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65" r:id="rId2"/>
    <p:sldId id="266" r:id="rId3"/>
    <p:sldId id="325" r:id="rId4"/>
    <p:sldId id="267" r:id="rId5"/>
    <p:sldId id="322" r:id="rId6"/>
    <p:sldId id="323" r:id="rId7"/>
    <p:sldId id="268" r:id="rId8"/>
    <p:sldId id="269" r:id="rId9"/>
    <p:sldId id="270" r:id="rId10"/>
    <p:sldId id="324" r:id="rId11"/>
    <p:sldId id="271" r:id="rId12"/>
    <p:sldId id="272" r:id="rId13"/>
    <p:sldId id="273" r:id="rId14"/>
    <p:sldId id="275" r:id="rId15"/>
    <p:sldId id="327" r:id="rId16"/>
    <p:sldId id="326" r:id="rId17"/>
    <p:sldId id="276" r:id="rId18"/>
    <p:sldId id="343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62" r:id="rId35"/>
    <p:sldId id="363" r:id="rId36"/>
    <p:sldId id="364" r:id="rId37"/>
    <p:sldId id="376" r:id="rId38"/>
    <p:sldId id="370" r:id="rId39"/>
    <p:sldId id="377" r:id="rId40"/>
    <p:sldId id="378" r:id="rId41"/>
    <p:sldId id="372" r:id="rId42"/>
    <p:sldId id="373" r:id="rId43"/>
    <p:sldId id="374" r:id="rId44"/>
    <p:sldId id="375" r:id="rId45"/>
    <p:sldId id="346" r:id="rId46"/>
    <p:sldId id="347" r:id="rId47"/>
    <p:sldId id="348" r:id="rId48"/>
    <p:sldId id="349" r:id="rId49"/>
    <p:sldId id="277" r:id="rId50"/>
    <p:sldId id="278" r:id="rId51"/>
    <p:sldId id="279" r:id="rId52"/>
    <p:sldId id="280" r:id="rId53"/>
    <p:sldId id="281" r:id="rId54"/>
    <p:sldId id="283" r:id="rId55"/>
    <p:sldId id="282" r:id="rId56"/>
    <p:sldId id="284" r:id="rId57"/>
    <p:sldId id="285" r:id="rId58"/>
    <p:sldId id="286" r:id="rId59"/>
    <p:sldId id="287" r:id="rId60"/>
    <p:sldId id="288" r:id="rId61"/>
    <p:sldId id="353" r:id="rId62"/>
    <p:sldId id="289" r:id="rId63"/>
    <p:sldId id="290" r:id="rId64"/>
    <p:sldId id="291" r:id="rId65"/>
    <p:sldId id="292" r:id="rId66"/>
    <p:sldId id="293" r:id="rId67"/>
    <p:sldId id="354" r:id="rId68"/>
    <p:sldId id="294" r:id="rId69"/>
    <p:sldId id="295" r:id="rId70"/>
    <p:sldId id="296" r:id="rId71"/>
    <p:sldId id="297" r:id="rId72"/>
    <p:sldId id="298" r:id="rId73"/>
    <p:sldId id="299" r:id="rId74"/>
    <p:sldId id="355" r:id="rId75"/>
    <p:sldId id="356" r:id="rId76"/>
    <p:sldId id="357" r:id="rId77"/>
    <p:sldId id="358" r:id="rId78"/>
    <p:sldId id="359" r:id="rId79"/>
    <p:sldId id="360" r:id="rId80"/>
    <p:sldId id="361" r:id="rId8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2C"/>
    <a:srgbClr val="66FF33"/>
    <a:srgbClr val="FFFF00"/>
    <a:srgbClr val="FF00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5" autoAdjust="0"/>
    <p:restoredTop sz="94660"/>
  </p:normalViewPr>
  <p:slideViewPr>
    <p:cSldViewPr>
      <p:cViewPr varScale="1">
        <p:scale>
          <a:sx n="71" d="100"/>
          <a:sy n="71" d="100"/>
        </p:scale>
        <p:origin x="-1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61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18E991-DDD6-4E08-AA4A-E29859F2E3A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5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00066-185D-41E3-8F3A-CA0BDBC69F1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65E78-CDF5-4C1D-990B-EC37FA00AEF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061E9-2C5B-4A49-B326-07FA56A66A5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34785E-1D54-4A58-BA29-9B03A1A2670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7DC7-03A1-44D6-967D-4FF8D534A1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275DE-5E58-4AA4-87AB-C0AF3FB427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482C3-8293-4FE9-AB3D-D31234F535D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090BB-6FE5-432A-B91E-C44DA693B7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6B6B-4ACC-4AAF-AECC-666A16D317A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9A43-03CA-4C72-B4E7-BC712EF8BC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10E16-B039-4AFD-876C-6AF7C8B069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C854-E533-4936-8A13-7AE2869F0CD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804BD-F1D8-48A6-944B-94C55E0095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D8D103-3BF3-4F98-8486-D866320444A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9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949950"/>
            <a:ext cx="8137525" cy="836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SMM0194 – Ciência e Engenharia de Materiais II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Prof. Eduardo Bellini Ferreira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331913" y="115888"/>
            <a:ext cx="6481762" cy="719137"/>
          </a:xfrm>
        </p:spPr>
        <p:txBody>
          <a:bodyPr/>
          <a:lstStyle/>
          <a:p>
            <a:r>
              <a:rPr lang="pt-BR" sz="4000" dirty="0" smtClean="0"/>
              <a:t>1- Materiais </a:t>
            </a:r>
            <a:r>
              <a:rPr lang="pt-BR" sz="4000" dirty="0"/>
              <a:t>Cerâmicos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622424" y="765175"/>
            <a:ext cx="5973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Estruturas</a:t>
            </a:r>
            <a:endParaRPr lang="pt-BR" sz="3600" b="1" dirty="0"/>
          </a:p>
        </p:txBody>
      </p:sp>
      <p:pic>
        <p:nvPicPr>
          <p:cNvPr id="11290" name="Picture 26" descr="ceramic kn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22413"/>
            <a:ext cx="1727200" cy="1343025"/>
          </a:xfrm>
          <a:prstGeom prst="rect">
            <a:avLst/>
          </a:prstGeom>
          <a:noFill/>
        </p:spPr>
      </p:pic>
      <p:pic>
        <p:nvPicPr>
          <p:cNvPr id="11291" name="Picture 27" descr="ceramic lining"/>
          <p:cNvPicPr>
            <a:picLocks noChangeAspect="1" noChangeArrowheads="1"/>
          </p:cNvPicPr>
          <p:nvPr/>
        </p:nvPicPr>
        <p:blipFill>
          <a:blip r:embed="rId3" cstate="print"/>
          <a:srcRect l="4340" t="5879" r="4340" b="8009"/>
          <a:stretch>
            <a:fillRect/>
          </a:stretch>
        </p:blipFill>
        <p:spPr bwMode="auto">
          <a:xfrm>
            <a:off x="3492500" y="1522413"/>
            <a:ext cx="1873250" cy="1323975"/>
          </a:xfrm>
          <a:prstGeom prst="rect">
            <a:avLst/>
          </a:prstGeom>
          <a:noFill/>
        </p:spPr>
      </p:pic>
      <p:pic>
        <p:nvPicPr>
          <p:cNvPr id="11292" name="Picture 28" descr="ceramic t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63863"/>
            <a:ext cx="1063625" cy="1295400"/>
          </a:xfrm>
          <a:prstGeom prst="rect">
            <a:avLst/>
          </a:prstGeom>
          <a:noFill/>
        </p:spPr>
      </p:pic>
      <p:pic>
        <p:nvPicPr>
          <p:cNvPr id="11293" name="Picture 29" descr="ceramic reactor li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22413"/>
            <a:ext cx="1390650" cy="1325562"/>
          </a:xfrm>
          <a:prstGeom prst="rect">
            <a:avLst/>
          </a:prstGeom>
          <a:noFill/>
        </p:spPr>
      </p:pic>
      <p:pic>
        <p:nvPicPr>
          <p:cNvPr id="11294" name="Picture 30" descr="ceramic w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2963863"/>
            <a:ext cx="1625600" cy="1316037"/>
          </a:xfrm>
          <a:prstGeom prst="rect">
            <a:avLst/>
          </a:prstGeom>
          <a:noFill/>
        </p:spPr>
      </p:pic>
      <p:pic>
        <p:nvPicPr>
          <p:cNvPr id="11295" name="Picture 31" descr="ceramic kiln furni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1522413"/>
            <a:ext cx="1660525" cy="1306512"/>
          </a:xfrm>
          <a:prstGeom prst="rect">
            <a:avLst/>
          </a:prstGeom>
          <a:noFill/>
        </p:spPr>
      </p:pic>
      <p:pic>
        <p:nvPicPr>
          <p:cNvPr id="11296" name="Picture 32" descr="ceramic refracto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7263" y="1522413"/>
            <a:ext cx="1728787" cy="1296987"/>
          </a:xfrm>
          <a:prstGeom prst="rect">
            <a:avLst/>
          </a:prstGeom>
          <a:noFill/>
        </p:spPr>
      </p:pic>
      <p:pic>
        <p:nvPicPr>
          <p:cNvPr id="11297" name="Picture 33" descr="Refractory-Ceramic-Fiber-Blank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963863"/>
            <a:ext cx="1944687" cy="1295400"/>
          </a:xfrm>
          <a:prstGeom prst="rect">
            <a:avLst/>
          </a:prstGeom>
          <a:noFill/>
        </p:spPr>
      </p:pic>
      <p:pic>
        <p:nvPicPr>
          <p:cNvPr id="11298" name="Picture 34" descr="Refractory-Ceramic-Fiber-Foamfra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25" y="2963863"/>
            <a:ext cx="2087563" cy="1390650"/>
          </a:xfrm>
          <a:prstGeom prst="rect">
            <a:avLst/>
          </a:prstGeom>
          <a:noFill/>
        </p:spPr>
      </p:pic>
      <p:pic>
        <p:nvPicPr>
          <p:cNvPr id="11299" name="Picture 35" descr="ceramic engine SNpart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2963863"/>
            <a:ext cx="1755775" cy="1736725"/>
          </a:xfrm>
          <a:prstGeom prst="rect">
            <a:avLst/>
          </a:prstGeom>
          <a:noFill/>
        </p:spPr>
      </p:pic>
      <p:pic>
        <p:nvPicPr>
          <p:cNvPr id="11300" name="Picture 36" descr="ceramic bon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4330700"/>
            <a:ext cx="2592387" cy="1403350"/>
          </a:xfrm>
          <a:prstGeom prst="rect">
            <a:avLst/>
          </a:prstGeom>
          <a:noFill/>
        </p:spPr>
      </p:pic>
      <p:pic>
        <p:nvPicPr>
          <p:cNvPr id="11302" name="Picture 38" descr="ceramic turbocharger rotor I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213" y="4341813"/>
            <a:ext cx="1639887" cy="1395412"/>
          </a:xfrm>
          <a:prstGeom prst="rect">
            <a:avLst/>
          </a:prstGeom>
          <a:noFill/>
        </p:spPr>
      </p:pic>
      <p:pic>
        <p:nvPicPr>
          <p:cNvPr id="11303" name="Picture 39" descr="ceramic substra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4437063"/>
            <a:ext cx="2447925" cy="1363662"/>
          </a:xfrm>
          <a:prstGeom prst="rect">
            <a:avLst/>
          </a:prstGeom>
          <a:noFill/>
        </p:spPr>
      </p:pic>
      <p:pic>
        <p:nvPicPr>
          <p:cNvPr id="11304" name="Picture 40" descr="full_ceramic_crown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388" y="4652963"/>
            <a:ext cx="998537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426170"/>
          </a:xfrm>
        </p:spPr>
        <p:txBody>
          <a:bodyPr/>
          <a:lstStyle/>
          <a:p>
            <a:r>
              <a:rPr lang="pt-BR" dirty="0" smtClean="0"/>
              <a:t>Caráter iônico ou covalente </a:t>
            </a:r>
            <a:br>
              <a:rPr lang="pt-BR" dirty="0" smtClean="0"/>
            </a:br>
            <a:r>
              <a:rPr lang="pt-BR" dirty="0" smtClean="0"/>
              <a:t>da ligação</a:t>
            </a:r>
            <a:endParaRPr lang="en-US" dirty="0"/>
          </a:p>
        </p:txBody>
      </p:sp>
      <p:pic>
        <p:nvPicPr>
          <p:cNvPr id="629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47" y="2362949"/>
            <a:ext cx="8383117" cy="27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971600" y="5517232"/>
                <a:ext cx="72554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% </m:t>
                      </m:r>
                      <m:r>
                        <a:rPr lang="pt-BR" b="0" i="1" smtClean="0">
                          <a:latin typeface="Cambria Math"/>
                        </a:rPr>
                        <m:t>𝑐𝑎𝑟</m:t>
                      </m:r>
                      <m:r>
                        <a:rPr lang="pt-BR" b="0" i="1" smtClean="0">
                          <a:latin typeface="Cambria Math"/>
                        </a:rPr>
                        <m:t>á</m:t>
                      </m:r>
                      <m:r>
                        <a:rPr lang="pt-BR" b="0" i="1" smtClean="0">
                          <a:latin typeface="Cambria Math"/>
                        </a:rPr>
                        <m:t>𝑡𝑒𝑟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</a:rPr>
                        <m:t>ô</m:t>
                      </m:r>
                      <m:r>
                        <a:rPr lang="pt-BR" b="0" i="1" smtClean="0">
                          <a:latin typeface="Cambria Math"/>
                        </a:rPr>
                        <m:t>𝑛𝑖𝑐𝑜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−0,25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×100</m:t>
                      </m:r>
                    </m:oMath>
                  </m:oMathPara>
                </a14:m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dirty="0" smtClean="0"/>
                  <a:t> são as eletronegatividades dos respectivos elementos.</a:t>
                </a:r>
                <a:endParaRPr lang="pt-BR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17232"/>
                <a:ext cx="725544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72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Percentual de Caráter Iônico de várias cerâmicas</a:t>
            </a:r>
          </a:p>
        </p:txBody>
      </p:sp>
      <p:pic>
        <p:nvPicPr>
          <p:cNvPr id="551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628775"/>
            <a:ext cx="5473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Estruturas cristalinas – </a:t>
            </a:r>
            <a:br>
              <a:rPr lang="pt-BR" sz="4000"/>
            </a:br>
            <a:r>
              <a:rPr lang="pt-BR" sz="4000"/>
              <a:t>cristais iônicos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Quando a ligação é predominantemente iônica, as estruturas são compostas por </a:t>
            </a:r>
            <a:r>
              <a:rPr lang="pt-BR" b="1" u="sng" dirty="0"/>
              <a:t>íons </a:t>
            </a:r>
            <a:r>
              <a:rPr lang="pt-BR" b="1" u="sng" dirty="0" smtClean="0"/>
              <a:t>– “átomos” eletricamente carregados</a:t>
            </a:r>
          </a:p>
          <a:p>
            <a:pPr>
              <a:lnSpc>
                <a:spcPct val="90000"/>
              </a:lnSpc>
            </a:pPr>
            <a:r>
              <a:rPr lang="pt-BR" u="sng" dirty="0" smtClean="0"/>
              <a:t>Íons metálicos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sz="3600" b="1" dirty="0" smtClean="0"/>
              <a:t>cátions</a:t>
            </a:r>
            <a:r>
              <a:rPr lang="pt-BR" dirty="0" smtClean="0"/>
              <a:t> </a:t>
            </a:r>
            <a:r>
              <a:rPr lang="pt-BR" dirty="0"/>
              <a:t>doaram elétrons e estão carregados positivamente</a:t>
            </a:r>
          </a:p>
          <a:p>
            <a:pPr>
              <a:lnSpc>
                <a:spcPct val="90000"/>
              </a:lnSpc>
            </a:pPr>
            <a:r>
              <a:rPr lang="pt-BR" u="sng" dirty="0"/>
              <a:t>Íons </a:t>
            </a:r>
            <a:r>
              <a:rPr lang="pt-BR" u="sng" dirty="0" err="1" smtClean="0"/>
              <a:t>não-metálicos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sz="3600" b="1" dirty="0" smtClean="0"/>
              <a:t>ânions</a:t>
            </a:r>
            <a:r>
              <a:rPr lang="pt-BR" dirty="0" smtClean="0"/>
              <a:t> </a:t>
            </a:r>
            <a:r>
              <a:rPr lang="pt-BR" dirty="0"/>
              <a:t>receberam os elétrons e estão carregados negativamente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Estruturas cristalinas – </a:t>
            </a:r>
            <a:br>
              <a:rPr lang="pt-BR" sz="4000" dirty="0"/>
            </a:br>
            <a:r>
              <a:rPr lang="pt-BR" sz="4000" dirty="0"/>
              <a:t>cristais iônicos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Duas características </a:t>
            </a:r>
            <a:r>
              <a:rPr lang="pt-BR" dirty="0" smtClean="0"/>
              <a:t>principais influenciam </a:t>
            </a:r>
            <a:r>
              <a:rPr lang="pt-BR" dirty="0"/>
              <a:t>a estrutura do </a:t>
            </a:r>
            <a:r>
              <a:rPr lang="pt-BR" dirty="0" smtClean="0"/>
              <a:t>cristal iônico:</a:t>
            </a:r>
            <a:endParaRPr lang="pt-BR" dirty="0"/>
          </a:p>
          <a:p>
            <a:pPr lvl="1"/>
            <a:r>
              <a:rPr lang="pt-BR" dirty="0" smtClean="0"/>
              <a:t>o </a:t>
            </a:r>
            <a:r>
              <a:rPr lang="pt-BR" u="sng" dirty="0" smtClean="0"/>
              <a:t>tamanho relativo</a:t>
            </a:r>
            <a:r>
              <a:rPr lang="pt-BR" dirty="0" smtClean="0"/>
              <a:t> dos cátions e dos ânions: indica a coordenação dos cátions, em geral, mas na verdade o que importa é o íon de menor tamanho</a:t>
            </a:r>
          </a:p>
          <a:p>
            <a:pPr lvl="1"/>
            <a:r>
              <a:rPr lang="pt-BR" dirty="0" smtClean="0"/>
              <a:t>a </a:t>
            </a:r>
            <a:r>
              <a:rPr lang="pt-BR" u="sng" dirty="0"/>
              <a:t>magnitude das cargas</a:t>
            </a:r>
            <a:r>
              <a:rPr lang="pt-BR" dirty="0"/>
              <a:t> </a:t>
            </a:r>
            <a:r>
              <a:rPr lang="pt-BR" dirty="0" smtClean="0"/>
              <a:t>elétricas (força da ligação) – pode indicar a coordenação dos ânions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sz="4000" dirty="0"/>
              <a:t>Estruturas cristalinas – </a:t>
            </a:r>
            <a:br>
              <a:rPr lang="pt-BR" sz="4000" dirty="0"/>
            </a:br>
            <a:r>
              <a:rPr lang="pt-BR" sz="4000" dirty="0"/>
              <a:t>cristais iônicos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dirty="0"/>
              <a:t>Quanto ao </a:t>
            </a:r>
            <a:r>
              <a:rPr lang="pt-BR" u="sng" dirty="0"/>
              <a:t>tamanho relativo</a:t>
            </a:r>
            <a:r>
              <a:rPr lang="pt-BR" dirty="0"/>
              <a:t> dos íons: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Cátions</a:t>
            </a:r>
            <a:r>
              <a:rPr lang="pt-BR" dirty="0"/>
              <a:t>, em geral, são menores que </a:t>
            </a:r>
            <a:r>
              <a:rPr lang="pt-BR" dirty="0" smtClean="0"/>
              <a:t>seus átomos originais e menores que os ânions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Isso ocorre, pois </a:t>
            </a:r>
            <a:r>
              <a:rPr lang="pt-BR" u="sng" dirty="0" smtClean="0"/>
              <a:t>os cátions doam</a:t>
            </a:r>
            <a:r>
              <a:rPr lang="pt-BR" dirty="0" smtClean="0"/>
              <a:t> elétrons e a nuvem eletrônica ao redor do núcleo sofre então maior atração deste núcleo, </a:t>
            </a:r>
            <a:r>
              <a:rPr lang="pt-BR" u="sng" dirty="0" smtClean="0"/>
              <a:t>se contraindo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Individualmente, cada cátion se organiza de forma a ter o </a:t>
            </a:r>
            <a:r>
              <a:rPr lang="pt-BR" u="sng" dirty="0" smtClean="0"/>
              <a:t>máximo número possível de ânions ao seu redor</a:t>
            </a:r>
            <a:r>
              <a:rPr lang="pt-BR" dirty="0" smtClean="0"/>
              <a:t> (o mesmo vale para os ânions)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O número de ânions possível ao redor do cátion é indicado pela </a:t>
            </a:r>
            <a:r>
              <a:rPr lang="pt-BR" b="1" u="sng" dirty="0" smtClean="0"/>
              <a:t>razão de raios: </a:t>
            </a:r>
            <a:r>
              <a:rPr lang="pt-BR" b="1" u="sng" dirty="0" err="1" smtClean="0"/>
              <a:t>r</a:t>
            </a:r>
            <a:r>
              <a:rPr lang="pt-BR" b="1" u="sng" baseline="-25000" dirty="0" err="1" smtClean="0"/>
              <a:t>C</a:t>
            </a:r>
            <a:r>
              <a:rPr lang="pt-BR" b="1" u="sng" dirty="0" smtClean="0"/>
              <a:t>/</a:t>
            </a:r>
            <a:r>
              <a:rPr lang="pt-BR" b="1" u="sng" dirty="0" err="1" smtClean="0"/>
              <a:t>r</a:t>
            </a:r>
            <a:r>
              <a:rPr lang="pt-BR" b="1" u="sng" baseline="-25000" dirty="0" err="1" smtClean="0"/>
              <a:t>A</a:t>
            </a:r>
            <a:endParaRPr lang="pt-BR" b="1" u="sng" baseline="-25000" dirty="0" smtClean="0"/>
          </a:p>
          <a:p>
            <a:pPr lvl="2">
              <a:lnSpc>
                <a:spcPct val="90000"/>
              </a:lnSpc>
            </a:pPr>
            <a:r>
              <a:rPr lang="pt-BR" dirty="0" err="1" smtClean="0"/>
              <a:t>r</a:t>
            </a:r>
            <a:r>
              <a:rPr lang="pt-BR" baseline="-25000" dirty="0" err="1" smtClean="0"/>
              <a:t>C</a:t>
            </a:r>
            <a:r>
              <a:rPr lang="pt-BR" dirty="0" smtClean="0"/>
              <a:t> = raio </a:t>
            </a:r>
            <a:r>
              <a:rPr lang="pt-BR" u="sng" dirty="0" smtClean="0"/>
              <a:t>iônico</a:t>
            </a:r>
            <a:r>
              <a:rPr lang="pt-BR" dirty="0" smtClean="0"/>
              <a:t> do cátion</a:t>
            </a:r>
          </a:p>
          <a:p>
            <a:pPr lvl="2">
              <a:lnSpc>
                <a:spcPct val="90000"/>
              </a:lnSpc>
            </a:pPr>
            <a:r>
              <a:rPr lang="pt-BR" dirty="0" err="1" smtClean="0"/>
              <a:t>r</a:t>
            </a:r>
            <a:r>
              <a:rPr lang="pt-BR" baseline="-25000" dirty="0" err="1" smtClean="0"/>
              <a:t>A</a:t>
            </a:r>
            <a:r>
              <a:rPr lang="pt-BR" dirty="0" smtClean="0"/>
              <a:t> = raio </a:t>
            </a:r>
            <a:r>
              <a:rPr lang="pt-BR" u="sng" dirty="0" smtClean="0"/>
              <a:t>iônico</a:t>
            </a:r>
            <a:r>
              <a:rPr lang="pt-BR" dirty="0" smtClean="0"/>
              <a:t> do ânion </a:t>
            </a:r>
            <a:endParaRPr lang="pt-BR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53952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dirty="0" smtClean="0"/>
              <a:t>Previsão de estruturas baseada </a:t>
            </a:r>
            <a:br>
              <a:rPr lang="pt-BR" sz="3200" dirty="0" smtClean="0"/>
            </a:br>
            <a:r>
              <a:rPr lang="pt-BR" sz="3200" dirty="0" smtClean="0"/>
              <a:t>na razão de raios:  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14500" y="3071813"/>
          <a:ext cx="4054475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93" name="Equação" r:id="rId3" imgW="1168200" imgH="431640" progId="Equation.3">
                  <p:embed/>
                </p:oleObj>
              </mc:Choice>
              <mc:Fallback>
                <p:oleObj name="Equação" r:id="rId3" imgW="1168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071813"/>
                        <a:ext cx="4054475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6318250" y="3352800"/>
            <a:ext cx="1565275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00FF"/>
                </a:solidFill>
              </a:rPr>
              <a:t>raio do cátion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6362700" y="4052888"/>
            <a:ext cx="15144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00FF"/>
                </a:solidFill>
              </a:rPr>
              <a:t>raio do ânion</a:t>
            </a: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 flipH="1">
            <a:off x="5857875" y="4268788"/>
            <a:ext cx="504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 flipH="1">
            <a:off x="5857875" y="3549650"/>
            <a:ext cx="43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Estruturas cristalinas – </a:t>
            </a:r>
            <a:b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cristais iônicos</a:t>
            </a:r>
            <a:endParaRPr kumimoji="0" lang="pt-BR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81360" y="4941168"/>
            <a:ext cx="661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Em geral </a:t>
            </a:r>
            <a:r>
              <a:rPr lang="pt-BR" sz="2400" dirty="0" err="1" smtClean="0"/>
              <a:t>r</a:t>
            </a:r>
            <a:r>
              <a:rPr lang="pt-BR" sz="2400" baseline="-25000" dirty="0" err="1" smtClean="0"/>
              <a:t>C</a:t>
            </a:r>
            <a:r>
              <a:rPr lang="pt-BR" sz="2400" dirty="0" smtClean="0"/>
              <a:t>/</a:t>
            </a:r>
            <a:r>
              <a:rPr lang="pt-BR" sz="2400" dirty="0" err="1" smtClean="0"/>
              <a:t>r</a:t>
            </a:r>
            <a:r>
              <a:rPr lang="pt-BR" sz="2400" baseline="-25000" dirty="0" err="1" smtClean="0"/>
              <a:t>A</a:t>
            </a:r>
            <a:r>
              <a:rPr lang="pt-BR" sz="2400" dirty="0" smtClean="0"/>
              <a:t> </a:t>
            </a:r>
            <a:r>
              <a:rPr lang="pt-BR" sz="2400" dirty="0" smtClean="0">
                <a:sym typeface="Symbol" pitchFamily="18" charset="2"/>
              </a:rPr>
              <a:t> 1, mas não necessariamente...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 de estabilidade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904" y="2848627"/>
            <a:ext cx="6276191" cy="202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3861048"/>
            <a:ext cx="10801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2437" y="3645148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cátion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195736" y="2420888"/>
            <a:ext cx="360114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95736" y="2060848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ânion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95736" y="4869160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/>
              <a:t>estável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3968" y="4869160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/>
              <a:t>estável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869160"/>
            <a:ext cx="941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/>
              <a:t>instável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175" cy="2146300"/>
          </a:xfrm>
        </p:spPr>
        <p:txBody>
          <a:bodyPr/>
          <a:lstStyle/>
          <a:p>
            <a:r>
              <a:rPr lang="pt-BR" sz="3200" u="sng"/>
              <a:t>Número de coordenação</a:t>
            </a:r>
            <a:r>
              <a:rPr lang="pt-BR" sz="3200"/>
              <a:t> e geometria do empacotamento</a:t>
            </a:r>
          </a:p>
        </p:txBody>
      </p:sp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688" y="333524"/>
            <a:ext cx="365601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251619" y="2492896"/>
            <a:ext cx="3455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Exercício: mostre que a razão mínima entre os raios do cátion e do ânion para um número de coordenação 3 é 0,155:</a:t>
            </a:r>
          </a:p>
        </p:txBody>
      </p:sp>
      <p:pic>
        <p:nvPicPr>
          <p:cNvPr id="5580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3718446"/>
            <a:ext cx="33845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7866063" y="952649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/>
              <a:t>Linear</a:t>
            </a:r>
          </a:p>
        </p:txBody>
      </p:sp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7373938" y="1935311"/>
            <a:ext cx="177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/>
              <a:t>Triângulo planar</a:t>
            </a:r>
          </a:p>
        </p:txBody>
      </p:sp>
      <p:sp>
        <p:nvSpPr>
          <p:cNvPr id="558090" name="Text Box 10"/>
          <p:cNvSpPr txBox="1">
            <a:spLocks noChangeArrowheads="1"/>
          </p:cNvSpPr>
          <p:nvPr/>
        </p:nvSpPr>
        <p:spPr bwMode="auto">
          <a:xfrm>
            <a:off x="7623175" y="2781449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/>
              <a:t>Tetraédrica</a:t>
            </a:r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>
            <a:off x="7645400" y="4221311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/>
              <a:t>Octaédrica</a:t>
            </a:r>
          </a:p>
        </p:txBody>
      </p:sp>
      <p:sp>
        <p:nvSpPr>
          <p:cNvPr id="558092" name="Text Box 12"/>
          <p:cNvSpPr txBox="1">
            <a:spLocks noChangeArrowheads="1"/>
          </p:cNvSpPr>
          <p:nvPr/>
        </p:nvSpPr>
        <p:spPr bwMode="auto">
          <a:xfrm>
            <a:off x="7832725" y="5589736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/>
              <a:t>Cúbica</a:t>
            </a:r>
          </a:p>
        </p:txBody>
      </p:sp>
      <p:sp>
        <p:nvSpPr>
          <p:cNvPr id="558097" name="Text Box 17"/>
          <p:cNvSpPr txBox="1">
            <a:spLocks noChangeArrowheads="1"/>
          </p:cNvSpPr>
          <p:nvPr/>
        </p:nvSpPr>
        <p:spPr bwMode="auto">
          <a:xfrm>
            <a:off x="665957" y="5885384"/>
            <a:ext cx="2627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NC = 4,6 e 8 são típicos em cerâmicas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Raios iônicos calculados e experimentais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82073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Empacotamento denso</a:t>
            </a:r>
          </a:p>
        </p:txBody>
      </p:sp>
      <p:pic>
        <p:nvPicPr>
          <p:cNvPr id="21507" name="Picture 4" descr="empaquetamiento-compac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513" y="2060575"/>
            <a:ext cx="3575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Materiais cerâmicos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São materiais </a:t>
            </a:r>
            <a:r>
              <a:rPr lang="pt-BR" dirty="0" smtClean="0"/>
              <a:t>sólidos inorgânicos </a:t>
            </a:r>
            <a:r>
              <a:rPr lang="pt-BR" dirty="0"/>
              <a:t>não-metálicos fabricados pelo homem</a:t>
            </a:r>
          </a:p>
          <a:p>
            <a:r>
              <a:rPr lang="pt-BR" dirty="0"/>
              <a:t>“Cerâmica” vem do grego “</a:t>
            </a:r>
            <a:r>
              <a:rPr lang="pt-BR" i="1" dirty="0" err="1"/>
              <a:t>keramikos</a:t>
            </a:r>
            <a:r>
              <a:rPr lang="pt-BR" dirty="0"/>
              <a:t>”, que significa “matéria-prima queimada”</a:t>
            </a:r>
          </a:p>
          <a:p>
            <a:r>
              <a:rPr lang="pt-BR" dirty="0"/>
              <a:t>Os materiais cerâmicos são geralmente obtidos após tratamentos térmicos em altas temperaturas, mas existem métodos </a:t>
            </a:r>
            <a:r>
              <a:rPr lang="pt-BR" dirty="0" smtClean="0"/>
              <a:t>alternativos, </a:t>
            </a:r>
            <a:r>
              <a:rPr lang="pt-BR" dirty="0" smtClean="0"/>
              <a:t>por </a:t>
            </a:r>
            <a:r>
              <a:rPr lang="pt-BR" dirty="0" smtClean="0"/>
              <a:t>exemplo: via </a:t>
            </a:r>
            <a:r>
              <a:rPr lang="pt-BR" dirty="0" smtClean="0"/>
              <a:t>química.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Empacotamentos densos</a:t>
            </a:r>
          </a:p>
        </p:txBody>
      </p:sp>
      <p:pic>
        <p:nvPicPr>
          <p:cNvPr id="22531" name="Picture 4" descr="341px-Close-packed_sphe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90650"/>
            <a:ext cx="43307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341px-Hexagonal_close-packed_unit_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133600"/>
            <a:ext cx="38163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84188" y="5789613"/>
            <a:ext cx="351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Cúbico de Face Centrada – CFC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003800" y="57896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Hexagonal Compacta – HC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t-BR" sz="4000" smtClean="0"/>
              <a:t>Empacotamentos densos</a:t>
            </a:r>
          </a:p>
        </p:txBody>
      </p:sp>
      <p:pic>
        <p:nvPicPr>
          <p:cNvPr id="23555" name="Picture 4" descr="empaquetamiento-compact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341438"/>
            <a:ext cx="37369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empaquetamiento-compacto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981075"/>
            <a:ext cx="2879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empaquetamiento-compacto-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735388"/>
            <a:ext cx="294798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Entendendo a estrutura CFC</a:t>
            </a:r>
          </a:p>
        </p:txBody>
      </p:sp>
      <p:pic>
        <p:nvPicPr>
          <p:cNvPr id="24579" name="Espaço Reservado para Conteúdo 6" descr="CFC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5200" y="1600200"/>
            <a:ext cx="4673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Entendendo a estrutura CFC</a:t>
            </a:r>
          </a:p>
        </p:txBody>
      </p:sp>
      <p:pic>
        <p:nvPicPr>
          <p:cNvPr id="25603" name="Espaço Reservado para Conteúdo 4" descr="CF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5200" y="1600200"/>
            <a:ext cx="4673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Entendendo a estrutura CFC</a:t>
            </a:r>
          </a:p>
        </p:txBody>
      </p:sp>
      <p:pic>
        <p:nvPicPr>
          <p:cNvPr id="26627" name="Espaço Reservado para Conteúdo 5" descr="CFC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5200" y="1600200"/>
            <a:ext cx="4673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Entendendo a estrutura CFC</a:t>
            </a:r>
          </a:p>
        </p:txBody>
      </p:sp>
      <p:pic>
        <p:nvPicPr>
          <p:cNvPr id="27651" name="Espaço Reservado para Conteúdo 4" descr="CFC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3775" y="1600200"/>
            <a:ext cx="4616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Entendendo a estrutura CFC</a:t>
            </a:r>
          </a:p>
        </p:txBody>
      </p:sp>
      <p:pic>
        <p:nvPicPr>
          <p:cNvPr id="28675" name="Espaço Reservado para Conteúdo 5" descr="empaquetamiento-compacto-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9688" y="1781175"/>
            <a:ext cx="6548437" cy="414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BR" smtClean="0"/>
              <a:t>Sítios intersticiais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539750" y="4505325"/>
            <a:ext cx="298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Sítio octaédrico</a:t>
            </a: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4859338" y="4505325"/>
            <a:ext cx="302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Sítio tetraédrico</a:t>
            </a:r>
          </a:p>
        </p:txBody>
      </p:sp>
      <p:pic>
        <p:nvPicPr>
          <p:cNvPr id="29701" name="Picture 9" descr="huecos-octaedr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36734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huecos-tetraedr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73238"/>
            <a:ext cx="46085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BR" sz="3600" smtClean="0"/>
              <a:t>Sítios intersticiais em um arranjo CFC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4865688"/>
            <a:ext cx="3657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4 sítios octaédricos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59338" y="4865688"/>
            <a:ext cx="3702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8 sítios tetraédricos</a:t>
            </a:r>
          </a:p>
        </p:txBody>
      </p:sp>
      <p:pic>
        <p:nvPicPr>
          <p:cNvPr id="30725" name="Picture 7" descr="Sítios Octaedrais C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73225"/>
            <a:ext cx="33829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Sítios Tetraedrais C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1650"/>
            <a:ext cx="31686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Sítios intersticiais em um arranjo CS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111500" y="5229225"/>
            <a:ext cx="255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1 sítio cúbico</a:t>
            </a:r>
          </a:p>
        </p:txBody>
      </p:sp>
      <p:pic>
        <p:nvPicPr>
          <p:cNvPr id="3174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8173"/>
          <a:stretch>
            <a:fillRect/>
          </a:stretch>
        </p:blipFill>
        <p:spPr>
          <a:xfrm>
            <a:off x="2544763" y="1454150"/>
            <a:ext cx="3898900" cy="3703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Outra definição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“arte e ciência de fabricar e utilizar artigos sólidos, que possuem como componente essencial e são compostos em grande parte por substâncias inorgânicas </a:t>
            </a:r>
            <a:r>
              <a:rPr lang="pt-BR" dirty="0" err="1" smtClean="0"/>
              <a:t>não-metálicas</a:t>
            </a:r>
            <a:r>
              <a:rPr lang="pt-BR" dirty="0" smtClean="0"/>
              <a:t>.”</a:t>
            </a:r>
          </a:p>
          <a:p>
            <a:pPr lvl="1"/>
            <a:endParaRPr lang="pt-BR" sz="2000" b="1" dirty="0" smtClean="0"/>
          </a:p>
          <a:p>
            <a:pPr lvl="1"/>
            <a:r>
              <a:rPr lang="pt-BR" sz="2000" b="1" dirty="0" smtClean="0"/>
              <a:t>W. D. </a:t>
            </a:r>
            <a:r>
              <a:rPr lang="pt-BR" sz="2000" b="1" dirty="0" err="1" smtClean="0"/>
              <a:t>Kingery</a:t>
            </a:r>
            <a:r>
              <a:rPr lang="pt-BR" sz="2000" b="1" dirty="0" smtClean="0"/>
              <a:t>, H. K. </a:t>
            </a:r>
            <a:r>
              <a:rPr lang="pt-BR" sz="2000" b="1" dirty="0" err="1" smtClean="0"/>
              <a:t>Bowen</a:t>
            </a:r>
            <a:r>
              <a:rPr lang="pt-BR" sz="2000" b="1" dirty="0" smtClean="0"/>
              <a:t>, D. R. </a:t>
            </a:r>
            <a:r>
              <a:rPr lang="pt-BR" sz="2000" b="1" dirty="0" err="1" smtClean="0"/>
              <a:t>Uhlmann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Introduction</a:t>
            </a:r>
            <a:r>
              <a:rPr lang="pt-BR" sz="2000" b="1" dirty="0" smtClean="0"/>
              <a:t> to </a:t>
            </a:r>
            <a:r>
              <a:rPr lang="pt-BR" sz="2000" b="1" dirty="0" err="1" smtClean="0"/>
              <a:t>Ceramics</a:t>
            </a:r>
            <a:r>
              <a:rPr lang="pt-BR" sz="2000" b="1" dirty="0" smtClean="0"/>
              <a:t>, 2ª. ed., Ed. </a:t>
            </a:r>
            <a:r>
              <a:rPr lang="pt-BR" sz="2000" b="1" dirty="0" err="1" smtClean="0"/>
              <a:t>Wiley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New</a:t>
            </a:r>
            <a:r>
              <a:rPr lang="pt-BR" sz="2000" b="1" dirty="0" smtClean="0"/>
              <a:t> York, 1976.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Sítios intersticiais em um arranjo HC</a:t>
            </a:r>
          </a:p>
        </p:txBody>
      </p:sp>
      <p:pic>
        <p:nvPicPr>
          <p:cNvPr id="32771" name="Picture 10" descr="sítios octaédricos h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89038"/>
            <a:ext cx="3611563" cy="4400550"/>
          </a:xfrm>
          <a:noFill/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54038" y="5729288"/>
            <a:ext cx="3657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6 sítios octaédricos</a:t>
            </a:r>
          </a:p>
        </p:txBody>
      </p:sp>
      <p:pic>
        <p:nvPicPr>
          <p:cNvPr id="32773" name="Picture 12" descr="sítios octaédricos hc 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349500"/>
            <a:ext cx="3148013" cy="2703513"/>
          </a:xfrm>
          <a:noFill/>
        </p:spPr>
      </p:pic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1403350" y="4724400"/>
            <a:ext cx="7921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1403350" y="5229225"/>
            <a:ext cx="1296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H="1" flipV="1">
            <a:off x="2411413" y="4724400"/>
            <a:ext cx="360362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V="1">
            <a:off x="1258888" y="3573463"/>
            <a:ext cx="217487" cy="143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flipV="1">
            <a:off x="2916238" y="3644900"/>
            <a:ext cx="71437" cy="129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1692275" y="3500438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 flipH="1">
            <a:off x="2411413" y="3644900"/>
            <a:ext cx="504825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>
            <a:off x="1619250" y="3644900"/>
            <a:ext cx="576263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2051050" y="4221163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Oval 23"/>
          <p:cNvSpPr>
            <a:spLocks noChangeArrowheads="1"/>
          </p:cNvSpPr>
          <p:nvPr/>
        </p:nvSpPr>
        <p:spPr bwMode="auto">
          <a:xfrm>
            <a:off x="1835150" y="3716338"/>
            <a:ext cx="431800" cy="4318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>
            <a:off x="1547813" y="3500438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V="1">
            <a:off x="2268538" y="3573463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V="1">
            <a:off x="1258888" y="4076700"/>
            <a:ext cx="649287" cy="1081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2195513" y="4076700"/>
            <a:ext cx="647700" cy="1081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Sítios intersticiais em um arranjo HC</a:t>
            </a:r>
          </a:p>
        </p:txBody>
      </p:sp>
      <p:pic>
        <p:nvPicPr>
          <p:cNvPr id="33795" name="Picture 5" descr="sítios octaédricos hc 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349500"/>
            <a:ext cx="3148013" cy="2703513"/>
          </a:xfrm>
          <a:noFill/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68313" y="5729288"/>
            <a:ext cx="3927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12 sítios tetraédricos</a:t>
            </a:r>
          </a:p>
        </p:txBody>
      </p:sp>
      <p:pic>
        <p:nvPicPr>
          <p:cNvPr id="33797" name="Picture 8" descr="sem título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3088" y="1196975"/>
            <a:ext cx="3567112" cy="4319588"/>
          </a:xfrm>
          <a:noFill/>
        </p:spPr>
      </p:pic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1042988" y="3716338"/>
            <a:ext cx="360362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1619250" y="3644900"/>
            <a:ext cx="576263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1331913" y="3644900"/>
            <a:ext cx="144462" cy="129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1042988" y="4724400"/>
            <a:ext cx="144462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V="1">
            <a:off x="1403350" y="4724400"/>
            <a:ext cx="7921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1187450" y="4652963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 flipH="1">
            <a:off x="7235825" y="2349500"/>
            <a:ext cx="865188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7524750" y="198913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tetraédrico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148064" y="4653136"/>
            <a:ext cx="3024336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</a:rPr>
              <a:t>Octaédrico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 animBg="1"/>
      <p:bldP spid="116746" grpId="0" animBg="1"/>
      <p:bldP spid="116747" grpId="0" animBg="1"/>
      <p:bldP spid="116748" grpId="0" animBg="1"/>
      <p:bldP spid="116749" grpId="0" animBg="1"/>
      <p:bldP spid="1167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Sítios tetraédricos em um arranjo HC</a:t>
            </a:r>
          </a:p>
        </p:txBody>
      </p:sp>
      <p:pic>
        <p:nvPicPr>
          <p:cNvPr id="34819" name="Espaço Reservado para Conteúdo 6" descr="HC-sítios tetraédric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0575" y="1600200"/>
            <a:ext cx="5022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Sítios octaédricos em um arranjo HC</a:t>
            </a:r>
          </a:p>
        </p:txBody>
      </p:sp>
      <p:pic>
        <p:nvPicPr>
          <p:cNvPr id="35843" name="Espaço Reservado para Conteúdo 7" descr="HC-sítios octaédric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0575" y="1600200"/>
            <a:ext cx="5022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Regras de formação </a:t>
            </a:r>
            <a:br>
              <a:rPr lang="pt-BR" sz="4000" smtClean="0"/>
            </a:br>
            <a:r>
              <a:rPr lang="pt-BR" sz="4000" smtClean="0"/>
              <a:t>de cristais </a:t>
            </a:r>
            <a:r>
              <a:rPr lang="pt-BR" sz="4000" u="sng" smtClean="0"/>
              <a:t>iônicos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 smtClean="0"/>
              <a:t>O arranjo mais estável de íons em uma estrutura cristalina é aquele com a menor energia.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 smtClean="0"/>
              <a:t>A diferença de energia entre arranjos alternativos é frequentemente muito pequena.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 smtClean="0"/>
              <a:t>A diferença surge na coordenação de ânions ao redor de cátions e vice-versa.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 smtClean="0"/>
              <a:t>O mínimo de energia eletrostática é alcançado quando a atração cátion-ânion é maximizada e a repulsão entre íons de mesma carga e minimizada.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Regras de formação </a:t>
            </a:r>
            <a:br>
              <a:rPr lang="pt-BR" sz="4000" smtClean="0"/>
            </a:br>
            <a:r>
              <a:rPr lang="pt-BR" sz="4000" smtClean="0"/>
              <a:t>de cristais </a:t>
            </a:r>
            <a:r>
              <a:rPr lang="pt-BR" sz="4000" u="sng" smtClean="0"/>
              <a:t>iônicos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Cátions tendem a ser rodeados pelo maior número possível de ânions como </a:t>
            </a:r>
            <a:r>
              <a:rPr lang="pt-BR" sz="2800" i="1" dirty="0" smtClean="0"/>
              <a:t>primeiros vizinhos</a:t>
            </a:r>
            <a:r>
              <a:rPr lang="pt-BR" sz="2800" dirty="0" smtClean="0"/>
              <a:t>, e vice-versa.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Ao mesmo tempo, cátions tendem a manter a máxima separação de outros cátions, </a:t>
            </a:r>
            <a:r>
              <a:rPr lang="pt-BR" sz="2800" i="1" dirty="0" smtClean="0"/>
              <a:t>segundos vizinhos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Certas generalizações permitem interpretar satisfatoriamente a maioria das estruturas de cristais iônicos conhecidos.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Essas generalizações são expressas em 5 enunciados, conhecidos como </a:t>
            </a:r>
            <a:r>
              <a:rPr lang="pt-BR" sz="2800" b="1" dirty="0" smtClean="0"/>
              <a:t>Regras de Pauling</a:t>
            </a:r>
            <a:r>
              <a:rPr lang="pt-BR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1</a:t>
            </a:r>
            <a:r>
              <a:rPr lang="pt-BR" baseline="30000" smtClean="0"/>
              <a:t>a.</a:t>
            </a:r>
            <a:r>
              <a:rPr lang="pt-BR" smtClean="0"/>
              <a:t> regra de Pauling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mtClean="0"/>
              <a:t>Um poliedro de coordenação de ânions é formado ao redor de cada cátion.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mtClean="0"/>
              <a:t>A distância cátion-ânion é determinada pela soma dos seus raios iônicos.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mtClean="0"/>
              <a:t>O número de coordenação (isto é, o número de íons ao redor) é determinado pelo tamanho relativo do cátion e do ânion: ou seja, a </a:t>
            </a:r>
            <a:r>
              <a:rPr lang="pt-BR" b="1" u="sng" smtClean="0"/>
              <a:t>razão de raios</a:t>
            </a:r>
            <a:r>
              <a:rPr lang="pt-BR" smtClean="0"/>
              <a:t> entre os dois íons.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Estruturas cristalinas </a:t>
            </a:r>
            <a:r>
              <a:rPr lang="pt-BR" sz="3200" dirty="0" smtClean="0"/>
              <a:t>de cristais iônicos: quanto à magnitude das cargas</a:t>
            </a:r>
            <a:endParaRPr lang="pt-BR" sz="3200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dirty="0" smtClean="0"/>
              <a:t>o </a:t>
            </a:r>
            <a:r>
              <a:rPr lang="pt-BR" dirty="0"/>
              <a:t>cristal deve ser </a:t>
            </a:r>
            <a:r>
              <a:rPr lang="pt-BR" u="sng" dirty="0"/>
              <a:t>eletricamente </a:t>
            </a:r>
            <a:r>
              <a:rPr lang="pt-BR" u="sng" dirty="0" smtClean="0"/>
              <a:t>neutro:</a:t>
            </a:r>
            <a:r>
              <a:rPr lang="pt-BR" dirty="0" smtClean="0"/>
              <a:t> a carga negativa </a:t>
            </a:r>
            <a:r>
              <a:rPr lang="pt-BR" dirty="0"/>
              <a:t>dos cátions </a:t>
            </a:r>
            <a:r>
              <a:rPr lang="pt-BR" dirty="0" smtClean="0"/>
              <a:t>deve </a:t>
            </a:r>
            <a:r>
              <a:rPr lang="pt-BR" dirty="0"/>
              <a:t>ser </a:t>
            </a:r>
            <a:r>
              <a:rPr lang="pt-BR" dirty="0" smtClean="0"/>
              <a:t>balanceada pela positiva </a:t>
            </a:r>
            <a:r>
              <a:rPr lang="pt-BR" dirty="0"/>
              <a:t>dos </a:t>
            </a:r>
            <a:r>
              <a:rPr lang="pt-BR" dirty="0" smtClean="0"/>
              <a:t>ânions</a:t>
            </a:r>
            <a:endParaRPr lang="pt-BR" dirty="0"/>
          </a:p>
          <a:p>
            <a:pPr lvl="1"/>
            <a:r>
              <a:rPr lang="pt-BR" dirty="0"/>
              <a:t>a </a:t>
            </a:r>
            <a:r>
              <a:rPr lang="pt-BR" u="sng" dirty="0"/>
              <a:t>fórmula química</a:t>
            </a:r>
            <a:r>
              <a:rPr lang="pt-BR" dirty="0"/>
              <a:t> de um composto indica </a:t>
            </a:r>
            <a:r>
              <a:rPr lang="pt-BR" dirty="0" smtClean="0"/>
              <a:t>a razão de </a:t>
            </a:r>
            <a:r>
              <a:rPr lang="pt-BR" dirty="0"/>
              <a:t>cátions e </a:t>
            </a:r>
            <a:r>
              <a:rPr lang="pt-BR" dirty="0" smtClean="0"/>
              <a:t>ânions necessária para o </a:t>
            </a:r>
            <a:r>
              <a:rPr lang="pt-BR" u="sng" dirty="0"/>
              <a:t>balanço de cargas</a:t>
            </a:r>
            <a:r>
              <a:rPr lang="pt-BR" dirty="0"/>
              <a:t>:</a:t>
            </a:r>
          </a:p>
          <a:p>
            <a:pPr lvl="1"/>
            <a:r>
              <a:rPr lang="pt-BR" dirty="0" smtClean="0"/>
              <a:t>CaF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1 cátion Ca</a:t>
            </a:r>
            <a:r>
              <a:rPr lang="pt-BR" baseline="30000" dirty="0" smtClean="0"/>
              <a:t>2</a:t>
            </a:r>
            <a:r>
              <a:rPr lang="pt-BR" baseline="30000" dirty="0"/>
              <a:t>+</a:t>
            </a:r>
            <a:r>
              <a:rPr lang="pt-BR" dirty="0"/>
              <a:t> </a:t>
            </a:r>
            <a:r>
              <a:rPr lang="pt-BR" dirty="0" smtClean="0"/>
              <a:t>para cada 2 ânions F</a:t>
            </a:r>
            <a:r>
              <a:rPr lang="pt-BR" baseline="30000" dirty="0" smtClean="0"/>
              <a:t>-</a:t>
            </a:r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eaLnBrk="1" hangingPunct="1"/>
            <a:r>
              <a:rPr lang="pt-BR" smtClean="0"/>
              <a:t>2</a:t>
            </a:r>
            <a:r>
              <a:rPr lang="pt-BR" baseline="30000" smtClean="0"/>
              <a:t>a.</a:t>
            </a:r>
            <a:r>
              <a:rPr lang="pt-BR" smtClean="0"/>
              <a:t> regra de Pauling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57313"/>
            <a:ext cx="8786812" cy="5214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Os poliedros de coordenação devem ser arranjados em uma estrutura 3D preservando a neutralidade de carga local.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Em uma estrutura estável a </a:t>
            </a:r>
            <a:r>
              <a:rPr lang="pt-BR" b="1" u="sng" dirty="0" smtClean="0"/>
              <a:t>força de ligação</a:t>
            </a:r>
            <a:r>
              <a:rPr lang="pt-BR" dirty="0" smtClean="0"/>
              <a:t> total que atinge um ânion a partir de todos os cátions ao redor deve ser igual à carga do ânion.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b="1" i="1" u="sng" dirty="0" smtClean="0"/>
              <a:t>força de ligação</a:t>
            </a:r>
            <a:r>
              <a:rPr lang="pt-BR" dirty="0" smtClean="0"/>
              <a:t> de um cátion para um ânion é igual à carga do cátion dividida pelo seu número de coordenação.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eaLnBrk="1" hangingPunct="1"/>
            <a:r>
              <a:rPr lang="pt-BR" dirty="0" smtClean="0"/>
              <a:t>Força de ligação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57313"/>
            <a:ext cx="8786812" cy="5214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b="1" i="1" u="sng" dirty="0" smtClean="0"/>
              <a:t>Força de ligação</a:t>
            </a:r>
            <a:r>
              <a:rPr lang="pt-BR" dirty="0" smtClean="0"/>
              <a:t> de um cátion para um ânion é igual à carga do cátion dividida pelo seu número de coordenação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Silício, com valência 4+ e coordenação tetraédrica, tem uma força de ligação 4/4 = 1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Al</a:t>
            </a:r>
            <a:r>
              <a:rPr lang="pt-BR" baseline="30000" dirty="0" smtClean="0"/>
              <a:t>3+</a:t>
            </a:r>
            <a:r>
              <a:rPr lang="pt-BR" dirty="0" smtClean="0"/>
              <a:t> com coordenação </a:t>
            </a:r>
            <a:r>
              <a:rPr lang="pt-BR" dirty="0" err="1" smtClean="0"/>
              <a:t>octaédrica</a:t>
            </a:r>
            <a:r>
              <a:rPr lang="pt-BR" dirty="0" smtClean="0"/>
              <a:t> tem força de ligação 3/6 = ½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Em uma estrutura estável a </a:t>
            </a:r>
            <a:r>
              <a:rPr lang="pt-BR" b="1" u="sng" dirty="0" smtClean="0"/>
              <a:t>força de ligação</a:t>
            </a:r>
            <a:r>
              <a:rPr lang="pt-BR" dirty="0" smtClean="0"/>
              <a:t> total que atinge um ânion a partir dos cátions “primeiros vizinhos” ao redor deve ser igual à carga desse ânion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ceramic ti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858" y="3573016"/>
            <a:ext cx="2502392" cy="3044577"/>
          </a:xfrm>
          <a:prstGeom prst="rect">
            <a:avLst/>
          </a:prstGeom>
          <a:noFill/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Materiais Cerâmicos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12776"/>
            <a:ext cx="4834880" cy="4525963"/>
          </a:xfrm>
        </p:spPr>
        <p:txBody>
          <a:bodyPr/>
          <a:lstStyle/>
          <a:p>
            <a:r>
              <a:rPr lang="pt-BR" sz="2800" u="sng" dirty="0" smtClean="0"/>
              <a:t>Tradicionais:</a:t>
            </a:r>
            <a:r>
              <a:rPr lang="pt-BR" sz="2800" dirty="0" smtClean="0"/>
              <a:t> a matéria-prima </a:t>
            </a:r>
            <a:r>
              <a:rPr lang="pt-BR" sz="2800" dirty="0"/>
              <a:t>principal é a </a:t>
            </a:r>
            <a:r>
              <a:rPr lang="pt-BR" sz="2800" dirty="0" smtClean="0"/>
              <a:t>argila, tais como porcelanas </a:t>
            </a:r>
            <a:r>
              <a:rPr lang="pt-BR" sz="2800" dirty="0"/>
              <a:t>de mesa, sanitária, elétrica, dentária, etc.; tijolos, telhas, azulejos, manilhas, </a:t>
            </a:r>
            <a:r>
              <a:rPr lang="pt-BR" sz="2800" i="1" dirty="0" smtClean="0"/>
              <a:t>refratários,</a:t>
            </a:r>
            <a:r>
              <a:rPr lang="pt-BR" sz="2800" dirty="0" smtClean="0"/>
              <a:t> cimento e </a:t>
            </a:r>
            <a:r>
              <a:rPr lang="pt-BR" sz="2800" dirty="0"/>
              <a:t>o </a:t>
            </a:r>
            <a:r>
              <a:rPr lang="pt-BR" sz="2800" dirty="0" smtClean="0"/>
              <a:t>vidro.</a:t>
            </a:r>
            <a:endParaRPr lang="pt-BR" sz="2800" dirty="0"/>
          </a:p>
        </p:txBody>
      </p:sp>
      <p:pic>
        <p:nvPicPr>
          <p:cNvPr id="6" name="Picture 30" descr="ceramic 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9"/>
            <a:ext cx="2490487" cy="2016224"/>
          </a:xfrm>
          <a:prstGeom prst="rect">
            <a:avLst/>
          </a:prstGeom>
          <a:noFill/>
        </p:spPr>
      </p:pic>
      <p:pic>
        <p:nvPicPr>
          <p:cNvPr id="8" name="Picture 10" descr="garrafas-fiasco"/>
          <p:cNvPicPr>
            <a:picLocks noChangeAspect="1" noChangeArrowheads="1"/>
          </p:cNvPicPr>
          <p:nvPr/>
        </p:nvPicPr>
        <p:blipFill>
          <a:blip r:embed="rId4" cstate="print"/>
          <a:srcRect l="23924" r="22775"/>
          <a:stretch>
            <a:fillRect/>
          </a:stretch>
        </p:blipFill>
        <p:spPr bwMode="auto">
          <a:xfrm>
            <a:off x="3923928" y="4653136"/>
            <a:ext cx="1142657" cy="1946920"/>
          </a:xfrm>
          <a:prstGeom prst="rect">
            <a:avLst/>
          </a:prstGeom>
          <a:noFill/>
        </p:spPr>
      </p:pic>
      <p:pic>
        <p:nvPicPr>
          <p:cNvPr id="9" name="Picture 5" descr="Copo americano"/>
          <p:cNvPicPr>
            <a:picLocks noChangeAspect="1" noChangeArrowheads="1"/>
          </p:cNvPicPr>
          <p:nvPr/>
        </p:nvPicPr>
        <p:blipFill>
          <a:blip r:embed="rId5" cstate="print"/>
          <a:srcRect l="30234" t="24200" r="31967" b="24400"/>
          <a:stretch>
            <a:fillRect/>
          </a:stretch>
        </p:blipFill>
        <p:spPr bwMode="auto">
          <a:xfrm>
            <a:off x="2483768" y="5085184"/>
            <a:ext cx="1091959" cy="1484784"/>
          </a:xfrm>
          <a:prstGeom prst="rect">
            <a:avLst/>
          </a:prstGeom>
          <a:noFill/>
        </p:spPr>
      </p:pic>
      <p:pic>
        <p:nvPicPr>
          <p:cNvPr id="10" name="Picture 7" descr="crystal%20gla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13176"/>
            <a:ext cx="1549480" cy="158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eaLnBrk="1" hangingPunct="1"/>
            <a:r>
              <a:rPr lang="pt-BR" dirty="0" smtClean="0"/>
              <a:t>Força de ligação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786812" cy="5429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O ânion O</a:t>
            </a:r>
            <a:r>
              <a:rPr lang="pt-BR" baseline="30000" dirty="0" smtClean="0"/>
              <a:t>2-</a:t>
            </a:r>
            <a:r>
              <a:rPr lang="pt-BR" dirty="0" smtClean="0"/>
              <a:t> deve ser coordenado por um número suficiente de cátions para satisfazer sua valência.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Isso ocorre quando </a:t>
            </a:r>
            <a:r>
              <a:rPr lang="pt-BR" b="1" i="1" dirty="0" smtClean="0"/>
              <a:t>a soma das forças de ligação alcançando o ânion se iguala a sua carga ou valência</a:t>
            </a:r>
            <a:r>
              <a:rPr lang="pt-BR" dirty="0" smtClean="0"/>
              <a:t>.</a:t>
            </a:r>
            <a:endParaRPr lang="pt-BR" u="sng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u="sng" dirty="0" smtClean="0"/>
              <a:t>Exemplo</a:t>
            </a:r>
            <a:r>
              <a:rPr lang="pt-BR" dirty="0" smtClean="0"/>
              <a:t>: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MgO, o cátion Mg</a:t>
            </a:r>
            <a:r>
              <a:rPr lang="pt-BR" baseline="30000" dirty="0" smtClean="0"/>
              <a:t>2+</a:t>
            </a:r>
            <a:r>
              <a:rPr lang="pt-BR" dirty="0" smtClean="0"/>
              <a:t> com coordenação </a:t>
            </a:r>
            <a:r>
              <a:rPr lang="pt-BR" dirty="0" err="1" smtClean="0"/>
              <a:t>octaédrica</a:t>
            </a:r>
            <a:r>
              <a:rPr lang="pt-BR" dirty="0" smtClean="0"/>
              <a:t> tem força de ligação 2/6 ou 1/3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Portanto, 1/3 da carga 2+ é alocada para cada ânion ao redor do cátion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São precisos 6 Mg</a:t>
            </a:r>
            <a:r>
              <a:rPr lang="pt-BR" baseline="30000" dirty="0" smtClean="0"/>
              <a:t>2+</a:t>
            </a:r>
            <a:r>
              <a:rPr lang="pt-BR" dirty="0" smtClean="0"/>
              <a:t> (com força de ligação 1/3 cada) ao redor do O</a:t>
            </a:r>
            <a:r>
              <a:rPr lang="pt-BR" baseline="30000" dirty="0" smtClean="0"/>
              <a:t>2-</a:t>
            </a:r>
            <a:r>
              <a:rPr lang="pt-BR" dirty="0" smtClean="0"/>
              <a:t> para se contrapor a sua carga 2-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3</a:t>
            </a:r>
            <a:r>
              <a:rPr lang="pt-BR" baseline="30000" smtClean="0"/>
              <a:t>a.</a:t>
            </a:r>
            <a:r>
              <a:rPr lang="pt-BR" smtClean="0"/>
              <a:t> regra de Pauling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35818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Poliedros de coordenação ligam-se uns aos outros. 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Os poliedros de coordenação tendem a compartilhar primeiro vértices, depois arestas e depois faces. 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 separação entre cátions em uma estrutura diminui a medida que o poliedro de coordenação compartilha vértices, arestas ou faces (nessa ordem), aumentando a interação repulsiva entre os cátions, conseqüentemente.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24175"/>
            <a:ext cx="7416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504825" y="476250"/>
            <a:ext cx="8027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Efeito do compartilhamento de vértices, arestas e faces na separação entre cátions. As distâncias S1 : S2 : S3 estão na razão 1 : 0,58 : 0,33; isto é, a repulsão cátion-cátion aumenta da esquerda para a direita, o que tende a desestabilizar a estrutura.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4</a:t>
            </a:r>
            <a:r>
              <a:rPr lang="pt-BR" baseline="30000" smtClean="0"/>
              <a:t>a.</a:t>
            </a:r>
            <a:r>
              <a:rPr lang="pt-BR" smtClean="0"/>
              <a:t> regra de Pauling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 poliedro formado ao redor de cátions de baixo número de coordenação e carga elevada tendem mais fortemente ser ligados apenas pelos vértices.  (Exemplo: SiO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)</a:t>
            </a:r>
          </a:p>
          <a:p>
            <a:pPr eaLnBrk="1" hangingPunct="1"/>
            <a:r>
              <a:rPr lang="pt-BR" sz="2800" dirty="0" smtClean="0"/>
              <a:t>Isso pode ser observado reconhecendo-se que a repulsão entre cátions dentro de poliedros de coordenação vizinhos aumenta com o quadrado de suas cargas e com a diminuição da separação; a separação entre cátions diminui à medida que seu número de coordenação se torna menor.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5</a:t>
            </a:r>
            <a:r>
              <a:rPr lang="pt-BR" baseline="30000" smtClean="0"/>
              <a:t>a.</a:t>
            </a:r>
            <a:r>
              <a:rPr lang="pt-BR" smtClean="0"/>
              <a:t> regra de Pauling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Estruturas mais simples são preferíveis a arranjos mais complicados.</a:t>
            </a:r>
          </a:p>
          <a:p>
            <a:pPr eaLnBrk="1" hangingPunct="1"/>
            <a:r>
              <a:rPr lang="pt-BR" dirty="0" smtClean="0"/>
              <a:t>O número de constituintes diferentes em uma estrutura tende a ser pequeno. </a:t>
            </a:r>
          </a:p>
          <a:p>
            <a:pPr eaLnBrk="1" hangingPunct="1"/>
            <a:r>
              <a:rPr lang="pt-BR" dirty="0" smtClean="0"/>
              <a:t>Isso decorre da dificuldade de se empacotar eficientemente, em uma única estrutura cristalina, íons e poliedros de coordenação de diferentes tamanhos.</a:t>
            </a:r>
          </a:p>
          <a:p>
            <a:pPr eaLnBrk="1" hangingPunct="1"/>
            <a:r>
              <a:rPr lang="pt-BR" dirty="0" smtClean="0"/>
              <a:t>Quando existem muitos constituintes, o material tende a apresentar separação de fase.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eaLnBrk="1" hangingPunct="1"/>
            <a:r>
              <a:rPr lang="pt-BR" sz="4000" smtClean="0"/>
              <a:t>Estruturas cerâmicas comuns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11188" y="1052513"/>
            <a:ext cx="7777162" cy="5749925"/>
            <a:chOff x="385" y="663"/>
            <a:chExt cx="4899" cy="3622"/>
          </a:xfrm>
        </p:grpSpPr>
        <p:pic>
          <p:nvPicPr>
            <p:cNvPr id="4915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663"/>
              <a:ext cx="1544" cy="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7" y="663"/>
              <a:ext cx="1534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4" y="691"/>
              <a:ext cx="1590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" y="2475"/>
              <a:ext cx="1543" cy="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9" y="2478"/>
              <a:ext cx="1667" cy="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5" y="2614"/>
              <a:ext cx="1369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Text Box 9"/>
            <p:cNvSpPr txBox="1">
              <a:spLocks noChangeArrowheads="1"/>
            </p:cNvSpPr>
            <p:nvPr/>
          </p:nvSpPr>
          <p:spPr bwMode="auto">
            <a:xfrm>
              <a:off x="567" y="2205"/>
              <a:ext cx="1043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Sal de rocha</a:t>
              </a:r>
            </a:p>
          </p:txBody>
        </p:sp>
        <p:sp>
          <p:nvSpPr>
            <p:cNvPr id="49163" name="Text Box 10"/>
            <p:cNvSpPr txBox="1">
              <a:spLocks noChangeArrowheads="1"/>
            </p:cNvSpPr>
            <p:nvPr/>
          </p:nvSpPr>
          <p:spPr bwMode="auto">
            <a:xfrm>
              <a:off x="2291" y="2205"/>
              <a:ext cx="1360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Cloreto de césio</a:t>
              </a:r>
            </a:p>
          </p:txBody>
        </p:sp>
        <p:sp>
          <p:nvSpPr>
            <p:cNvPr id="49164" name="Text Box 11"/>
            <p:cNvSpPr txBox="1">
              <a:spLocks noChangeArrowheads="1"/>
            </p:cNvSpPr>
            <p:nvPr/>
          </p:nvSpPr>
          <p:spPr bwMode="auto">
            <a:xfrm>
              <a:off x="3923" y="2205"/>
              <a:ext cx="1225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Blenda de zinco</a:t>
              </a:r>
            </a:p>
          </p:txBody>
        </p:sp>
        <p:sp>
          <p:nvSpPr>
            <p:cNvPr id="49165" name="Text Box 12"/>
            <p:cNvSpPr txBox="1">
              <a:spLocks noChangeArrowheads="1"/>
            </p:cNvSpPr>
            <p:nvPr/>
          </p:nvSpPr>
          <p:spPr bwMode="auto">
            <a:xfrm>
              <a:off x="521" y="4016"/>
              <a:ext cx="1043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Wurtzita</a:t>
              </a:r>
            </a:p>
          </p:txBody>
        </p:sp>
        <p:sp>
          <p:nvSpPr>
            <p:cNvPr id="49166" name="Text Box 13"/>
            <p:cNvSpPr txBox="1">
              <a:spLocks noChangeArrowheads="1"/>
            </p:cNvSpPr>
            <p:nvPr/>
          </p:nvSpPr>
          <p:spPr bwMode="auto">
            <a:xfrm>
              <a:off x="1973" y="4020"/>
              <a:ext cx="2177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Fluorita – fluoreto de cálcio</a:t>
              </a:r>
            </a:p>
          </p:txBody>
        </p:sp>
        <p:sp>
          <p:nvSpPr>
            <p:cNvPr id="49167" name="Text Box 14"/>
            <p:cNvSpPr txBox="1">
              <a:spLocks noChangeArrowheads="1"/>
            </p:cNvSpPr>
            <p:nvPr/>
          </p:nvSpPr>
          <p:spPr bwMode="auto">
            <a:xfrm>
              <a:off x="4105" y="4016"/>
              <a:ext cx="1043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Rutilo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BR" sz="3200" smtClean="0"/>
              <a:t>Estruturas iônicas agrupadas de acordo com o empacotamento dos ânions.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341438"/>
            <a:ext cx="8791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125538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2420938"/>
            <a:ext cx="8696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</p:spPr>
        <p:txBody>
          <a:bodyPr/>
          <a:lstStyle/>
          <a:p>
            <a:pPr eaLnBrk="1" hangingPunct="1"/>
            <a:r>
              <a:rPr lang="pt-BR" sz="3200" smtClean="0"/>
              <a:t>Estruturas iônicas agrupadas de acordo com o empacotamento dos ânions.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68413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2532063"/>
            <a:ext cx="87344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pt-BR" sz="3200" smtClean="0"/>
              <a:t>Estruturas iônicas agrupadas de acordo com o empacotamento dos ânions.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Cristais Iônicos – </a:t>
            </a:r>
            <a:br>
              <a:rPr lang="pt-BR" sz="4000"/>
            </a:br>
            <a:r>
              <a:rPr lang="pt-BR" sz="4000"/>
              <a:t>estruturas do tipo AX</a:t>
            </a:r>
          </a:p>
        </p:txBody>
      </p:sp>
      <p:pic>
        <p:nvPicPr>
          <p:cNvPr id="560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0" y="1728788"/>
            <a:ext cx="406876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735013" y="2008188"/>
            <a:ext cx="2684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400" b="1"/>
              <a:t>Estrutura do sal-gema ou cloreto de sódio (NaCl).</a:t>
            </a:r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735013" y="3362325"/>
            <a:ext cx="2181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NC dos cátions e dos ânions é 6, coordenação octaédrica.</a:t>
            </a:r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735013" y="4745038"/>
            <a:ext cx="2181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Duas estruturas do tipo CFC que se interpenetram.</a:t>
            </a:r>
          </a:p>
        </p:txBody>
      </p:sp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735013" y="5753100"/>
            <a:ext cx="2181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Ex.: NaCl, MgO, MnS, LiF, FeO.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eramic engine SNpar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208" y="980728"/>
            <a:ext cx="3383280" cy="3345180"/>
          </a:xfrm>
          <a:prstGeom prst="rect">
            <a:avLst/>
          </a:prstGeom>
          <a:noFill/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Materiais Cerâmicos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384176"/>
            <a:ext cx="5338936" cy="3701008"/>
          </a:xfrm>
        </p:spPr>
        <p:txBody>
          <a:bodyPr>
            <a:normAutofit fontScale="85000" lnSpcReduction="10000"/>
          </a:bodyPr>
          <a:lstStyle/>
          <a:p>
            <a:r>
              <a:rPr lang="pt-BR" sz="2800" u="sng" dirty="0" smtClean="0"/>
              <a:t>Cerâmicas </a:t>
            </a:r>
            <a:r>
              <a:rPr lang="pt-BR" sz="2800" u="sng" dirty="0"/>
              <a:t>de alta </a:t>
            </a:r>
            <a:r>
              <a:rPr lang="pt-BR" sz="2800" u="sng" dirty="0" smtClean="0"/>
              <a:t>tecnologia:</a:t>
            </a:r>
            <a:r>
              <a:rPr lang="pt-BR" sz="2800" dirty="0" smtClean="0"/>
              <a:t> desenvolvidas </a:t>
            </a:r>
            <a:r>
              <a:rPr lang="pt-BR" sz="2800" dirty="0"/>
              <a:t>nos últimos </a:t>
            </a:r>
            <a:r>
              <a:rPr lang="pt-BR" sz="2800" dirty="0" smtClean="0"/>
              <a:t>60 </a:t>
            </a:r>
            <a:r>
              <a:rPr lang="pt-BR" sz="2800" dirty="0" smtClean="0"/>
              <a:t>anos.</a:t>
            </a:r>
          </a:p>
          <a:p>
            <a:r>
              <a:rPr lang="pt-BR" sz="2800" dirty="0" smtClean="0"/>
              <a:t>Grande </a:t>
            </a:r>
            <a:r>
              <a:rPr lang="pt-BR" sz="2800" dirty="0"/>
              <a:t>avanço do conhecimento da </a:t>
            </a:r>
            <a:r>
              <a:rPr lang="pt-BR" sz="2800" dirty="0" smtClean="0"/>
              <a:t>área e aplicação de conhecimento científico avançado.</a:t>
            </a:r>
          </a:p>
          <a:p>
            <a:r>
              <a:rPr lang="pt-BR" sz="2800" dirty="0" smtClean="0"/>
              <a:t>Exemplos </a:t>
            </a:r>
            <a:r>
              <a:rPr lang="pt-BR" sz="2800" dirty="0" smtClean="0"/>
              <a:t>são: componentes </a:t>
            </a:r>
            <a:r>
              <a:rPr lang="pt-BR" sz="2800" dirty="0"/>
              <a:t>eletrônicos, de computadores, de comunicação, indústria aeroespacial, </a:t>
            </a:r>
            <a:r>
              <a:rPr lang="pt-BR" sz="2800" dirty="0" smtClean="0"/>
              <a:t>mecânica, etc.</a:t>
            </a:r>
            <a:endParaRPr lang="pt-BR" sz="2800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/>
          <a:srcRect l="53165" t="22667" r="9036" b="18750"/>
          <a:stretch>
            <a:fillRect/>
          </a:stretch>
        </p:blipFill>
        <p:spPr bwMode="auto">
          <a:xfrm>
            <a:off x="6084167" y="4293096"/>
            <a:ext cx="252624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eramic lining"/>
          <p:cNvPicPr>
            <a:picLocks noChangeAspect="1" noChangeArrowheads="1"/>
          </p:cNvPicPr>
          <p:nvPr/>
        </p:nvPicPr>
        <p:blipFill>
          <a:blip r:embed="rId4" cstate="print"/>
          <a:srcRect l="4340" t="5879" r="4340" b="8009"/>
          <a:stretch>
            <a:fillRect/>
          </a:stretch>
        </p:blipFill>
        <p:spPr bwMode="auto">
          <a:xfrm>
            <a:off x="3627760" y="5013176"/>
            <a:ext cx="2241402" cy="1584177"/>
          </a:xfrm>
          <a:prstGeom prst="rect">
            <a:avLst/>
          </a:prstGeom>
          <a:noFill/>
        </p:spPr>
      </p:pic>
      <p:pic>
        <p:nvPicPr>
          <p:cNvPr id="8" name="Picture 15" descr="ceramic b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531" y="5013176"/>
            <a:ext cx="292642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Cristais Iônicos – </a:t>
            </a:r>
            <a:br>
              <a:rPr lang="pt-BR" sz="4000"/>
            </a:br>
            <a:r>
              <a:rPr lang="pt-BR" sz="4000"/>
              <a:t>estruturas do tipo AX</a:t>
            </a:r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735013" y="2008188"/>
            <a:ext cx="2684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400" b="1"/>
              <a:t>Estrutura do cloreto de césio (CsCl)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735013" y="3357563"/>
            <a:ext cx="29733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NC dos cátions e dos ânions é 8, coordenação cúbica.</a:t>
            </a:r>
          </a:p>
        </p:txBody>
      </p:sp>
      <p:sp>
        <p:nvSpPr>
          <p:cNvPr id="562182" name="Text Box 6"/>
          <p:cNvSpPr txBox="1">
            <a:spLocks noChangeArrowheads="1"/>
          </p:cNvSpPr>
          <p:nvPr/>
        </p:nvSpPr>
        <p:spPr bwMode="auto">
          <a:xfrm>
            <a:off x="735013" y="4508500"/>
            <a:ext cx="3189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Os ânions estão no centro de um cubo com cátions nos vértices (ou o contrário).</a:t>
            </a:r>
          </a:p>
        </p:txBody>
      </p:sp>
      <p:sp>
        <p:nvSpPr>
          <p:cNvPr id="562183" name="Text Box 7"/>
          <p:cNvSpPr txBox="1">
            <a:spLocks noChangeArrowheads="1"/>
          </p:cNvSpPr>
          <p:nvPr/>
        </p:nvSpPr>
        <p:spPr bwMode="auto">
          <a:xfrm>
            <a:off x="735013" y="5753100"/>
            <a:ext cx="218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Ex.: CsCl.</a:t>
            </a:r>
          </a:p>
        </p:txBody>
      </p:sp>
      <p:pic>
        <p:nvPicPr>
          <p:cNvPr id="5621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773238"/>
            <a:ext cx="40227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Cristais Iônicos – </a:t>
            </a:r>
            <a:br>
              <a:rPr lang="pt-BR" sz="4000"/>
            </a:br>
            <a:r>
              <a:rPr lang="pt-BR" sz="4000"/>
              <a:t>estruturas do tipo AX</a:t>
            </a:r>
          </a:p>
        </p:txBody>
      </p:sp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735013" y="1772816"/>
            <a:ext cx="2684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400" b="1" dirty="0"/>
              <a:t>Estrutura da blenda de zinco (</a:t>
            </a:r>
            <a:r>
              <a:rPr lang="pt-BR" sz="2400" b="1" dirty="0" err="1"/>
              <a:t>ZnS</a:t>
            </a:r>
            <a:r>
              <a:rPr lang="pt-BR" sz="2400" b="1" dirty="0"/>
              <a:t>)</a:t>
            </a: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735013" y="3122191"/>
            <a:ext cx="2181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NC dos cátions e dos ânions é 4, coordenação tetraédrica.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735013" y="4504903"/>
            <a:ext cx="3044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Os ânions estão nas posições CFC e cátions ocupam metade das posições tetraédricas.</a:t>
            </a:r>
          </a:p>
        </p:txBody>
      </p: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735013" y="5851103"/>
            <a:ext cx="311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Ex.: ZnS, ZnTe, SiC (compostos covalentes).</a:t>
            </a:r>
          </a:p>
        </p:txBody>
      </p:sp>
      <p:pic>
        <p:nvPicPr>
          <p:cNvPr id="5632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773238"/>
            <a:ext cx="38957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3215" name="Group 15"/>
          <p:cNvGrpSpPr>
            <a:grpSpLocks/>
          </p:cNvGrpSpPr>
          <p:nvPr/>
        </p:nvGrpSpPr>
        <p:grpSpPr bwMode="auto">
          <a:xfrm>
            <a:off x="5580063" y="2276475"/>
            <a:ext cx="1584325" cy="1439863"/>
            <a:chOff x="3515" y="1434"/>
            <a:chExt cx="998" cy="907"/>
          </a:xfrm>
        </p:grpSpPr>
        <p:sp>
          <p:nvSpPr>
            <p:cNvPr id="563209" name="Line 9"/>
            <p:cNvSpPr>
              <a:spLocks noChangeShapeType="1"/>
            </p:cNvSpPr>
            <p:nvPr/>
          </p:nvSpPr>
          <p:spPr bwMode="auto">
            <a:xfrm flipH="1">
              <a:off x="3515" y="1434"/>
              <a:ext cx="227" cy="9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3210" name="Line 10"/>
            <p:cNvSpPr>
              <a:spLocks noChangeShapeType="1"/>
            </p:cNvSpPr>
            <p:nvPr/>
          </p:nvSpPr>
          <p:spPr bwMode="auto">
            <a:xfrm flipV="1">
              <a:off x="3515" y="2205"/>
              <a:ext cx="998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3211" name="Line 11"/>
            <p:cNvSpPr>
              <a:spLocks noChangeShapeType="1"/>
            </p:cNvSpPr>
            <p:nvPr/>
          </p:nvSpPr>
          <p:spPr bwMode="auto">
            <a:xfrm>
              <a:off x="3742" y="1434"/>
              <a:ext cx="771" cy="7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3212" name="Line 12"/>
            <p:cNvSpPr>
              <a:spLocks noChangeShapeType="1"/>
            </p:cNvSpPr>
            <p:nvPr/>
          </p:nvSpPr>
          <p:spPr bwMode="auto">
            <a:xfrm>
              <a:off x="3742" y="1434"/>
              <a:ext cx="499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3213" name="Line 13"/>
            <p:cNvSpPr>
              <a:spLocks noChangeShapeType="1"/>
            </p:cNvSpPr>
            <p:nvPr/>
          </p:nvSpPr>
          <p:spPr bwMode="auto">
            <a:xfrm flipV="1">
              <a:off x="3515" y="1570"/>
              <a:ext cx="726" cy="7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3214" name="Line 14"/>
            <p:cNvSpPr>
              <a:spLocks noChangeShapeType="1"/>
            </p:cNvSpPr>
            <p:nvPr/>
          </p:nvSpPr>
          <p:spPr bwMode="auto">
            <a:xfrm>
              <a:off x="4241" y="1570"/>
              <a:ext cx="272" cy="6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773238"/>
            <a:ext cx="464661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Cristais Iônicos – </a:t>
            </a:r>
            <a:br>
              <a:rPr lang="pt-BR" sz="4000"/>
            </a:br>
            <a:r>
              <a:rPr lang="pt-BR" sz="4000"/>
              <a:t>estruturas do tipo A</a:t>
            </a:r>
            <a:r>
              <a:rPr lang="pt-BR" sz="4000" baseline="-25000"/>
              <a:t>m</a:t>
            </a:r>
            <a:r>
              <a:rPr lang="pt-BR" sz="4000"/>
              <a:t>X</a:t>
            </a:r>
            <a:r>
              <a:rPr lang="pt-BR" sz="4000" baseline="-25000"/>
              <a:t>p (m e/ou p </a:t>
            </a:r>
            <a:r>
              <a:rPr lang="pt-BR" sz="4000" baseline="-25000">
                <a:sym typeface="Symbol" pitchFamily="18" charset="2"/>
              </a:rPr>
              <a:t> 1)</a:t>
            </a: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735013" y="2008188"/>
            <a:ext cx="2684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400" b="1"/>
              <a:t>Ex.: estrutura da fluorita (CaF</a:t>
            </a:r>
            <a:r>
              <a:rPr lang="pt-BR" sz="2400" b="1" baseline="-25000"/>
              <a:t>2</a:t>
            </a:r>
            <a:r>
              <a:rPr lang="pt-BR" sz="2400" b="1"/>
              <a:t>)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735013" y="3068638"/>
            <a:ext cx="311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NC dos cátions é 8, cúbica; dos ânions é 4, tetraédrica.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735013" y="4076700"/>
            <a:ext cx="33321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Os ânions estão nos vértices de cubos simples e os cátions ocupam o centro de metade das posições cúbicas. (célula unitária tem 8 cubos)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735013" y="5797550"/>
            <a:ext cx="311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Ex.: UO</a:t>
            </a:r>
            <a:r>
              <a:rPr lang="pt-BR" baseline="-25000"/>
              <a:t>2</a:t>
            </a:r>
            <a:r>
              <a:rPr lang="pt-BR"/>
              <a:t>, PuO</a:t>
            </a:r>
            <a:r>
              <a:rPr lang="pt-BR" baseline="-25000"/>
              <a:t>2</a:t>
            </a:r>
            <a:r>
              <a:rPr lang="pt-BR"/>
              <a:t>, ThO</a:t>
            </a:r>
            <a:r>
              <a:rPr lang="pt-BR" baseline="-25000"/>
              <a:t>2</a:t>
            </a:r>
            <a:r>
              <a:rPr 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Cristais Iônicos – </a:t>
            </a:r>
            <a:br>
              <a:rPr lang="pt-BR" sz="4000"/>
            </a:br>
            <a:r>
              <a:rPr lang="pt-BR" sz="4000"/>
              <a:t>estruturas do tipo A</a:t>
            </a:r>
            <a:r>
              <a:rPr lang="pt-BR" sz="4000" baseline="-25000"/>
              <a:t>m</a:t>
            </a:r>
            <a:r>
              <a:rPr lang="pt-BR" sz="4000"/>
              <a:t>B</a:t>
            </a:r>
            <a:r>
              <a:rPr lang="pt-BR" sz="4000" baseline="-25000"/>
              <a:t>n</a:t>
            </a:r>
            <a:r>
              <a:rPr lang="pt-BR" sz="4000"/>
              <a:t>X</a:t>
            </a:r>
            <a:r>
              <a:rPr lang="pt-BR" sz="4000" baseline="-25000"/>
              <a:t>p</a:t>
            </a:r>
            <a:endParaRPr lang="pt-BR" sz="4000" baseline="-25000">
              <a:sym typeface="Symbol" pitchFamily="18" charset="2"/>
            </a:endParaRPr>
          </a:p>
        </p:txBody>
      </p:sp>
      <p:sp>
        <p:nvSpPr>
          <p:cNvPr id="565252" name="Text Box 4"/>
          <p:cNvSpPr txBox="1">
            <a:spLocks noChangeArrowheads="1"/>
          </p:cNvSpPr>
          <p:nvPr/>
        </p:nvSpPr>
        <p:spPr bwMode="auto">
          <a:xfrm>
            <a:off x="735013" y="2008188"/>
            <a:ext cx="3044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400" b="1"/>
              <a:t>Ex.: estrutura da perovskita (BaTiO</a:t>
            </a:r>
            <a:r>
              <a:rPr lang="pt-BR" sz="2400" b="1" baseline="-25000"/>
              <a:t>3</a:t>
            </a:r>
            <a:r>
              <a:rPr lang="pt-BR" sz="2400" b="1"/>
              <a:t>)</a:t>
            </a:r>
          </a:p>
        </p:txBody>
      </p:sp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735013" y="3068638"/>
            <a:ext cx="31162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Cátions Ba</a:t>
            </a:r>
            <a:r>
              <a:rPr lang="pt-BR" baseline="30000"/>
              <a:t>2+</a:t>
            </a:r>
            <a:r>
              <a:rPr lang="pt-BR"/>
              <a:t> estão nos vértices do cubo e os cátions Ti</a:t>
            </a:r>
            <a:r>
              <a:rPr lang="pt-BR" baseline="30000"/>
              <a:t>4+</a:t>
            </a:r>
            <a:r>
              <a:rPr lang="pt-BR"/>
              <a:t> estão no centro. Os O</a:t>
            </a:r>
            <a:r>
              <a:rPr lang="pt-BR" baseline="30000"/>
              <a:t>2-</a:t>
            </a:r>
            <a:r>
              <a:rPr lang="pt-BR"/>
              <a:t> estão nos centros das faces.</a:t>
            </a: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735013" y="5797550"/>
            <a:ext cx="311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Ex.: BaTiO</a:t>
            </a:r>
            <a:r>
              <a:rPr lang="pt-BR" baseline="-25000"/>
              <a:t>3</a:t>
            </a:r>
            <a:r>
              <a:rPr lang="pt-BR"/>
              <a:t>, SrZrO</a:t>
            </a:r>
            <a:r>
              <a:rPr lang="pt-BR" baseline="-25000"/>
              <a:t>3</a:t>
            </a:r>
            <a:r>
              <a:rPr lang="pt-BR"/>
              <a:t>, SrSnO</a:t>
            </a:r>
            <a:r>
              <a:rPr lang="pt-BR" baseline="-25000"/>
              <a:t>3</a:t>
            </a:r>
            <a:r>
              <a:rPr lang="pt-BR"/>
              <a:t>.</a:t>
            </a:r>
          </a:p>
        </p:txBody>
      </p:sp>
      <p:pic>
        <p:nvPicPr>
          <p:cNvPr id="565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00213"/>
            <a:ext cx="41402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5257" name="Text Box 9"/>
          <p:cNvSpPr txBox="1">
            <a:spLocks noChangeArrowheads="1"/>
          </p:cNvSpPr>
          <p:nvPr/>
        </p:nvSpPr>
        <p:spPr bwMode="auto">
          <a:xfrm>
            <a:off x="735013" y="4816475"/>
            <a:ext cx="311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Interessantes propriedades eletromecânicas.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Cristais Iônicos – </a:t>
            </a:r>
            <a:br>
              <a:rPr lang="pt-BR" sz="4000"/>
            </a:br>
            <a:r>
              <a:rPr lang="pt-BR" sz="4000"/>
              <a:t>empacotamento denso</a:t>
            </a:r>
            <a:endParaRPr lang="pt-BR" sz="4000" baseline="-25000">
              <a:sym typeface="Symbol" pitchFamily="18" charset="2"/>
            </a:endParaRPr>
          </a:p>
        </p:txBody>
      </p:sp>
      <p:pic>
        <p:nvPicPr>
          <p:cNvPr id="567305" name="Picture 9" descr="estrutura do espiné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20938"/>
            <a:ext cx="6697663" cy="3760787"/>
          </a:xfrm>
          <a:prstGeom prst="rect">
            <a:avLst/>
          </a:prstGeom>
          <a:noFill/>
        </p:spPr>
      </p:pic>
      <p:sp>
        <p:nvSpPr>
          <p:cNvPr id="567306" name="Text Box 10"/>
          <p:cNvSpPr txBox="1">
            <a:spLocks noChangeArrowheads="1"/>
          </p:cNvSpPr>
          <p:nvPr/>
        </p:nvSpPr>
        <p:spPr bwMode="auto">
          <a:xfrm>
            <a:off x="1095375" y="1909763"/>
            <a:ext cx="371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Estrutura do espinélio (MgAl</a:t>
            </a:r>
            <a:r>
              <a:rPr lang="pt-BR" b="1" baseline="-25000"/>
              <a:t>2</a:t>
            </a:r>
            <a:r>
              <a:rPr lang="pt-BR" b="1"/>
              <a:t>O</a:t>
            </a:r>
            <a:r>
              <a:rPr lang="pt-BR" b="1" baseline="-25000"/>
              <a:t>4</a:t>
            </a:r>
            <a:r>
              <a:rPr lang="pt-BR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Cristais Iônicos – resumo</a:t>
            </a:r>
            <a:endParaRPr lang="pt-BR" baseline="-25000">
              <a:sym typeface="Symbol" pitchFamily="18" charset="2"/>
            </a:endParaRPr>
          </a:p>
        </p:txBody>
      </p:sp>
      <p:pic>
        <p:nvPicPr>
          <p:cNvPr id="5662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571625"/>
            <a:ext cx="8791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6281" name="Text Box 9"/>
          <p:cNvSpPr txBox="1">
            <a:spLocks noChangeArrowheads="1"/>
          </p:cNvSpPr>
          <p:nvPr/>
        </p:nvSpPr>
        <p:spPr bwMode="auto">
          <a:xfrm>
            <a:off x="447675" y="5753100"/>
            <a:ext cx="8156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Existem muitas outras estruturas cerâmicas possíveis; essas são somente exemplos e informam sobre o mecanismo de organização das estruturas de cerâmicas iônicas.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Cristais Iônicos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Exercício: Com base nos raios iônicos, qual estrutura você esperaria para o FeO?</a:t>
            </a:r>
          </a:p>
          <a:p>
            <a:r>
              <a:rPr lang="pt-BR"/>
              <a:t>r</a:t>
            </a:r>
            <a:r>
              <a:rPr lang="pt-BR" baseline="-25000"/>
              <a:t>Fe</a:t>
            </a:r>
            <a:r>
              <a:rPr lang="pt-BR" sz="2000" b="1" baseline="30000"/>
              <a:t>2+</a:t>
            </a:r>
            <a:r>
              <a:rPr lang="pt-BR"/>
              <a:t> = 0,077 nm</a:t>
            </a:r>
          </a:p>
          <a:p>
            <a:r>
              <a:rPr lang="pt-BR"/>
              <a:t>r</a:t>
            </a:r>
            <a:r>
              <a:rPr lang="pt-BR" baseline="-25000"/>
              <a:t>O</a:t>
            </a:r>
            <a:r>
              <a:rPr lang="pt-BR" sz="2000" b="1" baseline="30000"/>
              <a:t>2-</a:t>
            </a:r>
            <a:r>
              <a:rPr lang="pt-BR"/>
              <a:t> = 0,140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Cálculo da densidade de cerâmicas com base na estrutura</a:t>
            </a:r>
          </a:p>
        </p:txBody>
      </p:sp>
      <p:graphicFrame>
        <p:nvGraphicFramePr>
          <p:cNvPr id="56934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247900" y="2060575"/>
          <a:ext cx="3979863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55" name="Equation" r:id="rId3" imgW="1333440" imgH="469800" progId="Equation.3">
                  <p:embed/>
                </p:oleObj>
              </mc:Choice>
              <mc:Fallback>
                <p:oleObj name="Equation" r:id="rId3" imgW="133344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2060575"/>
                        <a:ext cx="3979863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000" i="1">
                <a:latin typeface="Times New Roman" pitchFamily="18" charset="0"/>
              </a:rPr>
              <a:t>n</a:t>
            </a:r>
            <a:r>
              <a:rPr lang="pt-BR" sz="2000"/>
              <a:t> = número de unidades da fórmula dentro da célula unitária</a:t>
            </a:r>
          </a:p>
          <a:p>
            <a:pPr>
              <a:lnSpc>
                <a:spcPct val="80000"/>
              </a:lnSpc>
            </a:pPr>
            <a:r>
              <a:rPr lang="pt-BR" sz="2000">
                <a:latin typeface="Times New Roman" pitchFamily="18" charset="0"/>
                <a:sym typeface="Symbol" pitchFamily="18" charset="2"/>
              </a:rPr>
              <a:t></a:t>
            </a:r>
            <a:r>
              <a:rPr lang="pt-BR" sz="2000" i="1">
                <a:latin typeface="Times New Roman" pitchFamily="18" charset="0"/>
                <a:sym typeface="Symbol" pitchFamily="18" charset="2"/>
              </a:rPr>
              <a:t>A</a:t>
            </a:r>
            <a:r>
              <a:rPr lang="pt-BR" sz="2000" i="1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pt-BR" sz="2000">
                <a:sym typeface="Symbol" pitchFamily="18" charset="2"/>
              </a:rPr>
              <a:t> = a soma dos pesos atômicos de todos os cátions na unidade da fórmula</a:t>
            </a:r>
          </a:p>
          <a:p>
            <a:pPr>
              <a:lnSpc>
                <a:spcPct val="80000"/>
              </a:lnSpc>
            </a:pPr>
            <a:r>
              <a:rPr lang="pt-BR" sz="2000">
                <a:latin typeface="Times New Roman" pitchFamily="18" charset="0"/>
                <a:sym typeface="Symbol" pitchFamily="18" charset="2"/>
              </a:rPr>
              <a:t></a:t>
            </a:r>
            <a:r>
              <a:rPr lang="pt-BR" sz="2000" i="1">
                <a:latin typeface="Times New Roman" pitchFamily="18" charset="0"/>
                <a:sym typeface="Symbol" pitchFamily="18" charset="2"/>
              </a:rPr>
              <a:t>A</a:t>
            </a:r>
            <a:r>
              <a:rPr lang="pt-BR" sz="2000" i="1" baseline="-25000">
                <a:latin typeface="Times New Roman" pitchFamily="18" charset="0"/>
                <a:sym typeface="Symbol" pitchFamily="18" charset="2"/>
              </a:rPr>
              <a:t>A</a:t>
            </a:r>
            <a:r>
              <a:rPr lang="pt-BR" sz="2000">
                <a:sym typeface="Symbol" pitchFamily="18" charset="2"/>
              </a:rPr>
              <a:t> = a soma dos pesos atômicos de todos os ânions na unidade da fórmula</a:t>
            </a:r>
          </a:p>
          <a:p>
            <a:pPr>
              <a:lnSpc>
                <a:spcPct val="80000"/>
              </a:lnSpc>
            </a:pPr>
            <a:r>
              <a:rPr lang="pt-BR" sz="20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pt-BR" sz="2000" i="1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pt-BR" sz="2000">
                <a:sym typeface="Symbol" pitchFamily="18" charset="2"/>
              </a:rPr>
              <a:t> = o volume da célula unitária</a:t>
            </a:r>
          </a:p>
          <a:p>
            <a:pPr>
              <a:lnSpc>
                <a:spcPct val="80000"/>
              </a:lnSpc>
            </a:pPr>
            <a:r>
              <a:rPr lang="pt-BR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pt-BR" sz="2000" i="1" baseline="-25000">
                <a:latin typeface="Times New Roman" pitchFamily="18" charset="0"/>
                <a:sym typeface="Symbol" pitchFamily="18" charset="2"/>
              </a:rPr>
              <a:t>A</a:t>
            </a:r>
            <a:r>
              <a:rPr lang="pt-BR" sz="2000">
                <a:sym typeface="Symbol" pitchFamily="18" charset="2"/>
              </a:rPr>
              <a:t> = o número de Avogrado, 6,023 x 10</a:t>
            </a:r>
            <a:r>
              <a:rPr lang="pt-BR" sz="2000" baseline="30000">
                <a:sym typeface="Symbol" pitchFamily="18" charset="2"/>
              </a:rPr>
              <a:t> 23</a:t>
            </a:r>
            <a:r>
              <a:rPr lang="pt-BR" sz="2000">
                <a:sym typeface="Symbol" pitchFamily="18" charset="2"/>
              </a:rPr>
              <a:t> unidades da fórmula/mol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25" y="1484313"/>
            <a:ext cx="2854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Cálculo da densidade de cerâmicas com base na estrutura</a:t>
            </a:r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700213"/>
            <a:ext cx="6130925" cy="4752975"/>
          </a:xfrm>
        </p:spPr>
        <p:txBody>
          <a:bodyPr/>
          <a:lstStyle/>
          <a:p>
            <a:r>
              <a:rPr lang="pt-BR" sz="2800"/>
              <a:t>Exercício: com base na estrutura cristalina, calcule a densidade teórica para o cloreto de sódio. Compare com a densidade obtida experimentalmente = 2,16 g/cm</a:t>
            </a:r>
            <a:r>
              <a:rPr lang="pt-BR" sz="2800" baseline="30000"/>
              <a:t>3</a:t>
            </a:r>
            <a:r>
              <a:rPr lang="pt-BR" sz="2800"/>
              <a:t>. </a:t>
            </a:r>
          </a:p>
          <a:p>
            <a:r>
              <a:rPr lang="pt-BR" sz="2800" i="1">
                <a:latin typeface="Times New Roman" pitchFamily="18" charset="0"/>
              </a:rPr>
              <a:t>r</a:t>
            </a:r>
            <a:r>
              <a:rPr lang="pt-BR" sz="2800" i="1" baseline="-25000">
                <a:latin typeface="Times New Roman" pitchFamily="18" charset="0"/>
              </a:rPr>
              <a:t>Cl</a:t>
            </a:r>
            <a:r>
              <a:rPr lang="pt-BR" sz="1800" i="1" baseline="30000">
                <a:latin typeface="Times New Roman" pitchFamily="18" charset="0"/>
              </a:rPr>
              <a:t>-</a:t>
            </a:r>
            <a:r>
              <a:rPr lang="pt-BR" sz="2800"/>
              <a:t> = 0,181 nm</a:t>
            </a:r>
          </a:p>
          <a:p>
            <a:r>
              <a:rPr lang="pt-BR" sz="2800" i="1">
                <a:latin typeface="Times New Roman" pitchFamily="18" charset="0"/>
                <a:sym typeface="Symbol" pitchFamily="18" charset="2"/>
              </a:rPr>
              <a:t>r</a:t>
            </a:r>
            <a:r>
              <a:rPr lang="pt-BR" sz="2800" i="1" baseline="-25000">
                <a:latin typeface="Times New Roman" pitchFamily="18" charset="0"/>
                <a:sym typeface="Symbol" pitchFamily="18" charset="2"/>
              </a:rPr>
              <a:t>Na</a:t>
            </a:r>
            <a:r>
              <a:rPr lang="pt-BR" sz="1800" i="1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pt-BR" sz="2800">
                <a:sym typeface="Symbol" pitchFamily="18" charset="2"/>
              </a:rPr>
              <a:t> = 0,102 nm</a:t>
            </a:r>
          </a:p>
          <a:p>
            <a:r>
              <a:rPr lang="pt-BR" sz="2800" i="1">
                <a:latin typeface="Times New Roman" pitchFamily="18" charset="0"/>
                <a:sym typeface="Symbol" pitchFamily="18" charset="2"/>
              </a:rPr>
              <a:t>A</a:t>
            </a:r>
            <a:r>
              <a:rPr lang="pt-BR" sz="2800" i="1" baseline="-25000">
                <a:latin typeface="Times New Roman" pitchFamily="18" charset="0"/>
                <a:sym typeface="Symbol" pitchFamily="18" charset="2"/>
              </a:rPr>
              <a:t>Na</a:t>
            </a:r>
            <a:r>
              <a:rPr lang="pt-BR" sz="2800">
                <a:sym typeface="Symbol" pitchFamily="18" charset="2"/>
              </a:rPr>
              <a:t> = 22,99 g/mol</a:t>
            </a:r>
          </a:p>
          <a:p>
            <a:r>
              <a:rPr lang="pt-BR" sz="2800" i="1">
                <a:latin typeface="Times New Roman" pitchFamily="18" charset="0"/>
                <a:sym typeface="Symbol" pitchFamily="18" charset="2"/>
              </a:rPr>
              <a:t>A</a:t>
            </a:r>
            <a:r>
              <a:rPr lang="pt-BR" sz="2800" i="1" baseline="-25000">
                <a:latin typeface="Times New Roman" pitchFamily="18" charset="0"/>
                <a:sym typeface="Symbol" pitchFamily="18" charset="2"/>
              </a:rPr>
              <a:t>Cl</a:t>
            </a:r>
            <a:r>
              <a:rPr lang="pt-BR" sz="2800">
                <a:sym typeface="Symbol" pitchFamily="18" charset="2"/>
              </a:rPr>
              <a:t> = 35,45 g/mol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149725"/>
            <a:ext cx="59134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Cerâmicas a base de silicato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/>
              <a:t>Silicatos são materiais compostos principalmente por silício e oxigênio, os dois elementos mais abundantes na crosta terrestre (solos, rochas, argilas e areia)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As estruturas são entendidas </a:t>
            </a:r>
            <a:r>
              <a:rPr lang="pt-BR" sz="2800" dirty="0" smtClean="0"/>
              <a:t>através </a:t>
            </a:r>
            <a:r>
              <a:rPr lang="pt-BR" sz="2800" dirty="0"/>
              <a:t>de arranjos unidimensionais, bidimensionais e tridimensionais de tetraedros SiO</a:t>
            </a:r>
            <a:r>
              <a:rPr lang="pt-BR" sz="2800" baseline="-25000" dirty="0"/>
              <a:t>4</a:t>
            </a:r>
            <a:r>
              <a:rPr lang="pt-BR" sz="2800" baseline="30000" dirty="0"/>
              <a:t>4-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 sobre a classificação de materiais cerâmicos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133056"/>
          </a:xfrm>
        </p:spPr>
        <p:txBody>
          <a:bodyPr/>
          <a:lstStyle/>
          <a:p>
            <a:r>
              <a:rPr lang="pt-BR" dirty="0" smtClean="0"/>
              <a:t>A classificação </a:t>
            </a:r>
            <a:r>
              <a:rPr lang="pt-BR" dirty="0" smtClean="0"/>
              <a:t>das</a:t>
            </a:r>
            <a:r>
              <a:rPr lang="pt-BR" dirty="0" smtClean="0"/>
              <a:t> </a:t>
            </a:r>
            <a:r>
              <a:rPr lang="pt-BR" dirty="0" smtClean="0"/>
              <a:t>cerâmicas </a:t>
            </a:r>
            <a:r>
              <a:rPr lang="pt-BR" dirty="0" smtClean="0"/>
              <a:t>em tradicionais </a:t>
            </a:r>
            <a:r>
              <a:rPr lang="pt-BR" dirty="0" smtClean="0"/>
              <a:t>e de alta tecnologia não faz mais sentido hoje em dia, pois mesmo cerâmicas </a:t>
            </a:r>
            <a:r>
              <a:rPr lang="pt-BR" dirty="0" smtClean="0"/>
              <a:t>tradicionais típicas, </a:t>
            </a:r>
            <a:r>
              <a:rPr lang="pt-BR" dirty="0" smtClean="0"/>
              <a:t>como </a:t>
            </a:r>
            <a:r>
              <a:rPr lang="pt-BR" dirty="0" smtClean="0"/>
              <a:t>revestimentos para a </a:t>
            </a:r>
            <a:r>
              <a:rPr lang="pt-BR" dirty="0" smtClean="0"/>
              <a:t>construção civil e </a:t>
            </a:r>
            <a:r>
              <a:rPr lang="pt-BR" dirty="0" smtClean="0"/>
              <a:t>vidros, </a:t>
            </a:r>
            <a:r>
              <a:rPr lang="pt-BR" dirty="0" smtClean="0"/>
              <a:t>por exemplo, envolvem alta tecnologia </a:t>
            </a:r>
            <a:r>
              <a:rPr lang="pt-BR" dirty="0" smtClean="0"/>
              <a:t>em </a:t>
            </a:r>
            <a:r>
              <a:rPr lang="pt-BR" dirty="0" smtClean="0"/>
              <a:t>sua fabricação.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525" y="1628775"/>
            <a:ext cx="4438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4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Cerâmicas a base de silicato</a:t>
            </a:r>
            <a:br>
              <a:rPr lang="pt-BR" sz="4000"/>
            </a:br>
            <a:r>
              <a:rPr lang="pt-BR" sz="4000"/>
              <a:t>Sílica (SiO</a:t>
            </a:r>
            <a:r>
              <a:rPr lang="pt-BR" sz="4000" baseline="-25000"/>
              <a:t>2</a:t>
            </a:r>
            <a:r>
              <a:rPr lang="pt-BR" sz="4000"/>
              <a:t>) ou dióxido de silício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4392613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/>
              <a:t>Quimicamente é o material mais simples a base de silicato – uma rede tridimensional de tetraedros de SiO</a:t>
            </a:r>
            <a:r>
              <a:rPr lang="pt-BR" sz="2400" baseline="-25000"/>
              <a:t>4</a:t>
            </a:r>
            <a:r>
              <a:rPr lang="pt-BR" sz="2400" baseline="30000"/>
              <a:t>4-</a:t>
            </a:r>
            <a:r>
              <a:rPr lang="pt-BR" sz="2400"/>
              <a:t> ligados por todos os vértices.</a:t>
            </a:r>
          </a:p>
          <a:p>
            <a:pPr>
              <a:lnSpc>
                <a:spcPct val="80000"/>
              </a:lnSpc>
            </a:pPr>
            <a:r>
              <a:rPr lang="pt-BR" sz="2400"/>
              <a:t>As estruturas são abertas (os átomos não formam um empacotamento denso, devido à ligação covalente), o que resulta em baixa densidade (2,65 g/cm</a:t>
            </a:r>
            <a:r>
              <a:rPr lang="pt-BR" sz="2400" baseline="30000"/>
              <a:t>3</a:t>
            </a:r>
            <a:r>
              <a:rPr lang="pt-BR" sz="2400"/>
              <a:t>). A força da ligação Si-O é forte: T</a:t>
            </a:r>
            <a:r>
              <a:rPr lang="pt-BR" sz="2400" baseline="-25000"/>
              <a:t>fusão</a:t>
            </a:r>
            <a:r>
              <a:rPr lang="pt-BR" sz="2400"/>
              <a:t> = 1710</a:t>
            </a:r>
            <a:r>
              <a:rPr lang="en-US" sz="2400">
                <a:cs typeface="Arial" charset="0"/>
              </a:rPr>
              <a:t>°C.</a:t>
            </a:r>
            <a:endParaRPr lang="en-US" sz="2400" baseline="30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estrutura da </a:t>
            </a:r>
            <a:r>
              <a:rPr lang="pt-BR" dirty="0" err="1" smtClean="0"/>
              <a:t>cristobalita</a:t>
            </a:r>
            <a:r>
              <a:rPr lang="pt-BR" dirty="0" smtClean="0"/>
              <a:t> (mesma do slide anterior)</a:t>
            </a:r>
            <a:endParaRPr lang="en-US" dirty="0"/>
          </a:p>
        </p:txBody>
      </p:sp>
      <p:pic>
        <p:nvPicPr>
          <p:cNvPr id="71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659" y="1600200"/>
            <a:ext cx="24286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084168" y="426696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Cristobalita</a:t>
            </a:r>
            <a:r>
              <a:rPr lang="pt-BR" dirty="0" smtClean="0"/>
              <a:t> é uma fase de alta temperatura da SiO</a:t>
            </a:r>
            <a:r>
              <a:rPr lang="pt-BR" baseline="-25000" dirty="0" smtClean="0"/>
              <a:t>2</a:t>
            </a:r>
            <a:r>
              <a:rPr lang="pt-BR" dirty="0" smtClean="0"/>
              <a:t>. A fase mais comum, que ocorre a baixas temperaturas, é o quartzo.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3286125"/>
            <a:ext cx="70580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5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Cerâmicas a base de silicato</a:t>
            </a:r>
            <a:br>
              <a:rPr lang="pt-BR" sz="4000"/>
            </a:br>
            <a:r>
              <a:rPr lang="pt-BR" sz="4000"/>
              <a:t>vidros à base de sílica</a:t>
            </a:r>
          </a:p>
        </p:txBody>
      </p:sp>
      <p:sp>
        <p:nvSpPr>
          <p:cNvPr id="575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351838" cy="1512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A sílica também pode ser constituída na forma de um sólido não-cristalino ou vidro.</a:t>
            </a:r>
          </a:p>
          <a:p>
            <a:pPr>
              <a:lnSpc>
                <a:spcPct val="90000"/>
              </a:lnSpc>
            </a:pPr>
            <a:r>
              <a:rPr lang="pt-BR"/>
              <a:t>Tetraedros de SiO</a:t>
            </a:r>
            <a:r>
              <a:rPr lang="pt-BR" baseline="-25000"/>
              <a:t>4</a:t>
            </a:r>
            <a:r>
              <a:rPr lang="pt-BR" baseline="30000"/>
              <a:t>4-</a:t>
            </a:r>
            <a:r>
              <a:rPr lang="pt-BR"/>
              <a:t> é a unidade básica.</a:t>
            </a:r>
            <a:endParaRPr lang="en-US" baseline="30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341438"/>
            <a:ext cx="37941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Cerâmicas a base de silicato</a:t>
            </a:r>
            <a:br>
              <a:rPr lang="pt-BR" sz="4000"/>
            </a:br>
            <a:r>
              <a:rPr lang="pt-BR" sz="4000"/>
              <a:t>vidros à base de sílica</a:t>
            </a:r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4464050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Outros óxidos (ex.: B</a:t>
            </a:r>
            <a:r>
              <a:rPr lang="pt-BR" sz="2800" baseline="-25000"/>
              <a:t>2</a:t>
            </a:r>
            <a:r>
              <a:rPr lang="pt-BR" sz="2800"/>
              <a:t>O</a:t>
            </a:r>
            <a:r>
              <a:rPr lang="pt-BR" sz="2800" baseline="-25000"/>
              <a:t>3</a:t>
            </a:r>
            <a:r>
              <a:rPr lang="pt-BR" sz="2800"/>
              <a:t>, GeO</a:t>
            </a:r>
            <a:r>
              <a:rPr lang="pt-BR" sz="2800" baseline="-25000"/>
              <a:t>2</a:t>
            </a:r>
            <a:r>
              <a:rPr lang="pt-BR" sz="2800"/>
              <a:t>) podem formar redes tridimensionais amorfas – são os </a:t>
            </a:r>
            <a:r>
              <a:rPr lang="pt-BR" sz="2800" i="1"/>
              <a:t>formadores</a:t>
            </a:r>
            <a:r>
              <a:rPr lang="pt-BR" sz="2800"/>
              <a:t> de vidro.</a:t>
            </a:r>
          </a:p>
          <a:p>
            <a:pPr>
              <a:lnSpc>
                <a:spcPct val="80000"/>
              </a:lnSpc>
            </a:pPr>
            <a:r>
              <a:rPr lang="en-US" sz="2800">
                <a:cs typeface="Arial" charset="0"/>
              </a:rPr>
              <a:t>Outros óxidos atuam como </a:t>
            </a:r>
            <a:r>
              <a:rPr lang="en-US" sz="2800" i="1">
                <a:cs typeface="Arial" charset="0"/>
              </a:rPr>
              <a:t>modificadores</a:t>
            </a:r>
            <a:r>
              <a:rPr lang="en-US" sz="2800">
                <a:cs typeface="Arial" charset="0"/>
              </a:rPr>
              <a:t> (ex.: Na</a:t>
            </a:r>
            <a:r>
              <a:rPr lang="en-US" sz="2800" baseline="-25000">
                <a:cs typeface="Arial" charset="0"/>
              </a:rPr>
              <a:t>2</a:t>
            </a:r>
            <a:r>
              <a:rPr lang="en-US" sz="2800">
                <a:cs typeface="Arial" charset="0"/>
              </a:rPr>
              <a:t>O, CaO) ou </a:t>
            </a:r>
            <a:r>
              <a:rPr lang="en-US" sz="2800" i="1">
                <a:cs typeface="Arial" charset="0"/>
              </a:rPr>
              <a:t>intermediários</a:t>
            </a:r>
            <a:r>
              <a:rPr lang="en-US" sz="2800">
                <a:cs typeface="Arial" charset="0"/>
              </a:rPr>
              <a:t> (ex.: TiO</a:t>
            </a:r>
            <a:r>
              <a:rPr lang="en-US" sz="2800" baseline="-25000">
                <a:cs typeface="Arial" charset="0"/>
              </a:rPr>
              <a:t>2</a:t>
            </a:r>
            <a:r>
              <a:rPr lang="en-US" sz="2800">
                <a:cs typeface="Arial" charset="0"/>
              </a:rPr>
              <a:t>, Al</a:t>
            </a:r>
            <a:r>
              <a:rPr lang="en-US" sz="2800" baseline="-25000">
                <a:cs typeface="Arial" charset="0"/>
              </a:rPr>
              <a:t>2</a:t>
            </a:r>
            <a:r>
              <a:rPr lang="en-US" sz="2800">
                <a:cs typeface="Arial" charset="0"/>
              </a:rPr>
              <a:t>O</a:t>
            </a:r>
            <a:r>
              <a:rPr lang="en-US" sz="2800" baseline="-25000">
                <a:cs typeface="Arial" charset="0"/>
              </a:rPr>
              <a:t>3</a:t>
            </a:r>
            <a:r>
              <a:rPr lang="en-US" sz="2800">
                <a:cs typeface="Arial" charset="0"/>
              </a:rPr>
              <a:t>), alterando as propriedades do vidro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03388"/>
            <a:ext cx="62658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Cerâmicas a base de silicato –</a:t>
            </a:r>
            <a:br>
              <a:rPr lang="pt-BR" sz="4000"/>
            </a:br>
            <a:r>
              <a:rPr lang="pt-BR" sz="4000"/>
              <a:t>silicatos simples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252095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800"/>
              <a:t>Para os vários tipos de silicatos, um, dois ou três dos átomos de oxigênio nos vértices dos tetraedros de SiO</a:t>
            </a:r>
            <a:r>
              <a:rPr lang="pt-BR" sz="1800" baseline="-25000"/>
              <a:t>4</a:t>
            </a:r>
            <a:r>
              <a:rPr lang="pt-BR" sz="1800" baseline="30000"/>
              <a:t>4-</a:t>
            </a:r>
            <a:r>
              <a:rPr lang="pt-BR" sz="1800"/>
              <a:t> podem ser compartilhados com outros tetraedros, admitindo outros cátions na estrutura cristalina, para manter a neutralidade elétrica, formando estruturas mais complexas com ligações mistas iônicas e covalentes.</a:t>
            </a:r>
            <a:endParaRPr 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5" name="Picture 5"/>
          <p:cNvPicPr>
            <a:picLocks noChangeAspect="1" noChangeArrowheads="1"/>
          </p:cNvPicPr>
          <p:nvPr/>
        </p:nvPicPr>
        <p:blipFill>
          <a:blip r:embed="rId2" cstate="print"/>
          <a:srcRect r="3807"/>
          <a:stretch>
            <a:fillRect/>
          </a:stretch>
        </p:blipFill>
        <p:spPr bwMode="auto">
          <a:xfrm>
            <a:off x="4667250" y="1341438"/>
            <a:ext cx="37925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8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Cerâmicas a base de silicato –</a:t>
            </a:r>
            <a:br>
              <a:rPr lang="pt-BR" sz="4000"/>
            </a:br>
            <a:r>
              <a:rPr lang="pt-BR" sz="4000"/>
              <a:t>silicatos em camadas</a:t>
            </a:r>
          </a:p>
        </p:txBody>
      </p:sp>
      <p:sp>
        <p:nvSpPr>
          <p:cNvPr id="57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4321175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Estruturas bidimensionais em lâminas podem também ser produzidas pelo compartilhamento de três íons oxigênio de cada tetraedro (Si</a:t>
            </a:r>
            <a:r>
              <a:rPr lang="pt-BR" sz="2800" baseline="-25000"/>
              <a:t>2</a:t>
            </a:r>
            <a:r>
              <a:rPr lang="pt-BR" sz="2800"/>
              <a:t>O</a:t>
            </a:r>
            <a:r>
              <a:rPr lang="pt-BR" sz="2800" baseline="-25000"/>
              <a:t>5</a:t>
            </a:r>
            <a:r>
              <a:rPr lang="pt-BR" sz="2800"/>
              <a:t>)</a:t>
            </a:r>
            <a:r>
              <a:rPr lang="pt-BR" sz="2800" baseline="30000"/>
              <a:t>2-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charset="0"/>
              </a:rPr>
              <a:t>A neutralidade elétrica é estabelecida por uma segunda estrutura laminar planar com um excesso de cátions.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Cerâmicas a base de silicato –</a:t>
            </a:r>
            <a:br>
              <a:rPr lang="pt-BR" sz="4000"/>
            </a:br>
            <a:r>
              <a:rPr lang="pt-BR" sz="4000"/>
              <a:t>silicatos em camadas – argilas</a:t>
            </a:r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360045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/>
              <a:t>A </a:t>
            </a:r>
            <a:r>
              <a:rPr lang="pt-BR" sz="2400" dirty="0" err="1"/>
              <a:t>caulinita</a:t>
            </a:r>
            <a:r>
              <a:rPr lang="pt-BR" sz="2400" dirty="0"/>
              <a:t> Al</a:t>
            </a:r>
            <a:r>
              <a:rPr lang="pt-BR" sz="2400" baseline="-25000" dirty="0"/>
              <a:t>2</a:t>
            </a:r>
            <a:r>
              <a:rPr lang="pt-BR" sz="2400" dirty="0"/>
              <a:t>(Si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5</a:t>
            </a:r>
            <a:r>
              <a:rPr lang="pt-BR" sz="2400" dirty="0"/>
              <a:t>)(OH)</a:t>
            </a:r>
            <a:r>
              <a:rPr lang="pt-BR" sz="2400" baseline="-25000" dirty="0"/>
              <a:t>4</a:t>
            </a:r>
            <a:r>
              <a:rPr lang="pt-BR" sz="2400" dirty="0"/>
              <a:t> (um mineral argiloso comum) é formado por duas camadas, uma tetraédrica de sílica </a:t>
            </a:r>
            <a:r>
              <a:rPr lang="pt-BR" sz="2400" dirty="0" smtClean="0"/>
              <a:t>[(</a:t>
            </a:r>
            <a:r>
              <a:rPr lang="pt-BR" sz="2400" dirty="0"/>
              <a:t>Si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5</a:t>
            </a:r>
            <a:r>
              <a:rPr lang="pt-BR" sz="2400" dirty="0"/>
              <a:t>)</a:t>
            </a:r>
            <a:r>
              <a:rPr lang="pt-BR" sz="2400" baseline="30000" dirty="0"/>
              <a:t>-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], </a:t>
            </a:r>
            <a:r>
              <a:rPr lang="pt-BR" sz="2400" dirty="0"/>
              <a:t>e uma </a:t>
            </a:r>
            <a:r>
              <a:rPr lang="pt-BR" sz="2400" dirty="0" err="1"/>
              <a:t>octaédrica</a:t>
            </a:r>
            <a:r>
              <a:rPr lang="pt-BR" sz="2400" dirty="0"/>
              <a:t> de </a:t>
            </a:r>
            <a:r>
              <a:rPr lang="pt-BR" sz="2400" dirty="0" smtClean="0"/>
              <a:t>gibsita [Al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(OH)</a:t>
            </a:r>
            <a:r>
              <a:rPr lang="pt-BR" sz="2400" baseline="-25000" dirty="0" smtClean="0"/>
              <a:t>4</a:t>
            </a:r>
            <a:r>
              <a:rPr lang="pt-BR" sz="2400" baseline="30000" dirty="0" smtClean="0"/>
              <a:t>2+</a:t>
            </a:r>
            <a:r>
              <a:rPr lang="pt-BR" sz="2400" dirty="0" smtClean="0"/>
              <a:t>]</a:t>
            </a:r>
            <a:endParaRPr lang="pt-BR" sz="2400" dirty="0"/>
          </a:p>
          <a:p>
            <a:pPr>
              <a:lnSpc>
                <a:spcPct val="80000"/>
              </a:lnSpc>
            </a:pPr>
            <a:r>
              <a:rPr lang="en-US" sz="2400" dirty="0" err="1">
                <a:cs typeface="Arial" charset="0"/>
              </a:rPr>
              <a:t>Talcos</a:t>
            </a:r>
            <a:r>
              <a:rPr lang="en-US" sz="2400" dirty="0">
                <a:cs typeface="Arial" charset="0"/>
              </a:rPr>
              <a:t> [Mg</a:t>
            </a:r>
            <a:r>
              <a:rPr lang="en-US" sz="2400" baseline="-25000" dirty="0">
                <a:cs typeface="Arial" charset="0"/>
              </a:rPr>
              <a:t>3</a:t>
            </a:r>
            <a:r>
              <a:rPr lang="en-US" sz="2400" dirty="0">
                <a:cs typeface="Arial" charset="0"/>
              </a:rPr>
              <a:t>(Si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O</a:t>
            </a:r>
            <a:r>
              <a:rPr lang="en-US" sz="2400" baseline="-25000" dirty="0">
                <a:cs typeface="Arial" charset="0"/>
              </a:rPr>
              <a:t>5</a:t>
            </a:r>
            <a:r>
              <a:rPr lang="en-US" sz="2400" dirty="0">
                <a:cs typeface="Arial" charset="0"/>
              </a:rPr>
              <a:t>)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(OH)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], e micas [KAl</a:t>
            </a:r>
            <a:r>
              <a:rPr lang="en-US" sz="2400" baseline="-25000" dirty="0">
                <a:cs typeface="Arial" charset="0"/>
              </a:rPr>
              <a:t>3</a:t>
            </a:r>
            <a:r>
              <a:rPr lang="en-US" sz="2400" dirty="0">
                <a:cs typeface="Arial" charset="0"/>
              </a:rPr>
              <a:t>Si</a:t>
            </a:r>
            <a:r>
              <a:rPr lang="en-US" sz="2400" baseline="-25000" dirty="0">
                <a:cs typeface="Arial" charset="0"/>
              </a:rPr>
              <a:t>3</a:t>
            </a:r>
            <a:r>
              <a:rPr lang="en-US" sz="2400" dirty="0">
                <a:cs typeface="Arial" charset="0"/>
              </a:rPr>
              <a:t>O</a:t>
            </a:r>
            <a:r>
              <a:rPr lang="en-US" sz="2400" baseline="-25000" dirty="0">
                <a:cs typeface="Arial" charset="0"/>
              </a:rPr>
              <a:t>10</a:t>
            </a:r>
            <a:r>
              <a:rPr lang="en-US" sz="2400" dirty="0">
                <a:cs typeface="Arial" charset="0"/>
              </a:rPr>
              <a:t>(OH)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] </a:t>
            </a:r>
            <a:r>
              <a:rPr lang="en-US" sz="2400" dirty="0" err="1">
                <a:cs typeface="Arial" charset="0"/>
              </a:rPr>
              <a:t>também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possuem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estruturas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camadas</a:t>
            </a:r>
            <a:r>
              <a:rPr lang="en-US" sz="2400" dirty="0">
                <a:cs typeface="Arial" charset="0"/>
              </a:rPr>
              <a:t>.</a:t>
            </a:r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485900"/>
            <a:ext cx="526573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/>
          <a:lstStyle/>
          <a:p>
            <a:pPr algn="l"/>
            <a:r>
              <a:rPr lang="pt-BR" dirty="0" smtClean="0"/>
              <a:t>Silicatos em camadas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79512" y="5373216"/>
            <a:ext cx="4040188" cy="639762"/>
          </a:xfrm>
        </p:spPr>
        <p:txBody>
          <a:bodyPr/>
          <a:lstStyle/>
          <a:p>
            <a:r>
              <a:rPr lang="pt-BR" dirty="0" err="1" smtClean="0"/>
              <a:t>Caulinita</a:t>
            </a:r>
            <a:r>
              <a:rPr lang="pt-BR" dirty="0" smtClean="0"/>
              <a:t>:</a:t>
            </a:r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644008" y="5525542"/>
            <a:ext cx="1728192" cy="1215826"/>
          </a:xfrm>
        </p:spPr>
        <p:txBody>
          <a:bodyPr/>
          <a:lstStyle/>
          <a:p>
            <a:r>
              <a:rPr lang="pt-BR" dirty="0" smtClean="0"/>
              <a:t>Mica: K liga as camadas</a:t>
            </a:r>
            <a:endParaRPr lang="en-US" dirty="0"/>
          </a:p>
        </p:txBody>
      </p:sp>
      <p:pic>
        <p:nvPicPr>
          <p:cNvPr id="7198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208" y="1311750"/>
            <a:ext cx="2425088" cy="528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6632"/>
            <a:ext cx="2160239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499992" y="286571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Camadas de tetraedros</a:t>
            </a:r>
          </a:p>
          <a:p>
            <a:r>
              <a:rPr lang="pt-BR" dirty="0" smtClean="0"/>
              <a:t>[(Si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5</a:t>
            </a:r>
            <a:r>
              <a:rPr lang="pt-BR" dirty="0" smtClean="0"/>
              <a:t>)</a:t>
            </a:r>
            <a:r>
              <a:rPr lang="pt-BR" baseline="30000" dirty="0" smtClean="0"/>
              <a:t>-2</a:t>
            </a:r>
            <a:r>
              <a:rPr lang="pt-BR" dirty="0" smtClean="0"/>
              <a:t>]</a:t>
            </a:r>
            <a:endParaRPr lang="en-US" dirty="0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3563888" y="3284984"/>
            <a:ext cx="864096" cy="0"/>
          </a:xfrm>
          <a:prstGeom prst="straightConnector1">
            <a:avLst/>
          </a:prstGeom>
          <a:ln w="25400">
            <a:solidFill>
              <a:srgbClr val="E600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940152" y="3284984"/>
            <a:ext cx="432048" cy="288032"/>
          </a:xfrm>
          <a:prstGeom prst="straightConnector1">
            <a:avLst/>
          </a:prstGeom>
          <a:ln w="25400">
            <a:solidFill>
              <a:srgbClr val="E600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499992" y="407707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Camadas de octaedros</a:t>
            </a:r>
          </a:p>
          <a:p>
            <a:r>
              <a:rPr lang="pt-BR" dirty="0" smtClean="0"/>
              <a:t>[Al</a:t>
            </a:r>
            <a:r>
              <a:rPr lang="pt-BR" baseline="-25000" dirty="0" smtClean="0"/>
              <a:t>2</a:t>
            </a:r>
            <a:r>
              <a:rPr lang="pt-BR" dirty="0" smtClean="0"/>
              <a:t>(OH)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2+</a:t>
            </a:r>
            <a:r>
              <a:rPr lang="pt-BR" dirty="0" smtClean="0"/>
              <a:t>]</a:t>
            </a:r>
            <a:endParaRPr lang="en-US" dirty="0"/>
          </a:p>
        </p:txBody>
      </p:sp>
      <p:cxnSp>
        <p:nvCxnSpPr>
          <p:cNvPr id="20" name="Conector de seta reta 19"/>
          <p:cNvCxnSpPr>
            <a:stCxn id="19" idx="1"/>
          </p:cNvCxnSpPr>
          <p:nvPr/>
        </p:nvCxnSpPr>
        <p:spPr>
          <a:xfrm flipH="1" flipV="1">
            <a:off x="3779912" y="3776266"/>
            <a:ext cx="720080" cy="762471"/>
          </a:xfrm>
          <a:prstGeom prst="straightConnector1">
            <a:avLst/>
          </a:prstGeom>
          <a:ln w="25400">
            <a:solidFill>
              <a:srgbClr val="E600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5940152" y="3284984"/>
            <a:ext cx="576064" cy="936104"/>
          </a:xfrm>
          <a:prstGeom prst="straightConnector1">
            <a:avLst/>
          </a:prstGeom>
          <a:ln w="25400">
            <a:solidFill>
              <a:srgbClr val="E600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9" idx="3"/>
          </p:cNvCxnSpPr>
          <p:nvPr/>
        </p:nvCxnSpPr>
        <p:spPr>
          <a:xfrm flipV="1">
            <a:off x="6012160" y="3920282"/>
            <a:ext cx="504056" cy="618455"/>
          </a:xfrm>
          <a:prstGeom prst="straightConnector1">
            <a:avLst/>
          </a:prstGeom>
          <a:ln w="25400">
            <a:solidFill>
              <a:srgbClr val="E600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Carbono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353425" cy="2808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O carbono é um elemento que existe em várias formas polimórficas e também no estado amorfo</a:t>
            </a:r>
          </a:p>
          <a:p>
            <a:pPr>
              <a:lnSpc>
                <a:spcPct val="80000"/>
              </a:lnSpc>
            </a:pPr>
            <a:r>
              <a:rPr lang="pt-BR" sz="2800"/>
              <a:t>Não se enquadra na classificação tradicional de metais, cerâmicas e polímeros, mas de acordo com suas estruturas e propriedades, parecidas com as de materiais cerâmicos, trataremos dele aqui.</a:t>
            </a:r>
            <a:endParaRPr lang="en-US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Carbono – Diamante 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3744912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Polimorfo metaestável do carbono, à temperatura e pressão ambientes.</a:t>
            </a:r>
          </a:p>
          <a:p>
            <a:pPr>
              <a:lnSpc>
                <a:spcPct val="80000"/>
              </a:lnSpc>
            </a:pPr>
            <a:r>
              <a:rPr lang="pt-BR" sz="2800"/>
              <a:t>Estrutura cristalina – variação da blenda de zinco (</a:t>
            </a:r>
            <a:r>
              <a:rPr lang="pt-BR" sz="2800" i="1"/>
              <a:t>estrutura cúbica do diamante</a:t>
            </a:r>
            <a:r>
              <a:rPr lang="pt-BR" sz="2800"/>
              <a:t>; Ge, Si, Sn) – ligações totalmente covalentes</a:t>
            </a:r>
            <a:endParaRPr lang="en-US" sz="2800">
              <a:cs typeface="Arial" charset="0"/>
            </a:endParaRP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341438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Cerâmicas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2800" dirty="0"/>
              <a:t>As cerâmicas são compostas por </a:t>
            </a:r>
            <a:r>
              <a:rPr lang="pt-BR" sz="2800" u="sng" dirty="0"/>
              <a:t>pelo menos dois elementos</a:t>
            </a:r>
            <a:r>
              <a:rPr lang="pt-BR" sz="2800" dirty="0"/>
              <a:t>, freqüentemente mais que </a:t>
            </a:r>
            <a:r>
              <a:rPr lang="pt-BR" sz="2800" dirty="0" smtClean="0"/>
              <a:t>dois.</a:t>
            </a:r>
          </a:p>
          <a:p>
            <a:r>
              <a:rPr lang="pt-BR" sz="2800" dirty="0" smtClean="0"/>
              <a:t>Algumas </a:t>
            </a:r>
            <a:r>
              <a:rPr lang="pt-BR" sz="2800" dirty="0" smtClean="0"/>
              <a:t>exceções: </a:t>
            </a:r>
            <a:r>
              <a:rPr lang="pt-BR" sz="2800" dirty="0"/>
              <a:t>Si e </a:t>
            </a:r>
            <a:r>
              <a:rPr lang="pt-BR" sz="2800" dirty="0" smtClean="0"/>
              <a:t>C (grafite ou diamante).</a:t>
            </a:r>
            <a:endParaRPr lang="pt-BR" sz="2800" dirty="0"/>
          </a:p>
          <a:p>
            <a:r>
              <a:rPr lang="pt-BR" sz="2800" dirty="0"/>
              <a:t>As estruturas cristalinas </a:t>
            </a:r>
            <a:r>
              <a:rPr lang="pt-BR" sz="2800" dirty="0" smtClean="0"/>
              <a:t>são em geral </a:t>
            </a:r>
            <a:r>
              <a:rPr lang="pt-BR" sz="2800" dirty="0"/>
              <a:t>mais complexas que as dos </a:t>
            </a:r>
            <a:r>
              <a:rPr lang="pt-BR" sz="2800" dirty="0" smtClean="0"/>
              <a:t>metais.</a:t>
            </a:r>
            <a:endParaRPr lang="pt-BR" sz="2800" dirty="0"/>
          </a:p>
          <a:p>
            <a:r>
              <a:rPr lang="pt-BR" sz="2800" dirty="0"/>
              <a:t>A ligação atômica </a:t>
            </a:r>
            <a:r>
              <a:rPr lang="pt-BR" sz="2800" u="sng" dirty="0"/>
              <a:t>varia desde puramente iônica até totalmente covalente</a:t>
            </a:r>
            <a:r>
              <a:rPr lang="pt-BR" sz="2800" dirty="0"/>
              <a:t>, </a:t>
            </a:r>
            <a:r>
              <a:rPr lang="pt-BR" sz="2800" dirty="0" smtClean="0"/>
              <a:t>bem como </a:t>
            </a:r>
            <a:r>
              <a:rPr lang="pt-BR" sz="2800" dirty="0"/>
              <a:t>combinações </a:t>
            </a:r>
            <a:r>
              <a:rPr lang="pt-BR" sz="2800" dirty="0" smtClean="0"/>
              <a:t>desses dois tipos de ligações</a:t>
            </a:r>
          </a:p>
          <a:p>
            <a:r>
              <a:rPr lang="pt-BR" sz="2800" dirty="0" smtClean="0"/>
              <a:t>O grau da natureza iônica ou covalente d</a:t>
            </a:r>
            <a:r>
              <a:rPr lang="pt-BR" sz="2800" dirty="0" smtClean="0"/>
              <a:t>epende </a:t>
            </a:r>
            <a:r>
              <a:rPr lang="pt-BR" sz="2800" dirty="0"/>
              <a:t>da </a:t>
            </a:r>
            <a:r>
              <a:rPr lang="pt-BR" sz="2800" u="sng" dirty="0"/>
              <a:t>diferença de eletronegatividade</a:t>
            </a:r>
            <a:r>
              <a:rPr lang="pt-BR" sz="2800" dirty="0"/>
              <a:t> dos </a:t>
            </a:r>
            <a:r>
              <a:rPr lang="pt-BR" sz="2800" dirty="0" smtClean="0"/>
              <a:t>átomos.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Carbono – Diamante 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640762" cy="1512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Material extremamente duro, condutividade elétrica muito baixa, alta condutividade térmica, transparente à luz visível e violeta, elevado índice de refração.</a:t>
            </a:r>
            <a:endParaRPr lang="en-US" sz="2800">
              <a:cs typeface="Arial" charset="0"/>
            </a:endParaRPr>
          </a:p>
        </p:txBody>
      </p:sp>
      <p:pic>
        <p:nvPicPr>
          <p:cNvPr id="582661" name="Picture 5" descr="cvd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852738"/>
            <a:ext cx="5448300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557338"/>
            <a:ext cx="513873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Carbono – Grafita 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627188"/>
            <a:ext cx="3598862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/>
              <a:t>Estrutura do carbono estável à temperatura e pressão ambiente.</a:t>
            </a:r>
          </a:p>
          <a:p>
            <a:pPr>
              <a:lnSpc>
                <a:spcPct val="90000"/>
              </a:lnSpc>
            </a:pPr>
            <a:r>
              <a:rPr lang="pt-BR" sz="2400"/>
              <a:t>Arranjo hexagonal em camadas (ligação covalente) empilhadas com ligações de van der Walls entre as camadas.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Arial" charset="0"/>
              </a:rPr>
              <a:t>Clivagem entre-camadas é fácil, resultando nas propriedades lubrificantes da grafita.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557338"/>
            <a:ext cx="513873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Carbono – Grafita 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627188"/>
            <a:ext cx="3814762" cy="4897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cs typeface="Arial" charset="0"/>
              </a:rPr>
              <a:t>Condutividade elétrica é alta paralelo às camadas.</a:t>
            </a:r>
          </a:p>
          <a:p>
            <a:pPr>
              <a:lnSpc>
                <a:spcPct val="80000"/>
              </a:lnSpc>
            </a:pPr>
            <a:r>
              <a:rPr lang="en-US" sz="2400">
                <a:cs typeface="Arial" charset="0"/>
              </a:rPr>
              <a:t>Elevada resistência e boa estabilidade química a temperaturas elevadas e atmosferas não-oxidantes, elevada condutividade térmica, baixo coeficiente de expansão térmica, alta resistência a choque térmico, elevada adsorção de gases e boa usinabilidade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Carbono – Fullerenos C</a:t>
            </a:r>
            <a:r>
              <a:rPr lang="pt-BR" baseline="-25000"/>
              <a:t>60</a:t>
            </a:r>
            <a:r>
              <a:rPr lang="pt-BR"/>
              <a:t> </a:t>
            </a:r>
          </a:p>
        </p:txBody>
      </p:sp>
      <p:pic>
        <p:nvPicPr>
          <p:cNvPr id="585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404938"/>
            <a:ext cx="52197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Defeitos em cerâmicas</a:t>
            </a:r>
          </a:p>
        </p:txBody>
      </p:sp>
      <p:pic>
        <p:nvPicPr>
          <p:cNvPr id="586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47800"/>
            <a:ext cx="86963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Defeitos em cerâmicas</a:t>
            </a:r>
          </a:p>
        </p:txBody>
      </p:sp>
      <p:pic>
        <p:nvPicPr>
          <p:cNvPr id="588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412875"/>
            <a:ext cx="48085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3600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Uma diferença importante dos defeitos nos materiais cerâmicos, quando comparados com os que ocorrem em metais, é que uma vez que os átomos existem como íons carregados eletricamente, as estruturas de defeitos devem ser tais que a eletroneutralidade (número igual de cargas positivas e negativas) seja mantida. </a:t>
            </a:r>
          </a:p>
          <a:p>
            <a:endParaRPr lang="pt-BR"/>
          </a:p>
          <a:p>
            <a:r>
              <a:rPr lang="pt-BR"/>
              <a:t>Os defeitos nas cerâmicas não ocorrem sozinho:</a:t>
            </a:r>
          </a:p>
          <a:p>
            <a:r>
              <a:rPr lang="pt-BR"/>
              <a:t>- </a:t>
            </a:r>
            <a:r>
              <a:rPr lang="pt-BR" b="1" u="sng"/>
              <a:t>Defeito de Frenkel</a:t>
            </a:r>
            <a:r>
              <a:rPr lang="pt-BR"/>
              <a:t> – uma lacuna de cátion associada a um cátion intersticial.</a:t>
            </a:r>
          </a:p>
          <a:p>
            <a:r>
              <a:rPr lang="pt-BR"/>
              <a:t>- </a:t>
            </a:r>
            <a:r>
              <a:rPr lang="pt-BR" b="1" u="sng"/>
              <a:t>Defeito de Schottky</a:t>
            </a:r>
            <a:r>
              <a:rPr lang="pt-BR"/>
              <a:t> – uma lacuna de cátion e uma lacuna de ânion.</a:t>
            </a:r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4192588" y="4411663"/>
            <a:ext cx="47720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Quando a razão entre cátions e ânions no material é a mesma da fórmula estequiométrica, mesmo com a presença de defeitos, o material é dito ser </a:t>
            </a:r>
            <a:r>
              <a:rPr lang="pt-BR" b="1" u="sng"/>
              <a:t>estequiométrico</a:t>
            </a:r>
            <a:r>
              <a:rPr 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Defeitos em cerâmicas</a:t>
            </a:r>
          </a:p>
        </p:txBody>
      </p:sp>
      <p:sp>
        <p:nvSpPr>
          <p:cNvPr id="5898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3644900"/>
            <a:ext cx="4176713" cy="3024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800"/>
              <a:t>Da mesma forma que em metais, átomos de impureza também podem formar soluções sólidas nos materiais cerâmicos. </a:t>
            </a:r>
          </a:p>
          <a:p>
            <a:pPr>
              <a:lnSpc>
                <a:spcPct val="80000"/>
              </a:lnSpc>
            </a:pPr>
            <a:r>
              <a:rPr lang="pt-BR" sz="1800"/>
              <a:t>São possíveis </a:t>
            </a:r>
            <a:r>
              <a:rPr lang="pt-BR" sz="1800" b="1" u="sng"/>
              <a:t>soluções sólidas substitucionais e intersticiais</a:t>
            </a:r>
            <a:r>
              <a:rPr lang="pt-BR" sz="1800"/>
              <a:t>. </a:t>
            </a:r>
          </a:p>
          <a:p>
            <a:pPr>
              <a:lnSpc>
                <a:spcPct val="80000"/>
              </a:lnSpc>
            </a:pPr>
            <a:r>
              <a:rPr lang="pt-BR" sz="1800"/>
              <a:t>Cátions substituem cátions e ânions substituem ânions.</a:t>
            </a:r>
          </a:p>
          <a:p>
            <a:pPr>
              <a:lnSpc>
                <a:spcPct val="80000"/>
              </a:lnSpc>
            </a:pPr>
            <a:r>
              <a:rPr lang="pt-BR" sz="1800"/>
              <a:t>A neutralidade elétrica também deve ser preservada nesses casos.</a:t>
            </a:r>
          </a:p>
          <a:p>
            <a:pPr>
              <a:lnSpc>
                <a:spcPct val="80000"/>
              </a:lnSpc>
            </a:pPr>
            <a:r>
              <a:rPr lang="pt-BR" sz="1800"/>
              <a:t>Tamanho e carga são importantes!</a:t>
            </a:r>
          </a:p>
        </p:txBody>
      </p:sp>
      <p:pic>
        <p:nvPicPr>
          <p:cNvPr id="5898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41036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4427538" y="1268413"/>
            <a:ext cx="43926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Quando existe algum desvio da razão exata da fórmula (Ex.: FeO), o material é dito ser </a:t>
            </a:r>
            <a:r>
              <a:rPr lang="pt-BR" b="1" u="sng"/>
              <a:t>não-estequiométrico</a:t>
            </a:r>
            <a:r>
              <a:rPr lang="pt-BR"/>
              <a:t>. Esse caso pode ocorrer para materiais cerâmicos onde existem dois estados de valência para um dos íons. Ex.: Fe</a:t>
            </a:r>
            <a:r>
              <a:rPr lang="pt-BR" baseline="-25000"/>
              <a:t>1-x</a:t>
            </a:r>
            <a:r>
              <a:rPr lang="pt-BR"/>
              <a:t>O.</a:t>
            </a:r>
          </a:p>
        </p:txBody>
      </p:sp>
      <p:pic>
        <p:nvPicPr>
          <p:cNvPr id="5898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700" y="3365500"/>
            <a:ext cx="45624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Diagramas de fases cerâmicos</a:t>
            </a:r>
            <a:br>
              <a:rPr lang="pt-BR" sz="4000"/>
            </a:br>
            <a:r>
              <a:rPr lang="pt-BR" sz="4000"/>
              <a:t>Al</a:t>
            </a:r>
            <a:r>
              <a:rPr lang="pt-BR" sz="4000" baseline="-25000"/>
              <a:t>2</a:t>
            </a:r>
            <a:r>
              <a:rPr lang="pt-BR" sz="4000"/>
              <a:t>O</a:t>
            </a:r>
            <a:r>
              <a:rPr lang="pt-BR" sz="4000" baseline="-25000"/>
              <a:t>3</a:t>
            </a:r>
            <a:r>
              <a:rPr lang="pt-BR" sz="4000"/>
              <a:t>-Cr</a:t>
            </a:r>
            <a:r>
              <a:rPr lang="pt-BR" sz="4000" baseline="-25000"/>
              <a:t>2</a:t>
            </a:r>
            <a:r>
              <a:rPr lang="pt-BR" sz="4000"/>
              <a:t>O</a:t>
            </a:r>
            <a:r>
              <a:rPr lang="pt-BR" sz="4000" baseline="-25000"/>
              <a:t>3</a:t>
            </a:r>
          </a:p>
        </p:txBody>
      </p:sp>
      <p:pic>
        <p:nvPicPr>
          <p:cNvPr id="591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1697038"/>
            <a:ext cx="6410325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322263" y="2060575"/>
            <a:ext cx="201771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Al</a:t>
            </a:r>
            <a:r>
              <a:rPr lang="pt-BR" baseline="30000"/>
              <a:t>3+</a:t>
            </a:r>
            <a:r>
              <a:rPr lang="pt-BR"/>
              <a:t> e Cr</a:t>
            </a:r>
            <a:r>
              <a:rPr lang="pt-BR" baseline="30000"/>
              <a:t>3+</a:t>
            </a:r>
            <a:r>
              <a:rPr lang="pt-BR"/>
              <a:t> têm mesma carga elétrica e raios iônicos semelhantes (0,053 nm e 0,062 nm), além disso Al</a:t>
            </a:r>
            <a:r>
              <a:rPr lang="pt-BR" baseline="-25000"/>
              <a:t>2</a:t>
            </a:r>
            <a:r>
              <a:rPr lang="pt-BR"/>
              <a:t>O</a:t>
            </a:r>
            <a:r>
              <a:rPr lang="pt-BR" baseline="-25000"/>
              <a:t>3</a:t>
            </a:r>
            <a:r>
              <a:rPr lang="pt-BR"/>
              <a:t> e Cr</a:t>
            </a:r>
            <a:r>
              <a:rPr lang="pt-BR" baseline="-25000"/>
              <a:t>2</a:t>
            </a:r>
            <a:r>
              <a:rPr lang="pt-BR"/>
              <a:t>O</a:t>
            </a:r>
            <a:r>
              <a:rPr lang="pt-BR" baseline="-25000"/>
              <a:t>3</a:t>
            </a:r>
            <a:r>
              <a:rPr lang="pt-BR"/>
              <a:t> possuem a mesma estrutura cristalina, o que resulta em uma completa solubilidade entre ambos.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Diagramas de fases cerâmicos</a:t>
            </a:r>
            <a:br>
              <a:rPr lang="pt-BR" sz="4000"/>
            </a:br>
            <a:r>
              <a:rPr lang="pt-BR" sz="4000"/>
              <a:t>MgO-Al</a:t>
            </a:r>
            <a:r>
              <a:rPr lang="pt-BR" sz="4000" baseline="-25000"/>
              <a:t>2</a:t>
            </a:r>
            <a:r>
              <a:rPr lang="pt-BR" sz="4000"/>
              <a:t>O</a:t>
            </a:r>
            <a:r>
              <a:rPr lang="pt-BR" sz="4000" baseline="-25000"/>
              <a:t>3</a:t>
            </a:r>
          </a:p>
        </p:txBody>
      </p:sp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322263" y="2060575"/>
            <a:ext cx="201771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Al</a:t>
            </a:r>
            <a:r>
              <a:rPr lang="pt-BR" baseline="30000"/>
              <a:t>3+</a:t>
            </a:r>
            <a:r>
              <a:rPr lang="pt-BR"/>
              <a:t> e Mg</a:t>
            </a:r>
            <a:r>
              <a:rPr lang="pt-BR" baseline="30000"/>
              <a:t>2+</a:t>
            </a:r>
            <a:r>
              <a:rPr lang="pt-BR"/>
              <a:t> têm diferentes cargas elétricas e raios iônicos (0,053 nm e 0,072 nm). Além disso, Al</a:t>
            </a:r>
            <a:r>
              <a:rPr lang="pt-BR" baseline="-25000"/>
              <a:t>2</a:t>
            </a:r>
            <a:r>
              <a:rPr lang="pt-BR"/>
              <a:t>O</a:t>
            </a:r>
            <a:r>
              <a:rPr lang="pt-BR" baseline="-25000"/>
              <a:t>3</a:t>
            </a:r>
            <a:r>
              <a:rPr lang="pt-BR"/>
              <a:t> e MgO cristalizam-se em estruturas também diferentes.</a:t>
            </a:r>
          </a:p>
        </p:txBody>
      </p:sp>
      <p:pic>
        <p:nvPicPr>
          <p:cNvPr id="5939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557338"/>
            <a:ext cx="633571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525" y="188913"/>
            <a:ext cx="61356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2962275" cy="2867025"/>
          </a:xfrm>
        </p:spPr>
        <p:txBody>
          <a:bodyPr/>
          <a:lstStyle/>
          <a:p>
            <a:r>
              <a:rPr lang="pt-BR"/>
              <a:t>Diagramas de fases cerâmicos</a:t>
            </a:r>
            <a:br>
              <a:rPr lang="pt-BR"/>
            </a:br>
            <a:r>
              <a:rPr lang="pt-BR"/>
              <a:t>ZrO</a:t>
            </a:r>
            <a:r>
              <a:rPr lang="pt-BR" baseline="-25000"/>
              <a:t>2-</a:t>
            </a:r>
            <a:r>
              <a:rPr lang="pt-BR"/>
              <a:t>CaO</a:t>
            </a:r>
            <a:endParaRPr lang="pt-BR" baseline="-25000"/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323850" y="3411538"/>
            <a:ext cx="251936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Transformações polimórficas ditam a utilização de compostos a base de ZrO</a:t>
            </a:r>
            <a:r>
              <a:rPr lang="pt-BR" baseline="-25000"/>
              <a:t>2</a:t>
            </a:r>
            <a:r>
              <a:rPr lang="pt-BR"/>
              <a:t>.</a:t>
            </a:r>
          </a:p>
          <a:p>
            <a:pPr>
              <a:spcBef>
                <a:spcPct val="50000"/>
              </a:spcBef>
            </a:pPr>
            <a:r>
              <a:rPr lang="pt-BR"/>
              <a:t>A transformação ZrO</a:t>
            </a:r>
            <a:r>
              <a:rPr lang="pt-BR" baseline="-25000"/>
              <a:t>2</a:t>
            </a:r>
            <a:r>
              <a:rPr lang="pt-BR"/>
              <a:t> tetragonal para monoclínica é acompanhada de expansão volumétrica relativamente grande.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988" y="980728"/>
            <a:ext cx="2879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/>
              <a:t>Relembrando </a:t>
            </a:r>
            <a:r>
              <a:rPr lang="pt-BR" i="1" dirty="0" smtClean="0"/>
              <a:t>ligações</a:t>
            </a:r>
            <a:endParaRPr lang="pt-BR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5390"/>
            <a:ext cx="5267325" cy="49244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2400" b="1" dirty="0"/>
              <a:t>Ligação iônica</a:t>
            </a:r>
            <a:r>
              <a:rPr lang="pt-BR" sz="2400" dirty="0"/>
              <a:t> – elétrons são </a:t>
            </a:r>
            <a:r>
              <a:rPr lang="pt-BR" sz="2400" u="sng" dirty="0"/>
              <a:t>transferidos</a:t>
            </a:r>
            <a:r>
              <a:rPr lang="pt-BR" sz="2400" dirty="0"/>
              <a:t> do elemento mais </a:t>
            </a:r>
            <a:r>
              <a:rPr lang="pt-BR" sz="2400" i="1" dirty="0"/>
              <a:t>eletropositivo</a:t>
            </a:r>
            <a:r>
              <a:rPr lang="pt-BR" sz="2400" dirty="0"/>
              <a:t> para o mais </a:t>
            </a:r>
            <a:r>
              <a:rPr lang="pt-BR" sz="2400" i="1" dirty="0"/>
              <a:t>eletronegativo</a:t>
            </a:r>
            <a:r>
              <a:rPr lang="pt-BR" sz="2400" dirty="0"/>
              <a:t>, formando íons (carregados eletricamente), que se </a:t>
            </a:r>
            <a:r>
              <a:rPr lang="pt-BR" sz="2400" dirty="0" smtClean="0"/>
              <a:t>atraem – </a:t>
            </a:r>
            <a:r>
              <a:rPr lang="pt-BR" sz="2400" u="sng" dirty="0" smtClean="0"/>
              <a:t>os </a:t>
            </a:r>
            <a:r>
              <a:rPr lang="pt-BR" sz="2400" u="sng" dirty="0"/>
              <a:t>elétrons </a:t>
            </a:r>
            <a:r>
              <a:rPr lang="pt-BR" sz="2400" u="sng" dirty="0" smtClean="0"/>
              <a:t>são localizados, </a:t>
            </a:r>
            <a:r>
              <a:rPr lang="pt-BR" sz="2400" u="sng" dirty="0"/>
              <a:t>mas a </a:t>
            </a:r>
            <a:r>
              <a:rPr lang="pt-BR" sz="2400" u="sng" dirty="0" smtClean="0"/>
              <a:t>ligação </a:t>
            </a:r>
            <a:r>
              <a:rPr lang="pt-BR" sz="2400" u="sng" dirty="0"/>
              <a:t>é </a:t>
            </a:r>
            <a:r>
              <a:rPr lang="pt-BR" sz="2400" u="sng" dirty="0" smtClean="0"/>
              <a:t>não-direcional, ou seja, tem a mesma intensidade em qualquer direção</a:t>
            </a:r>
            <a:r>
              <a:rPr lang="pt-BR" sz="2400" dirty="0" smtClean="0"/>
              <a:t>.</a:t>
            </a:r>
            <a:endParaRPr lang="pt-BR" sz="2400" dirty="0"/>
          </a:p>
          <a:p>
            <a:pPr>
              <a:lnSpc>
                <a:spcPct val="80000"/>
              </a:lnSpc>
            </a:pPr>
            <a:endParaRPr lang="pt-BR" sz="2400" dirty="0"/>
          </a:p>
          <a:p>
            <a:pPr>
              <a:lnSpc>
                <a:spcPct val="80000"/>
              </a:lnSpc>
            </a:pPr>
            <a:r>
              <a:rPr lang="pt-BR" sz="2400" b="1" dirty="0"/>
              <a:t>Ligação covalente</a:t>
            </a:r>
            <a:r>
              <a:rPr lang="pt-BR" sz="2400" dirty="0"/>
              <a:t> – os elementos apresentam eletronegatividades semelhantes; elétrons são </a:t>
            </a:r>
            <a:r>
              <a:rPr lang="pt-BR" sz="2400" u="sng" dirty="0" smtClean="0"/>
              <a:t>compartilhados</a:t>
            </a:r>
            <a:r>
              <a:rPr lang="pt-BR" sz="2400" dirty="0" smtClean="0"/>
              <a:t> – </a:t>
            </a:r>
            <a:r>
              <a:rPr lang="pt-BR" sz="2400" u="sng" dirty="0" smtClean="0"/>
              <a:t>os </a:t>
            </a:r>
            <a:r>
              <a:rPr lang="pt-BR" sz="2400" u="sng" dirty="0"/>
              <a:t>elétrons </a:t>
            </a:r>
            <a:r>
              <a:rPr lang="pt-BR" sz="2400" u="sng" dirty="0" smtClean="0"/>
              <a:t>são </a:t>
            </a:r>
            <a:r>
              <a:rPr lang="pt-BR" sz="2400" u="sng" dirty="0"/>
              <a:t>localizados e a ligação é </a:t>
            </a:r>
            <a:r>
              <a:rPr lang="pt-BR" sz="2400" u="sng" dirty="0" smtClean="0"/>
              <a:t>direcional, ou seja, ocorre em direções preferenciais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549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3747740"/>
            <a:ext cx="279558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5" y="1557338"/>
            <a:ext cx="6573838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Diagramas de fases cerâmicos</a:t>
            </a:r>
            <a:br>
              <a:rPr lang="pt-BR" sz="4000"/>
            </a:br>
            <a:r>
              <a:rPr lang="pt-BR" sz="4000"/>
              <a:t>SiO</a:t>
            </a:r>
            <a:r>
              <a:rPr lang="pt-BR" sz="4000" baseline="-25000"/>
              <a:t>2</a:t>
            </a:r>
            <a:r>
              <a:rPr lang="pt-BR" sz="4000"/>
              <a:t>-Al</a:t>
            </a:r>
            <a:r>
              <a:rPr lang="pt-BR" sz="4000" baseline="-25000"/>
              <a:t>2</a:t>
            </a:r>
            <a:r>
              <a:rPr lang="pt-BR" sz="4000"/>
              <a:t>O</a:t>
            </a:r>
            <a:r>
              <a:rPr lang="pt-BR" sz="4000" baseline="-25000"/>
              <a:t>3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179388" y="2060575"/>
            <a:ext cx="20177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Muitas composições de cerâmicas refratárias estão nesse sistema.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 de </a:t>
            </a:r>
            <a:r>
              <a:rPr lang="pt-BR" dirty="0" err="1" smtClean="0"/>
              <a:t>eletronegatividade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2944"/>
            <a:ext cx="8229600" cy="42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Camadas sobrepostas</Template>
  <TotalTime>5634</TotalTime>
  <Words>3115</Words>
  <Application>Microsoft Office PowerPoint</Application>
  <PresentationFormat>Apresentação na tela (4:3)</PresentationFormat>
  <Paragraphs>269</Paragraphs>
  <Slides>80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80</vt:i4>
      </vt:variant>
    </vt:vector>
  </HeadingPairs>
  <TitlesOfParts>
    <vt:vector size="83" baseType="lpstr">
      <vt:lpstr>Design padrão</vt:lpstr>
      <vt:lpstr>Equação</vt:lpstr>
      <vt:lpstr>Equation</vt:lpstr>
      <vt:lpstr>1- Materiais Cerâmicos</vt:lpstr>
      <vt:lpstr>Materiais cerâmicos</vt:lpstr>
      <vt:lpstr>Outra definição</vt:lpstr>
      <vt:lpstr>Materiais Cerâmicos</vt:lpstr>
      <vt:lpstr>Materiais Cerâmicos</vt:lpstr>
      <vt:lpstr>Nota sobre a classificação de materiais cerâmicos</vt:lpstr>
      <vt:lpstr>Estruturas Cerâmicas</vt:lpstr>
      <vt:lpstr>Relembrando ligações</vt:lpstr>
      <vt:lpstr>Valores de eletronegatividade</vt:lpstr>
      <vt:lpstr>Caráter iônico ou covalente  da ligação</vt:lpstr>
      <vt:lpstr>Percentual de Caráter Iônico de várias cerâmicas</vt:lpstr>
      <vt:lpstr>Estruturas cristalinas –  cristais iônicos</vt:lpstr>
      <vt:lpstr>Estruturas cristalinas –  cristais iônicos</vt:lpstr>
      <vt:lpstr>Estruturas cristalinas –  cristais iônicos</vt:lpstr>
      <vt:lpstr>Previsão de estruturas baseada  na razão de raios:  </vt:lpstr>
      <vt:lpstr>Critério de estabilidade</vt:lpstr>
      <vt:lpstr>Número de coordenação e geometria do empacotamento</vt:lpstr>
      <vt:lpstr>Raios iônicos calculados e experimentais</vt:lpstr>
      <vt:lpstr>Empacotamento denso</vt:lpstr>
      <vt:lpstr>Empacotamentos densos</vt:lpstr>
      <vt:lpstr>Empacotamentos densos</vt:lpstr>
      <vt:lpstr>Entendendo a estrutura CFC</vt:lpstr>
      <vt:lpstr>Entendendo a estrutura CFC</vt:lpstr>
      <vt:lpstr>Entendendo a estrutura CFC</vt:lpstr>
      <vt:lpstr>Entendendo a estrutura CFC</vt:lpstr>
      <vt:lpstr>Entendendo a estrutura CFC</vt:lpstr>
      <vt:lpstr>Sítios intersticiais</vt:lpstr>
      <vt:lpstr>Sítios intersticiais em um arranjo CFC</vt:lpstr>
      <vt:lpstr>Sítios intersticiais em um arranjo CS</vt:lpstr>
      <vt:lpstr>Sítios intersticiais em um arranjo HC</vt:lpstr>
      <vt:lpstr>Sítios intersticiais em um arranjo HC</vt:lpstr>
      <vt:lpstr>Sítios tetraédricos em um arranjo HC</vt:lpstr>
      <vt:lpstr>Sítios octaédricos em um arranjo HC</vt:lpstr>
      <vt:lpstr>Regras de formação  de cristais iônicos</vt:lpstr>
      <vt:lpstr>Regras de formação  de cristais iônicos</vt:lpstr>
      <vt:lpstr>1a. regra de Pauling</vt:lpstr>
      <vt:lpstr>Estruturas cristalinas de cristais iônicos: quanto à magnitude das cargas</vt:lpstr>
      <vt:lpstr>2a. regra de Pauling</vt:lpstr>
      <vt:lpstr>Força de ligação</vt:lpstr>
      <vt:lpstr>Força de ligação</vt:lpstr>
      <vt:lpstr>3a. regra de Pauling</vt:lpstr>
      <vt:lpstr>Apresentação do PowerPoint</vt:lpstr>
      <vt:lpstr>4a. regra de Pauling</vt:lpstr>
      <vt:lpstr>5a. regra de Pauling</vt:lpstr>
      <vt:lpstr>Estruturas cerâmicas comuns</vt:lpstr>
      <vt:lpstr>Estruturas iônicas agrupadas de acordo com o empacotamento dos ânions.</vt:lpstr>
      <vt:lpstr>Estruturas iônicas agrupadas de acordo com o empacotamento dos ânions.</vt:lpstr>
      <vt:lpstr>Estruturas iônicas agrupadas de acordo com o empacotamento dos ânions.</vt:lpstr>
      <vt:lpstr>Cristais Iônicos –  estruturas do tipo AX</vt:lpstr>
      <vt:lpstr>Cristais Iônicos –  estruturas do tipo AX</vt:lpstr>
      <vt:lpstr>Cristais Iônicos –  estruturas do tipo AX</vt:lpstr>
      <vt:lpstr>Cristais Iônicos –  estruturas do tipo AmXp (m e/ou p  1)</vt:lpstr>
      <vt:lpstr>Cristais Iônicos –  estruturas do tipo AmBnXp</vt:lpstr>
      <vt:lpstr>Cristais Iônicos –  empacotamento denso</vt:lpstr>
      <vt:lpstr>Cristais Iônicos – resumo</vt:lpstr>
      <vt:lpstr>Cristais Iônicos</vt:lpstr>
      <vt:lpstr>Cálculo da densidade de cerâmicas com base na estrutura</vt:lpstr>
      <vt:lpstr>Cálculo da densidade de cerâmicas com base na estrutura</vt:lpstr>
      <vt:lpstr>Cerâmicas a base de silicato</vt:lpstr>
      <vt:lpstr>Cerâmicas a base de silicato Sílica (SiO2) ou dióxido de silício</vt:lpstr>
      <vt:lpstr>A estrutura da cristobalita (mesma do slide anterior)</vt:lpstr>
      <vt:lpstr>Cerâmicas a base de silicato vidros à base de sílica</vt:lpstr>
      <vt:lpstr>Cerâmicas a base de silicato vidros à base de sílica</vt:lpstr>
      <vt:lpstr>Cerâmicas a base de silicato – silicatos simples</vt:lpstr>
      <vt:lpstr>Cerâmicas a base de silicato – silicatos em camadas</vt:lpstr>
      <vt:lpstr>Cerâmicas a base de silicato – silicatos em camadas – argilas</vt:lpstr>
      <vt:lpstr>Silicatos em camadas</vt:lpstr>
      <vt:lpstr>Carbono</vt:lpstr>
      <vt:lpstr>Carbono – Diamante </vt:lpstr>
      <vt:lpstr>Carbono – Diamante </vt:lpstr>
      <vt:lpstr>Carbono – Grafita </vt:lpstr>
      <vt:lpstr>Carbono – Grafita </vt:lpstr>
      <vt:lpstr>Carbono – Fullerenos C60 </vt:lpstr>
      <vt:lpstr>Defeitos em cerâmicas</vt:lpstr>
      <vt:lpstr>Defeitos em cerâmicas</vt:lpstr>
      <vt:lpstr>Defeitos em cerâmicas</vt:lpstr>
      <vt:lpstr>Diagramas de fases cerâmicos Al2O3-Cr2O3</vt:lpstr>
      <vt:lpstr>Diagramas de fases cerâmicos MgO-Al2O3</vt:lpstr>
      <vt:lpstr>Diagramas de fases cerâmicos ZrO2-CaO</vt:lpstr>
      <vt:lpstr>Diagramas de fases cerâmicos SiO2-Al2O3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Imperfeições em Sólidos</dc:title>
  <dc:creator>x</dc:creator>
  <cp:lastModifiedBy>Eduardo Bellini Ferreira</cp:lastModifiedBy>
  <cp:revision>781</cp:revision>
  <dcterms:created xsi:type="dcterms:W3CDTF">2008-04-01T18:57:37Z</dcterms:created>
  <dcterms:modified xsi:type="dcterms:W3CDTF">2015-08-11T12:03:27Z</dcterms:modified>
</cp:coreProperties>
</file>