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07" r:id="rId2"/>
    <p:sldId id="308" r:id="rId3"/>
    <p:sldId id="361" r:id="rId4"/>
    <p:sldId id="256" r:id="rId5"/>
    <p:sldId id="340" r:id="rId6"/>
    <p:sldId id="342" r:id="rId7"/>
    <p:sldId id="344" r:id="rId8"/>
    <p:sldId id="345" r:id="rId9"/>
    <p:sldId id="352" r:id="rId10"/>
    <p:sldId id="353" r:id="rId11"/>
    <p:sldId id="355" r:id="rId12"/>
    <p:sldId id="356" r:id="rId13"/>
    <p:sldId id="357" r:id="rId14"/>
    <p:sldId id="304" r:id="rId15"/>
    <p:sldId id="306" r:id="rId16"/>
    <p:sldId id="351" r:id="rId17"/>
    <p:sldId id="258" r:id="rId18"/>
    <p:sldId id="259" r:id="rId19"/>
    <p:sldId id="350" r:id="rId20"/>
    <p:sldId id="263" r:id="rId21"/>
    <p:sldId id="310" r:id="rId22"/>
    <p:sldId id="265" r:id="rId23"/>
    <p:sldId id="260" r:id="rId24"/>
    <p:sldId id="266" r:id="rId25"/>
    <p:sldId id="267" r:id="rId26"/>
    <p:sldId id="268" r:id="rId27"/>
    <p:sldId id="300" r:id="rId28"/>
    <p:sldId id="301" r:id="rId29"/>
    <p:sldId id="369" r:id="rId30"/>
    <p:sldId id="318" r:id="rId31"/>
    <p:sldId id="319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>
      <p:cViewPr varScale="1">
        <p:scale>
          <a:sx n="74" d="100"/>
          <a:sy n="74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A0B10-A19E-40ED-BA74-666A4034A918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372CE-8C55-47AA-B011-16963B238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3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72CE-8C55-47AA-B011-16963B23815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20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6511-EC33-4573-91C1-2B1B67B3D11E}" type="datetime1">
              <a:rPr lang="pt-BR" smtClean="0"/>
              <a:t>23/09/2021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13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5C5-703C-4025-AA59-B34D5A59D0C8}" type="datetime1">
              <a:rPr lang="pt-BR" smtClean="0"/>
              <a:t>23/09/2021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46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82BB-05AB-43C5-90B8-BDB15215A660}" type="datetime1">
              <a:rPr lang="pt-BR" smtClean="0"/>
              <a:t>23/09/2021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2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0464-FE95-477E-86D3-B71BD88A7A8D}" type="datetime1">
              <a:rPr lang="pt-BR" smtClean="0"/>
              <a:t>23/09/2021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73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2CCC-5672-42E3-8BAF-776F041E0ACA}" type="datetime1">
              <a:rPr lang="pt-BR" smtClean="0"/>
              <a:t>23/09/2021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50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991A-B267-48A6-BF95-86BC34365570}" type="datetime1">
              <a:rPr lang="pt-BR" smtClean="0"/>
              <a:t>23/09/2021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77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DC60-01F2-4ABA-8890-C5B8A0524FBD}" type="datetime1">
              <a:rPr lang="pt-BR" smtClean="0"/>
              <a:t>23/09/2021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78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E2BE-09C6-466B-A389-200425FFA583}" type="datetime1">
              <a:rPr lang="pt-BR" smtClean="0"/>
              <a:t>23/09/2021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19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D907-88C6-41E0-BEFA-D02D0FC23828}" type="datetime1">
              <a:rPr lang="pt-BR" smtClean="0"/>
              <a:t>23/09/2021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49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3AED-FA24-4ADF-892E-440E77CA563C}" type="datetime1">
              <a:rPr lang="pt-BR" smtClean="0"/>
              <a:t>23/09/2021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36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C773-47A7-44E1-B896-C112BDEA63F6}" type="datetime1">
              <a:rPr lang="pt-BR" smtClean="0"/>
              <a:t>23/09/2021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78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CD95E-EDD1-428B-9D48-B3D9C2DC48C2}" type="datetime1">
              <a:rPr lang="pt-BR" smtClean="0"/>
              <a:t>23/09/2021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88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usp.b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xa46xKfIO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pnas.org/cgi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98254" y="523724"/>
            <a:ext cx="7976936" cy="14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Disciplina: </a:t>
            </a:r>
            <a:r>
              <a:rPr lang="pt-BR" altLang="en-US" sz="1950" dirty="0" err="1">
                <a:solidFill>
                  <a:schemeClr val="tx1"/>
                </a:solidFill>
                <a:cs typeface="Times New Roman" panose="02020603050405020304" pitchFamily="18" charset="0"/>
              </a:rPr>
              <a:t>Biorremediação</a:t>
            </a:r>
            <a:endParaRPr lang="pt-BR" altLang="en-US" sz="19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Aula: </a:t>
            </a:r>
            <a:r>
              <a:rPr lang="pt-BR" altLang="en-US" sz="195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04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FUNDAMENTOS DA MICROBIOLOGIA &amp; BIOPROSPECÇÃO PARA ENGENHARIA AMBIENTAL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Prof. </a:t>
            </a:r>
            <a:r>
              <a:rPr lang="pt-BR" altLang="en-US" sz="1950" dirty="0" err="1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 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1950" dirty="0" err="1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1950" dirty="0" smtClean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elidamarnunes@usp.br</a:t>
            </a:r>
            <a:endParaRPr lang="pt-BR" altLang="en-US" sz="195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São Paulo</a:t>
            </a:r>
            <a:r>
              <a:rPr lang="pt-BR" altLang="en-US" sz="195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pt-BR" altLang="en-US" sz="1950" smtClean="0">
                <a:solidFill>
                  <a:schemeClr val="tx1"/>
                </a:solidFill>
                <a:cs typeface="Times New Roman" panose="02020603050405020304" pitchFamily="18" charset="0"/>
              </a:rPr>
              <a:t>13 </a:t>
            </a:r>
            <a:r>
              <a:rPr lang="pt-BR" altLang="en-US" sz="195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de Setembro </a:t>
            </a: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pt-BR" altLang="en-US" sz="195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2021</a:t>
            </a:r>
            <a:endParaRPr lang="pt-BR" altLang="en-US" sz="19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8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8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sz="18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6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3" y="1556792"/>
            <a:ext cx="3312368" cy="435295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Conhecemos &lt; </a:t>
            </a:r>
            <a:r>
              <a:rPr lang="pt-BR" sz="2200" dirty="0"/>
              <a:t>1% </a:t>
            </a:r>
            <a:r>
              <a:rPr lang="pt-BR" sz="2200" dirty="0" smtClean="0"/>
              <a:t>espécies microbianas;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Sobrevivem ambientes extremos (altas temperaturas &gt; </a:t>
            </a:r>
            <a:r>
              <a:rPr lang="pt-BR" sz="2200" dirty="0"/>
              <a:t>100 ° C, </a:t>
            </a:r>
            <a:r>
              <a:rPr lang="pt-BR" sz="2200" dirty="0" smtClean="0"/>
              <a:t>em gêiseres, </a:t>
            </a:r>
            <a:r>
              <a:rPr lang="pt-BR" sz="2200" dirty="0"/>
              <a:t>fundos de lagos </a:t>
            </a:r>
            <a:r>
              <a:rPr lang="pt-BR" sz="2200" dirty="0" smtClean="0"/>
              <a:t>quentes </a:t>
            </a:r>
            <a:r>
              <a:rPr lang="pt-BR" sz="2200" dirty="0"/>
              <a:t>e </a:t>
            </a:r>
            <a:r>
              <a:rPr lang="pt-BR" sz="2200" dirty="0" smtClean="0"/>
              <a:t>oceanos, poços </a:t>
            </a:r>
            <a:r>
              <a:rPr lang="pt-BR" sz="2200" dirty="0"/>
              <a:t>de </a:t>
            </a:r>
            <a:r>
              <a:rPr lang="pt-BR" sz="2200" dirty="0" smtClean="0"/>
              <a:t>petróleo; habitats </a:t>
            </a:r>
            <a:r>
              <a:rPr lang="pt-BR" sz="2200" dirty="0"/>
              <a:t>extremamente frios, </a:t>
            </a:r>
            <a:r>
              <a:rPr lang="pt-BR" sz="2200" dirty="0" smtClean="0"/>
              <a:t>águas </a:t>
            </a:r>
            <a:r>
              <a:rPr lang="pt-BR" sz="2200" dirty="0"/>
              <a:t>salinas, ácidas ou alcalinas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902824" y="-5661"/>
            <a:ext cx="7886700" cy="61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2. DIVERSIDADE MICROBIANA </a:t>
            </a:r>
            <a:endParaRPr lang="pt-BR" sz="2800" dirty="0">
              <a:latin typeface="+mn-lt"/>
            </a:endParaRPr>
          </a:p>
        </p:txBody>
      </p:sp>
      <p:pic>
        <p:nvPicPr>
          <p:cNvPr id="4098" name="Picture 2" descr="A descoberta nas fontes termais de Yellowstone, nos EUA, que se tornou  chave para os testes da covid-19 - BBC News Bras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96" y="1844824"/>
            <a:ext cx="5382659" cy="302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9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026" y="1390383"/>
            <a:ext cx="3753167" cy="23280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/>
              <a:t>Um grama </a:t>
            </a:r>
            <a:r>
              <a:rPr lang="pt-BR" sz="2200" dirty="0" smtClean="0"/>
              <a:t>solo &gt; bilhão </a:t>
            </a:r>
            <a:r>
              <a:rPr lang="pt-BR" sz="2200" dirty="0"/>
              <a:t>(1.000.000.000) </a:t>
            </a:r>
            <a:r>
              <a:rPr lang="pt-BR" sz="2200" dirty="0" smtClean="0"/>
              <a:t>micróbios</a:t>
            </a:r>
            <a:r>
              <a:rPr lang="pt-BR" sz="2200" dirty="0"/>
              <a:t>, </a:t>
            </a:r>
            <a:r>
              <a:rPr lang="pt-BR" sz="2200" dirty="0" smtClean="0"/>
              <a:t>milhares </a:t>
            </a:r>
            <a:r>
              <a:rPr lang="pt-BR" sz="2200" dirty="0"/>
              <a:t>de </a:t>
            </a:r>
            <a:r>
              <a:rPr lang="pt-BR" sz="2200" dirty="0" smtClean="0"/>
              <a:t>espécies;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Microrganismos impactam toda biosfera: fundamentais, especialmente em </a:t>
            </a:r>
            <a:r>
              <a:rPr lang="pt-BR" sz="2200" dirty="0"/>
              <a:t>zonas </a:t>
            </a:r>
            <a:r>
              <a:rPr lang="pt-BR" sz="2200" dirty="0" smtClean="0"/>
              <a:t>de pouca luz (bactérias </a:t>
            </a:r>
            <a:r>
              <a:rPr lang="pt-BR" sz="2200" dirty="0" err="1"/>
              <a:t>quimiossintéticas</a:t>
            </a:r>
            <a:r>
              <a:rPr lang="pt-BR" sz="2200" dirty="0"/>
              <a:t> </a:t>
            </a:r>
            <a:r>
              <a:rPr lang="pt-BR" sz="2200" dirty="0" smtClean="0"/>
              <a:t>fornecem </a:t>
            </a:r>
            <a:r>
              <a:rPr lang="pt-BR" sz="2200" dirty="0"/>
              <a:t>energia e carbono aos outros </a:t>
            </a:r>
            <a:r>
              <a:rPr lang="pt-BR" sz="2200" dirty="0" smtClean="0"/>
              <a:t>organismos); são decompositores, têm </a:t>
            </a:r>
            <a:r>
              <a:rPr lang="pt-BR" sz="2200" dirty="0"/>
              <a:t>capacidade de reciclar outros nutrientes, </a:t>
            </a:r>
            <a:r>
              <a:rPr lang="pt-BR" sz="2200" dirty="0" smtClean="0"/>
              <a:t>especial </a:t>
            </a:r>
            <a:r>
              <a:rPr lang="pt-BR" sz="2200" dirty="0"/>
              <a:t>nos ciclos </a:t>
            </a:r>
            <a:r>
              <a:rPr lang="pt-BR" sz="2200" dirty="0" smtClean="0"/>
              <a:t>biogeoquímicos;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/>
          </a:p>
          <a:p>
            <a:pPr marL="0" indent="0">
              <a:buNone/>
            </a:pPr>
            <a:endParaRPr lang="pt-BR" sz="2200" dirty="0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902824" y="-5661"/>
            <a:ext cx="7886700" cy="61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2. DIVERSIDADE MICROBIANA </a:t>
            </a:r>
            <a:endParaRPr lang="pt-BR" sz="2800" dirty="0">
              <a:latin typeface="+mn-lt"/>
            </a:endParaRPr>
          </a:p>
        </p:txBody>
      </p:sp>
      <p:pic>
        <p:nvPicPr>
          <p:cNvPr id="5122" name="Picture 2" descr="Os microrganismos do solo são vilões ou aliados do agricultor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509" y="1484784"/>
            <a:ext cx="4996882" cy="449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5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6877" y="857760"/>
            <a:ext cx="8784976" cy="279756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200" b="1" dirty="0" smtClean="0">
                <a:solidFill>
                  <a:srgbClr val="0070C0"/>
                </a:solidFill>
              </a:rPr>
              <a:t>- Micro-organismos </a:t>
            </a:r>
            <a:r>
              <a:rPr lang="pt-BR" sz="2200" b="1" dirty="0">
                <a:solidFill>
                  <a:srgbClr val="0070C0"/>
                </a:solidFill>
              </a:rPr>
              <a:t>e o ambiente </a:t>
            </a:r>
            <a:r>
              <a:rPr lang="pt-BR" sz="2200" b="1" dirty="0" smtClean="0">
                <a:solidFill>
                  <a:srgbClr val="0070C0"/>
                </a:solidFill>
              </a:rPr>
              <a:t> </a:t>
            </a:r>
            <a:endParaRPr lang="pt-BR" sz="2200" b="1" dirty="0">
              <a:solidFill>
                <a:srgbClr val="0070C0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2200" dirty="0"/>
              <a:t>Micro-organismos </a:t>
            </a:r>
            <a:r>
              <a:rPr lang="pt-BR" sz="2200" dirty="0" smtClean="0"/>
              <a:t>= todos lugares </a:t>
            </a:r>
            <a:endParaRPr lang="pt-BR" sz="2200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2200" dirty="0" smtClean="0"/>
              <a:t>Dentro/sobre corpo </a:t>
            </a:r>
            <a:r>
              <a:rPr lang="pt-BR" sz="2200" dirty="0"/>
              <a:t>de </a:t>
            </a:r>
            <a:r>
              <a:rPr lang="pt-BR" sz="2200" dirty="0" smtClean="0"/>
              <a:t>animais</a:t>
            </a:r>
            <a:endParaRPr lang="pt-BR" sz="2200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2200" dirty="0"/>
              <a:t>Nos objetos que </a:t>
            </a:r>
            <a:r>
              <a:rPr lang="pt-BR" sz="2200" dirty="0" smtClean="0"/>
              <a:t>tocamos/usamos/comemos/bebemos</a:t>
            </a:r>
            <a:endParaRPr lang="pt-BR" sz="2200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2200" dirty="0"/>
              <a:t>Superfícies imersas – </a:t>
            </a:r>
            <a:r>
              <a:rPr lang="pt-BR" sz="2200" dirty="0" smtClean="0"/>
              <a:t>biofilmes</a:t>
            </a:r>
            <a:endParaRPr lang="pt-BR" sz="2200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2200" dirty="0" smtClean="0"/>
              <a:t>Plantas</a:t>
            </a:r>
            <a:endParaRPr lang="pt-BR" sz="2200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2200" dirty="0" smtClean="0"/>
              <a:t>Extraterrestres...?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2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2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902824" y="-5661"/>
            <a:ext cx="7886700" cy="61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2. DIVERSIDADE MICROBIANA </a:t>
            </a:r>
            <a:endParaRPr lang="pt-BR" sz="2800" dirty="0"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52903" y="4516203"/>
            <a:ext cx="1835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https://www.blogs.unicamp.br/meiodecultura/2021/04/14/bacterias-astronautas/</a:t>
            </a:r>
          </a:p>
        </p:txBody>
      </p:sp>
      <p:pic>
        <p:nvPicPr>
          <p:cNvPr id="6148" name="Picture 4" descr="Sistema Solar: origem, planetas, astros, curiosidades - Brasil Esc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03" y="3627900"/>
            <a:ext cx="57150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4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180230" y="1203598"/>
            <a:ext cx="8640960" cy="3305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Fontes de energia: compostos orgânicos, compostos inorgânicos e energia luminosa;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Produção de energia apenas na presença de Oxigênio : Aeróbio;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Produção de energia na ausência de oxigênio: Anaeróbio;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err="1" smtClean="0"/>
              <a:t>Extremófilos</a:t>
            </a:r>
            <a:r>
              <a:rPr lang="pt-BR" sz="2200" dirty="0" smtClean="0"/>
              <a:t>, procariontes que necessitam de condições ambientais extremas para sobreviver (temperatura, pH,..).</a:t>
            </a: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11245" y="465925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Diversidade fisiológica..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902824" y="-5661"/>
            <a:ext cx="7886700" cy="61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2. DIVERSIDADE MICROBIANA </a:t>
            </a:r>
            <a:endParaRPr lang="pt-BR" sz="2800" dirty="0">
              <a:latin typeface="+mn-lt"/>
            </a:endParaRPr>
          </a:p>
        </p:txBody>
      </p:sp>
      <p:pic>
        <p:nvPicPr>
          <p:cNvPr id="7172" name="Picture 4" descr="A descoberta nas fontes termais de Yellowstone, nos EUA, que se tornou  chave para os testes da covid-19 - BBC News Bras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45" y="4409895"/>
            <a:ext cx="4272854" cy="240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1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3360" y="0"/>
            <a:ext cx="7886700" cy="61560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3. MICROBIOLOGIA AMBIENTAL</a:t>
            </a:r>
            <a:endParaRPr lang="pt-BR" sz="28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458" y="1291670"/>
            <a:ext cx="4113096" cy="503282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É uma </a:t>
            </a:r>
            <a:r>
              <a:rPr lang="pt-BR" sz="2400" dirty="0" smtClean="0">
                <a:solidFill>
                  <a:srgbClr val="0070C0"/>
                </a:solidFill>
              </a:rPr>
              <a:t>subárea da microbiologia</a:t>
            </a:r>
            <a:r>
              <a:rPr lang="pt-BR" sz="2400" dirty="0" smtClean="0"/>
              <a:t>,  estuda a composição e fisiologia das </a:t>
            </a:r>
            <a:r>
              <a:rPr lang="pt-BR" sz="2400" dirty="0" smtClean="0">
                <a:solidFill>
                  <a:srgbClr val="0070C0"/>
                </a:solidFill>
              </a:rPr>
              <a:t>comunidades microbianas </a:t>
            </a:r>
            <a:r>
              <a:rPr lang="pt-BR" sz="2400" dirty="0" smtClean="0"/>
              <a:t>no ambiente;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Estudo </a:t>
            </a:r>
            <a:r>
              <a:rPr lang="pt-BR" sz="2400" dirty="0" smtClean="0">
                <a:solidFill>
                  <a:srgbClr val="0070C0"/>
                </a:solidFill>
              </a:rPr>
              <a:t>genética, fisiologia, interações e funções dos microrganismos </a:t>
            </a:r>
            <a:r>
              <a:rPr lang="pt-BR" sz="2400" dirty="0" smtClean="0"/>
              <a:t>no ambiente (</a:t>
            </a:r>
            <a:r>
              <a:rPr lang="pt-BR" sz="2400" dirty="0" smtClean="0">
                <a:solidFill>
                  <a:srgbClr val="0070C0"/>
                </a:solidFill>
              </a:rPr>
              <a:t>solo, água, ar </a:t>
            </a:r>
            <a:r>
              <a:rPr lang="pt-BR" sz="2400" dirty="0" smtClean="0"/>
              <a:t>e os sedimentos que cobrem a superfície terrestre (podem incluir os animais e plantas dessas áreas);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Combina </a:t>
            </a:r>
            <a:r>
              <a:rPr lang="pt-BR" sz="2400" dirty="0"/>
              <a:t>a aplicação dos princípios químicos, biológicos e biotecnológicos, voltada para </a:t>
            </a:r>
            <a:r>
              <a:rPr lang="pt-BR" sz="2400" dirty="0" smtClean="0">
                <a:solidFill>
                  <a:srgbClr val="0070C0"/>
                </a:solidFill>
              </a:rPr>
              <a:t>a </a:t>
            </a:r>
            <a:r>
              <a:rPr lang="pt-BR" sz="2400" dirty="0">
                <a:solidFill>
                  <a:srgbClr val="0070C0"/>
                </a:solidFill>
              </a:rPr>
              <a:t>manutenção </a:t>
            </a:r>
            <a:r>
              <a:rPr lang="pt-BR" sz="2400" dirty="0"/>
              <a:t>da qualidade </a:t>
            </a:r>
            <a:r>
              <a:rPr lang="pt-BR" sz="2400" dirty="0" smtClean="0">
                <a:solidFill>
                  <a:srgbClr val="0070C0"/>
                </a:solidFill>
              </a:rPr>
              <a:t>ambiental</a:t>
            </a:r>
            <a:r>
              <a:rPr lang="pt-BR" sz="2400" dirty="0"/>
              <a:t>.</a:t>
            </a: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511245" y="465925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Contextualizações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8194" name="Picture 2" descr="https://encrypted-tbn0.gstatic.com/images?q=tbn:ANd9GcQAS19Q0L1LBCA2E5oZfHWKGStq3nsXHHqRoCNy5VkG8M3qmJinmpGdhOB3Vhby7s_Len4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571" y="1412776"/>
            <a:ext cx="4640925" cy="453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7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975" y="1064797"/>
            <a:ext cx="8885057" cy="274421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Os </a:t>
            </a:r>
            <a:r>
              <a:rPr lang="pt-BR" sz="2400" dirty="0"/>
              <a:t>principais temas estudados pela microbiologia ambiental são</a:t>
            </a:r>
            <a:r>
              <a:rPr lang="pt-BR" sz="2400" dirty="0" smtClean="0"/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	</a:t>
            </a:r>
            <a:r>
              <a:rPr lang="pt-BR" sz="2400" dirty="0" smtClean="0"/>
              <a:t>- Síntese </a:t>
            </a:r>
            <a:r>
              <a:rPr lang="pt-BR" sz="2400" dirty="0"/>
              <a:t>de </a:t>
            </a:r>
            <a:r>
              <a:rPr lang="pt-BR" sz="2400" dirty="0">
                <a:solidFill>
                  <a:srgbClr val="0070C0"/>
                </a:solidFill>
              </a:rPr>
              <a:t>substâncias </a:t>
            </a:r>
            <a:r>
              <a:rPr lang="pt-BR" sz="2400" dirty="0"/>
              <a:t>que </a:t>
            </a:r>
            <a:r>
              <a:rPr lang="pt-BR" sz="2400" dirty="0">
                <a:solidFill>
                  <a:srgbClr val="0070C0"/>
                </a:solidFill>
              </a:rPr>
              <a:t>auxiliem</a:t>
            </a:r>
            <a:r>
              <a:rPr lang="pt-BR" sz="2400" dirty="0"/>
              <a:t> o cuidado </a:t>
            </a:r>
            <a:r>
              <a:rPr lang="pt-BR" sz="2400" dirty="0" smtClean="0"/>
              <a:t>meio </a:t>
            </a:r>
            <a:r>
              <a:rPr lang="pt-BR" sz="2400" dirty="0">
                <a:solidFill>
                  <a:srgbClr val="0070C0"/>
                </a:solidFill>
              </a:rPr>
              <a:t>ambiente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	</a:t>
            </a:r>
            <a:r>
              <a:rPr lang="pt-BR" sz="2400" dirty="0" smtClean="0"/>
              <a:t>- Criar </a:t>
            </a:r>
            <a:r>
              <a:rPr lang="pt-BR" sz="2400" dirty="0">
                <a:solidFill>
                  <a:srgbClr val="0070C0"/>
                </a:solidFill>
              </a:rPr>
              <a:t>variedades </a:t>
            </a:r>
            <a:r>
              <a:rPr lang="pt-BR" sz="2400" dirty="0" smtClean="0">
                <a:solidFill>
                  <a:srgbClr val="0070C0"/>
                </a:solidFill>
              </a:rPr>
              <a:t>adaptadas </a:t>
            </a:r>
            <a:r>
              <a:rPr lang="pt-BR" sz="2400" dirty="0"/>
              <a:t>para o combate de </a:t>
            </a:r>
            <a:r>
              <a:rPr lang="pt-BR" sz="2400" dirty="0">
                <a:solidFill>
                  <a:srgbClr val="0070C0"/>
                </a:solidFill>
              </a:rPr>
              <a:t>poluentes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	</a:t>
            </a:r>
            <a:r>
              <a:rPr lang="pt-BR" sz="2400" dirty="0" smtClean="0"/>
              <a:t>- Estudar </a:t>
            </a:r>
            <a:r>
              <a:rPr lang="pt-BR" sz="2400" dirty="0" smtClean="0">
                <a:solidFill>
                  <a:srgbClr val="0070C0"/>
                </a:solidFill>
              </a:rPr>
              <a:t>adaptações </a:t>
            </a:r>
            <a:r>
              <a:rPr lang="pt-BR" sz="2400" dirty="0">
                <a:solidFill>
                  <a:srgbClr val="0070C0"/>
                </a:solidFill>
              </a:rPr>
              <a:t>de </a:t>
            </a:r>
            <a:r>
              <a:rPr lang="pt-BR" sz="2400" dirty="0" smtClean="0">
                <a:solidFill>
                  <a:srgbClr val="0070C0"/>
                </a:solidFill>
              </a:rPr>
              <a:t>microrganismos </a:t>
            </a:r>
            <a:r>
              <a:rPr lang="pt-BR" sz="2400" dirty="0"/>
              <a:t>e sua aplicação no tratamento de </a:t>
            </a:r>
            <a:r>
              <a:rPr lang="pt-BR" sz="2400" dirty="0">
                <a:solidFill>
                  <a:srgbClr val="0070C0"/>
                </a:solidFill>
              </a:rPr>
              <a:t>resíduos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	</a:t>
            </a:r>
            <a:r>
              <a:rPr lang="pt-BR" sz="2400" dirty="0" smtClean="0"/>
              <a:t>- Utilizar microrganismos </a:t>
            </a:r>
            <a:r>
              <a:rPr lang="pt-BR" sz="2400" dirty="0"/>
              <a:t>como </a:t>
            </a:r>
            <a:r>
              <a:rPr lang="pt-BR" sz="2400" dirty="0">
                <a:solidFill>
                  <a:srgbClr val="0070C0"/>
                </a:solidFill>
              </a:rPr>
              <a:t>inseticidas biológicos</a:t>
            </a:r>
            <a:r>
              <a:rPr lang="pt-BR" sz="2400" dirty="0"/>
              <a:t>, não poluentes ao </a:t>
            </a:r>
            <a:r>
              <a:rPr lang="pt-BR" sz="2400" dirty="0" smtClean="0"/>
              <a:t>ambiente</a:t>
            </a:r>
            <a:r>
              <a:rPr lang="pt-BR" sz="2400" dirty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64139" y="0"/>
            <a:ext cx="7886700" cy="61560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3. MICROBIOLOGIA AMBIENTAL</a:t>
            </a:r>
            <a:endParaRPr lang="pt-BR" sz="2800" dirty="0">
              <a:latin typeface="+mn-lt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511245" y="465925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Contextualizações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9218" name="Picture 2" descr="Período Especial 2 BP056 A MICROBIOLOGIA AMBIENTAL  Profa Ida Pimen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758" y="3492184"/>
            <a:ext cx="3321192" cy="332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6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07498"/>
            <a:ext cx="8856629" cy="46085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b="1" dirty="0" smtClean="0"/>
              <a:t>- Microbiologia ambiental: </a:t>
            </a:r>
            <a:r>
              <a:rPr lang="pt-BR" sz="2200" dirty="0" smtClean="0"/>
              <a:t>estudo </a:t>
            </a:r>
            <a:r>
              <a:rPr lang="pt-BR" sz="2200" dirty="0"/>
              <a:t>dos micro-organismos e suas atividades </a:t>
            </a:r>
            <a:r>
              <a:rPr lang="pt-BR" sz="2200" dirty="0" smtClean="0"/>
              <a:t>para entender seu </a:t>
            </a:r>
            <a:r>
              <a:rPr lang="pt-BR" sz="2200" dirty="0"/>
              <a:t>papel na </a:t>
            </a:r>
            <a:r>
              <a:rPr lang="pt-BR" sz="2200" dirty="0">
                <a:solidFill>
                  <a:srgbClr val="0070C0"/>
                </a:solidFill>
              </a:rPr>
              <a:t>manutenção da biosfera </a:t>
            </a:r>
            <a:r>
              <a:rPr lang="pt-BR" sz="2200" dirty="0"/>
              <a:t>e seu uso </a:t>
            </a:r>
            <a:r>
              <a:rPr lang="pt-BR" sz="2200" dirty="0" smtClean="0"/>
              <a:t>na </a:t>
            </a:r>
            <a:r>
              <a:rPr lang="pt-BR" sz="2200" dirty="0">
                <a:solidFill>
                  <a:srgbClr val="0070C0"/>
                </a:solidFill>
              </a:rPr>
              <a:t>remediação</a:t>
            </a:r>
            <a:r>
              <a:rPr lang="pt-BR" sz="2200" dirty="0"/>
              <a:t> de locais </a:t>
            </a:r>
            <a:r>
              <a:rPr lang="pt-BR" sz="2200" dirty="0" smtClean="0"/>
              <a:t>modificados;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b="1" dirty="0" smtClean="0"/>
              <a:t>- </a:t>
            </a:r>
            <a:r>
              <a:rPr lang="pt-BR" sz="2200" b="1" dirty="0"/>
              <a:t>Microbiologia aplicada: </a:t>
            </a:r>
            <a:r>
              <a:rPr lang="pt-BR" sz="2200" dirty="0" smtClean="0">
                <a:solidFill>
                  <a:srgbClr val="0070C0"/>
                </a:solidFill>
              </a:rPr>
              <a:t>explora</a:t>
            </a:r>
            <a:r>
              <a:rPr lang="pt-BR" sz="2200" dirty="0" smtClean="0"/>
              <a:t> micro-organismos</a:t>
            </a:r>
            <a:r>
              <a:rPr lang="pt-BR" sz="2200" dirty="0"/>
              <a:t>, suas </a:t>
            </a:r>
            <a:r>
              <a:rPr lang="pt-BR" sz="2200" dirty="0" smtClean="0"/>
              <a:t>atividades/produtos </a:t>
            </a:r>
            <a:r>
              <a:rPr lang="pt-BR" sz="2200" dirty="0"/>
              <a:t>para o benefício da </a:t>
            </a:r>
            <a:r>
              <a:rPr lang="pt-BR" sz="2200" dirty="0">
                <a:solidFill>
                  <a:srgbClr val="0070C0"/>
                </a:solidFill>
              </a:rPr>
              <a:t>sociedade</a:t>
            </a:r>
            <a:r>
              <a:rPr lang="pt-BR" sz="2200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b="1" dirty="0" smtClean="0"/>
              <a:t>- </a:t>
            </a:r>
            <a:r>
              <a:rPr lang="pt-BR" sz="2200" b="1" dirty="0"/>
              <a:t>Ecologia </a:t>
            </a:r>
            <a:r>
              <a:rPr lang="pt-BR" sz="2200" b="1" dirty="0" smtClean="0"/>
              <a:t>microbiana: </a:t>
            </a:r>
            <a:r>
              <a:rPr lang="pt-BR" sz="2200" dirty="0" smtClean="0"/>
              <a:t>estuda </a:t>
            </a:r>
            <a:r>
              <a:rPr lang="pt-BR" sz="2200" dirty="0">
                <a:solidFill>
                  <a:srgbClr val="0070C0"/>
                </a:solidFill>
              </a:rPr>
              <a:t>interações</a:t>
            </a:r>
            <a:r>
              <a:rPr lang="pt-BR" sz="2200" dirty="0"/>
              <a:t> entre populações de </a:t>
            </a:r>
            <a:r>
              <a:rPr lang="pt-BR" sz="2200" dirty="0" smtClean="0"/>
              <a:t>microrganismos </a:t>
            </a:r>
            <a:r>
              <a:rPr lang="pt-BR" sz="2200" dirty="0"/>
              <a:t>e </a:t>
            </a:r>
            <a:r>
              <a:rPr lang="pt-BR" sz="2200" dirty="0">
                <a:solidFill>
                  <a:srgbClr val="0070C0"/>
                </a:solidFill>
              </a:rPr>
              <a:t>entre </a:t>
            </a:r>
            <a:r>
              <a:rPr lang="pt-BR" sz="2200" dirty="0" smtClean="0"/>
              <a:t>organismos </a:t>
            </a:r>
            <a:r>
              <a:rPr lang="pt-BR" sz="2200" dirty="0"/>
              <a:t>de outros níveis tróficos.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1171" y="4678561"/>
            <a:ext cx="8843262" cy="217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 smtClean="0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73360" y="0"/>
            <a:ext cx="7886700" cy="61560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3. MICROBIOLOGIA AMBIENTAL</a:t>
            </a:r>
            <a:endParaRPr lang="pt-BR" sz="2800" dirty="0"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11245" y="465925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Abrangência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0242" name="Picture 2" descr="Ecología microbiana | Conoce su definición, historia e importan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09" y="3717032"/>
            <a:ext cx="4930401" cy="303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9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895" y="1270597"/>
            <a:ext cx="8784976" cy="511256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Apesar de </a:t>
            </a:r>
            <a:r>
              <a:rPr lang="pt-BR" sz="2400" dirty="0" smtClean="0">
                <a:solidFill>
                  <a:srgbClr val="0070C0"/>
                </a:solidFill>
              </a:rPr>
              <a:t>microrganismos</a:t>
            </a:r>
            <a:r>
              <a:rPr lang="pt-BR" sz="2400" dirty="0" smtClean="0"/>
              <a:t> serem associados </a:t>
            </a:r>
            <a:r>
              <a:rPr lang="pt-BR" sz="2400" dirty="0"/>
              <a:t>a </a:t>
            </a:r>
            <a:r>
              <a:rPr lang="pt-BR" sz="2400" dirty="0" smtClean="0">
                <a:solidFill>
                  <a:srgbClr val="0070C0"/>
                </a:solidFill>
              </a:rPr>
              <a:t>doenças/patologias</a:t>
            </a:r>
            <a:r>
              <a:rPr lang="pt-BR" sz="2400" dirty="0" smtClean="0"/>
              <a:t>, afetam animais/humanos, são fundamentais para </a:t>
            </a:r>
            <a:r>
              <a:rPr lang="pt-BR" sz="2400" dirty="0" smtClean="0">
                <a:solidFill>
                  <a:srgbClr val="0070C0"/>
                </a:solidFill>
              </a:rPr>
              <a:t>manutenção </a:t>
            </a:r>
            <a:r>
              <a:rPr lang="pt-BR" sz="2400" dirty="0">
                <a:solidFill>
                  <a:srgbClr val="0070C0"/>
                </a:solidFill>
              </a:rPr>
              <a:t>do equilíbrio ambiental</a:t>
            </a:r>
            <a:r>
              <a:rPr lang="pt-BR" sz="2400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u="sng" dirty="0" smtClean="0">
                <a:solidFill>
                  <a:srgbClr val="0070C0"/>
                </a:solidFill>
              </a:rPr>
              <a:t>OBJETIVOS DA MICROBIOLOGIA AMBIENTAL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b="1" u="sng" dirty="0" smtClean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Utilizar os conhecimentos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>
                <a:solidFill>
                  <a:srgbClr val="0070C0"/>
                </a:solidFill>
              </a:rPr>
              <a:t>microbiológicos</a:t>
            </a:r>
            <a:r>
              <a:rPr lang="pt-BR" sz="2400" dirty="0" smtClean="0"/>
              <a:t> = manter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>
                <a:solidFill>
                  <a:srgbClr val="0070C0"/>
                </a:solidFill>
              </a:rPr>
              <a:t>qualidade ambiental/</a:t>
            </a:r>
            <a:r>
              <a:rPr lang="pt-BR" sz="2400" dirty="0" smtClean="0"/>
              <a:t>contribuir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>
                <a:solidFill>
                  <a:srgbClr val="0070C0"/>
                </a:solidFill>
              </a:rPr>
              <a:t>desenvolvimento </a:t>
            </a:r>
            <a:r>
              <a:rPr lang="pt-BR" sz="2400" dirty="0">
                <a:solidFill>
                  <a:srgbClr val="0070C0"/>
                </a:solidFill>
              </a:rPr>
              <a:t>sustentável </a:t>
            </a:r>
            <a:r>
              <a:rPr lang="pt-BR" sz="2400" dirty="0"/>
              <a:t>da 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sociedade moderna.</a:t>
            </a:r>
            <a:endParaRPr lang="pt-BR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b="1" u="sng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b="1" u="sng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b="1" u="sng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42966" y="-58527"/>
            <a:ext cx="7886700" cy="61560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3. MICROBIOLOGIA AMBIENTAL</a:t>
            </a:r>
            <a:endParaRPr lang="pt-BR" sz="2800" dirty="0">
              <a:latin typeface="+mn-lt"/>
            </a:endParaRPr>
          </a:p>
        </p:txBody>
      </p:sp>
      <p:pic>
        <p:nvPicPr>
          <p:cNvPr id="1028" name="Picture 4" descr="Environment - MY D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18132"/>
            <a:ext cx="3919823" cy="293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511245" y="465925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Contextualizações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0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16" y="1079116"/>
            <a:ext cx="8810128" cy="4006068"/>
          </a:xfrm>
        </p:spPr>
        <p:txBody>
          <a:bodyPr>
            <a:noAutofit/>
          </a:bodyPr>
          <a:lstStyle/>
          <a:p>
            <a:pPr algn="just" fontAlgn="base"/>
            <a:r>
              <a:rPr lang="pt-BR" sz="2400" dirty="0" smtClean="0"/>
              <a:t>A microbiologia ambiental atua </a:t>
            </a:r>
            <a:r>
              <a:rPr lang="pt-BR" sz="2400" dirty="0" err="1" smtClean="0">
                <a:solidFill>
                  <a:srgbClr val="0070C0"/>
                </a:solidFill>
              </a:rPr>
              <a:t>descontaminando</a:t>
            </a:r>
            <a:r>
              <a:rPr lang="pt-BR" sz="2400" dirty="0" smtClean="0">
                <a:solidFill>
                  <a:srgbClr val="0070C0"/>
                </a:solidFill>
              </a:rPr>
              <a:t> água/solo </a:t>
            </a:r>
            <a:r>
              <a:rPr lang="pt-BR" sz="2400" dirty="0" smtClean="0"/>
              <a:t>utilizando </a:t>
            </a:r>
            <a:r>
              <a:rPr lang="pt-BR" sz="2400" dirty="0" smtClean="0">
                <a:solidFill>
                  <a:srgbClr val="0070C0"/>
                </a:solidFill>
              </a:rPr>
              <a:t>microrganismos</a:t>
            </a:r>
            <a:r>
              <a:rPr lang="pt-BR" sz="2400" dirty="0"/>
              <a:t>/</a:t>
            </a:r>
            <a:r>
              <a:rPr lang="pt-BR" sz="2400" dirty="0" err="1" smtClean="0">
                <a:solidFill>
                  <a:srgbClr val="0070C0"/>
                </a:solidFill>
              </a:rPr>
              <a:t>biorremediação</a:t>
            </a:r>
            <a:r>
              <a:rPr lang="pt-BR" sz="2400" dirty="0" smtClean="0">
                <a:solidFill>
                  <a:srgbClr val="0070C0"/>
                </a:solidFill>
              </a:rPr>
              <a:t> </a:t>
            </a:r>
            <a:r>
              <a:rPr lang="pt-BR" sz="2400" dirty="0"/>
              <a:t>dessa </a:t>
            </a:r>
            <a:r>
              <a:rPr lang="pt-BR" sz="2400" dirty="0" smtClean="0"/>
              <a:t>área;</a:t>
            </a:r>
          </a:p>
          <a:p>
            <a:pPr algn="just" fontAlgn="base"/>
            <a:r>
              <a:rPr lang="pt-BR" sz="2400" dirty="0" smtClean="0"/>
              <a:t>Microrganismos </a:t>
            </a:r>
            <a:r>
              <a:rPr lang="pt-BR" sz="2400" dirty="0"/>
              <a:t>produzem </a:t>
            </a:r>
            <a:r>
              <a:rPr lang="pt-BR" sz="2400" dirty="0">
                <a:solidFill>
                  <a:srgbClr val="0070C0"/>
                </a:solidFill>
              </a:rPr>
              <a:t>enzimas </a:t>
            </a:r>
            <a:r>
              <a:rPr lang="pt-BR" sz="2400" dirty="0" smtClean="0">
                <a:solidFill>
                  <a:srgbClr val="0070C0"/>
                </a:solidFill>
              </a:rPr>
              <a:t>potencializam </a:t>
            </a:r>
            <a:r>
              <a:rPr lang="pt-BR" sz="2400" dirty="0">
                <a:solidFill>
                  <a:srgbClr val="0070C0"/>
                </a:solidFill>
              </a:rPr>
              <a:t>reações </a:t>
            </a:r>
            <a:r>
              <a:rPr lang="pt-BR" sz="2400" dirty="0" smtClean="0"/>
              <a:t>químicas (</a:t>
            </a:r>
            <a:r>
              <a:rPr lang="pt-BR" sz="2400" dirty="0" smtClean="0">
                <a:solidFill>
                  <a:srgbClr val="0070C0"/>
                </a:solidFill>
              </a:rPr>
              <a:t>biocatalizadores</a:t>
            </a:r>
            <a:r>
              <a:rPr lang="pt-BR" sz="2400" dirty="0" smtClean="0"/>
              <a:t>), entendimento facilitado pelo uso técnicas </a:t>
            </a:r>
            <a:r>
              <a:rPr lang="pt-BR" sz="2400" dirty="0"/>
              <a:t>de biologia </a:t>
            </a:r>
            <a:r>
              <a:rPr lang="pt-BR" sz="2400" dirty="0" smtClean="0"/>
              <a:t>molecular;</a:t>
            </a:r>
          </a:p>
          <a:p>
            <a:pPr algn="just" fontAlgn="base"/>
            <a:r>
              <a:rPr lang="pt-BR" sz="2400" dirty="0" smtClean="0">
                <a:solidFill>
                  <a:srgbClr val="0070C0"/>
                </a:solidFill>
              </a:rPr>
              <a:t>Pragas</a:t>
            </a:r>
            <a:r>
              <a:rPr lang="pt-BR" sz="2400" dirty="0" smtClean="0"/>
              <a:t> agrícolas </a:t>
            </a:r>
            <a:r>
              <a:rPr lang="pt-BR" sz="2400" dirty="0"/>
              <a:t>podem ser </a:t>
            </a:r>
            <a:r>
              <a:rPr lang="pt-BR" sz="2400" dirty="0" smtClean="0">
                <a:solidFill>
                  <a:srgbClr val="0070C0"/>
                </a:solidFill>
              </a:rPr>
              <a:t>combatidas</a:t>
            </a:r>
            <a:r>
              <a:rPr lang="pt-BR" sz="2400" dirty="0" smtClean="0"/>
              <a:t>, sem uso de </a:t>
            </a:r>
            <a:r>
              <a:rPr lang="pt-BR" sz="2400" dirty="0" smtClean="0">
                <a:solidFill>
                  <a:srgbClr val="0070C0"/>
                </a:solidFill>
              </a:rPr>
              <a:t>venenos</a:t>
            </a:r>
            <a:r>
              <a:rPr lang="pt-BR" sz="2400" dirty="0" smtClean="0"/>
              <a:t>;</a:t>
            </a:r>
          </a:p>
          <a:p>
            <a:pPr algn="just" fontAlgn="base"/>
            <a:r>
              <a:rPr lang="pt-BR" sz="2400" dirty="0" smtClean="0"/>
              <a:t>Microrganismos </a:t>
            </a:r>
            <a:r>
              <a:rPr lang="pt-BR" sz="2400" dirty="0">
                <a:solidFill>
                  <a:srgbClr val="0070C0"/>
                </a:solidFill>
              </a:rPr>
              <a:t>controle</a:t>
            </a:r>
            <a:r>
              <a:rPr lang="pt-BR" sz="2400" dirty="0"/>
              <a:t> de </a:t>
            </a:r>
            <a:r>
              <a:rPr lang="pt-BR" sz="2400" dirty="0">
                <a:solidFill>
                  <a:srgbClr val="0070C0"/>
                </a:solidFill>
              </a:rPr>
              <a:t>lagartas, percevejos e besouros </a:t>
            </a:r>
            <a:r>
              <a:rPr lang="pt-BR" sz="2400" dirty="0" smtClean="0"/>
              <a:t>são </a:t>
            </a:r>
            <a:r>
              <a:rPr lang="pt-BR" sz="2400" dirty="0" err="1" smtClean="0">
                <a:solidFill>
                  <a:srgbClr val="0070C0"/>
                </a:solidFill>
              </a:rPr>
              <a:t>biopesticidas</a:t>
            </a:r>
            <a:r>
              <a:rPr lang="pt-BR" sz="2400" dirty="0" smtClean="0"/>
              <a:t>.</a:t>
            </a:r>
          </a:p>
          <a:p>
            <a:pPr marL="0" indent="0" algn="just" fontAlgn="base">
              <a:buNone/>
            </a:pP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 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42966" y="-58527"/>
            <a:ext cx="7886700" cy="61560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3. MICROBIOLOGIA AMBIENTAL</a:t>
            </a:r>
            <a:endParaRPr lang="pt-BR" sz="2800" dirty="0">
              <a:latin typeface="+mn-lt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469863" y="225826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Importância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1266" name="Picture 2" descr="Brasil tem recorde no registro defensivos de controle biológico -  Exportadora de Café Guaxup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19" y="4005064"/>
            <a:ext cx="4248138" cy="283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7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2339752" y="3284984"/>
            <a:ext cx="6667207" cy="3473183"/>
            <a:chOff x="2643174" y="3071810"/>
            <a:chExt cx="4000528" cy="2150641"/>
          </a:xfrm>
        </p:grpSpPr>
        <p:pic>
          <p:nvPicPr>
            <p:cNvPr id="11277" name="Picture 13" descr="http://vsites.unb.br/ib/cel/microbiologia/intromicro/bacteria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3174" y="3071810"/>
              <a:ext cx="1354746" cy="1071570"/>
            </a:xfrm>
            <a:prstGeom prst="rect">
              <a:avLst/>
            </a:prstGeom>
            <a:noFill/>
          </p:spPr>
        </p:pic>
        <p:pic>
          <p:nvPicPr>
            <p:cNvPr id="11278" name="Picture 14" descr="http://vsites.unb.br/ib/cel/microbiologia/intromicro/archae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9783" y="3083350"/>
              <a:ext cx="1299620" cy="1079071"/>
            </a:xfrm>
            <a:prstGeom prst="rect">
              <a:avLst/>
            </a:prstGeom>
            <a:noFill/>
          </p:spPr>
        </p:pic>
        <p:pic>
          <p:nvPicPr>
            <p:cNvPr id="11279" name="Picture 15" descr="http://vsites.unb.br/ib/cel/microbiologia/intromicro/fungo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6380" y="3071810"/>
              <a:ext cx="1357322" cy="1067257"/>
            </a:xfrm>
            <a:prstGeom prst="rect">
              <a:avLst/>
            </a:prstGeom>
            <a:noFill/>
          </p:spPr>
        </p:pic>
        <p:pic>
          <p:nvPicPr>
            <p:cNvPr id="11280" name="Picture 16" descr="http://vsites.unb.br/ib/cel/microbiologia/intromicro/viru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43174" y="4143380"/>
              <a:ext cx="1350810" cy="1063326"/>
            </a:xfrm>
            <a:prstGeom prst="rect">
              <a:avLst/>
            </a:prstGeom>
            <a:noFill/>
          </p:spPr>
        </p:pic>
        <p:pic>
          <p:nvPicPr>
            <p:cNvPr id="11281" name="Picture 17" descr="http://vsites.unb.br/ib/cel/microbiologia/intromicro/alga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00496" y="4143380"/>
              <a:ext cx="1291735" cy="1079071"/>
            </a:xfrm>
            <a:prstGeom prst="rect">
              <a:avLst/>
            </a:prstGeom>
            <a:noFill/>
          </p:spPr>
        </p:pic>
        <p:pic>
          <p:nvPicPr>
            <p:cNvPr id="11282" name="Picture 18" descr="http://vsites.unb.br/ib/cel/microbiologia/intromicro/protoz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86380" y="4143380"/>
              <a:ext cx="1357322" cy="1071570"/>
            </a:xfrm>
            <a:prstGeom prst="rect">
              <a:avLst/>
            </a:prstGeom>
            <a:noFill/>
          </p:spPr>
        </p:pic>
      </p:grpSp>
      <p:sp>
        <p:nvSpPr>
          <p:cNvPr id="3" name="Retângulo 2"/>
          <p:cNvSpPr/>
          <p:nvPr/>
        </p:nvSpPr>
        <p:spPr>
          <a:xfrm>
            <a:off x="141334" y="1079479"/>
            <a:ext cx="88656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/>
              <a:t>• Ambiental </a:t>
            </a:r>
            <a:r>
              <a:rPr lang="pt-BR" sz="2200" dirty="0"/>
              <a:t>e Aplicada </a:t>
            </a:r>
            <a:endParaRPr lang="pt-BR" sz="2200" dirty="0" smtClean="0"/>
          </a:p>
          <a:p>
            <a:r>
              <a:rPr lang="pt-BR" sz="2200" dirty="0"/>
              <a:t>• </a:t>
            </a:r>
            <a:r>
              <a:rPr lang="pt-BR" sz="2200" dirty="0" err="1" smtClean="0"/>
              <a:t>Biorremediação</a:t>
            </a:r>
            <a:r>
              <a:rPr lang="pt-BR" sz="2200" dirty="0" smtClean="0"/>
              <a:t>  </a:t>
            </a:r>
          </a:p>
          <a:p>
            <a:r>
              <a:rPr lang="pt-BR" sz="2200" dirty="0"/>
              <a:t>• </a:t>
            </a:r>
            <a:r>
              <a:rPr lang="pt-BR" sz="2200" dirty="0" smtClean="0"/>
              <a:t>Controle </a:t>
            </a:r>
            <a:r>
              <a:rPr lang="pt-BR" sz="2200" dirty="0"/>
              <a:t>biológico </a:t>
            </a:r>
            <a:r>
              <a:rPr lang="pt-BR" sz="2200" dirty="0" smtClean="0"/>
              <a:t> </a:t>
            </a:r>
            <a:endParaRPr lang="pt-BR" sz="2200" dirty="0"/>
          </a:p>
          <a:p>
            <a:r>
              <a:rPr lang="pt-BR" sz="2200" dirty="0"/>
              <a:t>• </a:t>
            </a:r>
            <a:r>
              <a:rPr lang="pt-BR" sz="2200" dirty="0" err="1" smtClean="0"/>
              <a:t>Biocorrosão</a:t>
            </a:r>
            <a:r>
              <a:rPr lang="pt-BR" sz="2200" dirty="0" smtClean="0"/>
              <a:t> </a:t>
            </a:r>
            <a:endParaRPr lang="pt-BR" sz="2200" dirty="0"/>
          </a:p>
          <a:p>
            <a:r>
              <a:rPr lang="pt-BR" sz="2200" dirty="0"/>
              <a:t>• </a:t>
            </a:r>
            <a:r>
              <a:rPr lang="pt-BR" sz="2200" dirty="0" smtClean="0"/>
              <a:t>Qualidade </a:t>
            </a:r>
            <a:r>
              <a:rPr lang="pt-BR" sz="2200" dirty="0"/>
              <a:t>da água </a:t>
            </a:r>
            <a:r>
              <a:rPr lang="pt-BR" sz="2200" dirty="0" smtClean="0"/>
              <a:t> </a:t>
            </a:r>
            <a:endParaRPr lang="pt-BR" sz="2200" dirty="0"/>
          </a:p>
          <a:p>
            <a:r>
              <a:rPr lang="pt-BR" sz="2200" dirty="0"/>
              <a:t>• </a:t>
            </a:r>
            <a:r>
              <a:rPr lang="pt-BR" sz="2200" dirty="0" smtClean="0"/>
              <a:t>Segurança </a:t>
            </a:r>
            <a:r>
              <a:rPr lang="pt-BR" sz="2200" dirty="0"/>
              <a:t>alimentar </a:t>
            </a:r>
          </a:p>
          <a:p>
            <a:r>
              <a:rPr lang="pt-BR" sz="2200" dirty="0"/>
              <a:t>• </a:t>
            </a:r>
            <a:r>
              <a:rPr lang="pt-BR" sz="2200" dirty="0" smtClean="0"/>
              <a:t>Biotecnologia  </a:t>
            </a:r>
            <a:endParaRPr lang="pt-BR" sz="2200" dirty="0"/>
          </a:p>
          <a:p>
            <a:r>
              <a:rPr lang="pt-BR" sz="2200" dirty="0"/>
              <a:t>• </a:t>
            </a:r>
            <a:r>
              <a:rPr lang="pt-BR" sz="2200" dirty="0" smtClean="0"/>
              <a:t>Diagnóstico</a:t>
            </a:r>
            <a:endParaRPr lang="pt-BR" sz="2200" dirty="0"/>
          </a:p>
        </p:txBody>
      </p:sp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773360" y="0"/>
            <a:ext cx="7886700" cy="615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3. MICROBIOLOGIA AMBIENTAL</a:t>
            </a:r>
            <a:endParaRPr lang="pt-BR" sz="2800" dirty="0">
              <a:latin typeface="+mn-lt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2138160" y="337906"/>
            <a:ext cx="5157099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Importância dos Microrganismos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89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ja o método de contagem de microrganismos em placas | Pro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47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219693" y="-74749"/>
            <a:ext cx="5376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 smtClean="0">
                <a:solidFill>
                  <a:srgbClr val="FF0000"/>
                </a:solidFill>
              </a:rPr>
              <a:t>	ROTEIRO - CONTEÚDOS</a:t>
            </a: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120676"/>
            <a:ext cx="81948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sz="2800" b="1" dirty="0" smtClean="0">
                <a:solidFill>
                  <a:srgbClr val="FF0000"/>
                </a:solidFill>
              </a:rPr>
              <a:t>Fundamentos da Microbiologia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sz="2800" b="1" dirty="0" smtClean="0">
                <a:solidFill>
                  <a:srgbClr val="FF0000"/>
                </a:solidFill>
              </a:rPr>
              <a:t>Diversidade Microbiana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sz="2800" b="1" dirty="0" smtClean="0">
                <a:solidFill>
                  <a:srgbClr val="FF0000"/>
                </a:solidFill>
              </a:rPr>
              <a:t>Microbiologia Ambiental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sz="2800" b="1" dirty="0" smtClean="0">
                <a:solidFill>
                  <a:srgbClr val="FF0000"/>
                </a:solidFill>
              </a:rPr>
              <a:t>Campos de Atuação da Microbiologia Ambiental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sz="2800" b="1" dirty="0" smtClean="0">
                <a:solidFill>
                  <a:srgbClr val="FF0000"/>
                </a:solidFill>
              </a:rPr>
              <a:t>Tecnologias-Métodos de Identificação Microbiana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sz="2800" b="1" dirty="0" err="1" smtClean="0">
                <a:solidFill>
                  <a:srgbClr val="FF0000"/>
                </a:solidFill>
              </a:rPr>
              <a:t>Bioprospecção</a:t>
            </a:r>
            <a:r>
              <a:rPr lang="pt-BR" sz="2800" b="1" dirty="0" smtClean="0">
                <a:solidFill>
                  <a:srgbClr val="FF0000"/>
                </a:solidFill>
              </a:rPr>
              <a:t> Ambiental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sz="2800" b="1" dirty="0" smtClean="0">
                <a:solidFill>
                  <a:srgbClr val="FF0000"/>
                </a:solidFill>
              </a:rPr>
              <a:t>Projetos de </a:t>
            </a:r>
            <a:r>
              <a:rPr lang="pt-BR" sz="2800" b="1" dirty="0" err="1" smtClean="0">
                <a:solidFill>
                  <a:srgbClr val="FF0000"/>
                </a:solidFill>
              </a:rPr>
              <a:t>Biorremediação</a:t>
            </a:r>
            <a:r>
              <a:rPr lang="pt-BR" sz="2800" b="1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61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745" y="1188939"/>
            <a:ext cx="8936313" cy="266429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Microrganismos “</a:t>
            </a:r>
            <a:r>
              <a:rPr lang="pt-BR" sz="2200" dirty="0" smtClean="0">
                <a:solidFill>
                  <a:srgbClr val="0070C0"/>
                </a:solidFill>
              </a:rPr>
              <a:t>do bem</a:t>
            </a:r>
            <a:r>
              <a:rPr lang="pt-BR" sz="2200" dirty="0" smtClean="0"/>
              <a:t>” ganham espaço = base diversos </a:t>
            </a:r>
            <a:r>
              <a:rPr lang="pt-BR" sz="2200" dirty="0" smtClean="0">
                <a:solidFill>
                  <a:srgbClr val="0070C0"/>
                </a:solidFill>
              </a:rPr>
              <a:t>produtos de valor inestimável</a:t>
            </a:r>
            <a:r>
              <a:rPr lang="pt-BR" sz="2200" dirty="0" smtClean="0"/>
              <a:t>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O Brasil, devido a </a:t>
            </a:r>
            <a:r>
              <a:rPr lang="pt-BR" sz="2200" dirty="0" smtClean="0">
                <a:solidFill>
                  <a:srgbClr val="0070C0"/>
                </a:solidFill>
              </a:rPr>
              <a:t>problemas ambientais </a:t>
            </a:r>
            <a:r>
              <a:rPr lang="pt-BR" sz="2200" dirty="0" smtClean="0"/>
              <a:t>crônicos (apesar de grande </a:t>
            </a:r>
            <a:r>
              <a:rPr lang="pt-BR" sz="2200" dirty="0" smtClean="0">
                <a:solidFill>
                  <a:srgbClr val="0070C0"/>
                </a:solidFill>
              </a:rPr>
              <a:t>diversidade</a:t>
            </a:r>
            <a:r>
              <a:rPr lang="pt-BR" sz="2200" dirty="0" smtClean="0"/>
              <a:t>), está </a:t>
            </a:r>
            <a:r>
              <a:rPr lang="pt-BR" sz="2200" dirty="0" smtClean="0">
                <a:solidFill>
                  <a:srgbClr val="0070C0"/>
                </a:solidFill>
              </a:rPr>
              <a:t>expandido</a:t>
            </a:r>
            <a:r>
              <a:rPr lang="pt-BR" sz="2200" dirty="0" smtClean="0"/>
              <a:t> sua </a:t>
            </a:r>
            <a:r>
              <a:rPr lang="pt-BR" sz="2200" dirty="0" smtClean="0">
                <a:solidFill>
                  <a:srgbClr val="0070C0"/>
                </a:solidFill>
              </a:rPr>
              <a:t>atuação</a:t>
            </a:r>
            <a:r>
              <a:rPr lang="pt-BR" sz="2200" dirty="0" smtClean="0"/>
              <a:t> no setor, mas precisa </a:t>
            </a:r>
            <a:r>
              <a:rPr lang="pt-BR" sz="2200" dirty="0" err="1" smtClean="0"/>
              <a:t>interar</a:t>
            </a:r>
            <a:r>
              <a:rPr lang="pt-BR" sz="2200" dirty="0" smtClean="0"/>
              <a:t> ecologistas/geneticistas/químicos/</a:t>
            </a:r>
            <a:r>
              <a:rPr lang="pt-BR" sz="2200" dirty="0" err="1" smtClean="0"/>
              <a:t>biotecnologistas</a:t>
            </a:r>
            <a:r>
              <a:rPr lang="pt-BR" sz="2200" dirty="0" smtClean="0"/>
              <a:t>.. = </a:t>
            </a:r>
            <a:r>
              <a:rPr lang="pt-BR" sz="2200" dirty="0" smtClean="0">
                <a:solidFill>
                  <a:srgbClr val="0070C0"/>
                </a:solidFill>
              </a:rPr>
              <a:t>solução </a:t>
            </a:r>
            <a:r>
              <a:rPr lang="pt-BR" sz="2200" dirty="0" smtClean="0"/>
              <a:t>problemas de </a:t>
            </a:r>
            <a:r>
              <a:rPr lang="pt-BR" sz="2200" dirty="0" smtClean="0">
                <a:solidFill>
                  <a:srgbClr val="0070C0"/>
                </a:solidFill>
              </a:rPr>
              <a:t>qualidade ambiental.</a:t>
            </a:r>
            <a:endParaRPr lang="pt-BR" sz="22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 smtClean="0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42966" y="-58527"/>
            <a:ext cx="7886700" cy="61560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3. MICROBIOLOGIA AMBIENTAL</a:t>
            </a:r>
            <a:endParaRPr lang="pt-BR" sz="2800" dirty="0"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11245" y="465925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Perspectivas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2290" name="Picture 2" descr="Team Building: Saiba O Que é E Como Implemen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18" y="3666581"/>
            <a:ext cx="4767870" cy="314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89" y="1055354"/>
            <a:ext cx="8856984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/>
              <a:t>Apesar dos </a:t>
            </a:r>
            <a:r>
              <a:rPr lang="pt-BR" sz="2200" dirty="0" smtClean="0">
                <a:solidFill>
                  <a:srgbClr val="0070C0"/>
                </a:solidFill>
              </a:rPr>
              <a:t>avanços</a:t>
            </a:r>
            <a:r>
              <a:rPr lang="pt-BR" sz="2200" dirty="0" smtClean="0"/>
              <a:t> alcançados (</a:t>
            </a:r>
            <a:r>
              <a:rPr lang="pt-BR" sz="2200" dirty="0" smtClean="0">
                <a:solidFill>
                  <a:srgbClr val="0070C0"/>
                </a:solidFill>
              </a:rPr>
              <a:t>softwares</a:t>
            </a:r>
            <a:r>
              <a:rPr lang="pt-BR" sz="2200" dirty="0">
                <a:solidFill>
                  <a:srgbClr val="0070C0"/>
                </a:solidFill>
              </a:rPr>
              <a:t>, </a:t>
            </a:r>
            <a:r>
              <a:rPr lang="pt-BR" sz="2200" dirty="0" smtClean="0">
                <a:solidFill>
                  <a:srgbClr val="0070C0"/>
                </a:solidFill>
              </a:rPr>
              <a:t>algoritmos</a:t>
            </a:r>
            <a:r>
              <a:rPr lang="pt-BR" sz="2200" dirty="0" smtClean="0"/>
              <a:t>, </a:t>
            </a:r>
            <a:r>
              <a:rPr lang="pt-BR" sz="2200" dirty="0" err="1" smtClean="0"/>
              <a:t>etc</a:t>
            </a:r>
            <a:r>
              <a:rPr lang="pt-BR" sz="2200" dirty="0" smtClean="0"/>
              <a:t>), são </a:t>
            </a:r>
            <a:r>
              <a:rPr lang="pt-BR" sz="2200" dirty="0"/>
              <a:t>as ferramentas da </a:t>
            </a:r>
            <a:r>
              <a:rPr lang="pt-BR" sz="2200" dirty="0">
                <a:solidFill>
                  <a:srgbClr val="0070C0"/>
                </a:solidFill>
              </a:rPr>
              <a:t>biologia molecular </a:t>
            </a:r>
            <a:r>
              <a:rPr lang="pt-BR" sz="2200" dirty="0" smtClean="0"/>
              <a:t>baseadas </a:t>
            </a:r>
            <a:r>
              <a:rPr lang="pt-BR" sz="2200" dirty="0"/>
              <a:t>em DNA e novos métodos para o estudo de </a:t>
            </a:r>
            <a:r>
              <a:rPr lang="pt-BR" sz="2200" dirty="0" smtClean="0"/>
              <a:t>proteínas, </a:t>
            </a:r>
            <a:r>
              <a:rPr lang="pt-BR" sz="2200" dirty="0"/>
              <a:t>que </a:t>
            </a:r>
            <a:r>
              <a:rPr lang="pt-BR" sz="2200" dirty="0" smtClean="0">
                <a:solidFill>
                  <a:srgbClr val="0070C0"/>
                </a:solidFill>
              </a:rPr>
              <a:t>trazem compreensão </a:t>
            </a:r>
            <a:r>
              <a:rPr lang="pt-BR" sz="2200" dirty="0"/>
              <a:t>desses </a:t>
            </a:r>
            <a:r>
              <a:rPr lang="pt-BR" sz="2200" dirty="0" smtClean="0"/>
              <a:t>seres;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Ênfase </a:t>
            </a:r>
            <a:r>
              <a:rPr lang="pt-BR" sz="2200" dirty="0" smtClean="0">
                <a:solidFill>
                  <a:srgbClr val="0070C0"/>
                </a:solidFill>
              </a:rPr>
              <a:t>aplicação</a:t>
            </a:r>
            <a:r>
              <a:rPr lang="pt-BR" sz="2200" dirty="0" smtClean="0"/>
              <a:t> </a:t>
            </a:r>
            <a:r>
              <a:rPr lang="pt-BR" sz="2200" dirty="0"/>
              <a:t>de abordagens “</a:t>
            </a:r>
            <a:r>
              <a:rPr lang="pt-BR" sz="2200" dirty="0" err="1">
                <a:solidFill>
                  <a:srgbClr val="0070C0"/>
                </a:solidFill>
              </a:rPr>
              <a:t>ômicas</a:t>
            </a:r>
            <a:r>
              <a:rPr lang="pt-BR" sz="2200" dirty="0"/>
              <a:t>” (</a:t>
            </a:r>
            <a:r>
              <a:rPr lang="pt-BR" sz="2200" dirty="0" smtClean="0"/>
              <a:t>genômica/</a:t>
            </a:r>
            <a:r>
              <a:rPr lang="pt-BR" sz="2200" dirty="0" err="1" smtClean="0"/>
              <a:t>transcriptômica</a:t>
            </a:r>
            <a:r>
              <a:rPr lang="pt-BR" sz="2200" dirty="0" smtClean="0"/>
              <a:t>/</a:t>
            </a:r>
            <a:r>
              <a:rPr lang="pt-BR" sz="2200" dirty="0" err="1" smtClean="0"/>
              <a:t>proteômica</a:t>
            </a:r>
            <a:r>
              <a:rPr lang="pt-BR" sz="2200" dirty="0" smtClean="0"/>
              <a:t>/</a:t>
            </a:r>
            <a:r>
              <a:rPr lang="pt-BR" sz="2200" dirty="0" err="1" smtClean="0"/>
              <a:t>metabolômica</a:t>
            </a:r>
            <a:r>
              <a:rPr lang="pt-BR" sz="2200" dirty="0"/>
              <a:t>) para </a:t>
            </a:r>
            <a:r>
              <a:rPr lang="pt-BR" sz="2200" dirty="0" smtClean="0">
                <a:solidFill>
                  <a:srgbClr val="0070C0"/>
                </a:solidFill>
              </a:rPr>
              <a:t>identificar funções </a:t>
            </a:r>
            <a:r>
              <a:rPr lang="pt-BR" sz="2200" dirty="0" smtClean="0"/>
              <a:t>microbiológicas das espécies que </a:t>
            </a:r>
            <a:r>
              <a:rPr lang="pt-BR" sz="2200" dirty="0"/>
              <a:t>habitam </a:t>
            </a:r>
            <a:r>
              <a:rPr lang="pt-BR" sz="2200" dirty="0">
                <a:solidFill>
                  <a:srgbClr val="0070C0"/>
                </a:solidFill>
              </a:rPr>
              <a:t>diferentes ambientes</a:t>
            </a:r>
            <a:r>
              <a:rPr lang="pt-BR" sz="2200" dirty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742966" y="-58527"/>
            <a:ext cx="7886700" cy="61560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3. MICROBIOLOGIA AMBIENTAL</a:t>
            </a:r>
            <a:endParaRPr lang="pt-BR" sz="2800" dirty="0">
              <a:latin typeface="+mn-lt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504940" y="313781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Perspectivas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3314" name="Picture 2" descr="Omics technology to study bioremediation and respective enzymes -  ScienceDi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40" y="3768725"/>
            <a:ext cx="44767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8906" y="969644"/>
            <a:ext cx="8856984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Área </a:t>
            </a:r>
            <a:r>
              <a:rPr lang="pt-BR" sz="2200" dirty="0"/>
              <a:t>de estudos fundamental </a:t>
            </a:r>
            <a:r>
              <a:rPr lang="pt-BR" sz="2200" dirty="0" smtClean="0"/>
              <a:t>diversos </a:t>
            </a:r>
            <a:r>
              <a:rPr lang="pt-BR" sz="2200" dirty="0"/>
              <a:t>temas </a:t>
            </a:r>
            <a:r>
              <a:rPr lang="pt-BR" sz="2200" dirty="0" smtClean="0"/>
              <a:t>(</a:t>
            </a:r>
            <a:r>
              <a:rPr lang="pt-BR" sz="2200" dirty="0" err="1" smtClean="0"/>
              <a:t>biorremediação</a:t>
            </a:r>
            <a:r>
              <a:rPr lang="pt-BR" sz="2200" dirty="0" smtClean="0"/>
              <a:t>/biocombustíveis/controle biológico/fertilizantes, </a:t>
            </a:r>
            <a:r>
              <a:rPr lang="pt-BR" sz="2200" dirty="0" err="1" smtClean="0"/>
              <a:t>etc</a:t>
            </a:r>
            <a:r>
              <a:rPr lang="pt-BR" sz="2200" dirty="0" smtClean="0"/>
              <a:t>);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b="1" dirty="0" smtClean="0">
                <a:solidFill>
                  <a:srgbClr val="0070C0"/>
                </a:solidFill>
              </a:rPr>
              <a:t>Microbiologia Agrícola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Abrange fitopatologia </a:t>
            </a:r>
            <a:r>
              <a:rPr lang="pt-BR" sz="2200" dirty="0"/>
              <a:t>de </a:t>
            </a:r>
            <a:r>
              <a:rPr lang="pt-BR" sz="2200" dirty="0" smtClean="0"/>
              <a:t>raízes;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Qualidade/sanidade </a:t>
            </a:r>
            <a:r>
              <a:rPr lang="pt-BR" sz="2200" dirty="0"/>
              <a:t>de </a:t>
            </a:r>
            <a:r>
              <a:rPr lang="pt-BR" sz="2200" dirty="0" smtClean="0"/>
              <a:t>sementes;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Diagnóstico de doenças de plantas;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Identificação de populações/resistência de </a:t>
            </a:r>
            <a:r>
              <a:rPr lang="pt-BR" sz="2200" dirty="0" err="1" smtClean="0"/>
              <a:t>fitopatógenos</a:t>
            </a:r>
            <a:r>
              <a:rPr lang="pt-BR" sz="2200" dirty="0" smtClean="0"/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Caracterização/seleção de microrganismos fixadores de nitrogênio.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dirty="0"/>
              <a:t/>
            </a:r>
            <a:br>
              <a:rPr lang="pt-BR" sz="2200" dirty="0"/>
            </a:br>
            <a:endParaRPr lang="pt-BR" sz="2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19476" y="53055"/>
            <a:ext cx="8865625" cy="615602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 smtClean="0">
                <a:solidFill>
                  <a:srgbClr val="FF0000"/>
                </a:solidFill>
                <a:latin typeface="+mn-lt"/>
              </a:rPr>
              <a:t>4. CAMPOS DE ATUAÇÃO DA MICROBIOLOGIA AMBIENTAL</a:t>
            </a:r>
            <a:endParaRPr lang="pt-BR" sz="2600" dirty="0">
              <a:latin typeface="+mn-lt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14338" name="Picture 2" descr="A importância dos microrganismos do solo para a agricultura | GM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57" y="4509120"/>
            <a:ext cx="4114518" cy="23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0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1" y="660226"/>
            <a:ext cx="8825167" cy="6120680"/>
          </a:xfrm>
        </p:spPr>
      </p:pic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19476" y="53055"/>
            <a:ext cx="8865625" cy="615602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 smtClean="0">
                <a:solidFill>
                  <a:srgbClr val="FF0000"/>
                </a:solidFill>
                <a:latin typeface="+mn-lt"/>
              </a:rPr>
              <a:t>4. CAMPOS DE ATUAÇÃO DA MICROBIOLOGIA AMBIENTAL</a:t>
            </a:r>
            <a:endParaRPr lang="pt-BR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565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745" y="1099767"/>
            <a:ext cx="8865625" cy="525658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Compostos </a:t>
            </a:r>
            <a:r>
              <a:rPr lang="pt-BR" sz="2200" dirty="0" smtClean="0">
                <a:solidFill>
                  <a:srgbClr val="0070C0"/>
                </a:solidFill>
              </a:rPr>
              <a:t>tóxicos</a:t>
            </a:r>
            <a:r>
              <a:rPr lang="pt-BR" sz="2200" dirty="0"/>
              <a:t>, </a:t>
            </a:r>
            <a:r>
              <a:rPr lang="pt-BR" sz="2200" dirty="0" smtClean="0"/>
              <a:t>introduzidos </a:t>
            </a:r>
            <a:r>
              <a:rPr lang="pt-BR" sz="2200" dirty="0"/>
              <a:t>no </a:t>
            </a:r>
            <a:r>
              <a:rPr lang="pt-BR" sz="2200" dirty="0" smtClean="0"/>
              <a:t>ambiente </a:t>
            </a:r>
            <a:r>
              <a:rPr lang="pt-BR" sz="2200" dirty="0"/>
              <a:t>pela </a:t>
            </a:r>
            <a:r>
              <a:rPr lang="pt-BR" sz="2200" dirty="0">
                <a:solidFill>
                  <a:srgbClr val="0070C0"/>
                </a:solidFill>
              </a:rPr>
              <a:t>atividade </a:t>
            </a:r>
            <a:r>
              <a:rPr lang="pt-BR" sz="2200" dirty="0" smtClean="0">
                <a:solidFill>
                  <a:srgbClr val="0070C0"/>
                </a:solidFill>
              </a:rPr>
              <a:t>humana</a:t>
            </a:r>
            <a:r>
              <a:rPr lang="pt-BR" sz="2200" dirty="0"/>
              <a:t> </a:t>
            </a:r>
            <a:r>
              <a:rPr lang="pt-BR" sz="2200" dirty="0" smtClean="0"/>
              <a:t>e exposição </a:t>
            </a:r>
            <a:r>
              <a:rPr lang="pt-BR" sz="2200" dirty="0"/>
              <a:t>a estes contaminantes </a:t>
            </a:r>
            <a:r>
              <a:rPr lang="pt-BR" sz="2200" dirty="0">
                <a:solidFill>
                  <a:srgbClr val="0070C0"/>
                </a:solidFill>
              </a:rPr>
              <a:t>causa </a:t>
            </a:r>
            <a:r>
              <a:rPr lang="pt-BR" sz="2200" dirty="0" smtClean="0">
                <a:solidFill>
                  <a:srgbClr val="0070C0"/>
                </a:solidFill>
              </a:rPr>
              <a:t>riscos = </a:t>
            </a:r>
            <a:r>
              <a:rPr lang="pt-BR" sz="2200" dirty="0" smtClean="0"/>
              <a:t>ambiente/saúde humana;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Entender os </a:t>
            </a:r>
            <a:r>
              <a:rPr lang="pt-BR" sz="2200" dirty="0" smtClean="0">
                <a:solidFill>
                  <a:srgbClr val="0070C0"/>
                </a:solidFill>
              </a:rPr>
              <a:t>riscos </a:t>
            </a:r>
            <a:r>
              <a:rPr lang="pt-BR" sz="2200" dirty="0"/>
              <a:t>e </a:t>
            </a:r>
            <a:r>
              <a:rPr lang="pt-BR" sz="2200" dirty="0">
                <a:solidFill>
                  <a:srgbClr val="0070C0"/>
                </a:solidFill>
              </a:rPr>
              <a:t>desenvolver técnicas </a:t>
            </a:r>
            <a:r>
              <a:rPr lang="pt-BR" sz="2200" dirty="0"/>
              <a:t>de remediação </a:t>
            </a:r>
            <a:r>
              <a:rPr lang="pt-BR" sz="2200" dirty="0" smtClean="0"/>
              <a:t>= extrema </a:t>
            </a:r>
            <a:r>
              <a:rPr lang="pt-BR" sz="2200" dirty="0" smtClean="0">
                <a:solidFill>
                  <a:srgbClr val="0070C0"/>
                </a:solidFill>
              </a:rPr>
              <a:t>importância</a:t>
            </a:r>
            <a:r>
              <a:rPr lang="pt-BR" sz="2200" dirty="0" smtClean="0"/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A </a:t>
            </a:r>
            <a:r>
              <a:rPr lang="pt-BR" sz="2200" dirty="0" err="1" smtClean="0"/>
              <a:t>Biorremediação</a:t>
            </a:r>
            <a:r>
              <a:rPr lang="pt-BR" sz="2200" dirty="0" smtClean="0"/>
              <a:t> </a:t>
            </a:r>
            <a:r>
              <a:rPr lang="pt-BR" sz="2200" dirty="0"/>
              <a:t>é um </a:t>
            </a:r>
            <a:r>
              <a:rPr lang="pt-BR" sz="2200" dirty="0">
                <a:solidFill>
                  <a:srgbClr val="0070C0"/>
                </a:solidFill>
              </a:rPr>
              <a:t>processo biológico</a:t>
            </a:r>
            <a:r>
              <a:rPr lang="pt-BR" sz="2200" dirty="0"/>
              <a:t> que </a:t>
            </a:r>
            <a:r>
              <a:rPr lang="pt-BR" sz="2200" dirty="0" smtClean="0"/>
              <a:t>pode ocorrer </a:t>
            </a:r>
            <a:r>
              <a:rPr lang="pt-BR" sz="2200" dirty="0">
                <a:solidFill>
                  <a:srgbClr val="0070C0"/>
                </a:solidFill>
              </a:rPr>
              <a:t>naturalmente</a:t>
            </a:r>
            <a:r>
              <a:rPr lang="pt-BR" sz="2200" dirty="0"/>
              <a:t> </a:t>
            </a:r>
            <a:r>
              <a:rPr lang="pt-BR" sz="2200" dirty="0" smtClean="0"/>
              <a:t>(ação </a:t>
            </a:r>
            <a:r>
              <a:rPr lang="pt-BR" sz="2200" dirty="0"/>
              <a:t>de </a:t>
            </a:r>
            <a:r>
              <a:rPr lang="pt-BR" sz="2200" dirty="0">
                <a:solidFill>
                  <a:srgbClr val="0070C0"/>
                </a:solidFill>
              </a:rPr>
              <a:t>bactérias, </a:t>
            </a:r>
            <a:r>
              <a:rPr lang="pt-BR" sz="2200" dirty="0" smtClean="0">
                <a:solidFill>
                  <a:srgbClr val="0070C0"/>
                </a:solidFill>
              </a:rPr>
              <a:t>fungos e plantas</a:t>
            </a:r>
            <a:r>
              <a:rPr lang="pt-BR" sz="2200" dirty="0" smtClean="0"/>
              <a:t>),  </a:t>
            </a:r>
            <a:r>
              <a:rPr lang="pt-BR" sz="2200" dirty="0" smtClean="0">
                <a:solidFill>
                  <a:srgbClr val="0070C0"/>
                </a:solidFill>
              </a:rPr>
              <a:t>degradam/transformam/removem </a:t>
            </a:r>
            <a:r>
              <a:rPr lang="pt-BR" sz="2200" dirty="0"/>
              <a:t>compostos orgânicos sintéticos de uma matriz ambiental, como </a:t>
            </a:r>
            <a:r>
              <a:rPr lang="pt-BR" sz="2200" dirty="0">
                <a:solidFill>
                  <a:srgbClr val="0070C0"/>
                </a:solidFill>
              </a:rPr>
              <a:t>água ou </a:t>
            </a:r>
            <a:r>
              <a:rPr lang="pt-BR" sz="2200" dirty="0" smtClean="0">
                <a:solidFill>
                  <a:srgbClr val="0070C0"/>
                </a:solidFill>
              </a:rPr>
              <a:t>solo</a:t>
            </a:r>
            <a:r>
              <a:rPr lang="pt-BR" sz="2200" dirty="0" smtClean="0"/>
              <a:t>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Utiliza-se métodos </a:t>
            </a:r>
            <a:r>
              <a:rPr lang="pt-BR" sz="2200" dirty="0" smtClean="0">
                <a:solidFill>
                  <a:srgbClr val="0070C0"/>
                </a:solidFill>
              </a:rPr>
              <a:t>químicos/biológicos </a:t>
            </a:r>
            <a:r>
              <a:rPr lang="pt-BR" sz="2200" dirty="0" smtClean="0"/>
              <a:t>para avaliar estes processos.</a:t>
            </a:r>
            <a:endParaRPr lang="pt-BR" sz="2200" dirty="0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19476" y="53055"/>
            <a:ext cx="8865625" cy="615602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 smtClean="0">
                <a:solidFill>
                  <a:srgbClr val="FF0000"/>
                </a:solidFill>
                <a:latin typeface="+mn-lt"/>
              </a:rPr>
              <a:t>4. CAMPOS DE ATUAÇÃO DA MICROBIOLOGIA AMBIENTAL</a:t>
            </a:r>
            <a:endParaRPr lang="pt-BR" sz="2600" dirty="0"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475656" y="346389"/>
            <a:ext cx="6502019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err="1" smtClean="0">
                <a:solidFill>
                  <a:srgbClr val="00B0F0"/>
                </a:solidFill>
                <a:latin typeface="+mn-lt"/>
              </a:rPr>
              <a:t>Biorremediação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5362" name="Picture 2" descr="Bacteria Clipart Transparent Background - Bioremediation Icon, HD Png  Download - vh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44" y="4553243"/>
            <a:ext cx="2826286" cy="22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745" y="1087962"/>
            <a:ext cx="9095132" cy="428094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Área </a:t>
            </a:r>
            <a:r>
              <a:rPr lang="pt-BR" sz="2200" dirty="0" smtClean="0">
                <a:solidFill>
                  <a:srgbClr val="0070C0"/>
                </a:solidFill>
              </a:rPr>
              <a:t>multidisciplinar</a:t>
            </a:r>
            <a:r>
              <a:rPr lang="pt-BR" sz="2200" dirty="0" smtClean="0"/>
              <a:t>, aplicações na fabricação de </a:t>
            </a:r>
            <a:r>
              <a:rPr lang="pt-BR" sz="2200" dirty="0" smtClean="0">
                <a:solidFill>
                  <a:srgbClr val="0070C0"/>
                </a:solidFill>
              </a:rPr>
              <a:t>fertilizantes/defensivos </a:t>
            </a:r>
            <a:r>
              <a:rPr lang="pt-BR" sz="2200" dirty="0">
                <a:solidFill>
                  <a:srgbClr val="0070C0"/>
                </a:solidFill>
              </a:rPr>
              <a:t>agrícolas</a:t>
            </a:r>
            <a:r>
              <a:rPr lang="pt-BR" sz="2200" dirty="0"/>
              <a:t>, fármacos (química fina), </a:t>
            </a:r>
            <a:r>
              <a:rPr lang="pt-BR" sz="2200" dirty="0" smtClean="0"/>
              <a:t>indústria </a:t>
            </a:r>
            <a:r>
              <a:rPr lang="pt-BR" sz="2200" dirty="0"/>
              <a:t>de processamento de </a:t>
            </a:r>
            <a:r>
              <a:rPr lang="pt-BR" sz="2200" dirty="0" smtClean="0"/>
              <a:t>alimentos, </a:t>
            </a:r>
            <a:r>
              <a:rPr lang="pt-BR" sz="2200" dirty="0" smtClean="0">
                <a:solidFill>
                  <a:srgbClr val="0070C0"/>
                </a:solidFill>
              </a:rPr>
              <a:t>petróleo</a:t>
            </a:r>
            <a:r>
              <a:rPr lang="pt-BR" sz="2200" dirty="0" smtClean="0"/>
              <a:t>, </a:t>
            </a:r>
            <a:r>
              <a:rPr lang="pt-BR" sz="2200" dirty="0" err="1" smtClean="0"/>
              <a:t>etc</a:t>
            </a:r>
            <a:r>
              <a:rPr lang="pt-BR" sz="2200" dirty="0" smtClean="0"/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O </a:t>
            </a:r>
            <a:r>
              <a:rPr lang="pt-BR" sz="2200" dirty="0"/>
              <a:t>uso de </a:t>
            </a:r>
            <a:r>
              <a:rPr lang="pt-BR" sz="2200" dirty="0">
                <a:solidFill>
                  <a:srgbClr val="0070C0"/>
                </a:solidFill>
              </a:rPr>
              <a:t>catalisadores biológicos </a:t>
            </a:r>
            <a:r>
              <a:rPr lang="pt-BR" sz="2200" dirty="0" smtClean="0"/>
              <a:t>com novas </a:t>
            </a:r>
            <a:r>
              <a:rPr lang="pt-BR" sz="2200" dirty="0"/>
              <a:t>técnicas de biologia molecular</a:t>
            </a:r>
            <a:r>
              <a:rPr lang="pt-BR" sz="2200" dirty="0" smtClean="0"/>
              <a:t>, vem sendo </a:t>
            </a:r>
            <a:r>
              <a:rPr lang="pt-BR" sz="2200" dirty="0" smtClean="0">
                <a:solidFill>
                  <a:srgbClr val="0070C0"/>
                </a:solidFill>
              </a:rPr>
              <a:t>desenvolvidas </a:t>
            </a:r>
            <a:r>
              <a:rPr lang="pt-BR" sz="2200" dirty="0" smtClean="0"/>
              <a:t>na obtenção de catalisadores </a:t>
            </a:r>
            <a:r>
              <a:rPr lang="pt-BR" sz="2200" dirty="0"/>
              <a:t>com suas especificidades </a:t>
            </a:r>
            <a:r>
              <a:rPr lang="pt-BR" sz="2200" dirty="0" smtClean="0"/>
              <a:t>alteradas;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O maior </a:t>
            </a:r>
            <a:r>
              <a:rPr lang="pt-BR" sz="2200" dirty="0" smtClean="0">
                <a:solidFill>
                  <a:srgbClr val="0070C0"/>
                </a:solidFill>
              </a:rPr>
              <a:t>desafio</a:t>
            </a:r>
            <a:r>
              <a:rPr lang="pt-BR" sz="2200" dirty="0" smtClean="0"/>
              <a:t> é o uso de catalisadores </a:t>
            </a:r>
            <a:r>
              <a:rPr lang="pt-BR" sz="2200" dirty="0"/>
              <a:t>biológicos </a:t>
            </a:r>
            <a:r>
              <a:rPr lang="pt-BR" sz="2200" dirty="0" smtClean="0"/>
              <a:t>nativos disponíveis</a:t>
            </a:r>
            <a:r>
              <a:rPr lang="pt-BR" sz="2200" dirty="0"/>
              <a:t>, </a:t>
            </a:r>
            <a:r>
              <a:rPr lang="pt-BR" sz="2200" dirty="0" smtClean="0"/>
              <a:t>pois apresentam </a:t>
            </a:r>
            <a:r>
              <a:rPr lang="pt-BR" sz="2200" dirty="0">
                <a:solidFill>
                  <a:srgbClr val="0070C0"/>
                </a:solidFill>
              </a:rPr>
              <a:t>limitações </a:t>
            </a:r>
            <a:r>
              <a:rPr lang="pt-BR" sz="2200" dirty="0" smtClean="0"/>
              <a:t>no uso dos processos </a:t>
            </a:r>
            <a:r>
              <a:rPr lang="pt-BR" sz="2200" dirty="0" smtClean="0">
                <a:solidFill>
                  <a:srgbClr val="0070C0"/>
                </a:solidFill>
              </a:rPr>
              <a:t>industriais</a:t>
            </a:r>
            <a:r>
              <a:rPr lang="pt-BR" sz="2200" dirty="0" smtClean="0"/>
              <a:t>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Essas </a:t>
            </a:r>
            <a:r>
              <a:rPr lang="pt-BR" sz="2200" dirty="0" smtClean="0">
                <a:solidFill>
                  <a:srgbClr val="0070C0"/>
                </a:solidFill>
              </a:rPr>
              <a:t>limitações </a:t>
            </a:r>
            <a:r>
              <a:rPr lang="pt-BR" sz="2200" dirty="0" smtClean="0"/>
              <a:t>no uso dessas enzimas = </a:t>
            </a:r>
            <a:r>
              <a:rPr lang="pt-BR" sz="2200" dirty="0" smtClean="0">
                <a:solidFill>
                  <a:srgbClr val="0070C0"/>
                </a:solidFill>
              </a:rPr>
              <a:t>contornadas</a:t>
            </a:r>
            <a:r>
              <a:rPr lang="pt-BR" sz="2200" dirty="0" smtClean="0"/>
              <a:t> técnicas moleculares (sítio </a:t>
            </a:r>
            <a:r>
              <a:rPr lang="pt-BR" sz="2200" dirty="0" smtClean="0">
                <a:solidFill>
                  <a:srgbClr val="0070C0"/>
                </a:solidFill>
              </a:rPr>
              <a:t>mutação dirigida</a:t>
            </a:r>
            <a:r>
              <a:rPr lang="pt-BR" sz="2200" dirty="0" smtClean="0"/>
              <a:t>). </a:t>
            </a: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19476" y="53055"/>
            <a:ext cx="8865625" cy="615602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 smtClean="0">
                <a:solidFill>
                  <a:srgbClr val="FF0000"/>
                </a:solidFill>
                <a:latin typeface="+mn-lt"/>
              </a:rPr>
              <a:t>4. CAMPOS DE ATUAÇÃO DA MICROBIOLOGIA AMBIENTAL</a:t>
            </a:r>
            <a:endParaRPr lang="pt-BR" sz="2600" dirty="0"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475656" y="346389"/>
            <a:ext cx="6502019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err="1" smtClean="0">
                <a:solidFill>
                  <a:srgbClr val="00B0F0"/>
                </a:solidFill>
                <a:latin typeface="+mn-lt"/>
              </a:rPr>
              <a:t>Biocatálise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44" y="4125912"/>
            <a:ext cx="3619728" cy="270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478" y="961991"/>
            <a:ext cx="8784976" cy="435295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Análise </a:t>
            </a:r>
            <a:r>
              <a:rPr lang="pt-BR" sz="2200" dirty="0">
                <a:solidFill>
                  <a:srgbClr val="0070C0"/>
                </a:solidFill>
              </a:rPr>
              <a:t>microbiológica</a:t>
            </a:r>
            <a:r>
              <a:rPr lang="pt-BR" sz="2200" dirty="0"/>
              <a:t> da água </a:t>
            </a:r>
            <a:r>
              <a:rPr lang="pt-BR" sz="2200" dirty="0" smtClean="0"/>
              <a:t>é importante = </a:t>
            </a:r>
            <a:r>
              <a:rPr lang="pt-BR" sz="2200" dirty="0" smtClean="0">
                <a:solidFill>
                  <a:srgbClr val="0070C0"/>
                </a:solidFill>
              </a:rPr>
              <a:t>identificação</a:t>
            </a:r>
            <a:r>
              <a:rPr lang="pt-BR" sz="2200" dirty="0" smtClean="0"/>
              <a:t> microrganismos </a:t>
            </a:r>
            <a:r>
              <a:rPr lang="pt-BR" sz="2200" dirty="0" smtClean="0">
                <a:solidFill>
                  <a:srgbClr val="0070C0"/>
                </a:solidFill>
              </a:rPr>
              <a:t>patogênicos</a:t>
            </a:r>
            <a:r>
              <a:rPr lang="pt-BR" sz="2200" dirty="0" smtClean="0"/>
              <a:t> (</a:t>
            </a:r>
            <a:r>
              <a:rPr lang="pt-BR" sz="2200" dirty="0" smtClean="0">
                <a:solidFill>
                  <a:srgbClr val="0070C0"/>
                </a:solidFill>
              </a:rPr>
              <a:t>contaminação</a:t>
            </a:r>
            <a:r>
              <a:rPr lang="pt-BR" sz="2200" dirty="0" smtClean="0"/>
              <a:t> </a:t>
            </a:r>
            <a:r>
              <a:rPr lang="pt-BR" sz="2200" dirty="0" smtClean="0">
                <a:solidFill>
                  <a:srgbClr val="0070C0"/>
                </a:solidFill>
              </a:rPr>
              <a:t>fecal</a:t>
            </a:r>
            <a:r>
              <a:rPr lang="pt-BR" sz="2200" dirty="0" smtClean="0"/>
              <a:t> humanos/animais ou </a:t>
            </a:r>
            <a:r>
              <a:rPr lang="pt-BR" sz="2200" dirty="0" smtClean="0">
                <a:solidFill>
                  <a:srgbClr val="0070C0"/>
                </a:solidFill>
              </a:rPr>
              <a:t>por esgoto</a:t>
            </a:r>
            <a:r>
              <a:rPr lang="pt-BR" sz="2200" dirty="0" smtClean="0"/>
              <a:t>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Contaminantes </a:t>
            </a:r>
            <a:r>
              <a:rPr lang="pt-BR" sz="2200" dirty="0" smtClean="0">
                <a:solidFill>
                  <a:srgbClr val="0070C0"/>
                </a:solidFill>
              </a:rPr>
              <a:t>causam</a:t>
            </a:r>
            <a:r>
              <a:rPr lang="pt-BR" sz="2200" dirty="0" smtClean="0"/>
              <a:t> diferentes doenças (</a:t>
            </a:r>
            <a:r>
              <a:rPr lang="pt-BR" sz="2200" dirty="0" smtClean="0">
                <a:solidFill>
                  <a:srgbClr val="0070C0"/>
                </a:solidFill>
              </a:rPr>
              <a:t>diarreia/</a:t>
            </a:r>
            <a:r>
              <a:rPr lang="pt-BR" sz="2200" dirty="0" smtClean="0"/>
              <a:t>febre tifoide/</a:t>
            </a:r>
            <a:r>
              <a:rPr lang="pt-BR" sz="2200" dirty="0" smtClean="0">
                <a:solidFill>
                  <a:srgbClr val="0070C0"/>
                </a:solidFill>
              </a:rPr>
              <a:t>infecção intestinal = </a:t>
            </a:r>
            <a:r>
              <a:rPr lang="pt-BR" sz="2200" dirty="0" smtClean="0"/>
              <a:t>morte);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Consumir água </a:t>
            </a:r>
            <a:r>
              <a:rPr lang="pt-BR" sz="2200" dirty="0" smtClean="0">
                <a:solidFill>
                  <a:srgbClr val="0070C0"/>
                </a:solidFill>
              </a:rPr>
              <a:t>contaminada </a:t>
            </a:r>
            <a:r>
              <a:rPr lang="pt-BR" sz="2200" dirty="0" smtClean="0"/>
              <a:t>= </a:t>
            </a:r>
            <a:r>
              <a:rPr lang="pt-BR" sz="2200" dirty="0" smtClean="0">
                <a:solidFill>
                  <a:srgbClr val="0070C0"/>
                </a:solidFill>
              </a:rPr>
              <a:t>novos </a:t>
            </a:r>
            <a:r>
              <a:rPr lang="pt-BR" sz="2200" dirty="0">
                <a:solidFill>
                  <a:srgbClr val="0070C0"/>
                </a:solidFill>
              </a:rPr>
              <a:t>casos </a:t>
            </a:r>
            <a:r>
              <a:rPr lang="pt-BR" sz="2200" dirty="0"/>
              <a:t>de </a:t>
            </a:r>
            <a:r>
              <a:rPr lang="pt-BR" sz="2200" dirty="0" smtClean="0"/>
              <a:t>infecção;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Uma grande questão de </a:t>
            </a:r>
            <a:r>
              <a:rPr lang="pt-BR" sz="2200" dirty="0" smtClean="0">
                <a:solidFill>
                  <a:srgbClr val="0070C0"/>
                </a:solidFill>
              </a:rPr>
              <a:t>saúde </a:t>
            </a:r>
            <a:r>
              <a:rPr lang="pt-BR" sz="2200" dirty="0">
                <a:solidFill>
                  <a:srgbClr val="0070C0"/>
                </a:solidFill>
              </a:rPr>
              <a:t>pública </a:t>
            </a:r>
            <a:r>
              <a:rPr lang="pt-BR" sz="2200" dirty="0" smtClean="0">
                <a:solidFill>
                  <a:srgbClr val="0070C0"/>
                </a:solidFill>
              </a:rPr>
              <a:t>mundial </a:t>
            </a:r>
            <a:r>
              <a:rPr lang="pt-BR" sz="2200" dirty="0" smtClean="0"/>
              <a:t>é </a:t>
            </a:r>
            <a:r>
              <a:rPr lang="pt-BR" sz="2200" dirty="0"/>
              <a:t>a </a:t>
            </a:r>
            <a:r>
              <a:rPr lang="pt-BR" sz="2200" dirty="0">
                <a:solidFill>
                  <a:srgbClr val="0070C0"/>
                </a:solidFill>
              </a:rPr>
              <a:t>qualidade </a:t>
            </a:r>
            <a:r>
              <a:rPr lang="pt-BR" sz="2200" dirty="0"/>
              <a:t>da </a:t>
            </a:r>
            <a:r>
              <a:rPr lang="pt-BR" sz="2200" dirty="0">
                <a:solidFill>
                  <a:srgbClr val="0070C0"/>
                </a:solidFill>
              </a:rPr>
              <a:t>água</a:t>
            </a:r>
            <a:r>
              <a:rPr lang="pt-BR" sz="2200" dirty="0"/>
              <a:t> oferecida aos </a:t>
            </a:r>
            <a:r>
              <a:rPr lang="pt-BR" sz="2200" dirty="0" smtClean="0"/>
              <a:t>consumidores que, </a:t>
            </a:r>
            <a:r>
              <a:rPr lang="pt-BR" sz="2200" dirty="0"/>
              <a:t>associada à falta de </a:t>
            </a:r>
            <a:r>
              <a:rPr lang="pt-BR" sz="2200" dirty="0">
                <a:solidFill>
                  <a:srgbClr val="0070C0"/>
                </a:solidFill>
              </a:rPr>
              <a:t>saneamento básico</a:t>
            </a:r>
            <a:r>
              <a:rPr lang="pt-BR" sz="2200" dirty="0"/>
              <a:t>, mata cerca de 1,6 milhões de </a:t>
            </a:r>
            <a:r>
              <a:rPr lang="pt-BR" sz="2200" dirty="0" smtClean="0"/>
              <a:t>pessoas/ano;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No Brasil, o </a:t>
            </a:r>
            <a:r>
              <a:rPr lang="pt-BR" sz="2200" dirty="0" smtClean="0">
                <a:solidFill>
                  <a:srgbClr val="0070C0"/>
                </a:solidFill>
              </a:rPr>
              <a:t>custo </a:t>
            </a:r>
            <a:r>
              <a:rPr lang="pt-BR" sz="2200" dirty="0" smtClean="0"/>
              <a:t>para o </a:t>
            </a:r>
            <a:r>
              <a:rPr lang="pt-BR" sz="2200" dirty="0" smtClean="0">
                <a:solidFill>
                  <a:srgbClr val="0070C0"/>
                </a:solidFill>
              </a:rPr>
              <a:t>tratamento</a:t>
            </a:r>
            <a:r>
              <a:rPr lang="pt-BR" sz="2200" dirty="0" smtClean="0"/>
              <a:t> de doenças </a:t>
            </a:r>
            <a:r>
              <a:rPr lang="pt-BR" sz="2200" dirty="0" smtClean="0">
                <a:solidFill>
                  <a:srgbClr val="0070C0"/>
                </a:solidFill>
              </a:rPr>
              <a:t>transmitidas</a:t>
            </a:r>
            <a:r>
              <a:rPr lang="pt-BR" sz="2200" dirty="0" smtClean="0"/>
              <a:t> pela </a:t>
            </a:r>
            <a:r>
              <a:rPr lang="pt-BR" sz="2200" dirty="0"/>
              <a:t>água é </a:t>
            </a:r>
            <a:r>
              <a:rPr lang="pt-BR" sz="2200" dirty="0" smtClean="0"/>
              <a:t>de </a:t>
            </a:r>
            <a:r>
              <a:rPr lang="pt-BR" sz="2200" dirty="0" smtClean="0">
                <a:solidFill>
                  <a:srgbClr val="0070C0"/>
                </a:solidFill>
              </a:rPr>
              <a:t>US</a:t>
            </a:r>
            <a:r>
              <a:rPr lang="pt-BR" sz="2200" dirty="0">
                <a:solidFill>
                  <a:srgbClr val="0070C0"/>
                </a:solidFill>
              </a:rPr>
              <a:t>$ 2,7 </a:t>
            </a:r>
            <a:r>
              <a:rPr lang="pt-BR" sz="2200" dirty="0" smtClean="0">
                <a:solidFill>
                  <a:srgbClr val="0070C0"/>
                </a:solidFill>
              </a:rPr>
              <a:t>bilhões/</a:t>
            </a:r>
            <a:r>
              <a:rPr lang="pt-BR" sz="2200" dirty="0" smtClean="0"/>
              <a:t>ano (M.S.).</a:t>
            </a:r>
            <a:endParaRPr lang="pt-BR" sz="2200" dirty="0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19476" y="53055"/>
            <a:ext cx="8865625" cy="615602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 smtClean="0">
                <a:solidFill>
                  <a:srgbClr val="FF0000"/>
                </a:solidFill>
                <a:latin typeface="+mn-lt"/>
              </a:rPr>
              <a:t>4. CAMPOS DE ATUAÇÃO DA MICROBIOLOGIA AMBIENTAL</a:t>
            </a:r>
            <a:endParaRPr lang="pt-BR" sz="2600" dirty="0"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475656" y="346389"/>
            <a:ext cx="6502019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Microbiologia da Água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7410" name="Picture 2" descr="Bolsonaro está errado: 20 crianças morrem por dia no Brasil por falta de  saneamento básico – Blog do Elimar Cor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62650"/>
            <a:ext cx="3456384" cy="229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97734" y="1028212"/>
            <a:ext cx="8582741" cy="312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pt-BR" sz="2000" b="1" dirty="0">
                <a:solidFill>
                  <a:srgbClr val="002060"/>
                </a:solidFill>
                <a:cs typeface="Arial" pitchFamily="34" charset="0"/>
              </a:rPr>
              <a:t>Métodos </a:t>
            </a:r>
            <a:r>
              <a:rPr lang="pt-BR" sz="2000" b="1" dirty="0" smtClean="0">
                <a:solidFill>
                  <a:srgbClr val="002060"/>
                </a:solidFill>
                <a:cs typeface="Arial" pitchFamily="34" charset="0"/>
              </a:rPr>
              <a:t>fenotípicos</a:t>
            </a:r>
          </a:p>
          <a:p>
            <a:pPr>
              <a:spcBef>
                <a:spcPct val="50000"/>
              </a:spcBef>
            </a:pPr>
            <a:r>
              <a:rPr lang="pt-BR" sz="2000" b="1" dirty="0" smtClean="0">
                <a:cs typeface="Arial" pitchFamily="34" charset="0"/>
              </a:rPr>
              <a:t>Morfologia</a:t>
            </a:r>
          </a:p>
          <a:p>
            <a:pPr marL="342900" indent="-342900">
              <a:spcBef>
                <a:spcPct val="50000"/>
              </a:spcBef>
            </a:pPr>
            <a:endParaRPr lang="pt-BR" sz="2000" dirty="0"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cs typeface="Arial" pitchFamily="34" charset="0"/>
              </a:rPr>
              <a:t>Coco</a:t>
            </a:r>
            <a:r>
              <a:rPr lang="pt-BR" sz="2000" dirty="0">
                <a:solidFill>
                  <a:schemeClr val="folHlink"/>
                </a:solidFill>
                <a:cs typeface="Arial" pitchFamily="34" charset="0"/>
              </a:rPr>
              <a:t> </a:t>
            </a:r>
            <a:r>
              <a:rPr lang="pt-BR" sz="2000" dirty="0">
                <a:cs typeface="Arial" pitchFamily="34" charset="0"/>
              </a:rPr>
              <a:t>: De forma esférica ou </a:t>
            </a:r>
            <a:r>
              <a:rPr lang="pt-BR" sz="2000" dirty="0" err="1">
                <a:cs typeface="Arial" pitchFamily="34" charset="0"/>
              </a:rPr>
              <a:t>subesférica</a:t>
            </a:r>
            <a:r>
              <a:rPr lang="pt-BR" sz="2000" dirty="0">
                <a:cs typeface="Arial" pitchFamily="34" charset="0"/>
              </a:rPr>
              <a:t> (do gênero </a:t>
            </a:r>
            <a:r>
              <a:rPr lang="pt-BR" sz="2000" i="1" dirty="0" err="1">
                <a:cs typeface="Arial" pitchFamily="34" charset="0"/>
              </a:rPr>
              <a:t>Staphylococcus</a:t>
            </a:r>
            <a:r>
              <a:rPr lang="pt-BR" sz="2000" dirty="0">
                <a:cs typeface="Arial" pitchFamily="34" charset="0"/>
              </a:rPr>
              <a:t>) </a:t>
            </a:r>
          </a:p>
          <a:p>
            <a:pPr marL="342900" indent="-342900"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cs typeface="Arial" pitchFamily="34" charset="0"/>
              </a:rPr>
              <a:t>Bacilo ou Bastonete</a:t>
            </a:r>
            <a:r>
              <a:rPr lang="pt-BR" sz="2000" dirty="0">
                <a:cs typeface="Arial" pitchFamily="34" charset="0"/>
              </a:rPr>
              <a:t> : Em forma de bastonete (do gênero </a:t>
            </a:r>
            <a:r>
              <a:rPr lang="pt-BR" sz="2000" i="1" dirty="0" err="1">
                <a:cs typeface="Arial" pitchFamily="34" charset="0"/>
              </a:rPr>
              <a:t>Bacillus</a:t>
            </a:r>
            <a:r>
              <a:rPr lang="pt-BR" sz="2000" dirty="0">
                <a:cs typeface="Arial" pitchFamily="34" charset="0"/>
              </a:rPr>
              <a:t>) </a:t>
            </a:r>
          </a:p>
          <a:p>
            <a:pPr marL="342900" indent="-342900"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cs typeface="Arial" pitchFamily="34" charset="0"/>
              </a:rPr>
              <a:t>Vibrião</a:t>
            </a:r>
            <a:r>
              <a:rPr lang="pt-BR" sz="2000" dirty="0">
                <a:cs typeface="Arial" pitchFamily="34" charset="0"/>
              </a:rPr>
              <a:t> : Em forma de vírgula (do gênero </a:t>
            </a:r>
            <a:r>
              <a:rPr lang="pt-BR" sz="2000" i="1" dirty="0" err="1">
                <a:cs typeface="Arial" pitchFamily="34" charset="0"/>
              </a:rPr>
              <a:t>Vibrio</a:t>
            </a:r>
            <a:r>
              <a:rPr lang="pt-BR" sz="2000" dirty="0">
                <a:cs typeface="Arial" pitchFamily="34" charset="0"/>
              </a:rPr>
              <a:t>) </a:t>
            </a:r>
          </a:p>
          <a:p>
            <a:pPr marL="342900" indent="-342900"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cs typeface="Arial" pitchFamily="34" charset="0"/>
              </a:rPr>
              <a:t>Espiroqueta</a:t>
            </a:r>
            <a:r>
              <a:rPr lang="pt-BR" sz="2000" dirty="0">
                <a:cs typeface="Arial" pitchFamily="34" charset="0"/>
              </a:rPr>
              <a:t> : Em forma de espiral (do </a:t>
            </a:r>
            <a:r>
              <a:rPr lang="pt-BR" sz="2000" dirty="0" smtClean="0">
                <a:cs typeface="Arial" pitchFamily="34" charset="0"/>
              </a:rPr>
              <a:t>gênero </a:t>
            </a:r>
            <a:r>
              <a:rPr lang="pt-BR" sz="2000" i="1" dirty="0" smtClean="0">
                <a:cs typeface="Arial" pitchFamily="34" charset="0"/>
              </a:rPr>
              <a:t>Treponema</a:t>
            </a:r>
            <a:r>
              <a:rPr lang="pt-BR" sz="2000" dirty="0" smtClean="0">
                <a:cs typeface="Arial" pitchFamily="34" charset="0"/>
              </a:rPr>
              <a:t> e </a:t>
            </a:r>
            <a:r>
              <a:rPr lang="pt-BR" sz="2000" i="1" dirty="0" err="1">
                <a:cs typeface="Arial" pitchFamily="34" charset="0"/>
              </a:rPr>
              <a:t>Leptospira</a:t>
            </a:r>
            <a:r>
              <a:rPr lang="pt-BR" sz="2000" i="1" dirty="0">
                <a:cs typeface="Arial" pitchFamily="34" charset="0"/>
              </a:rPr>
              <a:t>)</a:t>
            </a:r>
            <a:endParaRPr lang="pt-BR" sz="2000" dirty="0">
              <a:cs typeface="Arial" pitchFamily="34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663826" y="6434138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dirty="0"/>
              <a:t>Bacilos ou Bastonetes</a:t>
            </a:r>
          </a:p>
        </p:txBody>
      </p:sp>
      <p:pic>
        <p:nvPicPr>
          <p:cNvPr id="9225" name="Picture 9" descr="e_co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3519" y="4781550"/>
            <a:ext cx="2016125" cy="1693863"/>
          </a:xfrm>
          <a:prstGeom prst="rect">
            <a:avLst/>
          </a:prstGeom>
          <a:noFill/>
        </p:spPr>
      </p:pic>
      <p:pic>
        <p:nvPicPr>
          <p:cNvPr id="9227" name="Picture 11" descr="staphylococc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4326712"/>
            <a:ext cx="2016125" cy="1820862"/>
          </a:xfrm>
          <a:prstGeom prst="rect">
            <a:avLst/>
          </a:prstGeom>
          <a:noFill/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07504" y="6147574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dirty="0"/>
              <a:t>Cocos</a:t>
            </a:r>
          </a:p>
        </p:txBody>
      </p:sp>
      <p:pic>
        <p:nvPicPr>
          <p:cNvPr id="9230" name="Picture 14" descr="96525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0615" y="4856246"/>
            <a:ext cx="1871662" cy="1497012"/>
          </a:xfrm>
          <a:prstGeom prst="rect">
            <a:avLst/>
          </a:prstGeom>
          <a:noFill/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718294" y="6315849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dirty="0" err="1"/>
              <a:t>Vibrios</a:t>
            </a:r>
            <a:endParaRPr lang="pt-BR" sz="1600" dirty="0"/>
          </a:p>
        </p:txBody>
      </p:sp>
      <p:pic>
        <p:nvPicPr>
          <p:cNvPr id="9233" name="Picture 17" descr="leptospi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5229225"/>
            <a:ext cx="1716087" cy="1373188"/>
          </a:xfrm>
          <a:prstGeom prst="rect">
            <a:avLst/>
          </a:prstGeom>
          <a:noFill/>
        </p:spPr>
      </p:pic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911975" y="4868863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dirty="0"/>
              <a:t>Espiroqueta</a:t>
            </a:r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19476" y="53055"/>
            <a:ext cx="8865625" cy="6156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dirty="0" smtClean="0">
                <a:solidFill>
                  <a:srgbClr val="FF0000"/>
                </a:solidFill>
                <a:latin typeface="+mn-lt"/>
              </a:rPr>
              <a:t>5. TECNOLOGIAS/MÉTODOS DE IDENTIFICAÇÃO MICROBIANA</a:t>
            </a:r>
            <a:endParaRPr lang="pt-BR" sz="2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828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31" grpId="0"/>
      <p:bldP spid="92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27504"/>
            <a:ext cx="4176464" cy="3625631"/>
          </a:xfrm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13659"/>
            <a:ext cx="3960440" cy="435182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9512" y="5013176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Identificação molecular </a:t>
            </a:r>
            <a:endParaRPr lang="pt-BR" sz="2800" b="1" dirty="0" smtClean="0">
              <a:solidFill>
                <a:srgbClr val="0070C0"/>
              </a:solidFill>
            </a:endParaRPr>
          </a:p>
          <a:p>
            <a:r>
              <a:rPr lang="pt-BR" dirty="0" smtClean="0"/>
              <a:t>• </a:t>
            </a:r>
            <a:r>
              <a:rPr lang="pt-BR" dirty="0"/>
              <a:t>Purificação do DNA </a:t>
            </a:r>
            <a:endParaRPr lang="pt-BR" dirty="0" smtClean="0"/>
          </a:p>
          <a:p>
            <a:r>
              <a:rPr lang="pt-BR" dirty="0" smtClean="0"/>
              <a:t>• </a:t>
            </a:r>
            <a:r>
              <a:rPr lang="pt-BR" dirty="0"/>
              <a:t>Sequenciamento</a:t>
            </a: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19476" y="53055"/>
            <a:ext cx="8865625" cy="6156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dirty="0" smtClean="0">
                <a:solidFill>
                  <a:srgbClr val="FF0000"/>
                </a:solidFill>
                <a:latin typeface="+mn-lt"/>
              </a:rPr>
              <a:t>5. TECNOLOGIAS/MÉTODOS DE IDENTIFICAÇÃO MICROBIANA</a:t>
            </a:r>
            <a:endParaRPr lang="pt-BR" sz="2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04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087723" y="2732747"/>
            <a:ext cx="49685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www.youtube.com/watch?v=sxa46xKfIOY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4,20´´</a:t>
            </a:r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32999" y="1268760"/>
            <a:ext cx="7678001" cy="6156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dirty="0" smtClean="0">
                <a:solidFill>
                  <a:srgbClr val="FF0000"/>
                </a:solidFill>
                <a:latin typeface="+mn-lt"/>
              </a:rPr>
              <a:t>VÍDEO – COLORAÇÃO DE GRAM</a:t>
            </a:r>
            <a:endParaRPr lang="pt-BR" sz="2500" dirty="0">
              <a:latin typeface="+mn-lt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32998" y="4941168"/>
            <a:ext cx="7678001" cy="6156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dirty="0" smtClean="0">
                <a:solidFill>
                  <a:srgbClr val="FF0000"/>
                </a:solidFill>
                <a:latin typeface="+mn-lt"/>
              </a:rPr>
              <a:t>Final da 1. parte da </a:t>
            </a:r>
            <a:r>
              <a:rPr lang="pt-BR" sz="2500" b="1" smtClean="0">
                <a:solidFill>
                  <a:srgbClr val="FF0000"/>
                </a:solidFill>
                <a:latin typeface="+mn-lt"/>
              </a:rPr>
              <a:t>aula (13-09-2021) </a:t>
            </a:r>
            <a:endParaRPr lang="pt-BR" sz="2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0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2529" y="1535850"/>
            <a:ext cx="8637834" cy="23954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Entender sobre possibilidades de aplicações da Microbiologia Ambiental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Conhecer os campos de atuações da microbiologia ambiental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Saber sobre as possibilidades básicas de identificação microbiana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Discutir </a:t>
            </a:r>
            <a:r>
              <a:rPr lang="pt-BR" sz="2400" dirty="0"/>
              <a:t>sobre </a:t>
            </a:r>
            <a:r>
              <a:rPr lang="pt-BR" sz="2400" dirty="0" err="1"/>
              <a:t>bioprospecções</a:t>
            </a:r>
            <a:r>
              <a:rPr lang="pt-BR" sz="2400" dirty="0"/>
              <a:t> e projetos </a:t>
            </a:r>
            <a:r>
              <a:rPr lang="pt-BR" sz="2400" dirty="0" smtClean="0"/>
              <a:t>ambientais (envolvimento...)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123746" y="145654"/>
            <a:ext cx="473540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0000"/>
                </a:solidFill>
              </a:rPr>
              <a:t>OBJETIVOS</a:t>
            </a: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295203" y="764704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B0F0"/>
                </a:solidFill>
              </a:rPr>
              <a:t>Ao final..</a:t>
            </a:r>
            <a:endParaRPr lang="pt-BR" sz="2800" b="1" i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Como entender o outro - Ser Melhor e Ple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65" y="4548343"/>
            <a:ext cx="4107964" cy="21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484784"/>
            <a:ext cx="8856983" cy="43924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8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pt-BR" sz="1800" dirty="0" smtClean="0">
                <a:solidFill>
                  <a:srgbClr val="0070C0"/>
                </a:solidFill>
                <a:latin typeface="+mn-lt"/>
              </a:rPr>
            </a:br>
            <a:r>
              <a:rPr lang="pt-BR" sz="1800" dirty="0">
                <a:solidFill>
                  <a:srgbClr val="0070C0"/>
                </a:solidFill>
                <a:latin typeface="+mn-lt"/>
              </a:rPr>
              <a:t/>
            </a:r>
            <a:br>
              <a:rPr lang="pt-BR" sz="1800" dirty="0">
                <a:solidFill>
                  <a:srgbClr val="0070C0"/>
                </a:solidFill>
                <a:latin typeface="+mn-lt"/>
              </a:rPr>
            </a:br>
            <a:r>
              <a:rPr lang="pt-BR" sz="2200" b="1" dirty="0" smtClean="0">
                <a:solidFill>
                  <a:srgbClr val="0070C0"/>
                </a:solidFill>
                <a:latin typeface="+mn-lt"/>
              </a:rPr>
              <a:t>Referências</a:t>
            </a:r>
            <a:r>
              <a:rPr lang="pt-BR" sz="18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pt-BR" sz="1800" dirty="0" smtClean="0">
                <a:solidFill>
                  <a:srgbClr val="0070C0"/>
                </a:solidFill>
                <a:latin typeface="+mn-lt"/>
              </a:rPr>
            </a:br>
            <a:r>
              <a:rPr lang="pt-BR" sz="1800" dirty="0" smtClean="0">
                <a:latin typeface="+mn-lt"/>
              </a:rPr>
              <a:t> - M</a:t>
            </a:r>
            <a:r>
              <a:rPr lang="pt-BR" sz="1800" dirty="0">
                <a:latin typeface="+mn-lt"/>
              </a:rPr>
              <a:t>. C. </a:t>
            </a:r>
            <a:r>
              <a:rPr lang="pt-BR" sz="1800" dirty="0" smtClean="0">
                <a:latin typeface="+mn-lt"/>
              </a:rPr>
              <a:t>Morais Filho e </a:t>
            </a:r>
            <a:r>
              <a:rPr lang="pt-BR" sz="1800" dirty="0">
                <a:latin typeface="+mn-lt"/>
              </a:rPr>
              <a:t>A. C. F. </a:t>
            </a:r>
            <a:r>
              <a:rPr lang="pt-BR" sz="1800" dirty="0" smtClean="0">
                <a:latin typeface="+mn-lt"/>
              </a:rPr>
              <a:t>Coriolano. </a:t>
            </a:r>
            <a:r>
              <a:rPr lang="pt-BR" sz="1800" dirty="0" err="1" smtClean="0">
                <a:latin typeface="+mn-lt"/>
              </a:rPr>
              <a:t>Biorremediação</a:t>
            </a:r>
            <a:r>
              <a:rPr lang="pt-BR" sz="1800" dirty="0" smtClean="0">
                <a:latin typeface="+mn-lt"/>
              </a:rPr>
              <a:t>, uma alternativa na utilização em áreas degradadas pela indústria petrolífera. </a:t>
            </a:r>
            <a:r>
              <a:rPr lang="pt-BR" sz="1800" dirty="0">
                <a:latin typeface="+mn-lt"/>
              </a:rPr>
              <a:t>HOLOS, Ano 32, Vol. </a:t>
            </a:r>
            <a:r>
              <a:rPr lang="pt-BR" sz="1800" dirty="0" smtClean="0">
                <a:latin typeface="+mn-lt"/>
              </a:rPr>
              <a:t>7. </a:t>
            </a:r>
            <a:br>
              <a:rPr lang="pt-BR" sz="1800" dirty="0" smtClean="0">
                <a:latin typeface="+mn-lt"/>
              </a:rPr>
            </a:br>
            <a:r>
              <a:rPr lang="pt-BR" sz="1800" dirty="0" smtClean="0">
                <a:latin typeface="+mn-lt"/>
              </a:rPr>
              <a:t> - </a:t>
            </a:r>
            <a:r>
              <a:rPr lang="pt-BR" sz="1800" dirty="0">
                <a:latin typeface="+mn-lt"/>
              </a:rPr>
              <a:t>Pereira &amp; Freitas, v(6), nº 6, p. 975 – 1006, 2012. Rev. </a:t>
            </a:r>
            <a:r>
              <a:rPr lang="pt-BR" sz="1800" dirty="0" err="1">
                <a:latin typeface="+mn-lt"/>
              </a:rPr>
              <a:t>Elet</a:t>
            </a:r>
            <a:r>
              <a:rPr lang="pt-BR" sz="1800" dirty="0">
                <a:latin typeface="+mn-lt"/>
              </a:rPr>
              <a:t>. em Gestão, Educação e Tecnologia Ambiental. (e-ISSN: 2236-1170).</a:t>
            </a: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- Viviane </a:t>
            </a:r>
            <a:r>
              <a:rPr lang="pt-BR" sz="1800" dirty="0" err="1">
                <a:latin typeface="+mn-lt"/>
              </a:rPr>
              <a:t>Mallmann</a:t>
            </a:r>
            <a:r>
              <a:rPr lang="pt-BR" sz="1800" dirty="0">
                <a:latin typeface="+mn-lt"/>
              </a:rPr>
              <a:t>; Lucas Wagner Ribeiro </a:t>
            </a:r>
            <a:r>
              <a:rPr lang="pt-BR" sz="1800" dirty="0" err="1">
                <a:latin typeface="+mn-lt"/>
              </a:rPr>
              <a:t>Aragãoa</a:t>
            </a:r>
            <a:r>
              <a:rPr lang="pt-BR" sz="1800" dirty="0">
                <a:latin typeface="+mn-lt"/>
              </a:rPr>
              <a:t>, et al. </a:t>
            </a:r>
            <a:r>
              <a:rPr lang="en-US" sz="1800" dirty="0">
                <a:latin typeface="+mn-lt"/>
              </a:rPr>
              <a:t>The Advantages of Bioremediation in Environmental Quality.</a:t>
            </a:r>
            <a:r>
              <a:rPr lang="pt-BR" sz="1800" dirty="0">
                <a:latin typeface="+mn-lt"/>
              </a:rPr>
              <a:t> DOI: http://dx.doi.org/10.17921/1415-6938.2019v23n1p12-15.</a:t>
            </a: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- Letícia Veras Costa-Lotufo, Diego Veras </a:t>
            </a:r>
            <a:r>
              <a:rPr lang="pt-BR" sz="1800" dirty="0" err="1">
                <a:latin typeface="+mn-lt"/>
              </a:rPr>
              <a:t>Wilke</a:t>
            </a:r>
            <a:r>
              <a:rPr lang="pt-BR" sz="1800" dirty="0">
                <a:latin typeface="+mn-lt"/>
              </a:rPr>
              <a:t> e Paula Christine Jimenez . Organismos marinhos </a:t>
            </a:r>
            <a:r>
              <a:rPr lang="pt-BR" sz="1800" dirty="0" err="1">
                <a:latin typeface="+mn-lt"/>
              </a:rPr>
              <a:t>comofonte</a:t>
            </a:r>
            <a:r>
              <a:rPr lang="pt-BR" sz="1800" dirty="0">
                <a:latin typeface="+mn-lt"/>
              </a:rPr>
              <a:t> de novos fármacos: Histórico&amp; perspectivas. Quim. Nova, Vol. 32, No. 3, 703-716, 2009.</a:t>
            </a: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- Rafael de Felício, Ana Ligia </a:t>
            </a:r>
            <a:r>
              <a:rPr lang="pt-BR" sz="1800" dirty="0" err="1">
                <a:latin typeface="+mn-lt"/>
              </a:rPr>
              <a:t>Leandrini</a:t>
            </a:r>
            <a:r>
              <a:rPr lang="pt-BR" sz="1800" dirty="0">
                <a:latin typeface="+mn-lt"/>
              </a:rPr>
              <a:t> de Oliveira, Hosana Maria </a:t>
            </a:r>
            <a:r>
              <a:rPr lang="pt-BR" sz="1800" dirty="0" err="1">
                <a:latin typeface="+mn-lt"/>
              </a:rPr>
              <a:t>Debonsi</a:t>
            </a:r>
            <a:r>
              <a:rPr lang="pt-BR" sz="1800" dirty="0">
                <a:latin typeface="+mn-lt"/>
              </a:rPr>
              <a:t>. </a:t>
            </a:r>
            <a:r>
              <a:rPr lang="pt-BR" sz="1800" dirty="0" err="1">
                <a:latin typeface="+mn-lt"/>
              </a:rPr>
              <a:t>Bioprospecção</a:t>
            </a:r>
            <a:r>
              <a:rPr lang="pt-BR" sz="1800" dirty="0">
                <a:latin typeface="+mn-lt"/>
              </a:rPr>
              <a:t> a partir dos oceanos: conectando a  descoberta de novos fármacos aos produtos naturais marinhos.</a:t>
            </a:r>
            <a:br>
              <a:rPr lang="pt-BR" sz="1800" dirty="0">
                <a:latin typeface="+mn-lt"/>
              </a:rPr>
            </a:br>
            <a:r>
              <a:rPr lang="en-US" sz="1800" dirty="0">
                <a:latin typeface="+mn-lt"/>
              </a:rPr>
              <a:t>Kingston, D.G.I. Journal of Natural Products, Vol.74, no.496. 2011.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- Zhu, F.; Qin, C.; Tao, L.; et al. “Clustered patterns of species origins of nature-derived drugs and clues for future </a:t>
            </a:r>
            <a:r>
              <a:rPr lang="en-US" sz="1800" dirty="0" err="1">
                <a:latin typeface="+mn-lt"/>
              </a:rPr>
              <a:t>bioprospecting</a:t>
            </a:r>
            <a:r>
              <a:rPr lang="en-US" sz="1800" dirty="0">
                <a:latin typeface="+mn-lt"/>
              </a:rPr>
              <a:t>”. </a:t>
            </a:r>
            <a:r>
              <a:rPr lang="en-US" sz="1800" dirty="0" err="1">
                <a:latin typeface="+mn-lt"/>
              </a:rPr>
              <a:t>Pnas</a:t>
            </a:r>
            <a:r>
              <a:rPr lang="en-US" sz="1800" dirty="0">
                <a:latin typeface="+mn-lt"/>
              </a:rPr>
              <a:t>, Vol. </a:t>
            </a:r>
            <a:r>
              <a:rPr lang="pt-BR" sz="1800" dirty="0">
                <a:latin typeface="+mn-lt"/>
              </a:rPr>
              <a:t>108, no. 31, pp.12943-12948. 2011. </a:t>
            </a:r>
            <a:r>
              <a:rPr lang="pt-BR" sz="1800" dirty="0" err="1">
                <a:latin typeface="+mn-lt"/>
              </a:rPr>
              <a:t>Disponivel</a:t>
            </a:r>
            <a:r>
              <a:rPr lang="pt-BR" sz="1800" dirty="0">
                <a:latin typeface="+mn-lt"/>
              </a:rPr>
              <a:t> em: </a:t>
            </a:r>
            <a:r>
              <a:rPr lang="pt-BR" sz="1800" dirty="0">
                <a:hlinkClick r:id="rId2"/>
              </a:rPr>
              <a:t>www.pnas.org/cgi/</a:t>
            </a:r>
            <a:r>
              <a:rPr lang="pt-BR" sz="1800" dirty="0"/>
              <a:t> </a:t>
            </a:r>
            <a:r>
              <a:rPr lang="pt-BR" sz="1800" dirty="0" err="1">
                <a:latin typeface="+mn-lt"/>
              </a:rPr>
              <a:t>doi</a:t>
            </a:r>
            <a:r>
              <a:rPr lang="pt-BR" sz="1800" dirty="0">
                <a:latin typeface="+mn-lt"/>
              </a:rPr>
              <a:t>/10.1073/pnas.1107336108 (acesso em junho de 2012).</a:t>
            </a: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- </a:t>
            </a:r>
            <a:r>
              <a:rPr lang="en-US" sz="1800" dirty="0">
                <a:latin typeface="+mn-lt"/>
              </a:rPr>
              <a:t>Blunt, J.W.; </a:t>
            </a:r>
            <a:r>
              <a:rPr lang="en-US" sz="1800" dirty="0" err="1">
                <a:latin typeface="+mn-lt"/>
              </a:rPr>
              <a:t>Copp</a:t>
            </a:r>
            <a:r>
              <a:rPr lang="en-US" sz="1800" dirty="0">
                <a:latin typeface="+mn-lt"/>
              </a:rPr>
              <a:t>, B.R.; et al. Natural Product Reports, Vol.26, no.170. 2009.</a:t>
            </a:r>
            <a:r>
              <a:rPr lang="pt-BR" sz="1800" dirty="0" smtClean="0">
                <a:latin typeface="+mn-lt"/>
              </a:rPr>
              <a:t/>
            </a:r>
            <a:br>
              <a:rPr lang="pt-BR" sz="1800" dirty="0" smtClean="0">
                <a:latin typeface="+mn-lt"/>
              </a:rPr>
            </a:br>
            <a:r>
              <a:rPr lang="pt-BR" sz="1800" dirty="0">
                <a:latin typeface="+mn-lt"/>
              </a:rPr>
              <a:t/>
            </a:r>
            <a:br>
              <a:rPr lang="pt-BR" sz="1800" dirty="0">
                <a:latin typeface="+mn-lt"/>
              </a:rPr>
            </a:br>
            <a:endParaRPr lang="pt-BR" sz="1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584815" cy="58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8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ARLA «EL MEDIOAMBIENTE, NUESTRO DESAFÍO» | Centro Cultural Pedro Aguirre  Cer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396552" y="4365010"/>
            <a:ext cx="55086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Grata a todos pela Atenção!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Contem comigo,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Profa. Dra. </a:t>
            </a:r>
            <a:r>
              <a:rPr lang="pt-BR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Elidamar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Nunes </a:t>
            </a:r>
          </a:p>
          <a:p>
            <a:pPr algn="ctr"/>
            <a:endParaRPr lang="pt-B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elidamarnunes@usp.br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0915-2C74-4C35-BE72-707C68BC48E5}" type="slidenum">
              <a:rPr lang="pt-BR" smtClean="0"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28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871" y="1196752"/>
            <a:ext cx="8712968" cy="504056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Do </a:t>
            </a:r>
            <a:r>
              <a:rPr lang="pt-BR" sz="2200" dirty="0"/>
              <a:t>grego </a:t>
            </a:r>
            <a:r>
              <a:rPr lang="pt-BR" sz="2200" i="1" dirty="0" err="1"/>
              <a:t>mikros</a:t>
            </a:r>
            <a:r>
              <a:rPr lang="pt-BR" sz="2200" dirty="0"/>
              <a:t> </a:t>
            </a:r>
            <a:r>
              <a:rPr lang="pt-BR" sz="2200" dirty="0" smtClean="0"/>
              <a:t>= </a:t>
            </a:r>
            <a:r>
              <a:rPr lang="pt-BR" sz="2200" dirty="0" smtClean="0">
                <a:solidFill>
                  <a:srgbClr val="0070C0"/>
                </a:solidFill>
              </a:rPr>
              <a:t>pequeno</a:t>
            </a:r>
            <a:r>
              <a:rPr lang="pt-BR" sz="2200" dirty="0" smtClean="0"/>
              <a:t>, </a:t>
            </a:r>
            <a:r>
              <a:rPr lang="pt-BR" sz="2200" dirty="0"/>
              <a:t>+ </a:t>
            </a:r>
            <a:r>
              <a:rPr lang="pt-BR" sz="2200" i="1" dirty="0" err="1" smtClean="0"/>
              <a:t>bio</a:t>
            </a:r>
            <a:r>
              <a:rPr lang="pt-BR" sz="2200" i="1" dirty="0" smtClean="0"/>
              <a:t> </a:t>
            </a:r>
            <a:r>
              <a:rPr lang="pt-BR" sz="2200" dirty="0" smtClean="0"/>
              <a:t>= </a:t>
            </a:r>
            <a:r>
              <a:rPr lang="pt-BR" sz="2200" dirty="0" smtClean="0">
                <a:solidFill>
                  <a:srgbClr val="0070C0"/>
                </a:solidFill>
              </a:rPr>
              <a:t>vida</a:t>
            </a:r>
            <a:r>
              <a:rPr lang="pt-BR" sz="2200" dirty="0" smtClean="0"/>
              <a:t>, + </a:t>
            </a:r>
            <a:r>
              <a:rPr lang="pt-BR" sz="2200" i="1" dirty="0" smtClean="0"/>
              <a:t>logos</a:t>
            </a:r>
            <a:r>
              <a:rPr lang="pt-BR" sz="2200" dirty="0" smtClean="0"/>
              <a:t> = </a:t>
            </a:r>
            <a:r>
              <a:rPr lang="pt-BR" sz="2200" dirty="0" smtClean="0">
                <a:solidFill>
                  <a:srgbClr val="0070C0"/>
                </a:solidFill>
              </a:rPr>
              <a:t>ciência</a:t>
            </a:r>
            <a:r>
              <a:rPr lang="pt-BR" sz="2200" dirty="0" smtClean="0"/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2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É </a:t>
            </a:r>
            <a:r>
              <a:rPr lang="pt-BR" sz="2200" dirty="0" smtClean="0">
                <a:solidFill>
                  <a:srgbClr val="0070C0"/>
                </a:solidFill>
              </a:rPr>
              <a:t>ciência</a:t>
            </a:r>
            <a:r>
              <a:rPr lang="pt-BR" sz="2200" dirty="0" smtClean="0"/>
              <a:t> = estudo de </a:t>
            </a:r>
            <a:r>
              <a:rPr lang="pt-BR" sz="2200" dirty="0" smtClean="0">
                <a:solidFill>
                  <a:srgbClr val="0070C0"/>
                </a:solidFill>
              </a:rPr>
              <a:t>organismos</a:t>
            </a:r>
            <a:r>
              <a:rPr lang="pt-BR" sz="2200" dirty="0" smtClean="0"/>
              <a:t> visualizados ao </a:t>
            </a:r>
            <a:r>
              <a:rPr lang="pt-BR" sz="2200" dirty="0" smtClean="0">
                <a:solidFill>
                  <a:srgbClr val="0070C0"/>
                </a:solidFill>
              </a:rPr>
              <a:t>microscópio</a:t>
            </a:r>
            <a:r>
              <a:rPr lang="pt-BR" sz="2200" dirty="0" smtClean="0"/>
              <a:t>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Envolve o  estudo de organismos procariótico (</a:t>
            </a:r>
            <a:r>
              <a:rPr lang="pt-BR" sz="2200" dirty="0" smtClean="0">
                <a:solidFill>
                  <a:srgbClr val="0070C0"/>
                </a:solidFill>
              </a:rPr>
              <a:t>bactérias</a:t>
            </a:r>
            <a:r>
              <a:rPr lang="pt-BR" sz="2200" dirty="0" smtClean="0"/>
              <a:t>), eucarióticos (</a:t>
            </a:r>
            <a:r>
              <a:rPr lang="pt-BR" sz="2200" dirty="0" smtClean="0">
                <a:solidFill>
                  <a:srgbClr val="0070C0"/>
                </a:solidFill>
              </a:rPr>
              <a:t>algas, protozoários, fungos</a:t>
            </a:r>
            <a:r>
              <a:rPr lang="pt-BR" sz="2200" dirty="0" smtClean="0"/>
              <a:t>) e seres acelulares (</a:t>
            </a:r>
            <a:r>
              <a:rPr lang="pt-BR" sz="2200" dirty="0" smtClean="0">
                <a:solidFill>
                  <a:srgbClr val="0070C0"/>
                </a:solidFill>
              </a:rPr>
              <a:t>vírus</a:t>
            </a:r>
            <a:r>
              <a:rPr lang="pt-BR" sz="2200" dirty="0" smtClean="0"/>
              <a:t>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2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Microrganismos </a:t>
            </a:r>
            <a:r>
              <a:rPr lang="pt-BR" sz="2200" dirty="0"/>
              <a:t>possuem </a:t>
            </a:r>
            <a:r>
              <a:rPr lang="pt-BR" sz="2200" dirty="0" smtClean="0">
                <a:solidFill>
                  <a:srgbClr val="0070C0"/>
                </a:solidFill>
              </a:rPr>
              <a:t>diversidade bioquímica = </a:t>
            </a:r>
            <a:r>
              <a:rPr lang="pt-BR" sz="2200" dirty="0" smtClean="0"/>
              <a:t>grupo </a:t>
            </a:r>
            <a:r>
              <a:rPr lang="pt-BR" sz="2200" dirty="0" smtClean="0">
                <a:solidFill>
                  <a:srgbClr val="0070C0"/>
                </a:solidFill>
              </a:rPr>
              <a:t>complexo </a:t>
            </a:r>
            <a:r>
              <a:rPr lang="pt-BR" sz="2200" dirty="0">
                <a:solidFill>
                  <a:srgbClr val="0070C0"/>
                </a:solidFill>
              </a:rPr>
              <a:t>e </a:t>
            </a:r>
            <a:r>
              <a:rPr lang="pt-BR" sz="2200" dirty="0" smtClean="0">
                <a:solidFill>
                  <a:srgbClr val="0070C0"/>
                </a:solidFill>
              </a:rPr>
              <a:t>diversificado entre si</a:t>
            </a:r>
            <a:r>
              <a:rPr lang="pt-BR" sz="2200" dirty="0" smtClean="0"/>
              <a:t>: espécie </a:t>
            </a:r>
            <a:r>
              <a:rPr lang="pt-BR" sz="2200" dirty="0"/>
              <a:t>bacteriana pode </a:t>
            </a:r>
            <a:endParaRPr lang="pt-BR" sz="22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dirty="0" smtClean="0"/>
              <a:t>possuir </a:t>
            </a:r>
            <a:r>
              <a:rPr lang="pt-BR" sz="2200" dirty="0" smtClean="0">
                <a:solidFill>
                  <a:srgbClr val="0070C0"/>
                </a:solidFill>
              </a:rPr>
              <a:t>diversas </a:t>
            </a:r>
            <a:r>
              <a:rPr lang="pt-BR" sz="2200" dirty="0">
                <a:solidFill>
                  <a:srgbClr val="0070C0"/>
                </a:solidFill>
              </a:rPr>
              <a:t>cepas </a:t>
            </a:r>
            <a:r>
              <a:rPr lang="pt-BR" sz="2200" dirty="0"/>
              <a:t>com diferentes </a:t>
            </a:r>
            <a:r>
              <a:rPr lang="pt-BR" sz="2200" dirty="0">
                <a:solidFill>
                  <a:srgbClr val="0070C0"/>
                </a:solidFill>
              </a:rPr>
              <a:t>metabolismos </a:t>
            </a:r>
            <a:endParaRPr lang="pt-BR" sz="2200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dirty="0" smtClean="0">
                <a:solidFill>
                  <a:srgbClr val="0070C0"/>
                </a:solidFill>
              </a:rPr>
              <a:t>químicos </a:t>
            </a:r>
            <a:r>
              <a:rPr lang="pt-BR" sz="2200" dirty="0">
                <a:solidFill>
                  <a:srgbClr val="0070C0"/>
                </a:solidFill>
              </a:rPr>
              <a:t>e </a:t>
            </a:r>
            <a:r>
              <a:rPr lang="pt-BR" sz="2200" dirty="0" smtClean="0">
                <a:solidFill>
                  <a:srgbClr val="0070C0"/>
                </a:solidFill>
              </a:rPr>
              <a:t>enzimáticos.</a:t>
            </a:r>
            <a:endParaRPr lang="pt-BR"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 smtClean="0"/>
          </a:p>
        </p:txBody>
      </p:sp>
      <p:pic>
        <p:nvPicPr>
          <p:cNvPr id="3076" name="Picture 4" descr="Microbiology Doodle Stock Illustrations – 1,423 Microbiology Doodle Stock  Illustrations, Vectors &amp; Clipart - Dreams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54656"/>
            <a:ext cx="2792200" cy="27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72703" y="57325"/>
            <a:ext cx="7886700" cy="61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1. FUNDAMENTOS DA MICROBIOLOGIA</a:t>
            </a:r>
            <a:endParaRPr lang="pt-BR" sz="2800" dirty="0">
              <a:latin typeface="+mn-lt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511245" y="465925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Contextualizações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3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4677" y="1412776"/>
            <a:ext cx="840178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pt-BR" sz="2200" b="1" dirty="0" smtClean="0">
                <a:cs typeface="Arial" charset="0"/>
              </a:rPr>
              <a:t> </a:t>
            </a:r>
            <a:r>
              <a:rPr lang="pt-BR" sz="2200" b="1" dirty="0" smtClean="0"/>
              <a:t>Classificação</a:t>
            </a:r>
            <a:endParaRPr lang="pt-BR" sz="2200" b="1" dirty="0"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2200" b="1" dirty="0"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2200" b="1" dirty="0" smtClean="0">
                <a:cs typeface="Arial" charset="0"/>
              </a:rPr>
              <a:t> Estrutura</a:t>
            </a:r>
            <a:endParaRPr lang="pt-BR" sz="2200" b="1" dirty="0"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2200" b="1" dirty="0"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2200" b="1" dirty="0" smtClean="0"/>
              <a:t> Reprodução</a:t>
            </a:r>
            <a:endParaRPr lang="pt-BR" sz="2200" b="1" dirty="0"/>
          </a:p>
          <a:p>
            <a:pPr>
              <a:buFont typeface="Wingdings" pitchFamily="2" charset="2"/>
              <a:buChar char="ü"/>
              <a:defRPr/>
            </a:pPr>
            <a:endParaRPr lang="pt-BR" sz="2200" b="1" dirty="0"/>
          </a:p>
          <a:p>
            <a:pPr>
              <a:buFont typeface="Wingdings" pitchFamily="2" charset="2"/>
              <a:buChar char="ü"/>
              <a:defRPr/>
            </a:pPr>
            <a:r>
              <a:rPr lang="pt-BR" sz="2200" b="1" dirty="0" smtClean="0"/>
              <a:t> </a:t>
            </a:r>
            <a:r>
              <a:rPr lang="pt-BR" sz="2200" b="1" dirty="0"/>
              <a:t>Hereditariedade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2200" b="1" dirty="0"/>
          </a:p>
          <a:p>
            <a:pPr>
              <a:buFont typeface="Wingdings" pitchFamily="2" charset="2"/>
              <a:buChar char="ü"/>
              <a:defRPr/>
            </a:pPr>
            <a:r>
              <a:rPr lang="pt-BR" sz="2200" b="1" dirty="0" smtClean="0"/>
              <a:t> Atividades bioquímicas</a:t>
            </a:r>
            <a:endParaRPr lang="pt-BR" sz="2200" b="1" dirty="0"/>
          </a:p>
          <a:p>
            <a:pPr>
              <a:buFont typeface="Wingdings" pitchFamily="2" charset="2"/>
              <a:buChar char="ü"/>
              <a:defRPr/>
            </a:pPr>
            <a:endParaRPr lang="pt-BR" sz="2200" b="1" dirty="0"/>
          </a:p>
          <a:p>
            <a:pPr>
              <a:buFont typeface="Wingdings" pitchFamily="2" charset="2"/>
              <a:buChar char="ü"/>
              <a:defRPr/>
            </a:pPr>
            <a:r>
              <a:rPr lang="pt-BR" sz="2200" b="1" dirty="0" smtClean="0"/>
              <a:t> </a:t>
            </a:r>
            <a:r>
              <a:rPr lang="pt-BR" sz="2200" b="1" dirty="0">
                <a:cs typeface="Arial" charset="0"/>
              </a:rPr>
              <a:t>Nutrição</a:t>
            </a:r>
            <a:endParaRPr lang="pt-BR" sz="2200" b="1" dirty="0"/>
          </a:p>
          <a:p>
            <a:pPr>
              <a:buFont typeface="Wingdings" pitchFamily="2" charset="2"/>
              <a:buChar char="ü"/>
              <a:defRPr/>
            </a:pPr>
            <a:endParaRPr lang="pt-BR" sz="2200" b="1" dirty="0"/>
          </a:p>
          <a:p>
            <a:pPr>
              <a:buFont typeface="Wingdings" pitchFamily="2" charset="2"/>
              <a:buChar char="ü"/>
              <a:defRPr/>
            </a:pPr>
            <a:r>
              <a:rPr lang="pt-BR" sz="2200" b="1" dirty="0" smtClean="0"/>
              <a:t> </a:t>
            </a:r>
            <a:r>
              <a:rPr lang="pt-BR" sz="2200" b="1" dirty="0"/>
              <a:t>Atividades e relações entre </a:t>
            </a:r>
            <a:r>
              <a:rPr lang="pt-BR" sz="2200" b="1" dirty="0" smtClean="0"/>
              <a:t>si, com </a:t>
            </a:r>
            <a:r>
              <a:rPr lang="pt-BR" sz="2200" b="1" dirty="0"/>
              <a:t>outros seres vivos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2200" b="1" dirty="0"/>
          </a:p>
          <a:p>
            <a:pPr>
              <a:buFont typeface="Wingdings" pitchFamily="2" charset="2"/>
              <a:buChar char="ü"/>
              <a:defRPr/>
            </a:pPr>
            <a:r>
              <a:rPr lang="pt-BR" sz="2200" b="1" dirty="0" smtClean="0"/>
              <a:t> </a:t>
            </a:r>
            <a:r>
              <a:rPr lang="pt-BR" sz="2200" b="1" dirty="0"/>
              <a:t>Habilidade </a:t>
            </a:r>
            <a:r>
              <a:rPr lang="pt-BR" sz="2200" b="1" dirty="0" smtClean="0"/>
              <a:t>causar </a:t>
            </a:r>
            <a:r>
              <a:rPr lang="pt-BR" sz="2200" b="1" dirty="0"/>
              <a:t>mudanças físicas e químicas no ambiente</a:t>
            </a: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511245" y="465925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O que estuda-analisa ...?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72703" y="57325"/>
            <a:ext cx="7886700" cy="61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1. FUNDAMENTOS DA MICROBIOLOGIA</a:t>
            </a:r>
            <a:endParaRPr lang="pt-BR" sz="2800" dirty="0">
              <a:latin typeface="+mn-lt"/>
            </a:endParaRPr>
          </a:p>
        </p:txBody>
      </p:sp>
      <p:pic>
        <p:nvPicPr>
          <p:cNvPr id="24578" name="Picture 2" descr="Microbiolo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08" y="2636912"/>
            <a:ext cx="4504684" cy="272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4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11245" y="465925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Histórico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72703" y="57325"/>
            <a:ext cx="7886700" cy="61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1. FUNDAMENTOS DA MICROBIOLOGIA</a:t>
            </a:r>
            <a:endParaRPr lang="pt-BR" sz="2800" dirty="0"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527"/>
            <a:ext cx="9166086" cy="577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1334" y="2060848"/>
            <a:ext cx="57831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- Maldição divina</a:t>
            </a:r>
          </a:p>
          <a:p>
            <a:endParaRPr lang="pt-BR" sz="2200" dirty="0" smtClean="0"/>
          </a:p>
          <a:p>
            <a:r>
              <a:rPr lang="pt-BR" sz="2200" dirty="0" smtClean="0"/>
              <a:t>- Teoria dos miasmas (vapores ou venenos)</a:t>
            </a:r>
          </a:p>
          <a:p>
            <a:endParaRPr lang="pt-BR" sz="2200" dirty="0"/>
          </a:p>
          <a:p>
            <a:r>
              <a:rPr lang="pt-BR" sz="2200" dirty="0" smtClean="0"/>
              <a:t>- Mau odores</a:t>
            </a:r>
          </a:p>
          <a:p>
            <a:endParaRPr lang="pt-BR" sz="2200" dirty="0"/>
          </a:p>
          <a:p>
            <a:r>
              <a:rPr lang="pt-BR" sz="2200" dirty="0" smtClean="0"/>
              <a:t>- O ar como meio de transmissão</a:t>
            </a:r>
          </a:p>
          <a:p>
            <a:endParaRPr lang="pt-BR" sz="2200" dirty="0" smtClean="0"/>
          </a:p>
          <a:p>
            <a:endParaRPr lang="pt-BR" sz="2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1142597"/>
            <a:ext cx="8463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chemeClr val="accent1">
                    <a:lumMod val="75000"/>
                  </a:schemeClr>
                </a:solidFill>
              </a:rPr>
              <a:t>Antes do século XVIII, a que se atribuía as doenças?</a:t>
            </a:r>
            <a:endParaRPr lang="pt-BR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8" name="Picture 4" descr="http://www.ifi.unicamp.br/~ghtc/Contagio/bicudo2c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697520"/>
            <a:ext cx="3350176" cy="5063508"/>
          </a:xfrm>
          <a:prstGeom prst="rect">
            <a:avLst/>
          </a:prstGeom>
          <a:noFill/>
        </p:spPr>
      </p:pic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279323" y="486236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Histórico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772703" y="57325"/>
            <a:ext cx="7886700" cy="61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1. FUNDAMENTOS DA MICROBIOLOGIA</a:t>
            </a:r>
            <a:endParaRPr 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105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745" y="1382502"/>
            <a:ext cx="9117255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pt-BR" sz="2200" b="1" dirty="0" smtClean="0">
                <a:solidFill>
                  <a:srgbClr val="0070C0"/>
                </a:solidFill>
              </a:rPr>
              <a:t>ROBERT KOCH </a:t>
            </a:r>
            <a:r>
              <a:rPr lang="pt-BR" sz="2200" b="1" dirty="0">
                <a:solidFill>
                  <a:srgbClr val="0070C0"/>
                </a:solidFill>
              </a:rPr>
              <a:t>(1843-1910</a:t>
            </a:r>
            <a:r>
              <a:rPr lang="pt-BR" sz="2200" b="1" dirty="0" smtClean="0">
                <a:solidFill>
                  <a:srgbClr val="0070C0"/>
                </a:solidFill>
              </a:rPr>
              <a:t>)</a:t>
            </a:r>
          </a:p>
          <a:p>
            <a:pPr algn="just">
              <a:lnSpc>
                <a:spcPct val="120000"/>
              </a:lnSpc>
              <a:defRPr/>
            </a:pPr>
            <a:r>
              <a:rPr lang="pt-BR" sz="2200" b="1" dirty="0" smtClean="0">
                <a:solidFill>
                  <a:srgbClr val="C00000"/>
                </a:solidFill>
              </a:rPr>
              <a:t> </a:t>
            </a:r>
            <a:endParaRPr lang="pt-BR" sz="100" b="1" dirty="0" smtClean="0">
              <a:solidFill>
                <a:srgbClr val="0070C0"/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t-BR" sz="2200" dirty="0" smtClean="0"/>
              <a:t>Fez 1. isolamento bacteriano;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Descobriu/isolou o bacilo causador da</a:t>
            </a:r>
            <a:r>
              <a:rPr kumimoji="0" lang="pt-B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tuberculose;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t-BR" sz="2200" dirty="0" smtClean="0"/>
              <a:t>Desenvolveu o primeiro tratamento contra a tuberculose;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Revolucionou a medicina para diagnóstico e tratamento de doenças (aumentou a expectativa de vida em décadas).</a:t>
            </a:r>
          </a:p>
        </p:txBody>
      </p:sp>
      <p:pic>
        <p:nvPicPr>
          <p:cNvPr id="7" name="Picture 2" descr="http://www.auswaertiges-amt.de/diplo/de/Aussenpolitik/KulturDialog/Aussenwissenschaftsinitiative2009/WissenschaftlerPortraits/06-RoberKoch,templateId=large__bl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354" y="857022"/>
            <a:ext cx="2075628" cy="2928406"/>
          </a:xfrm>
          <a:prstGeom prst="rect">
            <a:avLst/>
          </a:prstGeom>
          <a:noFill/>
        </p:spPr>
      </p:pic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279323" y="486236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Histórico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772703" y="57325"/>
            <a:ext cx="7886700" cy="61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1. FUNDAMENTOS DA MICROBIOLOGIA</a:t>
            </a:r>
            <a:endParaRPr lang="pt-BR" sz="2800" dirty="0">
              <a:latin typeface="+mn-lt"/>
            </a:endParaRPr>
          </a:p>
        </p:txBody>
      </p:sp>
      <p:pic>
        <p:nvPicPr>
          <p:cNvPr id="25602" name="Picture 2" descr="Doença – Wikipédia, a enciclopédia liv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977" y="4754296"/>
            <a:ext cx="2142790" cy="206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4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745" y="1628800"/>
            <a:ext cx="270267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charset="0"/>
                <a:cs typeface="Arial" charset="0"/>
              </a:rPr>
              <a:t>● </a:t>
            </a:r>
            <a:r>
              <a:rPr lang="pt-BR" dirty="0">
                <a:latin typeface="Arial" charset="0"/>
                <a:cs typeface="Arial" charset="0"/>
              </a:rPr>
              <a:t>BACTÉRIAS</a:t>
            </a:r>
          </a:p>
          <a:p>
            <a:endParaRPr lang="pt-BR" dirty="0">
              <a:latin typeface="Arial" charset="0"/>
              <a:cs typeface="Arial" charset="0"/>
            </a:endParaRPr>
          </a:p>
          <a:p>
            <a:r>
              <a:rPr lang="pt-BR" dirty="0">
                <a:latin typeface="Arial" charset="0"/>
              </a:rPr>
              <a:t>● </a:t>
            </a:r>
            <a:r>
              <a:rPr lang="pt-BR" dirty="0" smtClean="0">
                <a:latin typeface="Arial" charset="0"/>
                <a:cs typeface="Arial" charset="0"/>
              </a:rPr>
              <a:t>FUNGOS</a:t>
            </a:r>
          </a:p>
          <a:p>
            <a:endParaRPr lang="pt-BR" dirty="0" smtClean="0">
              <a:latin typeface="Arial" charset="0"/>
              <a:cs typeface="Arial" charset="0"/>
            </a:endParaRPr>
          </a:p>
          <a:p>
            <a:r>
              <a:rPr lang="pt-BR" dirty="0" smtClean="0">
                <a:latin typeface="Arial" charset="0"/>
              </a:rPr>
              <a:t>● VÍRUS</a:t>
            </a:r>
            <a:endParaRPr lang="pt-BR" dirty="0" smtClean="0">
              <a:latin typeface="Arial" charset="0"/>
              <a:cs typeface="Arial" charset="0"/>
            </a:endParaRPr>
          </a:p>
          <a:p>
            <a:endParaRPr lang="pt-BR" dirty="0" smtClean="0">
              <a:latin typeface="Arial" charset="0"/>
              <a:cs typeface="Arial" charset="0"/>
            </a:endParaRPr>
          </a:p>
          <a:p>
            <a:r>
              <a:rPr lang="pt-BR" dirty="0" smtClean="0">
                <a:latin typeface="Arial" charset="0"/>
              </a:rPr>
              <a:t>● </a:t>
            </a:r>
            <a:r>
              <a:rPr lang="pt-BR" dirty="0">
                <a:latin typeface="Arial" charset="0"/>
              </a:rPr>
              <a:t>PROTOZOÁRIOS </a:t>
            </a:r>
          </a:p>
          <a:p>
            <a:endParaRPr lang="pt-BR" dirty="0">
              <a:latin typeface="Arial" charset="0"/>
            </a:endParaRPr>
          </a:p>
          <a:p>
            <a:r>
              <a:rPr lang="pt-BR" dirty="0">
                <a:latin typeface="Arial" charset="0"/>
              </a:rPr>
              <a:t>● ALGAS</a:t>
            </a:r>
            <a:endParaRPr lang="pt-BR" dirty="0">
              <a:latin typeface="Arial" charset="0"/>
              <a:cs typeface="Arial" charset="0"/>
            </a:endParaRPr>
          </a:p>
          <a:p>
            <a:endParaRPr lang="pt-BR" dirty="0">
              <a:latin typeface="Arial" charset="0"/>
              <a:cs typeface="Arial" charset="0"/>
            </a:endParaRPr>
          </a:p>
        </p:txBody>
      </p:sp>
      <p:pic>
        <p:nvPicPr>
          <p:cNvPr id="24578" name="Picture 2" descr="http://vsites.unb.br/ib/cel/microbiologia/intromicro/arvo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02150"/>
            <a:ext cx="5976664" cy="5955850"/>
          </a:xfrm>
          <a:prstGeom prst="rect">
            <a:avLst/>
          </a:prstGeom>
          <a:noFill/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902824" y="-5661"/>
            <a:ext cx="7886700" cy="61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2. DIVERSIDADE MICROBIANA </a:t>
            </a:r>
            <a:endParaRPr lang="pt-BR" sz="2800" dirty="0">
              <a:latin typeface="+mn-lt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813997" y="302140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Diversidade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63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5858</TotalTime>
  <Words>1333</Words>
  <Application>Microsoft Office PowerPoint</Application>
  <PresentationFormat>Apresentação na tela (4:3)</PresentationFormat>
  <Paragraphs>267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8" baseType="lpstr">
      <vt:lpstr>Microsoft YaHei</vt:lpstr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3. MICROBIOLOGIA AMBIENTAL</vt:lpstr>
      <vt:lpstr>3. MICROBIOLOGIA AMBIENTAL</vt:lpstr>
      <vt:lpstr>3. MICROBIOLOGIA AMBIENTAL</vt:lpstr>
      <vt:lpstr>3. MICROBIOLOGIA AMBIENTAL</vt:lpstr>
      <vt:lpstr>3. MICROBIOLOGIA AMBIENTAL</vt:lpstr>
      <vt:lpstr>Apresentação do PowerPoint</vt:lpstr>
      <vt:lpstr>3. MICROBIOLOGIA AMBIENTAL</vt:lpstr>
      <vt:lpstr>3. MICROBIOLOGIA AMBIENTAL</vt:lpstr>
      <vt:lpstr>4. CAMPOS DE ATUAÇÃO DA MICROBIOLOGIA AMBIENTAL</vt:lpstr>
      <vt:lpstr>4. CAMPOS DE ATUAÇÃO DA MICROBIOLOGIA AMBIENTAL</vt:lpstr>
      <vt:lpstr>4. CAMPOS DE ATUAÇÃO DA MICROBIOLOGIA AMBIENTAL</vt:lpstr>
      <vt:lpstr>4. CAMPOS DE ATUAÇÃO DA MICROBIOLOGIA AMBIENTAL</vt:lpstr>
      <vt:lpstr>4. CAMPOS DE ATUAÇÃO DA MICROBIOLOGIA AMBIENTAL</vt:lpstr>
      <vt:lpstr>Apresentação do PowerPoint</vt:lpstr>
      <vt:lpstr>Apresentação do PowerPoint</vt:lpstr>
      <vt:lpstr>Apresentação do PowerPoint</vt:lpstr>
      <vt:lpstr>  Referências  - M. C. Morais Filho e A. C. F. Coriolano. Biorremediação, uma alternativa na utilização em áreas degradadas pela indústria petrolífera. HOLOS, Ano 32, Vol. 7.   - Pereira &amp; Freitas, v(6), nº 6, p. 975 – 1006, 2012. Rev. Elet. em Gestão, Educação e Tecnologia Ambiental. (e-ISSN: 2236-1170). - Viviane Mallmann; Lucas Wagner Ribeiro Aragãoa, et al. The Advantages of Bioremediation in Environmental Quality. DOI: http://dx.doi.org/10.17921/1415-6938.2019v23n1p12-15. - Letícia Veras Costa-Lotufo, Diego Veras Wilke e Paula Christine Jimenez . Organismos marinhos comofonte de novos fármacos: Histórico&amp; perspectivas. Quim. Nova, Vol. 32, No. 3, 703-716, 2009. - Rafael de Felício, Ana Ligia Leandrini de Oliveira, Hosana Maria Debonsi. Bioprospecção a partir dos oceanos: conectando a  descoberta de novos fármacos aos produtos naturais marinhos. Kingston, D.G.I. Journal of Natural Products, Vol.74, no.496. 2011. - Zhu, F.; Qin, C.; Tao, L.; et al. “Clustered patterns of species origins of nature-derived drugs and clues for future bioprospecting”. Pnas, Vol. 108, no. 31, pp.12943-12948. 2011. Disponivel em: www.pnas.org/cgi/ doi/10.1073/pnas.1107336108 (acesso em junho de 2012). - Blunt, J.W.; Copp, B.R.; et al. Natural Product Reports, Vol.26, no.170. 2009. 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MICROBIOLOGIA</dc:title>
  <dc:creator>VARGES</dc:creator>
  <cp:lastModifiedBy>Elidamar nunes</cp:lastModifiedBy>
  <cp:revision>476</cp:revision>
  <dcterms:created xsi:type="dcterms:W3CDTF">2010-03-06T15:43:09Z</dcterms:created>
  <dcterms:modified xsi:type="dcterms:W3CDTF">2021-09-23T22:00:27Z</dcterms:modified>
</cp:coreProperties>
</file>