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8" r:id="rId4"/>
    <p:sldId id="289" r:id="rId5"/>
    <p:sldId id="299" r:id="rId6"/>
    <p:sldId id="301" r:id="rId7"/>
    <p:sldId id="302" r:id="rId8"/>
    <p:sldId id="303" r:id="rId9"/>
    <p:sldId id="30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498"/>
  </p:normalViewPr>
  <p:slideViewPr>
    <p:cSldViewPr snapToGrid="0" snapToObjects="1">
      <p:cViewPr varScale="1">
        <p:scale>
          <a:sx n="60" d="100"/>
          <a:sy n="60" d="100"/>
        </p:scale>
        <p:origin x="1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4887-01AA-E64C-AAAC-CE9F2AF684F5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B319-3423-3946-99D1-B3112168D6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A6709-83E2-6F44-9451-BD6710848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1B4ED2-988C-A743-B5C4-48FA122C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3C11B-6ED7-3940-9C41-ACCEB56A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80B73-F341-274E-BA59-4FEA7E26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4CEA7-669D-0249-9CBF-B17B2E8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9F4B6-C7A9-7C42-A1B5-B1937B85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3F9C31-5187-5A4D-974C-BACC7D358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44290-2AAC-2C40-9556-1A79603A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BD5E5-6295-D146-BC94-4FC8CC4C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8BDFA7-E1B2-B248-AF8D-7F225C43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5B2EBB-4FD0-7E45-BF26-258217868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84540-9FCF-174A-B755-870F89A9A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A342D2-2DB3-CD4F-88B8-47E56AEC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D4235B-84F8-BA45-85F9-FEC04DF7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DC014-71A8-5C4C-A24A-43224022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228C2-6219-5443-9876-2E46EA73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279BA-34E1-1C40-A5EB-133AC45B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244AA-9735-004B-A0CE-9F0BC7C8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ED3A4-06B8-A948-B97E-0D6B1DD2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EAD8E-6CC1-DB4F-8C06-D34854AC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CEC3B-4494-F342-B5FF-23B50FB7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AC2CB5-243A-0348-8908-31977E16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708515-0A49-EA4E-91ED-5A52AF7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FE51A-6FE9-C64A-85A0-906EB03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6FB60D-18ED-124A-B954-362EA9B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ACBE4-9AB4-0C49-A961-64B0E6AD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E0FD23-FDE9-4049-922D-A10D6818A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DB365E-D026-944D-8ED7-3E70DF8CE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DC36E-C1AA-AB4D-ABCD-3361B14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FBC4B7-F9C8-7F4B-8439-ADE0AF4A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47C8E2-8671-7F4C-9E28-FDB504A7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3CE72-5320-5740-8BE8-92897286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C25125-61CA-EC4F-B719-5699E82D4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B9F0FD-347D-104E-9AD9-0CA444B6C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EB0A60-9207-B749-914E-79DF73CDB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BC3A85-0E2C-324E-86D6-33E692D5B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530C90-DFD5-4640-A637-28634D4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BA25DB-53A8-3249-9499-E14983AD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7720B7-BF2E-9040-878D-5595260A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AAE36-26F3-584F-97B5-764AF079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AC4C70-A80E-2548-8E52-8C63F0D4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2673B0-9F5F-C144-83D6-8A94828B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E48DE6-3CF7-7847-9B4B-03B71CB6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D3B474-A167-984C-AD17-81E820B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31FD80-CF77-484D-B46B-2DC265D6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91B1AE-AE51-164F-AF25-1A0A9FB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34437-612A-5B4B-AEE0-2BD91CD3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F3B3E-5E53-BE41-B53E-197134AA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7D671-B6FC-194A-9A2B-2D578C2A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089F6C-9F8A-2E40-80AF-55C955EA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48A8DE-89D8-7246-89CC-6E2F7961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C9FA13-AE75-8443-BCAE-5C8EA7D2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9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CC544-2D66-8E4D-850C-D0577EB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3B3A12-E3F1-8C4F-9E54-43FE9B02E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6AA88-C09B-434F-9CB0-4952CE3B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378A25-F90B-6E4C-8B81-032E86FD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04828A-0C48-834A-97AF-0BC6A159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22BFB7-3A92-FE4B-8FE1-859D826F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805281-E3EA-8948-8A11-440FBC6C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42ACD4-F1FD-EA40-8790-BFCE63AF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21792-448C-5640-9939-4F858A02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C8A-2E3B-0341-93F3-12DEE8C940A1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2AE13-67E9-C249-A0F6-8E3356595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4026F-62C2-7148-B669-73395DB5B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78FFA-E4AA-3D40-97F6-32989E65D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Regimes </a:t>
            </a:r>
            <a:r>
              <a:rPr lang="en-US" sz="4000" dirty="0" err="1"/>
              <a:t>Internacionais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Perspectiva</a:t>
            </a:r>
            <a:r>
              <a:rPr lang="en-US" sz="4000" dirty="0"/>
              <a:t> </a:t>
            </a:r>
            <a:r>
              <a:rPr lang="en-US" sz="4000" dirty="0" err="1"/>
              <a:t>Comparada</a:t>
            </a:r>
            <a:r>
              <a:rPr lang="en-US" sz="4000" dirty="0"/>
              <a:t> – BRI0045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1E305-8846-F347-B105-7394C40CE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2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9FB99-374E-C446-A021-99097604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Roteiro</a:t>
            </a:r>
            <a:endParaRPr lang="en-US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3E2E46-1604-894C-AB73-6E4262C7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Ronald Mitchell (2006)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>
                <a:latin typeface="Bookman Old Style" pitchFamily="18" charset="0"/>
              </a:rPr>
              <a:t>“Problem Structure, Institutional Design, and the Relative Effectiveness of International Environmental Agreements”</a:t>
            </a:r>
          </a:p>
          <a:p>
            <a:r>
              <a:rPr lang="en-US" dirty="0">
                <a:latin typeface="Bookman Old Style" pitchFamily="18" charset="0"/>
              </a:rPr>
              <a:t>Emilie Hafner-Burton (2013)</a:t>
            </a:r>
          </a:p>
          <a:p>
            <a:pPr lvl="1"/>
            <a:r>
              <a:rPr lang="en-US" dirty="0">
                <a:latin typeface="Bookman Old Style" pitchFamily="18" charset="0"/>
              </a:rPr>
              <a:t>“The Problem of Human Rights”</a:t>
            </a:r>
          </a:p>
          <a:p>
            <a:endParaRPr lang="en-US" dirty="0">
              <a:latin typeface="Bookman Old Style" pitchFamily="18" charset="0"/>
            </a:endParaRPr>
          </a:p>
          <a:p>
            <a:pPr marL="548640" lvl="2" indent="0">
              <a:buNone/>
            </a:pPr>
            <a:endParaRPr lang="en-US" sz="2300" dirty="0">
              <a:solidFill>
                <a:schemeClr val="tx2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1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7CE5172-368B-274E-BF07-B16B479A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Ron Mitchell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7C8B-1DEC-8D41-A94E-D61C7556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pt-BR" altLang="pt-BR" sz="2500" dirty="0"/>
          </a:p>
          <a:p>
            <a:pPr>
              <a:lnSpc>
                <a:spcPct val="80000"/>
              </a:lnSpc>
            </a:pPr>
            <a:r>
              <a:rPr lang="pt-BR" altLang="pt-BR" sz="2500" dirty="0"/>
              <a:t>Efetividade dos acordos de proteção ambiental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Desenho de regimes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Estrutura do problema</a:t>
            </a:r>
          </a:p>
          <a:p>
            <a:pPr>
              <a:lnSpc>
                <a:spcPct val="80000"/>
              </a:lnSpc>
            </a:pPr>
            <a:r>
              <a:rPr lang="pt-BR" altLang="pt-BR" sz="2500" dirty="0"/>
              <a:t>O desenho institucional não é independente da estrutura do problema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Desenho institucional como elemento endógeno à estrutura do problema</a:t>
            </a:r>
          </a:p>
          <a:p>
            <a:pPr>
              <a:lnSpc>
                <a:spcPct val="80000"/>
              </a:lnSpc>
            </a:pPr>
            <a:r>
              <a:rPr lang="pt-BR" altLang="pt-BR" sz="2500" dirty="0"/>
              <a:t>Variações na estrutura do problema influenciam como os estados definem “sucesso”</a:t>
            </a:r>
          </a:p>
          <a:p>
            <a:pPr lvl="1">
              <a:lnSpc>
                <a:spcPct val="80000"/>
              </a:lnSpc>
            </a:pPr>
            <a:r>
              <a:rPr lang="pt-BR" altLang="pt-BR" sz="2200" dirty="0"/>
              <a:t>Consequências para a avaliação da efetividade institucional</a:t>
            </a:r>
          </a:p>
        </p:txBody>
      </p:sp>
    </p:spTree>
    <p:extLst>
      <p:ext uri="{BB962C8B-B14F-4D97-AF65-F5344CB8AC3E}">
        <p14:creationId xmlns:p14="http://schemas.microsoft.com/office/powerpoint/2010/main" val="361252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0AD489EB-E738-3049-AE29-5F49AEF5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Ron Mitchell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ADD-3D93-8146-9883-B1C4AC97E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en-US" altLang="pt-BR"/>
              <a:t>A performance institucional depende simultaneamente da estrutura do problema e do desenho institucional (Underdal)</a:t>
            </a:r>
          </a:p>
          <a:p>
            <a:r>
              <a:rPr lang="en-US" altLang="pt-BR"/>
              <a:t>Relação com a literatura sobre “compliance,” e com o conceito de mudança de comportamento</a:t>
            </a:r>
          </a:p>
          <a:p>
            <a:pPr marL="796925" lvl="2" indent="0">
              <a:buNone/>
            </a:pPr>
            <a:r>
              <a:rPr lang="en-US" altLang="pt-BR"/>
              <a:t>“International institutions may perform well because they are well designed or because they address easy problems.” </a:t>
            </a:r>
          </a:p>
          <a:p>
            <a:pPr marL="796925" lvl="2" indent="0">
              <a:buNone/>
            </a:pPr>
            <a:r>
              <a:rPr lang="en-US" altLang="pt-BR"/>
              <a:t>(p. 75)</a:t>
            </a:r>
          </a:p>
        </p:txBody>
      </p:sp>
    </p:spTree>
    <p:extLst>
      <p:ext uri="{BB962C8B-B14F-4D97-AF65-F5344CB8AC3E}">
        <p14:creationId xmlns:p14="http://schemas.microsoft.com/office/powerpoint/2010/main" val="38848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81B0D8A-49FE-304B-952A-ABEF24A3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Ron Mitchell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1D0F3-7E1F-104D-841F-1BD1EE4DC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endParaRPr lang="pt-BR" dirty="0"/>
          </a:p>
          <a:p>
            <a:pPr>
              <a:buFont typeface="Wingdings" charset="2"/>
              <a:buChar char="§"/>
              <a:defRPr/>
            </a:pPr>
            <a:r>
              <a:rPr lang="pt-BR" dirty="0"/>
              <a:t>Protocolo de Montreal</a:t>
            </a:r>
          </a:p>
          <a:p>
            <a:pPr>
              <a:buFont typeface="Wingdings" charset="2"/>
              <a:buChar char="§"/>
              <a:defRPr/>
            </a:pPr>
            <a:r>
              <a:rPr lang="pt-BR" dirty="0"/>
              <a:t>CITES (</a:t>
            </a:r>
            <a:r>
              <a:rPr lang="pt-BR" i="1" dirty="0" err="1"/>
              <a:t>Convention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i="1" dirty="0"/>
              <a:t> Trade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Endangered</a:t>
            </a:r>
            <a:r>
              <a:rPr lang="pt-BR" i="1" dirty="0"/>
              <a:t> </a:t>
            </a:r>
            <a:r>
              <a:rPr lang="pt-BR" i="1" dirty="0" err="1"/>
              <a:t>Species</a:t>
            </a:r>
            <a:r>
              <a:rPr lang="pt-BR" i="1" dirty="0"/>
              <a:t>)</a:t>
            </a:r>
          </a:p>
          <a:p>
            <a:pPr lvl="1">
              <a:buFont typeface="Wingdings" charset="2"/>
              <a:buChar char="Ø"/>
              <a:defRPr/>
            </a:pPr>
            <a:r>
              <a:rPr lang="pt-BR" dirty="0"/>
              <a:t> Papel da mesma </a:t>
            </a:r>
            <a:r>
              <a:rPr lang="pt-BR" dirty="0" err="1"/>
              <a:t>vari</a:t>
            </a:r>
            <a:r>
              <a:rPr lang="en-US" altLang="pt-BR" dirty="0" err="1">
                <a:ea typeface="MS PGothic" charset="-128"/>
              </a:rPr>
              <a:t>á</a:t>
            </a:r>
            <a:r>
              <a:rPr lang="pt-BR" dirty="0" err="1"/>
              <a:t>vel</a:t>
            </a:r>
            <a:r>
              <a:rPr lang="pt-BR" dirty="0"/>
              <a:t> (número de atores relevantes) nos dois regimes:</a:t>
            </a:r>
          </a:p>
          <a:p>
            <a:pPr marL="471487" lvl="1" indent="0">
              <a:buNone/>
              <a:defRPr/>
            </a:pPr>
            <a:r>
              <a:rPr lang="pt-BR" sz="2000" dirty="0"/>
              <a:t>“</a:t>
            </a:r>
            <a:r>
              <a:rPr lang="pt-BR" sz="2000" dirty="0" err="1"/>
              <a:t>Here</a:t>
            </a:r>
            <a:r>
              <a:rPr lang="pt-BR" sz="2000" dirty="0"/>
              <a:t>,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same</a:t>
            </a:r>
            <a:r>
              <a:rPr lang="pt-BR" sz="2000" dirty="0"/>
              <a:t> </a:t>
            </a:r>
            <a:r>
              <a:rPr lang="pt-BR" sz="2000" dirty="0" err="1"/>
              <a:t>problem</a:t>
            </a:r>
            <a:r>
              <a:rPr lang="pt-BR" sz="2000" dirty="0"/>
              <a:t> </a:t>
            </a:r>
            <a:r>
              <a:rPr lang="pt-BR" sz="2000" dirty="0" err="1"/>
              <a:t>structure</a:t>
            </a:r>
            <a:r>
              <a:rPr lang="pt-BR" sz="2000" dirty="0"/>
              <a:t> </a:t>
            </a:r>
            <a:r>
              <a:rPr lang="pt-BR" sz="2000" dirty="0" err="1"/>
              <a:t>variable</a:t>
            </a:r>
            <a:r>
              <a:rPr lang="pt-BR" sz="2000" dirty="0"/>
              <a:t> (</a:t>
            </a:r>
            <a:r>
              <a:rPr lang="pt-BR" sz="2000" dirty="0" err="1"/>
              <a:t>number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actors</a:t>
            </a:r>
            <a:r>
              <a:rPr lang="pt-BR" sz="2000" dirty="0"/>
              <a:t>) </a:t>
            </a:r>
            <a:r>
              <a:rPr lang="pt-BR" sz="2000" dirty="0" err="1"/>
              <a:t>explains</a:t>
            </a:r>
            <a:r>
              <a:rPr lang="pt-BR" sz="2000" dirty="0"/>
              <a:t> </a:t>
            </a:r>
            <a:r>
              <a:rPr lang="pt-BR" sz="2000" dirty="0" err="1"/>
              <a:t>variation</a:t>
            </a:r>
            <a:r>
              <a:rPr lang="pt-BR" sz="2000" dirty="0"/>
              <a:t> in </a:t>
            </a:r>
            <a:r>
              <a:rPr lang="pt-BR" sz="2000" dirty="0" err="1"/>
              <a:t>how</a:t>
            </a:r>
            <a:r>
              <a:rPr lang="pt-BR" sz="2000" dirty="0"/>
              <a:t> </a:t>
            </a:r>
            <a:r>
              <a:rPr lang="pt-BR" sz="2000" dirty="0" err="1"/>
              <a:t>likely</a:t>
            </a:r>
            <a:r>
              <a:rPr lang="pt-BR" sz="2000" dirty="0"/>
              <a:t> </a:t>
            </a:r>
            <a:r>
              <a:rPr lang="pt-BR" sz="2000" dirty="0" err="1"/>
              <a:t>states</a:t>
            </a:r>
            <a:r>
              <a:rPr lang="pt-BR" sz="2000" dirty="0"/>
              <a:t> are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change</a:t>
            </a:r>
            <a:r>
              <a:rPr lang="pt-BR" sz="2000" dirty="0"/>
              <a:t> </a:t>
            </a:r>
            <a:r>
              <a:rPr lang="pt-BR" sz="2000" dirty="0" err="1"/>
              <a:t>their</a:t>
            </a:r>
            <a:r>
              <a:rPr lang="pt-BR" sz="2000" dirty="0"/>
              <a:t> </a:t>
            </a:r>
            <a:r>
              <a:rPr lang="pt-BR" sz="2000" dirty="0" err="1"/>
              <a:t>behavior</a:t>
            </a:r>
            <a:r>
              <a:rPr lang="pt-BR" sz="2000" dirty="0"/>
              <a:t> in response </a:t>
            </a:r>
            <a:r>
              <a:rPr lang="pt-BR" sz="2000" dirty="0" err="1"/>
              <a:t>to</a:t>
            </a:r>
            <a:r>
              <a:rPr lang="pt-BR" sz="2000" dirty="0"/>
              <a:t> </a:t>
            </a:r>
            <a:r>
              <a:rPr lang="pt-BR" sz="2000" dirty="0" err="1"/>
              <a:t>these</a:t>
            </a:r>
            <a:r>
              <a:rPr lang="pt-BR" sz="2000" dirty="0"/>
              <a:t> </a:t>
            </a:r>
            <a:r>
              <a:rPr lang="pt-BR" sz="2000" dirty="0" err="1"/>
              <a:t>agreements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mechanisms</a:t>
            </a:r>
            <a:r>
              <a:rPr lang="pt-BR" sz="2000" dirty="0"/>
              <a:t> </a:t>
            </a:r>
            <a:r>
              <a:rPr lang="pt-BR" sz="2000" dirty="0" err="1"/>
              <a:t>by</a:t>
            </a:r>
            <a:r>
              <a:rPr lang="pt-BR" sz="2000" dirty="0"/>
              <a:t> </a:t>
            </a:r>
            <a:r>
              <a:rPr lang="pt-BR" sz="2000" dirty="0" err="1"/>
              <a:t>which</a:t>
            </a:r>
            <a:r>
              <a:rPr lang="pt-BR" sz="2000" dirty="0"/>
              <a:t> </a:t>
            </a:r>
            <a:r>
              <a:rPr lang="pt-BR" sz="2000" dirty="0" err="1"/>
              <a:t>these</a:t>
            </a:r>
            <a:r>
              <a:rPr lang="pt-BR" sz="2000" dirty="0"/>
              <a:t> </a:t>
            </a:r>
            <a:r>
              <a:rPr lang="pt-BR" sz="2000" dirty="0" err="1"/>
              <a:t>agreements</a:t>
            </a:r>
            <a:r>
              <a:rPr lang="pt-BR" sz="2000" dirty="0"/>
              <a:t> </a:t>
            </a:r>
            <a:r>
              <a:rPr lang="pt-BR" sz="2000" dirty="0" err="1"/>
              <a:t>target</a:t>
            </a:r>
            <a:r>
              <a:rPr lang="pt-BR" sz="2000" dirty="0"/>
              <a:t> </a:t>
            </a:r>
            <a:r>
              <a:rPr lang="pt-BR" sz="2000" dirty="0" err="1"/>
              <a:t>behavior</a:t>
            </a:r>
            <a:r>
              <a:rPr lang="pt-BR" sz="2000" dirty="0"/>
              <a:t>.”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A9680836-D499-154A-8DD4-98CCB346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8DB4CC5-A89D-D34C-A4F4-A11AEF9659A1}" type="slidenum">
              <a:rPr lang="en-US" altLang="pt-BR" sz="1200"/>
              <a:pPr/>
              <a:t>5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138279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11F69102-E8BE-D743-BD18-AA5EF3974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Regime Design (Koremenos et al 2001)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CC26601-4658-1D42-813F-5E52104C18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pt-BR" sz="2300"/>
          </a:p>
          <a:p>
            <a:pPr>
              <a:buFont typeface="Times" pitchFamily="2" charset="0"/>
              <a:buChar char="•"/>
            </a:pPr>
            <a:r>
              <a:rPr lang="en-US" altLang="pt-BR" sz="2300"/>
              <a:t>Dependent variables:</a:t>
            </a:r>
          </a:p>
          <a:p>
            <a:pPr lvl="1">
              <a:buFontTx/>
              <a:buNone/>
            </a:pPr>
            <a:r>
              <a:rPr lang="en-US" altLang="pt-BR" sz="2100"/>
              <a:t>	</a:t>
            </a:r>
          </a:p>
          <a:p>
            <a:pPr lvl="1">
              <a:buFontTx/>
              <a:buNone/>
            </a:pPr>
            <a:r>
              <a:rPr lang="en-US" altLang="pt-BR" sz="2100"/>
              <a:t>	Membership</a:t>
            </a:r>
          </a:p>
          <a:p>
            <a:pPr lvl="1">
              <a:buFontTx/>
              <a:buNone/>
            </a:pPr>
            <a:r>
              <a:rPr lang="en-US" altLang="pt-BR" sz="2100"/>
              <a:t>	Scope</a:t>
            </a:r>
          </a:p>
          <a:p>
            <a:pPr lvl="1">
              <a:buFontTx/>
              <a:buNone/>
            </a:pPr>
            <a:r>
              <a:rPr lang="en-US" altLang="pt-BR" sz="2100"/>
              <a:t>	Centralization</a:t>
            </a:r>
          </a:p>
          <a:p>
            <a:pPr lvl="1">
              <a:buFontTx/>
              <a:buNone/>
            </a:pPr>
            <a:r>
              <a:rPr lang="en-US" altLang="pt-BR" sz="2100"/>
              <a:t>	Control</a:t>
            </a:r>
          </a:p>
          <a:p>
            <a:pPr lvl="1">
              <a:buFontTx/>
              <a:buNone/>
            </a:pPr>
            <a:r>
              <a:rPr lang="en-US" altLang="pt-BR" sz="2100"/>
              <a:t>	Flexibility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AA2E9657-A290-4046-B6C2-616FD847B4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pt-BR" sz="2300"/>
          </a:p>
          <a:p>
            <a:pPr>
              <a:buFont typeface="Times" pitchFamily="2" charset="0"/>
              <a:buChar char="•"/>
            </a:pPr>
            <a:r>
              <a:rPr lang="en-US" altLang="pt-BR" sz="2300"/>
              <a:t>Independent variables:</a:t>
            </a:r>
          </a:p>
          <a:p>
            <a:pPr>
              <a:buFontTx/>
              <a:buNone/>
            </a:pPr>
            <a:r>
              <a:rPr lang="en-US" altLang="pt-BR" sz="2300"/>
              <a:t>		</a:t>
            </a:r>
          </a:p>
          <a:p>
            <a:pPr>
              <a:buFontTx/>
              <a:buNone/>
            </a:pPr>
            <a:r>
              <a:rPr lang="en-US" altLang="pt-BR" sz="2300"/>
              <a:t>		Distribution</a:t>
            </a:r>
          </a:p>
          <a:p>
            <a:pPr>
              <a:buFontTx/>
              <a:buNone/>
            </a:pPr>
            <a:r>
              <a:rPr lang="en-US" altLang="pt-BR" sz="2300"/>
              <a:t>		Enforcement</a:t>
            </a:r>
          </a:p>
          <a:p>
            <a:pPr>
              <a:buFontTx/>
              <a:buNone/>
            </a:pPr>
            <a:r>
              <a:rPr lang="en-US" altLang="pt-BR" sz="2300"/>
              <a:t>		Number/asymmetry</a:t>
            </a:r>
          </a:p>
          <a:p>
            <a:pPr>
              <a:buFontTx/>
              <a:buNone/>
            </a:pPr>
            <a:r>
              <a:rPr lang="en-US" altLang="pt-BR" sz="2300"/>
              <a:t>		Uncertainty</a:t>
            </a:r>
          </a:p>
          <a:p>
            <a:pPr>
              <a:buFontTx/>
              <a:buNone/>
            </a:pPr>
            <a:endParaRPr lang="en-US" altLang="pt-BR" sz="2300"/>
          </a:p>
          <a:p>
            <a:pPr>
              <a:buFontTx/>
              <a:buNone/>
            </a:pPr>
            <a:r>
              <a:rPr lang="en-US" altLang="pt-BR" sz="27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31822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A6BCEA8F-92FF-314C-92CC-C2277BC1F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Conjectures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698DC27-6579-174A-BCF9-D262E26B1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Membership</a:t>
            </a:r>
          </a:p>
          <a:p>
            <a:pPr marL="927100" lvl="1" indent="-457200">
              <a:buFont typeface="Arial" panose="020B0604020202020204" pitchFamily="34" charset="0"/>
              <a:buAutoNum type="arabicPeriod"/>
            </a:pPr>
            <a:r>
              <a:rPr lang="en-US" altLang="pt-BR"/>
              <a:t>Restrictive membership increases with the severity of the enforcement problem</a:t>
            </a:r>
          </a:p>
          <a:p>
            <a:pPr marL="927100" lvl="1" indent="-457200">
              <a:buFont typeface="Arial" panose="020B0604020202020204" pitchFamily="34" charset="0"/>
              <a:buAutoNum type="arabicPeriod"/>
            </a:pPr>
            <a:r>
              <a:rPr lang="en-US" altLang="pt-BR"/>
              <a:t>Restrictive membership increases with uncertainty about preferences</a:t>
            </a:r>
          </a:p>
          <a:p>
            <a:r>
              <a:rPr lang="en-US" altLang="pt-BR"/>
              <a:t>Scope</a:t>
            </a:r>
          </a:p>
          <a:p>
            <a:pPr marL="927100" lvl="1" indent="-457200">
              <a:buFont typeface="Arial" panose="020B0604020202020204" pitchFamily="34" charset="0"/>
              <a:buAutoNum type="arabicPeriod"/>
            </a:pPr>
            <a:r>
              <a:rPr lang="en-US" altLang="pt-BR"/>
              <a:t>Issue scope increases with greater heterogeneity among larger numbers of actors</a:t>
            </a:r>
          </a:p>
          <a:p>
            <a:pPr marL="927100" lvl="1" indent="-457200">
              <a:buFont typeface="Arial" panose="020B0604020202020204" pitchFamily="34" charset="0"/>
              <a:buAutoNum type="arabicPeriod"/>
            </a:pPr>
            <a:r>
              <a:rPr lang="en-US" altLang="pt-BR"/>
              <a:t>Issue scope increases with the severity of the distribution problem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AF5E029A-3ABB-4846-8C46-E774B03C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9E20C7-0386-4C41-B4D7-2670FBA76E4E}" type="slidenum">
              <a:rPr lang="en-US" altLang="pt-BR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43535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77DB607-45CB-4543-A9FF-B637FBE9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Conjectures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36165-9692-1E47-A4BE-A957B704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Centralization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en-US" dirty="0"/>
              <a:t>Centralization increases with uncertainty about behavior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en-US" dirty="0"/>
              <a:t>Centralization increases with uncertainty about the state of the world</a:t>
            </a:r>
          </a:p>
          <a:p>
            <a:pPr>
              <a:defRPr/>
            </a:pPr>
            <a:r>
              <a:rPr lang="en-US" dirty="0"/>
              <a:t>Flexibility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en-US" dirty="0"/>
              <a:t>Flexibility increases with uncertainty about the state of the world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en-US" dirty="0"/>
              <a:t>Flexibility increases with the severity of the distribution problem</a:t>
            </a:r>
          </a:p>
          <a:p>
            <a:pPr lvl="1">
              <a:defRPr/>
            </a:pPr>
            <a:endParaRPr lang="pt-BR" dirty="0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1D981686-E595-AC4A-B59D-4BE41BB1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C35CE8-74A6-A04F-96DA-518CDC3A3EF3}" type="slidenum">
              <a:rPr lang="en-US" altLang="pt-BR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194636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67C2FDBF-F7DC-2648-AB42-A49F0ACB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Ron Mitchell</a:t>
            </a:r>
            <a:r>
              <a:rPr lang="pt-BR" altLang="pt-BR" sz="1600" dirty="0"/>
              <a:t>*</a:t>
            </a:r>
            <a:endParaRPr lang="pt-BR" altLang="pt-BR" dirty="0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38E622D-C058-5C40-9801-74A954849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pt-BR" altLang="pt-BR"/>
              <a:t>Taxonomia proposta:</a:t>
            </a:r>
          </a:p>
          <a:p>
            <a:pPr lvl="1"/>
            <a:r>
              <a:rPr lang="pt-BR" altLang="pt-BR"/>
              <a:t>Problemas de polui</a:t>
            </a:r>
            <a:r>
              <a:rPr lang="en-US" altLang="pt-BR"/>
              <a:t>çã</a:t>
            </a:r>
            <a:r>
              <a:rPr lang="pt-BR" altLang="pt-BR"/>
              <a:t>o; v.</a:t>
            </a:r>
          </a:p>
          <a:p>
            <a:pPr lvl="1"/>
            <a:r>
              <a:rPr lang="pt-BR" altLang="pt-BR"/>
              <a:t>Problemas de recursos naturais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8B08EBAA-BABD-8A48-A7C2-140DAD01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5A38929-E9F0-9C4F-BC9A-1532770CE698}" type="slidenum">
              <a:rPr lang="en-US" altLang="pt-BR" sz="1200"/>
              <a:pPr/>
              <a:t>9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460908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</TotalTime>
  <Words>368</Words>
  <Application>Microsoft Macintosh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Bookman Old Style</vt:lpstr>
      <vt:lpstr>Calibri</vt:lpstr>
      <vt:lpstr>Calibri Light</vt:lpstr>
      <vt:lpstr>Times</vt:lpstr>
      <vt:lpstr>Wingdings</vt:lpstr>
      <vt:lpstr>Tema do Office</vt:lpstr>
      <vt:lpstr>Regimes Internacionais em Perspectiva Comparada – BRI0045</vt:lpstr>
      <vt:lpstr>Roteiro</vt:lpstr>
      <vt:lpstr>Ron Mitchell</vt:lpstr>
      <vt:lpstr>Ron Mitchell</vt:lpstr>
      <vt:lpstr>Ron Mitchell</vt:lpstr>
      <vt:lpstr>Regime Design (Koremenos et al 2001)</vt:lpstr>
      <vt:lpstr>Conjectures</vt:lpstr>
      <vt:lpstr>Conjectures</vt:lpstr>
      <vt:lpstr>Ron Mitchell*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Regimes Internacionais em Perspectiva Comparada – BRI0045</dc:title>
  <dc:creator>Cristiane</dc:creator>
  <cp:lastModifiedBy>Cristiane</cp:lastModifiedBy>
  <cp:revision>39</cp:revision>
  <dcterms:created xsi:type="dcterms:W3CDTF">2023-08-19T18:59:43Z</dcterms:created>
  <dcterms:modified xsi:type="dcterms:W3CDTF">2023-09-19T22:42:46Z</dcterms:modified>
</cp:coreProperties>
</file>