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sldIdLst>
    <p:sldId id="256" r:id="rId2"/>
    <p:sldId id="259" r:id="rId3"/>
    <p:sldId id="260" r:id="rId4"/>
    <p:sldId id="261" r:id="rId5"/>
    <p:sldId id="264" r:id="rId6"/>
    <p:sldId id="262" r:id="rId7"/>
    <p:sldId id="263" r:id="rId8"/>
    <p:sldId id="265" r:id="rId9"/>
    <p:sldId id="266" r:id="rId10"/>
    <p:sldId id="269" r:id="rId11"/>
    <p:sldId id="270" r:id="rId12"/>
    <p:sldId id="271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95" d="100"/>
          <a:sy n="95" d="100"/>
        </p:scale>
        <p:origin x="33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DA51639-B2D6-4652-B8C3-1B4C224A7BAF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69648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206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44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095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4961B7-6B89-48AB-966F-622E2788EECC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56127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1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35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08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0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F131DD-A141-4471-BCF9-C6073EDD7E20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24492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334A90-EB03-42F3-8859-2C2B2724C058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31823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19532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orient="horz" pos="1368">
          <p15:clr>
            <a:srgbClr val="F26B43"/>
          </p15:clr>
        </p15:guide>
        <p15:guide id="4294967295" orient="horz" pos="1440">
          <p15:clr>
            <a:srgbClr val="F26B43"/>
          </p15:clr>
        </p15:guide>
        <p15:guide id="4294967295" orient="horz" pos="3696">
          <p15:clr>
            <a:srgbClr val="F26B43"/>
          </p15:clr>
        </p15:guide>
        <p15:guide id="4294967295" orient="horz" pos="432">
          <p15:clr>
            <a:srgbClr val="F26B43"/>
          </p15:clr>
        </p15:guide>
        <p15:guide id="4294967295" orient="horz" pos="1512">
          <p15:clr>
            <a:srgbClr val="F26B43"/>
          </p15:clr>
        </p15:guide>
        <p15:guide id="4294967295" pos="6912">
          <p15:clr>
            <a:srgbClr val="F26B43"/>
          </p15:clr>
        </p15:guide>
        <p15:guide id="4294967295" pos="936">
          <p15:clr>
            <a:srgbClr val="F26B43"/>
          </p15:clr>
        </p15:guide>
        <p15:guide id="4294967295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00828" y="1788453"/>
            <a:ext cx="8943372" cy="2964521"/>
          </a:xfrm>
          <a:solidFill>
            <a:schemeClr val="tx1"/>
          </a:solidFill>
        </p:spPr>
        <p:txBody>
          <a:bodyPr anchor="ctr" anchorCtr="0"/>
          <a:lstStyle/>
          <a:p>
            <a:r>
              <a:rPr lang="pt-BR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Química analítica</a:t>
            </a:r>
            <a:endParaRPr lang="pt-BR" dirty="0">
              <a:solidFill>
                <a:schemeClr val="bg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00828" y="1399630"/>
            <a:ext cx="8943372" cy="777646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Articulação de conteúdo químico-pedagógico para</a:t>
            </a:r>
          </a:p>
        </p:txBody>
      </p:sp>
      <p:sp>
        <p:nvSpPr>
          <p:cNvPr id="4" name="Retângulo 3"/>
          <p:cNvSpPr/>
          <p:nvPr/>
        </p:nvSpPr>
        <p:spPr>
          <a:xfrm>
            <a:off x="8185877" y="5749409"/>
            <a:ext cx="3219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Profa. Joana </a:t>
            </a:r>
            <a:r>
              <a:rPr lang="pt-BR" dirty="0" smtClean="0">
                <a:solidFill>
                  <a:schemeClr val="bg1"/>
                </a:solidFill>
              </a:rPr>
              <a:t>Andrade    USP-RP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4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96683" y="6392594"/>
            <a:ext cx="9601200" cy="465406"/>
          </a:xfrm>
        </p:spPr>
        <p:txBody>
          <a:bodyPr/>
          <a:lstStyle/>
          <a:p>
            <a:r>
              <a:rPr lang="pt-BR" dirty="0"/>
              <a:t>https://www.youtube.com/watch?v=2egf-FE0EgU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76" y="543365"/>
            <a:ext cx="8346831" cy="469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4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9175" cy="6839536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933575" y="214313"/>
            <a:ext cx="1219200" cy="36671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90525" y="771525"/>
            <a:ext cx="3067050" cy="74295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086225" y="3260370"/>
            <a:ext cx="1114425" cy="3187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400300" y="2395536"/>
            <a:ext cx="1219200" cy="38576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210300" y="2731439"/>
            <a:ext cx="2038350" cy="7070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9440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90268" y="2286000"/>
            <a:ext cx="4682532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/>
              <a:t>Fluxograma da separação química, por Marie Curie, dos sulfatos de bário e de rádio dos resíduos de </a:t>
            </a:r>
            <a:r>
              <a:rPr lang="pt-BR" sz="2800" dirty="0" err="1"/>
              <a:t>pechblenda</a:t>
            </a:r>
            <a:r>
              <a:rPr lang="pt-BR" sz="2800" dirty="0"/>
              <a:t>.</a:t>
            </a:r>
            <a:endParaRPr lang="pt-BR" sz="28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55530" t="14445" r="1288" b="27778"/>
          <a:stretch/>
        </p:blipFill>
        <p:spPr>
          <a:xfrm>
            <a:off x="2005101" y="0"/>
            <a:ext cx="4167099" cy="276846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46763" t="15656" r="10638" b="11212"/>
          <a:stretch/>
        </p:blipFill>
        <p:spPr>
          <a:xfrm>
            <a:off x="2005101" y="2768466"/>
            <a:ext cx="4210259" cy="416716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6513844" y="627938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600" dirty="0"/>
              <a:t>https://pubs.acs.org/doi/pdf/10.1021/ed065p561?src=recsys</a:t>
            </a:r>
          </a:p>
        </p:txBody>
      </p:sp>
    </p:spTree>
    <p:extLst>
      <p:ext uri="{BB962C8B-B14F-4D97-AF65-F5344CB8AC3E}">
        <p14:creationId xmlns:p14="http://schemas.microsoft.com/office/powerpoint/2010/main" val="349440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2575" y="433307"/>
            <a:ext cx="10582422" cy="1485900"/>
          </a:xfrm>
        </p:spPr>
        <p:txBody>
          <a:bodyPr>
            <a:normAutofit fontScale="90000"/>
          </a:bodyPr>
          <a:lstStyle/>
          <a:p>
            <a:r>
              <a:rPr lang="pt-BR" dirty="0" err="1" smtClean="0"/>
              <a:t>Ptable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quantos compostos é possível fazer com os elementos disponíveis na tabela?</a:t>
            </a:r>
            <a:br>
              <a:rPr lang="pt-BR" dirty="0" smtClean="0"/>
            </a:b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8359" t="25693" r="18102" b="12086"/>
          <a:stretch/>
        </p:blipFill>
        <p:spPr>
          <a:xfrm>
            <a:off x="2507565" y="2405576"/>
            <a:ext cx="746994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0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128" y="0"/>
            <a:ext cx="6283328" cy="471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75" y="148590"/>
            <a:ext cx="5791200" cy="3185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100" y="3448050"/>
            <a:ext cx="4490539" cy="3353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167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6095" y="3365096"/>
            <a:ext cx="2922054" cy="379441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816" y="2809874"/>
            <a:ext cx="5888183" cy="4048125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438900" y="95250"/>
            <a:ext cx="4173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NECESSIDADES... MUITAS.</a:t>
            </a:r>
            <a:endParaRPr lang="pt-BR" sz="28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6438900" y="523220"/>
            <a:ext cx="5536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PRINCIPALMENTE RELACIONADAS À SOBREVIVÊNCIA.</a:t>
            </a:r>
            <a:endParaRPr lang="pt-BR" sz="2800" dirty="0"/>
          </a:p>
        </p:txBody>
      </p:sp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51" y="0"/>
            <a:ext cx="6275044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08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9086" y="262538"/>
            <a:ext cx="11553825" cy="1485900"/>
          </a:xfrm>
        </p:spPr>
        <p:txBody>
          <a:bodyPr/>
          <a:lstStyle/>
          <a:p>
            <a:pPr algn="ctr"/>
            <a:r>
              <a:rPr lang="pt-BR" b="1" dirty="0" smtClean="0"/>
              <a:t>CONHECER PARA: </a:t>
            </a:r>
            <a:br>
              <a:rPr lang="pt-BR" b="1" dirty="0" smtClean="0"/>
            </a:br>
            <a:r>
              <a:rPr lang="pt-BR" b="1" dirty="0" smtClean="0"/>
              <a:t>ENTENDER, USAR, IDENTIFICAR, CLASSIFICAR...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23875" y="1871053"/>
            <a:ext cx="11668125" cy="1125534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800" dirty="0" smtClean="0"/>
              <a:t>SEPARAÇÃO DE UM “MUNDO MISTURADO” DEMANDAVA TÉCNICAS... </a:t>
            </a:r>
          </a:p>
          <a:p>
            <a:pPr marL="0" indent="0" algn="ctr">
              <a:buNone/>
            </a:pPr>
            <a:r>
              <a:rPr lang="pt-BR" sz="2800" dirty="0" smtClean="0">
                <a:solidFill>
                  <a:schemeClr val="tx1"/>
                </a:solidFill>
              </a:rPr>
              <a:t>ESPECÍFICAS PARA VER COISAS </a:t>
            </a:r>
            <a:r>
              <a:rPr lang="pt-BR" sz="2800" b="1" dirty="0" smtClean="0">
                <a:solidFill>
                  <a:srgbClr val="FF0000"/>
                </a:solidFill>
              </a:rPr>
              <a:t>VISÍVEIS</a:t>
            </a:r>
            <a:r>
              <a:rPr lang="pt-BR" sz="3600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pt-BR" sz="2800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3" y="3221501"/>
            <a:ext cx="3665158" cy="2428167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847" y="4304999"/>
            <a:ext cx="3831034" cy="2553001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/>
          <a:srcRect b="8502"/>
          <a:stretch/>
        </p:blipFill>
        <p:spPr>
          <a:xfrm>
            <a:off x="8384344" y="3302804"/>
            <a:ext cx="3633967" cy="355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5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b="4913"/>
          <a:stretch/>
        </p:blipFill>
        <p:spPr>
          <a:xfrm>
            <a:off x="0" y="0"/>
            <a:ext cx="12192000" cy="68961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794695" y="6491585"/>
            <a:ext cx="70619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http://plataovag.blogspot.com/2006/09/separao-de-misturas.html</a:t>
            </a:r>
          </a:p>
        </p:txBody>
      </p:sp>
    </p:spTree>
    <p:extLst>
      <p:ext uri="{BB962C8B-B14F-4D97-AF65-F5344CB8AC3E}">
        <p14:creationId xmlns:p14="http://schemas.microsoft.com/office/powerpoint/2010/main" val="317253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98600" y="151340"/>
            <a:ext cx="9601200" cy="770467"/>
          </a:xfrm>
        </p:spPr>
        <p:txBody>
          <a:bodyPr/>
          <a:lstStyle/>
          <a:p>
            <a:r>
              <a:rPr lang="pt-BR" dirty="0" smtClean="0"/>
              <a:t>QUAL ERA O LIMITE DESTAS TÉCNICAS?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59667" y="692147"/>
            <a:ext cx="9601200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 smtClean="0">
                <a:solidFill>
                  <a:srgbClr val="C00000"/>
                </a:solidFill>
              </a:rPr>
              <a:t>Mundo macro e mundo micro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639234" y="1608140"/>
            <a:ext cx="10854266" cy="1447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 smtClean="0"/>
              <a:t>A CIÊNCIA surgiu por uma série de dificuldades, de necessidades que impunham objetivos e demandavam estratégias para sua resolução.</a:t>
            </a:r>
          </a:p>
          <a:p>
            <a:r>
              <a:rPr lang="pt-BR" sz="3200" dirty="0" smtClean="0"/>
              <a:t>O método investigativo é natural à CIÊNCIA.</a:t>
            </a:r>
            <a:endParaRPr lang="pt-BR" sz="3200" dirty="0"/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254000" y="3078691"/>
            <a:ext cx="6011333" cy="6858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200" dirty="0" smtClean="0"/>
              <a:t>MAS, COMO ver </a:t>
            </a:r>
            <a:r>
              <a:rPr lang="pt-BR" sz="3200" dirty="0"/>
              <a:t>o</a:t>
            </a:r>
            <a:r>
              <a:rPr lang="pt-BR" sz="3200" dirty="0" smtClean="0"/>
              <a:t> INVISÍVEL???</a:t>
            </a:r>
            <a:endParaRPr lang="pt-BR" sz="3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67" y="3930974"/>
            <a:ext cx="4089400" cy="291412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041" y="3674533"/>
            <a:ext cx="5676491" cy="319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319086" y="262538"/>
            <a:ext cx="11553825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smtClean="0"/>
              <a:t>CONHECER PARA: </a:t>
            </a:r>
            <a:br>
              <a:rPr lang="pt-BR" b="1" smtClean="0"/>
            </a:br>
            <a:r>
              <a:rPr lang="pt-BR" b="1" smtClean="0"/>
              <a:t>ENTENDER, USAR, IDENTIFICAR, CLASSIFICAR...</a:t>
            </a:r>
            <a:endParaRPr lang="pt-BR" b="1" dirty="0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523875" y="2067325"/>
            <a:ext cx="11668125" cy="1023007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 smtClean="0"/>
              <a:t>SEPARAÇÃO DE UM “MUNDO MISTURADO” DEMANDAVA TÉCNICAS... </a:t>
            </a:r>
            <a:r>
              <a:rPr lang="pt-BR" sz="2800" dirty="0">
                <a:solidFill>
                  <a:schemeClr val="tx1"/>
                </a:solidFill>
              </a:rPr>
              <a:t>ESPECÍFICAS PARA VER COISAS </a:t>
            </a:r>
            <a:r>
              <a:rPr lang="pt-BR" sz="2800" dirty="0" smtClean="0">
                <a:solidFill>
                  <a:srgbClr val="FF0000"/>
                </a:solidFill>
              </a:rPr>
              <a:t>INVISÍVEIS</a:t>
            </a:r>
            <a:endParaRPr lang="pt-BR" sz="2800" dirty="0" smtClean="0"/>
          </a:p>
          <a:p>
            <a:endParaRPr lang="pt-BR" sz="2800" dirty="0"/>
          </a:p>
        </p:txBody>
      </p:sp>
      <p:sp>
        <p:nvSpPr>
          <p:cNvPr id="8" name="Retângulo 7"/>
          <p:cNvSpPr/>
          <p:nvPr/>
        </p:nvSpPr>
        <p:spPr>
          <a:xfrm>
            <a:off x="0" y="3539067"/>
            <a:ext cx="12192000" cy="33189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401852" y="3756252"/>
            <a:ext cx="2791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rgbClr val="002060"/>
                </a:solidFill>
              </a:rPr>
              <a:t>CROMATOGRAFIA</a:t>
            </a:r>
            <a:endParaRPr lang="pt-BR" sz="2800" dirty="0">
              <a:solidFill>
                <a:srgbClr val="00206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404718" y="3922233"/>
            <a:ext cx="3864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rgbClr val="002060"/>
                </a:solidFill>
              </a:rPr>
              <a:t>PRECIPITAÇÃO SELETIVA</a:t>
            </a:r>
            <a:endParaRPr lang="pt-BR" sz="2800" dirty="0">
              <a:solidFill>
                <a:srgbClr val="00206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690265" y="5712862"/>
            <a:ext cx="3510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rgbClr val="002060"/>
                </a:solidFill>
              </a:rPr>
              <a:t>PENEIRA MOLECULAR</a:t>
            </a:r>
            <a:endParaRPr lang="pt-BR" sz="2800" dirty="0">
              <a:solidFill>
                <a:srgbClr val="00206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144808" y="4675313"/>
            <a:ext cx="2593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rgbClr val="002060"/>
                </a:solidFill>
              </a:rPr>
              <a:t>ELETROFORESE</a:t>
            </a:r>
            <a:endParaRPr lang="pt-BR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86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412609" y="824844"/>
            <a:ext cx="9601200" cy="1485900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rgbClr val="7030A0"/>
                </a:solidFill>
              </a:rPr>
              <a:t>C</a:t>
            </a:r>
            <a:r>
              <a:rPr lang="pt-BR" dirty="0" smtClean="0">
                <a:solidFill>
                  <a:srgbClr val="FF0000"/>
                </a:solidFill>
              </a:rPr>
              <a:t>R</a:t>
            </a:r>
            <a:r>
              <a:rPr lang="pt-BR" dirty="0" smtClean="0">
                <a:solidFill>
                  <a:srgbClr val="FFC000"/>
                </a:solidFill>
              </a:rPr>
              <a:t>O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</a:rPr>
              <a:t>M</a:t>
            </a:r>
            <a:r>
              <a:rPr lang="pt-BR" dirty="0" smtClean="0">
                <a:solidFill>
                  <a:schemeClr val="accent2"/>
                </a:solidFill>
              </a:rPr>
              <a:t>A</a:t>
            </a:r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pt-BR" dirty="0" smtClean="0">
                <a:solidFill>
                  <a:srgbClr val="92D050"/>
                </a:solidFill>
              </a:rPr>
              <a:t>O</a:t>
            </a:r>
            <a:r>
              <a:rPr lang="pt-BR" dirty="0" smtClean="0"/>
              <a:t>GRAFIA</a:t>
            </a:r>
            <a:endParaRPr lang="pt-BR" dirty="0"/>
          </a:p>
        </p:txBody>
      </p:sp>
      <p:pic>
        <p:nvPicPr>
          <p:cNvPr id="2050" name="Picture 2" descr="Resultado de imagem para CROMATOGRAF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703" y="84659"/>
            <a:ext cx="4148591" cy="296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7291" r="23964"/>
          <a:stretch/>
        </p:blipFill>
        <p:spPr>
          <a:xfrm>
            <a:off x="5169874" y="250691"/>
            <a:ext cx="2321171" cy="263420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38440" y="3119662"/>
            <a:ext cx="1178403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técnica se </a:t>
            </a:r>
            <a:r>
              <a:rPr lang="pt-BR" sz="2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baseia na distribuição dos componentes de uma amostra entre uma fase móvel (ou </a:t>
            </a:r>
            <a:r>
              <a:rPr lang="pt-BR" sz="2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eluente</a:t>
            </a:r>
            <a:r>
              <a:rPr lang="pt-BR" sz="2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 uma fase estacionária ou fixa (adsorvente</a:t>
            </a:r>
            <a:r>
              <a:rPr lang="pt-BR" sz="2800" dirty="0" smtClean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r>
              <a:rPr lang="pt-BR" sz="2800" dirty="0" smtClean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separação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resulta da diferença de velocidades de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migração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dos componentes,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o que se deve às 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interações</a:t>
            </a:r>
            <a:r>
              <a:rPr lang="pt-B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entre esses componentes com ambas as fases. </a:t>
            </a:r>
            <a:endParaRPr lang="pt-B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força 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iônica, bipolar, apolar, e efeitos específicos de afinidade e solubilidade.</a:t>
            </a:r>
            <a:endParaRPr lang="pt-BR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5767754"/>
            <a:ext cx="12192000" cy="10902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318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54653"/>
            <a:ext cx="9601200" cy="1485900"/>
          </a:xfrm>
        </p:spPr>
        <p:txBody>
          <a:bodyPr/>
          <a:lstStyle/>
          <a:p>
            <a:pPr algn="ctr"/>
            <a:r>
              <a:rPr lang="pt-BR" dirty="0" smtClean="0"/>
              <a:t>ELETROFORESE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3077" r="10154"/>
          <a:stretch/>
        </p:blipFill>
        <p:spPr>
          <a:xfrm>
            <a:off x="6845339" y="1842872"/>
            <a:ext cx="4873049" cy="375548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26610" y="6310528"/>
            <a:ext cx="11816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888888"/>
                </a:solidFill>
                <a:latin typeface="arial" panose="020B0604020202020204" pitchFamily="34" charset="0"/>
              </a:rPr>
              <a:t> </a:t>
            </a:r>
            <a:r>
              <a:rPr lang="pt-BR" dirty="0" smtClean="0">
                <a:solidFill>
                  <a:srgbClr val="888888"/>
                </a:solidFill>
                <a:latin typeface="arial" panose="020B0604020202020204" pitchFamily="34" charset="0"/>
              </a:rPr>
              <a:t>A técnica </a:t>
            </a:r>
            <a:r>
              <a:rPr lang="pt-BR" dirty="0">
                <a:solidFill>
                  <a:srgbClr val="888888"/>
                </a:solidFill>
                <a:latin typeface="arial" panose="020B0604020202020204" pitchFamily="34" charset="0"/>
              </a:rPr>
              <a:t>utilizada para separação de moléculas de cargas diferentes. Se </a:t>
            </a:r>
            <a:r>
              <a:rPr lang="pt-BR" dirty="0" smtClean="0">
                <a:solidFill>
                  <a:srgbClr val="888888"/>
                </a:solidFill>
                <a:latin typeface="arial" panose="020B0604020202020204" pitchFamily="34" charset="0"/>
              </a:rPr>
              <a:t>para, por exemplo, </a:t>
            </a:r>
            <a:r>
              <a:rPr lang="pt-BR" dirty="0">
                <a:solidFill>
                  <a:srgbClr val="888888"/>
                </a:solidFill>
                <a:latin typeface="arial" panose="020B0604020202020204" pitchFamily="34" charset="0"/>
              </a:rPr>
              <a:t>amplificação do DNA.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10" y="1382369"/>
            <a:ext cx="5866227" cy="49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7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TM10001105[[fn=Corte]]</Template>
  <TotalTime>507</TotalTime>
  <Words>153</Words>
  <Application>Microsoft Office PowerPoint</Application>
  <PresentationFormat>Widescreen</PresentationFormat>
  <Paragraphs>31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8" baseType="lpstr">
      <vt:lpstr>Batang</vt:lpstr>
      <vt:lpstr>Arial</vt:lpstr>
      <vt:lpstr>Arial</vt:lpstr>
      <vt:lpstr>Franklin Gothic Book</vt:lpstr>
      <vt:lpstr>Crop</vt:lpstr>
      <vt:lpstr>Química analítica</vt:lpstr>
      <vt:lpstr>Apresentação do PowerPoint</vt:lpstr>
      <vt:lpstr>Apresentação do PowerPoint</vt:lpstr>
      <vt:lpstr>CONHECER PARA:  ENTENDER, USAR, IDENTIFICAR, CLASSIFICAR...</vt:lpstr>
      <vt:lpstr>Apresentação do PowerPoint</vt:lpstr>
      <vt:lpstr>QUAL ERA O LIMITE DESTAS TÉCNICAS?</vt:lpstr>
      <vt:lpstr>Apresentação do PowerPoint</vt:lpstr>
      <vt:lpstr>CROMATOGRAFIA</vt:lpstr>
      <vt:lpstr>ELETROFORESE</vt:lpstr>
      <vt:lpstr>Apresentação do PowerPoint</vt:lpstr>
      <vt:lpstr>Apresentação do PowerPoint</vt:lpstr>
      <vt:lpstr>Apresentação do PowerPoint</vt:lpstr>
      <vt:lpstr>Ptable quantos compostos é possível fazer com os elementos disponíveis na tabela?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joana andrade</dc:creator>
  <cp:lastModifiedBy>joana andrade</cp:lastModifiedBy>
  <cp:revision>20</cp:revision>
  <dcterms:created xsi:type="dcterms:W3CDTF">2019-02-27T13:12:51Z</dcterms:created>
  <dcterms:modified xsi:type="dcterms:W3CDTF">2019-02-27T21:40:49Z</dcterms:modified>
</cp:coreProperties>
</file>