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260" r:id="rId4"/>
    <p:sldId id="261" r:id="rId5"/>
    <p:sldId id="262" r:id="rId6"/>
    <p:sldId id="263" r:id="rId7"/>
    <p:sldId id="281" r:id="rId8"/>
    <p:sldId id="264" r:id="rId9"/>
    <p:sldId id="265" r:id="rId10"/>
    <p:sldId id="266" r:id="rId11"/>
    <p:sldId id="268" r:id="rId12"/>
    <p:sldId id="279" r:id="rId13"/>
    <p:sldId id="28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4132-8EF7-42B1-A1FA-85AA764775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DB1A-5DA1-4461-8F1C-B9A57CD08D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91BC3-6963-4B0A-BEEA-B23F5D446962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387552"/>
            <a:ext cx="8964488" cy="120168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Nervoso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11760" y="692696"/>
            <a:ext cx="44644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58628" y="188640"/>
            <a:ext cx="2805460" cy="701948"/>
          </a:xfrm>
          <a:solidFill>
            <a:srgbClr val="FFC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Lobos do </a:t>
            </a:r>
            <a:r>
              <a:rPr lang="pt-BR" sz="2800" b="1" dirty="0" err="1" smtClean="0">
                <a:solidFill>
                  <a:schemeClr val="tx2">
                    <a:lumMod val="75000"/>
                  </a:schemeClr>
                </a:solidFill>
              </a:rPr>
              <a:t>telencéfalo</a:t>
            </a: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Picture 3" descr="face supero later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5872162" cy="4376737"/>
          </a:xfrm>
          <a:noFill/>
          <a:ln w="57150">
            <a:solidFill>
              <a:srgbClr val="C00000"/>
            </a:solidFill>
          </a:ln>
        </p:spPr>
      </p:pic>
      <p:pic>
        <p:nvPicPr>
          <p:cNvPr id="17412" name="Picture 4" descr="insu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4221163"/>
            <a:ext cx="3311525" cy="2519362"/>
          </a:xfrm>
          <a:noFill/>
          <a:ln>
            <a:solidFill>
              <a:srgbClr val="FF0000"/>
            </a:solidFill>
          </a:ln>
        </p:spPr>
      </p:pic>
      <p:sp>
        <p:nvSpPr>
          <p:cNvPr id="2" name="Forma livre 1"/>
          <p:cNvSpPr/>
          <p:nvPr/>
        </p:nvSpPr>
        <p:spPr>
          <a:xfrm>
            <a:off x="3132138" y="1501775"/>
            <a:ext cx="503237" cy="1646238"/>
          </a:xfrm>
          <a:custGeom>
            <a:avLst/>
            <a:gdLst>
              <a:gd name="connsiteX0" fmla="*/ 54172 w 502861"/>
              <a:gd name="connsiteY0" fmla="*/ 1647646 h 1647646"/>
              <a:gd name="connsiteX1" fmla="*/ 2414 w 502861"/>
              <a:gd name="connsiteY1" fmla="*/ 1250830 h 1647646"/>
              <a:gd name="connsiteX2" fmla="*/ 123184 w 502861"/>
              <a:gd name="connsiteY2" fmla="*/ 897147 h 1647646"/>
              <a:gd name="connsiteX3" fmla="*/ 356097 w 502861"/>
              <a:gd name="connsiteY3" fmla="*/ 655608 h 1647646"/>
              <a:gd name="connsiteX4" fmla="*/ 502746 w 502861"/>
              <a:gd name="connsiteY4" fmla="*/ 396815 h 1647646"/>
              <a:gd name="connsiteX5" fmla="*/ 381976 w 502861"/>
              <a:gd name="connsiteY5" fmla="*/ 146649 h 1647646"/>
              <a:gd name="connsiteX6" fmla="*/ 459614 w 502861"/>
              <a:gd name="connsiteY6" fmla="*/ 0 h 1647646"/>
              <a:gd name="connsiteX7" fmla="*/ 459614 w 502861"/>
              <a:gd name="connsiteY7" fmla="*/ 0 h 16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1" h="1647646">
                <a:moveTo>
                  <a:pt x="54172" y="1647646"/>
                </a:moveTo>
                <a:cubicBezTo>
                  <a:pt x="22542" y="1511779"/>
                  <a:pt x="-9088" y="1375913"/>
                  <a:pt x="2414" y="1250830"/>
                </a:cubicBezTo>
                <a:cubicBezTo>
                  <a:pt x="13916" y="1125747"/>
                  <a:pt x="64237" y="996351"/>
                  <a:pt x="123184" y="897147"/>
                </a:cubicBezTo>
                <a:cubicBezTo>
                  <a:pt x="182131" y="797943"/>
                  <a:pt x="292837" y="738997"/>
                  <a:pt x="356097" y="655608"/>
                </a:cubicBezTo>
                <a:cubicBezTo>
                  <a:pt x="419357" y="572219"/>
                  <a:pt x="498433" y="481641"/>
                  <a:pt x="502746" y="396815"/>
                </a:cubicBezTo>
                <a:cubicBezTo>
                  <a:pt x="507059" y="311989"/>
                  <a:pt x="389165" y="212785"/>
                  <a:pt x="381976" y="146649"/>
                </a:cubicBezTo>
                <a:cubicBezTo>
                  <a:pt x="374787" y="80513"/>
                  <a:pt x="459614" y="0"/>
                  <a:pt x="459614" y="0"/>
                </a:cubicBezTo>
                <a:lnTo>
                  <a:pt x="45961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348038" y="2324100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 b="1" dirty="0">
                <a:solidFill>
                  <a:srgbClr val="FF0000"/>
                </a:solidFill>
              </a:rPr>
              <a:t>3,2,1</a:t>
            </a:r>
          </a:p>
        </p:txBody>
      </p:sp>
      <p:pic>
        <p:nvPicPr>
          <p:cNvPr id="11274" name="Picture 10" descr="Resultado de imagem para homunculo de penf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2259013" cy="2457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6" name="Picture 12" descr="Resultado de imagem para homunculo de penfie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38" y="2298700"/>
            <a:ext cx="3660775" cy="2643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771775" y="2462213"/>
            <a:ext cx="215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/>
              <a:t>4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276600" y="3152775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41,42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51050" y="3429000"/>
            <a:ext cx="5048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/>
              <a:t>44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102992" y="951384"/>
            <a:ext cx="4789488" cy="7494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Áreas funcionais do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telencéfalo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BRODDMANN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/>
      <p:bldP spid="6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879475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Irrigação do SNC</a:t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Círculo arterial do cérebro = polígono de Willis</a:t>
            </a:r>
            <a:b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Sistema Carotídeo interno + Sistema </a:t>
            </a:r>
            <a:r>
              <a:rPr lang="pt-BR" sz="2400" b="1" dirty="0" err="1" smtClean="0">
                <a:solidFill>
                  <a:schemeClr val="tx2">
                    <a:lumMod val="75000"/>
                  </a:schemeClr>
                </a:solidFill>
              </a:rPr>
              <a:t>vértebro-basilar</a:t>
            </a:r>
            <a:endParaRPr lang="pt-BR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7" name="Picture 7" descr="F66122-008-f037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985963"/>
            <a:ext cx="3095625" cy="4395787"/>
          </a:xfrm>
          <a:noFill/>
          <a:ln>
            <a:solidFill>
              <a:schemeClr val="tx1"/>
            </a:solidFill>
          </a:ln>
        </p:spPr>
      </p:pic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042988" y="2852738"/>
            <a:ext cx="360362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1835150" y="2852738"/>
            <a:ext cx="2889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2" name="Picture 8" descr="Resultado de imagem para irrigação da medula espinh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1628775"/>
            <a:ext cx="4994275" cy="2079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2" name="Picture 2" descr="http://3.bp.blogspot.com/-CY3Qnn0j1ks/VT2mn-vT6yI/AAAAAAAAA80/PmrpL3Kv848/s1600/aneurisma_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908" y="3132093"/>
            <a:ext cx="6412596" cy="36092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2987824" y="3131676"/>
            <a:ext cx="2304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Face inferior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C:\Users\Lab Biol\Desktop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06812"/>
            <a:ext cx="5101778" cy="3151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" name="Picture 12" descr="Resultado de imagem para isquemia cerebr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628800"/>
            <a:ext cx="6083591" cy="51125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6300192" y="4077072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20" grpId="0" animBg="1"/>
      <p:bldP spid="1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829104"/>
            <a:ext cx="8425631" cy="123110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Divisão Anatômica do SN: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Sistema Nervoso Central (medula espinhal + encéfalo).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G:\NERV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4016"/>
            <a:ext cx="4572000" cy="3429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632311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Tirapelli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L.F.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B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ases morfológicas do corpo humano. 1ª ed.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488"/>
            <a:ext cx="7632700" cy="1052512"/>
          </a:xfrm>
        </p:spPr>
        <p:txBody>
          <a:bodyPr/>
          <a:lstStyle/>
          <a:p>
            <a:pPr eaLnBrk="1" hangingPunct="1"/>
            <a:r>
              <a:rPr lang="pt-BR" sz="2400" b="1" smtClean="0"/>
              <a:t>Origem e desenvolvimento do Sistema Nervoso</a:t>
            </a:r>
            <a:r>
              <a:rPr lang="pt-BR" sz="3200" b="1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08550" y="1981200"/>
            <a:ext cx="370205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z="2400" b="1" smtClean="0"/>
          </a:p>
          <a:p>
            <a:pPr eaLnBrk="1" hangingPunct="1">
              <a:buFontTx/>
              <a:buNone/>
            </a:pPr>
            <a:endParaRPr lang="pt-BR" sz="2400" b="1" smtClean="0"/>
          </a:p>
        </p:txBody>
      </p:sp>
      <p:pic>
        <p:nvPicPr>
          <p:cNvPr id="7172" name="Picture 5" descr="Foto Digitalizada-2-1_ed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243013"/>
            <a:ext cx="5391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660232" y="1124744"/>
            <a:ext cx="20162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Tubo neural e cristas neurais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2875"/>
            <a:ext cx="4719638" cy="11080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sz="2400" b="1" smtClean="0"/>
              <a:t>Origem e desenvolvimento do Sistema Nervoso</a:t>
            </a:r>
            <a:r>
              <a:rPr lang="pt-BR" sz="3200" b="1" smtClean="0"/>
              <a:t> </a:t>
            </a:r>
          </a:p>
        </p:txBody>
      </p:sp>
      <p:pic>
        <p:nvPicPr>
          <p:cNvPr id="8195" name="Picture 5" descr="pagina 10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786" y="1124744"/>
            <a:ext cx="4824710" cy="3534802"/>
          </a:xfrm>
          <a:noFill/>
        </p:spPr>
      </p:pic>
      <p:sp>
        <p:nvSpPr>
          <p:cNvPr id="819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105400" y="134143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z="2400" b="1" smtClean="0"/>
          </a:p>
          <a:p>
            <a:pPr eaLnBrk="1" hangingPunct="1">
              <a:buFontTx/>
              <a:buNone/>
            </a:pPr>
            <a:endParaRPr lang="pt-BR" sz="2400" b="1" smtClean="0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1943100" y="5805488"/>
            <a:ext cx="468313" cy="36036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http://3.bp.blogspot.com/_rhi0LswJIkk/TGcGH-ySddI/AAAAAAAAAAU/B2cs03yuYeE/s320/embri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4194175"/>
            <a:ext cx="3844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" y="3789363"/>
            <a:ext cx="3384550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 flipV="1">
            <a:off x="827584" y="4437112"/>
            <a:ext cx="360040" cy="2880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2195736" y="4365104"/>
            <a:ext cx="360040" cy="2160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1763688" y="5877272"/>
            <a:ext cx="504056" cy="2880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ta para a direita 19"/>
          <p:cNvSpPr/>
          <p:nvPr/>
        </p:nvSpPr>
        <p:spPr>
          <a:xfrm>
            <a:off x="395536" y="4509120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3347700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Flexura cefálica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836712"/>
            <a:ext cx="20162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Vesículas primordiais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indrome do TC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0"/>
            <a:ext cx="5121275" cy="6786563"/>
          </a:xfrm>
          <a:noFill/>
          <a:ln>
            <a:solidFill>
              <a:schemeClr val="bg2"/>
            </a:solidFill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2588" y="1555750"/>
            <a:ext cx="3038475" cy="17287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 smtClean="0"/>
              <a:t>1) </a:t>
            </a:r>
            <a:r>
              <a:rPr lang="pt-BR" sz="2800" b="1" dirty="0" smtClean="0">
                <a:latin typeface="+mj-lt"/>
              </a:rPr>
              <a:t>S.N.Central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b="1" dirty="0" smtClean="0">
              <a:latin typeface="+mj-lt"/>
            </a:endParaRP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 smtClean="0">
                <a:latin typeface="+mj-lt"/>
              </a:rPr>
              <a:t> 2) S.N.Periférico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dirty="0" smtClean="0">
              <a:solidFill>
                <a:srgbClr val="FF6600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188" y="260350"/>
            <a:ext cx="8004175" cy="820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Divisão Anatômica</a:t>
            </a:r>
            <a:endParaRPr lang="pt-BR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809625"/>
            <a:ext cx="6521450" cy="6746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800" b="1" smtClean="0">
                <a:solidFill>
                  <a:schemeClr val="tx1"/>
                </a:solidFill>
              </a:rPr>
              <a:t>1. Sistema Nervoso Central</a:t>
            </a:r>
            <a:br>
              <a:rPr lang="pt-BR" altLang="pt-BR" sz="2800" b="1" smtClean="0">
                <a:solidFill>
                  <a:schemeClr val="tx1"/>
                </a:solidFill>
              </a:rPr>
            </a:br>
            <a:r>
              <a:rPr lang="pt-BR" altLang="pt-BR" sz="2400" b="1" smtClean="0">
                <a:solidFill>
                  <a:srgbClr val="FF0000"/>
                </a:solidFill>
              </a:rPr>
              <a:t>Encéfalo</a:t>
            </a:r>
            <a:br>
              <a:rPr lang="pt-BR" altLang="pt-BR" sz="2400" b="1" smtClean="0">
                <a:solidFill>
                  <a:srgbClr val="FF0000"/>
                </a:solidFill>
              </a:rPr>
            </a:br>
            <a:r>
              <a:rPr lang="pt-BR" altLang="pt-BR" sz="2400" b="1" smtClean="0">
                <a:solidFill>
                  <a:srgbClr val="FF0000"/>
                </a:solidFill>
              </a:rPr>
              <a:t>Medula espinhal</a:t>
            </a:r>
          </a:p>
        </p:txBody>
      </p:sp>
      <p:pic>
        <p:nvPicPr>
          <p:cNvPr id="10243" name="Picture 3" descr="Encéfalo - Sobotta274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928813"/>
            <a:ext cx="7164388" cy="4065587"/>
          </a:xfrm>
          <a:noFill/>
          <a:ln>
            <a:solidFill>
              <a:srgbClr val="FF0000"/>
            </a:solidFill>
          </a:ln>
        </p:spPr>
      </p:pic>
      <p:pic>
        <p:nvPicPr>
          <p:cNvPr id="7173" name="Picture 5" descr="http://3.bp.blogspot.com/_rhi0LswJIkk/TGcGH-ySddI/AAAAAAAAAAU/B2cs03yuYeE/s320/embri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64742" y="3860800"/>
            <a:ext cx="398847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-180975" y="3860800"/>
            <a:ext cx="360363" cy="223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35818" y="3860800"/>
            <a:ext cx="287338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347864" y="4077072"/>
            <a:ext cx="1656184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3707904" y="3789040"/>
            <a:ext cx="216024" cy="288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699792" y="3501008"/>
            <a:ext cx="100811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Cérebro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92280" y="4643844"/>
            <a:ext cx="11521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Cerebelo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4931876"/>
            <a:ext cx="50405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TE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 smtClean="0">
                <a:solidFill>
                  <a:schemeClr val="tx1"/>
                </a:solidFill>
              </a:rPr>
              <a:t>Meninges: </a:t>
            </a:r>
            <a:r>
              <a:rPr lang="pt-BR" altLang="pt-BR" sz="3600" b="1" dirty="0" smtClean="0">
                <a:solidFill>
                  <a:srgbClr val="FF0000"/>
                </a:solidFill>
              </a:rPr>
              <a:t>dura-máter, </a:t>
            </a:r>
            <a:r>
              <a:rPr lang="pt-BR" altLang="pt-BR" sz="3600" b="1" dirty="0" err="1" smtClean="0">
                <a:solidFill>
                  <a:srgbClr val="FF0000"/>
                </a:solidFill>
              </a:rPr>
              <a:t>aracnóide</a:t>
            </a:r>
            <a:r>
              <a:rPr lang="pt-BR" altLang="pt-BR" sz="3600" b="1" dirty="0" smtClean="0">
                <a:solidFill>
                  <a:srgbClr val="FF0000"/>
                </a:solidFill>
              </a:rPr>
              <a:t> e pia-máter</a:t>
            </a:r>
          </a:p>
        </p:txBody>
      </p:sp>
      <p:pic>
        <p:nvPicPr>
          <p:cNvPr id="44035" name="Picture 3" descr="Vista superficial du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5650" y="1412875"/>
            <a:ext cx="4506913" cy="4824413"/>
          </a:xfrm>
          <a:noFill/>
        </p:spPr>
      </p:pic>
      <p:pic>
        <p:nvPicPr>
          <p:cNvPr id="44036" name="Picture 4" descr="meninges 1- N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938" y="2084388"/>
            <a:ext cx="4468812" cy="3630612"/>
          </a:xfr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2" descr="F66122-008-f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75" y="1519238"/>
            <a:ext cx="5237163" cy="43576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V="1">
            <a:off x="2857500" y="2286000"/>
            <a:ext cx="3000375" cy="10715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2700338" y="3714750"/>
            <a:ext cx="280035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 descr="Resultado de imagem para nervos espinha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56792"/>
            <a:ext cx="4389438" cy="340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283968" y="5517232"/>
            <a:ext cx="45365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5807005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Espaço </a:t>
            </a:r>
            <a:r>
              <a:rPr lang="pt-BR" b="1" dirty="0" err="1" smtClean="0"/>
              <a:t>subaracnóideo</a:t>
            </a:r>
            <a:r>
              <a:rPr lang="pt-BR" b="1" dirty="0" smtClean="0"/>
              <a:t> - </a:t>
            </a:r>
            <a:r>
              <a:rPr lang="pt-BR" b="1" dirty="0" err="1" smtClean="0">
                <a:solidFill>
                  <a:schemeClr val="tx2"/>
                </a:solidFill>
              </a:rPr>
              <a:t>líquor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1907704" y="5373216"/>
            <a:ext cx="648072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5364088" y="2636912"/>
            <a:ext cx="50405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868144" y="2348880"/>
            <a:ext cx="172819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Espaço </a:t>
            </a:r>
            <a:r>
              <a:rPr lang="pt-BR" b="1" dirty="0" err="1" smtClean="0"/>
              <a:t>epidural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8435" name="Picture 10" descr="Resultado de imagem para hemorragias cerebrais parenquimato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871912" cy="314007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8" name="Picture 12" descr="http://scielo.isciii.es/img/revistas/cmf/n52/art01_fi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04775"/>
            <a:ext cx="252095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V="1">
            <a:off x="3325813" y="1055688"/>
            <a:ext cx="3024187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http://scielo.isciii.es/img/revistas/cmf/n52/art01_fi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36912"/>
            <a:ext cx="27336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>
            <a:off x="1619250" y="1487488"/>
            <a:ext cx="2646363" cy="1882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Vista superficial du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07988" y="3789363"/>
            <a:ext cx="3228975" cy="2947987"/>
          </a:xfrm>
          <a:noFill/>
        </p:spPr>
      </p:pic>
      <p:pic>
        <p:nvPicPr>
          <p:cNvPr id="44036" name="Picture 4" descr="Resultado de imagem para arteria meningea m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789363"/>
            <a:ext cx="3887788" cy="2719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331640" y="3356992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067944" y="6309320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372200" y="4005064"/>
            <a:ext cx="25202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332656"/>
            <a:ext cx="23762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Hematoma </a:t>
            </a:r>
            <a:r>
              <a:rPr lang="pt-BR" b="1" dirty="0" err="1" smtClean="0"/>
              <a:t>epidural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99792" y="332656"/>
            <a:ext cx="23762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Hematoma </a:t>
            </a:r>
            <a:r>
              <a:rPr lang="pt-BR" b="1" dirty="0" err="1" smtClean="0"/>
              <a:t>subdural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2928938" cy="60392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/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>
                <a:solidFill>
                  <a:srgbClr val="FF0000"/>
                </a:solidFill>
              </a:rPr>
              <a:t>1.1. Medula Espinhal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1800" b="1" dirty="0" smtClean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rgbClr val="FFFF00"/>
                </a:solidFill>
              </a:rPr>
              <a:t/>
            </a:r>
            <a:br>
              <a:rPr lang="pt-BR" sz="1800" dirty="0" smtClean="0">
                <a:solidFill>
                  <a:srgbClr val="FFFF00"/>
                </a:solidFill>
              </a:rPr>
            </a:br>
            <a:endParaRPr lang="pt-BR" sz="1800" dirty="0" smtClean="0">
              <a:solidFill>
                <a:srgbClr val="FFFF00"/>
              </a:solidFill>
            </a:endParaRPr>
          </a:p>
        </p:txBody>
      </p:sp>
      <p:pic>
        <p:nvPicPr>
          <p:cNvPr id="12291" name="Picture 3" descr="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24744"/>
            <a:ext cx="3816350" cy="5502275"/>
          </a:xfrm>
        </p:spPr>
      </p:pic>
      <p:pic>
        <p:nvPicPr>
          <p:cNvPr id="12292" name="Picture 4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66675"/>
            <a:ext cx="2879725" cy="3460750"/>
          </a:xfrm>
        </p:spPr>
      </p:pic>
      <p:sp>
        <p:nvSpPr>
          <p:cNvPr id="12294" name="AutoShape 9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5" name="AutoShape 11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6" name="AutoShape 13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7" name="AutoShape 15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8" name="AutoShape 17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9" name="AutoShape 19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9229" name="Picture 13" descr="Resultado de imagem para regiões da medula espinh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80963"/>
            <a:ext cx="456565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403648" y="836712"/>
            <a:ext cx="23762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Intumescências C e 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80112" y="3356992"/>
            <a:ext cx="23762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Regiões: C, T, L, S e Co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s://i.pinimg.com/736x/c0/53/3a/c0533ab16fbe41f68b45d605355a02ab--cauda-equina-syndrome-anatomy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89040"/>
            <a:ext cx="2476922" cy="33851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8" name="Seta para a direita 17"/>
          <p:cNvSpPr/>
          <p:nvPr/>
        </p:nvSpPr>
        <p:spPr>
          <a:xfrm>
            <a:off x="2771800" y="4653136"/>
            <a:ext cx="504056" cy="36004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148064" y="6084004"/>
            <a:ext cx="18002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Cauda equina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ace medi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57450"/>
            <a:ext cx="4038600" cy="3360738"/>
          </a:xfrm>
          <a:noFill/>
        </p:spPr>
      </p:pic>
      <p:pic>
        <p:nvPicPr>
          <p:cNvPr id="13315" name="Picture 4" descr="corte coronal das cavidades ventriculares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920875"/>
            <a:ext cx="3616325" cy="4433888"/>
          </a:xfrm>
          <a:noFill/>
          <a:ln>
            <a:solidFill>
              <a:schemeClr val="tx2"/>
            </a:solidFill>
          </a:ln>
        </p:spPr>
      </p:pic>
      <p:sp>
        <p:nvSpPr>
          <p:cNvPr id="13316" name="CaixaDeTexto 5"/>
          <p:cNvSpPr txBox="1">
            <a:spLocks noChangeArrowheads="1"/>
          </p:cNvSpPr>
          <p:nvPr/>
        </p:nvSpPr>
        <p:spPr bwMode="auto">
          <a:xfrm>
            <a:off x="395536" y="116632"/>
            <a:ext cx="3858195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FF0000"/>
                </a:solidFill>
              </a:rPr>
              <a:t>1.2.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Encéfalo: </a:t>
            </a:r>
            <a:r>
              <a:rPr lang="pt-BR" altLang="pt-BR" sz="2400" b="1" dirty="0" smtClean="0">
                <a:solidFill>
                  <a:schemeClr val="tx2"/>
                </a:solidFill>
              </a:rPr>
              <a:t>cérebro, cerebelo e tronco encefálico</a:t>
            </a:r>
            <a:endParaRPr lang="pt-BR" altLang="pt-BR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3" descr="corte sagital mediano mostrando a formacao circulacao e absorcao do liqu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085850"/>
            <a:ext cx="4355976" cy="4986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6" descr="Vista lateral dos Ventricul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4248472" cy="39604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144016" y="6167045"/>
            <a:ext cx="464400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Ventrículos encefálicos: </a:t>
            </a:r>
            <a:r>
              <a:rPr lang="pt-BR" b="1" dirty="0" smtClean="0"/>
              <a:t>laterais D e </a:t>
            </a:r>
            <a:r>
              <a:rPr lang="pt-BR" b="1" dirty="0" err="1" smtClean="0"/>
              <a:t>E</a:t>
            </a:r>
            <a:r>
              <a:rPr lang="pt-BR" b="1" dirty="0" smtClean="0"/>
              <a:t>, III ventrículo, aqueduto cerebral e IV ventrículo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980728"/>
            <a:ext cx="4608512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Plexos </a:t>
            </a:r>
            <a:r>
              <a:rPr lang="pt-BR" b="1" dirty="0" err="1" smtClean="0"/>
              <a:t>corióides</a:t>
            </a:r>
            <a:r>
              <a:rPr lang="pt-BR" b="1" dirty="0" smtClean="0"/>
              <a:t>  - Granulações </a:t>
            </a:r>
            <a:r>
              <a:rPr lang="pt-BR" b="1" dirty="0" err="1" smtClean="0"/>
              <a:t>aracnóideas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s://dralexandrecruzeiro.files.wordpress.com/2013/09/hidrocefalia-de-pressc3a3o-nor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92896"/>
            <a:ext cx="4104456" cy="4294822"/>
          </a:xfrm>
          <a:prstGeom prst="rect">
            <a:avLst/>
          </a:prstGeom>
          <a:noFill/>
        </p:spPr>
      </p:pic>
      <p:pic>
        <p:nvPicPr>
          <p:cNvPr id="7172" name="Picture 4" descr="http://slideplayer.com.br/1832244/9/images/23/HIDROCEFAL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4624"/>
            <a:ext cx="3960440" cy="2880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303</Words>
  <Application>Microsoft Office PowerPoint</Application>
  <PresentationFormat>Apresentação na tela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Origem e desenvolvimento do Sistema Nervoso </vt:lpstr>
      <vt:lpstr>Origem e desenvolvimento do Sistema Nervoso </vt:lpstr>
      <vt:lpstr>Slide 4</vt:lpstr>
      <vt:lpstr>1. Sistema Nervoso Central Encéfalo Medula espinhal</vt:lpstr>
      <vt:lpstr>Meninges: dura-máter, aracnóide e pia-máter</vt:lpstr>
      <vt:lpstr>Slide 7</vt:lpstr>
      <vt:lpstr> 1.1. Medula Espinhal   </vt:lpstr>
      <vt:lpstr>Slide 9</vt:lpstr>
      <vt:lpstr>Lobos do telencéfalo</vt:lpstr>
      <vt:lpstr>Irrigação do SNC Círculo arterial do cérebro = polígono de Willis Sistema Carotídeo interno + Sistema vértebro-basilar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9</cp:revision>
  <dcterms:created xsi:type="dcterms:W3CDTF">2019-02-20T01:58:18Z</dcterms:created>
  <dcterms:modified xsi:type="dcterms:W3CDTF">2020-02-27T00:54:38Z</dcterms:modified>
</cp:coreProperties>
</file>