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0" r:id="rId4"/>
    <p:sldId id="272" r:id="rId5"/>
    <p:sldId id="273" r:id="rId6"/>
    <p:sldId id="274" r:id="rId7"/>
    <p:sldId id="275" r:id="rId8"/>
    <p:sldId id="258" r:id="rId9"/>
    <p:sldId id="259" r:id="rId10"/>
    <p:sldId id="260" r:id="rId11"/>
    <p:sldId id="267" r:id="rId12"/>
    <p:sldId id="261" r:id="rId13"/>
    <p:sldId id="262" r:id="rId14"/>
    <p:sldId id="263" r:id="rId15"/>
    <p:sldId id="264" r:id="rId16"/>
    <p:sldId id="268" r:id="rId17"/>
    <p:sldId id="266" r:id="rId18"/>
    <p:sldId id="276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169E6-6C5D-4374-9E25-2FC9B150960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CCBC8-2F5E-4A03-BF89-2E7B3EAD46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ADA00-8276-4C6A-AD5D-C17E7E60152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5328DC-F3CB-4549-B45B-11D349407DB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6EEB7-9EAA-4FAA-BD35-AE2A07D782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27EA0-A684-4FE9-92E3-534E6FE13ED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E2799-AFE3-4EBB-B3A1-39C78DF6E41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F5DF7-AB44-4290-AF33-4ECEFF2CA51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6D1AC-E441-44E3-9EFB-308F2B84080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966CC-5203-4155-AE6B-F117F49412A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D12D8-37E0-4D6F-AA23-91458745959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0B160-FADA-4D1F-B45C-F7B244CED5C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E081BD-42B4-4760-89A9-532C18B85B5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Engenharia Econômica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PRO 2303</a:t>
            </a:r>
          </a:p>
          <a:p>
            <a:r>
              <a:rPr lang="pt-BR"/>
              <a:t>2</a:t>
            </a:r>
          </a:p>
        </p:txBody>
      </p:sp>
      <p:pic>
        <p:nvPicPr>
          <p:cNvPr id="3076" name="Picture 4" descr="logoprob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Noções fundamentais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49500"/>
            <a:ext cx="4316413" cy="3776663"/>
          </a:xfrm>
        </p:spPr>
        <p:txBody>
          <a:bodyPr/>
          <a:lstStyle/>
          <a:p>
            <a:pPr>
              <a:buFontTx/>
              <a:buNone/>
            </a:pPr>
            <a:r>
              <a:rPr lang="pt-BR" sz="2800"/>
              <a:t>Valor do dinheiro</a:t>
            </a:r>
          </a:p>
          <a:p>
            <a:pPr>
              <a:buFontTx/>
              <a:buNone/>
            </a:pPr>
            <a:r>
              <a:rPr lang="pt-BR" sz="2800"/>
              <a:t>	</a:t>
            </a:r>
            <a:r>
              <a:rPr lang="pt-BR" sz="2400"/>
              <a:t>Valor nominal</a:t>
            </a:r>
          </a:p>
          <a:p>
            <a:pPr>
              <a:buFontTx/>
              <a:buNone/>
            </a:pPr>
            <a:r>
              <a:rPr lang="pt-BR" sz="2400"/>
              <a:t>	f (tempo)</a:t>
            </a:r>
          </a:p>
          <a:p>
            <a:pPr>
              <a:buFontTx/>
              <a:buNone/>
            </a:pPr>
            <a:r>
              <a:rPr lang="pt-BR" sz="2400"/>
              <a:t>	Valor absoluto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pt-BR" sz="2800"/>
              <a:t>Equivalência</a:t>
            </a:r>
          </a:p>
          <a:p>
            <a:pPr>
              <a:buFontTx/>
              <a:buNone/>
            </a:pPr>
            <a:r>
              <a:rPr lang="pt-BR" sz="2800"/>
              <a:t>	</a:t>
            </a:r>
            <a:r>
              <a:rPr lang="pt-BR" sz="2400"/>
              <a:t>Valores equivalentes em momentos distintos</a:t>
            </a:r>
          </a:p>
          <a:p>
            <a:pPr>
              <a:spcBef>
                <a:spcPct val="45000"/>
              </a:spcBef>
              <a:buFontTx/>
              <a:buNone/>
            </a:pPr>
            <a:endParaRPr lang="pt-BR" sz="2800"/>
          </a:p>
          <a:p>
            <a:pPr>
              <a:buFontTx/>
              <a:buNone/>
            </a:pPr>
            <a:endParaRPr lang="pt-BR" sz="2800"/>
          </a:p>
        </p:txBody>
      </p:sp>
      <p:pic>
        <p:nvPicPr>
          <p:cNvPr id="8199" name="Picture 7" descr="balança 2 prato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01863"/>
            <a:ext cx="4038600" cy="33210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>
              <a:spcBef>
                <a:spcPct val="45000"/>
              </a:spcBef>
              <a:buFontTx/>
              <a:buNone/>
            </a:pPr>
            <a:r>
              <a:rPr lang="pt-BR" sz="2400" dirty="0"/>
              <a:t>Fluxo de caixa</a:t>
            </a:r>
          </a:p>
          <a:p>
            <a:pPr lvl="1">
              <a:buFontTx/>
              <a:buNone/>
            </a:pPr>
            <a:endParaRPr lang="pt-BR" sz="2000" dirty="0" smtClean="0"/>
          </a:p>
          <a:p>
            <a:pPr lvl="1">
              <a:buFontTx/>
              <a:buNone/>
            </a:pPr>
            <a:r>
              <a:rPr lang="pt-BR" sz="2000" dirty="0" smtClean="0"/>
              <a:t>Conceito</a:t>
            </a:r>
            <a:endParaRPr lang="pt-BR" sz="2000" dirty="0"/>
          </a:p>
          <a:p>
            <a:pPr lvl="1">
              <a:buFontTx/>
              <a:buNone/>
            </a:pPr>
            <a:endParaRPr lang="pt-BR" sz="2000" dirty="0" smtClean="0"/>
          </a:p>
          <a:p>
            <a:pPr lvl="1">
              <a:buFontTx/>
              <a:buNone/>
            </a:pPr>
            <a:r>
              <a:rPr lang="pt-BR" sz="2000" dirty="0" smtClean="0"/>
              <a:t>Recebimentos </a:t>
            </a:r>
            <a:r>
              <a:rPr lang="pt-BR" sz="2000" dirty="0"/>
              <a:t>e dispêndios</a:t>
            </a:r>
          </a:p>
          <a:p>
            <a:pPr lvl="1">
              <a:buFontTx/>
              <a:buNone/>
            </a:pPr>
            <a:endParaRPr lang="pt-BR" sz="2000" dirty="0" smtClean="0"/>
          </a:p>
          <a:p>
            <a:pPr lvl="1">
              <a:buFontTx/>
              <a:buNone/>
            </a:pPr>
            <a:r>
              <a:rPr lang="pt-BR" sz="2000" dirty="0" smtClean="0"/>
              <a:t>Formas </a:t>
            </a:r>
            <a:r>
              <a:rPr lang="pt-BR" sz="2000" dirty="0"/>
              <a:t>de representação</a:t>
            </a:r>
          </a:p>
          <a:p>
            <a:pPr lvl="1">
              <a:buFontTx/>
              <a:buNone/>
            </a:pPr>
            <a:endParaRPr lang="pt-BR" sz="2000" dirty="0"/>
          </a:p>
        </p:txBody>
      </p:sp>
      <p:pic>
        <p:nvPicPr>
          <p:cNvPr id="22535" name="Picture 7" descr="cifrã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2170113"/>
            <a:ext cx="2414588" cy="3600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Matemática Financeira</a:t>
            </a:r>
          </a:p>
        </p:txBody>
      </p:sp>
      <p:pic>
        <p:nvPicPr>
          <p:cNvPr id="10245" name="Picture 5" descr="Ába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175" y="2184400"/>
            <a:ext cx="5416550" cy="3608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Fórmulas fundamentais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2276475"/>
            <a:ext cx="3609975" cy="3849688"/>
          </a:xfrm>
        </p:spPr>
        <p:txBody>
          <a:bodyPr/>
          <a:lstStyle/>
          <a:p>
            <a:pPr>
              <a:buFontTx/>
              <a:buNone/>
            </a:pPr>
            <a:endParaRPr lang="pt-BR" sz="2800"/>
          </a:p>
          <a:p>
            <a:pPr>
              <a:buFontTx/>
              <a:buNone/>
            </a:pPr>
            <a:r>
              <a:rPr lang="pt-BR" sz="2800"/>
              <a:t>VF = VP (1+r)</a:t>
            </a:r>
            <a:r>
              <a:rPr lang="pt-BR" sz="2800" baseline="30000"/>
              <a:t>n</a:t>
            </a:r>
          </a:p>
          <a:p>
            <a:pPr>
              <a:buFontTx/>
              <a:buNone/>
            </a:pPr>
            <a:endParaRPr lang="pt-BR" sz="2800"/>
          </a:p>
          <a:p>
            <a:pPr>
              <a:buFontTx/>
              <a:buNone/>
            </a:pPr>
            <a:endParaRPr lang="pt-BR" sz="2800"/>
          </a:p>
          <a:p>
            <a:pPr>
              <a:buFontTx/>
              <a:buNone/>
            </a:pPr>
            <a:r>
              <a:rPr lang="pt-BR" sz="2800"/>
              <a:t>VF = A  </a:t>
            </a:r>
            <a:r>
              <a:rPr lang="pt-BR" sz="2800" u="sng"/>
              <a:t>(1+r)</a:t>
            </a:r>
            <a:r>
              <a:rPr lang="pt-BR" sz="2800" u="sng" baseline="30000"/>
              <a:t>n</a:t>
            </a:r>
            <a:r>
              <a:rPr lang="pt-BR" sz="2800" u="sng"/>
              <a:t> – 1</a:t>
            </a:r>
          </a:p>
          <a:p>
            <a:pPr>
              <a:buFontTx/>
              <a:buNone/>
            </a:pPr>
            <a:r>
              <a:rPr lang="pt-BR" sz="2800"/>
              <a:t>			r</a:t>
            </a:r>
          </a:p>
        </p:txBody>
      </p:sp>
      <p:pic>
        <p:nvPicPr>
          <p:cNvPr id="12293" name="Picture 5" descr="Fórmul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517775"/>
            <a:ext cx="4038600" cy="268922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Recursos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92375"/>
            <a:ext cx="4038600" cy="345757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/>
              <a:t>Tabelas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pt-BR" sz="2800"/>
              <a:t>Planilhas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pt-BR" sz="2800"/>
              <a:t>Calculadoras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pt-BR" sz="2400">
                <a:solidFill>
                  <a:srgbClr val="CC3399"/>
                </a:solidFill>
              </a:rPr>
              <a:t>PV, FV, i, n, PMT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pt-BR" sz="2400">
                <a:solidFill>
                  <a:srgbClr val="CC3399"/>
                </a:solidFill>
              </a:rPr>
              <a:t>CF</a:t>
            </a:r>
            <a:r>
              <a:rPr lang="pt-BR" sz="2400" baseline="-25000">
                <a:solidFill>
                  <a:srgbClr val="CC3399"/>
                </a:solidFill>
              </a:rPr>
              <a:t>o</a:t>
            </a:r>
            <a:r>
              <a:rPr lang="pt-BR" sz="2400">
                <a:solidFill>
                  <a:srgbClr val="CC3399"/>
                </a:solidFill>
              </a:rPr>
              <a:t>, CF</a:t>
            </a:r>
            <a:r>
              <a:rPr lang="pt-BR" sz="2400" baseline="-25000">
                <a:solidFill>
                  <a:srgbClr val="CC3399"/>
                </a:solidFill>
              </a:rPr>
              <a:t>j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pt-BR" sz="2400">
                <a:solidFill>
                  <a:srgbClr val="CC3399"/>
                </a:solidFill>
              </a:rPr>
              <a:t>NPV, IRR</a:t>
            </a:r>
          </a:p>
          <a:p>
            <a:pPr>
              <a:spcBef>
                <a:spcPct val="60000"/>
              </a:spcBef>
              <a:buFontTx/>
              <a:buNone/>
            </a:pPr>
            <a:endParaRPr lang="pt-BR" sz="2800"/>
          </a:p>
        </p:txBody>
      </p:sp>
      <p:pic>
        <p:nvPicPr>
          <p:cNvPr id="14343" name="Picture 7" descr="calculador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8663" y="1647825"/>
            <a:ext cx="3495675" cy="44291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/>
              <a:t>A </a:t>
            </a:r>
            <a:r>
              <a:rPr lang="pt-BR" sz="3600" i="1"/>
              <a:t>CocaCola</a:t>
            </a:r>
            <a:r>
              <a:rPr lang="pt-BR" sz="3600"/>
              <a:t> da Engenharia Econômica</a:t>
            </a:r>
          </a:p>
        </p:txBody>
      </p:sp>
      <p:pic>
        <p:nvPicPr>
          <p:cNvPr id="16389" name="Picture 5" descr="HP-1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038" y="2214563"/>
            <a:ext cx="6802437" cy="433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Sistemas de pagamento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28800"/>
            <a:ext cx="4244975" cy="496855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sz="2400" dirty="0" smtClean="0"/>
              <a:t>SPC</a:t>
            </a:r>
            <a:endParaRPr lang="pt-BR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	pagamentos constantes ou uniformes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SAC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	amortizações constantes ou uniformes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Variantes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/>
              <a:t>	SAM (misto), </a:t>
            </a:r>
            <a:r>
              <a:rPr lang="pt-BR" sz="2400" dirty="0" smtClean="0"/>
              <a:t>...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/>
          </a:p>
        </p:txBody>
      </p:sp>
      <p:pic>
        <p:nvPicPr>
          <p:cNvPr id="24583" name="Picture 7" descr="pagamento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324100"/>
            <a:ext cx="4038600" cy="3076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9138"/>
            <a:ext cx="4244975" cy="4137025"/>
          </a:xfrm>
        </p:spPr>
        <p:txBody>
          <a:bodyPr/>
          <a:lstStyle/>
          <a:p>
            <a:pPr>
              <a:spcBef>
                <a:spcPct val="45000"/>
              </a:spcBef>
              <a:buFontTx/>
              <a:buNone/>
            </a:pPr>
            <a:r>
              <a:rPr lang="pt-BR" sz="2800"/>
              <a:t>Carência</a:t>
            </a:r>
          </a:p>
          <a:p>
            <a:pPr lvl="1">
              <a:buFontTx/>
              <a:buNone/>
            </a:pPr>
            <a:r>
              <a:rPr lang="pt-BR" sz="2400"/>
              <a:t>Com pagamento de juros</a:t>
            </a:r>
          </a:p>
          <a:p>
            <a:pPr lvl="1">
              <a:buFontTx/>
              <a:buNone/>
            </a:pPr>
            <a:r>
              <a:rPr lang="pt-BR" sz="2400"/>
              <a:t>Sem pagamento de juros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pt-BR" sz="2800"/>
              <a:t>Saldo devedor</a:t>
            </a:r>
          </a:p>
          <a:p>
            <a:pPr lvl="1">
              <a:buFontTx/>
              <a:buNone/>
            </a:pPr>
            <a:r>
              <a:rPr lang="pt-BR" sz="2400"/>
              <a:t>Juro é função do SD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pt-BR" sz="2800"/>
              <a:t>Principal</a:t>
            </a:r>
          </a:p>
          <a:p>
            <a:pPr lvl="1">
              <a:buFontTx/>
              <a:buNone/>
            </a:pPr>
            <a:r>
              <a:rPr lang="pt-BR" sz="2400"/>
              <a:t>Amortização</a:t>
            </a:r>
          </a:p>
        </p:txBody>
      </p:sp>
      <p:pic>
        <p:nvPicPr>
          <p:cNvPr id="20487" name="Picture 7" descr="dívid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75" y="1662113"/>
            <a:ext cx="3524250" cy="4400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Atenção!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46" y="1600200"/>
            <a:ext cx="3017308" cy="4525963"/>
          </a:xfrm>
        </p:spPr>
      </p:pic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Juros antecipados</a:t>
            </a:r>
          </a:p>
          <a:p>
            <a:pPr>
              <a:spcBef>
                <a:spcPts val="3600"/>
              </a:spcBef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Juros sobre o total</a:t>
            </a:r>
          </a:p>
          <a:p>
            <a:pPr>
              <a:spcBef>
                <a:spcPts val="3600"/>
              </a:spcBef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Saldo médio</a:t>
            </a:r>
          </a:p>
          <a:p>
            <a:pPr>
              <a:spcBef>
                <a:spcPts val="3600"/>
              </a:spcBef>
              <a:buFont typeface="Wingdings" pitchFamily="2" charset="2"/>
              <a:buChar char="v"/>
            </a:pPr>
            <a:r>
              <a:rPr lang="pt-BR" dirty="0" smtClean="0"/>
              <a:t> Desconto à vista</a:t>
            </a:r>
          </a:p>
          <a:p>
            <a:pPr>
              <a:spcBef>
                <a:spcPts val="3600"/>
              </a:spcBef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Idem, parcela 1 no ato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92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I </a:t>
            </a:r>
            <a:r>
              <a:rPr lang="pt-BR" sz="2800" dirty="0" smtClean="0"/>
              <a:t>(cf. </a:t>
            </a:r>
            <a:r>
              <a:rPr lang="pt-BR" sz="2800" dirty="0" err="1" smtClean="0"/>
              <a:t>Ehrlich</a:t>
            </a:r>
            <a:r>
              <a:rPr lang="pt-BR" sz="2800" dirty="0" smtClean="0"/>
              <a:t> e Moraes, p.5)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53136"/>
          </a:xfrm>
        </p:spPr>
        <p:txBody>
          <a:bodyPr/>
          <a:lstStyle/>
          <a:p>
            <a:pPr marL="0" indent="0">
              <a:buNone/>
            </a:pPr>
            <a:r>
              <a:rPr lang="pt-BR" sz="2200" dirty="0" smtClean="0"/>
              <a:t>A loja Vírgula Quente está dimensionando o quadro de </a:t>
            </a:r>
            <a:r>
              <a:rPr lang="pt-BR" sz="2200" dirty="0" err="1" smtClean="0"/>
              <a:t>vendedore</a:t>
            </a:r>
            <a:r>
              <a:rPr lang="pt-BR" sz="2200" dirty="0" smtClean="0"/>
              <a:t>(a)s de uma nova unidade. A remuneração anual média de um(a) vendedor(a) é de R$ 48 mil.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 smtClean="0"/>
              <a:t>Pesquisa feita nas unidades existentes indicou que, na média: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 smtClean="0"/>
              <a:t>a) um potencial cliente vai embora se não for atendido em at</a:t>
            </a:r>
            <a:r>
              <a:rPr lang="pt-BR" sz="2200" dirty="0"/>
              <a:t>é</a:t>
            </a:r>
            <a:r>
              <a:rPr lang="pt-BR" sz="2200" dirty="0" smtClean="0"/>
              <a:t> cinco minutos; e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 smtClean="0"/>
              <a:t>b) cada pessoa que desiste de esperar corresponde a uma venda perdida de R$ 500.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200" dirty="0" smtClean="0"/>
          </a:p>
          <a:p>
            <a:pPr marL="0" indent="0">
              <a:spcBef>
                <a:spcPts val="1200"/>
              </a:spcBef>
              <a:buNone/>
            </a:pPr>
            <a:endParaRPr lang="pt-BR" sz="22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 smtClean="0"/>
              <a:t>Indicar quanto(a)s </a:t>
            </a:r>
            <a:r>
              <a:rPr lang="pt-BR" sz="2200" dirty="0" err="1" smtClean="0"/>
              <a:t>vendedore</a:t>
            </a:r>
            <a:r>
              <a:rPr lang="pt-BR" sz="2200" dirty="0" smtClean="0"/>
              <a:t>(a)s devem ser contratado(a)s</a:t>
            </a:r>
            <a:r>
              <a:rPr lang="en-US" sz="2200" dirty="0" smtClean="0"/>
              <a:t>.</a:t>
            </a:r>
            <a:endParaRPr lang="pt-BR" sz="2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015124"/>
              </p:ext>
            </p:extLst>
          </p:nvPr>
        </p:nvGraphicFramePr>
        <p:xfrm>
          <a:off x="539550" y="4941168"/>
          <a:ext cx="710411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8"/>
                <a:gridCol w="936104"/>
                <a:gridCol w="1031775"/>
                <a:gridCol w="1184019"/>
                <a:gridCol w="1184019"/>
                <a:gridCol w="118401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noProof="0" dirty="0" smtClean="0"/>
                        <a:t>Vendedores</a:t>
                      </a:r>
                      <a:endParaRPr lang="pt-B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noProof="0" dirty="0" smtClean="0"/>
                        <a:t>Desistentes/ano</a:t>
                      </a:r>
                      <a:endParaRPr lang="pt-B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7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i="1" dirty="0"/>
              <a:t>Ter que pagar</a:t>
            </a:r>
          </a:p>
          <a:p>
            <a:pPr marL="0" indent="0">
              <a:buNone/>
            </a:pPr>
            <a:endParaRPr lang="pt-BR" sz="2400" i="1" dirty="0"/>
          </a:p>
          <a:p>
            <a:pPr marL="0" indent="0">
              <a:buNone/>
            </a:pPr>
            <a:r>
              <a:rPr lang="pt-BR" sz="2400" i="1" dirty="0" smtClean="0"/>
              <a:t>Deixar de ganhar </a:t>
            </a:r>
          </a:p>
          <a:p>
            <a:pPr marL="0" indent="0">
              <a:buNone/>
            </a:pPr>
            <a:r>
              <a:rPr lang="pt-BR" sz="2400" i="1" dirty="0" smtClean="0"/>
              <a:t>         </a:t>
            </a:r>
          </a:p>
          <a:p>
            <a:pPr marL="0" indent="0">
              <a:buNone/>
            </a:pPr>
            <a:endParaRPr lang="pt-BR" sz="2400" i="1" dirty="0"/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C00000"/>
                </a:solidFill>
              </a:rPr>
              <a:t>Custo </a:t>
            </a:r>
            <a:r>
              <a:rPr lang="pt-BR" sz="2400" dirty="0">
                <a:solidFill>
                  <a:srgbClr val="C00000"/>
                </a:solidFill>
              </a:rPr>
              <a:t>de </a:t>
            </a:r>
            <a:r>
              <a:rPr lang="pt-BR" sz="2400" dirty="0" smtClean="0">
                <a:solidFill>
                  <a:srgbClr val="C00000"/>
                </a:solidFill>
              </a:rPr>
              <a:t>oportunidade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i="1" dirty="0" smtClean="0"/>
              <a:t> </a:t>
            </a:r>
            <a:endParaRPr lang="pt-BR" sz="2400" i="1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897" y="1600200"/>
            <a:ext cx="3399206" cy="4525963"/>
          </a:xfrm>
        </p:spPr>
      </p:pic>
    </p:spTree>
    <p:extLst>
      <p:ext uri="{BB962C8B-B14F-4D97-AF65-F5344CB8AC3E}">
        <p14:creationId xmlns:p14="http://schemas.microsoft.com/office/powerpoint/2010/main" val="24617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II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347864" y="1600200"/>
            <a:ext cx="5688632" cy="4525963"/>
          </a:xfrm>
        </p:spPr>
        <p:txBody>
          <a:bodyPr/>
          <a:lstStyle/>
          <a:p>
            <a:pPr marL="0" indent="0">
              <a:buNone/>
            </a:pPr>
            <a:r>
              <a:rPr lang="pt-BR" sz="2200" dirty="0" smtClean="0"/>
              <a:t>A Cia. C considera dois empreendimentos: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pt-BR" sz="2200" dirty="0" smtClean="0"/>
              <a:t>MAIS (MR$ 20): ampliar a unidade existente, que rende 20% a.a.; e </a:t>
            </a:r>
          </a:p>
          <a:p>
            <a:pPr>
              <a:buFont typeface="Wingdings" pitchFamily="2" charset="2"/>
              <a:buChar char="§"/>
            </a:pPr>
            <a:r>
              <a:rPr lang="pt-BR" sz="2200" dirty="0" smtClean="0"/>
              <a:t>NOVO (MR$ 18): desenvolver um novo produto.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 smtClean="0"/>
              <a:t>O Banco </a:t>
            </a:r>
            <a:r>
              <a:rPr lang="pt-BR" sz="2200" dirty="0" err="1" smtClean="0"/>
              <a:t>BeDê</a:t>
            </a:r>
            <a:r>
              <a:rPr lang="pt-BR" sz="2200" dirty="0" smtClean="0"/>
              <a:t> oferece uma linha de crédito a 10% a.a.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200" dirty="0" smtClean="0"/>
              <a:t>Indicar o rendimento mínimo que torna o NOVO atraente:</a:t>
            </a:r>
          </a:p>
          <a:p>
            <a:pPr marL="457200" indent="-457200">
              <a:buAutoNum type="alphaLcParenR"/>
            </a:pPr>
            <a:r>
              <a:rPr lang="pt-BR" sz="2200" dirty="0" smtClean="0"/>
              <a:t>Se o limite de crédito for MR$ 50;</a:t>
            </a:r>
          </a:p>
          <a:p>
            <a:pPr marL="457200" indent="-457200">
              <a:buAutoNum type="alphaLcParenR"/>
            </a:pPr>
            <a:r>
              <a:rPr lang="pt-BR" sz="2200" dirty="0" smtClean="0"/>
              <a:t>Idem MR$ 25. </a:t>
            </a:r>
            <a:endParaRPr lang="pt-BR" sz="2200" dirty="0"/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2490090" cy="4525963"/>
          </a:xfrm>
        </p:spPr>
      </p:pic>
    </p:spTree>
    <p:extLst>
      <p:ext uri="{BB962C8B-B14F-4D97-AF65-F5344CB8AC3E}">
        <p14:creationId xmlns:p14="http://schemas.microsoft.com/office/powerpoint/2010/main" val="17302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rgbClr val="C00000"/>
                </a:solidFill>
              </a:rPr>
              <a:t>Juros</a:t>
            </a:r>
          </a:p>
          <a:p>
            <a:pPr marL="0" indent="0">
              <a:buNone/>
            </a:pPr>
            <a:r>
              <a:rPr lang="pt-BR" sz="2400" i="1" dirty="0" smtClean="0"/>
              <a:t>O que se paga de fato para obter o capital necessário a um empreendimento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>
                <a:solidFill>
                  <a:srgbClr val="C00000"/>
                </a:solidFill>
              </a:rPr>
              <a:t>Custo de oportunidade do capital</a:t>
            </a:r>
          </a:p>
          <a:p>
            <a:pPr marL="0" indent="0">
              <a:buNone/>
            </a:pPr>
            <a:r>
              <a:rPr lang="pt-BR" sz="2400" i="1" dirty="0" smtClean="0"/>
              <a:t>O que se deixa de ganhar por não se poder fazer determinado investimento </a:t>
            </a:r>
            <a:endParaRPr lang="pt-BR" sz="2400" i="1" dirty="0"/>
          </a:p>
        </p:txBody>
      </p:sp>
      <p:pic>
        <p:nvPicPr>
          <p:cNvPr id="5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12395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Cuidado!</a:t>
            </a:r>
            <a:endParaRPr lang="pt-BR" dirty="0"/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20888"/>
            <a:ext cx="4062870" cy="2844000"/>
          </a:xfrm>
        </p:spPr>
      </p:pic>
      <p:pic>
        <p:nvPicPr>
          <p:cNvPr id="11" name="Espaço Reservado para Conteúdo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6801"/>
            <a:ext cx="4038600" cy="3032760"/>
          </a:xfrm>
        </p:spPr>
      </p:pic>
    </p:spTree>
    <p:extLst>
      <p:ext uri="{BB962C8B-B14F-4D97-AF65-F5344CB8AC3E}">
        <p14:creationId xmlns:p14="http://schemas.microsoft.com/office/powerpoint/2010/main" val="9516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 smtClean="0"/>
              <a:t>A Sra. M.T. tem duas ofertas para realizar uma pesquisa, que demora um mês: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000" dirty="0" smtClean="0"/>
              <a:t>Situação 1:</a:t>
            </a:r>
          </a:p>
          <a:p>
            <a:pPr marL="0" indent="0">
              <a:buNone/>
            </a:pPr>
            <a:r>
              <a:rPr lang="pt-BR" sz="2000" dirty="0" smtClean="0"/>
              <a:t>A firma F paga R$ 10 mil e a firma G paga R$ 11 mil, ambas na entrega do relatório;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000" dirty="0" smtClean="0"/>
              <a:t>Situação 2:</a:t>
            </a:r>
          </a:p>
          <a:p>
            <a:pPr marL="0" indent="0">
              <a:buNone/>
            </a:pPr>
            <a:r>
              <a:rPr lang="pt-BR" sz="2000" dirty="0" smtClean="0"/>
              <a:t>A firma F para R$ 10 mil adiantado e a firma G paga R$ 11 mil na entrega do relatório.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BR" sz="2000" dirty="0" smtClean="0"/>
              <a:t>Qual oferta a classe recomenda para a Sra. M.T. em cada situação.  </a:t>
            </a:r>
            <a:endParaRPr lang="pt-BR" sz="2000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9326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Terminologia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BR" sz="2400" dirty="0"/>
              <a:t>VP = valor presente, valor atual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BR" sz="2400" dirty="0"/>
              <a:t>VF = valor futuro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BR" sz="2400" dirty="0"/>
              <a:t>r = taxa de juros por período de capitalização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BR" sz="2400" dirty="0"/>
              <a:t>n = número de períodos de capitalização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BR" sz="2400" dirty="0"/>
              <a:t>A = valor de cada contribuição numa série uniforme de recebimentos ou dispêndios</a:t>
            </a:r>
          </a:p>
        </p:txBody>
      </p:sp>
      <p:pic>
        <p:nvPicPr>
          <p:cNvPr id="4103" name="Picture 7" descr="dólar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62025" y="1600200"/>
            <a:ext cx="3028950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e Convenções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9138"/>
            <a:ext cx="4316413" cy="4608214"/>
          </a:xfrm>
        </p:spPr>
        <p:txBody>
          <a:bodyPr/>
          <a:lstStyle/>
          <a:p>
            <a:pPr>
              <a:spcBef>
                <a:spcPct val="45000"/>
              </a:spcBef>
              <a:buFontTx/>
              <a:buNone/>
            </a:pPr>
            <a:r>
              <a:rPr lang="pt-BR" sz="2800" dirty="0"/>
              <a:t>Período de capitalização</a:t>
            </a:r>
          </a:p>
          <a:p>
            <a:pPr lvl="1">
              <a:buFontTx/>
              <a:buNone/>
            </a:pPr>
            <a:r>
              <a:rPr lang="pt-BR" sz="2400" dirty="0"/>
              <a:t>Conceito</a:t>
            </a:r>
          </a:p>
          <a:p>
            <a:pPr lvl="1">
              <a:buFontTx/>
              <a:buNone/>
            </a:pPr>
            <a:r>
              <a:rPr lang="pt-BR" sz="2400" dirty="0"/>
              <a:t>Convenção: fim de período</a:t>
            </a:r>
          </a:p>
          <a:p>
            <a:pPr lvl="1">
              <a:buFontTx/>
              <a:buNone/>
            </a:pPr>
            <a:r>
              <a:rPr lang="pt-BR" sz="2400" dirty="0"/>
              <a:t>Precisão</a:t>
            </a:r>
          </a:p>
          <a:p>
            <a:pPr>
              <a:spcBef>
                <a:spcPct val="45000"/>
              </a:spcBef>
              <a:buFontTx/>
              <a:buNone/>
            </a:pPr>
            <a:r>
              <a:rPr lang="pt-BR" sz="2800" dirty="0"/>
              <a:t>Taxa de juros</a:t>
            </a:r>
          </a:p>
          <a:p>
            <a:pPr lvl="1">
              <a:buFontTx/>
              <a:buNone/>
            </a:pPr>
            <a:r>
              <a:rPr lang="pt-BR" sz="2400" dirty="0"/>
              <a:t>Simples x Composta</a:t>
            </a:r>
          </a:p>
          <a:p>
            <a:pPr lvl="1">
              <a:buFontTx/>
              <a:buNone/>
            </a:pPr>
            <a:r>
              <a:rPr lang="pt-BR" sz="2400" dirty="0"/>
              <a:t>Nominal x </a:t>
            </a:r>
            <a:r>
              <a:rPr lang="pt-BR" sz="2400" dirty="0" smtClean="0"/>
              <a:t>Efetiva</a:t>
            </a:r>
          </a:p>
          <a:p>
            <a:pPr marL="0" lvl="1">
              <a:spcBef>
                <a:spcPts val="1800"/>
              </a:spcBef>
              <a:buFontTx/>
              <a:buNone/>
            </a:pPr>
            <a:r>
              <a:rPr lang="pt-BR" sz="2400" dirty="0" smtClean="0">
                <a:solidFill>
                  <a:srgbClr val="C00000"/>
                </a:solidFill>
              </a:rPr>
              <a:t>Inflação</a:t>
            </a:r>
          </a:p>
          <a:p>
            <a:pPr marL="0" lvl="1">
              <a:spcBef>
                <a:spcPts val="600"/>
              </a:spcBef>
              <a:buFontTx/>
              <a:buNone/>
            </a:pPr>
            <a:r>
              <a:rPr lang="pt-BR" sz="2300" dirty="0" smtClean="0"/>
              <a:t>Valores correntes x constantes</a:t>
            </a:r>
            <a:endParaRPr lang="pt-BR" sz="2300" dirty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endParaRPr lang="pt-BR" sz="2400" dirty="0" smtClean="0"/>
          </a:p>
        </p:txBody>
      </p:sp>
      <p:pic>
        <p:nvPicPr>
          <p:cNvPr id="6151" name="Picture 7" descr="dólares 1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3425" y="2517775"/>
            <a:ext cx="3797300" cy="25415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494</Words>
  <Application>Microsoft Office PowerPoint</Application>
  <PresentationFormat>Apresentação na tela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Design padrão</vt:lpstr>
      <vt:lpstr>Engenharia Econômica</vt:lpstr>
      <vt:lpstr>Problema I (cf. Ehrlich e Moraes, p.5)</vt:lpstr>
      <vt:lpstr>Conceito</vt:lpstr>
      <vt:lpstr>Problema II </vt:lpstr>
      <vt:lpstr>Conceito</vt:lpstr>
      <vt:lpstr>Cuidado!</vt:lpstr>
      <vt:lpstr>Problema III</vt:lpstr>
      <vt:lpstr>Terminologia</vt:lpstr>
      <vt:lpstr>Conceitos e Convenções</vt:lpstr>
      <vt:lpstr>Noções fundamentais</vt:lpstr>
      <vt:lpstr>Apresentação do PowerPoint</vt:lpstr>
      <vt:lpstr>Matemática Financeira</vt:lpstr>
      <vt:lpstr>Fórmulas fundamentais</vt:lpstr>
      <vt:lpstr>Recursos</vt:lpstr>
      <vt:lpstr>A CocaCola da Engenharia Econômica</vt:lpstr>
      <vt:lpstr>Sistemas de pagamento</vt:lpstr>
      <vt:lpstr>Apresentação do PowerPoint</vt:lpstr>
      <vt:lpstr>Atenção!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</dc:creator>
  <cp:lastModifiedBy>Ary</cp:lastModifiedBy>
  <cp:revision>40</cp:revision>
  <dcterms:created xsi:type="dcterms:W3CDTF">2007-03-15T07:45:24Z</dcterms:created>
  <dcterms:modified xsi:type="dcterms:W3CDTF">2015-02-26T16:09:05Z</dcterms:modified>
</cp:coreProperties>
</file>