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3"/>
  </p:notesMasterIdLst>
  <p:sldIdLst>
    <p:sldId id="668" r:id="rId3"/>
    <p:sldId id="259" r:id="rId4"/>
    <p:sldId id="603" r:id="rId5"/>
    <p:sldId id="260" r:id="rId6"/>
    <p:sldId id="475" r:id="rId7"/>
    <p:sldId id="270" r:id="rId8"/>
    <p:sldId id="261" r:id="rId9"/>
    <p:sldId id="266" r:id="rId10"/>
    <p:sldId id="267" r:id="rId11"/>
    <p:sldId id="269" r:id="rId12"/>
    <p:sldId id="354" r:id="rId13"/>
    <p:sldId id="353" r:id="rId14"/>
    <p:sldId id="478" r:id="rId15"/>
    <p:sldId id="369" r:id="rId16"/>
    <p:sldId id="602" r:id="rId17"/>
    <p:sldId id="598" r:id="rId18"/>
    <p:sldId id="591" r:id="rId19"/>
    <p:sldId id="595" r:id="rId20"/>
    <p:sldId id="359" r:id="rId21"/>
    <p:sldId id="372" r:id="rId22"/>
    <p:sldId id="373" r:id="rId23"/>
    <p:sldId id="360" r:id="rId24"/>
    <p:sldId id="361" r:id="rId25"/>
    <p:sldId id="362" r:id="rId26"/>
    <p:sldId id="363" r:id="rId27"/>
    <p:sldId id="364" r:id="rId28"/>
    <p:sldId id="366" r:id="rId29"/>
    <p:sldId id="384" r:id="rId30"/>
    <p:sldId id="426" r:id="rId31"/>
    <p:sldId id="385" r:id="rId32"/>
    <p:sldId id="427" r:id="rId33"/>
    <p:sldId id="428" r:id="rId34"/>
    <p:sldId id="277" r:id="rId35"/>
    <p:sldId id="280" r:id="rId36"/>
    <p:sldId id="294" r:id="rId37"/>
    <p:sldId id="298" r:id="rId38"/>
    <p:sldId id="300" r:id="rId39"/>
    <p:sldId id="304" r:id="rId40"/>
    <p:sldId id="305" r:id="rId41"/>
    <p:sldId id="307" r:id="rId42"/>
    <p:sldId id="308" r:id="rId43"/>
    <p:sldId id="309" r:id="rId44"/>
    <p:sldId id="312" r:id="rId45"/>
    <p:sldId id="313" r:id="rId46"/>
    <p:sldId id="314" r:id="rId47"/>
    <p:sldId id="437" r:id="rId48"/>
    <p:sldId id="438" r:id="rId49"/>
    <p:sldId id="358" r:id="rId50"/>
    <p:sldId id="316" r:id="rId51"/>
    <p:sldId id="439" r:id="rId52"/>
    <p:sldId id="317" r:id="rId53"/>
    <p:sldId id="318" r:id="rId54"/>
    <p:sldId id="319" r:id="rId55"/>
    <p:sldId id="320" r:id="rId56"/>
    <p:sldId id="322" r:id="rId57"/>
    <p:sldId id="323" r:id="rId58"/>
    <p:sldId id="324" r:id="rId59"/>
    <p:sldId id="325" r:id="rId60"/>
    <p:sldId id="326" r:id="rId61"/>
    <p:sldId id="476" r:id="rId62"/>
    <p:sldId id="339" r:id="rId63"/>
    <p:sldId id="340" r:id="rId64"/>
    <p:sldId id="341" r:id="rId65"/>
    <p:sldId id="342" r:id="rId66"/>
    <p:sldId id="343" r:id="rId67"/>
    <p:sldId id="347" r:id="rId68"/>
    <p:sldId id="349" r:id="rId69"/>
    <p:sldId id="350" r:id="rId70"/>
    <p:sldId id="351" r:id="rId71"/>
    <p:sldId id="371" r:id="rId72"/>
    <p:sldId id="581" r:id="rId73"/>
    <p:sldId id="406" r:id="rId74"/>
    <p:sldId id="528" r:id="rId75"/>
    <p:sldId id="597" r:id="rId76"/>
    <p:sldId id="521" r:id="rId77"/>
    <p:sldId id="601" r:id="rId78"/>
    <p:sldId id="543" r:id="rId79"/>
    <p:sldId id="544" r:id="rId80"/>
    <p:sldId id="567" r:id="rId81"/>
    <p:sldId id="549" r:id="rId82"/>
    <p:sldId id="568" r:id="rId83"/>
    <p:sldId id="569" r:id="rId84"/>
    <p:sldId id="570" r:id="rId85"/>
    <p:sldId id="571" r:id="rId86"/>
    <p:sldId id="572" r:id="rId87"/>
    <p:sldId id="576" r:id="rId88"/>
    <p:sldId id="573" r:id="rId89"/>
    <p:sldId id="374" r:id="rId90"/>
    <p:sldId id="375" r:id="rId91"/>
    <p:sldId id="379" r:id="rId92"/>
    <p:sldId id="380" r:id="rId93"/>
    <p:sldId id="378" r:id="rId94"/>
    <p:sldId id="381" r:id="rId95"/>
    <p:sldId id="382" r:id="rId96"/>
    <p:sldId id="377" r:id="rId97"/>
    <p:sldId id="376" r:id="rId98"/>
    <p:sldId id="383" r:id="rId99"/>
    <p:sldId id="433" r:id="rId100"/>
    <p:sldId id="434" r:id="rId101"/>
    <p:sldId id="435" r:id="rId10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65D1"/>
    <a:srgbClr val="EE8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A72E0-C5EF-4F35-8042-7168DBD32461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05028-52FC-40DF-A0E2-7E284439AE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210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D7C9D-51EC-4D85-9991-63E40D06FB09}" type="slidenum">
              <a:rPr lang="pt-BR" altLang="en-US"/>
              <a:pPr/>
              <a:t>12</a:t>
            </a:fld>
            <a:endParaRPr lang="pt-BR" altLang="en-US"/>
          </a:p>
        </p:txBody>
      </p:sp>
      <p:sp>
        <p:nvSpPr>
          <p:cNvPr id="2447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4740" name="Espaço Reservado para Número de Slid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F48CE6B1-58EC-4B5A-9C6A-E0D98CAF609B}" type="slidenum">
              <a:rPr lang="en-US" altLang="en-US" sz="1200"/>
              <a:pPr algn="r"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29877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95A1A-1501-4B9C-9932-2E40713499E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23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95A1A-1501-4B9C-9932-2E40713499E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22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95A1A-1501-4B9C-9932-2E40713499E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53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pt-B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016C-BA6B-4DCA-B2F0-98B22EA72200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96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pt-B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016C-BA6B-4DCA-B2F0-98B22EA72200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98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pt-B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016C-BA6B-4DCA-B2F0-98B22EA72200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6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0F4B-5982-4618-A87E-80F0914223A5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5BB3-818E-450D-A7FC-861A78887A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725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0F4B-5982-4618-A87E-80F0914223A5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5BB3-818E-450D-A7FC-861A78887A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08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0F4B-5982-4618-A87E-80F0914223A5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5BB3-818E-450D-A7FC-861A78887A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1499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F127-48C8-44B9-8597-CF700D5D6B24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F74-94E8-45F5-B938-D9D01D67DA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2410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F127-48C8-44B9-8597-CF700D5D6B24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F74-94E8-45F5-B938-D9D01D67DA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765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F127-48C8-44B9-8597-CF700D5D6B24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F74-94E8-45F5-B938-D9D01D67DA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291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F127-48C8-44B9-8597-CF700D5D6B24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F74-94E8-45F5-B938-D9D01D67DA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4776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F127-48C8-44B9-8597-CF700D5D6B24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F74-94E8-45F5-B938-D9D01D67DA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2292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F127-48C8-44B9-8597-CF700D5D6B24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F74-94E8-45F5-B938-D9D01D67DA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063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F127-48C8-44B9-8597-CF700D5D6B24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F74-94E8-45F5-B938-D9D01D67DA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039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F127-48C8-44B9-8597-CF700D5D6B24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F74-94E8-45F5-B938-D9D01D67DA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010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0F4B-5982-4618-A87E-80F0914223A5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5BB3-818E-450D-A7FC-861A78887A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5181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F127-48C8-44B9-8597-CF700D5D6B24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F74-94E8-45F5-B938-D9D01D67DA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2896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F127-48C8-44B9-8597-CF700D5D6B24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F74-94E8-45F5-B938-D9D01D67DA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858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F127-48C8-44B9-8597-CF700D5D6B24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F74-94E8-45F5-B938-D9D01D67DA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151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0F4B-5982-4618-A87E-80F0914223A5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5BB3-818E-450D-A7FC-861A78887A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40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0F4B-5982-4618-A87E-80F0914223A5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5BB3-818E-450D-A7FC-861A78887A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034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0F4B-5982-4618-A87E-80F0914223A5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5BB3-818E-450D-A7FC-861A78887A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610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0F4B-5982-4618-A87E-80F0914223A5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5BB3-818E-450D-A7FC-861A78887A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21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0F4B-5982-4618-A87E-80F0914223A5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5BB3-818E-450D-A7FC-861A78887A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7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0F4B-5982-4618-A87E-80F0914223A5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5BB3-818E-450D-A7FC-861A78887A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28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0F4B-5982-4618-A87E-80F0914223A5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5BB3-818E-450D-A7FC-861A78887A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71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70F4B-5982-4618-A87E-80F0914223A5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15BB3-818E-450D-A7FC-861A78887A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63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EF127-48C8-44B9-8597-CF700D5D6B24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80F74-94E8-45F5-B938-D9D01D67DA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67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hyperlink" Target="http://www.google.com.br/url?sa=i&amp;rct=j&amp;q=&amp;esrc=s&amp;source=images&amp;cd=&amp;cad=rja&amp;uact=8&amp;docid=Hahcl9CYC7GbFM&amp;tbnid=WA4Gj1JSMzY-5M:&amp;ved=0CAcQjRw&amp;url=http://www.nuke.cmminterativa.com.br/userimages/&amp;ei=rNkVVP6PKMOayATUp4C4Cw&amp;bvm=bv.75097201,d.aWw&amp;psig=AFQjCNH0_eJha7x6FuBMaDjFmpy1kWsm9g&amp;ust=1410804487359877" TargetMode="Externa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739587" y="0"/>
            <a:ext cx="10421471" cy="86409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prstClr val="black"/>
                </a:solidFill>
                <a:latin typeface="Calibri"/>
              </a:rPr>
              <a:t>CULTIVO HIDROPONICO</a:t>
            </a:r>
            <a:endParaRPr lang="pt-BR" sz="4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03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Sistemas adotados no Brasil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m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4" r="2120"/>
          <a:stretch/>
        </p:blipFill>
        <p:spPr bwMode="auto">
          <a:xfrm>
            <a:off x="1625600" y="2356272"/>
            <a:ext cx="8940800" cy="43239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794000" y="1490134"/>
            <a:ext cx="6604000" cy="984821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3733" b="1" dirty="0">
                <a:solidFill>
                  <a:srgbClr val="C00000"/>
                </a:solidFill>
              </a:rPr>
              <a:t>Sistema hidropônico NFT</a:t>
            </a:r>
          </a:p>
        </p:txBody>
      </p:sp>
    </p:spTree>
    <p:extLst>
      <p:ext uri="{BB962C8B-B14F-4D97-AF65-F5344CB8AC3E}">
        <p14:creationId xmlns:p14="http://schemas.microsoft.com/office/powerpoint/2010/main" val="4528356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9000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b="1" dirty="0">
                <a:latin typeface="+mn-lt"/>
              </a:rPr>
              <a:t>Cultivo em andares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30" y="1759591"/>
            <a:ext cx="6395207" cy="479640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85747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114300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Arial Rounded MT Bold" pitchFamily="34" charset="0"/>
              </a:rPr>
              <a:t>Sistema NFT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502232" y="260648"/>
            <a:ext cx="9144000" cy="600288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err="1"/>
              <a:t>Aeroponia</a:t>
            </a:r>
            <a:endParaRPr lang="pt-BR" sz="40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90" y="2492136"/>
            <a:ext cx="1265348" cy="1584176"/>
          </a:xfrm>
          <a:prstGeom prst="rect">
            <a:avLst/>
          </a:prstGeom>
        </p:spPr>
      </p:pic>
      <p:sp>
        <p:nvSpPr>
          <p:cNvPr id="4" name="Trapezoide 3"/>
          <p:cNvSpPr/>
          <p:nvPr/>
        </p:nvSpPr>
        <p:spPr>
          <a:xfrm rot="10800000">
            <a:off x="2927648" y="3284984"/>
            <a:ext cx="6552728" cy="2520280"/>
          </a:xfrm>
          <a:prstGeom prst="trapezoi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96" y="2492136"/>
            <a:ext cx="1265348" cy="158417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18" y="2492136"/>
            <a:ext cx="1265348" cy="158417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71" y="2492136"/>
            <a:ext cx="1265348" cy="158417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2492896"/>
            <a:ext cx="1265348" cy="1584176"/>
          </a:xfrm>
          <a:prstGeom prst="rect">
            <a:avLst/>
          </a:prstGeom>
        </p:spPr>
      </p:pic>
      <p:cxnSp>
        <p:nvCxnSpPr>
          <p:cNvPr id="11" name="Conector reto 10"/>
          <p:cNvCxnSpPr/>
          <p:nvPr/>
        </p:nvCxnSpPr>
        <p:spPr>
          <a:xfrm>
            <a:off x="2999656" y="3284224"/>
            <a:ext cx="64807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upo 98"/>
          <p:cNvGrpSpPr/>
          <p:nvPr/>
        </p:nvGrpSpPr>
        <p:grpSpPr>
          <a:xfrm>
            <a:off x="3593080" y="4395327"/>
            <a:ext cx="4991493" cy="1376108"/>
            <a:chOff x="2069079" y="4395327"/>
            <a:chExt cx="4991493" cy="1376108"/>
          </a:xfrm>
        </p:grpSpPr>
        <p:sp>
          <p:nvSpPr>
            <p:cNvPr id="12" name="Trapezoide 11"/>
            <p:cNvSpPr/>
            <p:nvPr/>
          </p:nvSpPr>
          <p:spPr>
            <a:xfrm rot="10800000">
              <a:off x="4156248" y="5376654"/>
              <a:ext cx="898043" cy="394781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4618276" y="4812225"/>
              <a:ext cx="45719" cy="5586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tângulo 13"/>
            <p:cNvSpPr/>
            <p:nvPr/>
          </p:nvSpPr>
          <p:spPr>
            <a:xfrm flipV="1">
              <a:off x="2147772" y="4739130"/>
              <a:ext cx="4791246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2147772" y="4545124"/>
              <a:ext cx="45719" cy="1940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4618276" y="4545124"/>
              <a:ext cx="45719" cy="1940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6939018" y="4590843"/>
              <a:ext cx="45719" cy="1940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eta à esquerda, à direita e acima 17"/>
            <p:cNvSpPr/>
            <p:nvPr/>
          </p:nvSpPr>
          <p:spPr>
            <a:xfrm>
              <a:off x="2069079" y="4409915"/>
              <a:ext cx="248823" cy="126394"/>
            </a:xfrm>
            <a:prstGeom prst="leftRight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eta à esquerda, à direita e acima 18"/>
            <p:cNvSpPr/>
            <p:nvPr/>
          </p:nvSpPr>
          <p:spPr>
            <a:xfrm>
              <a:off x="4512698" y="4395327"/>
              <a:ext cx="248823" cy="126394"/>
            </a:xfrm>
            <a:prstGeom prst="leftRight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eta à esquerda, à direita e acima 19"/>
            <p:cNvSpPr/>
            <p:nvPr/>
          </p:nvSpPr>
          <p:spPr>
            <a:xfrm>
              <a:off x="6811749" y="4409435"/>
              <a:ext cx="248823" cy="126394"/>
            </a:xfrm>
            <a:prstGeom prst="leftRight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3348843" y="3746263"/>
            <a:ext cx="953285" cy="592400"/>
            <a:chOff x="1824842" y="3746263"/>
            <a:chExt cx="953285" cy="592400"/>
          </a:xfrm>
        </p:grpSpPr>
        <p:sp>
          <p:nvSpPr>
            <p:cNvPr id="21" name="Elipse 20"/>
            <p:cNvSpPr/>
            <p:nvPr/>
          </p:nvSpPr>
          <p:spPr>
            <a:xfrm>
              <a:off x="2328969" y="429294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ipse 21"/>
            <p:cNvSpPr/>
            <p:nvPr/>
          </p:nvSpPr>
          <p:spPr>
            <a:xfrm>
              <a:off x="1932856" y="427008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ipse 22"/>
            <p:cNvSpPr/>
            <p:nvPr/>
          </p:nvSpPr>
          <p:spPr>
            <a:xfrm>
              <a:off x="2193490" y="4161375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ipse 23"/>
            <p:cNvSpPr/>
            <p:nvPr/>
          </p:nvSpPr>
          <p:spPr>
            <a:xfrm>
              <a:off x="2555776" y="4127858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ipse 24"/>
            <p:cNvSpPr/>
            <p:nvPr/>
          </p:nvSpPr>
          <p:spPr>
            <a:xfrm>
              <a:off x="1928898" y="4011906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ipse 25"/>
            <p:cNvSpPr/>
            <p:nvPr/>
          </p:nvSpPr>
          <p:spPr>
            <a:xfrm>
              <a:off x="2706118" y="3848692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ipse 26"/>
            <p:cNvSpPr/>
            <p:nvPr/>
          </p:nvSpPr>
          <p:spPr>
            <a:xfrm>
              <a:off x="1824842" y="3876070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ipse 27"/>
            <p:cNvSpPr/>
            <p:nvPr/>
          </p:nvSpPr>
          <p:spPr>
            <a:xfrm>
              <a:off x="2328968" y="3915816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ipse 28"/>
            <p:cNvSpPr/>
            <p:nvPr/>
          </p:nvSpPr>
          <p:spPr>
            <a:xfrm>
              <a:off x="2584203" y="374626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ipse 29"/>
            <p:cNvSpPr/>
            <p:nvPr/>
          </p:nvSpPr>
          <p:spPr>
            <a:xfrm>
              <a:off x="2000907" y="3746263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4489440" y="3780492"/>
            <a:ext cx="953285" cy="592400"/>
            <a:chOff x="1824842" y="3746263"/>
            <a:chExt cx="953285" cy="592400"/>
          </a:xfrm>
        </p:grpSpPr>
        <p:sp>
          <p:nvSpPr>
            <p:cNvPr id="35" name="Elipse 34"/>
            <p:cNvSpPr/>
            <p:nvPr/>
          </p:nvSpPr>
          <p:spPr>
            <a:xfrm>
              <a:off x="2328969" y="429294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lipse 35"/>
            <p:cNvSpPr/>
            <p:nvPr/>
          </p:nvSpPr>
          <p:spPr>
            <a:xfrm>
              <a:off x="1932856" y="427008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ipse 36"/>
            <p:cNvSpPr/>
            <p:nvPr/>
          </p:nvSpPr>
          <p:spPr>
            <a:xfrm>
              <a:off x="2193490" y="4161375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Elipse 37"/>
            <p:cNvSpPr/>
            <p:nvPr/>
          </p:nvSpPr>
          <p:spPr>
            <a:xfrm>
              <a:off x="2555776" y="4127858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Elipse 38"/>
            <p:cNvSpPr/>
            <p:nvPr/>
          </p:nvSpPr>
          <p:spPr>
            <a:xfrm>
              <a:off x="1928898" y="4011906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lipse 39"/>
            <p:cNvSpPr/>
            <p:nvPr/>
          </p:nvSpPr>
          <p:spPr>
            <a:xfrm>
              <a:off x="2706118" y="3848692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lipse 40"/>
            <p:cNvSpPr/>
            <p:nvPr/>
          </p:nvSpPr>
          <p:spPr>
            <a:xfrm>
              <a:off x="1824842" y="3876070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lipse 41"/>
            <p:cNvSpPr/>
            <p:nvPr/>
          </p:nvSpPr>
          <p:spPr>
            <a:xfrm>
              <a:off x="2328968" y="3915816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lipse 42"/>
            <p:cNvSpPr/>
            <p:nvPr/>
          </p:nvSpPr>
          <p:spPr>
            <a:xfrm>
              <a:off x="2584203" y="374626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lipse 43"/>
            <p:cNvSpPr/>
            <p:nvPr/>
          </p:nvSpPr>
          <p:spPr>
            <a:xfrm>
              <a:off x="2000907" y="3746263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6866963" y="3734772"/>
            <a:ext cx="953285" cy="592400"/>
            <a:chOff x="1824842" y="3746263"/>
            <a:chExt cx="953285" cy="592400"/>
          </a:xfrm>
        </p:grpSpPr>
        <p:sp>
          <p:nvSpPr>
            <p:cNvPr id="46" name="Elipse 45"/>
            <p:cNvSpPr/>
            <p:nvPr/>
          </p:nvSpPr>
          <p:spPr>
            <a:xfrm>
              <a:off x="2328969" y="429294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Elipse 46"/>
            <p:cNvSpPr/>
            <p:nvPr/>
          </p:nvSpPr>
          <p:spPr>
            <a:xfrm>
              <a:off x="1932856" y="427008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lipse 47"/>
            <p:cNvSpPr/>
            <p:nvPr/>
          </p:nvSpPr>
          <p:spPr>
            <a:xfrm>
              <a:off x="2193490" y="4161375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lipse 48"/>
            <p:cNvSpPr/>
            <p:nvPr/>
          </p:nvSpPr>
          <p:spPr>
            <a:xfrm>
              <a:off x="2555776" y="4127858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lipse 49"/>
            <p:cNvSpPr/>
            <p:nvPr/>
          </p:nvSpPr>
          <p:spPr>
            <a:xfrm>
              <a:off x="1928898" y="4011906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lipse 50"/>
            <p:cNvSpPr/>
            <p:nvPr/>
          </p:nvSpPr>
          <p:spPr>
            <a:xfrm>
              <a:off x="2706118" y="3848692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lipse 51"/>
            <p:cNvSpPr/>
            <p:nvPr/>
          </p:nvSpPr>
          <p:spPr>
            <a:xfrm>
              <a:off x="1824842" y="3876070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Elipse 52"/>
            <p:cNvSpPr/>
            <p:nvPr/>
          </p:nvSpPr>
          <p:spPr>
            <a:xfrm>
              <a:off x="2328968" y="3915816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Elipse 53"/>
            <p:cNvSpPr/>
            <p:nvPr/>
          </p:nvSpPr>
          <p:spPr>
            <a:xfrm>
              <a:off x="2584203" y="374626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lipse 54"/>
            <p:cNvSpPr/>
            <p:nvPr/>
          </p:nvSpPr>
          <p:spPr>
            <a:xfrm>
              <a:off x="2000907" y="3746263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upo 66"/>
          <p:cNvGrpSpPr/>
          <p:nvPr/>
        </p:nvGrpSpPr>
        <p:grpSpPr>
          <a:xfrm>
            <a:off x="5625007" y="3746355"/>
            <a:ext cx="953285" cy="592400"/>
            <a:chOff x="1824842" y="3746263"/>
            <a:chExt cx="953285" cy="592400"/>
          </a:xfrm>
        </p:grpSpPr>
        <p:sp>
          <p:nvSpPr>
            <p:cNvPr id="68" name="Elipse 67"/>
            <p:cNvSpPr/>
            <p:nvPr/>
          </p:nvSpPr>
          <p:spPr>
            <a:xfrm>
              <a:off x="2328969" y="429294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Elipse 68"/>
            <p:cNvSpPr/>
            <p:nvPr/>
          </p:nvSpPr>
          <p:spPr>
            <a:xfrm>
              <a:off x="1932856" y="427008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Elipse 69"/>
            <p:cNvSpPr/>
            <p:nvPr/>
          </p:nvSpPr>
          <p:spPr>
            <a:xfrm>
              <a:off x="2193490" y="4161375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Elipse 70"/>
            <p:cNvSpPr/>
            <p:nvPr/>
          </p:nvSpPr>
          <p:spPr>
            <a:xfrm>
              <a:off x="2555776" y="4127858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Elipse 71"/>
            <p:cNvSpPr/>
            <p:nvPr/>
          </p:nvSpPr>
          <p:spPr>
            <a:xfrm>
              <a:off x="1928898" y="4011906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Elipse 72"/>
            <p:cNvSpPr/>
            <p:nvPr/>
          </p:nvSpPr>
          <p:spPr>
            <a:xfrm>
              <a:off x="2706118" y="3848692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Elipse 73"/>
            <p:cNvSpPr/>
            <p:nvPr/>
          </p:nvSpPr>
          <p:spPr>
            <a:xfrm>
              <a:off x="1824842" y="3876070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Elipse 74"/>
            <p:cNvSpPr/>
            <p:nvPr/>
          </p:nvSpPr>
          <p:spPr>
            <a:xfrm>
              <a:off x="2328968" y="3915816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Elipse 75"/>
            <p:cNvSpPr/>
            <p:nvPr/>
          </p:nvSpPr>
          <p:spPr>
            <a:xfrm>
              <a:off x="2584203" y="374626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Elipse 76"/>
            <p:cNvSpPr/>
            <p:nvPr/>
          </p:nvSpPr>
          <p:spPr>
            <a:xfrm>
              <a:off x="2000907" y="3746263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upo 77"/>
          <p:cNvGrpSpPr/>
          <p:nvPr/>
        </p:nvGrpSpPr>
        <p:grpSpPr>
          <a:xfrm>
            <a:off x="8150012" y="3669647"/>
            <a:ext cx="953285" cy="592400"/>
            <a:chOff x="1824842" y="3746263"/>
            <a:chExt cx="953285" cy="592400"/>
          </a:xfrm>
        </p:grpSpPr>
        <p:sp>
          <p:nvSpPr>
            <p:cNvPr id="79" name="Elipse 78"/>
            <p:cNvSpPr/>
            <p:nvPr/>
          </p:nvSpPr>
          <p:spPr>
            <a:xfrm>
              <a:off x="2328969" y="429294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Elipse 79"/>
            <p:cNvSpPr/>
            <p:nvPr/>
          </p:nvSpPr>
          <p:spPr>
            <a:xfrm>
              <a:off x="1932856" y="427008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Elipse 80"/>
            <p:cNvSpPr/>
            <p:nvPr/>
          </p:nvSpPr>
          <p:spPr>
            <a:xfrm>
              <a:off x="2193490" y="4161375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Elipse 81"/>
            <p:cNvSpPr/>
            <p:nvPr/>
          </p:nvSpPr>
          <p:spPr>
            <a:xfrm>
              <a:off x="2555776" y="4127858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Elipse 82"/>
            <p:cNvSpPr/>
            <p:nvPr/>
          </p:nvSpPr>
          <p:spPr>
            <a:xfrm>
              <a:off x="1928898" y="4011906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Elipse 83"/>
            <p:cNvSpPr/>
            <p:nvPr/>
          </p:nvSpPr>
          <p:spPr>
            <a:xfrm>
              <a:off x="2706118" y="3848692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Elipse 84"/>
            <p:cNvSpPr/>
            <p:nvPr/>
          </p:nvSpPr>
          <p:spPr>
            <a:xfrm>
              <a:off x="1824842" y="3876070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Elipse 85"/>
            <p:cNvSpPr/>
            <p:nvPr/>
          </p:nvSpPr>
          <p:spPr>
            <a:xfrm>
              <a:off x="2328968" y="3915816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Elipse 86"/>
            <p:cNvSpPr/>
            <p:nvPr/>
          </p:nvSpPr>
          <p:spPr>
            <a:xfrm>
              <a:off x="2584203" y="3746264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Elipse 87"/>
            <p:cNvSpPr/>
            <p:nvPr/>
          </p:nvSpPr>
          <p:spPr>
            <a:xfrm>
              <a:off x="2000907" y="3746263"/>
              <a:ext cx="7200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0" name="Conector reto 89"/>
          <p:cNvCxnSpPr/>
          <p:nvPr/>
        </p:nvCxnSpPr>
        <p:spPr>
          <a:xfrm flipV="1">
            <a:off x="6149601" y="5671254"/>
            <a:ext cx="3955451" cy="1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>
          <a:xfrm>
            <a:off x="10007249" y="4941168"/>
            <a:ext cx="0" cy="870922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m 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81" y="4350033"/>
            <a:ext cx="415273" cy="659163"/>
          </a:xfrm>
          <a:prstGeom prst="rect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100" name="Texto explicativo em elipse 99"/>
          <p:cNvSpPr/>
          <p:nvPr/>
        </p:nvSpPr>
        <p:spPr>
          <a:xfrm>
            <a:off x="1573920" y="991123"/>
            <a:ext cx="2474371" cy="1785139"/>
          </a:xfrm>
          <a:prstGeom prst="wedgeEllipseCallout">
            <a:avLst>
              <a:gd name="adj1" fmla="val 22121"/>
              <a:gd name="adj2" fmla="val 1110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Água</a:t>
            </a:r>
            <a:r>
              <a:rPr lang="en-US" sz="2000" b="1" dirty="0">
                <a:solidFill>
                  <a:schemeClr val="tx1"/>
                </a:solidFill>
              </a:rPr>
              <a:t> + </a:t>
            </a:r>
            <a:r>
              <a:rPr lang="en-US" sz="2000" b="1" dirty="0" err="1">
                <a:solidFill>
                  <a:schemeClr val="tx1"/>
                </a:solidFill>
              </a:rPr>
              <a:t>nutrientes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aplicados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nas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raízes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por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nebulização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24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2279650" y="260350"/>
            <a:ext cx="7772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algn="ctr" rotWithShape="0">
              <a:schemeClr val="tx1">
                <a:alpha val="50000"/>
              </a:schemeClr>
            </a:outerShdw>
          </a:effec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en-US" sz="3200" b="1" dirty="0"/>
              <a:t>Produção de batata semente</a:t>
            </a:r>
            <a:endParaRPr lang="pt-BR" altLang="en-US" sz="3200" b="1" dirty="0">
              <a:solidFill>
                <a:srgbClr val="FFFF99"/>
              </a:solidFill>
            </a:endParaRPr>
          </a:p>
        </p:txBody>
      </p:sp>
      <p:pic>
        <p:nvPicPr>
          <p:cNvPr id="243721" name="Picture 9" descr="http://spudsmart.com/site/wp-content/uploads/2014/10/tuber-set-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12" y="1713658"/>
            <a:ext cx="4780949" cy="318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0" name="Picture 2" descr="http://taga.co.in/writeups/chobi/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2" y="1715938"/>
            <a:ext cx="4139952" cy="3185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93761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A6F82CE-F7C8-4BAE-984B-E6661A825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57" y="1183340"/>
            <a:ext cx="3918136" cy="522418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346217E-D515-4B07-820A-F6EA5CCA3B93}"/>
              </a:ext>
            </a:extLst>
          </p:cNvPr>
          <p:cNvSpPr txBox="1">
            <a:spLocks/>
          </p:cNvSpPr>
          <p:nvPr/>
        </p:nvSpPr>
        <p:spPr>
          <a:xfrm>
            <a:off x="855453" y="86264"/>
            <a:ext cx="10515600" cy="70727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/>
              <a:t>Sistema Floating no Brasil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6AC3C10-9A21-4B00-8BD4-4D957967E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1183340"/>
            <a:ext cx="3918136" cy="522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87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5453" y="86264"/>
            <a:ext cx="10515600" cy="70727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b="1" dirty="0"/>
              <a:t>Sistema Floating</a:t>
            </a:r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87" y="1035170"/>
            <a:ext cx="10152332" cy="5710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5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41A1EF-17B3-DFDD-6465-6C6CC98C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65" y="325558"/>
            <a:ext cx="10905564" cy="73676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Arial Narrow" panose="020B0606020202030204" pitchFamily="34" charset="0"/>
              </a:rPr>
              <a:t>Sistema </a:t>
            </a:r>
            <a:r>
              <a:rPr lang="pt-BR" sz="4000" dirty="0" err="1">
                <a:latin typeface="Arial Narrow" panose="020B0606020202030204" pitchFamily="34" charset="0"/>
              </a:rPr>
              <a:t>Ebb-flow</a:t>
            </a:r>
            <a:endParaRPr lang="pt-BR" sz="4000" dirty="0">
              <a:latin typeface="Arial Narrow" panose="020B060602020203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2BA7BB-AA93-B6B9-768B-56222128DB2B}"/>
              </a:ext>
            </a:extLst>
          </p:cNvPr>
          <p:cNvSpPr txBox="1">
            <a:spLocks/>
          </p:cNvSpPr>
          <p:nvPr/>
        </p:nvSpPr>
        <p:spPr>
          <a:xfrm>
            <a:off x="199572" y="944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latin typeface="Arial Narrow" panose="020B0606020202030204" pitchFamily="34" charset="0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5057E14B-D8A4-F370-F010-249459911B62}"/>
              </a:ext>
            </a:extLst>
          </p:cNvPr>
          <p:cNvSpPr txBox="1">
            <a:spLocks/>
          </p:cNvSpPr>
          <p:nvPr/>
        </p:nvSpPr>
        <p:spPr>
          <a:xfrm>
            <a:off x="838200" y="18164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>
              <a:latin typeface="Arial Narrow" panose="020B0606020202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4033E12-544D-3860-20C7-76E90D24E72B}"/>
              </a:ext>
            </a:extLst>
          </p:cNvPr>
          <p:cNvSpPr txBox="1"/>
          <p:nvPr/>
        </p:nvSpPr>
        <p:spPr>
          <a:xfrm>
            <a:off x="489857" y="1420020"/>
            <a:ext cx="96846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Sistema de fluxo e refluxo</a:t>
            </a:r>
          </a:p>
          <a:p>
            <a:endParaRPr lang="pt-BR" sz="2800" dirty="0"/>
          </a:p>
          <a:p>
            <a:r>
              <a:rPr lang="pt-BR" sz="2800" dirty="0"/>
              <a:t>A lâmina de água é determinada pelo fluxo de água do tubo de transbordamento;</a:t>
            </a:r>
          </a:p>
          <a:p>
            <a:endParaRPr lang="pt-BR" sz="2800" dirty="0"/>
          </a:p>
          <a:p>
            <a:r>
              <a:rPr lang="pt-BR" sz="2800" dirty="0"/>
              <a:t>A água penetra na bandeja por capilaridade;</a:t>
            </a:r>
          </a:p>
          <a:p>
            <a:endParaRPr lang="pt-BR" sz="2800" dirty="0"/>
          </a:p>
          <a:p>
            <a:r>
              <a:rPr lang="pt-BR" sz="2800" dirty="0"/>
              <a:t>A lâmina de água precisa ser uniforme ao longo da bandeja;</a:t>
            </a:r>
          </a:p>
          <a:p>
            <a:endParaRPr lang="pt-BR" sz="2800" dirty="0"/>
          </a:p>
          <a:p>
            <a:r>
              <a:rPr lang="pt-BR" sz="2800" dirty="0"/>
              <a:t>Determinar o intervalo entre uma inundação e outra.</a:t>
            </a:r>
          </a:p>
          <a:p>
            <a:endParaRPr lang="pt-BR" sz="2800" dirty="0"/>
          </a:p>
          <a:p>
            <a:r>
              <a:rPr lang="pt-B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5791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41A1EF-17B3-DFDD-6465-6C6CC98C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292688"/>
            <a:ext cx="11195637" cy="929102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Arial Narrow" panose="020B0606020202030204" pitchFamily="34" charset="0"/>
              </a:rPr>
              <a:t>Sistema </a:t>
            </a:r>
            <a:r>
              <a:rPr lang="pt-BR" sz="4000" dirty="0" err="1">
                <a:latin typeface="Arial Narrow" panose="020B0606020202030204" pitchFamily="34" charset="0"/>
              </a:rPr>
              <a:t>Ebb-flow</a:t>
            </a:r>
            <a:endParaRPr lang="pt-BR" sz="4000" dirty="0">
              <a:latin typeface="Arial Narrow" panose="020B060602020203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2BA7BB-AA93-B6B9-768B-56222128DB2B}"/>
              </a:ext>
            </a:extLst>
          </p:cNvPr>
          <p:cNvSpPr txBox="1">
            <a:spLocks/>
          </p:cNvSpPr>
          <p:nvPr/>
        </p:nvSpPr>
        <p:spPr>
          <a:xfrm>
            <a:off x="199572" y="944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latin typeface="Arial Narrow" panose="020B0606020202030204" pitchFamily="34" charset="0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5057E14B-D8A4-F370-F010-249459911B62}"/>
              </a:ext>
            </a:extLst>
          </p:cNvPr>
          <p:cNvSpPr txBox="1">
            <a:spLocks/>
          </p:cNvSpPr>
          <p:nvPr/>
        </p:nvSpPr>
        <p:spPr>
          <a:xfrm>
            <a:off x="838200" y="18164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>
              <a:latin typeface="Arial Narrow" panose="020B0606020202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4033E12-544D-3860-20C7-76E90D24E72B}"/>
              </a:ext>
            </a:extLst>
          </p:cNvPr>
          <p:cNvSpPr txBox="1"/>
          <p:nvPr/>
        </p:nvSpPr>
        <p:spPr>
          <a:xfrm>
            <a:off x="489857" y="1420020"/>
            <a:ext cx="96846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Desvantagens:</a:t>
            </a:r>
          </a:p>
          <a:p>
            <a:endParaRPr lang="pt-BR" sz="2800" dirty="0"/>
          </a:p>
          <a:p>
            <a:r>
              <a:rPr lang="pt-BR" sz="2800" dirty="0"/>
              <a:t>Drenagem inadequada por aumentar os riscos de aparecimento de doenças e desenvolvimento de algas;</a:t>
            </a:r>
          </a:p>
          <a:p>
            <a:endParaRPr lang="pt-BR" sz="2800" dirty="0"/>
          </a:p>
          <a:p>
            <a:r>
              <a:rPr lang="pt-BR" sz="2800" dirty="0"/>
              <a:t>pH e CE precisam ser mantidos constantes;</a:t>
            </a:r>
          </a:p>
          <a:p>
            <a:endParaRPr lang="pt-BR" sz="2800" dirty="0"/>
          </a:p>
          <a:p>
            <a:r>
              <a:rPr lang="pt-BR" sz="2800" dirty="0"/>
              <a:t>Tratamento constante da solução de retorno com radiação UVC</a:t>
            </a:r>
          </a:p>
          <a:p>
            <a:endParaRPr lang="pt-BR" sz="2800" dirty="0"/>
          </a:p>
          <a:p>
            <a:r>
              <a:rPr lang="pt-B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108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41A1EF-17B3-DFDD-6465-6C6CC98C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6" y="490918"/>
            <a:ext cx="10892117" cy="729839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Arial Narrow" panose="020B0606020202030204" pitchFamily="34" charset="0"/>
              </a:rPr>
              <a:t>Mesa de inundação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2BA7BB-AA93-B6B9-768B-56222128DB2B}"/>
              </a:ext>
            </a:extLst>
          </p:cNvPr>
          <p:cNvSpPr txBox="1">
            <a:spLocks/>
          </p:cNvSpPr>
          <p:nvPr/>
        </p:nvSpPr>
        <p:spPr>
          <a:xfrm>
            <a:off x="199572" y="944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latin typeface="Arial Narrow" panose="020B0606020202030204" pitchFamily="34" charset="0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5057E14B-D8A4-F370-F010-249459911B62}"/>
              </a:ext>
            </a:extLst>
          </p:cNvPr>
          <p:cNvSpPr txBox="1">
            <a:spLocks/>
          </p:cNvSpPr>
          <p:nvPr/>
        </p:nvSpPr>
        <p:spPr>
          <a:xfrm>
            <a:off x="838200" y="18164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>
              <a:latin typeface="Arial Narrow" panose="020B060602020203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D6F94E4-594F-2DFF-7C08-182B43370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79" y="1816481"/>
            <a:ext cx="580178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8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41A1EF-17B3-DFDD-6465-6C6CC98C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5" y="292688"/>
            <a:ext cx="10852097" cy="66205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Arial Narrow" panose="020B0606020202030204" pitchFamily="34" charset="0"/>
              </a:rPr>
              <a:t>Bancada de inundação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2BA7BB-AA93-B6B9-768B-56222128DB2B}"/>
              </a:ext>
            </a:extLst>
          </p:cNvPr>
          <p:cNvSpPr txBox="1">
            <a:spLocks/>
          </p:cNvSpPr>
          <p:nvPr/>
        </p:nvSpPr>
        <p:spPr>
          <a:xfrm>
            <a:off x="199572" y="944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latin typeface="Arial Narrow" panose="020B0606020202030204" pitchFamily="34" charset="0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5057E14B-D8A4-F370-F010-249459911B62}"/>
              </a:ext>
            </a:extLst>
          </p:cNvPr>
          <p:cNvSpPr txBox="1">
            <a:spLocks/>
          </p:cNvSpPr>
          <p:nvPr/>
        </p:nvSpPr>
        <p:spPr>
          <a:xfrm>
            <a:off x="838200" y="18164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>
              <a:latin typeface="Arial Narrow" panose="020B060602020203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51170AE-9522-24CF-FE89-9AEB47E18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03998"/>
            <a:ext cx="4133695" cy="413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36A213-0524-C86F-C346-9BD27B3B2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85" y="1420020"/>
            <a:ext cx="2013761" cy="151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37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51678"/>
            <a:ext cx="10515600" cy="1325563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>
                <a:latin typeface="+mn-lt"/>
              </a:rPr>
              <a:t>Hortaliças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cultivadas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Hidroponia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9683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12285" y="1640417"/>
            <a:ext cx="10560049" cy="4480778"/>
          </a:xfrm>
        </p:spPr>
        <p:txBody>
          <a:bodyPr>
            <a:spAutoFit/>
          </a:bodyPr>
          <a:lstStyle/>
          <a:p>
            <a:pPr eaLnBrk="1" hangingPunct="1"/>
            <a:r>
              <a:rPr lang="pt-BR" altLang="pt-BR" sz="3733" b="1" dirty="0">
                <a:latin typeface="Calibri" pitchFamily="34" charset="0"/>
              </a:rPr>
              <a:t>Grego:</a:t>
            </a:r>
          </a:p>
          <a:p>
            <a:pPr eaLnBrk="1" hangingPunct="1"/>
            <a:r>
              <a:rPr lang="pt-BR" altLang="pt-BR" sz="3733" b="1" dirty="0" err="1">
                <a:solidFill>
                  <a:srgbClr val="0070C0"/>
                </a:solidFill>
                <a:latin typeface="Calibri" pitchFamily="34" charset="0"/>
              </a:rPr>
              <a:t>Hydro</a:t>
            </a:r>
            <a:r>
              <a:rPr lang="pt-BR" altLang="pt-BR" sz="3733" b="1" dirty="0">
                <a:solidFill>
                  <a:srgbClr val="0070C0"/>
                </a:solidFill>
                <a:latin typeface="Calibri" pitchFamily="34" charset="0"/>
              </a:rPr>
              <a:t> = Água</a:t>
            </a:r>
          </a:p>
          <a:p>
            <a:pPr eaLnBrk="1" hangingPunct="1"/>
            <a:r>
              <a:rPr lang="pt-BR" altLang="pt-BR" sz="3733" b="1" dirty="0" err="1">
                <a:solidFill>
                  <a:srgbClr val="00B050"/>
                </a:solidFill>
                <a:latin typeface="Calibri" pitchFamily="34" charset="0"/>
              </a:rPr>
              <a:t>Ponos</a:t>
            </a:r>
            <a:r>
              <a:rPr lang="pt-BR" altLang="pt-BR" sz="3733" b="1" dirty="0">
                <a:solidFill>
                  <a:srgbClr val="00B050"/>
                </a:solidFill>
                <a:latin typeface="Calibri" pitchFamily="34" charset="0"/>
              </a:rPr>
              <a:t> = Trabalho</a:t>
            </a:r>
          </a:p>
          <a:p>
            <a:pPr eaLnBrk="1" hangingPunct="1"/>
            <a:endParaRPr lang="pt-BR" altLang="pt-BR" sz="3733" b="1" dirty="0">
              <a:latin typeface="Calibri" pitchFamily="34" charset="0"/>
            </a:endParaRPr>
          </a:p>
          <a:p>
            <a:pPr eaLnBrk="1" hangingPunct="1"/>
            <a:r>
              <a:rPr lang="pt-BR" altLang="pt-BR" sz="3733" b="1" dirty="0">
                <a:latin typeface="Calibri" pitchFamily="34" charset="0"/>
              </a:rPr>
              <a:t>“Trabalho em água”</a:t>
            </a:r>
          </a:p>
          <a:p>
            <a:pPr eaLnBrk="1" hangingPunct="1"/>
            <a:r>
              <a:rPr lang="pt-BR" altLang="pt-BR" sz="3733" b="1" dirty="0">
                <a:latin typeface="Calibri" pitchFamily="34" charset="0"/>
              </a:rPr>
              <a:t>“Cultivo de plantas em meio líquido”</a:t>
            </a:r>
          </a:p>
          <a:p>
            <a:pPr algn="l" eaLnBrk="1" hangingPunct="1"/>
            <a:endParaRPr lang="pt-BR" altLang="pt-BR" sz="3733" b="1" dirty="0"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4267" b="1" dirty="0">
                <a:solidFill>
                  <a:schemeClr val="tx1"/>
                </a:solidFill>
                <a:latin typeface="Calibri" panose="020F0502020204030204" pitchFamily="34" charset="0"/>
              </a:rPr>
              <a:t>DEFINIÇÃO DE HIDROPONIA</a:t>
            </a:r>
          </a:p>
        </p:txBody>
      </p:sp>
    </p:spTree>
    <p:extLst>
      <p:ext uri="{BB962C8B-B14F-4D97-AF65-F5344CB8AC3E}">
        <p14:creationId xmlns:p14="http://schemas.microsoft.com/office/powerpoint/2010/main" val="1870082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5223" y="274639"/>
            <a:ext cx="11050437" cy="77787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sz="4000" b="1" dirty="0">
                <a:latin typeface="+mn-lt"/>
              </a:rPr>
              <a:t>Principais hortaliças 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t-BR" b="1" dirty="0">
                <a:latin typeface="Arial Rounded MT Bold" pitchFamily="34" charset="0"/>
              </a:rPr>
              <a:t>Alface</a:t>
            </a:r>
          </a:p>
          <a:p>
            <a:pPr>
              <a:lnSpc>
                <a:spcPct val="80000"/>
              </a:lnSpc>
            </a:pPr>
            <a:r>
              <a:rPr lang="pt-BR" b="1" dirty="0">
                <a:latin typeface="Arial Rounded MT Bold" pitchFamily="34" charset="0"/>
              </a:rPr>
              <a:t>Rúcula</a:t>
            </a:r>
          </a:p>
          <a:p>
            <a:pPr>
              <a:lnSpc>
                <a:spcPct val="80000"/>
              </a:lnSpc>
            </a:pPr>
            <a:r>
              <a:rPr lang="pt-BR" b="1" dirty="0">
                <a:latin typeface="Arial Rounded MT Bold" pitchFamily="34" charset="0"/>
              </a:rPr>
              <a:t>Agrião</a:t>
            </a:r>
          </a:p>
          <a:p>
            <a:pPr>
              <a:lnSpc>
                <a:spcPct val="80000"/>
              </a:lnSpc>
            </a:pPr>
            <a:r>
              <a:rPr lang="pt-BR" b="1" dirty="0">
                <a:latin typeface="Arial Rounded MT Bold" pitchFamily="34" charset="0"/>
              </a:rPr>
              <a:t>Almeirão</a:t>
            </a:r>
          </a:p>
          <a:p>
            <a:pPr>
              <a:lnSpc>
                <a:spcPct val="80000"/>
              </a:lnSpc>
            </a:pPr>
            <a:r>
              <a:rPr lang="pt-BR" b="1" dirty="0">
                <a:latin typeface="Arial Rounded MT Bold" pitchFamily="34" charset="0"/>
              </a:rPr>
              <a:t>Menta</a:t>
            </a:r>
          </a:p>
          <a:p>
            <a:pPr>
              <a:lnSpc>
                <a:spcPct val="80000"/>
              </a:lnSpc>
            </a:pPr>
            <a:r>
              <a:rPr lang="pt-BR" b="1" dirty="0">
                <a:latin typeface="Arial Rounded MT Bold" pitchFamily="34" charset="0"/>
              </a:rPr>
              <a:t>Salsa</a:t>
            </a:r>
          </a:p>
          <a:p>
            <a:pPr>
              <a:lnSpc>
                <a:spcPct val="80000"/>
              </a:lnSpc>
            </a:pPr>
            <a:r>
              <a:rPr lang="pt-BR" b="1" dirty="0">
                <a:latin typeface="Arial Rounded MT Bold" pitchFamily="34" charset="0"/>
              </a:rPr>
              <a:t>Cebolinha</a:t>
            </a:r>
          </a:p>
          <a:p>
            <a:pPr>
              <a:lnSpc>
                <a:spcPct val="80000"/>
              </a:lnSpc>
            </a:pPr>
            <a:r>
              <a:rPr lang="pt-BR" b="1" dirty="0">
                <a:latin typeface="Arial Rounded MT Bold" pitchFamily="34" charset="0"/>
              </a:rPr>
              <a:t>Manjericão</a:t>
            </a:r>
          </a:p>
          <a:p>
            <a:pPr>
              <a:lnSpc>
                <a:spcPct val="80000"/>
              </a:lnSpc>
            </a:pPr>
            <a:r>
              <a:rPr lang="pt-BR" b="1" dirty="0">
                <a:latin typeface="Arial Rounded MT Bold" pitchFamily="34" charset="0"/>
              </a:rPr>
              <a:t>Morango</a:t>
            </a:r>
          </a:p>
          <a:p>
            <a:pPr>
              <a:lnSpc>
                <a:spcPct val="80000"/>
              </a:lnSpc>
            </a:pPr>
            <a:endParaRPr lang="pt-BR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69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95223" y="274638"/>
            <a:ext cx="10946919" cy="850900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b="1" dirty="0">
                <a:latin typeface="+mn-lt"/>
              </a:rPr>
              <a:t>Hortaliças folhosas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Ciclo rápido</a:t>
            </a:r>
          </a:p>
          <a:p>
            <a:r>
              <a:rPr lang="pt-BR" b="1" dirty="0"/>
              <a:t>Maior precocidade</a:t>
            </a:r>
          </a:p>
          <a:p>
            <a:r>
              <a:rPr lang="pt-BR" b="1" dirty="0"/>
              <a:t>Produto diferenciado</a:t>
            </a:r>
          </a:p>
          <a:p>
            <a:r>
              <a:rPr lang="pt-BR" b="1" dirty="0"/>
              <a:t>Retorno rápido do investimento</a:t>
            </a:r>
          </a:p>
          <a:p>
            <a:r>
              <a:rPr lang="pt-BR" b="1" dirty="0"/>
              <a:t>Maior valor agregado do produto</a:t>
            </a:r>
          </a:p>
          <a:p>
            <a:r>
              <a:rPr lang="pt-BR" b="1" dirty="0"/>
              <a:t>Maior estabilidade de preços</a:t>
            </a:r>
          </a:p>
        </p:txBody>
      </p:sp>
    </p:spTree>
    <p:extLst>
      <p:ext uri="{BB962C8B-B14F-4D97-AF65-F5344CB8AC3E}">
        <p14:creationId xmlns:p14="http://schemas.microsoft.com/office/powerpoint/2010/main" val="2642131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9660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latin typeface="+mn-lt"/>
              </a:rPr>
              <a:t>Mini </a:t>
            </a:r>
            <a:r>
              <a:rPr lang="en-US" altLang="en-US" b="1" dirty="0" err="1">
                <a:latin typeface="+mn-lt"/>
              </a:rPr>
              <a:t>alface</a:t>
            </a:r>
            <a:r>
              <a:rPr lang="en-US" altLang="en-US" b="1" dirty="0">
                <a:latin typeface="+mn-lt"/>
              </a:rPr>
              <a:t>  </a:t>
            </a:r>
          </a:p>
        </p:txBody>
      </p:sp>
      <p:pic>
        <p:nvPicPr>
          <p:cNvPr id="16387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92663"/>
            <a:ext cx="20510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4941888"/>
            <a:ext cx="2046288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4" y="4941888"/>
            <a:ext cx="2090737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CaixaDeTexto 8"/>
          <p:cNvSpPr txBox="1">
            <a:spLocks noChangeArrowheads="1"/>
          </p:cNvSpPr>
          <p:nvPr/>
        </p:nvSpPr>
        <p:spPr bwMode="auto">
          <a:xfrm>
            <a:off x="2063750" y="2060575"/>
            <a:ext cx="33845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en-US" sz="2800" b="1" dirty="0">
                <a:latin typeface="Arial Rounded MT Bold"/>
              </a:rPr>
              <a:t>Tipo lisa</a:t>
            </a:r>
          </a:p>
          <a:p>
            <a:r>
              <a:rPr lang="pt-BR" altLang="en-US" sz="2800" b="1" dirty="0">
                <a:latin typeface="Arial Rounded MT Bold"/>
              </a:rPr>
              <a:t>Tipo mimosa</a:t>
            </a:r>
          </a:p>
          <a:p>
            <a:r>
              <a:rPr lang="pt-BR" altLang="en-US" sz="2800" b="1" dirty="0">
                <a:latin typeface="Arial Rounded MT Bold"/>
              </a:rPr>
              <a:t>Tipo romana</a:t>
            </a:r>
          </a:p>
        </p:txBody>
      </p:sp>
      <p:pic>
        <p:nvPicPr>
          <p:cNvPr id="16391" name="Picture 9" descr="https://encrypted-tbn2.gstatic.com/images?q=tbn:ANd9GcTtyxv5EnjWPjj-AhC7R2K5pQllt_2uuVM_7qkTTaQDan76ABqoaw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935538"/>
            <a:ext cx="1800225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274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1033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altLang="en-US" b="1" dirty="0">
                <a:latin typeface="Arial Rounded MT Bold"/>
              </a:rPr>
              <a:t>Alface tipo </a:t>
            </a:r>
            <a:r>
              <a:rPr lang="pt-BR" altLang="en-US" b="1" dirty="0" err="1">
                <a:latin typeface="Arial Rounded MT Bold"/>
              </a:rPr>
              <a:t>frizze</a:t>
            </a:r>
            <a:endParaRPr lang="pt-BR" altLang="en-US" b="1" dirty="0">
              <a:latin typeface="Arial Rounded MT Bold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492896"/>
            <a:ext cx="2978307" cy="2760736"/>
          </a:xfrm>
          <a:prstGeom prst="rect">
            <a:avLst/>
          </a:prstGeom>
        </p:spPr>
      </p:pic>
      <p:pic>
        <p:nvPicPr>
          <p:cNvPr id="5" name="Picture 4" descr="http://www.sementesakama.com.br/fotos/intensi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322" y="2492896"/>
            <a:ext cx="3448367" cy="276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07" y="2492896"/>
            <a:ext cx="2842536" cy="276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12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1101" y="153641"/>
            <a:ext cx="10998679" cy="562074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Tipo</a:t>
            </a:r>
            <a:r>
              <a:rPr lang="en-US" b="1" dirty="0"/>
              <a:t> </a:t>
            </a:r>
            <a:r>
              <a:rPr lang="en-US" b="1" dirty="0" err="1"/>
              <a:t>crocante</a:t>
            </a:r>
            <a:r>
              <a:rPr lang="en-US" b="1" dirty="0"/>
              <a:t> </a:t>
            </a:r>
            <a:r>
              <a:rPr lang="en-US" b="1" dirty="0" err="1"/>
              <a:t>tropicalizada</a:t>
            </a:r>
            <a:endParaRPr lang="pt-B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908720"/>
            <a:ext cx="1944216" cy="183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7768" y="871407"/>
            <a:ext cx="1967272" cy="156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3845" y="2924945"/>
            <a:ext cx="1776303" cy="18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5800" y="2664301"/>
            <a:ext cx="15199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8271" y="4752533"/>
            <a:ext cx="1881876" cy="198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6476" y="4938541"/>
            <a:ext cx="1838564" cy="180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096000" y="13912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Crocantela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149240" y="3573761"/>
            <a:ext cx="1242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Romanela</a:t>
            </a:r>
            <a:endParaRPr lang="en-US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096000" y="57363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Rubinela</a:t>
            </a:r>
            <a:endParaRPr lang="en-US" dirty="0"/>
          </a:p>
        </p:txBody>
      </p:sp>
      <p:sp>
        <p:nvSpPr>
          <p:cNvPr id="9" name="CaixaDeTexto 8"/>
          <p:cNvSpPr txBox="1"/>
          <p:nvPr/>
        </p:nvSpPr>
        <p:spPr>
          <a:xfrm>
            <a:off x="8540519" y="546924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Prof. Fernando Cesar Sala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1809115"/>
            <a:ext cx="1917112" cy="1861943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540519" y="382675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Brunela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377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Alface</a:t>
            </a:r>
            <a:r>
              <a:rPr lang="en-US" b="1" dirty="0"/>
              <a:t> </a:t>
            </a:r>
            <a:r>
              <a:rPr lang="en-US" b="1" dirty="0" err="1"/>
              <a:t>Romana</a:t>
            </a:r>
            <a:endParaRPr lang="en-US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784719"/>
            <a:ext cx="3264827" cy="32287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5880" y="1784719"/>
            <a:ext cx="3675900" cy="20676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4005064"/>
            <a:ext cx="3675900" cy="275547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548057" y="5013471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latin typeface="Arial" panose="020B0604020202020204" pitchFamily="34" charset="0"/>
              </a:rPr>
              <a:t>Lettuce</a:t>
            </a:r>
            <a:r>
              <a:rPr lang="pt-BR" dirty="0">
                <a:latin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</a:rPr>
              <a:t>Jamers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8918833" y="3206083"/>
            <a:ext cx="183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Romanela</a:t>
            </a:r>
            <a:r>
              <a:rPr lang="en-US" dirty="0"/>
              <a:t> – Prof. Fernando Sala</a:t>
            </a:r>
          </a:p>
        </p:txBody>
      </p:sp>
    </p:spTree>
    <p:extLst>
      <p:ext uri="{BB962C8B-B14F-4D97-AF65-F5344CB8AC3E}">
        <p14:creationId xmlns:p14="http://schemas.microsoft.com/office/powerpoint/2010/main" val="448927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8529" y="228600"/>
            <a:ext cx="10260105" cy="981635"/>
          </a:xfrm>
          <a:solidFill>
            <a:srgbClr val="92D050"/>
          </a:solidFill>
        </p:spPr>
        <p:txBody>
          <a:bodyPr rtlCol="0">
            <a:noAutofit/>
          </a:bodyPr>
          <a:lstStyle/>
          <a:p>
            <a:pPr algn="ctr">
              <a:defRPr/>
            </a:pPr>
            <a:br>
              <a:rPr lang="en-US" sz="4000" b="1" dirty="0">
                <a:latin typeface="+mn-lt"/>
                <a:cs typeface="Aldhabi" panose="01000000000000000000" pitchFamily="2" charset="-78"/>
              </a:rPr>
            </a:br>
            <a:r>
              <a:rPr lang="en-US" sz="4000" b="1" dirty="0" err="1">
                <a:latin typeface="+mn-lt"/>
                <a:cs typeface="Aldhabi" panose="01000000000000000000" pitchFamily="2" charset="-78"/>
              </a:rPr>
              <a:t>Alface</a:t>
            </a:r>
            <a:r>
              <a:rPr lang="en-US" sz="4000" b="1" dirty="0">
                <a:latin typeface="+mn-lt"/>
                <a:cs typeface="Aldhabi" panose="01000000000000000000" pitchFamily="2" charset="-78"/>
              </a:rPr>
              <a:t> </a:t>
            </a:r>
            <a:r>
              <a:rPr lang="en-US" sz="4000" b="1" dirty="0" err="1">
                <a:latin typeface="+mn-lt"/>
                <a:cs typeface="Aldhabi" panose="01000000000000000000" pitchFamily="2" charset="-78"/>
              </a:rPr>
              <a:t>roxa</a:t>
            </a:r>
            <a:r>
              <a:rPr lang="en-US" sz="4000" b="1" dirty="0">
                <a:latin typeface="+mn-lt"/>
                <a:cs typeface="Aldhabi" panose="01000000000000000000" pitchFamily="2" charset="-78"/>
              </a:rPr>
              <a:t>, </a:t>
            </a:r>
            <a:r>
              <a:rPr lang="en-US" sz="4000" b="1" dirty="0" err="1">
                <a:latin typeface="+mn-lt"/>
                <a:cs typeface="Aldhabi" panose="01000000000000000000" pitchFamily="2" charset="-78"/>
              </a:rPr>
              <a:t>vermelha</a:t>
            </a:r>
            <a:r>
              <a:rPr lang="en-US" sz="4000" b="1" dirty="0">
                <a:latin typeface="+mn-lt"/>
                <a:cs typeface="Aldhabi" panose="01000000000000000000" pitchFamily="2" charset="-78"/>
              </a:rPr>
              <a:t>, bicolor</a:t>
            </a:r>
            <a:br>
              <a:rPr lang="en-US" sz="4000" dirty="0">
                <a:latin typeface="+mn-lt"/>
              </a:rPr>
            </a:br>
            <a:endParaRPr lang="en-US" sz="4000" dirty="0">
              <a:latin typeface="+mn-lt"/>
            </a:endParaRPr>
          </a:p>
        </p:txBody>
      </p:sp>
      <p:pic>
        <p:nvPicPr>
          <p:cNvPr id="1843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4668838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2278063"/>
            <a:ext cx="29845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52964"/>
            <a:ext cx="29400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6" y="2286001"/>
            <a:ext cx="29765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2332039"/>
            <a:ext cx="29146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4" y="4652964"/>
            <a:ext cx="2973387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387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6" y="1367187"/>
            <a:ext cx="9144000" cy="51435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Agrião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124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3562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b="1" dirty="0"/>
              <a:t>RÚCULA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03" y="2283844"/>
            <a:ext cx="5860211" cy="439515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4" y="2283844"/>
            <a:ext cx="5874589" cy="440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93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15" y="2544313"/>
            <a:ext cx="2937654" cy="391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838200" y="365126"/>
            <a:ext cx="10515600" cy="77356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/>
              <a:t>Espinafre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2" y="2518913"/>
            <a:ext cx="5256363" cy="3942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273169" y="1863306"/>
            <a:ext cx="525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/>
              <a:t>Tetragonia</a:t>
            </a:r>
            <a:r>
              <a:rPr lang="pt-BR" b="1" i="1" dirty="0"/>
              <a:t> </a:t>
            </a:r>
            <a:r>
              <a:rPr lang="pt-BR" b="1" i="1" dirty="0" err="1"/>
              <a:t>tetragonoides</a:t>
            </a:r>
            <a:endParaRPr lang="pt-BR" b="1" i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6722851" y="1863306"/>
            <a:ext cx="525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/>
              <a:t>Spinacea</a:t>
            </a:r>
            <a:r>
              <a:rPr lang="pt-BR" b="1" i="1" dirty="0"/>
              <a:t> </a:t>
            </a:r>
            <a:r>
              <a:rPr lang="pt-BR" b="1" i="1" dirty="0" err="1"/>
              <a:t>oleracea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76165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24418" y="2379134"/>
            <a:ext cx="10943167" cy="1643335"/>
          </a:xfrm>
        </p:spPr>
        <p:txBody>
          <a:bodyPr>
            <a:spAutoFit/>
          </a:bodyPr>
          <a:lstStyle/>
          <a:p>
            <a:pPr eaLnBrk="1" hangingPunct="1"/>
            <a:r>
              <a:rPr lang="pt-BR" altLang="pt-BR" sz="3733" dirty="0">
                <a:latin typeface="Calibri" pitchFamily="34" charset="0"/>
              </a:rPr>
              <a:t>O termo </a:t>
            </a:r>
            <a:r>
              <a:rPr lang="pt-BR" altLang="pt-BR" sz="2800" b="1" dirty="0">
                <a:solidFill>
                  <a:srgbClr val="0070C0"/>
                </a:solidFill>
                <a:latin typeface="Calibri" pitchFamily="34" charset="0"/>
              </a:rPr>
              <a:t>HIDROPONIA</a:t>
            </a:r>
            <a:r>
              <a:rPr lang="pt-BR" altLang="pt-BR" sz="2800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pt-BR" altLang="pt-BR" sz="3733" dirty="0">
                <a:latin typeface="Calibri" pitchFamily="34" charset="0"/>
              </a:rPr>
              <a:t>engloba todas as formas de cultivo de plantas onde </a:t>
            </a:r>
            <a:r>
              <a:rPr lang="pt-BR" altLang="pt-BR" sz="3600" b="1" dirty="0">
                <a:solidFill>
                  <a:srgbClr val="FF0000"/>
                </a:solidFill>
                <a:latin typeface="Calibri" pitchFamily="34" charset="0"/>
              </a:rPr>
              <a:t>não se usa o solo</a:t>
            </a:r>
            <a:r>
              <a:rPr lang="pt-BR" altLang="pt-BR" sz="3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altLang="pt-BR" sz="3600" dirty="0">
                <a:latin typeface="Calibri" pitchFamily="34" charset="0"/>
              </a:rPr>
              <a:t>e sua </a:t>
            </a:r>
            <a:r>
              <a:rPr lang="pt-BR" altLang="pt-BR" sz="3733" dirty="0">
                <a:latin typeface="Calibri" pitchFamily="34" charset="0"/>
              </a:rPr>
              <a:t>nutrição é feita via </a:t>
            </a:r>
            <a:r>
              <a:rPr lang="pt-BR" altLang="pt-BR" sz="2800" b="1" dirty="0">
                <a:solidFill>
                  <a:srgbClr val="0070C0"/>
                </a:solidFill>
                <a:latin typeface="Calibri" pitchFamily="34" charset="0"/>
              </a:rPr>
              <a:t>SOLUÇÃO NUTRITIVA</a:t>
            </a:r>
            <a:r>
              <a:rPr lang="pt-BR" altLang="pt-BR" sz="3733" dirty="0">
                <a:latin typeface="Calibri" pitchFamily="34" charset="0"/>
              </a:rPr>
              <a:t>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4267" b="1" dirty="0">
                <a:solidFill>
                  <a:schemeClr val="tx1"/>
                </a:solidFill>
                <a:latin typeface="Calibri" panose="020F0502020204030204" pitchFamily="34" charset="0"/>
              </a:rPr>
              <a:t>DEFINIÇÕES</a:t>
            </a:r>
          </a:p>
        </p:txBody>
      </p:sp>
    </p:spTree>
    <p:extLst>
      <p:ext uri="{BB962C8B-B14F-4D97-AF65-F5344CB8AC3E}">
        <p14:creationId xmlns:p14="http://schemas.microsoft.com/office/powerpoint/2010/main" val="745035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400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br>
              <a:rPr lang="pt-BR" b="1" dirty="0"/>
            </a:br>
            <a:r>
              <a:rPr lang="pt-BR" b="1" dirty="0"/>
              <a:t>Salsa e cebolinha</a:t>
            </a:r>
            <a:br>
              <a:rPr lang="pt-BR" b="1" dirty="0"/>
            </a:b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24" y="1035170"/>
            <a:ext cx="4245634" cy="318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9" y="1035170"/>
            <a:ext cx="3738114" cy="2803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8" y="3959524"/>
            <a:ext cx="3738115" cy="2803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209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838200" y="1"/>
            <a:ext cx="10515600" cy="9144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pt-BR" b="1" dirty="0"/>
            </a:br>
            <a:r>
              <a:rPr lang="pt-BR" b="1" dirty="0"/>
              <a:t>Coentro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3" y="2523226"/>
            <a:ext cx="5463395" cy="409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23226"/>
            <a:ext cx="5463396" cy="409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350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esultado de imagem para manjericao hidropon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86" y="1933409"/>
            <a:ext cx="5906542" cy="39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do de imagem para manjericao cam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3409"/>
            <a:ext cx="5882916" cy="39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838200" y="1"/>
            <a:ext cx="10515600" cy="9144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pt-BR" b="1" dirty="0"/>
            </a:br>
            <a:r>
              <a:rPr lang="pt-BR" b="1" dirty="0"/>
              <a:t>Manjericão</a:t>
            </a:r>
          </a:p>
        </p:txBody>
      </p:sp>
    </p:spTree>
    <p:extLst>
      <p:ext uri="{BB962C8B-B14F-4D97-AF65-F5344CB8AC3E}">
        <p14:creationId xmlns:p14="http://schemas.microsoft.com/office/powerpoint/2010/main" val="70873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6400" y="1498600"/>
            <a:ext cx="10972800" cy="2068259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Tamanho ou capacidade:</a:t>
            </a:r>
          </a:p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Deve ser calculada em função do volume de solução exigido pelas plantas em cada fase de produção.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Reservatórios de solução nutritiva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7" y="3632200"/>
            <a:ext cx="3413760" cy="2564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http://www.revistacampoenegocios.com.br/wp-content/uploads/2014/12/Foto-01-A-Abrir-mat%C3%A9ria-com-a-foto-01-A-sobreposta-na-foto-01-Cr%C3%A9ditos-Adriano-Delaze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67" y="3634176"/>
            <a:ext cx="3413760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753947" y="4360339"/>
            <a:ext cx="81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400" b="1" dirty="0"/>
              <a:t>X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27200" y="6273801"/>
            <a:ext cx="386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Grandes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874933" y="6273801"/>
            <a:ext cx="386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Pequenos</a:t>
            </a:r>
          </a:p>
        </p:txBody>
      </p:sp>
    </p:spTree>
    <p:extLst>
      <p:ext uri="{BB962C8B-B14F-4D97-AF65-F5344CB8AC3E}">
        <p14:creationId xmlns:p14="http://schemas.microsoft.com/office/powerpoint/2010/main" val="4145236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6400" y="1498601"/>
            <a:ext cx="10972800" cy="4801827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667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Volume de solução nutritiva  por planta (L planta</a:t>
            </a:r>
            <a:r>
              <a:rPr lang="pt-BR" altLang="pt-BR" b="1" baseline="30000" dirty="0">
                <a:solidFill>
                  <a:srgbClr val="C00000"/>
                </a:solidFill>
              </a:rPr>
              <a:t>-1</a:t>
            </a:r>
            <a:r>
              <a:rPr lang="pt-BR" altLang="pt-BR" b="1" dirty="0">
                <a:solidFill>
                  <a:srgbClr val="C00000"/>
                </a:solidFill>
              </a:rPr>
              <a:t>):</a:t>
            </a:r>
          </a:p>
          <a:p>
            <a:pPr marL="457189" indent="-457189" algn="l">
              <a:lnSpc>
                <a:spcPts val="4667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>
                <a:solidFill>
                  <a:schemeClr val="tx1"/>
                </a:solidFill>
              </a:rPr>
              <a:t>De </a:t>
            </a:r>
            <a:r>
              <a:rPr lang="pt-BR" altLang="pt-BR" sz="3733" b="1" dirty="0">
                <a:solidFill>
                  <a:schemeClr val="tx1"/>
                </a:solidFill>
              </a:rPr>
              <a:t>0,1</a:t>
            </a:r>
            <a:r>
              <a:rPr lang="pt-BR" altLang="pt-BR" sz="2933" b="1" dirty="0">
                <a:solidFill>
                  <a:schemeClr val="tx1"/>
                </a:solidFill>
              </a:rPr>
              <a:t> a </a:t>
            </a:r>
            <a:r>
              <a:rPr lang="pt-BR" altLang="pt-BR" sz="3733" b="1" dirty="0">
                <a:solidFill>
                  <a:schemeClr val="tx1"/>
                </a:solidFill>
              </a:rPr>
              <a:t>0,25</a:t>
            </a:r>
            <a:r>
              <a:rPr lang="pt-BR" altLang="pt-BR" sz="2933" b="1" dirty="0">
                <a:solidFill>
                  <a:schemeClr val="tx1"/>
                </a:solidFill>
              </a:rPr>
              <a:t> para </a:t>
            </a:r>
            <a:r>
              <a:rPr lang="pt-BR" altLang="pt-BR" sz="2933" b="1" dirty="0">
                <a:solidFill>
                  <a:srgbClr val="FFC000"/>
                </a:solidFill>
              </a:rPr>
              <a:t>BERÇÁRIO</a:t>
            </a:r>
            <a:r>
              <a:rPr lang="pt-BR" altLang="pt-BR" sz="2933" b="1" dirty="0">
                <a:solidFill>
                  <a:schemeClr val="tx1"/>
                </a:solidFill>
              </a:rPr>
              <a:t>; </a:t>
            </a:r>
          </a:p>
          <a:p>
            <a:pPr marL="457189" indent="-457189" algn="l">
              <a:lnSpc>
                <a:spcPts val="4667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>
                <a:solidFill>
                  <a:schemeClr val="tx1"/>
                </a:solidFill>
              </a:rPr>
              <a:t>De </a:t>
            </a:r>
            <a:r>
              <a:rPr lang="pt-BR" altLang="pt-BR" sz="3733" b="1" dirty="0">
                <a:solidFill>
                  <a:schemeClr val="tx1"/>
                </a:solidFill>
              </a:rPr>
              <a:t>0,25</a:t>
            </a:r>
            <a:r>
              <a:rPr lang="pt-BR" altLang="pt-BR" sz="2933" b="1" dirty="0">
                <a:solidFill>
                  <a:schemeClr val="tx1"/>
                </a:solidFill>
              </a:rPr>
              <a:t> a </a:t>
            </a:r>
            <a:r>
              <a:rPr lang="pt-BR" altLang="pt-BR" sz="3733" b="1" dirty="0">
                <a:solidFill>
                  <a:schemeClr val="tx1"/>
                </a:solidFill>
              </a:rPr>
              <a:t>0,5</a:t>
            </a:r>
            <a:r>
              <a:rPr lang="pt-BR" altLang="pt-BR" sz="2933" b="1" dirty="0">
                <a:solidFill>
                  <a:schemeClr val="tx1"/>
                </a:solidFill>
              </a:rPr>
              <a:t> para plantas de </a:t>
            </a:r>
            <a:r>
              <a:rPr lang="pt-BR" altLang="pt-BR" sz="2933" b="1" dirty="0">
                <a:solidFill>
                  <a:srgbClr val="00B050"/>
                </a:solidFill>
              </a:rPr>
              <a:t>PEQUENO PORTE </a:t>
            </a:r>
            <a:r>
              <a:rPr lang="pt-BR" altLang="pt-BR" sz="2933" b="1" dirty="0">
                <a:solidFill>
                  <a:schemeClr val="tx1"/>
                </a:solidFill>
              </a:rPr>
              <a:t>(rúcula, almeirão);</a:t>
            </a:r>
          </a:p>
          <a:p>
            <a:pPr marL="457189" indent="-457189" algn="l">
              <a:lnSpc>
                <a:spcPts val="4667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>
                <a:solidFill>
                  <a:schemeClr val="tx1"/>
                </a:solidFill>
              </a:rPr>
              <a:t>De </a:t>
            </a:r>
            <a:r>
              <a:rPr lang="pt-BR" altLang="pt-BR" sz="3733" b="1" dirty="0">
                <a:solidFill>
                  <a:schemeClr val="tx1"/>
                </a:solidFill>
              </a:rPr>
              <a:t>0,5</a:t>
            </a:r>
            <a:r>
              <a:rPr lang="pt-BR" altLang="pt-BR" sz="2933" b="1" dirty="0">
                <a:solidFill>
                  <a:schemeClr val="tx1"/>
                </a:solidFill>
              </a:rPr>
              <a:t> a </a:t>
            </a:r>
            <a:r>
              <a:rPr lang="pt-BR" altLang="pt-BR" sz="3733" b="1" dirty="0">
                <a:solidFill>
                  <a:schemeClr val="tx1"/>
                </a:solidFill>
              </a:rPr>
              <a:t>1,0</a:t>
            </a:r>
            <a:r>
              <a:rPr lang="pt-BR" altLang="pt-BR" sz="2933" b="1" dirty="0">
                <a:solidFill>
                  <a:schemeClr val="tx1"/>
                </a:solidFill>
              </a:rPr>
              <a:t> para plantas de </a:t>
            </a:r>
            <a:r>
              <a:rPr lang="pt-BR" altLang="pt-BR" sz="2933" b="1" dirty="0">
                <a:solidFill>
                  <a:schemeClr val="accent5">
                    <a:lumMod val="75000"/>
                  </a:schemeClr>
                </a:solidFill>
              </a:rPr>
              <a:t>PORTE</a:t>
            </a:r>
            <a:r>
              <a:rPr lang="pt-BR" altLang="pt-BR" sz="2933" b="1" dirty="0">
                <a:solidFill>
                  <a:schemeClr val="tx1"/>
                </a:solidFill>
              </a:rPr>
              <a:t> </a:t>
            </a:r>
            <a:r>
              <a:rPr lang="pt-BR" altLang="pt-BR" sz="2933" b="1" dirty="0">
                <a:solidFill>
                  <a:schemeClr val="accent5">
                    <a:lumMod val="75000"/>
                  </a:schemeClr>
                </a:solidFill>
              </a:rPr>
              <a:t>MÉDIO</a:t>
            </a:r>
            <a:r>
              <a:rPr lang="pt-BR" altLang="pt-BR" sz="2933" b="1" dirty="0">
                <a:solidFill>
                  <a:schemeClr val="tx1"/>
                </a:solidFill>
              </a:rPr>
              <a:t> </a:t>
            </a:r>
            <a:r>
              <a:rPr lang="pt-BR" altLang="pt-BR" sz="2933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t-BR" altLang="pt-BR" sz="2933" b="1" dirty="0">
                <a:solidFill>
                  <a:schemeClr val="tx1"/>
                </a:solidFill>
              </a:rPr>
              <a:t>(alface, salsa, cebolinha, agrião, manjericão, morango);</a:t>
            </a:r>
          </a:p>
          <a:p>
            <a:pPr marL="457189" indent="-457189" algn="l">
              <a:lnSpc>
                <a:spcPts val="4667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>
                <a:solidFill>
                  <a:schemeClr val="tx1"/>
                </a:solidFill>
              </a:rPr>
              <a:t>De </a:t>
            </a:r>
            <a:r>
              <a:rPr lang="pt-BR" altLang="pt-BR" sz="3733" b="1" dirty="0">
                <a:solidFill>
                  <a:schemeClr val="tx1"/>
                </a:solidFill>
              </a:rPr>
              <a:t>1,0</a:t>
            </a:r>
            <a:r>
              <a:rPr lang="pt-BR" altLang="pt-BR" sz="2933" b="1" dirty="0">
                <a:solidFill>
                  <a:schemeClr val="tx1"/>
                </a:solidFill>
              </a:rPr>
              <a:t> a </a:t>
            </a:r>
            <a:r>
              <a:rPr lang="pt-BR" altLang="pt-BR" sz="3733" b="1" dirty="0">
                <a:solidFill>
                  <a:schemeClr val="tx1"/>
                </a:solidFill>
              </a:rPr>
              <a:t>5,0</a:t>
            </a:r>
            <a:r>
              <a:rPr lang="pt-BR" altLang="pt-BR" sz="2933" b="1" dirty="0">
                <a:solidFill>
                  <a:schemeClr val="tx1"/>
                </a:solidFill>
              </a:rPr>
              <a:t> para plantas de </a:t>
            </a:r>
            <a:r>
              <a:rPr lang="pt-BR" altLang="pt-BR" sz="2933" b="1" dirty="0">
                <a:solidFill>
                  <a:srgbClr val="FF0000"/>
                </a:solidFill>
              </a:rPr>
              <a:t>PORTE</a:t>
            </a:r>
            <a:r>
              <a:rPr lang="pt-BR" altLang="pt-BR" sz="2933" b="1" dirty="0">
                <a:solidFill>
                  <a:schemeClr val="tx1"/>
                </a:solidFill>
              </a:rPr>
              <a:t> </a:t>
            </a:r>
            <a:r>
              <a:rPr lang="pt-BR" altLang="pt-BR" sz="2933" b="1" dirty="0">
                <a:solidFill>
                  <a:srgbClr val="FF0000"/>
                </a:solidFill>
              </a:rPr>
              <a:t>GRANDE</a:t>
            </a:r>
            <a:r>
              <a:rPr lang="pt-BR" altLang="pt-BR" sz="2933" b="1" dirty="0">
                <a:solidFill>
                  <a:schemeClr val="tx1"/>
                </a:solidFill>
              </a:rPr>
              <a:t> (tomate, pepino).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Reservatórios de solução nutritiva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225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400" y="1986619"/>
            <a:ext cx="11277600" cy="391491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Importantes tanto para </a:t>
            </a:r>
            <a:r>
              <a:rPr lang="pt-BR" altLang="pt-BR" b="1" dirty="0">
                <a:solidFill>
                  <a:srgbClr val="C00000"/>
                </a:solidFill>
              </a:rPr>
              <a:t>EVITAR </a:t>
            </a:r>
            <a:r>
              <a:rPr lang="pt-BR" altLang="pt-BR" b="1" dirty="0">
                <a:solidFill>
                  <a:schemeClr val="tx1"/>
                </a:solidFill>
              </a:rPr>
              <a:t>que ocorram </a:t>
            </a:r>
            <a:r>
              <a:rPr lang="pt-BR" altLang="pt-BR" b="1" dirty="0">
                <a:solidFill>
                  <a:srgbClr val="C00000"/>
                </a:solidFill>
              </a:rPr>
              <a:t>ENTUPIMENTOS </a:t>
            </a:r>
            <a:r>
              <a:rPr lang="pt-BR" altLang="pt-BR" b="1" dirty="0">
                <a:solidFill>
                  <a:schemeClr val="tx1"/>
                </a:solidFill>
              </a:rPr>
              <a:t>do sistema como </a:t>
            </a:r>
            <a:r>
              <a:rPr lang="pt-BR" altLang="pt-BR" b="1" dirty="0">
                <a:solidFill>
                  <a:srgbClr val="C00000"/>
                </a:solidFill>
              </a:rPr>
              <a:t>GARANTIR </a:t>
            </a:r>
            <a:r>
              <a:rPr lang="pt-BR" altLang="pt-BR" b="1" dirty="0">
                <a:solidFill>
                  <a:schemeClr val="tx1"/>
                </a:solidFill>
              </a:rPr>
              <a:t>uma </a:t>
            </a:r>
            <a:r>
              <a:rPr lang="pt-BR" altLang="pt-BR" b="1" dirty="0">
                <a:solidFill>
                  <a:srgbClr val="C00000"/>
                </a:solidFill>
              </a:rPr>
              <a:t>CONDIÇÃO ADEQUADA PARA O CULTIVO</a:t>
            </a:r>
            <a:r>
              <a:rPr lang="pt-BR" altLang="pt-BR" b="1" dirty="0">
                <a:solidFill>
                  <a:schemeClr val="tx1"/>
                </a:solidFill>
              </a:rPr>
              <a:t> das plantas</a:t>
            </a:r>
          </a:p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A escolha do tipo de filtro, produtos ou do equipamento </a:t>
            </a:r>
            <a:r>
              <a:rPr lang="pt-BR" altLang="pt-BR" b="1" dirty="0">
                <a:solidFill>
                  <a:srgbClr val="C00000"/>
                </a:solidFill>
              </a:rPr>
              <a:t>DEPENDE DA NECESSIDADE DO SISTEMA</a:t>
            </a:r>
            <a:r>
              <a:rPr lang="pt-BR" altLang="pt-BR" b="1" dirty="0">
                <a:solidFill>
                  <a:schemeClr val="tx1"/>
                </a:solidFill>
              </a:rPr>
              <a:t> e da </a:t>
            </a:r>
            <a:r>
              <a:rPr lang="pt-BR" altLang="pt-BR" b="1" dirty="0">
                <a:solidFill>
                  <a:srgbClr val="C00000"/>
                </a:solidFill>
              </a:rPr>
              <a:t>QUALIDADE DA ÁGUA</a:t>
            </a:r>
            <a:r>
              <a:rPr lang="pt-BR" altLang="pt-BR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1103445" y="452670"/>
            <a:ext cx="10465163" cy="140564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Filtros, produtos e equipamentos para tratamento da água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503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400" y="2054352"/>
            <a:ext cx="11277600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Redução de microrganismos patogênicos: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1103445" y="452670"/>
            <a:ext cx="10465163" cy="140564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Filtros, produtos e equipamentos para tratamento da água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457292"/>
              </p:ext>
            </p:extLst>
          </p:nvPr>
        </p:nvGraphicFramePr>
        <p:xfrm>
          <a:off x="508000" y="2793407"/>
          <a:ext cx="112776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altLang="pt-BR" sz="3200" b="1" dirty="0">
                          <a:solidFill>
                            <a:schemeClr val="tx1"/>
                          </a:solidFill>
                        </a:rPr>
                        <a:t>Peróxido de hidrogênio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altLang="pt-BR" sz="3200" b="1" dirty="0">
                          <a:solidFill>
                            <a:schemeClr val="tx1"/>
                          </a:solidFill>
                        </a:rPr>
                        <a:t>Cloro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altLang="pt-BR" sz="3200" b="1" dirty="0">
                          <a:solidFill>
                            <a:schemeClr val="tx1"/>
                          </a:solidFill>
                        </a:rPr>
                        <a:t>Fungicidas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altLang="pt-BR" sz="3200" b="1" dirty="0">
                          <a:solidFill>
                            <a:schemeClr val="tx1"/>
                          </a:solidFill>
                        </a:rPr>
                        <a:t>Ozônio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3200" dirty="0"/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345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400" y="1498600"/>
            <a:ext cx="8737600" cy="3397853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Programação:</a:t>
            </a:r>
          </a:p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Durante o dia: 10 a 20 minutos de irrigação e intervalo de 10 a 20 minutos.</a:t>
            </a:r>
          </a:p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Durante a noite: 5 a 10 minutos de irrigação e intervalos de 2 a 4 horas.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Temporizadores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5300" name="Picture 4" descr="C:\Users\rcampagnol\Documents\ESALQ\SERVIÇOS PRESTADOS\CARTILHA SENAR\CULTIVO HIDROPÔNICO NFT\FOTOS\F5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92" y="4174064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https://encrypted-tbn1.gstatic.com/images?q=tbn:ANd9GcR3YCkRNMG8kC05rDwwLTJTfsvkuZYFW07caobpn166Mk2N6r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92" y="1735665"/>
            <a:ext cx="2438400" cy="183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39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399" y="1498601"/>
            <a:ext cx="7416799" cy="2880789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Materiais:</a:t>
            </a:r>
          </a:p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Madeira</a:t>
            </a:r>
          </a:p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Plástico</a:t>
            </a:r>
          </a:p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Metal*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Estrutura de suporte dos canais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5" r="23523"/>
          <a:stretch/>
        </p:blipFill>
        <p:spPr bwMode="auto">
          <a:xfrm rot="5400000">
            <a:off x="6640797" y="1403564"/>
            <a:ext cx="1828859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C:\Users\rcampagnol\Documents\ESALQ\SERVIÇOS PRESTADOS\CARTILHA SENAR\CULTIVO HIDROPÔNICO NFT\FOTOS\F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708335"/>
            <a:ext cx="2438400" cy="1828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C:\Users\rcampagnol\Documents\ESALQ\SERVIÇOS PRESTADOS\CARTILHA SENAR\CULTIVO HIDROPÔNICO NFT\FOTOS\F6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3981392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niltoncometti.com.br/Pics_Hidro_Mult/Hidrom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208" y="1708335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hidrogood.com.br/wp-content/uploads/2015/02/Cavaletes-620x5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"/>
          <a:stretch/>
        </p:blipFill>
        <p:spPr bwMode="auto">
          <a:xfrm>
            <a:off x="6336027" y="3981392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hortanova.pt/WebRoot/ce_pt/Shops/960473765/52B7/5973/FFED/FA3A/CFF2/C0A8/8008/B0C0/IMG_30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/>
          <a:stretch/>
        </p:blipFill>
        <p:spPr bwMode="auto">
          <a:xfrm>
            <a:off x="9130208" y="3981392"/>
            <a:ext cx="2438400" cy="2350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72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400" y="1498600"/>
            <a:ext cx="11162209" cy="2782300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CUIDADOS:</a:t>
            </a:r>
          </a:p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Espaçar corretamente os cavaletes para evitar que as canaletas enverguem;</a:t>
            </a:r>
          </a:p>
          <a:p>
            <a:pPr algn="l">
              <a:lnSpc>
                <a:spcPts val="4800"/>
              </a:lnSpc>
            </a:pPr>
            <a:endParaRPr lang="pt-BR" altLang="pt-BR" b="1" dirty="0">
              <a:solidFill>
                <a:schemeClr val="tx1"/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Estrutura de suporte dos canais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27200" y="4424833"/>
            <a:ext cx="101600" cy="17068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8" name="Retângulo 7"/>
          <p:cNvSpPr/>
          <p:nvPr/>
        </p:nvSpPr>
        <p:spPr>
          <a:xfrm>
            <a:off x="4538133" y="4668673"/>
            <a:ext cx="101600" cy="14630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9" name="Retângulo 8"/>
          <p:cNvSpPr/>
          <p:nvPr/>
        </p:nvSpPr>
        <p:spPr>
          <a:xfrm>
            <a:off x="7349067" y="4912513"/>
            <a:ext cx="101600" cy="1219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" name="Retângulo 9"/>
          <p:cNvSpPr/>
          <p:nvPr/>
        </p:nvSpPr>
        <p:spPr>
          <a:xfrm>
            <a:off x="10160000" y="5156353"/>
            <a:ext cx="101600" cy="97536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cxnSp>
        <p:nvCxnSpPr>
          <p:cNvPr id="15" name="Conector reto 14"/>
          <p:cNvCxnSpPr>
            <a:stCxn id="2" idx="0"/>
            <a:endCxn id="8" idx="0"/>
          </p:cNvCxnSpPr>
          <p:nvPr/>
        </p:nvCxnSpPr>
        <p:spPr>
          <a:xfrm rot="16200000" flipH="1">
            <a:off x="3061547" y="3141287"/>
            <a:ext cx="243840" cy="2810933"/>
          </a:xfrm>
          <a:prstGeom prst="curvedConnector3">
            <a:avLst>
              <a:gd name="adj1" fmla="val 121032"/>
            </a:avLst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14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44" y="4319160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88" y="4386944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84" y="4445000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763" y="4455885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925" y="4469192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96" y="4469192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36" y="4445000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73" y="4411133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onector reto 14"/>
          <p:cNvCxnSpPr/>
          <p:nvPr/>
        </p:nvCxnSpPr>
        <p:spPr>
          <a:xfrm rot="16200000" flipH="1">
            <a:off x="5868247" y="3344487"/>
            <a:ext cx="243840" cy="2810933"/>
          </a:xfrm>
          <a:prstGeom prst="curvedConnector3">
            <a:avLst>
              <a:gd name="adj1" fmla="val 121032"/>
            </a:avLst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44" y="4522360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88" y="4590144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84" y="4648200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463" y="4659085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25" y="4672392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96" y="4672392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36" y="4648200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73" y="4614333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Conector reto 14"/>
          <p:cNvCxnSpPr/>
          <p:nvPr/>
        </p:nvCxnSpPr>
        <p:spPr>
          <a:xfrm rot="16200000" flipH="1">
            <a:off x="8700347" y="3571927"/>
            <a:ext cx="243840" cy="2810933"/>
          </a:xfrm>
          <a:prstGeom prst="curvedConnector3">
            <a:avLst>
              <a:gd name="adj1" fmla="val 121032"/>
            </a:avLst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744" y="4749800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288" y="4817584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84" y="4875640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563" y="4886525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725" y="4899832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096" y="4899832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736" y="4875640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773" y="4841773"/>
            <a:ext cx="36576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64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114300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Arial Rounded MT Bold" pitchFamily="34" charset="0"/>
              </a:rPr>
              <a:t>Sistema NFT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35561" y="260648"/>
            <a:ext cx="11492916" cy="6002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+mn-lt"/>
              </a:rPr>
              <a:t>CULTIVO HIDROPÔNICO</a:t>
            </a:r>
          </a:p>
        </p:txBody>
      </p:sp>
      <p:sp>
        <p:nvSpPr>
          <p:cNvPr id="5" name="Subtítulo 8"/>
          <p:cNvSpPr txBox="1">
            <a:spLocks/>
          </p:cNvSpPr>
          <p:nvPr/>
        </p:nvSpPr>
        <p:spPr>
          <a:xfrm>
            <a:off x="1334453" y="1143000"/>
            <a:ext cx="9144000" cy="4458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err="1"/>
              <a:t>Substituição</a:t>
            </a:r>
            <a:r>
              <a:rPr lang="en-US" b="1" dirty="0"/>
              <a:t> da </a:t>
            </a:r>
            <a:r>
              <a:rPr lang="en-US" b="1" dirty="0" err="1"/>
              <a:t>produção</a:t>
            </a:r>
            <a:r>
              <a:rPr lang="en-US" b="1" dirty="0"/>
              <a:t> no campo </a:t>
            </a:r>
            <a:r>
              <a:rPr lang="en-US" b="1" dirty="0" err="1"/>
              <a:t>pelo</a:t>
            </a:r>
            <a:r>
              <a:rPr lang="en-US" b="1" dirty="0"/>
              <a:t> </a:t>
            </a:r>
            <a:r>
              <a:rPr lang="en-US" b="1" dirty="0" err="1"/>
              <a:t>cultivo</a:t>
            </a:r>
            <a:r>
              <a:rPr lang="en-US" b="1" dirty="0"/>
              <a:t> </a:t>
            </a:r>
            <a:r>
              <a:rPr lang="en-US" b="1" dirty="0" err="1"/>
              <a:t>hidropônico</a:t>
            </a:r>
            <a:r>
              <a:rPr lang="en-US" b="1" dirty="0"/>
              <a:t> de </a:t>
            </a:r>
            <a:r>
              <a:rPr lang="en-US" b="1" dirty="0" err="1"/>
              <a:t>hortaliças</a:t>
            </a:r>
            <a:r>
              <a:rPr lang="en-US" b="1" dirty="0"/>
              <a:t> (</a:t>
            </a:r>
            <a:r>
              <a:rPr lang="en-US" b="1" dirty="0" err="1"/>
              <a:t>folhosas</a:t>
            </a:r>
            <a:r>
              <a:rPr lang="en-US" b="1" dirty="0"/>
              <a:t>, </a:t>
            </a:r>
            <a:r>
              <a:rPr lang="en-US" b="1" dirty="0" err="1"/>
              <a:t>morango</a:t>
            </a:r>
            <a:r>
              <a:rPr lang="en-US" b="1" dirty="0"/>
              <a:t>)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estufas</a:t>
            </a:r>
            <a:r>
              <a:rPr lang="en-US" b="1" dirty="0"/>
              <a:t> </a:t>
            </a:r>
            <a:r>
              <a:rPr lang="en-US" b="1" dirty="0" err="1"/>
              <a:t>agrícolas</a:t>
            </a:r>
            <a:r>
              <a:rPr lang="en-US" b="1" dirty="0"/>
              <a:t>.</a:t>
            </a:r>
          </a:p>
          <a:p>
            <a:pPr marL="571500" indent="-571500"/>
            <a:endParaRPr lang="en-US" b="1" dirty="0"/>
          </a:p>
          <a:p>
            <a:pPr marL="571500" indent="-571500"/>
            <a:endParaRPr lang="en-US" b="1" dirty="0"/>
          </a:p>
          <a:p>
            <a:pPr marL="571500" indent="-571500"/>
            <a:endParaRPr lang="en-US" b="1" dirty="0"/>
          </a:p>
          <a:p>
            <a:pPr algn="just"/>
            <a:endParaRPr lang="en-US" b="1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15" y="3219988"/>
            <a:ext cx="4735689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eta para a direita 2"/>
          <p:cNvSpPr/>
          <p:nvPr/>
        </p:nvSpPr>
        <p:spPr>
          <a:xfrm>
            <a:off x="5142951" y="4241115"/>
            <a:ext cx="1199626" cy="419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53" y="3219988"/>
            <a:ext cx="35528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983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400" y="1498600"/>
            <a:ext cx="6807201" cy="4308872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Altura das bancadas:</a:t>
            </a:r>
          </a:p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00B050"/>
                </a:solidFill>
              </a:rPr>
              <a:t>Para hortaliças folhosas:</a:t>
            </a:r>
          </a:p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Altura média de 1 a 1,5 m. </a:t>
            </a:r>
          </a:p>
          <a:p>
            <a:pPr algn="l">
              <a:lnSpc>
                <a:spcPts val="4800"/>
              </a:lnSpc>
            </a:pPr>
            <a:endParaRPr lang="pt-BR" altLang="pt-BR" b="1" dirty="0">
              <a:solidFill>
                <a:schemeClr val="tx1"/>
              </a:solidFill>
            </a:endParaRPr>
          </a:p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002060"/>
                </a:solidFill>
              </a:rPr>
              <a:t>Para hortaliças tutoradas:</a:t>
            </a:r>
          </a:p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Altura até 0,5 m.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Estrutura de suporte dos canais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9396" name="Picture 4" descr="http://cptstatic.s3.amazonaws.com/imagens/enviadas/materias/materia7730/TOMATE-HIDROPONICO-CURSOS-C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127" y="4126439"/>
            <a:ext cx="3413760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http://www.revistahidroponia.com.br/produtor-destaque/imgs/edicao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127" y="1401840"/>
            <a:ext cx="3413760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151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400" y="1498600"/>
            <a:ext cx="11162209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Declividade das bancadas: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Estrutura de suporte dos canais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3" name="Retângulo 62"/>
          <p:cNvSpPr/>
          <p:nvPr/>
        </p:nvSpPr>
        <p:spPr>
          <a:xfrm>
            <a:off x="3556000" y="3104751"/>
            <a:ext cx="406400" cy="3251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9855200" y="3917551"/>
            <a:ext cx="4064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tângulo 64"/>
          <p:cNvSpPr/>
          <p:nvPr/>
        </p:nvSpPr>
        <p:spPr>
          <a:xfrm rot="360000">
            <a:off x="3048000" y="3232471"/>
            <a:ext cx="7924800" cy="406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rco 65"/>
          <p:cNvSpPr/>
          <p:nvPr/>
        </p:nvSpPr>
        <p:spPr>
          <a:xfrm rot="13509174">
            <a:off x="8941648" y="3780153"/>
            <a:ext cx="588549" cy="588297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CaixaDeTexto 66"/>
          <p:cNvSpPr txBox="1">
            <a:spLocks noChangeArrowheads="1"/>
          </p:cNvSpPr>
          <p:nvPr/>
        </p:nvSpPr>
        <p:spPr bwMode="auto">
          <a:xfrm>
            <a:off x="6793715" y="3785573"/>
            <a:ext cx="257041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pt-BR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pt-BR" altLang="pt-BR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 a 8%</a:t>
            </a:r>
          </a:p>
        </p:txBody>
      </p:sp>
      <p:sp>
        <p:nvSpPr>
          <p:cNvPr id="68" name="CaixaDeTexto 67"/>
          <p:cNvSpPr txBox="1">
            <a:spLocks noChangeArrowheads="1"/>
          </p:cNvSpPr>
          <p:nvPr/>
        </p:nvSpPr>
        <p:spPr bwMode="auto">
          <a:xfrm>
            <a:off x="4978400" y="4426112"/>
            <a:ext cx="3710715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69" name="Conector reto 68"/>
          <p:cNvCxnSpPr/>
          <p:nvPr/>
        </p:nvCxnSpPr>
        <p:spPr>
          <a:xfrm>
            <a:off x="3129589" y="4295329"/>
            <a:ext cx="7781520" cy="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>
            <a:off x="11011732" y="4051942"/>
            <a:ext cx="0" cy="2304009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>
            <a:off x="2946400" y="3245171"/>
            <a:ext cx="0" cy="310896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ixaDeTexto 71"/>
          <p:cNvSpPr txBox="1">
            <a:spLocks noChangeArrowheads="1"/>
          </p:cNvSpPr>
          <p:nvPr/>
        </p:nvSpPr>
        <p:spPr bwMode="auto">
          <a:xfrm>
            <a:off x="2235200" y="4241800"/>
            <a:ext cx="77613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73" name="CaixaDeTexto 72"/>
          <p:cNvSpPr txBox="1">
            <a:spLocks noChangeArrowheads="1"/>
          </p:cNvSpPr>
          <p:nvPr/>
        </p:nvSpPr>
        <p:spPr bwMode="auto">
          <a:xfrm>
            <a:off x="11009461" y="4648200"/>
            <a:ext cx="77613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74" name="CaixaDeTexto 73"/>
          <p:cNvSpPr txBox="1">
            <a:spLocks noChangeArrowheads="1"/>
          </p:cNvSpPr>
          <p:nvPr/>
        </p:nvSpPr>
        <p:spPr bwMode="auto">
          <a:xfrm>
            <a:off x="4818744" y="5242867"/>
            <a:ext cx="426720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pt-BR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pt-BR" altLang="pt-BR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(%) = [(H – h) / C] x 100</a:t>
            </a:r>
          </a:p>
        </p:txBody>
      </p:sp>
      <p:pic>
        <p:nvPicPr>
          <p:cNvPr id="78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549" y="2548122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850" y="2645230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21" y="2732315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94" y="2833915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050" y="2921000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47" y="3008086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3" y="3095171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162" y="3182254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 de seta reta 15"/>
          <p:cNvCxnSpPr/>
          <p:nvPr/>
        </p:nvCxnSpPr>
        <p:spPr>
          <a:xfrm>
            <a:off x="4702630" y="3182550"/>
            <a:ext cx="2091085" cy="21742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aixaDeTexto 85"/>
          <p:cNvSpPr txBox="1">
            <a:spLocks noChangeArrowheads="1"/>
          </p:cNvSpPr>
          <p:nvPr/>
        </p:nvSpPr>
        <p:spPr bwMode="auto">
          <a:xfrm>
            <a:off x="3930411" y="2866571"/>
            <a:ext cx="77613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03277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72" grpId="0"/>
      <p:bldP spid="73" grpId="0"/>
      <p:bldP spid="74" grpId="0"/>
      <p:bldP spid="8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400" y="1498600"/>
            <a:ext cx="11162209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Declividade das bancadas: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Estrutura de suporte dos canais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3" name="Retângulo 62"/>
          <p:cNvSpPr/>
          <p:nvPr/>
        </p:nvSpPr>
        <p:spPr>
          <a:xfrm>
            <a:off x="3556000" y="2963684"/>
            <a:ext cx="406400" cy="3413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9855200" y="4670564"/>
            <a:ext cx="406400" cy="170688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rco 65"/>
          <p:cNvSpPr/>
          <p:nvPr/>
        </p:nvSpPr>
        <p:spPr>
          <a:xfrm rot="13509174">
            <a:off x="9072280" y="4591225"/>
            <a:ext cx="588549" cy="588297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CaixaDeTexto 66"/>
          <p:cNvSpPr txBox="1">
            <a:spLocks noChangeArrowheads="1"/>
          </p:cNvSpPr>
          <p:nvPr/>
        </p:nvSpPr>
        <p:spPr bwMode="auto">
          <a:xfrm>
            <a:off x="6793715" y="4546600"/>
            <a:ext cx="257041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pt-BR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pt-BR" altLang="pt-BR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&gt; 12%</a:t>
            </a:r>
          </a:p>
        </p:txBody>
      </p:sp>
      <p:cxnSp>
        <p:nvCxnSpPr>
          <p:cNvPr id="71" name="Conector reto 70"/>
          <p:cNvCxnSpPr/>
          <p:nvPr/>
        </p:nvCxnSpPr>
        <p:spPr>
          <a:xfrm>
            <a:off x="2946400" y="2838863"/>
            <a:ext cx="0" cy="353568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ixaDeTexto 71"/>
          <p:cNvSpPr txBox="1">
            <a:spLocks noChangeArrowheads="1"/>
          </p:cNvSpPr>
          <p:nvPr/>
        </p:nvSpPr>
        <p:spPr bwMode="auto">
          <a:xfrm>
            <a:off x="2068661" y="4169229"/>
            <a:ext cx="77613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73" name="CaixaDeTexto 72"/>
          <p:cNvSpPr txBox="1">
            <a:spLocks noChangeArrowheads="1"/>
          </p:cNvSpPr>
          <p:nvPr/>
        </p:nvSpPr>
        <p:spPr bwMode="auto">
          <a:xfrm>
            <a:off x="11009461" y="5406417"/>
            <a:ext cx="776139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1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0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21" y="2383974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86" y="2663959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565" y="2934783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35" y="3181672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21" y="3420442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57" y="3687287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21" y="3970552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23" y="4270830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831771" y="2293227"/>
            <a:ext cx="406400" cy="48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9" name="Retângulo 28"/>
          <p:cNvSpPr/>
          <p:nvPr/>
        </p:nvSpPr>
        <p:spPr>
          <a:xfrm>
            <a:off x="4876800" y="2605917"/>
            <a:ext cx="406400" cy="48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30" name="Retângulo 29"/>
          <p:cNvSpPr/>
          <p:nvPr/>
        </p:nvSpPr>
        <p:spPr>
          <a:xfrm>
            <a:off x="5791200" y="2823632"/>
            <a:ext cx="406400" cy="48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31" name="Retângulo 30"/>
          <p:cNvSpPr/>
          <p:nvPr/>
        </p:nvSpPr>
        <p:spPr>
          <a:xfrm>
            <a:off x="6676571" y="3070371"/>
            <a:ext cx="406400" cy="48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32" name="Retângulo 31"/>
          <p:cNvSpPr/>
          <p:nvPr/>
        </p:nvSpPr>
        <p:spPr>
          <a:xfrm>
            <a:off x="7561944" y="3360659"/>
            <a:ext cx="406400" cy="48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33" name="Retângulo 32"/>
          <p:cNvSpPr/>
          <p:nvPr/>
        </p:nvSpPr>
        <p:spPr>
          <a:xfrm>
            <a:off x="8534400" y="3650944"/>
            <a:ext cx="406400" cy="48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34" name="Retângulo 33"/>
          <p:cNvSpPr/>
          <p:nvPr/>
        </p:nvSpPr>
        <p:spPr>
          <a:xfrm>
            <a:off x="9521371" y="3912200"/>
            <a:ext cx="406400" cy="48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35" name="Retângulo 34"/>
          <p:cNvSpPr/>
          <p:nvPr/>
        </p:nvSpPr>
        <p:spPr>
          <a:xfrm>
            <a:off x="10493829" y="4158944"/>
            <a:ext cx="406400" cy="48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65" name="Retângulo 64"/>
          <p:cNvSpPr/>
          <p:nvPr/>
        </p:nvSpPr>
        <p:spPr>
          <a:xfrm rot="943994">
            <a:off x="3220789" y="3658551"/>
            <a:ext cx="7924800" cy="406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3930411" y="2761345"/>
            <a:ext cx="7761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cxnSp>
        <p:nvCxnSpPr>
          <p:cNvPr id="17" name="Conector de seta reta 16"/>
          <p:cNvCxnSpPr/>
          <p:nvPr/>
        </p:nvCxnSpPr>
        <p:spPr>
          <a:xfrm>
            <a:off x="4702630" y="3182549"/>
            <a:ext cx="2091085" cy="55125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6434">
            <a:off x="10161846" y="4561774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6780">
            <a:off x="9768113" y="4445000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6780">
            <a:off x="9343047" y="4328891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6780">
            <a:off x="9560762" y="4386950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6780">
            <a:off x="8317233" y="4053120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6780">
            <a:off x="8752662" y="4183750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6780">
            <a:off x="7470703" y="3820891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6780">
            <a:off x="7078818" y="3719291"/>
            <a:ext cx="453551" cy="3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Conector reto 68"/>
          <p:cNvCxnSpPr/>
          <p:nvPr/>
        </p:nvCxnSpPr>
        <p:spPr>
          <a:xfrm>
            <a:off x="3129589" y="5106401"/>
            <a:ext cx="7781520" cy="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>
            <a:off x="11011732" y="4804955"/>
            <a:ext cx="0" cy="158496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28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2" grpId="0"/>
      <p:bldP spid="73" grpId="0"/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400" y="1498600"/>
            <a:ext cx="11162209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Comprimento: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Canais de cultivo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3" name="Retângulo 62"/>
          <p:cNvSpPr/>
          <p:nvPr/>
        </p:nvSpPr>
        <p:spPr>
          <a:xfrm>
            <a:off x="3556000" y="3104751"/>
            <a:ext cx="406400" cy="3251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9855200" y="3917551"/>
            <a:ext cx="4064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tângulo 64"/>
          <p:cNvSpPr/>
          <p:nvPr/>
        </p:nvSpPr>
        <p:spPr>
          <a:xfrm rot="360000">
            <a:off x="3048000" y="3232471"/>
            <a:ext cx="7924800" cy="406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rco 65"/>
          <p:cNvSpPr/>
          <p:nvPr/>
        </p:nvSpPr>
        <p:spPr>
          <a:xfrm rot="13509174">
            <a:off x="8941648" y="3780153"/>
            <a:ext cx="588549" cy="588297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CaixaDeTexto 67"/>
          <p:cNvSpPr txBox="1">
            <a:spLocks noChangeArrowheads="1"/>
          </p:cNvSpPr>
          <p:nvPr/>
        </p:nvSpPr>
        <p:spPr bwMode="auto">
          <a:xfrm>
            <a:off x="5150483" y="4411597"/>
            <a:ext cx="3710715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10 a 30 m</a:t>
            </a:r>
          </a:p>
        </p:txBody>
      </p:sp>
      <p:cxnSp>
        <p:nvCxnSpPr>
          <p:cNvPr id="69" name="Conector reto 68"/>
          <p:cNvCxnSpPr/>
          <p:nvPr/>
        </p:nvCxnSpPr>
        <p:spPr>
          <a:xfrm>
            <a:off x="3129589" y="4295329"/>
            <a:ext cx="7781520" cy="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84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4267" b="1" dirty="0">
                <a:solidFill>
                  <a:schemeClr val="tx1"/>
                </a:solidFill>
              </a:rPr>
              <a:t>Canais de cultivo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s://www.gothicarchgreenhouses.com/images/Hydroponics-Systems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9" b="7418"/>
          <a:stretch/>
        </p:blipFill>
        <p:spPr bwMode="auto">
          <a:xfrm>
            <a:off x="6916690" y="1973163"/>
            <a:ext cx="5130173" cy="38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to 11"/>
          <p:cNvCxnSpPr/>
          <p:nvPr/>
        </p:nvCxnSpPr>
        <p:spPr>
          <a:xfrm flipH="1">
            <a:off x="6798436" y="2233763"/>
            <a:ext cx="2764424" cy="1255013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400" y="1498601"/>
            <a:ext cx="6299201" cy="514602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Comprimento:</a:t>
            </a:r>
          </a:p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0070C0"/>
                </a:solidFill>
              </a:rPr>
              <a:t>Longos </a:t>
            </a:r>
            <a:r>
              <a:rPr lang="pt-BR" altLang="pt-BR" b="1" dirty="0">
                <a:solidFill>
                  <a:schemeClr val="tx1"/>
                </a:solidFill>
              </a:rPr>
              <a:t>(&gt; 30m): maior aquecimento da solução, redução do teor de oxigênio, maior variação entre os teores de nutrientes fornecidos às primeiras plantas dos canais em relação às últimas.</a:t>
            </a:r>
          </a:p>
        </p:txBody>
      </p:sp>
    </p:spTree>
    <p:extLst>
      <p:ext uri="{BB962C8B-B14F-4D97-AF65-F5344CB8AC3E}">
        <p14:creationId xmlns:p14="http://schemas.microsoft.com/office/powerpoint/2010/main" val="1368364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Canais de cultivo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s://www.gothicarchgreenhouses.com/images/Hydroponics-Systems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9" b="7418"/>
          <a:stretch/>
        </p:blipFill>
        <p:spPr bwMode="auto">
          <a:xfrm>
            <a:off x="6438544" y="1973163"/>
            <a:ext cx="5608320" cy="419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to 11"/>
          <p:cNvCxnSpPr/>
          <p:nvPr/>
        </p:nvCxnSpPr>
        <p:spPr>
          <a:xfrm flipH="1">
            <a:off x="6582776" y="2311400"/>
            <a:ext cx="2764424" cy="1255013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399" y="1498600"/>
            <a:ext cx="5929628" cy="3299365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Comprimento:</a:t>
            </a:r>
          </a:p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FFC000"/>
                </a:solidFill>
              </a:rPr>
              <a:t>Curtos</a:t>
            </a:r>
            <a:r>
              <a:rPr lang="pt-BR" altLang="pt-BR" b="1" dirty="0">
                <a:solidFill>
                  <a:srgbClr val="0070C0"/>
                </a:solidFill>
              </a:rPr>
              <a:t> </a:t>
            </a:r>
            <a:r>
              <a:rPr lang="pt-BR" altLang="pt-BR" b="1" dirty="0">
                <a:solidFill>
                  <a:schemeClr val="tx1"/>
                </a:solidFill>
              </a:rPr>
              <a:t>(&lt; 10m): Reduz o aproveitamento da área e aumenta a quantidade de materiais</a:t>
            </a:r>
          </a:p>
        </p:txBody>
      </p:sp>
    </p:spTree>
    <p:extLst>
      <p:ext uri="{BB962C8B-B14F-4D97-AF65-F5344CB8AC3E}">
        <p14:creationId xmlns:p14="http://schemas.microsoft.com/office/powerpoint/2010/main" val="1259988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95" y="1468073"/>
            <a:ext cx="6899595" cy="4599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Perfil móvel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304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Perfil móvel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22" y="1745142"/>
            <a:ext cx="6773761" cy="451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1063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3695" y="552091"/>
            <a:ext cx="10515600" cy="879894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b="1" dirty="0"/>
              <a:t>Oxigênio na água x temperatura</a:t>
            </a:r>
          </a:p>
        </p:txBody>
      </p:sp>
    </p:spTree>
    <p:extLst>
      <p:ext uri="{BB962C8B-B14F-4D97-AF65-F5344CB8AC3E}">
        <p14:creationId xmlns:p14="http://schemas.microsoft.com/office/powerpoint/2010/main" val="11257879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Canais de cultivo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399" y="1498600"/>
            <a:ext cx="5929628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Formato:</a:t>
            </a:r>
          </a:p>
        </p:txBody>
      </p:sp>
      <p:pic>
        <p:nvPicPr>
          <p:cNvPr id="10" name="Picture 4" descr="http://i01.i.aliimg.com/photo/v0/1857227897/Channel_For_Hydroponics_PVC_Cable_Trunking_Expo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12397" r="3873" b="24377"/>
          <a:stretch/>
        </p:blipFill>
        <p:spPr bwMode="auto">
          <a:xfrm>
            <a:off x="6458856" y="2681749"/>
            <a:ext cx="4876800" cy="3592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hidrogood.com.br/wp-content/uploads/2015/02/PerfilFriso-620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" b="4333"/>
          <a:stretch/>
        </p:blipFill>
        <p:spPr bwMode="auto">
          <a:xfrm>
            <a:off x="1303324" y="2681749"/>
            <a:ext cx="4876800" cy="3592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706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35561" y="1074563"/>
            <a:ext cx="8354095" cy="2381788"/>
          </a:xfrm>
        </p:spPr>
        <p:txBody>
          <a:bodyPr>
            <a:normAutofit fontScale="25000" lnSpcReduction="20000"/>
          </a:bodyPr>
          <a:lstStyle/>
          <a:p>
            <a:endParaRPr lang="pt-BR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1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1200" b="1" dirty="0">
                <a:solidFill>
                  <a:schemeClr val="tx1"/>
                </a:solidFill>
              </a:rPr>
              <a:t>Produção de plantas adultas</a:t>
            </a:r>
          </a:p>
          <a:p>
            <a:endParaRPr lang="pt-BR" sz="11200" b="1" dirty="0">
              <a:solidFill>
                <a:schemeClr val="tx1"/>
              </a:solidFill>
            </a:endParaRPr>
          </a:p>
          <a:p>
            <a:endParaRPr lang="pt-BR" sz="11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1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1200" b="1" dirty="0">
                <a:solidFill>
                  <a:schemeClr val="tx1"/>
                </a:solidFill>
              </a:rPr>
              <a:t>Produção de brotos (maior concentração de compostos </a:t>
            </a:r>
            <a:r>
              <a:rPr lang="pt-BR" sz="11200" b="1" dirty="0" err="1">
                <a:solidFill>
                  <a:schemeClr val="tx1"/>
                </a:solidFill>
              </a:rPr>
              <a:t>bioativo</a:t>
            </a:r>
            <a:endParaRPr lang="pt-BR" sz="11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1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1200" b="1" dirty="0">
              <a:solidFill>
                <a:schemeClr val="tx1"/>
              </a:solidFill>
            </a:endParaRPr>
          </a:p>
          <a:p>
            <a:endParaRPr lang="pt-BR" sz="11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1200" b="1" dirty="0">
                <a:solidFill>
                  <a:schemeClr val="tx1"/>
                </a:solidFill>
              </a:rPr>
              <a:t>Produção de </a:t>
            </a:r>
            <a:r>
              <a:rPr lang="pt-BR" sz="11200" b="1" dirty="0" err="1">
                <a:solidFill>
                  <a:schemeClr val="tx1"/>
                </a:solidFill>
              </a:rPr>
              <a:t>microverdes</a:t>
            </a:r>
            <a:r>
              <a:rPr lang="pt-BR" sz="11200" b="1" dirty="0">
                <a:solidFill>
                  <a:schemeClr val="tx1"/>
                </a:solidFill>
              </a:rPr>
              <a:t> (maior concentração de compostos </a:t>
            </a:r>
            <a:r>
              <a:rPr lang="pt-BR" sz="11200" b="1" dirty="0" err="1">
                <a:solidFill>
                  <a:schemeClr val="tx1"/>
                </a:solidFill>
              </a:rPr>
              <a:t>bioativos</a:t>
            </a:r>
            <a:r>
              <a:rPr lang="pt-BR" sz="11200" b="1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1200" b="1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35561" y="260648"/>
            <a:ext cx="11492916" cy="6002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+mn-lt"/>
              </a:rPr>
              <a:t>CULTIVO HIDROPÔNICO indoor – Produção vertical</a:t>
            </a:r>
          </a:p>
        </p:txBody>
      </p:sp>
      <p:pic>
        <p:nvPicPr>
          <p:cNvPr id="6146" name="Picture 2" descr="Resultado de imagem para brotos de alfa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121" y="2773286"/>
            <a:ext cx="1839933" cy="13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microgree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121" y="4615067"/>
            <a:ext cx="1841004" cy="18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ediweekly.com/wp-content/uploads/2014/07/lettuce-indoor-factory-farm-Japan-Shimamura-GE-LED-light-Condo.ca_-399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120" y="1074563"/>
            <a:ext cx="1839933" cy="138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6890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idrogood.com.br/wp-content/uploads/2017/07/hidrogood_pocos-61-peq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67" y="1519806"/>
            <a:ext cx="7142846" cy="476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03695" y="552091"/>
            <a:ext cx="10515600" cy="879894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b="1" dirty="0"/>
              <a:t>Perfil camada dupla</a:t>
            </a:r>
          </a:p>
        </p:txBody>
      </p:sp>
      <p:pic>
        <p:nvPicPr>
          <p:cNvPr id="1028" name="Picture 4" descr="https://hidrogood.com.br/wp-content/uploads/2015/02/TP9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83" y="2021747"/>
            <a:ext cx="3536799" cy="28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5264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Canais de cultivo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399" y="1498600"/>
            <a:ext cx="5929628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Formato:</a:t>
            </a:r>
          </a:p>
        </p:txBody>
      </p:sp>
      <p:pic>
        <p:nvPicPr>
          <p:cNvPr id="13314" name="Picture 2" descr="http://i00.i.aliimg.com/photo/v0/659325438/Pvc_pipe_for_sewer_syste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t="9298" b="29369"/>
          <a:stretch/>
        </p:blipFill>
        <p:spPr bwMode="auto">
          <a:xfrm>
            <a:off x="6807200" y="2945193"/>
            <a:ext cx="4958325" cy="346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2438400" y="2945192"/>
            <a:ext cx="2540000" cy="25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cxnSp>
        <p:nvCxnSpPr>
          <p:cNvPr id="4" name="Conector reto 3"/>
          <p:cNvCxnSpPr/>
          <p:nvPr/>
        </p:nvCxnSpPr>
        <p:spPr>
          <a:xfrm>
            <a:off x="2032000" y="2945192"/>
            <a:ext cx="0" cy="254000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2438400" y="5944808"/>
            <a:ext cx="2540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1219200" y="3931047"/>
            <a:ext cx="101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H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536648" y="5938855"/>
            <a:ext cx="101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283201" y="3921278"/>
            <a:ext cx="1352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H = L</a:t>
            </a:r>
          </a:p>
        </p:txBody>
      </p:sp>
      <p:pic>
        <p:nvPicPr>
          <p:cNvPr id="13316" name="Picture 4" descr="http://static1.squarespace.com/static/540758fce4b007c7983f0d18/540923cee4b0cb374f53afee/540924d5e4b06903cd0daab6/1409885563046/Horticube-Lettuc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5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45" y="2383969"/>
            <a:ext cx="2376311" cy="35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692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static1.squarespace.com/static/540758fce4b007c7983f0d18/540923cee4b0cb374f53afee/540924d5e4b06903cd0daab6/1409885563046/Horticube-Lettuc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5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201" y="2238868"/>
            <a:ext cx="2376311" cy="35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Canais de cultivo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399" y="1498600"/>
            <a:ext cx="5929628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Formato:</a:t>
            </a:r>
          </a:p>
        </p:txBody>
      </p:sp>
      <p:sp>
        <p:nvSpPr>
          <p:cNvPr id="2" name="Elipse 1"/>
          <p:cNvSpPr/>
          <p:nvPr/>
        </p:nvSpPr>
        <p:spPr>
          <a:xfrm>
            <a:off x="2438400" y="2945192"/>
            <a:ext cx="2540000" cy="25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cxnSp>
        <p:nvCxnSpPr>
          <p:cNvPr id="4" name="Conector reto 3"/>
          <p:cNvCxnSpPr/>
          <p:nvPr/>
        </p:nvCxnSpPr>
        <p:spPr>
          <a:xfrm>
            <a:off x="2032000" y="2945192"/>
            <a:ext cx="0" cy="254000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2438400" y="5944808"/>
            <a:ext cx="2540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1219200" y="3931047"/>
            <a:ext cx="101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H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536648" y="5938855"/>
            <a:ext cx="101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283201" y="3921278"/>
            <a:ext cx="1352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H = L</a:t>
            </a:r>
          </a:p>
        </p:txBody>
      </p:sp>
      <p:sp>
        <p:nvSpPr>
          <p:cNvPr id="12" name="Elipse 11"/>
          <p:cNvSpPr/>
          <p:nvPr/>
        </p:nvSpPr>
        <p:spPr>
          <a:xfrm>
            <a:off x="8128000" y="3825631"/>
            <a:ext cx="1619192" cy="16191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pic>
        <p:nvPicPr>
          <p:cNvPr id="16" name="Picture 4" descr="http://static1.squarespace.com/static/540758fce4b007c7983f0d18/540923cee4b0cb374f53afee/540924d5e4b06903cd0daab6/1409885563046/Horticube-Lettuc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5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45" y="2383969"/>
            <a:ext cx="2376311" cy="35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436152" y="1868129"/>
            <a:ext cx="294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Berçário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654800" y="5803333"/>
            <a:ext cx="294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Berçário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9956800" y="4086984"/>
            <a:ext cx="2121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10 – 15 dias</a:t>
            </a:r>
          </a:p>
        </p:txBody>
      </p:sp>
    </p:spTree>
    <p:extLst>
      <p:ext uri="{BB962C8B-B14F-4D97-AF65-F5344CB8AC3E}">
        <p14:creationId xmlns:p14="http://schemas.microsoft.com/office/powerpoint/2010/main" val="1880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Canais de cultivo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399" y="1498600"/>
            <a:ext cx="5929628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Formato: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2032000" y="2945192"/>
            <a:ext cx="0" cy="254000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2438400" y="5944808"/>
            <a:ext cx="2540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1219200" y="3931047"/>
            <a:ext cx="101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H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536648" y="5938855"/>
            <a:ext cx="101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283201" y="3921278"/>
            <a:ext cx="1352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H &lt; L</a:t>
            </a:r>
          </a:p>
        </p:txBody>
      </p:sp>
      <p:pic>
        <p:nvPicPr>
          <p:cNvPr id="13316" name="Picture 4" descr="http://static1.squarespace.com/static/540758fce4b007c7983f0d18/540923cee4b0cb374f53afee/540924d5e4b06903cd0daab6/1409885563046/Horticube-Lettuc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5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45" y="2383969"/>
            <a:ext cx="2376311" cy="35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www.dynacs.com.br/imagens/inicial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52" y="2829480"/>
            <a:ext cx="4876800" cy="3662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438400" y="4164392"/>
            <a:ext cx="2519008" cy="13365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7586740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562" b="100000" l="3155" r="94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818" y="2009320"/>
            <a:ext cx="2575983" cy="257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859619" y="4243941"/>
            <a:ext cx="2519008" cy="3026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Canais de cultivo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399" y="1498600"/>
            <a:ext cx="5929628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Formato: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2453219" y="4291605"/>
            <a:ext cx="0" cy="234432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682475" y="4094332"/>
            <a:ext cx="1770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H lâmina</a:t>
            </a:r>
          </a:p>
        </p:txBody>
      </p:sp>
      <p:sp>
        <p:nvSpPr>
          <p:cNvPr id="3" name="Retângulo 2"/>
          <p:cNvSpPr/>
          <p:nvPr/>
        </p:nvSpPr>
        <p:spPr>
          <a:xfrm>
            <a:off x="2859619" y="3210077"/>
            <a:ext cx="2519008" cy="13365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5" name="Elipse 14"/>
          <p:cNvSpPr/>
          <p:nvPr/>
        </p:nvSpPr>
        <p:spPr>
          <a:xfrm>
            <a:off x="8416169" y="2006600"/>
            <a:ext cx="2540000" cy="25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cxnSp>
        <p:nvCxnSpPr>
          <p:cNvPr id="16" name="Conector reto 15"/>
          <p:cNvCxnSpPr/>
          <p:nvPr/>
        </p:nvCxnSpPr>
        <p:spPr>
          <a:xfrm>
            <a:off x="8009769" y="3993824"/>
            <a:ext cx="0" cy="552777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6161856" y="3930185"/>
            <a:ext cx="19661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267" b="1" dirty="0"/>
              <a:t>H</a:t>
            </a:r>
            <a:r>
              <a:rPr lang="pt-BR" sz="3200" b="1" dirty="0"/>
              <a:t> lâmina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06400" y="5373912"/>
            <a:ext cx="568960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pt-BR" sz="2667" b="1" dirty="0"/>
              <a:t>Maior oxigenação das raízes</a:t>
            </a:r>
          </a:p>
          <a:p>
            <a:pPr marL="380990" indent="-380990">
              <a:buFontTx/>
              <a:buChar char="-"/>
            </a:pPr>
            <a:r>
              <a:rPr lang="pt-BR" sz="2667" b="1" dirty="0"/>
              <a:t>Melhor movimentação da solução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6724952" y="5373913"/>
            <a:ext cx="495904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pt-BR" sz="2667" b="1" dirty="0"/>
              <a:t>Facilidade de limpeza</a:t>
            </a:r>
          </a:p>
          <a:p>
            <a:pPr marL="380990" indent="-380990">
              <a:buFontTx/>
              <a:buChar char="-"/>
            </a:pPr>
            <a:r>
              <a:rPr lang="pt-BR" sz="2667" b="1" dirty="0"/>
              <a:t>Menor custo</a:t>
            </a:r>
          </a:p>
        </p:txBody>
      </p:sp>
    </p:spTree>
    <p:extLst>
      <p:ext uri="{BB962C8B-B14F-4D97-AF65-F5344CB8AC3E}">
        <p14:creationId xmlns:p14="http://schemas.microsoft.com/office/powerpoint/2010/main" val="32885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59619" y="4243941"/>
            <a:ext cx="2519008" cy="3026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Canais de cultivo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399" y="1498600"/>
            <a:ext cx="5929628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Largura dos canais:</a:t>
            </a:r>
          </a:p>
        </p:txBody>
      </p:sp>
      <p:sp>
        <p:nvSpPr>
          <p:cNvPr id="3" name="Retângulo 2"/>
          <p:cNvSpPr/>
          <p:nvPr/>
        </p:nvSpPr>
        <p:spPr>
          <a:xfrm>
            <a:off x="2859619" y="3210077"/>
            <a:ext cx="2519008" cy="13365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cxnSp>
        <p:nvCxnSpPr>
          <p:cNvPr id="14" name="Conector reto 13"/>
          <p:cNvCxnSpPr/>
          <p:nvPr/>
        </p:nvCxnSpPr>
        <p:spPr>
          <a:xfrm>
            <a:off x="2844800" y="4818649"/>
            <a:ext cx="2540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3943048" y="4773992"/>
            <a:ext cx="10160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267" b="1" dirty="0"/>
              <a:t>L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8239678" y="4012652"/>
            <a:ext cx="1892567" cy="5361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9" name="Retângulo 18"/>
          <p:cNvSpPr/>
          <p:nvPr/>
        </p:nvSpPr>
        <p:spPr>
          <a:xfrm>
            <a:off x="8239678" y="3225800"/>
            <a:ext cx="1892567" cy="13365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cxnSp>
        <p:nvCxnSpPr>
          <p:cNvPr id="20" name="Conector reto 19"/>
          <p:cNvCxnSpPr/>
          <p:nvPr/>
        </p:nvCxnSpPr>
        <p:spPr>
          <a:xfrm>
            <a:off x="8227469" y="4834372"/>
            <a:ext cx="190834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9037560" y="4828419"/>
            <a:ext cx="101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L</a:t>
            </a:r>
          </a:p>
        </p:txBody>
      </p:sp>
      <p:cxnSp>
        <p:nvCxnSpPr>
          <p:cNvPr id="22" name="Conector reto 21"/>
          <p:cNvCxnSpPr/>
          <p:nvPr/>
        </p:nvCxnSpPr>
        <p:spPr>
          <a:xfrm>
            <a:off x="2453219" y="4291605"/>
            <a:ext cx="0" cy="234432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682475" y="4094332"/>
            <a:ext cx="1770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H lâmina</a:t>
            </a:r>
          </a:p>
        </p:txBody>
      </p:sp>
      <p:cxnSp>
        <p:nvCxnSpPr>
          <p:cNvPr id="24" name="Conector reto 23"/>
          <p:cNvCxnSpPr/>
          <p:nvPr/>
        </p:nvCxnSpPr>
        <p:spPr>
          <a:xfrm>
            <a:off x="8009769" y="3993824"/>
            <a:ext cx="0" cy="552777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6161856" y="3930185"/>
            <a:ext cx="19661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267" b="1" dirty="0"/>
              <a:t>H</a:t>
            </a:r>
            <a:r>
              <a:rPr lang="pt-BR" sz="3200" b="1" dirty="0"/>
              <a:t> lâmina</a:t>
            </a:r>
          </a:p>
        </p:txBody>
      </p:sp>
    </p:spTree>
    <p:extLst>
      <p:ext uri="{BB962C8B-B14F-4D97-AF65-F5344CB8AC3E}">
        <p14:creationId xmlns:p14="http://schemas.microsoft.com/office/powerpoint/2010/main" val="41455475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Canais de cultivo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400" y="1498601"/>
            <a:ext cx="11162209" cy="2051331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33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Disposição dos canais:</a:t>
            </a:r>
          </a:p>
          <a:p>
            <a:pPr marL="457189" indent="-457189" algn="l">
              <a:lnSpc>
                <a:spcPts val="4533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0070C0"/>
                </a:solidFill>
              </a:rPr>
              <a:t>Paralelos</a:t>
            </a:r>
          </a:p>
          <a:p>
            <a:pPr algn="l">
              <a:lnSpc>
                <a:spcPts val="4533"/>
              </a:lnSpc>
            </a:pPr>
            <a:endParaRPr lang="pt-BR" altLang="pt-BR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rcampagnol\Documents\ESALQ\SERVIÇOS PRESTADOS\CARTILHA SENAR\CULTIVO HIDROPÔNICO NFT\FOTOS\F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287208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3.bp.blogspot.com/-dh1SR4rZ7N0/VPTkhV6nBGI/AAAAAAAAEsw/XjxJl64ek0Q/s1600/pedra%2Bazul%2B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/>
          <a:stretch/>
        </p:blipFill>
        <p:spPr bwMode="auto">
          <a:xfrm>
            <a:off x="4470400" y="2287208"/>
            <a:ext cx="73152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99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campagnol\Documents\ESALQ\SERVIÇOS PRESTADOS\CARTILHA SENAR\CULTIVO HIDROPÔNICO NFT\FOTOS\F9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4480076" y="236220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Canais de cultivo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400" y="1498601"/>
            <a:ext cx="11162209" cy="2051331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33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Disposição dos canais:</a:t>
            </a:r>
          </a:p>
          <a:p>
            <a:pPr marL="457189" indent="-457189" algn="l">
              <a:lnSpc>
                <a:spcPts val="4533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Paralelos</a:t>
            </a:r>
          </a:p>
          <a:p>
            <a:pPr marL="457189" indent="-457189" algn="l">
              <a:lnSpc>
                <a:spcPts val="4533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0070C0"/>
                </a:solidFill>
              </a:rPr>
              <a:t>Piramidal</a:t>
            </a:r>
          </a:p>
        </p:txBody>
      </p:sp>
      <p:pic>
        <p:nvPicPr>
          <p:cNvPr id="2052" name="Picture 4" descr="http://www.conosul.com.br/wp-content/uploads/2014/03/La-hidroponia-como-alternativa-cuando-las-condiciones-de-plant%C3%ADo-son-adversas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0"/>
          <a:stretch/>
        </p:blipFill>
        <p:spPr bwMode="auto">
          <a:xfrm>
            <a:off x="4480076" y="2362201"/>
            <a:ext cx="73152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54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campagnol\Documents\ESALQ\SERVIÇOS PRESTADOS\CARTILHA SENAR\CULTIVO HIDROPÔNICO NFT\FOTOS\F9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4368800" y="2221896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Canais de cultivo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406400" y="1498600"/>
            <a:ext cx="11162209" cy="3402470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33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Disposição dos canais:</a:t>
            </a:r>
          </a:p>
          <a:p>
            <a:pPr marL="457189" indent="-457189" algn="l">
              <a:lnSpc>
                <a:spcPts val="4533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Paralelos</a:t>
            </a:r>
          </a:p>
          <a:p>
            <a:pPr marL="457189" indent="-457189" algn="l">
              <a:lnSpc>
                <a:spcPts val="4533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Piramidal</a:t>
            </a:r>
          </a:p>
          <a:p>
            <a:pPr marL="457189" indent="-457189" algn="l">
              <a:lnSpc>
                <a:spcPts val="4533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0070C0"/>
                </a:solidFill>
              </a:rPr>
              <a:t>Sobrepostos</a:t>
            </a:r>
          </a:p>
          <a:p>
            <a:pPr algn="l">
              <a:lnSpc>
                <a:spcPts val="4533"/>
              </a:lnSpc>
            </a:pPr>
            <a:endParaRPr lang="pt-BR" altLang="pt-BR" b="1" dirty="0">
              <a:solidFill>
                <a:srgbClr val="C00000"/>
              </a:solidFill>
            </a:endParaRPr>
          </a:p>
        </p:txBody>
      </p:sp>
      <p:pic>
        <p:nvPicPr>
          <p:cNvPr id="3076" name="Picture 4" descr="http://www.revistahidroponia.com.br/admin/uploads/blog/27416/destaque-K%C3%93G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2221896"/>
            <a:ext cx="73152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9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Pragas e Doenças na Hidroponia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1"/>
            <a:ext cx="11480801" cy="4690387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C00000"/>
                </a:solidFill>
              </a:rPr>
              <a:t>As principais doenças atingem principalmente as raízes </a:t>
            </a:r>
            <a:r>
              <a:rPr lang="pt-BR" altLang="pt-BR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pt-BR" altLang="pt-BR" b="1" dirty="0">
                <a:solidFill>
                  <a:srgbClr val="C00000"/>
                </a:solidFill>
              </a:rPr>
              <a:t>são altamente favorecidas pelo sistema, pelas seguintes razões:</a:t>
            </a:r>
          </a:p>
          <a:p>
            <a:pPr marL="990575" lvl="1" indent="-380990" algn="l">
              <a:lnSpc>
                <a:spcPts val="3867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>
                <a:solidFill>
                  <a:schemeClr val="tx1"/>
                </a:solidFill>
              </a:rPr>
              <a:t>Cultivo adensado</a:t>
            </a:r>
          </a:p>
          <a:p>
            <a:pPr marL="990575" lvl="1" indent="-380990" algn="l">
              <a:lnSpc>
                <a:spcPts val="3867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>
                <a:solidFill>
                  <a:schemeClr val="tx1"/>
                </a:solidFill>
              </a:rPr>
              <a:t>Temperatura e umidade ideais ao desenvolvimento do </a:t>
            </a:r>
            <a:r>
              <a:rPr lang="pt-BR" altLang="pt-BR" sz="2933" b="1" dirty="0" err="1">
                <a:solidFill>
                  <a:schemeClr val="tx1"/>
                </a:solidFill>
              </a:rPr>
              <a:t>fitopatógeno</a:t>
            </a:r>
            <a:r>
              <a:rPr lang="pt-BR" altLang="pt-BR" sz="2933" b="1" dirty="0">
                <a:solidFill>
                  <a:schemeClr val="tx1"/>
                </a:solidFill>
              </a:rPr>
              <a:t>;</a:t>
            </a:r>
          </a:p>
          <a:p>
            <a:pPr marL="990575" lvl="1" indent="-380990" algn="l">
              <a:lnSpc>
                <a:spcPts val="3867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>
                <a:solidFill>
                  <a:schemeClr val="tx1"/>
                </a:solidFill>
              </a:rPr>
              <a:t>Facilidade de disseminação em todo o sistema através da solução recirculante;</a:t>
            </a:r>
          </a:p>
          <a:p>
            <a:pPr marL="990575" lvl="1" indent="-380990" algn="l">
              <a:lnSpc>
                <a:spcPts val="3867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>
                <a:solidFill>
                  <a:schemeClr val="tx1"/>
                </a:solidFill>
              </a:rPr>
              <a:t>Liberação de exsudatos radiculares, atrativos para os patógenos.</a:t>
            </a:r>
            <a:endParaRPr lang="pt-BR" altLang="pt-B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61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6400" y="1498601"/>
            <a:ext cx="8331200" cy="4136453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pt-BR" altLang="pt-BR" sz="3733" b="1" dirty="0">
                <a:solidFill>
                  <a:srgbClr val="C00000"/>
                </a:solidFill>
              </a:rPr>
              <a:t>Vantagens:</a:t>
            </a:r>
          </a:p>
          <a:p>
            <a:pPr marL="609585" indent="-60958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Maior controle das condições climáticas de cultivo (temperatura, luminosidade e umidade relativa do ar),</a:t>
            </a:r>
          </a:p>
          <a:p>
            <a:pPr marL="609585" indent="-60958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</a:rPr>
              <a:t>Redução da ocorrência de pragas e doenças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Cultivo hidropônico em estufas agrícolas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3554" name="Picture 2" descr="C:\Users\rcampagnol\Documents\ESALQ\SERVIÇOS PRESTADOS\CARTILHA SENAR\CULTIVO HIDROPÔNICO NFT\FOTOS\F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933" y="1329267"/>
            <a:ext cx="2438400" cy="182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933" y="3310327"/>
            <a:ext cx="2438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C:\Users\rcampagnol\Documents\ESALQ\SERVIÇOS PRESTADOS\CARTILHA SENAR\CULTIVO HIDROPÔNICO NFT\FOTOS\F9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933" y="4834298"/>
            <a:ext cx="2438400" cy="182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0818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3683" y="274638"/>
            <a:ext cx="11568023" cy="824320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+mn-lt"/>
              </a:rPr>
              <a:t>Desafios</a:t>
            </a:r>
            <a:r>
              <a:rPr lang="en-US" sz="3600" b="1" dirty="0">
                <a:latin typeface="+mn-lt"/>
              </a:rPr>
              <a:t> do </a:t>
            </a:r>
            <a:r>
              <a:rPr lang="en-US" sz="3600" b="1" dirty="0" err="1">
                <a:latin typeface="+mn-lt"/>
              </a:rPr>
              <a:t>cultivo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hidropônico</a:t>
            </a:r>
            <a:endParaRPr lang="en-US" sz="3600" b="1" dirty="0">
              <a:latin typeface="+mn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3682" y="1981168"/>
            <a:ext cx="115680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Principais</a:t>
            </a:r>
            <a:r>
              <a:rPr lang="en-US" sz="2800" b="1" dirty="0"/>
              <a:t> </a:t>
            </a:r>
            <a:r>
              <a:rPr lang="en-US" sz="2800" b="1" dirty="0" err="1"/>
              <a:t>patógenos</a:t>
            </a:r>
            <a:r>
              <a:rPr lang="en-US" sz="2800" b="1" dirty="0"/>
              <a:t> do </a:t>
            </a:r>
            <a:r>
              <a:rPr lang="en-US" sz="2800" b="1" dirty="0" err="1"/>
              <a:t>sistema</a:t>
            </a:r>
            <a:r>
              <a:rPr lang="en-US" sz="2800" b="1" dirty="0"/>
              <a:t>: </a:t>
            </a:r>
            <a:r>
              <a:rPr lang="en-US" sz="2800" b="1" i="1" dirty="0" err="1"/>
              <a:t>Colletotrichum</a:t>
            </a:r>
            <a:r>
              <a:rPr lang="en-US" sz="2800" b="1" dirty="0"/>
              <a:t>, </a:t>
            </a:r>
            <a:r>
              <a:rPr lang="en-US" sz="2800" b="1" i="1" dirty="0"/>
              <a:t>Fusarium, </a:t>
            </a:r>
            <a:r>
              <a:rPr lang="en-US" sz="2800" b="1" i="1" dirty="0" err="1"/>
              <a:t>Phytophthora</a:t>
            </a:r>
            <a:r>
              <a:rPr lang="en-US" sz="2800" b="1" i="1" dirty="0"/>
              <a:t> e Pythium</a:t>
            </a:r>
          </a:p>
          <a:p>
            <a:endParaRPr lang="en-US" sz="2800" b="1" dirty="0">
              <a:latin typeface="Arial Rounded MT Bold"/>
            </a:endParaRPr>
          </a:p>
          <a:p>
            <a:endParaRPr lang="en-US" sz="2800" b="1" dirty="0">
              <a:latin typeface="Arial Rounded MT Bold"/>
            </a:endParaRPr>
          </a:p>
          <a:p>
            <a:endParaRPr lang="en-US" sz="2800" b="1" dirty="0"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632816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campagnol\Documents\ESALQ\FOTOS\Hidroponia- Itapecerica da Serra\hidroponia 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55" y="0"/>
            <a:ext cx="9152692" cy="6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2651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campagnol\Documents\ESALQ\FOTOS\Hidroponia- Itapecerica da Serra\hidroponia 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2"/>
            <a:ext cx="9144000" cy="6857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657600" y="177801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Pythium</a:t>
            </a:r>
            <a:r>
              <a:rPr lang="pt-BR" sz="3200" b="1" dirty="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5886932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campagnol\Documents\ESALQ\FOTOS\Hidroponia- Itapecerica da Serra\hidroponia 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55" y="0"/>
            <a:ext cx="9152692" cy="6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0738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campagnol\Documents\ESALQ\FOTOS\Hidroponia- Itapecerica da Serra\hidroponia 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55" y="0"/>
            <a:ext cx="9152692" cy="6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4400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Solução nutritiva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397001"/>
            <a:ext cx="11162209" cy="2847959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800"/>
              </a:lnSpc>
            </a:pPr>
            <a:r>
              <a:rPr lang="pt-BR" altLang="pt-BR" sz="4267" b="1" dirty="0">
                <a:solidFill>
                  <a:srgbClr val="C00000"/>
                </a:solidFill>
              </a:rPr>
              <a:t>Água </a:t>
            </a:r>
          </a:p>
          <a:p>
            <a:pPr>
              <a:lnSpc>
                <a:spcPts val="4800"/>
              </a:lnSpc>
            </a:pPr>
            <a:r>
              <a:rPr lang="pt-BR" altLang="pt-BR" sz="4267" b="1" dirty="0">
                <a:solidFill>
                  <a:srgbClr val="C00000"/>
                </a:solidFill>
              </a:rPr>
              <a:t>+ </a:t>
            </a:r>
          </a:p>
          <a:p>
            <a:pPr>
              <a:lnSpc>
                <a:spcPts val="4800"/>
              </a:lnSpc>
            </a:pPr>
            <a:r>
              <a:rPr lang="pt-BR" altLang="pt-BR" sz="4267" b="1" dirty="0">
                <a:solidFill>
                  <a:srgbClr val="C00000"/>
                </a:solidFill>
              </a:rPr>
              <a:t>Todos os nutrientes essenciais ao desenvolvimento vegetal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20800" y="5306457"/>
            <a:ext cx="9550400" cy="124123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>
                <a:solidFill>
                  <a:schemeClr val="bg1"/>
                </a:solidFill>
              </a:rPr>
              <a:t>Nutrientes fornecidos através de fertilizantes, na maioria, sais solúveis</a:t>
            </a:r>
          </a:p>
        </p:txBody>
      </p:sp>
      <p:sp>
        <p:nvSpPr>
          <p:cNvPr id="4" name="Seta para cima 3"/>
          <p:cNvSpPr/>
          <p:nvPr/>
        </p:nvSpPr>
        <p:spPr>
          <a:xfrm>
            <a:off x="5571067" y="4309534"/>
            <a:ext cx="812800" cy="741188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13402398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Qualidade da água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0"/>
            <a:ext cx="11162209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Importância da qualidade da água:</a:t>
            </a:r>
          </a:p>
        </p:txBody>
      </p:sp>
      <p:sp>
        <p:nvSpPr>
          <p:cNvPr id="2" name="Retângulo 1"/>
          <p:cNvSpPr/>
          <p:nvPr/>
        </p:nvSpPr>
        <p:spPr>
          <a:xfrm>
            <a:off x="711200" y="2191696"/>
            <a:ext cx="8534400" cy="3026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/>
              <a:t>Pode interferir na solução nutritiva, no manejo nutricional das plantas e, consequentemente, no seu desenvolvimento;</a:t>
            </a:r>
          </a:p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/>
              <a:t>Pode ser fonte de inoculo de doenças</a:t>
            </a:r>
          </a:p>
        </p:txBody>
      </p:sp>
    </p:spTree>
    <p:extLst>
      <p:ext uri="{BB962C8B-B14F-4D97-AF65-F5344CB8AC3E}">
        <p14:creationId xmlns:p14="http://schemas.microsoft.com/office/powerpoint/2010/main" val="8395782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Qualidade da água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0"/>
            <a:ext cx="11162209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Análise da qualidade da água:</a:t>
            </a:r>
          </a:p>
        </p:txBody>
      </p:sp>
      <p:sp>
        <p:nvSpPr>
          <p:cNvPr id="2" name="Retângulo 1"/>
          <p:cNvSpPr/>
          <p:nvPr/>
        </p:nvSpPr>
        <p:spPr>
          <a:xfrm>
            <a:off x="711200" y="2191696"/>
            <a:ext cx="8534400" cy="4154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/>
              <a:t>O produtor deve conhecer as suas propriedades físicas, químicas e microbiológicas;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/>
              <a:t>Verificar se há algum fator que pode vir a limitar o cultivo de plantas.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/>
              <a:t>Recomenda-se enviar amostras de água para o laboratório para a sua caracterização.</a:t>
            </a:r>
          </a:p>
        </p:txBody>
      </p:sp>
    </p:spTree>
    <p:extLst>
      <p:ext uri="{BB962C8B-B14F-4D97-AF65-F5344CB8AC3E}">
        <p14:creationId xmlns:p14="http://schemas.microsoft.com/office/powerpoint/2010/main" val="1889103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Qualidade da água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0"/>
            <a:ext cx="11162209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Análise da qualidade da água:</a:t>
            </a:r>
          </a:p>
        </p:txBody>
      </p:sp>
      <p:sp>
        <p:nvSpPr>
          <p:cNvPr id="2" name="Retângulo 1"/>
          <p:cNvSpPr/>
          <p:nvPr/>
        </p:nvSpPr>
        <p:spPr>
          <a:xfrm>
            <a:off x="711200" y="2191697"/>
            <a:ext cx="10566400" cy="3477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>
                <a:solidFill>
                  <a:srgbClr val="0070C0"/>
                </a:solidFill>
              </a:rPr>
              <a:t>Características que devem ser conhecidas:</a:t>
            </a:r>
          </a:p>
          <a:p>
            <a:pPr>
              <a:lnSpc>
                <a:spcPct val="150000"/>
              </a:lnSpc>
            </a:pPr>
            <a:r>
              <a:rPr lang="pt-BR" altLang="pt-BR" sz="2933" b="1" dirty="0"/>
              <a:t>pH, alcalinidade, sais solúveis, cálcio, magnésio, boro, flúor, cloreto, sulfatos, sódio carbonato, ferro, bactérias heterotróficas, coliformes fecais, Escherichia coli, e materiais sólidos orgânicos e inorgânicos.</a:t>
            </a:r>
          </a:p>
        </p:txBody>
      </p:sp>
    </p:spTree>
    <p:extLst>
      <p:ext uri="{BB962C8B-B14F-4D97-AF65-F5344CB8AC3E}">
        <p14:creationId xmlns:p14="http://schemas.microsoft.com/office/powerpoint/2010/main" val="15580680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>
                <a:solidFill>
                  <a:schemeClr val="tx1"/>
                </a:solidFill>
              </a:rPr>
              <a:t>Qualidade da água</a:t>
            </a:r>
            <a:endParaRPr lang="pt-BR" sz="4267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378589"/>
            <a:ext cx="4775201" cy="3508333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pt-BR" altLang="pt-BR" sz="2933" b="1" dirty="0">
                <a:solidFill>
                  <a:srgbClr val="C00000"/>
                </a:solidFill>
              </a:rPr>
              <a:t>Valores máximos de padrões de qualidade da água recomendados para os cultivos hidropônicos (Benoit, 1992):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5384800" y="1457960"/>
          <a:ext cx="6604000" cy="512064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Elemento químico</a:t>
                      </a:r>
                      <a:endParaRPr lang="pt-BR" sz="2400" dirty="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mg L</a:t>
                      </a:r>
                      <a:r>
                        <a:rPr lang="pt-BR" sz="2400" baseline="30000" dirty="0">
                          <a:effectLst/>
                        </a:rPr>
                        <a:t>-1</a:t>
                      </a:r>
                      <a:endParaRPr lang="pt-BR" sz="2400" dirty="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Sódio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11,50</a:t>
                      </a:r>
                      <a:endParaRPr lang="pt-BR" sz="2400" dirty="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Cloro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35,50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Cálcio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80,20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Magnésio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12,20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Sulfato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48,10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Bicarbonato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244,00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Ferro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0,03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Manganês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0,55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Cobre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0,06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Zinco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0,33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Boro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0,27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Flúor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0,48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Condutividade elétrica (dS m</a:t>
                      </a:r>
                      <a:r>
                        <a:rPr lang="pt-BR" sz="2400" baseline="30000">
                          <a:effectLst/>
                        </a:rPr>
                        <a:t>-1</a:t>
                      </a:r>
                      <a:r>
                        <a:rPr lang="pt-BR" sz="2400">
                          <a:effectLst/>
                        </a:rPr>
                        <a:t>) a 25</a:t>
                      </a:r>
                      <a:r>
                        <a:rPr lang="pt-BR" sz="2400" baseline="30000">
                          <a:effectLst/>
                        </a:rPr>
                        <a:t>o</a:t>
                      </a:r>
                      <a:r>
                        <a:rPr lang="pt-BR" sz="2400">
                          <a:effectLst/>
                        </a:rPr>
                        <a:t>C</a:t>
                      </a:r>
                      <a:endParaRPr lang="pt-BR" sz="240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0,50</a:t>
                      </a:r>
                      <a:endParaRPr lang="pt-BR" sz="2400" dirty="0">
                        <a:effectLst/>
                        <a:latin typeface="Times New Roman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5622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16195" y="2719088"/>
            <a:ext cx="5976664" cy="396044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err="1"/>
              <a:t>Cultivo</a:t>
            </a:r>
            <a:r>
              <a:rPr lang="en-US" sz="2800" b="1" dirty="0"/>
              <a:t> de </a:t>
            </a:r>
            <a:r>
              <a:rPr lang="en-US" sz="2800" b="1" dirty="0" err="1"/>
              <a:t>alface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solo: 150-300 mm/</a:t>
            </a:r>
            <a:r>
              <a:rPr lang="en-US" sz="2800" b="1" dirty="0" err="1"/>
              <a:t>ciclo</a:t>
            </a:r>
            <a:endParaRPr lang="en-US" sz="2800" b="1" dirty="0"/>
          </a:p>
          <a:p>
            <a:pPr algn="l"/>
            <a:endParaRPr lang="en-US" sz="2800" b="1" dirty="0"/>
          </a:p>
          <a:p>
            <a:pPr algn="l"/>
            <a:r>
              <a:rPr lang="en-US" sz="2800" b="1" dirty="0" err="1"/>
              <a:t>Cultivo</a:t>
            </a:r>
            <a:r>
              <a:rPr lang="en-US" sz="2800" b="1" dirty="0"/>
              <a:t> de </a:t>
            </a:r>
            <a:r>
              <a:rPr lang="en-US" sz="2800" b="1" dirty="0" err="1"/>
              <a:t>alface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Sistema </a:t>
            </a:r>
            <a:r>
              <a:rPr lang="en-US" sz="2800" b="1" dirty="0" err="1"/>
              <a:t>hidropônico</a:t>
            </a:r>
            <a:r>
              <a:rPr lang="en-US" sz="2800" b="1" dirty="0"/>
              <a:t>: 85 mm/</a:t>
            </a:r>
            <a:r>
              <a:rPr lang="en-US" sz="2800" b="1" dirty="0" err="1"/>
              <a:t>ciclo</a:t>
            </a:r>
            <a:endParaRPr lang="en-US" sz="2800" b="1" dirty="0"/>
          </a:p>
          <a:p>
            <a:endParaRPr lang="en-U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38355" y="260647"/>
            <a:ext cx="10877909" cy="8349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Economia de água e fertilizantes</a:t>
            </a:r>
          </a:p>
        </p:txBody>
      </p:sp>
      <p:sp>
        <p:nvSpPr>
          <p:cNvPr id="6" name="Texto explicativo em elipse 5"/>
          <p:cNvSpPr/>
          <p:nvPr/>
        </p:nvSpPr>
        <p:spPr>
          <a:xfrm>
            <a:off x="8307635" y="1710976"/>
            <a:ext cx="2520280" cy="2016224"/>
          </a:xfrm>
          <a:prstGeom prst="wedgeEllipseCallout">
            <a:avLst>
              <a:gd name="adj1" fmla="val -64087"/>
              <a:gd name="adj2" fmla="val 57964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Economia</a:t>
            </a:r>
            <a:r>
              <a:rPr lang="en-US" sz="2400" b="1" dirty="0"/>
              <a:t> de 40 a 70% de </a:t>
            </a:r>
            <a:r>
              <a:rPr lang="en-US" sz="2400" b="1" dirty="0" err="1"/>
              <a:t>água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503277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  <a:gradFill>
            <a:gsLst>
              <a:gs pos="0">
                <a:srgbClr val="7030A0"/>
              </a:gs>
              <a:gs pos="74000">
                <a:schemeClr val="accent4">
                  <a:lumMod val="60000"/>
                  <a:lumOff val="40000"/>
                </a:schemeClr>
              </a:gs>
              <a:gs pos="83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dirty="0" err="1"/>
              <a:t>Manejo</a:t>
            </a:r>
            <a:r>
              <a:rPr lang="en-US" dirty="0"/>
              <a:t> da </a:t>
            </a:r>
            <a:r>
              <a:rPr lang="en-US" dirty="0" err="1"/>
              <a:t>nutrição</a:t>
            </a:r>
            <a:r>
              <a:rPr lang="en-US" dirty="0"/>
              <a:t> das </a:t>
            </a:r>
            <a:r>
              <a:rPr lang="en-US" dirty="0" err="1"/>
              <a:t>plantas</a:t>
            </a:r>
            <a:endParaRPr lang="en-US" dirty="0"/>
          </a:p>
        </p:txBody>
      </p:sp>
      <p:pic>
        <p:nvPicPr>
          <p:cNvPr id="4" name="Picture 2" descr="http://mlb-s2-p.mlstatic.com/phmetro-portatil-medico-0-a-14ph-206-testo-406511-MLB20592702945_022016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316288"/>
            <a:ext cx="1939924" cy="193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Condutivímetro Portátil 0-1999us/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315136"/>
            <a:ext cx="1854438" cy="18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60096" y="323904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pHmetro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401574" y="3239044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condutivímetro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79776" y="3913104"/>
            <a:ext cx="3955456" cy="296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1870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ttps://cdn.shopify.com/s/files/1/1022/5071/products/radish-sprouts-microgreens-seeds-red-rambo-specifically-used-for-sprouting-asian-vegetable-1_1800x1800.jpg?v=16012488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96" y="8042562"/>
            <a:ext cx="753050" cy="46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94821" y="854586"/>
            <a:ext cx="7525891" cy="6001643"/>
          </a:xfrm>
          <a:prstGeom prst="rect">
            <a:avLst/>
          </a:prstGeom>
          <a:solidFill>
            <a:srgbClr val="E3F862"/>
          </a:solidFill>
        </p:spPr>
        <p:txBody>
          <a:bodyPr wrap="square" rtlCol="0">
            <a:spAutoFit/>
          </a:bodyPr>
          <a:lstStyle/>
          <a:p>
            <a:r>
              <a:rPr lang="pt-BR" sz="3200" b="1" dirty="0"/>
              <a:t>Intensidade e a composição da radiação solar que chega no ambiente protegido:</a:t>
            </a:r>
          </a:p>
          <a:p>
            <a:endParaRPr lang="pt-BR" sz="3200" b="1" dirty="0"/>
          </a:p>
          <a:p>
            <a:r>
              <a:rPr lang="pt-BR" sz="3200" dirty="0"/>
              <a:t>a) Muda ao longo do dia </a:t>
            </a:r>
          </a:p>
          <a:p>
            <a:endParaRPr lang="pt-BR" sz="3200" dirty="0"/>
          </a:p>
          <a:p>
            <a:r>
              <a:rPr lang="pt-BR" sz="3200" dirty="0"/>
              <a:t>b) Presença de gases, vapor de água, nuvens, partículas de poeira e outros poluentes</a:t>
            </a:r>
          </a:p>
          <a:p>
            <a:endParaRPr lang="pt-BR" sz="3200" dirty="0"/>
          </a:p>
          <a:p>
            <a:r>
              <a:rPr lang="pt-BR" sz="3200" dirty="0"/>
              <a:t>c) Estação do ano</a:t>
            </a:r>
          </a:p>
          <a:p>
            <a:endParaRPr lang="pt-BR" sz="3200" dirty="0"/>
          </a:p>
          <a:p>
            <a:r>
              <a:rPr lang="pt-BR" sz="3200" dirty="0"/>
              <a:t>d) Latitude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66" y="1052588"/>
            <a:ext cx="3262219" cy="244666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19" y="966099"/>
            <a:ext cx="783778" cy="777192"/>
          </a:xfrm>
          <a:prstGeom prst="rect">
            <a:avLst/>
          </a:prstGeom>
        </p:spPr>
      </p:pic>
      <p:sp>
        <p:nvSpPr>
          <p:cNvPr id="10" name="Raio 9"/>
          <p:cNvSpPr/>
          <p:nvPr/>
        </p:nvSpPr>
        <p:spPr>
          <a:xfrm rot="2718159">
            <a:off x="9053951" y="1801364"/>
            <a:ext cx="321095" cy="251149"/>
          </a:xfrm>
          <a:prstGeom prst="lightningBol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aio 10"/>
          <p:cNvSpPr/>
          <p:nvPr/>
        </p:nvSpPr>
        <p:spPr>
          <a:xfrm rot="2718159">
            <a:off x="10124427" y="1758203"/>
            <a:ext cx="321095" cy="251149"/>
          </a:xfrm>
          <a:prstGeom prst="lightningBol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aio 12"/>
          <p:cNvSpPr/>
          <p:nvPr/>
        </p:nvSpPr>
        <p:spPr>
          <a:xfrm rot="2718159">
            <a:off x="9517584" y="1947899"/>
            <a:ext cx="321095" cy="251149"/>
          </a:xfrm>
          <a:prstGeom prst="lightningBol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Grupo 18"/>
          <p:cNvGrpSpPr/>
          <p:nvPr/>
        </p:nvGrpSpPr>
        <p:grpSpPr>
          <a:xfrm>
            <a:off x="8483099" y="3783420"/>
            <a:ext cx="3555103" cy="2969718"/>
            <a:chOff x="5521536" y="1057722"/>
            <a:chExt cx="5510193" cy="4415992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827" y="1794644"/>
              <a:ext cx="4905426" cy="3679070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9799" y="1848438"/>
              <a:ext cx="1621092" cy="884846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637" y="1270482"/>
              <a:ext cx="1621092" cy="884846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1536" y="1057722"/>
              <a:ext cx="1621092" cy="884846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545" y="1236326"/>
              <a:ext cx="1621092" cy="884846"/>
            </a:xfrm>
            <a:prstGeom prst="rect">
              <a:avLst/>
            </a:prstGeom>
          </p:spPr>
        </p:pic>
      </p:grp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626118" y="132696"/>
            <a:ext cx="11031116" cy="625342"/>
          </a:xfrm>
          <a:solidFill>
            <a:srgbClr val="92D050"/>
          </a:solidFill>
          <a:ln>
            <a:noFill/>
          </a:ln>
          <a:effectLst/>
        </p:spPr>
        <p:txBody>
          <a:bodyPr>
            <a:normAutofit fontScale="90000"/>
          </a:bodyPr>
          <a:lstStyle/>
          <a:p>
            <a:pPr algn="ctr"/>
            <a:r>
              <a:rPr lang="pt-BR" sz="4000" b="1" dirty="0">
                <a:latin typeface="+mn-lt"/>
              </a:rPr>
              <a:t>Duração da iluminação artificial</a:t>
            </a:r>
          </a:p>
        </p:txBody>
      </p:sp>
    </p:spTree>
    <p:extLst>
      <p:ext uri="{BB962C8B-B14F-4D97-AF65-F5344CB8AC3E}">
        <p14:creationId xmlns:p14="http://schemas.microsoft.com/office/powerpoint/2010/main" val="31781194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" y="0"/>
            <a:ext cx="12192000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 dirty="0"/>
              <a:t>Led no cultivo de folhosas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57714" y="2151727"/>
            <a:ext cx="85855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/>
              <a:t>Suplementação da luz natural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/>
              <a:t>Aumento do fotoperíodo, estendendo  o comprimento natural do dia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2176132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952341" y="1631027"/>
            <a:ext cx="4414317" cy="1556657"/>
          </a:xfrm>
          <a:solidFill>
            <a:srgbClr val="2F8BA1"/>
          </a:solidFill>
          <a:ln>
            <a:noFill/>
          </a:ln>
          <a:effectLst/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latin typeface="+mn-lt"/>
              </a:rPr>
              <a:t>Suplementação</a:t>
            </a:r>
            <a:r>
              <a:rPr lang="en-US" b="1" dirty="0">
                <a:latin typeface="+mn-lt"/>
              </a:rPr>
              <a:t> da luz natural no topo do dossel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42" y="844096"/>
            <a:ext cx="5660569" cy="468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27585"/>
      </p:ext>
    </p:extLst>
  </p:cSld>
  <p:clrMapOvr>
    <a:masterClrMapping/>
  </p:clrMapOvr>
  <p:transition spd="slow">
    <p:pull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8CA25BB-9A27-655F-4D74-874C10E33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9143" cy="750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2CCA04-7B8B-44DE-D61F-243B736DFAC5}"/>
              </a:ext>
            </a:extLst>
          </p:cNvPr>
          <p:cNvSpPr txBox="1">
            <a:spLocks/>
          </p:cNvSpPr>
          <p:nvPr/>
        </p:nvSpPr>
        <p:spPr>
          <a:xfrm>
            <a:off x="4827494" y="508000"/>
            <a:ext cx="6831106" cy="1407886"/>
          </a:xfrm>
          <a:prstGeom prst="rect">
            <a:avLst/>
          </a:prstGeom>
          <a:solidFill>
            <a:srgbClr val="6AC0D4"/>
          </a:solidFill>
          <a:ln>
            <a:noFill/>
          </a:ln>
          <a:effectLst/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+mn-lt"/>
              </a:rPr>
              <a:t>Suplementação</a:t>
            </a:r>
            <a:r>
              <a:rPr lang="en-US" b="1" dirty="0">
                <a:latin typeface="+mn-lt"/>
              </a:rPr>
              <a:t> da luz natural entre o dossel para </a:t>
            </a:r>
            <a:r>
              <a:rPr lang="en-US" b="1" dirty="0" err="1">
                <a:latin typeface="+mn-lt"/>
              </a:rPr>
              <a:t>plantas</a:t>
            </a:r>
            <a:r>
              <a:rPr lang="en-US" b="1" dirty="0">
                <a:latin typeface="+mn-lt"/>
              </a:rPr>
              <a:t> de </a:t>
            </a:r>
            <a:r>
              <a:rPr lang="en-US" b="1" dirty="0" err="1">
                <a:latin typeface="+mn-lt"/>
              </a:rPr>
              <a:t>porte</a:t>
            </a:r>
            <a:r>
              <a:rPr lang="en-US" b="1" dirty="0">
                <a:latin typeface="+mn-lt"/>
              </a:rPr>
              <a:t> alto</a:t>
            </a:r>
          </a:p>
        </p:txBody>
      </p:sp>
    </p:spTree>
    <p:extLst>
      <p:ext uri="{BB962C8B-B14F-4D97-AF65-F5344CB8AC3E}">
        <p14:creationId xmlns:p14="http://schemas.microsoft.com/office/powerpoint/2010/main" val="31081460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687"/>
          </a:xfrm>
          <a:solidFill>
            <a:srgbClr val="92D050"/>
          </a:solidFill>
          <a:ln>
            <a:noFill/>
          </a:ln>
          <a:effectLst/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+mn-lt"/>
              </a:rPr>
              <a:t>Efeitos dos comprimentos de onda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38200" y="2064537"/>
            <a:ext cx="10515600" cy="4031873"/>
          </a:xfrm>
          <a:prstGeom prst="rect">
            <a:avLst/>
          </a:prstGeom>
          <a:solidFill>
            <a:srgbClr val="9BAFAF"/>
          </a:solidFill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Luz branca</a:t>
            </a:r>
            <a:r>
              <a:rPr lang="pt-BR" sz="3200" b="1" dirty="0"/>
              <a:t>: aumenta a produção e qualidade</a:t>
            </a:r>
          </a:p>
          <a:p>
            <a:endParaRPr lang="pt-BR" sz="3200" b="1" dirty="0"/>
          </a:p>
          <a:p>
            <a:r>
              <a:rPr lang="pt-BR" sz="3200" b="1" dirty="0">
                <a:solidFill>
                  <a:srgbClr val="FF0000"/>
                </a:solidFill>
              </a:rPr>
              <a:t>Luz vermelha</a:t>
            </a:r>
            <a:r>
              <a:rPr lang="pt-BR" sz="3200" b="1" dirty="0"/>
              <a:t>: acúmulo de biomassa, crescimento, qualidade</a:t>
            </a:r>
          </a:p>
          <a:p>
            <a:endParaRPr lang="pt-BR" sz="3200" b="1" dirty="0"/>
          </a:p>
          <a:p>
            <a:r>
              <a:rPr lang="pt-BR" sz="3200" b="1" dirty="0">
                <a:solidFill>
                  <a:srgbClr val="00A4DE"/>
                </a:solidFill>
              </a:rPr>
              <a:t>Luz azul: </a:t>
            </a:r>
            <a:r>
              <a:rPr lang="pt-BR" sz="3200" b="1" dirty="0"/>
              <a:t>aumenta a produção de clorofila e antocianina, abertura dos estômatos </a:t>
            </a:r>
          </a:p>
          <a:p>
            <a:endParaRPr lang="pt-BR" sz="3200" b="1" dirty="0"/>
          </a:p>
          <a:p>
            <a:r>
              <a:rPr lang="pt-BR" sz="3200" b="1" dirty="0">
                <a:solidFill>
                  <a:srgbClr val="01AF16"/>
                </a:solidFill>
              </a:rPr>
              <a:t>Luz verde: </a:t>
            </a:r>
            <a:r>
              <a:rPr lang="pt-BR" sz="3200" b="1" dirty="0"/>
              <a:t>regula a expansão foliar, e aumenta a produção</a:t>
            </a:r>
          </a:p>
        </p:txBody>
      </p:sp>
    </p:spTree>
    <p:extLst>
      <p:ext uri="{BB962C8B-B14F-4D97-AF65-F5344CB8AC3E}">
        <p14:creationId xmlns:p14="http://schemas.microsoft.com/office/powerpoint/2010/main" val="16801484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687"/>
          </a:xfrm>
          <a:solidFill>
            <a:srgbClr val="92D050"/>
          </a:solidFill>
          <a:ln>
            <a:noFill/>
          </a:ln>
          <a:effectLst/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+mn-lt"/>
              </a:rPr>
              <a:t>Infravermelho próximo  - 700-800 </a:t>
            </a:r>
            <a:r>
              <a:rPr lang="pt-BR" sz="4000" b="1" dirty="0" err="1">
                <a:latin typeface="+mn-lt"/>
              </a:rPr>
              <a:t>nm</a:t>
            </a:r>
            <a:endParaRPr lang="pt-BR" sz="4000" b="1" dirty="0">
              <a:latin typeface="+mn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04550" y="2070389"/>
            <a:ext cx="9982899" cy="2308324"/>
          </a:xfrm>
          <a:prstGeom prst="rect">
            <a:avLst/>
          </a:prstGeom>
          <a:solidFill>
            <a:srgbClr val="FFD1D1"/>
          </a:solidFill>
        </p:spPr>
        <p:txBody>
          <a:bodyPr wrap="square" rtlCol="0">
            <a:spAutoFit/>
          </a:bodyPr>
          <a:lstStyle/>
          <a:p>
            <a:r>
              <a:rPr lang="pt-BR" sz="3600" dirty="0"/>
              <a:t>Fitocromo B: R/FR</a:t>
            </a:r>
          </a:p>
          <a:p>
            <a:r>
              <a:rPr lang="pt-BR" sz="3600" dirty="0"/>
              <a:t>Sob alta luminosidade: Luz FR induz a </a:t>
            </a:r>
            <a:r>
              <a:rPr lang="pt-BR" sz="3600" dirty="0" err="1"/>
              <a:t>reducão</a:t>
            </a:r>
            <a:r>
              <a:rPr lang="pt-BR" sz="3600" dirty="0"/>
              <a:t> do alivio do estresse fotoquímico  </a:t>
            </a:r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8032290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8628"/>
            <a:ext cx="12192000" cy="1207698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SUPLEMENTAÇÃO LUMINOSA EM VIVEIRO DE MUDAS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4" y="1707502"/>
            <a:ext cx="3792506" cy="505667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06" y="1707502"/>
            <a:ext cx="3862874" cy="515049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18" y="1707502"/>
            <a:ext cx="3862874" cy="51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4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8628"/>
            <a:ext cx="12192000" cy="1207698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SUPLEMENTAÇÃO LUMINOSA EM MUDAS DE PEPINO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4" y="1735078"/>
            <a:ext cx="6821085" cy="2323738"/>
          </a:xfrm>
          <a:prstGeom prst="rect">
            <a:avLst/>
          </a:prstGeom>
          <a:solidFill>
            <a:srgbClr val="330734"/>
          </a:solidFill>
        </p:spPr>
      </p:pic>
      <p:sp>
        <p:nvSpPr>
          <p:cNvPr id="3" name="CaixaDeTexto 2"/>
          <p:cNvSpPr txBox="1"/>
          <p:nvPr/>
        </p:nvSpPr>
        <p:spPr>
          <a:xfrm>
            <a:off x="7455160" y="1735078"/>
            <a:ext cx="4562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Maior compactação</a:t>
            </a:r>
          </a:p>
          <a:p>
            <a:endParaRPr lang="pt-BR" sz="3200" dirty="0"/>
          </a:p>
          <a:p>
            <a:r>
              <a:rPr lang="pt-BR" sz="3200" dirty="0"/>
              <a:t>Maior diâmetro do caule</a:t>
            </a:r>
          </a:p>
          <a:p>
            <a:endParaRPr lang="pt-BR" sz="3200" dirty="0"/>
          </a:p>
          <a:p>
            <a:r>
              <a:rPr lang="pt-BR" sz="3200" dirty="0"/>
              <a:t>Maio biomassa</a:t>
            </a:r>
          </a:p>
        </p:txBody>
      </p:sp>
    </p:spTree>
    <p:extLst>
      <p:ext uri="{BB962C8B-B14F-4D97-AF65-F5344CB8AC3E}">
        <p14:creationId xmlns:p14="http://schemas.microsoft.com/office/powerpoint/2010/main" val="421964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8628"/>
            <a:ext cx="12192000" cy="1207698"/>
          </a:xfr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SUPLEMENTAÇÃO LUMINOSA EM MUDAS DE TOMATE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629330" y="2500188"/>
            <a:ext cx="45626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Maior concentração de clorofila</a:t>
            </a:r>
          </a:p>
          <a:p>
            <a:endParaRPr lang="pt-BR" sz="3200" b="1" dirty="0"/>
          </a:p>
          <a:p>
            <a:r>
              <a:rPr lang="pt-BR" sz="3200" b="1" dirty="0"/>
              <a:t>Menor altura</a:t>
            </a:r>
          </a:p>
          <a:p>
            <a:endParaRPr lang="pt-BR" sz="3200" b="1" dirty="0"/>
          </a:p>
          <a:p>
            <a:r>
              <a:rPr lang="pt-BR" sz="3200" b="1" dirty="0"/>
              <a:t>Maior biomassa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44" y="2083317"/>
            <a:ext cx="3231113" cy="430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983413" y="293298"/>
            <a:ext cx="9592572" cy="9067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+mn-lt"/>
              </a:rPr>
              <a:t>Porque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esse</a:t>
            </a:r>
            <a:r>
              <a:rPr lang="en-US" sz="3600" b="1" dirty="0">
                <a:latin typeface="+mn-lt"/>
              </a:rPr>
              <a:t> Sistema </a:t>
            </a:r>
            <a:r>
              <a:rPr lang="en-US" sz="3600" b="1" dirty="0" err="1">
                <a:latin typeface="+mn-lt"/>
              </a:rPr>
              <a:t>está</a:t>
            </a:r>
            <a:r>
              <a:rPr lang="en-US" sz="3600" b="1" dirty="0">
                <a:latin typeface="+mn-lt"/>
              </a:rPr>
              <a:t> crescendo no Brasil??</a:t>
            </a:r>
            <a:endParaRPr lang="pt-BR" sz="3600" b="1" dirty="0">
              <a:latin typeface="+mn-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83413" y="1595167"/>
            <a:ext cx="935103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Alta </a:t>
            </a:r>
            <a:r>
              <a:rPr lang="en-US" sz="2400" b="1" dirty="0" err="1"/>
              <a:t>pressão</a:t>
            </a:r>
            <a:r>
              <a:rPr lang="en-US" sz="2400" b="1" dirty="0"/>
              <a:t> </a:t>
            </a:r>
            <a:r>
              <a:rPr lang="en-US" sz="2400" b="1" dirty="0" err="1"/>
              <a:t>por</a:t>
            </a:r>
            <a:r>
              <a:rPr lang="en-US" sz="2400" b="1" dirty="0"/>
              <a:t> </a:t>
            </a:r>
            <a:r>
              <a:rPr lang="en-US" sz="2400" b="1" dirty="0" err="1"/>
              <a:t>pragas</a:t>
            </a:r>
            <a:r>
              <a:rPr lang="en-US" sz="2400" b="1" dirty="0"/>
              <a:t> e </a:t>
            </a:r>
            <a:r>
              <a:rPr lang="en-US" sz="2400" b="1" dirty="0" err="1"/>
              <a:t>doenças</a:t>
            </a:r>
            <a:r>
              <a:rPr lang="en-US" sz="2400" b="1" dirty="0"/>
              <a:t> de solo.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Degradação</a:t>
            </a:r>
            <a:r>
              <a:rPr lang="en-US" sz="2400" b="1" dirty="0"/>
              <a:t> do solo: </a:t>
            </a:r>
            <a:r>
              <a:rPr lang="en-US" sz="2400" b="1" dirty="0" err="1"/>
              <a:t>baixa</a:t>
            </a:r>
            <a:r>
              <a:rPr lang="en-US" sz="2400" b="1" dirty="0"/>
              <a:t> </a:t>
            </a:r>
            <a:r>
              <a:rPr lang="en-US" sz="2400" b="1" dirty="0" err="1"/>
              <a:t>produtividade</a:t>
            </a:r>
            <a:endParaRPr lang="en-US" sz="2400" b="1" dirty="0"/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Instabilidade</a:t>
            </a:r>
            <a:r>
              <a:rPr lang="en-US" sz="2400" b="1" dirty="0"/>
              <a:t> de </a:t>
            </a:r>
            <a:r>
              <a:rPr lang="en-US" sz="2400" b="1" dirty="0" err="1"/>
              <a:t>preços</a:t>
            </a:r>
            <a:r>
              <a:rPr lang="en-US" sz="2400" b="1" dirty="0"/>
              <a:t>  das </a:t>
            </a:r>
            <a:r>
              <a:rPr lang="en-US" sz="2400" b="1" dirty="0" err="1"/>
              <a:t>hortaliças</a:t>
            </a:r>
            <a:r>
              <a:rPr lang="en-US" sz="2400" b="1" dirty="0"/>
              <a:t> </a:t>
            </a:r>
            <a:r>
              <a:rPr lang="en-US" sz="2400" b="1" dirty="0" err="1"/>
              <a:t>produzidas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sistemas</a:t>
            </a:r>
            <a:r>
              <a:rPr lang="en-US" sz="2400" b="1" dirty="0"/>
              <a:t> </a:t>
            </a:r>
            <a:r>
              <a:rPr lang="en-US" sz="2400" b="1" dirty="0" err="1"/>
              <a:t>convencionais</a:t>
            </a:r>
            <a:r>
              <a:rPr lang="en-US" sz="2400" b="1" dirty="0"/>
              <a:t> </a:t>
            </a:r>
            <a:r>
              <a:rPr lang="en-US" sz="2400" b="1" dirty="0" err="1"/>
              <a:t>durante</a:t>
            </a:r>
            <a:r>
              <a:rPr lang="en-US" sz="2400" b="1" dirty="0"/>
              <a:t> o </a:t>
            </a:r>
            <a:r>
              <a:rPr lang="en-US" sz="2400" b="1" dirty="0" err="1"/>
              <a:t>ano</a:t>
            </a:r>
            <a:r>
              <a:rPr lang="en-US" sz="2400" b="1" dirty="0"/>
              <a:t>.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Maior</a:t>
            </a:r>
            <a:r>
              <a:rPr lang="en-US" sz="2400" b="1" dirty="0"/>
              <a:t> </a:t>
            </a:r>
            <a:r>
              <a:rPr lang="en-US" sz="2400" b="1" dirty="0" err="1"/>
              <a:t>qualidade</a:t>
            </a:r>
            <a:r>
              <a:rPr lang="en-US" sz="2400" b="1" dirty="0"/>
              <a:t> dos </a:t>
            </a:r>
            <a:r>
              <a:rPr lang="en-US" sz="2400" b="1" dirty="0" err="1"/>
              <a:t>produtos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entressafra</a:t>
            </a:r>
            <a:r>
              <a:rPr lang="en-US" sz="2400" b="1" dirty="0"/>
              <a:t>.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Menor</a:t>
            </a:r>
            <a:r>
              <a:rPr lang="en-US" sz="2400" b="1" dirty="0"/>
              <a:t> </a:t>
            </a:r>
            <a:r>
              <a:rPr lang="en-US" sz="2400" b="1" dirty="0" err="1"/>
              <a:t>uso</a:t>
            </a:r>
            <a:r>
              <a:rPr lang="en-US" sz="2400" b="1" dirty="0"/>
              <a:t> de </a:t>
            </a:r>
            <a:r>
              <a:rPr lang="en-US" sz="2400" b="1" dirty="0" err="1"/>
              <a:t>mão</a:t>
            </a:r>
            <a:r>
              <a:rPr lang="en-US" sz="2400" b="1" dirty="0"/>
              <a:t> de </a:t>
            </a:r>
            <a:r>
              <a:rPr lang="en-US" sz="2400" b="1" dirty="0" err="1"/>
              <a:t>obra</a:t>
            </a:r>
            <a:r>
              <a:rPr lang="en-US" sz="2400" b="1" dirty="0"/>
              <a:t>.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82342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1861"/>
          </a:xfr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+mn-lt"/>
              </a:rPr>
              <a:t>Suplementação luminosa em condimentos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993914" y="3076688"/>
            <a:ext cx="3977196" cy="327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536204" y="2120950"/>
          <a:ext cx="6725207" cy="340048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42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2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0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5924">
                <a:tc rowSpan="2">
                  <a:txBody>
                    <a:bodyPr/>
                    <a:lstStyle/>
                    <a:p>
                      <a:pPr marL="73025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pt-BR" sz="3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10795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t-BR" sz="3600" dirty="0">
                          <a:solidFill>
                            <a:schemeClr val="tx1"/>
                          </a:solidFill>
                          <a:effectLst/>
                        </a:rPr>
                        <a:t>Cebolinha</a:t>
                      </a:r>
                      <a:endParaRPr lang="pt-BR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98E61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11810" algn="ctr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pt-BR" sz="3600" dirty="0">
                          <a:solidFill>
                            <a:schemeClr val="tx1"/>
                          </a:solidFill>
                          <a:effectLst/>
                        </a:rPr>
                        <a:t>Massa</a:t>
                      </a:r>
                      <a:r>
                        <a:rPr lang="pt-BR" sz="3600" spc="-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3600" dirty="0">
                          <a:solidFill>
                            <a:schemeClr val="tx1"/>
                          </a:solidFill>
                          <a:effectLst/>
                        </a:rPr>
                        <a:t>fresca</a:t>
                      </a:r>
                      <a:endParaRPr lang="pt-BR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7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906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t-BR" sz="3600" dirty="0">
                          <a:solidFill>
                            <a:schemeClr val="tx1"/>
                          </a:solidFill>
                          <a:effectLst/>
                        </a:rPr>
                        <a:t>Parte</a:t>
                      </a:r>
                      <a:r>
                        <a:rPr lang="pt-BR" sz="3600" spc="-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3600" dirty="0">
                          <a:solidFill>
                            <a:schemeClr val="tx1"/>
                          </a:solidFill>
                          <a:effectLst/>
                        </a:rPr>
                        <a:t>aérea</a:t>
                      </a:r>
                      <a:endParaRPr lang="pt-BR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2987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t-BR" sz="3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% aumento</a:t>
                      </a: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118745" marR="110490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pt-BR" sz="3600">
                          <a:solidFill>
                            <a:schemeClr val="tx1"/>
                          </a:solidFill>
                          <a:effectLst/>
                        </a:rPr>
                        <a:t>Sem</a:t>
                      </a:r>
                      <a:r>
                        <a:rPr lang="pt-BR" sz="3600" spc="5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3600">
                          <a:solidFill>
                            <a:schemeClr val="tx1"/>
                          </a:solidFill>
                          <a:effectLst/>
                        </a:rPr>
                        <a:t>LED</a:t>
                      </a:r>
                      <a:endParaRPr lang="pt-BR" sz="3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00355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pt-BR" sz="3600" dirty="0">
                          <a:solidFill>
                            <a:schemeClr val="tx1"/>
                          </a:solidFill>
                          <a:effectLst/>
                        </a:rPr>
                        <a:t>75,34</a:t>
                      </a:r>
                      <a:endParaRPr lang="pt-BR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199390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endParaRPr lang="pt-BR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marL="118745" marR="111125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t-BR" sz="3600">
                          <a:solidFill>
                            <a:schemeClr val="tx1"/>
                          </a:solidFill>
                          <a:effectLst/>
                        </a:rPr>
                        <a:t>Com LED</a:t>
                      </a:r>
                      <a:endParaRPr lang="pt-BR" sz="3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115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t-BR" sz="3600" dirty="0">
                          <a:solidFill>
                            <a:schemeClr val="tx1"/>
                          </a:solidFill>
                          <a:effectLst/>
                        </a:rPr>
                        <a:t>97,67</a:t>
                      </a:r>
                      <a:r>
                        <a:rPr lang="pt-BR" sz="3600" spc="-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3600" dirty="0">
                          <a:solidFill>
                            <a:schemeClr val="tx1"/>
                          </a:solidFill>
                          <a:effectLst/>
                        </a:rPr>
                        <a:t>**</a:t>
                      </a:r>
                      <a:endParaRPr lang="pt-BR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t-BR" sz="3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29,6%</a:t>
                      </a: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image1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78600" y="2246556"/>
            <a:ext cx="3977196" cy="32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071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3639"/>
            <a:ext cx="12192000" cy="807221"/>
          </a:xfr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+mn-lt"/>
              </a:rPr>
              <a:t>Suplementação luminosa em folhosas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993914" y="3076688"/>
            <a:ext cx="3977196" cy="327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220890" y="2328057"/>
          <a:ext cx="6305479" cy="2590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84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7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7805">
                <a:tc rowSpan="2">
                  <a:txBody>
                    <a:bodyPr/>
                    <a:lstStyle/>
                    <a:p>
                      <a:pPr marL="73025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pt-BR" sz="3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22225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t-BR" sz="3400" dirty="0">
                          <a:solidFill>
                            <a:schemeClr val="tx1"/>
                          </a:solidFill>
                          <a:effectLst/>
                        </a:rPr>
                        <a:t>Salsa</a:t>
                      </a:r>
                      <a:endParaRPr lang="pt-BR" sz="3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98E61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15620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pt-BR" sz="3400">
                          <a:solidFill>
                            <a:schemeClr val="tx1"/>
                          </a:solidFill>
                          <a:effectLst/>
                        </a:rPr>
                        <a:t>Massa</a:t>
                      </a:r>
                      <a:r>
                        <a:rPr lang="pt-BR" sz="3400" spc="-5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3400">
                          <a:solidFill>
                            <a:schemeClr val="tx1"/>
                          </a:solidFill>
                          <a:effectLst/>
                        </a:rPr>
                        <a:t>fresca</a:t>
                      </a:r>
                      <a:endParaRPr lang="pt-BR" sz="3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9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615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t-BR" sz="3400" dirty="0">
                          <a:solidFill>
                            <a:schemeClr val="tx1"/>
                          </a:solidFill>
                          <a:effectLst/>
                        </a:rPr>
                        <a:t>Parte</a:t>
                      </a:r>
                      <a:r>
                        <a:rPr lang="pt-BR" sz="3400" spc="-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3400" dirty="0">
                          <a:solidFill>
                            <a:schemeClr val="tx1"/>
                          </a:solidFill>
                          <a:effectLst/>
                        </a:rPr>
                        <a:t>aérea</a:t>
                      </a:r>
                      <a:endParaRPr lang="pt-BR" sz="3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4765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t-BR" sz="3400" dirty="0">
                          <a:solidFill>
                            <a:schemeClr val="tx1"/>
                          </a:solidFill>
                          <a:effectLst/>
                        </a:rPr>
                        <a:t>% aumento</a:t>
                      </a:r>
                      <a:endParaRPr lang="pt-BR" sz="3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79375" marR="81915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pt-BR" sz="3400">
                          <a:solidFill>
                            <a:schemeClr val="tx1"/>
                          </a:solidFill>
                          <a:effectLst/>
                        </a:rPr>
                        <a:t>Sem</a:t>
                      </a:r>
                      <a:r>
                        <a:rPr lang="pt-BR" sz="3400" spc="5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3400">
                          <a:solidFill>
                            <a:schemeClr val="tx1"/>
                          </a:solidFill>
                          <a:effectLst/>
                        </a:rPr>
                        <a:t>LED</a:t>
                      </a:r>
                      <a:endParaRPr lang="pt-BR" sz="3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95910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pt-BR" sz="3400">
                          <a:solidFill>
                            <a:schemeClr val="tx1"/>
                          </a:solidFill>
                          <a:effectLst/>
                        </a:rPr>
                        <a:t>63,62</a:t>
                      </a:r>
                      <a:endParaRPr lang="pt-BR" sz="3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16535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endParaRPr lang="pt-BR" sz="3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80010" marR="81915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t-BR" sz="3400">
                          <a:solidFill>
                            <a:schemeClr val="tx1"/>
                          </a:solidFill>
                          <a:effectLst/>
                        </a:rPr>
                        <a:t>Com LED</a:t>
                      </a:r>
                      <a:endParaRPr lang="pt-BR" sz="3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067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t-BR" sz="3400">
                          <a:solidFill>
                            <a:schemeClr val="tx1"/>
                          </a:solidFill>
                          <a:effectLst/>
                        </a:rPr>
                        <a:t>80,15</a:t>
                      </a:r>
                      <a:r>
                        <a:rPr lang="pt-BR" sz="3400" spc="-1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3400">
                          <a:solidFill>
                            <a:schemeClr val="tx1"/>
                          </a:solidFill>
                          <a:effectLst/>
                        </a:rPr>
                        <a:t>**</a:t>
                      </a:r>
                      <a:endParaRPr lang="pt-BR" sz="3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19685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t-BR" sz="3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26%</a:t>
                      </a: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9F0A1E48-54B9-42E6-9EB2-D82BA82BE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019" y="995015"/>
            <a:ext cx="4237024" cy="316452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1F2D4F3-20E3-43CD-A6C0-575D63CF1C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97" y="3699657"/>
            <a:ext cx="3774505" cy="227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355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43874"/>
          </a:xfr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sz="4400" b="1" dirty="0">
                <a:latin typeface="+mn-lt"/>
              </a:rPr>
              <a:t>Suplementação luminosa em </a:t>
            </a:r>
            <a:br>
              <a:rPr lang="pt-BR" sz="4400" b="1" dirty="0">
                <a:latin typeface="+mn-lt"/>
              </a:rPr>
            </a:br>
            <a:r>
              <a:rPr lang="pt-BR" sz="4400" b="1" dirty="0">
                <a:latin typeface="+mn-lt"/>
              </a:rPr>
              <a:t>folhosas baby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85229" y="1990030"/>
            <a:ext cx="1806388" cy="707886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pt-BR" sz="4000" b="1" dirty="0"/>
              <a:t>15 DAT</a:t>
            </a:r>
          </a:p>
        </p:txBody>
      </p:sp>
      <p:graphicFrame>
        <p:nvGraphicFramePr>
          <p:cNvPr id="3" name="Tabela 6">
            <a:extLst>
              <a:ext uri="{FF2B5EF4-FFF2-40B4-BE49-F238E27FC236}">
                <a16:creationId xmlns:a16="http://schemas.microsoft.com/office/drawing/2014/main" id="{4F9C37AA-DB2E-40C0-B90C-21E8E214B393}"/>
              </a:ext>
            </a:extLst>
          </p:cNvPr>
          <p:cNvGraphicFramePr>
            <a:graphicFrameLocks noGrp="1"/>
          </p:cNvGraphicFramePr>
          <p:nvPr/>
        </p:nvGraphicFramePr>
        <p:xfrm>
          <a:off x="262071" y="3260330"/>
          <a:ext cx="11667858" cy="16764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46412">
                  <a:extLst>
                    <a:ext uri="{9D8B030D-6E8A-4147-A177-3AD203B41FA5}">
                      <a16:colId xmlns:a16="http://schemas.microsoft.com/office/drawing/2014/main" val="4253260543"/>
                    </a:ext>
                  </a:extLst>
                </a:gridCol>
                <a:gridCol w="1219822">
                  <a:extLst>
                    <a:ext uri="{9D8B030D-6E8A-4147-A177-3AD203B41FA5}">
                      <a16:colId xmlns:a16="http://schemas.microsoft.com/office/drawing/2014/main" val="249631209"/>
                    </a:ext>
                  </a:extLst>
                </a:gridCol>
                <a:gridCol w="1220862">
                  <a:extLst>
                    <a:ext uri="{9D8B030D-6E8A-4147-A177-3AD203B41FA5}">
                      <a16:colId xmlns:a16="http://schemas.microsoft.com/office/drawing/2014/main" val="1249313653"/>
                    </a:ext>
                  </a:extLst>
                </a:gridCol>
                <a:gridCol w="1280127">
                  <a:extLst>
                    <a:ext uri="{9D8B030D-6E8A-4147-A177-3AD203B41FA5}">
                      <a16:colId xmlns:a16="http://schemas.microsoft.com/office/drawing/2014/main" val="2178491056"/>
                    </a:ext>
                  </a:extLst>
                </a:gridCol>
                <a:gridCol w="1280127">
                  <a:extLst>
                    <a:ext uri="{9D8B030D-6E8A-4147-A177-3AD203B41FA5}">
                      <a16:colId xmlns:a16="http://schemas.microsoft.com/office/drawing/2014/main" val="1201015985"/>
                    </a:ext>
                  </a:extLst>
                </a:gridCol>
                <a:gridCol w="1280127">
                  <a:extLst>
                    <a:ext uri="{9D8B030D-6E8A-4147-A177-3AD203B41FA5}">
                      <a16:colId xmlns:a16="http://schemas.microsoft.com/office/drawing/2014/main" val="884400537"/>
                    </a:ext>
                  </a:extLst>
                </a:gridCol>
                <a:gridCol w="1280127">
                  <a:extLst>
                    <a:ext uri="{9D8B030D-6E8A-4147-A177-3AD203B41FA5}">
                      <a16:colId xmlns:a16="http://schemas.microsoft.com/office/drawing/2014/main" val="2272404859"/>
                    </a:ext>
                  </a:extLst>
                </a:gridCol>
                <a:gridCol w="1280127">
                  <a:extLst>
                    <a:ext uri="{9D8B030D-6E8A-4147-A177-3AD203B41FA5}">
                      <a16:colId xmlns:a16="http://schemas.microsoft.com/office/drawing/2014/main" val="975331647"/>
                    </a:ext>
                  </a:extLst>
                </a:gridCol>
                <a:gridCol w="1280127">
                  <a:extLst>
                    <a:ext uri="{9D8B030D-6E8A-4147-A177-3AD203B41FA5}">
                      <a16:colId xmlns:a16="http://schemas.microsoft.com/office/drawing/2014/main" val="26860529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LED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Agrião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Almeirão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E61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Coentro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Rúcula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E2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370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Sem LED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37,9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E6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E6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11,0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43,7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E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305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Com LED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solidFill>
                            <a:srgbClr val="FF0000"/>
                          </a:solidFill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51,5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E6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solidFill>
                            <a:srgbClr val="FF0000"/>
                          </a:solidFill>
                        </a:rPr>
                        <a:t>35,9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E6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19,5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solidFill>
                            <a:srgbClr val="FF0000"/>
                          </a:solidFill>
                        </a:rPr>
                        <a:t>77,3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78,6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E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solidFill>
                            <a:srgbClr val="FF0000"/>
                          </a:solidFill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073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5208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504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b="1" dirty="0">
                <a:latin typeface="+mn-lt"/>
              </a:rPr>
              <a:t>Cultivo </a:t>
            </a:r>
            <a:r>
              <a:rPr lang="pt-BR" b="1" dirty="0" err="1">
                <a:latin typeface="+mn-lt"/>
              </a:rPr>
              <a:t>indor</a:t>
            </a:r>
            <a:endParaRPr lang="pt-BR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1424" y="1529960"/>
            <a:ext cx="6912768" cy="561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Período de luz: 16 horas</a:t>
            </a:r>
          </a:p>
          <a:p>
            <a:pPr lvl="1"/>
            <a:endParaRPr lang="pt-BR" dirty="0"/>
          </a:p>
          <a:p>
            <a:pPr marL="457200" lvl="1" indent="0">
              <a:buNone/>
            </a:pPr>
            <a:endParaRPr lang="pt-BR" dirty="0"/>
          </a:p>
          <a:p>
            <a:pPr marL="514350" lvl="1" indent="0">
              <a:buNone/>
            </a:pP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4" b="13164"/>
          <a:stretch/>
        </p:blipFill>
        <p:spPr>
          <a:xfrm>
            <a:off x="911424" y="1529960"/>
            <a:ext cx="10396160" cy="4267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CaixaDeTexto 7"/>
          <p:cNvSpPr txBox="1"/>
          <p:nvPr/>
        </p:nvSpPr>
        <p:spPr>
          <a:xfrm>
            <a:off x="6717798" y="6069632"/>
            <a:ext cx="463600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LED 2</a:t>
            </a:r>
            <a:r>
              <a:rPr lang="pt-BR" dirty="0"/>
              <a:t>:</a:t>
            </a:r>
            <a:r>
              <a:rPr lang="pt-BR" b="1" dirty="0"/>
              <a:t> </a:t>
            </a:r>
            <a:r>
              <a:rPr lang="pt-BR" dirty="0"/>
              <a:t>87,5% de luz vermelha e 12,5% de luz azul.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23898" y="6140654"/>
            <a:ext cx="374946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70C0"/>
                </a:solidFill>
              </a:rPr>
              <a:t>LED 1</a:t>
            </a:r>
            <a:r>
              <a:rPr lang="pt-BR" dirty="0"/>
              <a:t>: 75% de luz vermelha e 25% de luz azul</a:t>
            </a:r>
          </a:p>
        </p:txBody>
      </p:sp>
    </p:spTree>
    <p:extLst>
      <p:ext uri="{BB962C8B-B14F-4D97-AF65-F5344CB8AC3E}">
        <p14:creationId xmlns:p14="http://schemas.microsoft.com/office/powerpoint/2010/main" val="248090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7350D836-2840-4DC5-89CE-990645F44872}"/>
              </a:ext>
            </a:extLst>
          </p:cNvPr>
          <p:cNvGrpSpPr/>
          <p:nvPr/>
        </p:nvGrpSpPr>
        <p:grpSpPr>
          <a:xfrm>
            <a:off x="678921" y="201708"/>
            <a:ext cx="11513079" cy="5152742"/>
            <a:chOff x="978488" y="6571873"/>
            <a:chExt cx="7344816" cy="3553527"/>
          </a:xfrm>
          <a:solidFill>
            <a:srgbClr val="92D050"/>
          </a:solidFill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F5BFA3E4-9BDD-4982-AEF3-038662E82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34"/>
            <a:stretch/>
          </p:blipFill>
          <p:spPr>
            <a:xfrm>
              <a:off x="978488" y="6662658"/>
              <a:ext cx="7344816" cy="3462742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69743E8C-FF0E-4DFF-84AE-584255A25974}"/>
                </a:ext>
              </a:extLst>
            </p:cNvPr>
            <p:cNvSpPr txBox="1"/>
            <p:nvPr/>
          </p:nvSpPr>
          <p:spPr>
            <a:xfrm>
              <a:off x="978489" y="6571873"/>
              <a:ext cx="7344815" cy="360832"/>
            </a:xfrm>
            <a:prstGeom prst="rect">
              <a:avLst/>
            </a:prstGeom>
            <a:grp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Alface - 21 DAT</a:t>
              </a:r>
            </a:p>
          </p:txBody>
        </p:sp>
      </p:grpSp>
      <p:sp>
        <p:nvSpPr>
          <p:cNvPr id="20" name="Retângulo 19"/>
          <p:cNvSpPr/>
          <p:nvPr/>
        </p:nvSpPr>
        <p:spPr>
          <a:xfrm>
            <a:off x="4500715" y="5320244"/>
            <a:ext cx="3494809" cy="400110"/>
          </a:xfrm>
          <a:prstGeom prst="rect">
            <a:avLst/>
          </a:prstGeom>
          <a:solidFill>
            <a:srgbClr val="FF3399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75%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R:25% B</a:t>
            </a:r>
            <a:endParaRPr 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8514826" y="5286037"/>
            <a:ext cx="3677174" cy="400110"/>
          </a:xfrm>
          <a:prstGeom prst="rect">
            <a:avLst/>
          </a:prstGeom>
          <a:solidFill>
            <a:srgbClr val="BF2323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87,5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% R:</a:t>
            </a: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12,5% B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678921" y="5380729"/>
            <a:ext cx="3302492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Luz Natural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9091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5E04A3AC-348D-4E6E-BF8F-09C02F5949C9}"/>
              </a:ext>
            </a:extLst>
          </p:cNvPr>
          <p:cNvGrpSpPr/>
          <p:nvPr/>
        </p:nvGrpSpPr>
        <p:grpSpPr>
          <a:xfrm>
            <a:off x="1855694" y="1338444"/>
            <a:ext cx="8252127" cy="4419561"/>
            <a:chOff x="2316420" y="2634210"/>
            <a:chExt cx="7522460" cy="3493127"/>
          </a:xfrm>
        </p:grpSpPr>
        <p:pic>
          <p:nvPicPr>
            <p:cNvPr id="6" name="Imagem 5" descr="Uma imagem contendo árvore, ao ar livre, chão, edifício&#10;&#10;Descrição gerada com muito alta confiança">
              <a:extLst>
                <a:ext uri="{FF2B5EF4-FFF2-40B4-BE49-F238E27FC236}">
                  <a16:creationId xmlns:a16="http://schemas.microsoft.com/office/drawing/2014/main" id="{E77B93DE-E144-4252-AEF8-1F42F335C8C5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2553" y="4227512"/>
              <a:ext cx="2509200" cy="1890900"/>
            </a:xfrm>
            <a:prstGeom prst="rect">
              <a:avLst/>
            </a:prstGeom>
          </p:spPr>
        </p:pic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862A4F4F-AD01-4836-AC3D-9D24290635F6}"/>
                </a:ext>
              </a:extLst>
            </p:cNvPr>
            <p:cNvGrpSpPr/>
            <p:nvPr/>
          </p:nvGrpSpPr>
          <p:grpSpPr>
            <a:xfrm>
              <a:off x="2316420" y="2634210"/>
              <a:ext cx="7522460" cy="3493127"/>
              <a:chOff x="2316420" y="2634210"/>
              <a:chExt cx="7522460" cy="3493127"/>
            </a:xfrm>
          </p:grpSpPr>
          <p:pic>
            <p:nvPicPr>
              <p:cNvPr id="10" name="Imagem 9" descr="Uma imagem contendo árvore, edifício&#10;&#10;Descrição gerada com alta confiança">
                <a:extLst>
                  <a:ext uri="{FF2B5EF4-FFF2-40B4-BE49-F238E27FC236}">
                    <a16:creationId xmlns:a16="http://schemas.microsoft.com/office/drawing/2014/main" id="{330BC2B3-31FF-4E1F-9802-F3D1352D3C8E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420" y="2643512"/>
                <a:ext cx="2509200" cy="1584000"/>
              </a:xfrm>
              <a:prstGeom prst="rect">
                <a:avLst/>
              </a:prstGeom>
            </p:spPr>
          </p:pic>
          <p:pic>
            <p:nvPicPr>
              <p:cNvPr id="13" name="Imagem 12" descr="Uma imagem contendo árvore, mesa, interior&#10;&#10;Descrição gerada com alta confiança">
                <a:extLst>
                  <a:ext uri="{FF2B5EF4-FFF2-40B4-BE49-F238E27FC236}">
                    <a16:creationId xmlns:a16="http://schemas.microsoft.com/office/drawing/2014/main" id="{DED26C09-5348-4B69-8CCE-DADB0CD06A14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0180" y="4227136"/>
                <a:ext cx="2509200" cy="1891276"/>
              </a:xfrm>
              <a:prstGeom prst="rect">
                <a:avLst/>
              </a:prstGeom>
            </p:spPr>
          </p:pic>
          <p:pic>
            <p:nvPicPr>
              <p:cNvPr id="15" name="Imagem 14" descr="Uma imagem contendo verde, vegetal&#10;&#10;Descrição gerada com alta confiança">
                <a:extLst>
                  <a:ext uri="{FF2B5EF4-FFF2-40B4-BE49-F238E27FC236}">
                    <a16:creationId xmlns:a16="http://schemas.microsoft.com/office/drawing/2014/main" id="{E80DDF2B-F9F4-4858-871F-348FF0A04463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0330" y="2643136"/>
                <a:ext cx="2509200" cy="1584000"/>
              </a:xfrm>
              <a:prstGeom prst="rect">
                <a:avLst/>
              </a:prstGeom>
            </p:spPr>
          </p:pic>
          <p:pic>
            <p:nvPicPr>
              <p:cNvPr id="18" name="Imagem 17" descr="Uma imagem contendo bolo, alface, vegetal, interior&#10;&#10;Descrição gerada com alta confiança">
                <a:extLst>
                  <a:ext uri="{FF2B5EF4-FFF2-40B4-BE49-F238E27FC236}">
                    <a16:creationId xmlns:a16="http://schemas.microsoft.com/office/drawing/2014/main" id="{9DCF05BD-8608-4413-87E1-C86C291E1CB8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9680" y="2634210"/>
                <a:ext cx="2509200" cy="1584000"/>
              </a:xfrm>
              <a:prstGeom prst="rect">
                <a:avLst/>
              </a:prstGeom>
            </p:spPr>
          </p:pic>
          <p:pic>
            <p:nvPicPr>
              <p:cNvPr id="20" name="Imagem 19" descr="Uma imagem contendo interior, janela, mesa, comida&#10;&#10;Descrição gerada com muito alta confiança">
                <a:extLst>
                  <a:ext uri="{FF2B5EF4-FFF2-40B4-BE49-F238E27FC236}">
                    <a16:creationId xmlns:a16="http://schemas.microsoft.com/office/drawing/2014/main" id="{6B33BFD4-B2D0-483E-989A-88EEEFF471C6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9680" y="4224476"/>
                <a:ext cx="2509200" cy="1902861"/>
              </a:xfrm>
              <a:prstGeom prst="rect">
                <a:avLst/>
              </a:prstGeom>
            </p:spPr>
          </p:pic>
        </p:grpSp>
      </p:grp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838200" y="85710"/>
            <a:ext cx="10515600" cy="7357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b="1" dirty="0">
                <a:latin typeface="+mn-lt"/>
              </a:rPr>
              <a:t>Alface – 28 DAT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755963" y="6042973"/>
            <a:ext cx="8680073" cy="463756"/>
            <a:chOff x="2326979" y="5793881"/>
            <a:chExt cx="7889839" cy="463756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AA72129E-C68F-4BD7-94C3-F0AD9134E2AE}"/>
                </a:ext>
              </a:extLst>
            </p:cNvPr>
            <p:cNvSpPr txBox="1"/>
            <p:nvPr/>
          </p:nvSpPr>
          <p:spPr>
            <a:xfrm>
              <a:off x="4805111" y="5793881"/>
              <a:ext cx="2519916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75%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ver</a:t>
              </a:r>
              <a:r>
                <a:rPr lang="pt-BR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25% azul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F1D05D98-EE59-4620-9ADB-B2FD533CA473}"/>
                </a:ext>
              </a:extLst>
            </p:cNvPr>
            <p:cNvSpPr txBox="1"/>
            <p:nvPr/>
          </p:nvSpPr>
          <p:spPr>
            <a:xfrm>
              <a:off x="7325961" y="5793881"/>
              <a:ext cx="2890857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87,5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%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ver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pt-B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12,5% azul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06FD39E1-1A5D-4CB2-86A8-CCD7691F9B73}"/>
                </a:ext>
              </a:extLst>
            </p:cNvPr>
            <p:cNvSpPr txBox="1"/>
            <p:nvPr/>
          </p:nvSpPr>
          <p:spPr>
            <a:xfrm>
              <a:off x="2326979" y="5795972"/>
              <a:ext cx="2489395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Radiação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solar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3958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06325" y="409514"/>
            <a:ext cx="11394142" cy="780094"/>
          </a:xfr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+mn-lt"/>
              </a:rPr>
              <a:t>Produtividade Alface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352014" y="2051634"/>
          <a:ext cx="7590279" cy="27547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209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1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0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Tratamentos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Peso (gramas)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800">
                <a:tc>
                  <a:txBody>
                    <a:bodyPr/>
                    <a:lstStyle/>
                    <a:p>
                      <a:pPr marR="63500"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LED 75% R:25% B</a:t>
                      </a:r>
                      <a:endParaRPr lang="pt-BR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232,75 a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983">
                <a:tc>
                  <a:txBody>
                    <a:bodyPr/>
                    <a:lstStyle/>
                    <a:p>
                      <a:pPr marL="63500" marR="63500"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LED 87,5% R:12,5% B</a:t>
                      </a:r>
                      <a:endParaRPr lang="pt-BR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B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241,00 a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B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9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Luz Natural</a:t>
                      </a:r>
                      <a:endParaRPr lang="pt-BR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198,75 b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C.V. (% )</a:t>
                      </a:r>
                      <a:endParaRPr lang="pt-BR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7,27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3FBD565F-463D-4464-8218-BF8628453169}"/>
              </a:ext>
            </a:extLst>
          </p:cNvPr>
          <p:cNvSpPr txBox="1"/>
          <p:nvPr/>
        </p:nvSpPr>
        <p:spPr>
          <a:xfrm>
            <a:off x="9533965" y="3200399"/>
            <a:ext cx="1600200" cy="830997"/>
          </a:xfrm>
          <a:prstGeom prst="rect">
            <a:avLst/>
          </a:prstGeom>
          <a:solidFill>
            <a:srgbClr val="0AD039"/>
          </a:solidFill>
        </p:spPr>
        <p:txBody>
          <a:bodyPr wrap="square" rtlCol="0">
            <a:spAutoFit/>
          </a:bodyPr>
          <a:lstStyle/>
          <a:p>
            <a:r>
              <a:rPr lang="pt-BR" sz="2400" b="1" dirty="0"/>
              <a:t>21% de aumento</a:t>
            </a:r>
          </a:p>
        </p:txBody>
      </p:sp>
    </p:spTree>
    <p:extLst>
      <p:ext uri="{BB962C8B-B14F-4D97-AF65-F5344CB8AC3E}">
        <p14:creationId xmlns:p14="http://schemas.microsoft.com/office/powerpoint/2010/main" val="20516689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r="2708"/>
          <a:stretch>
            <a:fillRect/>
          </a:stretch>
        </p:blipFill>
        <p:spPr bwMode="auto">
          <a:xfrm>
            <a:off x="446120" y="2386715"/>
            <a:ext cx="3490339" cy="25170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4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32" y="2386715"/>
            <a:ext cx="3537427" cy="25170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b="19138"/>
          <a:stretch>
            <a:fillRect/>
          </a:stretch>
        </p:blipFill>
        <p:spPr bwMode="auto">
          <a:xfrm>
            <a:off x="8060232" y="2392334"/>
            <a:ext cx="3754356" cy="25113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42048" y="360149"/>
            <a:ext cx="11572540" cy="123285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latin typeface="+mn-lt"/>
              </a:rPr>
              <a:t>LED no cultivo de manjericão indoor x ambiente protegido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4229632" y="5179666"/>
            <a:ext cx="3537427" cy="400110"/>
          </a:xfrm>
          <a:prstGeom prst="rect">
            <a:avLst/>
          </a:prstGeom>
          <a:solidFill>
            <a:srgbClr val="FF3399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75% R: 25% B</a:t>
            </a:r>
            <a:endParaRPr lang="pt-BR" sz="2000" dirty="0"/>
          </a:p>
        </p:txBody>
      </p:sp>
      <p:sp>
        <p:nvSpPr>
          <p:cNvPr id="4" name="Retângulo 3"/>
          <p:cNvSpPr/>
          <p:nvPr/>
        </p:nvSpPr>
        <p:spPr>
          <a:xfrm>
            <a:off x="8060232" y="5179666"/>
            <a:ext cx="3754356" cy="400110"/>
          </a:xfrm>
          <a:prstGeom prst="rect">
            <a:avLst/>
          </a:prstGeom>
          <a:solidFill>
            <a:srgbClr val="BF2323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87,5 R:12,5% B</a:t>
            </a:r>
            <a:endParaRPr lang="pt-BR" sz="2000" dirty="0"/>
          </a:p>
        </p:txBody>
      </p:sp>
      <p:sp>
        <p:nvSpPr>
          <p:cNvPr id="9" name="Retângulo 8"/>
          <p:cNvSpPr/>
          <p:nvPr/>
        </p:nvSpPr>
        <p:spPr>
          <a:xfrm>
            <a:off x="446119" y="5179666"/>
            <a:ext cx="3490339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Luz Natural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6457648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dirty="0">
                <a:latin typeface="+mn-lt"/>
              </a:rPr>
              <a:t>Implantação - </a:t>
            </a:r>
            <a:r>
              <a:rPr lang="pt-BR" dirty="0" err="1">
                <a:latin typeface="+mn-lt"/>
              </a:rPr>
              <a:t>Hidroponia</a:t>
            </a:r>
            <a:endParaRPr lang="pt-BR" dirty="0">
              <a:latin typeface="+mn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7" y="1621766"/>
            <a:ext cx="9753600" cy="52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859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orreio.usp.br/service/home/~/?id=143823&amp;part=4&amp;auth=co&amp;disp=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1990"/>
            <a:ext cx="9753600" cy="54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58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3683" y="274638"/>
            <a:ext cx="11568023" cy="1426170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+mn-lt"/>
              </a:rPr>
              <a:t>Possibilidade</a:t>
            </a:r>
            <a:r>
              <a:rPr lang="en-US" sz="2800" b="1" dirty="0">
                <a:latin typeface="+mn-lt"/>
              </a:rPr>
              <a:t> de </a:t>
            </a:r>
            <a:r>
              <a:rPr lang="en-US" sz="2800" b="1" dirty="0" err="1">
                <a:latin typeface="+mn-lt"/>
              </a:rPr>
              <a:t>produção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em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pequenas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áreas</a:t>
            </a:r>
            <a:r>
              <a:rPr lang="en-US" sz="2800" b="1" dirty="0">
                <a:latin typeface="+mn-lt"/>
              </a:rPr>
              <a:t> e </a:t>
            </a:r>
            <a:r>
              <a:rPr lang="en-US" sz="2800" b="1" dirty="0" err="1">
                <a:latin typeface="+mn-lt"/>
              </a:rPr>
              <a:t>desenvolvimento</a:t>
            </a:r>
            <a:r>
              <a:rPr lang="en-US" sz="2800" b="1" dirty="0">
                <a:latin typeface="+mn-lt"/>
              </a:rPr>
              <a:t> de </a:t>
            </a:r>
            <a:r>
              <a:rPr lang="en-US" sz="2800" b="1" dirty="0" err="1">
                <a:latin typeface="+mn-lt"/>
              </a:rPr>
              <a:t>mercado</a:t>
            </a:r>
            <a:r>
              <a:rPr lang="en-US" sz="2800" b="1" dirty="0">
                <a:latin typeface="+mn-lt"/>
              </a:rPr>
              <a:t> local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63407" y="2170591"/>
            <a:ext cx="115680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/>
              <a:t>Logística</a:t>
            </a:r>
            <a:r>
              <a:rPr lang="en-US" sz="2800" b="1" dirty="0"/>
              <a:t>: </a:t>
            </a:r>
            <a:r>
              <a:rPr lang="en-US" sz="2800" b="1" dirty="0" err="1"/>
              <a:t>reduz</a:t>
            </a:r>
            <a:r>
              <a:rPr lang="en-US" sz="2800" b="1" dirty="0"/>
              <a:t> </a:t>
            </a:r>
            <a:r>
              <a:rPr lang="en-US" sz="2800" b="1" dirty="0" err="1"/>
              <a:t>custos</a:t>
            </a:r>
            <a:r>
              <a:rPr lang="en-US" sz="2800" b="1" dirty="0"/>
              <a:t> </a:t>
            </a:r>
            <a:r>
              <a:rPr lang="en-US" sz="2800" b="1" dirty="0" err="1"/>
              <a:t>transporte</a:t>
            </a:r>
            <a:r>
              <a:rPr lang="en-US" sz="2800" b="1" dirty="0"/>
              <a:t>, </a:t>
            </a:r>
            <a:r>
              <a:rPr lang="en-US" sz="2800" b="1" dirty="0" err="1"/>
              <a:t>afeta</a:t>
            </a:r>
            <a:r>
              <a:rPr lang="en-US" sz="2800" b="1" dirty="0"/>
              <a:t> a </a:t>
            </a:r>
            <a:r>
              <a:rPr lang="en-US" sz="2800" b="1" dirty="0" err="1"/>
              <a:t>qualidade</a:t>
            </a:r>
            <a:r>
              <a:rPr lang="en-US" sz="2800" b="1" dirty="0"/>
              <a:t> do </a:t>
            </a:r>
            <a:r>
              <a:rPr lang="en-US" sz="2800" b="1" dirty="0" err="1"/>
              <a:t>produto</a:t>
            </a:r>
            <a:endParaRPr lang="en-US" sz="2800" b="1" dirty="0"/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/>
              <a:t>Maior</a:t>
            </a:r>
            <a:r>
              <a:rPr lang="en-US" sz="2800" b="1" dirty="0"/>
              <a:t> </a:t>
            </a:r>
            <a:r>
              <a:rPr lang="en-US" sz="2800" b="1" dirty="0" err="1"/>
              <a:t>integração</a:t>
            </a:r>
            <a:r>
              <a:rPr lang="en-US" sz="2800" b="1" dirty="0"/>
              <a:t> </a:t>
            </a:r>
            <a:r>
              <a:rPr lang="en-US" sz="2800" b="1" dirty="0" err="1"/>
              <a:t>produtor</a:t>
            </a:r>
            <a:r>
              <a:rPr lang="en-US" sz="2800" b="1" dirty="0"/>
              <a:t>/</a:t>
            </a:r>
            <a:r>
              <a:rPr lang="en-US" sz="2800" b="1" dirty="0" err="1"/>
              <a:t>consumidor</a:t>
            </a:r>
            <a:endParaRPr lang="en-US" sz="2800" b="1" dirty="0"/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/>
              <a:t>Credibilidade</a:t>
            </a:r>
            <a:r>
              <a:rPr lang="en-US" sz="2800" b="1" dirty="0"/>
              <a:t> à </a:t>
            </a:r>
            <a:r>
              <a:rPr lang="en-US" sz="2800" b="1" dirty="0" err="1"/>
              <a:t>marca</a:t>
            </a:r>
            <a:endParaRPr lang="en-US" sz="2800" b="1" dirty="0"/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/>
              <a:t>Possibilidade</a:t>
            </a:r>
            <a:r>
              <a:rPr lang="en-US" sz="2800" b="1" dirty="0"/>
              <a:t> de </a:t>
            </a:r>
            <a:r>
              <a:rPr lang="en-US" sz="2800" b="1" dirty="0" err="1"/>
              <a:t>venda</a:t>
            </a:r>
            <a:r>
              <a:rPr lang="en-US" sz="2800" b="1" dirty="0"/>
              <a:t> </a:t>
            </a:r>
            <a:r>
              <a:rPr lang="en-US" sz="2800" b="1" dirty="0" err="1"/>
              <a:t>direta</a:t>
            </a:r>
            <a:r>
              <a:rPr lang="en-US" sz="2800" b="1" dirty="0"/>
              <a:t> do </a:t>
            </a:r>
            <a:r>
              <a:rPr lang="en-US" sz="2800" b="1" dirty="0" err="1"/>
              <a:t>produto</a:t>
            </a:r>
            <a:endParaRPr lang="en-US" sz="2800" b="1" dirty="0"/>
          </a:p>
          <a:p>
            <a:endParaRPr lang="en-US" sz="2800" b="1" dirty="0">
              <a:latin typeface="Arial Rounded MT Bold"/>
            </a:endParaRPr>
          </a:p>
          <a:p>
            <a:endParaRPr lang="en-US" sz="2800" b="1" dirty="0">
              <a:latin typeface="Arial Rounded MT Bold"/>
            </a:endParaRPr>
          </a:p>
          <a:p>
            <a:endParaRPr lang="en-US" sz="2800" b="1" dirty="0"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422349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1990"/>
            <a:ext cx="9753600" cy="54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851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1990"/>
            <a:ext cx="9753600" cy="54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476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1990"/>
            <a:ext cx="9753600" cy="54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289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1990"/>
            <a:ext cx="9753600" cy="54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349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1990"/>
            <a:ext cx="9753600" cy="54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997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1990"/>
            <a:ext cx="9753600" cy="54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219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1990"/>
            <a:ext cx="9753600" cy="54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862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1990"/>
            <a:ext cx="9753600" cy="54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624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35" y="178265"/>
            <a:ext cx="8760903" cy="657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944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872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8557</TotalTime>
  <Words>1703</Words>
  <Application>Microsoft Office PowerPoint</Application>
  <PresentationFormat>Widescreen</PresentationFormat>
  <Paragraphs>429</Paragraphs>
  <Slides>100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100</vt:i4>
      </vt:variant>
    </vt:vector>
  </HeadingPairs>
  <TitlesOfParts>
    <vt:vector size="108" baseType="lpstr">
      <vt:lpstr>Arial</vt:lpstr>
      <vt:lpstr>Arial Narrow</vt:lpstr>
      <vt:lpstr>Arial Rounded MT Bold</vt:lpstr>
      <vt:lpstr>Calibri</vt:lpstr>
      <vt:lpstr>Calibri Light</vt:lpstr>
      <vt:lpstr>Times New Roman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Sistema NFT</vt:lpstr>
      <vt:lpstr>Apresentação do PowerPoint</vt:lpstr>
      <vt:lpstr>Apresentação do PowerPoint</vt:lpstr>
      <vt:lpstr>Apresentação do PowerPoint</vt:lpstr>
      <vt:lpstr>Porque esse Sistema está crescendo no Brasil??</vt:lpstr>
      <vt:lpstr>Possibilidade de produção em pequenas áreas e desenvolvimento de mercado local</vt:lpstr>
      <vt:lpstr>Apresentação do PowerPoint</vt:lpstr>
      <vt:lpstr>Sistema NFT</vt:lpstr>
      <vt:lpstr>Apresentação do PowerPoint</vt:lpstr>
      <vt:lpstr>Apresentação do PowerPoint</vt:lpstr>
      <vt:lpstr>Sistema Floating</vt:lpstr>
      <vt:lpstr>Sistema Ebb-flow</vt:lpstr>
      <vt:lpstr>Sistema Ebb-flow</vt:lpstr>
      <vt:lpstr>Mesa de inundação</vt:lpstr>
      <vt:lpstr>Bancada de inundação</vt:lpstr>
      <vt:lpstr>Hortaliças cultivadas em Hidroponia</vt:lpstr>
      <vt:lpstr>Principais hortaliças </vt:lpstr>
      <vt:lpstr>Hortaliças folhosas</vt:lpstr>
      <vt:lpstr>Mini alface  </vt:lpstr>
      <vt:lpstr>Alface tipo frizze</vt:lpstr>
      <vt:lpstr>Tipo crocante tropicalizada</vt:lpstr>
      <vt:lpstr>Alface Romana</vt:lpstr>
      <vt:lpstr> Alface roxa, vermelha, bicolor </vt:lpstr>
      <vt:lpstr>Agrião</vt:lpstr>
      <vt:lpstr>RÚCULA</vt:lpstr>
      <vt:lpstr>Apresentação do PowerPoint</vt:lpstr>
      <vt:lpstr> Salsa e cebolinha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Oxigênio na água x temperatura</vt:lpstr>
      <vt:lpstr>Apresentação do PowerPoint</vt:lpstr>
      <vt:lpstr>Perfil camada dupla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Desafios do cultivo hidropônico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Manejo da nutrição das plantas</vt:lpstr>
      <vt:lpstr>Duração da iluminação artificial</vt:lpstr>
      <vt:lpstr>Apresentação do PowerPoint</vt:lpstr>
      <vt:lpstr>Suplementação da luz natural no topo do dossel </vt:lpstr>
      <vt:lpstr>Apresentação do PowerPoint</vt:lpstr>
      <vt:lpstr>Efeitos dos comprimentos de onda</vt:lpstr>
      <vt:lpstr>Infravermelho próximo  - 700-800 nm</vt:lpstr>
      <vt:lpstr>SUPLEMENTAÇÃO LUMINOSA EM VIVEIRO DE MUDAS</vt:lpstr>
      <vt:lpstr>SUPLEMENTAÇÃO LUMINOSA EM MUDAS DE PEPINO</vt:lpstr>
      <vt:lpstr>SUPLEMENTAÇÃO LUMINOSA EM MUDAS DE TOMATE</vt:lpstr>
      <vt:lpstr>Suplementação luminosa em condimentos</vt:lpstr>
      <vt:lpstr>Suplementação luminosa em folhosas</vt:lpstr>
      <vt:lpstr>Suplementação luminosa em  folhosas baby</vt:lpstr>
      <vt:lpstr>Cultivo indor</vt:lpstr>
      <vt:lpstr>Apresentação do PowerPoint</vt:lpstr>
      <vt:lpstr>Alface – 28 DAT</vt:lpstr>
      <vt:lpstr>Produtividade Alface</vt:lpstr>
      <vt:lpstr>LED no cultivo de manjericão indoor x ambiente protegido</vt:lpstr>
      <vt:lpstr>Implantação - Hidroponia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Cultivo em andares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HIDROPONIA E SUA EFICIÊNCIA NO CULTIVO ATUAL</dc:title>
  <dc:creator>Simone da Costa Mello</dc:creator>
  <cp:lastModifiedBy>Simone da Costa Mello</cp:lastModifiedBy>
  <cp:revision>122</cp:revision>
  <dcterms:created xsi:type="dcterms:W3CDTF">2017-04-29T23:26:55Z</dcterms:created>
  <dcterms:modified xsi:type="dcterms:W3CDTF">2023-11-29T18:47:02Z</dcterms:modified>
</cp:coreProperties>
</file>