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6" r:id="rId2"/>
    <p:sldId id="258" r:id="rId3"/>
    <p:sldId id="454" r:id="rId4"/>
    <p:sldId id="506" r:id="rId5"/>
    <p:sldId id="404" r:id="rId6"/>
    <p:sldId id="507" r:id="rId7"/>
    <p:sldId id="320" r:id="rId8"/>
    <p:sldId id="446" r:id="rId9"/>
    <p:sldId id="503" r:id="rId10"/>
    <p:sldId id="504" r:id="rId11"/>
    <p:sldId id="452" r:id="rId12"/>
    <p:sldId id="490" r:id="rId13"/>
    <p:sldId id="519" r:id="rId14"/>
    <p:sldId id="501" r:id="rId15"/>
    <p:sldId id="491" r:id="rId16"/>
    <p:sldId id="492" r:id="rId17"/>
    <p:sldId id="493" r:id="rId18"/>
    <p:sldId id="494" r:id="rId19"/>
    <p:sldId id="495" r:id="rId20"/>
    <p:sldId id="496" r:id="rId21"/>
    <p:sldId id="448" r:id="rId22"/>
    <p:sldId id="497" r:id="rId23"/>
    <p:sldId id="499" r:id="rId24"/>
    <p:sldId id="450" r:id="rId25"/>
    <p:sldId id="498" r:id="rId26"/>
    <p:sldId id="517" r:id="rId27"/>
    <p:sldId id="518" r:id="rId28"/>
    <p:sldId id="520" r:id="rId29"/>
    <p:sldId id="521" r:id="rId30"/>
    <p:sldId id="522" r:id="rId31"/>
    <p:sldId id="523" r:id="rId32"/>
    <p:sldId id="524" r:id="rId33"/>
    <p:sldId id="525" r:id="rId34"/>
    <p:sldId id="527" r:id="rId35"/>
    <p:sldId id="449" r:id="rId36"/>
    <p:sldId id="405" r:id="rId37"/>
    <p:sldId id="407" r:id="rId38"/>
    <p:sldId id="383" r:id="rId39"/>
    <p:sldId id="424" r:id="rId40"/>
    <p:sldId id="509" r:id="rId41"/>
    <p:sldId id="510" r:id="rId42"/>
    <p:sldId id="511" r:id="rId43"/>
    <p:sldId id="512" r:id="rId44"/>
    <p:sldId id="513" r:id="rId45"/>
    <p:sldId id="514" r:id="rId46"/>
    <p:sldId id="420" r:id="rId47"/>
    <p:sldId id="421" r:id="rId48"/>
    <p:sldId id="437" r:id="rId49"/>
    <p:sldId id="426" r:id="rId50"/>
    <p:sldId id="331" r:id="rId51"/>
    <p:sldId id="364" r:id="rId52"/>
    <p:sldId id="455" r:id="rId53"/>
    <p:sldId id="457" r:id="rId54"/>
    <p:sldId id="469" r:id="rId55"/>
    <p:sldId id="470" r:id="rId56"/>
    <p:sldId id="471" r:id="rId57"/>
    <p:sldId id="472" r:id="rId58"/>
    <p:sldId id="502" r:id="rId59"/>
    <p:sldId id="528" r:id="rId60"/>
    <p:sldId id="529" r:id="rId61"/>
    <p:sldId id="473" r:id="rId62"/>
    <p:sldId id="474" r:id="rId63"/>
    <p:sldId id="475" r:id="rId64"/>
    <p:sldId id="476" r:id="rId65"/>
    <p:sldId id="478" r:id="rId66"/>
    <p:sldId id="479" r:id="rId67"/>
    <p:sldId id="486" r:id="rId68"/>
    <p:sldId id="477" r:id="rId69"/>
    <p:sldId id="480" r:id="rId70"/>
    <p:sldId id="482" r:id="rId71"/>
    <p:sldId id="488" r:id="rId72"/>
    <p:sldId id="530" r:id="rId73"/>
    <p:sldId id="489" r:id="rId74"/>
    <p:sldId id="508" r:id="rId7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2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600" y="72"/>
      </p:cViewPr>
      <p:guideLst/>
    </p:cSldViewPr>
  </p:slideViewPr>
  <p:outlineViewPr>
    <p:cViewPr>
      <p:scale>
        <a:sx n="33" d="100"/>
        <a:sy n="33" d="100"/>
      </p:scale>
      <p:origin x="0" y="-197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8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9ECA7-BFFB-4491-AE9E-C57ABCE15BCB}" type="datetimeFigureOut">
              <a:rPr lang="pt-BR" smtClean="0"/>
              <a:t>25/08/2021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84BCE-ADB0-4737-A290-07AF5236B3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407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7CCD5-65EB-4DE5-9406-7630EFD86714}" type="datetimeFigureOut">
              <a:rPr lang="pt-BR" smtClean="0"/>
              <a:t>25/08/2021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4D1BC-F68C-43C7-BFEE-DFE380D0C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08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98080" algn="l"/>
                <a:tab pos="999513" algn="l"/>
                <a:tab pos="1500947" algn="l"/>
                <a:tab pos="2002380" algn="l"/>
                <a:tab pos="2503814" algn="l"/>
                <a:tab pos="3005247" algn="l"/>
                <a:tab pos="3506681" algn="l"/>
                <a:tab pos="4008114" algn="l"/>
                <a:tab pos="4509548" algn="l"/>
                <a:tab pos="5010981" algn="l"/>
                <a:tab pos="5512415" algn="l"/>
                <a:tab pos="6013848" algn="l"/>
                <a:tab pos="6515282" algn="l"/>
                <a:tab pos="7016714" algn="l"/>
                <a:tab pos="7518148" algn="l"/>
                <a:tab pos="8019581" algn="l"/>
                <a:tab pos="8521015" algn="l"/>
                <a:tab pos="9022448" algn="l"/>
                <a:tab pos="9523882" algn="l"/>
                <a:tab pos="10025315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98080" algn="l"/>
                <a:tab pos="999513" algn="l"/>
                <a:tab pos="1500947" algn="l"/>
                <a:tab pos="2002380" algn="l"/>
                <a:tab pos="2503814" algn="l"/>
                <a:tab pos="3005247" algn="l"/>
                <a:tab pos="3506681" algn="l"/>
                <a:tab pos="4008114" algn="l"/>
                <a:tab pos="4509548" algn="l"/>
                <a:tab pos="5010981" algn="l"/>
                <a:tab pos="5512415" algn="l"/>
                <a:tab pos="6013848" algn="l"/>
                <a:tab pos="6515282" algn="l"/>
                <a:tab pos="7016714" algn="l"/>
                <a:tab pos="7518148" algn="l"/>
                <a:tab pos="8019581" algn="l"/>
                <a:tab pos="8521015" algn="l"/>
                <a:tab pos="9022448" algn="l"/>
                <a:tab pos="9523882" algn="l"/>
                <a:tab pos="10025315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98080" algn="l"/>
                <a:tab pos="999513" algn="l"/>
                <a:tab pos="1500947" algn="l"/>
                <a:tab pos="2002380" algn="l"/>
                <a:tab pos="2503814" algn="l"/>
                <a:tab pos="3005247" algn="l"/>
                <a:tab pos="3506681" algn="l"/>
                <a:tab pos="4008114" algn="l"/>
                <a:tab pos="4509548" algn="l"/>
                <a:tab pos="5010981" algn="l"/>
                <a:tab pos="5512415" algn="l"/>
                <a:tab pos="6013848" algn="l"/>
                <a:tab pos="6515282" algn="l"/>
                <a:tab pos="7016714" algn="l"/>
                <a:tab pos="7518148" algn="l"/>
                <a:tab pos="8019581" algn="l"/>
                <a:tab pos="8521015" algn="l"/>
                <a:tab pos="9022448" algn="l"/>
                <a:tab pos="9523882" algn="l"/>
                <a:tab pos="10025315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98080" algn="l"/>
                <a:tab pos="999513" algn="l"/>
                <a:tab pos="1500947" algn="l"/>
                <a:tab pos="2002380" algn="l"/>
                <a:tab pos="2503814" algn="l"/>
                <a:tab pos="3005247" algn="l"/>
                <a:tab pos="3506681" algn="l"/>
                <a:tab pos="4008114" algn="l"/>
                <a:tab pos="4509548" algn="l"/>
                <a:tab pos="5010981" algn="l"/>
                <a:tab pos="5512415" algn="l"/>
                <a:tab pos="6013848" algn="l"/>
                <a:tab pos="6515282" algn="l"/>
                <a:tab pos="7016714" algn="l"/>
                <a:tab pos="7518148" algn="l"/>
                <a:tab pos="8019581" algn="l"/>
                <a:tab pos="8521015" algn="l"/>
                <a:tab pos="9022448" algn="l"/>
                <a:tab pos="9523882" algn="l"/>
                <a:tab pos="10025315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98080" algn="l"/>
                <a:tab pos="999513" algn="l"/>
                <a:tab pos="1500947" algn="l"/>
                <a:tab pos="2002380" algn="l"/>
                <a:tab pos="2503814" algn="l"/>
                <a:tab pos="3005247" algn="l"/>
                <a:tab pos="3506681" algn="l"/>
                <a:tab pos="4008114" algn="l"/>
                <a:tab pos="4509548" algn="l"/>
                <a:tab pos="5010981" algn="l"/>
                <a:tab pos="5512415" algn="l"/>
                <a:tab pos="6013848" algn="l"/>
                <a:tab pos="6515282" algn="l"/>
                <a:tab pos="7016714" algn="l"/>
                <a:tab pos="7518148" algn="l"/>
                <a:tab pos="8019581" algn="l"/>
                <a:tab pos="8521015" algn="l"/>
                <a:tab pos="9022448" algn="l"/>
                <a:tab pos="9523882" algn="l"/>
                <a:tab pos="10025315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6423" indent="-241493" defTabSz="47460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8080" algn="l"/>
                <a:tab pos="999513" algn="l"/>
                <a:tab pos="1500947" algn="l"/>
                <a:tab pos="2002380" algn="l"/>
                <a:tab pos="2503814" algn="l"/>
                <a:tab pos="3005247" algn="l"/>
                <a:tab pos="3506681" algn="l"/>
                <a:tab pos="4008114" algn="l"/>
                <a:tab pos="4509548" algn="l"/>
                <a:tab pos="5010981" algn="l"/>
                <a:tab pos="5512415" algn="l"/>
                <a:tab pos="6013848" algn="l"/>
                <a:tab pos="6515282" algn="l"/>
                <a:tab pos="7016714" algn="l"/>
                <a:tab pos="7518148" algn="l"/>
                <a:tab pos="8019581" algn="l"/>
                <a:tab pos="8521015" algn="l"/>
                <a:tab pos="9022448" algn="l"/>
                <a:tab pos="9523882" algn="l"/>
                <a:tab pos="10025315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39410" indent="-241493" defTabSz="47460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8080" algn="l"/>
                <a:tab pos="999513" algn="l"/>
                <a:tab pos="1500947" algn="l"/>
                <a:tab pos="2002380" algn="l"/>
                <a:tab pos="2503814" algn="l"/>
                <a:tab pos="3005247" algn="l"/>
                <a:tab pos="3506681" algn="l"/>
                <a:tab pos="4008114" algn="l"/>
                <a:tab pos="4509548" algn="l"/>
                <a:tab pos="5010981" algn="l"/>
                <a:tab pos="5512415" algn="l"/>
                <a:tab pos="6013848" algn="l"/>
                <a:tab pos="6515282" algn="l"/>
                <a:tab pos="7016714" algn="l"/>
                <a:tab pos="7518148" algn="l"/>
                <a:tab pos="8019581" algn="l"/>
                <a:tab pos="8521015" algn="l"/>
                <a:tab pos="9022448" algn="l"/>
                <a:tab pos="9523882" algn="l"/>
                <a:tab pos="10025315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2396" indent="-241493" defTabSz="47460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8080" algn="l"/>
                <a:tab pos="999513" algn="l"/>
                <a:tab pos="1500947" algn="l"/>
                <a:tab pos="2002380" algn="l"/>
                <a:tab pos="2503814" algn="l"/>
                <a:tab pos="3005247" algn="l"/>
                <a:tab pos="3506681" algn="l"/>
                <a:tab pos="4008114" algn="l"/>
                <a:tab pos="4509548" algn="l"/>
                <a:tab pos="5010981" algn="l"/>
                <a:tab pos="5512415" algn="l"/>
                <a:tab pos="6013848" algn="l"/>
                <a:tab pos="6515282" algn="l"/>
                <a:tab pos="7016714" algn="l"/>
                <a:tab pos="7518148" algn="l"/>
                <a:tab pos="8019581" algn="l"/>
                <a:tab pos="8521015" algn="l"/>
                <a:tab pos="9022448" algn="l"/>
                <a:tab pos="9523882" algn="l"/>
                <a:tab pos="10025315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5382" indent="-241493" defTabSz="47460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8080" algn="l"/>
                <a:tab pos="999513" algn="l"/>
                <a:tab pos="1500947" algn="l"/>
                <a:tab pos="2002380" algn="l"/>
                <a:tab pos="2503814" algn="l"/>
                <a:tab pos="3005247" algn="l"/>
                <a:tab pos="3506681" algn="l"/>
                <a:tab pos="4008114" algn="l"/>
                <a:tab pos="4509548" algn="l"/>
                <a:tab pos="5010981" algn="l"/>
                <a:tab pos="5512415" algn="l"/>
                <a:tab pos="6013848" algn="l"/>
                <a:tab pos="6515282" algn="l"/>
                <a:tab pos="7016714" algn="l"/>
                <a:tab pos="7518148" algn="l"/>
                <a:tab pos="8019581" algn="l"/>
                <a:tab pos="8521015" algn="l"/>
                <a:tab pos="9022448" algn="l"/>
                <a:tab pos="9523882" algn="l"/>
                <a:tab pos="10025315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1617BB10-2A97-4602-A118-D50A5456E21B}" type="slidenum">
              <a:rPr lang="pt-BR" altLang="en-US" sz="1400">
                <a:solidFill>
                  <a:srgbClr val="000000"/>
                </a:solidFill>
              </a:rPr>
              <a:pPr/>
              <a:t>4</a:t>
            </a:fld>
            <a:endParaRPr lang="pt-BR" altLang="en-US" sz="1400">
              <a:solidFill>
                <a:srgbClr val="000000"/>
              </a:solidFill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184150"/>
            <a:ext cx="2593975" cy="1458913"/>
          </a:xfrm>
          <a:solidFill>
            <a:srgbClr val="FFFFFF"/>
          </a:solidFill>
          <a:ln/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50870" y="1848504"/>
            <a:ext cx="8934351" cy="17507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3177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A97049-E720-414C-8F90-441C6832835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576953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7A4175-E2A4-4BD6-97E1-76D95329E58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63387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1D39BD-787E-4649-B0D9-0E890A98EEA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113039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98080" algn="l"/>
                <a:tab pos="999513" algn="l"/>
                <a:tab pos="1500947" algn="l"/>
                <a:tab pos="2002380" algn="l"/>
                <a:tab pos="2503814" algn="l"/>
                <a:tab pos="3005247" algn="l"/>
                <a:tab pos="3506681" algn="l"/>
                <a:tab pos="4008114" algn="l"/>
                <a:tab pos="4509548" algn="l"/>
                <a:tab pos="5010981" algn="l"/>
                <a:tab pos="5512415" algn="l"/>
                <a:tab pos="6013848" algn="l"/>
                <a:tab pos="6515282" algn="l"/>
                <a:tab pos="7016714" algn="l"/>
                <a:tab pos="7518148" algn="l"/>
                <a:tab pos="8019581" algn="l"/>
                <a:tab pos="8521015" algn="l"/>
                <a:tab pos="9022448" algn="l"/>
                <a:tab pos="9523882" algn="l"/>
                <a:tab pos="10025315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98080" algn="l"/>
                <a:tab pos="999513" algn="l"/>
                <a:tab pos="1500947" algn="l"/>
                <a:tab pos="2002380" algn="l"/>
                <a:tab pos="2503814" algn="l"/>
                <a:tab pos="3005247" algn="l"/>
                <a:tab pos="3506681" algn="l"/>
                <a:tab pos="4008114" algn="l"/>
                <a:tab pos="4509548" algn="l"/>
                <a:tab pos="5010981" algn="l"/>
                <a:tab pos="5512415" algn="l"/>
                <a:tab pos="6013848" algn="l"/>
                <a:tab pos="6515282" algn="l"/>
                <a:tab pos="7016714" algn="l"/>
                <a:tab pos="7518148" algn="l"/>
                <a:tab pos="8019581" algn="l"/>
                <a:tab pos="8521015" algn="l"/>
                <a:tab pos="9022448" algn="l"/>
                <a:tab pos="9523882" algn="l"/>
                <a:tab pos="10025315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98080" algn="l"/>
                <a:tab pos="999513" algn="l"/>
                <a:tab pos="1500947" algn="l"/>
                <a:tab pos="2002380" algn="l"/>
                <a:tab pos="2503814" algn="l"/>
                <a:tab pos="3005247" algn="l"/>
                <a:tab pos="3506681" algn="l"/>
                <a:tab pos="4008114" algn="l"/>
                <a:tab pos="4509548" algn="l"/>
                <a:tab pos="5010981" algn="l"/>
                <a:tab pos="5512415" algn="l"/>
                <a:tab pos="6013848" algn="l"/>
                <a:tab pos="6515282" algn="l"/>
                <a:tab pos="7016714" algn="l"/>
                <a:tab pos="7518148" algn="l"/>
                <a:tab pos="8019581" algn="l"/>
                <a:tab pos="8521015" algn="l"/>
                <a:tab pos="9022448" algn="l"/>
                <a:tab pos="9523882" algn="l"/>
                <a:tab pos="10025315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98080" algn="l"/>
                <a:tab pos="999513" algn="l"/>
                <a:tab pos="1500947" algn="l"/>
                <a:tab pos="2002380" algn="l"/>
                <a:tab pos="2503814" algn="l"/>
                <a:tab pos="3005247" algn="l"/>
                <a:tab pos="3506681" algn="l"/>
                <a:tab pos="4008114" algn="l"/>
                <a:tab pos="4509548" algn="l"/>
                <a:tab pos="5010981" algn="l"/>
                <a:tab pos="5512415" algn="l"/>
                <a:tab pos="6013848" algn="l"/>
                <a:tab pos="6515282" algn="l"/>
                <a:tab pos="7016714" algn="l"/>
                <a:tab pos="7518148" algn="l"/>
                <a:tab pos="8019581" algn="l"/>
                <a:tab pos="8521015" algn="l"/>
                <a:tab pos="9022448" algn="l"/>
                <a:tab pos="9523882" algn="l"/>
                <a:tab pos="10025315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98080" algn="l"/>
                <a:tab pos="999513" algn="l"/>
                <a:tab pos="1500947" algn="l"/>
                <a:tab pos="2002380" algn="l"/>
                <a:tab pos="2503814" algn="l"/>
                <a:tab pos="3005247" algn="l"/>
                <a:tab pos="3506681" algn="l"/>
                <a:tab pos="4008114" algn="l"/>
                <a:tab pos="4509548" algn="l"/>
                <a:tab pos="5010981" algn="l"/>
                <a:tab pos="5512415" algn="l"/>
                <a:tab pos="6013848" algn="l"/>
                <a:tab pos="6515282" algn="l"/>
                <a:tab pos="7016714" algn="l"/>
                <a:tab pos="7518148" algn="l"/>
                <a:tab pos="8019581" algn="l"/>
                <a:tab pos="8521015" algn="l"/>
                <a:tab pos="9022448" algn="l"/>
                <a:tab pos="9523882" algn="l"/>
                <a:tab pos="10025315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6423" indent="-241493" defTabSz="47460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8080" algn="l"/>
                <a:tab pos="999513" algn="l"/>
                <a:tab pos="1500947" algn="l"/>
                <a:tab pos="2002380" algn="l"/>
                <a:tab pos="2503814" algn="l"/>
                <a:tab pos="3005247" algn="l"/>
                <a:tab pos="3506681" algn="l"/>
                <a:tab pos="4008114" algn="l"/>
                <a:tab pos="4509548" algn="l"/>
                <a:tab pos="5010981" algn="l"/>
                <a:tab pos="5512415" algn="l"/>
                <a:tab pos="6013848" algn="l"/>
                <a:tab pos="6515282" algn="l"/>
                <a:tab pos="7016714" algn="l"/>
                <a:tab pos="7518148" algn="l"/>
                <a:tab pos="8019581" algn="l"/>
                <a:tab pos="8521015" algn="l"/>
                <a:tab pos="9022448" algn="l"/>
                <a:tab pos="9523882" algn="l"/>
                <a:tab pos="10025315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39410" indent="-241493" defTabSz="47460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8080" algn="l"/>
                <a:tab pos="999513" algn="l"/>
                <a:tab pos="1500947" algn="l"/>
                <a:tab pos="2002380" algn="l"/>
                <a:tab pos="2503814" algn="l"/>
                <a:tab pos="3005247" algn="l"/>
                <a:tab pos="3506681" algn="l"/>
                <a:tab pos="4008114" algn="l"/>
                <a:tab pos="4509548" algn="l"/>
                <a:tab pos="5010981" algn="l"/>
                <a:tab pos="5512415" algn="l"/>
                <a:tab pos="6013848" algn="l"/>
                <a:tab pos="6515282" algn="l"/>
                <a:tab pos="7016714" algn="l"/>
                <a:tab pos="7518148" algn="l"/>
                <a:tab pos="8019581" algn="l"/>
                <a:tab pos="8521015" algn="l"/>
                <a:tab pos="9022448" algn="l"/>
                <a:tab pos="9523882" algn="l"/>
                <a:tab pos="10025315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2396" indent="-241493" defTabSz="47460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8080" algn="l"/>
                <a:tab pos="999513" algn="l"/>
                <a:tab pos="1500947" algn="l"/>
                <a:tab pos="2002380" algn="l"/>
                <a:tab pos="2503814" algn="l"/>
                <a:tab pos="3005247" algn="l"/>
                <a:tab pos="3506681" algn="l"/>
                <a:tab pos="4008114" algn="l"/>
                <a:tab pos="4509548" algn="l"/>
                <a:tab pos="5010981" algn="l"/>
                <a:tab pos="5512415" algn="l"/>
                <a:tab pos="6013848" algn="l"/>
                <a:tab pos="6515282" algn="l"/>
                <a:tab pos="7016714" algn="l"/>
                <a:tab pos="7518148" algn="l"/>
                <a:tab pos="8019581" algn="l"/>
                <a:tab pos="8521015" algn="l"/>
                <a:tab pos="9022448" algn="l"/>
                <a:tab pos="9523882" algn="l"/>
                <a:tab pos="10025315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5382" indent="-241493" defTabSz="47460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8080" algn="l"/>
                <a:tab pos="999513" algn="l"/>
                <a:tab pos="1500947" algn="l"/>
                <a:tab pos="2002380" algn="l"/>
                <a:tab pos="2503814" algn="l"/>
                <a:tab pos="3005247" algn="l"/>
                <a:tab pos="3506681" algn="l"/>
                <a:tab pos="4008114" algn="l"/>
                <a:tab pos="4509548" algn="l"/>
                <a:tab pos="5010981" algn="l"/>
                <a:tab pos="5512415" algn="l"/>
                <a:tab pos="6013848" algn="l"/>
                <a:tab pos="6515282" algn="l"/>
                <a:tab pos="7016714" algn="l"/>
                <a:tab pos="7518148" algn="l"/>
                <a:tab pos="8019581" algn="l"/>
                <a:tab pos="8521015" algn="l"/>
                <a:tab pos="9022448" algn="l"/>
                <a:tab pos="9523882" algn="l"/>
                <a:tab pos="10025315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1617BB10-2A97-4602-A118-D50A5456E21B}" type="slidenum">
              <a:rPr lang="pt-BR" altLang="en-US" sz="1400">
                <a:solidFill>
                  <a:srgbClr val="000000"/>
                </a:solidFill>
              </a:rPr>
              <a:pPr/>
              <a:t>52</a:t>
            </a:fld>
            <a:endParaRPr lang="pt-BR" altLang="en-US" sz="1400">
              <a:solidFill>
                <a:srgbClr val="000000"/>
              </a:solidFill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184150"/>
            <a:ext cx="2593975" cy="1458913"/>
          </a:xfrm>
          <a:solidFill>
            <a:srgbClr val="FFFFFF"/>
          </a:solidFill>
          <a:ln/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50870" y="1848504"/>
            <a:ext cx="8934351" cy="17507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7631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4C7CA7-BABD-4946-8260-00ED8207B8D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17067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044535-B09A-440C-80E3-5D1D3933F30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31983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7149B7-5A81-4FE9-8BD2-65D6BAFBD4E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974389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E9FAC-986A-4A66-AA2D-75ED842453B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86115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C2FBF-EECC-420A-B08A-96AA5FDCA9C1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335984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BCB918-7771-4270-9B35-6DCD77BB4E3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38822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9B0A80-0636-49D4-A967-2BFFCE6CCD1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135173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BF41C-735F-40C8-8A87-FA5A462316E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317568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6FEC31-941B-409A-97A4-2A284813D0C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4568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D5B1-7780-459A-A6FD-37E5487A63F0}" type="datetime1">
              <a:rPr lang="pt-BR" smtClean="0"/>
              <a:t>25/08/2021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04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0984-91A7-4BF7-B4B8-4A5CD745A818}" type="datetime1">
              <a:rPr lang="pt-BR" smtClean="0"/>
              <a:t>25/08/2021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93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AD53-EB35-45E0-A43B-9EDFB5A8639B}" type="datetime1">
              <a:rPr lang="pt-BR" smtClean="0"/>
              <a:t>25/08/2021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40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8903-9DF5-468B-8B45-12C73720BF12}" type="datetime1">
              <a:rPr lang="pt-BR" smtClean="0"/>
              <a:t>25/08/2021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68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0641-13F4-4647-9633-CF7390AE2E4A}" type="datetime1">
              <a:rPr lang="pt-BR" smtClean="0"/>
              <a:t>25/08/2021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52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7AD9-E2CD-4F0B-8901-6E5B832FB69E}" type="datetime1">
              <a:rPr lang="pt-BR" smtClean="0"/>
              <a:t>25/08/2021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54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A465-5A87-446F-BBC4-4F95DC9FBB53}" type="datetime1">
              <a:rPr lang="pt-BR" smtClean="0"/>
              <a:t>25/08/2021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8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5526-1203-4E59-969C-AF4BF636C0D7}" type="datetime1">
              <a:rPr lang="pt-BR" smtClean="0"/>
              <a:t>25/08/2021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39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A4B-C5E5-447E-A2A8-BFBF57514A59}" type="datetime1">
              <a:rPr lang="pt-BR" smtClean="0"/>
              <a:t>25/08/2021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43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360E-6B5C-44B9-9D17-71E91A3B4EE7}" type="datetime1">
              <a:rPr lang="pt-BR" smtClean="0"/>
              <a:t>25/08/2021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50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8864-7E87-4E64-B6F3-A331724E772C}" type="datetime1">
              <a:rPr lang="pt-BR" smtClean="0"/>
              <a:t>25/08/2021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21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A8356-43EB-4354-B511-8FC747360282}" type="datetime1">
              <a:rPr lang="pt-BR" smtClean="0"/>
              <a:t>25/08/2021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A4616-4CC4-498C-A6F5-0A039CFCD8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19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4.bp.blogspot.com/-N3PRY62oUuo/VFThFjiOIOI/AAAAAAAAAgk/nGPHt5aSYd4/s1600/10177236_739449069443111_4940729877514567352_n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pkinsmedicine.org/research/conditions/peripheral-nerve-research" TargetMode="External"/><Relationship Id="rId2" Type="http://schemas.openxmlformats.org/officeDocument/2006/relationships/hyperlink" Target="https://study.com/academy/lesson/nervous-system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janainacintas.com.br/causas-da-dor-lombar-viscera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ck12.org/" TargetMode="Externa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gmail.com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18615" y="408427"/>
            <a:ext cx="1167338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Disciplina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Fisiologia Humana I</a:t>
            </a:r>
            <a:endParaRPr lang="pt-BR" alt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Aula: 02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SISTEMA NERVOSO: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ORGANIZAÇÃO MORFOFISIOLÓGICA &amp; SISTEMA  AUTÔNOMO</a:t>
            </a:r>
            <a:endParaRPr lang="pt-BR" altLang="en-US" sz="40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Prof. </a:t>
            </a:r>
            <a:r>
              <a:rPr lang="pt-BR" altLang="en-US" sz="2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Elidamar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Nunes de Carvalho Lima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email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2600" dirty="0" smtClean="0">
                <a:solidFill>
                  <a:srgbClr val="7030A0"/>
                </a:solidFill>
                <a:cs typeface="Times New Roman" panose="02020603050405020304" pitchFamily="18" charset="0"/>
                <a:hlinkClick r:id="rId3"/>
              </a:rPr>
              <a:t>elidamarnunes@usp.br</a:t>
            </a: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São Paulo,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25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de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Agosto de 2021</a:t>
            </a:r>
            <a:endParaRPr lang="pt-BR" alt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3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869" y="1325563"/>
            <a:ext cx="11808823" cy="223744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Detecção Sensorial = processo onde neurônios transformam energia ambiental em </a:t>
            </a:r>
            <a:r>
              <a:rPr lang="pt-BR" sz="2400" dirty="0"/>
              <a:t>sinais </a:t>
            </a:r>
            <a:r>
              <a:rPr lang="pt-BR" sz="2400" dirty="0" smtClean="0"/>
              <a:t>neuronais; essa transformação </a:t>
            </a:r>
            <a:r>
              <a:rPr lang="pt-BR" sz="2400" dirty="0"/>
              <a:t>de energia é feita </a:t>
            </a:r>
            <a:r>
              <a:rPr lang="pt-BR" sz="2400" dirty="0" smtClean="0"/>
              <a:t>neurônios = receptores sensoriais;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D</a:t>
            </a:r>
            <a:r>
              <a:rPr lang="pt-BR" sz="2400" dirty="0" smtClean="0"/>
              <a:t>iversas formas de energia podem ser sentidas: mecânica, luminosa, sonora, química, térmica;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10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704592" y="-149950"/>
            <a:ext cx="114874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1. ASPECTOS FUNDAMENTAIS DO SISTEMA NERVOSO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082079" y="642829"/>
            <a:ext cx="2485369" cy="67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Funcionamento</a:t>
            </a:r>
            <a:endParaRPr lang="pt-BR" sz="3600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194" name="Picture 2" descr="Sistema Sensorial: O que é, Definição, funções, órgãos e senti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45" y="2990749"/>
            <a:ext cx="4974301" cy="373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0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925" y="1224115"/>
            <a:ext cx="11909778" cy="20846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 centro </a:t>
            </a:r>
            <a:r>
              <a:rPr lang="pt-BR" sz="2400" dirty="0"/>
              <a:t>da </a:t>
            </a:r>
            <a:r>
              <a:rPr lang="pt-BR" sz="2400" dirty="0" smtClean="0"/>
              <a:t>razão/inteligência (cognição</a:t>
            </a:r>
            <a:r>
              <a:rPr lang="pt-BR" sz="2400" dirty="0"/>
              <a:t>, percepção, atenção, memória e </a:t>
            </a:r>
            <a:r>
              <a:rPr lang="pt-BR" sz="2400" dirty="0" smtClean="0"/>
              <a:t>emoção);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Interpreta as informações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Faz controle postura/movimentos, permitindo o </a:t>
            </a:r>
            <a:r>
              <a:rPr lang="pt-BR" sz="2400" dirty="0"/>
              <a:t>aprendizado </a:t>
            </a:r>
            <a:r>
              <a:rPr lang="pt-BR" sz="2400" dirty="0" smtClean="0"/>
              <a:t>cognitivo/motor e outras </a:t>
            </a:r>
            <a:r>
              <a:rPr lang="pt-BR" sz="2400" dirty="0"/>
              <a:t>funções </a:t>
            </a:r>
            <a:r>
              <a:rPr lang="pt-BR" sz="2400" dirty="0" smtClean="0"/>
              <a:t>automáticas (vigília</a:t>
            </a:r>
            <a:r>
              <a:rPr lang="pt-BR" sz="2400" dirty="0"/>
              <a:t>, marcha, </a:t>
            </a:r>
            <a:r>
              <a:rPr lang="pt-BR" sz="2400" dirty="0" smtClean="0"/>
              <a:t>homeostasias = frequência </a:t>
            </a:r>
            <a:r>
              <a:rPr lang="pt-BR" sz="2400" dirty="0"/>
              <a:t>cardíaca, pressão sanguínea e temperatura </a:t>
            </a:r>
            <a:r>
              <a:rPr lang="pt-BR" sz="2400" dirty="0" smtClean="0"/>
              <a:t>corporal).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• Consiste </a:t>
            </a:r>
            <a:r>
              <a:rPr lang="pt-BR" sz="2400" dirty="0"/>
              <a:t>em: </a:t>
            </a:r>
            <a:r>
              <a:rPr lang="pt-BR" sz="2400" dirty="0" smtClean="0"/>
              <a:t>cérebro, tronco encefálico e cerebelo. 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11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092082" y="3667087"/>
            <a:ext cx="388946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i="1" dirty="0" err="1" smtClean="0"/>
              <a:t>Encephalon</a:t>
            </a:r>
            <a:r>
              <a:rPr lang="pt-BR" dirty="0" smtClean="0"/>
              <a:t> = grego “dentro da cabeça”</a:t>
            </a:r>
            <a:endParaRPr lang="pt-BR" dirty="0"/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 noGrp="1"/>
          </p:cNvSpPr>
          <p:nvPr>
            <p:ph type="title"/>
          </p:nvPr>
        </p:nvSpPr>
        <p:spPr>
          <a:xfrm>
            <a:off x="504967" y="-159644"/>
            <a:ext cx="11524674" cy="10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2. ANATOMOFUNCIONAL DO SISTEMA NERVOSO CENTRAL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Picture 10" descr="https://portaldomedico.blob.core.windows.net/noticias/suturas/cerebro/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746" y="4200918"/>
            <a:ext cx="5002034" cy="2520557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5082079" y="642829"/>
            <a:ext cx="2485369" cy="67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Encéfalo</a:t>
            </a:r>
            <a:endParaRPr lang="pt-BR" sz="3600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72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94558" y="1304192"/>
            <a:ext cx="8929688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defRPr/>
            </a:pPr>
            <a:r>
              <a:rPr lang="pt-BR" sz="2400" b="1" dirty="0">
                <a:cs typeface="Tahoma" pitchFamily="34" charset="0"/>
              </a:rPr>
              <a:t>	</a:t>
            </a:r>
            <a:endParaRPr lang="pt-BR" sz="2400" b="1" dirty="0" smtClean="0">
              <a:cs typeface="Tahoma" pitchFamily="34" charset="0"/>
            </a:endParaRPr>
          </a:p>
          <a:p>
            <a:pPr marL="800100" lvl="1" indent="-342900" algn="just">
              <a:buFont typeface="Wingdings" pitchFamily="2" charset="2"/>
              <a:buChar char="§"/>
              <a:defRPr/>
            </a:pPr>
            <a:r>
              <a:rPr lang="pt-BR" sz="2400" dirty="0" smtClean="0">
                <a:cs typeface="Tahoma" pitchFamily="34" charset="0"/>
              </a:rPr>
              <a:t>+- 1,4 kg nos adultos</a:t>
            </a:r>
          </a:p>
          <a:p>
            <a:pPr marL="800100" lvl="1" indent="-342900" algn="just">
              <a:buFont typeface="Wingdings" pitchFamily="2" charset="2"/>
              <a:buChar char="§"/>
              <a:defRPr/>
            </a:pPr>
            <a:r>
              <a:rPr lang="pt-BR" sz="2400" dirty="0" smtClean="0">
                <a:cs typeface="Tahoma" pitchFamily="34" charset="0"/>
              </a:rPr>
              <a:t>Localizado </a:t>
            </a:r>
            <a:r>
              <a:rPr lang="pt-BR" sz="2400" dirty="0">
                <a:cs typeface="Tahoma" pitchFamily="34" charset="0"/>
              </a:rPr>
              <a:t>na caixa craniana</a:t>
            </a:r>
          </a:p>
          <a:p>
            <a:pPr algn="just">
              <a:defRPr/>
            </a:pPr>
            <a:endParaRPr lang="pt-BR" sz="2400" b="1" dirty="0">
              <a:solidFill>
                <a:schemeClr val="accent1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2400" dirty="0">
                <a:cs typeface="Tahoma" pitchFamily="34" charset="0"/>
              </a:rPr>
              <a:t>	</a:t>
            </a:r>
          </a:p>
          <a:p>
            <a:pPr marL="342900" indent="-342900" algn="just">
              <a:defRPr/>
            </a:pPr>
            <a:r>
              <a:rPr lang="pt-BR" sz="2400" dirty="0">
                <a:cs typeface="Tahoma" pitchFamily="34" charset="0"/>
              </a:rPr>
              <a:t>	</a:t>
            </a:r>
            <a:endParaRPr lang="pt-BR" sz="24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marL="800100" lvl="1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sz="2400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sz="2400" dirty="0">
              <a:cs typeface="Tahoma" pitchFamily="34" charset="0"/>
            </a:endParaRPr>
          </a:p>
        </p:txBody>
      </p:sp>
      <p:pic>
        <p:nvPicPr>
          <p:cNvPr id="4101" name="Imagem 13" descr="02_jpge2e82fc2-8ba5-4cf4-96c5-8084d9359543Lar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5" y="3370263"/>
            <a:ext cx="34417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CaixaDeTexto 14"/>
          <p:cNvSpPr txBox="1">
            <a:spLocks noChangeArrowheads="1"/>
          </p:cNvSpPr>
          <p:nvPr/>
        </p:nvSpPr>
        <p:spPr bwMode="auto">
          <a:xfrm>
            <a:off x="5086351" y="3370263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/>
              <a:t>Encéfalo</a:t>
            </a:r>
          </a:p>
        </p:txBody>
      </p:sp>
      <p:sp>
        <p:nvSpPr>
          <p:cNvPr id="4103" name="CaixaDeTexto 15"/>
          <p:cNvSpPr txBox="1">
            <a:spLocks noChangeArrowheads="1"/>
          </p:cNvSpPr>
          <p:nvPr/>
        </p:nvSpPr>
        <p:spPr bwMode="auto">
          <a:xfrm>
            <a:off x="7739063" y="4214814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cérebro</a:t>
            </a:r>
          </a:p>
        </p:txBody>
      </p:sp>
      <p:sp>
        <p:nvSpPr>
          <p:cNvPr id="4104" name="CaixaDeTexto 16"/>
          <p:cNvSpPr txBox="1">
            <a:spLocks noChangeArrowheads="1"/>
          </p:cNvSpPr>
          <p:nvPr/>
        </p:nvSpPr>
        <p:spPr bwMode="auto">
          <a:xfrm>
            <a:off x="7881938" y="5643564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cerebelo</a:t>
            </a:r>
          </a:p>
        </p:txBody>
      </p:sp>
      <p:sp>
        <p:nvSpPr>
          <p:cNvPr id="4105" name="CaixaDeTexto 17"/>
          <p:cNvSpPr txBox="1">
            <a:spLocks noChangeArrowheads="1"/>
          </p:cNvSpPr>
          <p:nvPr/>
        </p:nvSpPr>
        <p:spPr bwMode="auto">
          <a:xfrm>
            <a:off x="7881938" y="6286500"/>
            <a:ext cx="192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Tronco encefálico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7167564" y="4429125"/>
            <a:ext cx="642937" cy="1588"/>
          </a:xfrm>
          <a:prstGeom prst="line">
            <a:avLst/>
          </a:prstGeom>
          <a:ln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7024688" y="5857875"/>
            <a:ext cx="857250" cy="1588"/>
          </a:xfrm>
          <a:prstGeom prst="line">
            <a:avLst/>
          </a:prstGeom>
          <a:ln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6238876" y="6286501"/>
            <a:ext cx="1643063" cy="214313"/>
          </a:xfrm>
          <a:prstGeom prst="line">
            <a:avLst/>
          </a:prstGeom>
          <a:ln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12</a:t>
            </a:fld>
            <a:endParaRPr lang="pt-BR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504967" y="-159644"/>
            <a:ext cx="11524674" cy="10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smtClean="0">
                <a:solidFill>
                  <a:srgbClr val="FF0000"/>
                </a:solidFill>
                <a:latin typeface="+mn-lt"/>
              </a:rPr>
              <a:t>2. ANATOMOFUNCIONAL DO SISTEMA NERVOSO CENTRAL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5024619" y="547311"/>
            <a:ext cx="2485369" cy="67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Encéfalo</a:t>
            </a:r>
            <a:endParaRPr lang="pt-BR" sz="3600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50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2484" y="1450445"/>
            <a:ext cx="11586754" cy="239367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</a:t>
            </a:r>
            <a:r>
              <a:rPr lang="pt-BR" sz="2400" dirty="0"/>
              <a:t> </a:t>
            </a:r>
            <a:r>
              <a:rPr lang="pt-BR" sz="2400" dirty="0" smtClean="0"/>
              <a:t>Encéfalo, formado </a:t>
            </a:r>
            <a:r>
              <a:rPr lang="pt-BR" sz="2400" dirty="0"/>
              <a:t>pelo cérebro, cerebelo e tronco </a:t>
            </a:r>
            <a:r>
              <a:rPr lang="pt-BR" sz="2400" dirty="0" smtClean="0"/>
              <a:t>encefálico, possui 35 </a:t>
            </a:r>
            <a:r>
              <a:rPr lang="pt-BR" sz="2400" dirty="0"/>
              <a:t>bilhões de </a:t>
            </a:r>
            <a:r>
              <a:rPr lang="pt-BR" sz="2400" dirty="0" smtClean="0"/>
              <a:t>neurônios.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Esta envolvido </a:t>
            </a:r>
            <a:r>
              <a:rPr lang="pt-BR" sz="2400" dirty="0"/>
              <a:t>por membranas </a:t>
            </a:r>
            <a:r>
              <a:rPr lang="pt-BR" sz="2400" dirty="0" smtClean="0"/>
              <a:t>(meninges</a:t>
            </a:r>
            <a:r>
              <a:rPr lang="pt-BR" sz="2400" dirty="0"/>
              <a:t>, </a:t>
            </a:r>
            <a:r>
              <a:rPr lang="pt-BR" sz="2400" dirty="0" smtClean="0"/>
              <a:t>com função de proteger </a:t>
            </a:r>
            <a:r>
              <a:rPr lang="pt-BR" sz="2400" dirty="0"/>
              <a:t>o encéfalo e a medula de choques </a:t>
            </a:r>
            <a:r>
              <a:rPr lang="pt-BR" sz="2400" dirty="0" smtClean="0"/>
              <a:t>mecânicos);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</p:txBody>
      </p:sp>
      <p:pic>
        <p:nvPicPr>
          <p:cNvPr id="4" name="Imagem 3" descr="Anatomia do Sistema Nervoso Centra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759" y="3633538"/>
            <a:ext cx="3560430" cy="30005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13</a:t>
            </a:fld>
            <a:endParaRPr lang="pt-BR"/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504967" y="-159644"/>
            <a:ext cx="11524674" cy="10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2. ANATOMOFUNCIONAL DO SISTEMA NERVOSO CENTRAL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082079" y="642829"/>
            <a:ext cx="2485369" cy="67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Encéfalo</a:t>
            </a:r>
            <a:endParaRPr lang="pt-BR" sz="3600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00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2484" y="1180254"/>
            <a:ext cx="11795760" cy="1862805"/>
          </a:xfrm>
        </p:spPr>
        <p:txBody>
          <a:bodyPr>
            <a:noAutofit/>
          </a:bodyPr>
          <a:lstStyle/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Tem </a:t>
            </a:r>
            <a:r>
              <a:rPr lang="pt-BR" sz="2400" dirty="0"/>
              <a:t>funções </a:t>
            </a:r>
            <a:r>
              <a:rPr lang="pt-BR" sz="2400" dirty="0" smtClean="0"/>
              <a:t>= computador;  processamento lógico </a:t>
            </a:r>
            <a:r>
              <a:rPr lang="pt-BR" sz="2400" dirty="0"/>
              <a:t>e com desenvolvimento </a:t>
            </a:r>
            <a:r>
              <a:rPr lang="pt-BR" sz="2400" dirty="0" smtClean="0"/>
              <a:t>complexo (</a:t>
            </a:r>
            <a:r>
              <a:rPr lang="pt-BR" sz="2400" dirty="0"/>
              <a:t>aprendizado, autoconsciência, emoção e </a:t>
            </a:r>
            <a:r>
              <a:rPr lang="pt-BR" sz="2400" dirty="0" smtClean="0"/>
              <a:t>criatividade). </a:t>
            </a:r>
            <a:endParaRPr lang="pt-BR" sz="2400" dirty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14</a:t>
            </a:fld>
            <a:endParaRPr lang="pt-BR" dirty="0"/>
          </a:p>
        </p:txBody>
      </p:sp>
      <p:pic>
        <p:nvPicPr>
          <p:cNvPr id="8" name="Picture 1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88" y="2150418"/>
            <a:ext cx="7259912" cy="4571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 noGrp="1"/>
          </p:cNvSpPr>
          <p:nvPr>
            <p:ph type="title"/>
          </p:nvPr>
        </p:nvSpPr>
        <p:spPr>
          <a:xfrm>
            <a:off x="504967" y="-159644"/>
            <a:ext cx="11524674" cy="10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2. ANATOMOFUNCIONAL DO SISTEMA NERVOSO CENTRAL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5024619" y="547311"/>
            <a:ext cx="2485369" cy="67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Encéfalo</a:t>
            </a:r>
            <a:endParaRPr lang="pt-BR" sz="3600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7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-154766" y="1375157"/>
            <a:ext cx="821646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0" lvl="3" indent="-342900" algn="just">
              <a:buFont typeface="Wingdings" pitchFamily="2" charset="2"/>
              <a:buChar char="§"/>
              <a:defRPr/>
            </a:pPr>
            <a:r>
              <a:rPr lang="pt-BR" sz="2400" dirty="0" smtClean="0">
                <a:cs typeface="Tahoma" pitchFamily="34" charset="0"/>
              </a:rPr>
              <a:t>Constitui de </a:t>
            </a:r>
            <a:r>
              <a:rPr lang="pt-BR" sz="2400" dirty="0">
                <a:cs typeface="Tahoma" pitchFamily="34" charset="0"/>
              </a:rPr>
              <a:t>90% da massa encefálica</a:t>
            </a:r>
          </a:p>
          <a:p>
            <a:pPr marL="1714500" lvl="3" indent="-342900" algn="just">
              <a:buFont typeface="Wingdings" pitchFamily="2" charset="2"/>
              <a:buChar char="§"/>
              <a:defRPr/>
            </a:pPr>
            <a:r>
              <a:rPr lang="pt-BR" sz="2400" dirty="0" smtClean="0">
                <a:cs typeface="Tahoma" pitchFamily="34" charset="0"/>
              </a:rPr>
              <a:t>Superfície pregueada </a:t>
            </a:r>
            <a:r>
              <a:rPr lang="pt-BR" sz="2400" dirty="0">
                <a:cs typeface="Tahoma" pitchFamily="34" charset="0"/>
              </a:rPr>
              <a:t>(aumento da superfície)</a:t>
            </a:r>
          </a:p>
          <a:p>
            <a:pPr marL="1714500" lvl="3" indent="-342900" algn="just">
              <a:buFont typeface="Wingdings" pitchFamily="2" charset="2"/>
              <a:buChar char="§"/>
              <a:defRPr/>
            </a:pPr>
            <a:r>
              <a:rPr lang="pt-BR" sz="2400" dirty="0">
                <a:cs typeface="Tahoma" pitchFamily="34" charset="0"/>
              </a:rPr>
              <a:t>Dividido em </a:t>
            </a:r>
            <a:r>
              <a:rPr lang="pt-BR" sz="2400" dirty="0" smtClean="0">
                <a:cs typeface="Tahoma" pitchFamily="34" charset="0"/>
              </a:rPr>
              <a:t>hemisférios </a:t>
            </a:r>
            <a:r>
              <a:rPr lang="pt-BR" sz="2400" dirty="0">
                <a:cs typeface="Tahoma" pitchFamily="34" charset="0"/>
              </a:rPr>
              <a:t>(esquerdo e </a:t>
            </a:r>
            <a:r>
              <a:rPr lang="pt-BR" sz="2400" dirty="0" smtClean="0">
                <a:cs typeface="Tahoma" pitchFamily="34" charset="0"/>
              </a:rPr>
              <a:t>direito)</a:t>
            </a:r>
          </a:p>
          <a:p>
            <a:pPr lvl="3" algn="just">
              <a:defRPr/>
            </a:pPr>
            <a:endParaRPr lang="pt-BR" sz="2400" b="1" dirty="0">
              <a:cs typeface="Tahoma" pitchFamily="34" charset="0"/>
            </a:endParaRPr>
          </a:p>
          <a:p>
            <a:pPr lvl="3" algn="just">
              <a:defRPr/>
            </a:pPr>
            <a:endParaRPr lang="pt-BR" sz="2400" b="1" dirty="0" smtClean="0">
              <a:cs typeface="Tahoma" pitchFamily="34" charset="0"/>
            </a:endParaRPr>
          </a:p>
          <a:p>
            <a:pPr lvl="3" algn="just">
              <a:defRPr/>
            </a:pPr>
            <a:r>
              <a:rPr lang="pt-BR" sz="2400" b="1" dirty="0" smtClean="0">
                <a:cs typeface="Tahoma" pitchFamily="34" charset="0"/>
              </a:rPr>
              <a:t>Funções do Cérebro</a:t>
            </a:r>
            <a:endParaRPr lang="pt-BR" sz="2400" b="1" dirty="0">
              <a:cs typeface="Tahoma" pitchFamily="34" charset="0"/>
            </a:endParaRP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sz="2400" dirty="0" smtClean="0">
                <a:cs typeface="Tahoma" pitchFamily="34" charset="0"/>
              </a:rPr>
              <a:t>Sensações</a:t>
            </a:r>
            <a:endParaRPr lang="pt-BR" sz="2400" dirty="0">
              <a:cs typeface="Tahoma" pitchFamily="34" charset="0"/>
            </a:endParaRP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Tahoma" pitchFamily="34" charset="0"/>
              </a:rPr>
              <a:t>Atos conscientes e voluntários (movimentos)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Tahoma" pitchFamily="34" charset="0"/>
              </a:rPr>
              <a:t>Pensamento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Tahoma" pitchFamily="34" charset="0"/>
              </a:rPr>
              <a:t>Memória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Tahoma" pitchFamily="34" charset="0"/>
              </a:rPr>
              <a:t>Inteligência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Tahoma" pitchFamily="34" charset="0"/>
              </a:rPr>
              <a:t>Aprendizagem 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Tahoma" pitchFamily="34" charset="0"/>
              </a:rPr>
              <a:t>Sentidos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sz="2400" dirty="0" smtClean="0">
                <a:cs typeface="Tahoma" pitchFamily="34" charset="0"/>
              </a:rPr>
              <a:t>Equilíbrio</a:t>
            </a:r>
            <a:endParaRPr lang="pt-BR" sz="2400" dirty="0">
              <a:cs typeface="Tahoma" pitchFamily="34" charset="0"/>
            </a:endParaRPr>
          </a:p>
        </p:txBody>
      </p:sp>
      <p:pic>
        <p:nvPicPr>
          <p:cNvPr id="6149" name="Imagem 9" descr="cereb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761" y="4066387"/>
            <a:ext cx="3329678" cy="267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olegiosaofrancisco.com.br/alfa/corpo-humano-sistema-nervoso/imagens/sistema-nervoso-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664" y="1045686"/>
            <a:ext cx="2859677" cy="265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15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04967" y="-159644"/>
            <a:ext cx="11524674" cy="10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smtClean="0">
                <a:solidFill>
                  <a:srgbClr val="FF0000"/>
                </a:solidFill>
                <a:latin typeface="+mn-lt"/>
              </a:rPr>
              <a:t>2. ANATOMOFUNCIONAL DO SISTEMA NERVOSO CENTRAL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5024619" y="547311"/>
            <a:ext cx="3220045" cy="67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Encéfalo - Cérebro</a:t>
            </a:r>
            <a:endParaRPr lang="pt-BR" sz="3600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99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-319088" y="1572780"/>
            <a:ext cx="8929688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sz="2400" dirty="0" smtClean="0">
                <a:cs typeface="Tahoma" pitchFamily="34" charset="0"/>
              </a:rPr>
              <a:t>Responsável </a:t>
            </a:r>
            <a:r>
              <a:rPr lang="pt-BR" sz="2400" dirty="0">
                <a:cs typeface="Tahoma" pitchFamily="34" charset="0"/>
              </a:rPr>
              <a:t>pelo equilíbrio do corpo</a:t>
            </a: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sz="2400" dirty="0">
                <a:cs typeface="Tahoma" pitchFamily="34" charset="0"/>
              </a:rPr>
              <a:t>Tônus e vigor muscular</a:t>
            </a: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sz="2400" dirty="0">
                <a:cs typeface="Tahoma" pitchFamily="34" charset="0"/>
              </a:rPr>
              <a:t>Orientação espacial</a:t>
            </a: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sz="2400" dirty="0">
                <a:cs typeface="Tahoma" pitchFamily="34" charset="0"/>
              </a:rPr>
              <a:t>Coordenação dos movimentos</a:t>
            </a:r>
          </a:p>
          <a:p>
            <a:pPr marL="342900" indent="-342900" algn="just">
              <a:buFontTx/>
              <a:buAutoNum type="arabicParenR"/>
              <a:defRPr/>
            </a:pPr>
            <a:endParaRPr lang="pt-BR" sz="24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2400" dirty="0">
                <a:cs typeface="Tahoma" pitchFamily="34" charset="0"/>
              </a:rPr>
              <a:t>	</a:t>
            </a:r>
          </a:p>
          <a:p>
            <a:pPr marL="342900" indent="-342900" algn="just">
              <a:defRPr/>
            </a:pPr>
            <a:r>
              <a:rPr lang="pt-BR" sz="2400" dirty="0">
                <a:cs typeface="Tahoma" pitchFamily="34" charset="0"/>
              </a:rPr>
              <a:t>	</a:t>
            </a:r>
            <a:endParaRPr lang="pt-BR" sz="24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marL="800100" lvl="1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sz="2400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sz="2400" dirty="0">
              <a:cs typeface="Tahoma" pitchFamily="34" charset="0"/>
            </a:endParaRPr>
          </a:p>
        </p:txBody>
      </p:sp>
      <p:pic>
        <p:nvPicPr>
          <p:cNvPr id="9221" name="Imagem 6" descr="cerebr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85" y="3404637"/>
            <a:ext cx="3936878" cy="322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CaixaDeTexto 7"/>
          <p:cNvSpPr txBox="1">
            <a:spLocks noChangeArrowheads="1"/>
          </p:cNvSpPr>
          <p:nvPr/>
        </p:nvSpPr>
        <p:spPr bwMode="auto">
          <a:xfrm>
            <a:off x="4524376" y="5643564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223" name="CaixaDeTexto 10"/>
          <p:cNvSpPr txBox="1">
            <a:spLocks noChangeArrowheads="1"/>
          </p:cNvSpPr>
          <p:nvPr/>
        </p:nvSpPr>
        <p:spPr bwMode="auto">
          <a:xfrm>
            <a:off x="7381875" y="5857875"/>
            <a:ext cx="1785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Cerebelo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6810375" y="5715000"/>
            <a:ext cx="928688" cy="285750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16</a:t>
            </a:fld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504967" y="-159644"/>
            <a:ext cx="11524674" cy="10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smtClean="0">
                <a:solidFill>
                  <a:srgbClr val="FF0000"/>
                </a:solidFill>
                <a:latin typeface="+mn-lt"/>
              </a:rPr>
              <a:t>2. ANATOMOFUNCIONAL DO SISTEMA NERVOSO CENTRAL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5024619" y="547311"/>
            <a:ext cx="3220045" cy="67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Encéfalo - Cerebelo</a:t>
            </a:r>
            <a:endParaRPr lang="pt-BR" sz="3600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7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52438" y="1510260"/>
            <a:ext cx="8929688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defRPr/>
            </a:pPr>
            <a:r>
              <a:rPr lang="pt-BR" sz="2400" b="1" dirty="0">
                <a:cs typeface="Tahoma" pitchFamily="34" charset="0"/>
              </a:rPr>
              <a:t>	</a:t>
            </a:r>
            <a:r>
              <a:rPr lang="pt-BR" sz="2400" dirty="0" smtClean="0">
                <a:cs typeface="Tahoma" pitchFamily="34" charset="0"/>
              </a:rPr>
              <a:t>Divide-se:</a:t>
            </a: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sz="2400" dirty="0" smtClean="0">
                <a:cs typeface="Tahoma" pitchFamily="34" charset="0"/>
              </a:rPr>
              <a:t>Mesencéfalo</a:t>
            </a: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sz="2400" dirty="0" smtClean="0">
                <a:cs typeface="Tahoma" pitchFamily="34" charset="0"/>
              </a:rPr>
              <a:t>Ponte</a:t>
            </a:r>
            <a:endParaRPr lang="pt-BR" sz="2400" dirty="0">
              <a:cs typeface="Tahoma" pitchFamily="34" charset="0"/>
            </a:endParaRP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sz="2400" dirty="0">
                <a:cs typeface="Tahoma" pitchFamily="34" charset="0"/>
              </a:rPr>
              <a:t>Bulbo</a:t>
            </a:r>
          </a:p>
          <a:p>
            <a:pPr marL="342900" indent="-342900" algn="just">
              <a:buFontTx/>
              <a:buAutoNum type="arabicParenR"/>
              <a:defRPr/>
            </a:pPr>
            <a:endParaRPr lang="pt-BR" sz="24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2400" dirty="0">
                <a:cs typeface="Tahoma" pitchFamily="34" charset="0"/>
              </a:rPr>
              <a:t>	</a:t>
            </a:r>
          </a:p>
          <a:p>
            <a:pPr marL="342900" indent="-342900" algn="just">
              <a:defRPr/>
            </a:pPr>
            <a:r>
              <a:rPr lang="pt-BR" sz="2400" dirty="0">
                <a:cs typeface="Tahoma" pitchFamily="34" charset="0"/>
              </a:rPr>
              <a:t>	</a:t>
            </a:r>
            <a:endParaRPr lang="pt-BR" sz="24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marL="800100" lvl="1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sz="2400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sz="2400" dirty="0">
              <a:cs typeface="Tahoma" pitchFamily="34" charset="0"/>
            </a:endParaRPr>
          </a:p>
        </p:txBody>
      </p:sp>
      <p:pic>
        <p:nvPicPr>
          <p:cNvPr id="10245" name="Imagem 6" descr="cerebr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3271667"/>
            <a:ext cx="4099291" cy="335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CaixaDeTexto 7"/>
          <p:cNvSpPr txBox="1">
            <a:spLocks noChangeArrowheads="1"/>
          </p:cNvSpPr>
          <p:nvPr/>
        </p:nvSpPr>
        <p:spPr bwMode="auto">
          <a:xfrm>
            <a:off x="4524376" y="5643564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7" name="CaixaDeTexto 10"/>
          <p:cNvSpPr txBox="1">
            <a:spLocks noChangeArrowheads="1"/>
          </p:cNvSpPr>
          <p:nvPr/>
        </p:nvSpPr>
        <p:spPr bwMode="auto">
          <a:xfrm>
            <a:off x="2809875" y="5643564"/>
            <a:ext cx="178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Mesencéfalo</a:t>
            </a:r>
          </a:p>
        </p:txBody>
      </p:sp>
      <p:cxnSp>
        <p:nvCxnSpPr>
          <p:cNvPr id="14" name="Conector reto 13"/>
          <p:cNvCxnSpPr/>
          <p:nvPr/>
        </p:nvCxnSpPr>
        <p:spPr>
          <a:xfrm rot="10800000" flipV="1">
            <a:off x="4381500" y="5143500"/>
            <a:ext cx="1500188" cy="642938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49" name="CaixaDeTexto 14"/>
          <p:cNvSpPr txBox="1">
            <a:spLocks noChangeArrowheads="1"/>
          </p:cNvSpPr>
          <p:nvPr/>
        </p:nvSpPr>
        <p:spPr bwMode="auto">
          <a:xfrm>
            <a:off x="3595689" y="5929314"/>
            <a:ext cx="1785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Ponte</a:t>
            </a:r>
          </a:p>
        </p:txBody>
      </p:sp>
      <p:sp>
        <p:nvSpPr>
          <p:cNvPr id="10250" name="CaixaDeTexto 15"/>
          <p:cNvSpPr txBox="1">
            <a:spLocks noChangeArrowheads="1"/>
          </p:cNvSpPr>
          <p:nvPr/>
        </p:nvSpPr>
        <p:spPr bwMode="auto">
          <a:xfrm>
            <a:off x="4024314" y="6286500"/>
            <a:ext cx="178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Bulbo</a:t>
            </a:r>
          </a:p>
        </p:txBody>
      </p:sp>
      <p:cxnSp>
        <p:nvCxnSpPr>
          <p:cNvPr id="18" name="Conector reto 17"/>
          <p:cNvCxnSpPr/>
          <p:nvPr/>
        </p:nvCxnSpPr>
        <p:spPr>
          <a:xfrm rot="10800000" flipV="1">
            <a:off x="4810126" y="5643564"/>
            <a:ext cx="1000125" cy="428625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rot="10800000" flipV="1">
            <a:off x="5238750" y="6072189"/>
            <a:ext cx="857250" cy="357187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17</a:t>
            </a:fld>
            <a:endParaRPr lang="pt-BR"/>
          </a:p>
        </p:txBody>
      </p:sp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504967" y="-159644"/>
            <a:ext cx="11524674" cy="10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2. ANATOMOFUNCIONAL DO SISTEMA NERVOSO CENTRAL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5024619" y="547311"/>
            <a:ext cx="4229740" cy="67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Encéfalo – Tronco Encefálico</a:t>
            </a:r>
            <a:endParaRPr lang="pt-BR" sz="3600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21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99544" y="1572780"/>
            <a:ext cx="815761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sz="2400" dirty="0" smtClean="0">
                <a:cs typeface="Tahoma" pitchFamily="34" charset="0"/>
              </a:rPr>
              <a:t>Recepção </a:t>
            </a:r>
            <a:r>
              <a:rPr lang="pt-BR" sz="2400" dirty="0">
                <a:cs typeface="Tahoma" pitchFamily="34" charset="0"/>
              </a:rPr>
              <a:t>e coordenação da contração muscular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Tahoma" pitchFamily="34" charset="0"/>
              </a:rPr>
              <a:t>Postura corporal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endParaRPr lang="pt-BR" sz="2400" dirty="0">
              <a:cs typeface="Tahoma" pitchFamily="34" charset="0"/>
            </a:endParaRPr>
          </a:p>
          <a:p>
            <a:pPr marL="342900" indent="-342900" algn="just">
              <a:buFontTx/>
              <a:buAutoNum type="arabicParenR"/>
              <a:defRPr/>
            </a:pPr>
            <a:endParaRPr lang="pt-BR" sz="24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2400" dirty="0">
                <a:cs typeface="Tahoma" pitchFamily="34" charset="0"/>
              </a:rPr>
              <a:t>	</a:t>
            </a:r>
          </a:p>
          <a:p>
            <a:pPr marL="342900" indent="-342900" algn="just">
              <a:defRPr/>
            </a:pPr>
            <a:r>
              <a:rPr lang="pt-BR" sz="2400" dirty="0">
                <a:cs typeface="Tahoma" pitchFamily="34" charset="0"/>
              </a:rPr>
              <a:t>	</a:t>
            </a:r>
            <a:endParaRPr lang="pt-BR" sz="24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marL="800100" lvl="1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sz="2400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sz="2400" dirty="0">
              <a:cs typeface="Tahoma" pitchFamily="34" charset="0"/>
            </a:endParaRPr>
          </a:p>
        </p:txBody>
      </p:sp>
      <p:pic>
        <p:nvPicPr>
          <p:cNvPr id="11269" name="Imagem 6" descr="cerebr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3071813"/>
            <a:ext cx="4343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CaixaDeTexto 7"/>
          <p:cNvSpPr txBox="1">
            <a:spLocks noChangeArrowheads="1"/>
          </p:cNvSpPr>
          <p:nvPr/>
        </p:nvSpPr>
        <p:spPr bwMode="auto">
          <a:xfrm>
            <a:off x="4524376" y="5643564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1271" name="CaixaDeTexto 10"/>
          <p:cNvSpPr txBox="1">
            <a:spLocks noChangeArrowheads="1"/>
          </p:cNvSpPr>
          <p:nvPr/>
        </p:nvSpPr>
        <p:spPr bwMode="auto">
          <a:xfrm>
            <a:off x="2809875" y="5643564"/>
            <a:ext cx="178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Mesencéfalo</a:t>
            </a:r>
          </a:p>
        </p:txBody>
      </p:sp>
      <p:cxnSp>
        <p:nvCxnSpPr>
          <p:cNvPr id="14" name="Conector reto 13"/>
          <p:cNvCxnSpPr/>
          <p:nvPr/>
        </p:nvCxnSpPr>
        <p:spPr>
          <a:xfrm rot="10800000" flipV="1">
            <a:off x="4381500" y="5143500"/>
            <a:ext cx="1500188" cy="642938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18</a:t>
            </a:fld>
            <a:endParaRPr lang="pt-BR"/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504967" y="-159644"/>
            <a:ext cx="11524674" cy="10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smtClean="0">
                <a:solidFill>
                  <a:srgbClr val="FF0000"/>
                </a:solidFill>
                <a:latin typeface="+mn-lt"/>
              </a:rPr>
              <a:t>2. ANATOMOFUNCIONAL DO SISTEMA NERVOSO CENTRAL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888646" y="527225"/>
            <a:ext cx="4757315" cy="67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Tronco encefálico - Mesencéfalo</a:t>
            </a:r>
            <a:endParaRPr lang="pt-BR" sz="3600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21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45281" y="985125"/>
            <a:ext cx="1119507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defRPr/>
            </a:pPr>
            <a:r>
              <a:rPr lang="pt-BR" sz="2400" b="1" dirty="0">
                <a:cs typeface="Tahoma" pitchFamily="34" charset="0"/>
              </a:rPr>
              <a:t>	</a:t>
            </a:r>
            <a:endParaRPr lang="pt-BR" sz="2400" b="1" dirty="0" smtClean="0">
              <a:cs typeface="Tahoma" pitchFamily="34" charset="0"/>
            </a:endParaRP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sz="2400" dirty="0" smtClean="0">
                <a:cs typeface="Tahoma" pitchFamily="34" charset="0"/>
              </a:rPr>
              <a:t>Manutenção da postura corporal, equilíbrio do corpo e tônus muscular.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endParaRPr lang="pt-BR" sz="2400" dirty="0">
              <a:cs typeface="Tahoma" pitchFamily="34" charset="0"/>
            </a:endParaRP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endParaRPr lang="pt-BR" sz="2400" dirty="0">
              <a:cs typeface="Tahoma" pitchFamily="34" charset="0"/>
            </a:endParaRPr>
          </a:p>
          <a:p>
            <a:pPr marL="342900" indent="-342900" algn="just">
              <a:buFontTx/>
              <a:buAutoNum type="arabicParenR"/>
              <a:defRPr/>
            </a:pPr>
            <a:endParaRPr lang="pt-BR" sz="24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2400" dirty="0">
                <a:cs typeface="Tahoma" pitchFamily="34" charset="0"/>
              </a:rPr>
              <a:t>	</a:t>
            </a:r>
          </a:p>
          <a:p>
            <a:pPr marL="342900" indent="-342900" algn="just">
              <a:defRPr/>
            </a:pPr>
            <a:r>
              <a:rPr lang="pt-BR" sz="2400" dirty="0">
                <a:cs typeface="Tahoma" pitchFamily="34" charset="0"/>
              </a:rPr>
              <a:t>	</a:t>
            </a:r>
            <a:endParaRPr lang="pt-BR" sz="24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marL="800100" lvl="1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sz="2400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sz="2400" dirty="0">
              <a:cs typeface="Tahoma" pitchFamily="34" charset="0"/>
            </a:endParaRPr>
          </a:p>
        </p:txBody>
      </p:sp>
      <p:pic>
        <p:nvPicPr>
          <p:cNvPr id="12293" name="Imagem 6" descr="cerebr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3071813"/>
            <a:ext cx="4343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CaixaDeTexto 7"/>
          <p:cNvSpPr txBox="1">
            <a:spLocks noChangeArrowheads="1"/>
          </p:cNvSpPr>
          <p:nvPr/>
        </p:nvSpPr>
        <p:spPr bwMode="auto">
          <a:xfrm>
            <a:off x="4524376" y="5643564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2295" name="CaixaDeTexto 9"/>
          <p:cNvSpPr txBox="1">
            <a:spLocks noChangeArrowheads="1"/>
          </p:cNvSpPr>
          <p:nvPr/>
        </p:nvSpPr>
        <p:spPr bwMode="auto">
          <a:xfrm>
            <a:off x="4024314" y="5929314"/>
            <a:ext cx="1785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Ponte</a:t>
            </a:r>
          </a:p>
        </p:txBody>
      </p:sp>
      <p:cxnSp>
        <p:nvCxnSpPr>
          <p:cNvPr id="13" name="Conector reto 12"/>
          <p:cNvCxnSpPr/>
          <p:nvPr/>
        </p:nvCxnSpPr>
        <p:spPr>
          <a:xfrm rot="10800000" flipV="1">
            <a:off x="4810126" y="5643564"/>
            <a:ext cx="1000125" cy="428625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19</a:t>
            </a:fld>
            <a:endParaRPr lang="pt-BR"/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504967" y="-159644"/>
            <a:ext cx="11524674" cy="10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smtClean="0">
                <a:solidFill>
                  <a:srgbClr val="FF0000"/>
                </a:solidFill>
                <a:latin typeface="+mn-lt"/>
              </a:rPr>
              <a:t>2. ANATOMOFUNCIONAL DO SISTEMA NERVOSO CENTRAL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3888646" y="527225"/>
            <a:ext cx="4757315" cy="67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Tronco encefálico - Ponte</a:t>
            </a:r>
            <a:endParaRPr lang="pt-BR" sz="3600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87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633651" y="44625"/>
            <a:ext cx="5405846" cy="922871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ROTEIRO - CONTEÚDO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93680" y="2343009"/>
            <a:ext cx="4578822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/>
              <a:t>1. Aspectos fundamentais do SNC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2. </a:t>
            </a:r>
            <a:r>
              <a:rPr lang="pt-BR" sz="2400" b="1" dirty="0" err="1" smtClean="0"/>
              <a:t>Anatomofuncional</a:t>
            </a:r>
            <a:r>
              <a:rPr lang="pt-BR" sz="2400" b="1" dirty="0" smtClean="0"/>
              <a:t> do SNC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3. Composição celular 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4. Funcionamento do SNC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5. Transmissão da informação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6. Proteção do SNC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7. </a:t>
            </a:r>
            <a:r>
              <a:rPr lang="pt-BR" sz="2400" b="1" dirty="0" err="1" smtClean="0"/>
              <a:t>Neurotransmissão</a:t>
            </a:r>
            <a:r>
              <a:rPr lang="pt-BR" sz="2400" b="1" dirty="0" smtClean="0"/>
              <a:t>/Bioquímica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57817" y="1942899"/>
            <a:ext cx="5250547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1. PARTE – SISTEMA NERVOSO CENTRAL-SNC</a:t>
            </a: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6524484" y="1942899"/>
            <a:ext cx="5220838" cy="40011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2. PARTE – SISTEMA NERVOSO PERIFÉRICO-SNP</a:t>
            </a: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11941" y="2343009"/>
            <a:ext cx="4645924" cy="3970318"/>
          </a:xfrm>
          <a:prstGeom prst="rect">
            <a:avLst/>
          </a:prstGeom>
          <a:solidFill>
            <a:schemeClr val="accent2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2400" b="1" dirty="0" smtClean="0"/>
              <a:t>Aspectos fundamentais do SNP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2400" b="1" dirty="0" smtClean="0"/>
              <a:t>Anatomia do SNA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2400" b="1" dirty="0" smtClean="0"/>
              <a:t>Atuação fisiológica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2400" b="1" dirty="0" err="1" smtClean="0"/>
              <a:t>Neurotransmissão</a:t>
            </a:r>
            <a:endParaRPr lang="pt-BR" sz="2400" b="1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2400" b="1" dirty="0" smtClean="0"/>
              <a:t>Fibras do SNA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2400" b="1" dirty="0" smtClean="0"/>
              <a:t>Insuficiência do </a:t>
            </a:r>
            <a:r>
              <a:rPr lang="pt-BR" sz="2400" b="1" dirty="0" smtClean="0"/>
              <a:t>SNA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2400" b="1" dirty="0" smtClean="0"/>
              <a:t>S.N. Biotecnologias</a:t>
            </a:r>
            <a:endParaRPr lang="pt-B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706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0" y="1357668"/>
            <a:ext cx="8929688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defRPr/>
            </a:pPr>
            <a:endParaRPr lang="pt-BR" sz="2400" b="1" dirty="0">
              <a:cs typeface="Tahoma" pitchFamily="34" charset="0"/>
            </a:endParaRP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Tahoma" pitchFamily="34" charset="0"/>
              </a:rPr>
              <a:t>Controle dos batimentos cardíacos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Tahoma" pitchFamily="34" charset="0"/>
              </a:rPr>
              <a:t>Controle dos movimentos respiratórios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Tahoma" pitchFamily="34" charset="0"/>
              </a:rPr>
              <a:t>Controle da deglutição (engolir)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endParaRPr lang="pt-BR" sz="2400" dirty="0">
              <a:cs typeface="Tahoma" pitchFamily="34" charset="0"/>
            </a:endParaRP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endParaRPr lang="pt-BR" sz="2400" dirty="0">
              <a:cs typeface="Tahoma" pitchFamily="34" charset="0"/>
            </a:endParaRPr>
          </a:p>
          <a:p>
            <a:pPr marL="342900" indent="-342900" algn="just">
              <a:buFontTx/>
              <a:buAutoNum type="arabicParenR"/>
              <a:defRPr/>
            </a:pPr>
            <a:endParaRPr lang="pt-BR" sz="24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2400" dirty="0">
                <a:cs typeface="Tahoma" pitchFamily="34" charset="0"/>
              </a:rPr>
              <a:t>	</a:t>
            </a:r>
          </a:p>
          <a:p>
            <a:pPr marL="342900" indent="-342900" algn="just">
              <a:defRPr/>
            </a:pPr>
            <a:r>
              <a:rPr lang="pt-BR" sz="2400" dirty="0">
                <a:cs typeface="Tahoma" pitchFamily="34" charset="0"/>
              </a:rPr>
              <a:t>	</a:t>
            </a:r>
            <a:endParaRPr lang="pt-BR" sz="24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marL="800100" lvl="1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sz="2400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sz="2400" dirty="0">
              <a:cs typeface="Tahoma" pitchFamily="34" charset="0"/>
            </a:endParaRPr>
          </a:p>
        </p:txBody>
      </p:sp>
      <p:pic>
        <p:nvPicPr>
          <p:cNvPr id="13317" name="Imagem 6" descr="cerebr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3071813"/>
            <a:ext cx="4343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CaixaDeTexto 7"/>
          <p:cNvSpPr txBox="1">
            <a:spLocks noChangeArrowheads="1"/>
          </p:cNvSpPr>
          <p:nvPr/>
        </p:nvSpPr>
        <p:spPr bwMode="auto">
          <a:xfrm>
            <a:off x="4524376" y="5643564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3319" name="CaixaDeTexto 10"/>
          <p:cNvSpPr txBox="1">
            <a:spLocks noChangeArrowheads="1"/>
          </p:cNvSpPr>
          <p:nvPr/>
        </p:nvSpPr>
        <p:spPr bwMode="auto">
          <a:xfrm>
            <a:off x="4024314" y="6286500"/>
            <a:ext cx="178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Bulbo</a:t>
            </a:r>
          </a:p>
        </p:txBody>
      </p:sp>
      <p:cxnSp>
        <p:nvCxnSpPr>
          <p:cNvPr id="12" name="Conector reto 11"/>
          <p:cNvCxnSpPr/>
          <p:nvPr/>
        </p:nvCxnSpPr>
        <p:spPr>
          <a:xfrm rot="10800000" flipV="1">
            <a:off x="5238750" y="6072189"/>
            <a:ext cx="857250" cy="357187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20</a:t>
            </a:fld>
            <a:endParaRPr lang="pt-BR"/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504967" y="-159644"/>
            <a:ext cx="11524674" cy="10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smtClean="0">
                <a:solidFill>
                  <a:srgbClr val="FF0000"/>
                </a:solidFill>
                <a:latin typeface="+mn-lt"/>
              </a:rPr>
              <a:t>2. ANATOMOFUNCIONAL DO SISTEMA NERVOSO CENTRAL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888646" y="527225"/>
            <a:ext cx="4757315" cy="67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Tronco encefálico - Bulbo</a:t>
            </a:r>
            <a:endParaRPr lang="pt-BR" sz="3600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838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21</a:t>
            </a:fld>
            <a:endParaRPr lang="pt-BR" dirty="0"/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 noGrp="1"/>
          </p:cNvSpPr>
          <p:nvPr>
            <p:ph type="title"/>
          </p:nvPr>
        </p:nvSpPr>
        <p:spPr>
          <a:xfrm>
            <a:off x="504967" y="-159644"/>
            <a:ext cx="11524674" cy="10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2. ANATOMOFUNCIONAL DO SISTEMA NERVOSO CENTRAL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150" y="613954"/>
            <a:ext cx="9629650" cy="610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30969" y="937216"/>
            <a:ext cx="8929688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sz="2400" dirty="0" err="1">
                <a:cs typeface="Tahoma" pitchFamily="34" charset="0"/>
              </a:rPr>
              <a:t>Dura-máter</a:t>
            </a:r>
            <a:r>
              <a:rPr lang="pt-BR" sz="2400" dirty="0">
                <a:cs typeface="Tahoma" pitchFamily="34" charset="0"/>
              </a:rPr>
              <a:t> 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Tahoma" pitchFamily="34" charset="0"/>
              </a:rPr>
              <a:t>Aracnóide 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sz="2400" dirty="0" err="1">
                <a:cs typeface="Tahoma" pitchFamily="34" charset="0"/>
              </a:rPr>
              <a:t>Pia-máter</a:t>
            </a:r>
            <a:endParaRPr lang="pt-BR" sz="2400" dirty="0">
              <a:cs typeface="Tahoma" pitchFamily="34" charset="0"/>
            </a:endParaRPr>
          </a:p>
          <a:p>
            <a:pPr marL="800100" lvl="1" indent="-342900" algn="just">
              <a:buFont typeface="Wingdings" pitchFamily="2" charset="2"/>
              <a:buChar char="§"/>
              <a:defRPr/>
            </a:pPr>
            <a:endParaRPr lang="pt-BR" sz="2400" b="1" dirty="0">
              <a:cs typeface="Tahoma" pitchFamily="34" charset="0"/>
            </a:endParaRPr>
          </a:p>
          <a:p>
            <a:pPr marL="1257300" lvl="2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marL="342900" indent="-342900" algn="just">
              <a:buFontTx/>
              <a:buAutoNum type="arabicParenR"/>
              <a:defRPr/>
            </a:pPr>
            <a:endParaRPr lang="pt-BR" sz="24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2400" dirty="0">
                <a:cs typeface="Tahoma" pitchFamily="34" charset="0"/>
              </a:rPr>
              <a:t>	</a:t>
            </a:r>
          </a:p>
          <a:p>
            <a:pPr marL="342900" indent="-342900" algn="just">
              <a:defRPr/>
            </a:pPr>
            <a:r>
              <a:rPr lang="pt-BR" sz="2400" dirty="0">
                <a:cs typeface="Tahoma" pitchFamily="34" charset="0"/>
              </a:rPr>
              <a:t>	</a:t>
            </a:r>
            <a:endParaRPr lang="pt-BR" sz="24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marL="800100" lvl="1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sz="2400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sz="2400" dirty="0">
              <a:cs typeface="Tahoma" pitchFamily="34" charset="0"/>
            </a:endParaRPr>
          </a:p>
        </p:txBody>
      </p:sp>
      <p:sp>
        <p:nvSpPr>
          <p:cNvPr id="17413" name="CaixaDeTexto 7"/>
          <p:cNvSpPr txBox="1">
            <a:spLocks noChangeArrowheads="1"/>
          </p:cNvSpPr>
          <p:nvPr/>
        </p:nvSpPr>
        <p:spPr bwMode="auto">
          <a:xfrm>
            <a:off x="4524376" y="5643564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17414" name="Imagem 7" descr="medula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3600041"/>
            <a:ext cx="42862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Imagem 9" descr="menin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45" y="2790032"/>
            <a:ext cx="4643437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2809875" y="6072189"/>
            <a:ext cx="17859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/>
              <a:t>Medula espinhal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739064" y="6215064"/>
            <a:ext cx="17859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/>
              <a:t>Encéfalo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22</a:t>
            </a:fld>
            <a:endParaRPr lang="pt-BR"/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504967" y="-159644"/>
            <a:ext cx="11524674" cy="10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smtClean="0">
                <a:solidFill>
                  <a:srgbClr val="FF0000"/>
                </a:solidFill>
                <a:latin typeface="+mn-lt"/>
              </a:rPr>
              <a:t>2. ANATOMOFUNCIONAL DO SISTEMA NERVOSO CENTRAL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3888646" y="527225"/>
            <a:ext cx="4757315" cy="67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Meninges</a:t>
            </a:r>
            <a:endParaRPr lang="pt-BR" sz="3600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709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0" y="1508766"/>
            <a:ext cx="1169801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sz="2400" dirty="0" smtClean="0">
                <a:cs typeface="Tahoma" pitchFamily="34" charset="0"/>
              </a:rPr>
              <a:t>Cordão </a:t>
            </a:r>
            <a:r>
              <a:rPr lang="pt-BR" sz="2400" dirty="0">
                <a:cs typeface="Tahoma" pitchFamily="34" charset="0"/>
              </a:rPr>
              <a:t>cilíndrico que parte da base do encéfalo e percorre toda a coluna vertebral.</a:t>
            </a: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sz="2400" dirty="0">
                <a:cs typeface="Tahoma" pitchFamily="34" charset="0"/>
              </a:rPr>
              <a:t>Aloja-se dentro das perfurações das vértebras.</a:t>
            </a: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sz="2400" dirty="0">
                <a:cs typeface="Tahoma" pitchFamily="34" charset="0"/>
              </a:rPr>
              <a:t>Da medula espinhal partem 31 pares de nervos raquidianos</a:t>
            </a: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endParaRPr lang="pt-BR" sz="2400" dirty="0">
              <a:cs typeface="Tahoma" pitchFamily="34" charset="0"/>
            </a:endParaRP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endParaRPr lang="pt-BR" sz="2400" dirty="0">
              <a:cs typeface="Tahoma" pitchFamily="34" charset="0"/>
            </a:endParaRP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endParaRPr lang="pt-BR" sz="2400" dirty="0">
              <a:cs typeface="Tahoma" pitchFamily="34" charset="0"/>
            </a:endParaRPr>
          </a:p>
          <a:p>
            <a:pPr marL="342900" indent="-342900" algn="just">
              <a:buFontTx/>
              <a:buAutoNum type="arabicParenR"/>
              <a:defRPr/>
            </a:pPr>
            <a:endParaRPr lang="pt-BR" sz="24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2400" dirty="0">
                <a:cs typeface="Tahoma" pitchFamily="34" charset="0"/>
              </a:rPr>
              <a:t>	</a:t>
            </a:r>
          </a:p>
          <a:p>
            <a:pPr marL="342900" indent="-342900" algn="just">
              <a:defRPr/>
            </a:pPr>
            <a:r>
              <a:rPr lang="pt-BR" sz="2400" dirty="0">
                <a:cs typeface="Tahoma" pitchFamily="34" charset="0"/>
              </a:rPr>
              <a:t>	</a:t>
            </a:r>
            <a:endParaRPr lang="pt-BR" sz="24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marL="800100" lvl="1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sz="2400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sz="2400" dirty="0">
              <a:cs typeface="Tahoma" pitchFamily="34" charset="0"/>
            </a:endParaRPr>
          </a:p>
        </p:txBody>
      </p:sp>
      <p:sp>
        <p:nvSpPr>
          <p:cNvPr id="14341" name="CaixaDeTexto 7"/>
          <p:cNvSpPr txBox="1">
            <a:spLocks noChangeArrowheads="1"/>
          </p:cNvSpPr>
          <p:nvPr/>
        </p:nvSpPr>
        <p:spPr bwMode="auto">
          <a:xfrm>
            <a:off x="4524376" y="5643564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14342" name="Imagem 5" descr="medul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3214688"/>
            <a:ext cx="2786063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Imagem 10" descr="Medula_espinhal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863" y="3843344"/>
            <a:ext cx="5617430" cy="269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23</a:t>
            </a:fld>
            <a:endParaRPr lang="pt-BR"/>
          </a:p>
        </p:txBody>
      </p:sp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504967" y="-159644"/>
            <a:ext cx="11524674" cy="10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2. ANATOMOFUNCIONAL DO SISTEMA NERVOSO CENTRAL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888646" y="527225"/>
            <a:ext cx="4757315" cy="67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Medula Espinhal</a:t>
            </a:r>
            <a:endParaRPr lang="pt-BR" sz="3600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34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967" y="1537010"/>
            <a:ext cx="5153526" cy="39921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Porção </a:t>
            </a:r>
            <a:r>
              <a:rPr lang="pt-BR" sz="2400" dirty="0"/>
              <a:t>alongada </a:t>
            </a:r>
            <a:r>
              <a:rPr lang="pt-BR" sz="2400" dirty="0" smtClean="0"/>
              <a:t>S.N.C. </a:t>
            </a:r>
            <a:r>
              <a:rPr lang="pt-BR" sz="2400" dirty="0"/>
              <a:t> </a:t>
            </a:r>
            <a:r>
              <a:rPr lang="pt-BR" sz="2400" dirty="0" smtClean="0"/>
              <a:t>Continuação </a:t>
            </a:r>
            <a:r>
              <a:rPr lang="pt-BR" sz="2400" dirty="0"/>
              <a:t>do bulbo, </a:t>
            </a:r>
            <a:r>
              <a:rPr lang="pt-BR" sz="2400" dirty="0" smtClean="0"/>
              <a:t>se aloja interior </a:t>
            </a:r>
            <a:r>
              <a:rPr lang="pt-BR" sz="2400" dirty="0"/>
              <a:t>da </a:t>
            </a:r>
            <a:r>
              <a:rPr lang="pt-BR" sz="2400" dirty="0" smtClean="0"/>
              <a:t>coluna vertebral no canal vertebral;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Protege e sustenta </a:t>
            </a:r>
            <a:r>
              <a:rPr lang="pt-BR" sz="2400" dirty="0"/>
              <a:t>a </a:t>
            </a:r>
            <a:r>
              <a:rPr lang="pt-BR" sz="2400" dirty="0" smtClean="0"/>
              <a:t>medula espinal;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Tem função de </a:t>
            </a:r>
            <a:r>
              <a:rPr lang="pt-BR" sz="2400" dirty="0"/>
              <a:t>transmitir </a:t>
            </a:r>
            <a:r>
              <a:rPr lang="pt-BR" sz="2400" dirty="0" smtClean="0"/>
              <a:t>impulsos do S.N.C. para outras </a:t>
            </a:r>
            <a:r>
              <a:rPr lang="pt-BR" sz="2400" dirty="0"/>
              <a:t>partes do </a:t>
            </a:r>
            <a:r>
              <a:rPr lang="pt-BR" sz="2400" dirty="0" smtClean="0"/>
              <a:t>corpo através do Sistema </a:t>
            </a:r>
            <a:r>
              <a:rPr lang="pt-BR" sz="2400" dirty="0"/>
              <a:t>N</a:t>
            </a:r>
            <a:r>
              <a:rPr lang="pt-BR" sz="2400" dirty="0" smtClean="0"/>
              <a:t>ervoso Periférico- S.N.P.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24</a:t>
            </a:fld>
            <a:endParaRPr lang="pt-BR"/>
          </a:p>
        </p:txBody>
      </p:sp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042507"/>
            <a:ext cx="4714441" cy="549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504967" y="-159644"/>
            <a:ext cx="11524674" cy="10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2. ANATOMOFUNCIONAL DO SISTEMA NERVOSO CENTRAL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888646" y="527225"/>
            <a:ext cx="4757315" cy="67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Medula Espinhal</a:t>
            </a:r>
            <a:endParaRPr lang="pt-BR" sz="3600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45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-535591" y="1025276"/>
            <a:ext cx="1239125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defRPr/>
            </a:pPr>
            <a:endParaRPr lang="pt-BR" sz="2400" b="1" dirty="0">
              <a:cs typeface="Tahoma" pitchFamily="34" charset="0"/>
            </a:endParaRPr>
          </a:p>
          <a:p>
            <a:pPr marL="1257300" lvl="2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Tahoma" pitchFamily="34" charset="0"/>
              </a:rPr>
              <a:t>Recebe </a:t>
            </a:r>
            <a:r>
              <a:rPr lang="pt-BR" sz="2400" dirty="0" smtClean="0">
                <a:cs typeface="Tahoma" pitchFamily="34" charset="0"/>
              </a:rPr>
              <a:t>informações </a:t>
            </a:r>
            <a:r>
              <a:rPr lang="pt-BR" sz="2400" dirty="0">
                <a:cs typeface="Tahoma" pitchFamily="34" charset="0"/>
              </a:rPr>
              <a:t>de diversas partes do corpo e as enviam para o </a:t>
            </a:r>
            <a:r>
              <a:rPr lang="pt-BR" sz="2400" dirty="0" smtClean="0">
                <a:cs typeface="Tahoma" pitchFamily="34" charset="0"/>
              </a:rPr>
              <a:t>encéfalo/vice-versa</a:t>
            </a:r>
            <a:r>
              <a:rPr lang="pt-BR" sz="2400" dirty="0">
                <a:cs typeface="Tahoma" pitchFamily="34" charset="0"/>
              </a:rPr>
              <a:t>.</a:t>
            </a:r>
          </a:p>
          <a:p>
            <a:pPr marL="1257300" lvl="2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Tahoma" pitchFamily="34" charset="0"/>
              </a:rPr>
              <a:t>Responsável pelos atos reflexos (reflexo medular).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endParaRPr lang="pt-BR" sz="2400" dirty="0">
              <a:cs typeface="Tahoma" pitchFamily="34" charset="0"/>
            </a:endParaRP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endParaRPr lang="pt-BR" sz="2400" dirty="0">
              <a:cs typeface="Tahoma" pitchFamily="34" charset="0"/>
            </a:endParaRPr>
          </a:p>
          <a:p>
            <a:pPr marL="342900" indent="-342900" algn="just">
              <a:buFontTx/>
              <a:buAutoNum type="arabicParenR"/>
              <a:defRPr/>
            </a:pPr>
            <a:endParaRPr lang="pt-BR" sz="24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2400" dirty="0">
                <a:cs typeface="Tahoma" pitchFamily="34" charset="0"/>
              </a:rPr>
              <a:t>	</a:t>
            </a:r>
          </a:p>
          <a:p>
            <a:pPr marL="342900" indent="-342900" algn="just">
              <a:defRPr/>
            </a:pPr>
            <a:r>
              <a:rPr lang="pt-BR" sz="2400" dirty="0">
                <a:cs typeface="Tahoma" pitchFamily="34" charset="0"/>
              </a:rPr>
              <a:t>	</a:t>
            </a:r>
            <a:endParaRPr lang="pt-BR" sz="24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marL="800100" lvl="1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sz="2400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sz="2400" dirty="0">
              <a:cs typeface="Tahoma" pitchFamily="34" charset="0"/>
            </a:endParaRPr>
          </a:p>
        </p:txBody>
      </p:sp>
      <p:sp>
        <p:nvSpPr>
          <p:cNvPr id="15365" name="CaixaDeTexto 7"/>
          <p:cNvSpPr txBox="1">
            <a:spLocks noChangeArrowheads="1"/>
          </p:cNvSpPr>
          <p:nvPr/>
        </p:nvSpPr>
        <p:spPr bwMode="auto">
          <a:xfrm>
            <a:off x="4524376" y="5643564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7" name="Imagem 6" descr="3_jpge1ca64e6-d9b4-41fe-b95f-cdbb429dd42fLarg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255460" y="3104336"/>
            <a:ext cx="3071810" cy="3071810"/>
          </a:xfrm>
          <a:prstGeom prst="round2Diag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25</a:t>
            </a:fld>
            <a:endParaRPr lang="pt-BR"/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504967" y="-159644"/>
            <a:ext cx="11524674" cy="10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smtClean="0">
                <a:solidFill>
                  <a:srgbClr val="FF0000"/>
                </a:solidFill>
                <a:latin typeface="+mn-lt"/>
              </a:rPr>
              <a:t>2. ANATOMOFUNCIONAL DO SISTEMA NERVOSO CENTRAL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888646" y="527225"/>
            <a:ext cx="4757315" cy="67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Medula Espinhal</a:t>
            </a:r>
            <a:endParaRPr lang="pt-BR" sz="36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94558" y="3421648"/>
            <a:ext cx="5572125" cy="1123712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cs typeface="Tahoma" pitchFamily="34" charset="0"/>
              </a:rPr>
              <a:t>A medula espinhal é capaz de elaborar respostas rápidas em situações de emergência, sem a interferência do encéfalo.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847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2484" y="1051748"/>
            <a:ext cx="11689080" cy="117549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O </a:t>
            </a:r>
            <a:r>
              <a:rPr lang="pt-BR" sz="2400" dirty="0" smtClean="0"/>
              <a:t>S. N. = sistema vivo </a:t>
            </a:r>
            <a:r>
              <a:rPr lang="pt-BR" sz="2400" dirty="0"/>
              <a:t>com </a:t>
            </a:r>
            <a:r>
              <a:rPr lang="pt-BR" sz="2400" dirty="0" smtClean="0"/>
              <a:t>eletricidade, rede </a:t>
            </a:r>
            <a:r>
              <a:rPr lang="pt-BR" sz="2400" dirty="0"/>
              <a:t>de </a:t>
            </a:r>
            <a:r>
              <a:rPr lang="pt-BR" sz="2400" dirty="0" smtClean="0"/>
              <a:t>comunicação/coordenação </a:t>
            </a:r>
            <a:r>
              <a:rPr lang="pt-BR" sz="2400" dirty="0"/>
              <a:t>do </a:t>
            </a:r>
            <a:r>
              <a:rPr lang="pt-BR" sz="2400" dirty="0" smtClean="0"/>
              <a:t>corpo;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As funções gerais do </a:t>
            </a:r>
            <a:r>
              <a:rPr lang="pt-BR" sz="2400" dirty="0" smtClean="0"/>
              <a:t>S.N. = detecção sensorial, processamento das informações e expressão do comportamento;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Apesar do S.N. ser especializado nessas funções, outros </a:t>
            </a:r>
            <a:r>
              <a:rPr lang="pt-BR" sz="2400" dirty="0"/>
              <a:t>sistemas </a:t>
            </a:r>
            <a:r>
              <a:rPr lang="pt-BR" sz="2400" dirty="0" smtClean="0"/>
              <a:t>participam, como </a:t>
            </a:r>
            <a:r>
              <a:rPr lang="pt-BR" sz="2400" dirty="0"/>
              <a:t>o </a:t>
            </a:r>
            <a:r>
              <a:rPr lang="pt-BR" sz="2400" dirty="0" smtClean="0"/>
              <a:t>endócrino/imunológico.</a:t>
            </a: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26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504967" y="-159644"/>
            <a:ext cx="11524674" cy="10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2. ANATOMOFUNCIONAL DO SISTEMA NERVOSO CENTRAL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888646" y="527225"/>
            <a:ext cx="4757315" cy="67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Funcionamento</a:t>
            </a:r>
            <a:endParaRPr lang="pt-BR" sz="3600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1266" name="Picture 2" descr="Sistema Endócrino, o que é? Definição, características e principais órgã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773" y="3384231"/>
            <a:ext cx="6092998" cy="3337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3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8567" y="985028"/>
            <a:ext cx="11861074" cy="262605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No S.N.C. tem as substâncias </a:t>
            </a:r>
            <a:r>
              <a:rPr lang="pt-BR" sz="2400" dirty="0"/>
              <a:t>branca (corresponde aos axônios dos neurônios) e </a:t>
            </a:r>
            <a:r>
              <a:rPr lang="pt-BR" sz="2400" dirty="0" smtClean="0"/>
              <a:t>cinzenta (corresponde aos corpos celulares);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No </a:t>
            </a:r>
            <a:r>
              <a:rPr lang="pt-BR" sz="2400" dirty="0"/>
              <a:t>encéfalo</a:t>
            </a:r>
            <a:r>
              <a:rPr lang="pt-BR" sz="2400" dirty="0" smtClean="0"/>
              <a:t>, </a:t>
            </a:r>
            <a:r>
              <a:rPr lang="pt-BR" sz="2400" dirty="0"/>
              <a:t>com exceção do bulbo, a substância cinzenta localiza-se mais </a:t>
            </a:r>
            <a:r>
              <a:rPr lang="pt-BR" sz="2400" dirty="0" smtClean="0"/>
              <a:t>externamente, enquanto que na medula, a </a:t>
            </a:r>
            <a:r>
              <a:rPr lang="pt-BR" sz="2400" dirty="0"/>
              <a:t>substância branca </a:t>
            </a:r>
            <a:r>
              <a:rPr lang="pt-BR" sz="2400" dirty="0" smtClean="0"/>
              <a:t>localiza-se mais</a:t>
            </a:r>
            <a:r>
              <a:rPr lang="pt-BR" sz="2400" dirty="0"/>
              <a:t> internamente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27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504967" y="-159644"/>
            <a:ext cx="11524674" cy="10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2. ANATOMOFUNCIONAL DO SISTEMA NERVOSO CENTRAL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92" y="3216699"/>
            <a:ext cx="4493024" cy="35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046" y="865825"/>
            <a:ext cx="12043954" cy="120014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Cérebro: é a porção mais desenvolvida do nosso </a:t>
            </a:r>
            <a:r>
              <a:rPr lang="pt-BR" sz="2400" dirty="0" smtClean="0"/>
              <a:t>encéfalo, está dividida </a:t>
            </a:r>
            <a:r>
              <a:rPr lang="pt-BR" sz="2400" dirty="0"/>
              <a:t>em duas </a:t>
            </a:r>
            <a:r>
              <a:rPr lang="pt-BR" sz="2400" dirty="0" smtClean="0"/>
              <a:t>porções (hemisférios </a:t>
            </a:r>
            <a:r>
              <a:rPr lang="pt-BR" sz="2400" dirty="0"/>
              <a:t>esquerdos e </a:t>
            </a:r>
            <a:r>
              <a:rPr lang="pt-BR" sz="2400" dirty="0" smtClean="0"/>
              <a:t>direito).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28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04967" y="-159644"/>
            <a:ext cx="11524674" cy="10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2. ANATOMOFUNCIONAL DO SISTEMA NERVOSO CENTRAL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4578" name="Picture 2" descr="Hemisférios Cerebrais | Espaço Cultural de Emilia Ei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635" y="1851420"/>
            <a:ext cx="4870055" cy="48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888646" y="398438"/>
            <a:ext cx="4757315" cy="67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Cérebro</a:t>
            </a:r>
            <a:endParaRPr lang="pt-BR" sz="3600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52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2484" y="907069"/>
            <a:ext cx="11717383" cy="244558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Representa </a:t>
            </a:r>
            <a:r>
              <a:rPr lang="pt-BR" sz="2400" dirty="0"/>
              <a:t>10% do volume do </a:t>
            </a:r>
            <a:r>
              <a:rPr lang="pt-BR" sz="2400" dirty="0" smtClean="0"/>
              <a:t>encéfalo, associado </a:t>
            </a:r>
            <a:r>
              <a:rPr lang="pt-BR" sz="2400" dirty="0"/>
              <a:t>com a coordenação motora, </a:t>
            </a:r>
            <a:r>
              <a:rPr lang="pt-BR" sz="2400" dirty="0" smtClean="0"/>
              <a:t>permite </a:t>
            </a:r>
            <a:r>
              <a:rPr lang="pt-BR" sz="2400" dirty="0"/>
              <a:t>realizar atividades musculares </a:t>
            </a:r>
            <a:r>
              <a:rPr lang="pt-BR" sz="2400" dirty="0" smtClean="0"/>
              <a:t>complexas, </a:t>
            </a:r>
            <a:r>
              <a:rPr lang="pt-BR" sz="2400" dirty="0"/>
              <a:t>mesmo aquelas que contam com a participação de diversos grupos musculares, como andar, tocar piano, engolir, </a:t>
            </a:r>
            <a:r>
              <a:rPr lang="pt-BR" sz="2400" dirty="0" smtClean="0"/>
              <a:t>manutenção do equilíbrio, etc</a:t>
            </a:r>
            <a:r>
              <a:rPr lang="pt-BR" sz="2400" dirty="0"/>
              <a:t>.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29</a:t>
            </a:fld>
            <a:endParaRPr lang="pt-BR"/>
          </a:p>
        </p:txBody>
      </p:sp>
      <p:pic>
        <p:nvPicPr>
          <p:cNvPr id="4098" name="Picture 2" descr="https://encrypted-tbn0.gstatic.com/images?q=tbn:ANd9GcRRZqNpTMA6gw6q92l7osAz9eshXbYamMYexG3XuYjHCXVI2-xN&amp;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056" y="2373693"/>
            <a:ext cx="5549881" cy="448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04967" y="-159644"/>
            <a:ext cx="11524674" cy="10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2. ANATOMOFUNCIONAL DO SISTEMA NERVOSO CENTRAL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36606" y="431944"/>
            <a:ext cx="4757315" cy="67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Cerebelo</a:t>
            </a:r>
            <a:endParaRPr lang="pt-BR" sz="3600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44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only-journal.com/wp-content/uploads/2013/12/coloured-b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22313"/>
            <a:ext cx="5405846" cy="922871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OBJETIVO DA AULA</a:t>
            </a:r>
            <a:endParaRPr lang="pt-BR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0" y="694541"/>
            <a:ext cx="3835021" cy="6247864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pt-BR" sz="2000" b="1" dirty="0" smtClean="0">
                <a:solidFill>
                  <a:schemeClr val="bg1"/>
                </a:solidFill>
              </a:rPr>
              <a:t>Entender sobre as funções e aspectos morfofisiológicos do S.N.C. e S.N.P. autônomo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pt-BR" sz="2000" b="1" dirty="0" smtClean="0">
                <a:solidFill>
                  <a:schemeClr val="bg1"/>
                </a:solidFill>
              </a:rPr>
              <a:t>Como ocorre a transmissão da informação no S.N.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pt-BR" sz="2000" b="1" dirty="0" smtClean="0">
                <a:solidFill>
                  <a:schemeClr val="bg1"/>
                </a:solidFill>
              </a:rPr>
              <a:t>Como o S.N. autônomo regula as funções do organismo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2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504" y="998716"/>
            <a:ext cx="11874137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Mesencéfalo</a:t>
            </a:r>
            <a:r>
              <a:rPr lang="pt-BR" sz="2400" dirty="0"/>
              <a:t> </a:t>
            </a:r>
            <a:r>
              <a:rPr lang="pt-BR" sz="2400" dirty="0" smtClean="0"/>
              <a:t>= audição</a:t>
            </a:r>
            <a:r>
              <a:rPr lang="pt-BR" sz="2400" dirty="0"/>
              <a:t>, reflexos visuais e movimento de tração. A ponte, </a:t>
            </a:r>
            <a:r>
              <a:rPr lang="pt-BR" sz="2400" dirty="0" smtClean="0"/>
              <a:t>é a ligação </a:t>
            </a:r>
            <a:r>
              <a:rPr lang="pt-BR" sz="2400" dirty="0"/>
              <a:t>entre várias partes do </a:t>
            </a:r>
            <a:r>
              <a:rPr lang="pt-BR" sz="2400" dirty="0" smtClean="0"/>
              <a:t>cérebro;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Bulbo</a:t>
            </a:r>
            <a:r>
              <a:rPr lang="pt-BR" sz="2400" dirty="0"/>
              <a:t> </a:t>
            </a:r>
            <a:r>
              <a:rPr lang="pt-BR" sz="2400" dirty="0" smtClean="0"/>
              <a:t>= controle </a:t>
            </a:r>
            <a:r>
              <a:rPr lang="pt-BR" sz="2400" dirty="0"/>
              <a:t>de diversas </a:t>
            </a:r>
            <a:r>
              <a:rPr lang="pt-BR" sz="2400" dirty="0" smtClean="0"/>
              <a:t>funções (batimentos </a:t>
            </a:r>
            <a:r>
              <a:rPr lang="pt-BR" sz="2400" dirty="0"/>
              <a:t>cardíacos, respiração e </a:t>
            </a:r>
            <a:r>
              <a:rPr lang="pt-BR" sz="2400" dirty="0" smtClean="0"/>
              <a:t>deglutição);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Tronco encefálico = estão neurônios </a:t>
            </a:r>
            <a:r>
              <a:rPr lang="pt-BR" sz="2400" dirty="0"/>
              <a:t>que controlam a </a:t>
            </a:r>
            <a:r>
              <a:rPr lang="pt-BR" sz="2400" dirty="0" smtClean="0"/>
              <a:t>frequência/amplitude </a:t>
            </a:r>
            <a:r>
              <a:rPr lang="pt-BR" sz="2400" dirty="0"/>
              <a:t>dos movimentos </a:t>
            </a: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respiratórios</a:t>
            </a:r>
            <a:r>
              <a:rPr lang="pt-BR" sz="2400" dirty="0"/>
              <a:t>, </a:t>
            </a:r>
            <a:r>
              <a:rPr lang="pt-BR" sz="2400" dirty="0" smtClean="0"/>
              <a:t>cardíaca, pressão </a:t>
            </a:r>
            <a:r>
              <a:rPr lang="pt-BR" sz="2400" dirty="0"/>
              <a:t>arterial, </a:t>
            </a:r>
            <a:r>
              <a:rPr lang="pt-BR" sz="2400" dirty="0" smtClean="0"/>
              <a:t>atividades </a:t>
            </a:r>
            <a:r>
              <a:rPr lang="pt-BR" sz="2400" dirty="0"/>
              <a:t>gastrointestinais, </a:t>
            </a:r>
            <a:r>
              <a:rPr lang="pt-BR" sz="2400" dirty="0" err="1" smtClean="0"/>
              <a:t>etc</a:t>
            </a:r>
            <a:r>
              <a:rPr lang="pt-BR" sz="2400" dirty="0" smtClean="0"/>
              <a:t>; (Pelo tronco passam </a:t>
            </a:r>
            <a:r>
              <a:rPr lang="pt-BR" sz="2400" dirty="0"/>
              <a:t>as fibras que se dirigem </a:t>
            </a:r>
            <a:r>
              <a:rPr lang="pt-BR" sz="2400" dirty="0" smtClean="0"/>
              <a:t>do cérebro para a medula espinhal e vice-versa).</a:t>
            </a:r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30</a:t>
            </a:fld>
            <a:endParaRPr lang="pt-BR"/>
          </a:p>
        </p:txBody>
      </p:sp>
      <p:pic>
        <p:nvPicPr>
          <p:cNvPr id="6146" name="Picture 2" descr="https://sites.google.com/site/anatomiasistemanervosocentral/_/rsrc/1402356938093/home/sistema-nervoso/sn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880" y="3452648"/>
            <a:ext cx="6525542" cy="326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04967" y="-159644"/>
            <a:ext cx="11524674" cy="10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2. ANATOMOFUNCIONAL DO SISTEMA NERVOSO CENTRAL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15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8567" y="879629"/>
            <a:ext cx="11861074" cy="335998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Diencéfalo: constituído </a:t>
            </a:r>
            <a:r>
              <a:rPr lang="pt-BR" sz="2400" dirty="0"/>
              <a:t>pelo tálamo, hipotálamo e </a:t>
            </a:r>
            <a:r>
              <a:rPr lang="pt-BR" sz="2400" dirty="0" smtClean="0"/>
              <a:t>epitálamo;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Tálamo</a:t>
            </a:r>
            <a:r>
              <a:rPr lang="pt-BR" sz="2400" dirty="0"/>
              <a:t> </a:t>
            </a:r>
            <a:r>
              <a:rPr lang="pt-BR" sz="2400" dirty="0" smtClean="0"/>
              <a:t>garante que </a:t>
            </a:r>
            <a:r>
              <a:rPr lang="pt-BR" sz="2400" dirty="0"/>
              <a:t>impulsos sensitivos cheguem ao </a:t>
            </a:r>
            <a:r>
              <a:rPr lang="pt-BR" sz="2400" dirty="0" smtClean="0"/>
              <a:t>cérebro;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Hipotálamo</a:t>
            </a:r>
            <a:r>
              <a:rPr lang="pt-BR" sz="2400" dirty="0"/>
              <a:t> </a:t>
            </a:r>
            <a:r>
              <a:rPr lang="pt-BR" sz="2400" dirty="0" smtClean="0"/>
              <a:t>= funções de regulação </a:t>
            </a:r>
            <a:r>
              <a:rPr lang="pt-BR" sz="2400" dirty="0"/>
              <a:t>de </a:t>
            </a:r>
            <a:r>
              <a:rPr lang="pt-BR" sz="2400" dirty="0" smtClean="0"/>
              <a:t>água/temperatura, fome</a:t>
            </a:r>
            <a:r>
              <a:rPr lang="pt-BR" sz="2400" dirty="0"/>
              <a:t>, </a:t>
            </a:r>
            <a:r>
              <a:rPr lang="pt-BR" sz="2400" dirty="0" smtClean="0"/>
              <a:t>etc.);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Epitálamo</a:t>
            </a:r>
            <a:r>
              <a:rPr lang="pt-BR" sz="2400" dirty="0"/>
              <a:t> inclui a glândula </a:t>
            </a:r>
            <a:r>
              <a:rPr lang="pt-BR" sz="2400" dirty="0" smtClean="0"/>
              <a:t>pineal (responsável </a:t>
            </a:r>
            <a:r>
              <a:rPr lang="pt-BR" sz="2400" dirty="0"/>
              <a:t>por </a:t>
            </a:r>
            <a:r>
              <a:rPr lang="pt-BR" sz="2400" dirty="0" smtClean="0"/>
              <a:t>produzir melatonina).</a:t>
            </a: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31</a:t>
            </a:fld>
            <a:endParaRPr lang="pt-BR"/>
          </a:p>
        </p:txBody>
      </p:sp>
      <p:pic>
        <p:nvPicPr>
          <p:cNvPr id="5122" name="Picture 2" descr="https://amenteemaravilhosa.com.br/wp-content/uploads/2018/12/diencefalo-461x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587" y="3720662"/>
            <a:ext cx="4595930" cy="300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04967" y="-159644"/>
            <a:ext cx="11524674" cy="10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2. ANATOMOFUNCIONAL DO SISTEMA NERVOSO CENTRAL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09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2484" y="991839"/>
            <a:ext cx="11756572" cy="343253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É parte </a:t>
            </a:r>
            <a:r>
              <a:rPr lang="pt-BR" sz="2400" dirty="0"/>
              <a:t>mais alongada do </a:t>
            </a:r>
            <a:r>
              <a:rPr lang="pt-BR" sz="2400" dirty="0" smtClean="0"/>
              <a:t>S.N.C. = cordão </a:t>
            </a:r>
            <a:r>
              <a:rPr lang="pt-BR" sz="2400" dirty="0"/>
              <a:t>cilíndrico, composto de células nervosas, localizado no canal interno </a:t>
            </a:r>
            <a:r>
              <a:rPr lang="pt-BR" sz="2400" dirty="0" smtClean="0"/>
              <a:t>das da coluna vertebral;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Tem função de estabelecer comunicação entre </a:t>
            </a:r>
            <a:r>
              <a:rPr lang="pt-BR" sz="2400" dirty="0"/>
              <a:t>o corpo e o sistema </a:t>
            </a:r>
            <a:r>
              <a:rPr lang="pt-BR" sz="2400" dirty="0" smtClean="0"/>
              <a:t>nervoso,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coordenando reflexos (onde o </a:t>
            </a:r>
            <a:r>
              <a:rPr lang="pt-BR" sz="2400" dirty="0"/>
              <a:t>corpo </a:t>
            </a:r>
            <a:r>
              <a:rPr lang="pt-BR" sz="2400" dirty="0" smtClean="0"/>
              <a:t>precisa de resposta rápida;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32</a:t>
            </a:fld>
            <a:endParaRPr lang="pt-BR"/>
          </a:p>
        </p:txBody>
      </p:sp>
      <p:pic>
        <p:nvPicPr>
          <p:cNvPr id="7170" name="Picture 2" descr="https://lh3.googleusercontent.com/proxy/zWf1C0OESRLVZ8mvmeNVlCBBL-DBpqXRDxLGpVfrpGny--FCIvhyxM45eVgZZTOq-q853mHiu6SgfdXXmOyQY8R45mw4lXjt4LtMxkR8_f20pUc7muB14LtF82kvPGOkbk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646" y="2867141"/>
            <a:ext cx="5489194" cy="39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04967" y="-159644"/>
            <a:ext cx="11524674" cy="10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2. ANATOMOFUNCIONAL DO SISTEMA NERVOSO CENTRAL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888646" y="527225"/>
            <a:ext cx="4757315" cy="67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Medula</a:t>
            </a:r>
            <a:endParaRPr lang="pt-BR" sz="3600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50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2484" y="1070094"/>
            <a:ext cx="11769634" cy="267864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Está </a:t>
            </a:r>
            <a:r>
              <a:rPr lang="pt-BR" sz="2400" dirty="0"/>
              <a:t>relacionada com o ato </a:t>
            </a:r>
            <a:r>
              <a:rPr lang="pt-BR" sz="2400" dirty="0" smtClean="0"/>
              <a:t>reflexo (resposta rápida/involuntária</a:t>
            </a:r>
            <a:r>
              <a:rPr lang="pt-BR" sz="2400" dirty="0"/>
              <a:t> diante de algum estímulo, </a:t>
            </a:r>
            <a:r>
              <a:rPr lang="pt-BR" sz="2400" dirty="0" err="1" smtClean="0"/>
              <a:t>ex</a:t>
            </a:r>
            <a:r>
              <a:rPr lang="pt-BR" sz="2400" dirty="0" smtClean="0"/>
              <a:t>: tirar </a:t>
            </a:r>
            <a:r>
              <a:rPr lang="pt-BR" sz="2400" dirty="0"/>
              <a:t>a mão ao encostar em uma chapa </a:t>
            </a:r>
            <a:r>
              <a:rPr lang="pt-BR" sz="2400" dirty="0" smtClean="0"/>
              <a:t>quente);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Nesses </a:t>
            </a:r>
            <a:r>
              <a:rPr lang="pt-BR" sz="2400" dirty="0"/>
              <a:t>reflexos o encéfalo não está envolvido, o que significa que a medula espinhal pode atuar de maneira independente.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33</a:t>
            </a:fld>
            <a:endParaRPr lang="pt-BR"/>
          </a:p>
        </p:txBody>
      </p:sp>
      <p:pic>
        <p:nvPicPr>
          <p:cNvPr id="8196" name="Picture 4" descr="https://encrypted-tbn0.gstatic.com/images?q=tbn:ANd9GcTwYKKTdgIgh61sDgmfelYTj4dmDWe4qKED8pJr9A9fdzNux0U&amp;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152" y="2854989"/>
            <a:ext cx="4403809" cy="395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04967" y="-159644"/>
            <a:ext cx="11524674" cy="10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2. ANATOMOFUNCIONAL DO SISTEMA NERVOSO CENTRAL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888646" y="527225"/>
            <a:ext cx="4757315" cy="67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Funcionamento</a:t>
            </a:r>
            <a:endParaRPr lang="pt-BR" sz="3600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46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6753" y="1204424"/>
            <a:ext cx="11952514" cy="226399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Possui dois </a:t>
            </a:r>
            <a:r>
              <a:rPr lang="pt-BR" sz="2400" dirty="0"/>
              <a:t>sistemas de neurônios: </a:t>
            </a: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t-BR" sz="2400" dirty="0" smtClean="0"/>
              <a:t>descendente = </a:t>
            </a:r>
            <a:r>
              <a:rPr lang="pt-BR" sz="2400" dirty="0"/>
              <a:t>controla funções motoras dos </a:t>
            </a:r>
            <a:r>
              <a:rPr lang="pt-BR" sz="2400" dirty="0" smtClean="0"/>
              <a:t>músculos e </a:t>
            </a:r>
            <a:r>
              <a:rPr lang="pt-BR" sz="2400" dirty="0"/>
              <a:t>regula </a:t>
            </a:r>
            <a:r>
              <a:rPr lang="pt-BR" sz="2400" dirty="0" smtClean="0"/>
              <a:t>outas funções: pressão, temperatura, sinais </a:t>
            </a:r>
            <a:r>
              <a:rPr lang="pt-BR" sz="2400" dirty="0"/>
              <a:t>originados no cérebro até seu destino; </a:t>
            </a: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t-BR" sz="2400" dirty="0" smtClean="0"/>
              <a:t>ascendente = transporta </a:t>
            </a:r>
            <a:r>
              <a:rPr lang="pt-BR" sz="2400" dirty="0"/>
              <a:t>sinais sensoriais das extremidades do corpo até a medula e de lá para o </a:t>
            </a:r>
            <a:r>
              <a:rPr lang="pt-BR" sz="2400" dirty="0" smtClean="0"/>
              <a:t>cérebro.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34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04967" y="-159644"/>
            <a:ext cx="11524674" cy="10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2. ANATOMOFUNCIONAL DO SISTEMA NERVOSO CENTRAL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888646" y="527225"/>
            <a:ext cx="4757315" cy="67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Medula</a:t>
            </a:r>
            <a:endParaRPr lang="pt-BR" sz="3600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99" y="3468414"/>
            <a:ext cx="7680407" cy="281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9644" y="1182158"/>
            <a:ext cx="11650134" cy="517419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 S. N. é composto </a:t>
            </a:r>
            <a:r>
              <a:rPr lang="pt-BR" sz="2400" dirty="0"/>
              <a:t>por um tipo especial de </a:t>
            </a:r>
            <a:r>
              <a:rPr lang="pt-BR" sz="2400" dirty="0" err="1" smtClean="0"/>
              <a:t>celulas</a:t>
            </a:r>
            <a:r>
              <a:rPr lang="pt-BR" sz="2400" dirty="0" smtClean="0"/>
              <a:t>: neurônios </a:t>
            </a:r>
            <a:r>
              <a:rPr lang="pt-BR" sz="2400" dirty="0"/>
              <a:t>e </a:t>
            </a:r>
            <a:r>
              <a:rPr lang="pt-BR" sz="2400" dirty="0" smtClean="0"/>
              <a:t>células </a:t>
            </a:r>
            <a:r>
              <a:rPr lang="pt-BR" sz="2400" dirty="0"/>
              <a:t>de </a:t>
            </a:r>
            <a:r>
              <a:rPr lang="pt-BR" sz="2400" dirty="0" err="1" smtClean="0"/>
              <a:t>glia</a:t>
            </a:r>
            <a:r>
              <a:rPr lang="pt-BR" sz="2400" dirty="0" smtClean="0"/>
              <a:t> (ou </a:t>
            </a:r>
            <a:r>
              <a:rPr lang="pt-BR" sz="2400" dirty="0" err="1" smtClean="0"/>
              <a:t>gliócitos</a:t>
            </a:r>
            <a:r>
              <a:rPr lang="pt-BR" sz="2400" dirty="0"/>
              <a:t> ou </a:t>
            </a:r>
            <a:r>
              <a:rPr lang="pt-BR" sz="2400" dirty="0" smtClean="0"/>
              <a:t>neuroglias);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A função </a:t>
            </a:r>
            <a:r>
              <a:rPr lang="pt-BR" sz="2400" dirty="0"/>
              <a:t>das células </a:t>
            </a:r>
            <a:r>
              <a:rPr lang="pt-BR" sz="2400" dirty="0" err="1" smtClean="0"/>
              <a:t>gliais</a:t>
            </a:r>
            <a:r>
              <a:rPr lang="pt-BR" sz="2400" dirty="0" smtClean="0"/>
              <a:t> é fornecer nutrientes, proteção </a:t>
            </a:r>
            <a:r>
              <a:rPr lang="pt-BR" sz="2400" dirty="0"/>
              <a:t>e sustentação </a:t>
            </a:r>
            <a:r>
              <a:rPr lang="pt-BR" sz="2400" dirty="0" smtClean="0"/>
              <a:t>p/ S.N.; realizar </a:t>
            </a:r>
            <a:r>
              <a:rPr lang="pt-BR" sz="2400" dirty="0"/>
              <a:t>a modulação de impulsos </a:t>
            </a:r>
            <a:r>
              <a:rPr lang="pt-BR" sz="2400" dirty="0" smtClean="0"/>
              <a:t>elétricos/sinapses  e responsáveis pela síntese de </a:t>
            </a:r>
            <a:r>
              <a:rPr lang="pt-BR" sz="2400" dirty="0"/>
              <a:t>novos </a:t>
            </a:r>
            <a:r>
              <a:rPr lang="pt-BR" sz="2400" dirty="0" smtClean="0"/>
              <a:t>neurônios.</a:t>
            </a:r>
            <a:endParaRPr lang="pt-BR" sz="2400" dirty="0"/>
          </a:p>
          <a:p>
            <a:pPr>
              <a:lnSpc>
                <a:spcPct val="100000"/>
              </a:lnSpc>
            </a:pP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35</a:t>
            </a:fld>
            <a:endParaRPr lang="pt-BR"/>
          </a:p>
        </p:txBody>
      </p:sp>
      <p:pic>
        <p:nvPicPr>
          <p:cNvPr id="2050" name="Picture 2" descr="https://static.biologianet.com/conteudo/images/as-celulas-glia-apresentam-diversos-tipos-celulares-exercendo-as-mais-diversas-funcoes-586ba89d38e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968" y="2899782"/>
            <a:ext cx="4856232" cy="382169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sobiologia.com.br/figuras/Fisiologiaanimal/nervoso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7" y="3821155"/>
            <a:ext cx="4273690" cy="228009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568242" y="-239657"/>
            <a:ext cx="110329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3. COMPOSIÇÃO CELULAR DO SISTEMA NERVOSO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02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30914"/>
            <a:ext cx="12070080" cy="226794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Neurônios: propagação </a:t>
            </a:r>
            <a:r>
              <a:rPr lang="pt-BR" sz="2400" dirty="0"/>
              <a:t>do impulso </a:t>
            </a:r>
            <a:r>
              <a:rPr lang="pt-BR" sz="2400" dirty="0" smtClean="0"/>
              <a:t>nervoso, compostos: </a:t>
            </a:r>
            <a:r>
              <a:rPr lang="pt-BR" sz="2400" dirty="0"/>
              <a:t>corpo celular </a:t>
            </a:r>
            <a:r>
              <a:rPr lang="pt-BR" sz="2400" dirty="0" smtClean="0"/>
              <a:t>(núcleo</a:t>
            </a:r>
            <a:r>
              <a:rPr lang="pt-BR" sz="2400" dirty="0"/>
              <a:t>), com dois tipos de prolongamentos (axônios e dendritos</a:t>
            </a:r>
            <a:r>
              <a:rPr lang="pt-BR" sz="2400" dirty="0" smtClean="0"/>
              <a:t>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Os neurônio são regulados/nutridos por um grupo </a:t>
            </a:r>
            <a:r>
              <a:rPr lang="pt-BR" sz="2400" dirty="0"/>
              <a:t>de células </a:t>
            </a:r>
            <a:r>
              <a:rPr lang="pt-BR" sz="2400" dirty="0" smtClean="0"/>
              <a:t>(células </a:t>
            </a:r>
            <a:r>
              <a:rPr lang="pt-BR" sz="2400" dirty="0"/>
              <a:t>da </a:t>
            </a:r>
            <a:r>
              <a:rPr lang="pt-BR" sz="2400" dirty="0" err="1" smtClean="0"/>
              <a:t>glia</a:t>
            </a:r>
            <a:r>
              <a:rPr lang="pt-BR" sz="2400" dirty="0" smtClean="0"/>
              <a:t>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São células de </a:t>
            </a:r>
            <a:r>
              <a:rPr lang="pt-BR" sz="2400" dirty="0" err="1" smtClean="0"/>
              <a:t>glia</a:t>
            </a:r>
            <a:r>
              <a:rPr lang="pt-BR" sz="2400" dirty="0" smtClean="0"/>
              <a:t>: células </a:t>
            </a:r>
            <a:r>
              <a:rPr lang="pt-BR" sz="2400" dirty="0" err="1"/>
              <a:t>ependimárias</a:t>
            </a:r>
            <a:r>
              <a:rPr lang="pt-BR" sz="2400" dirty="0"/>
              <a:t>, </a:t>
            </a:r>
            <a:r>
              <a:rPr lang="pt-BR" sz="2400" dirty="0" err="1" smtClean="0"/>
              <a:t>astrócitos</a:t>
            </a:r>
            <a:r>
              <a:rPr lang="pt-BR" sz="2400" dirty="0"/>
              <a:t>, </a:t>
            </a:r>
            <a:r>
              <a:rPr lang="pt-BR" sz="2400" dirty="0" err="1"/>
              <a:t>oligodendrócitos</a:t>
            </a:r>
            <a:r>
              <a:rPr lang="pt-BR" sz="2400" dirty="0"/>
              <a:t>, </a:t>
            </a:r>
            <a:r>
              <a:rPr lang="pt-BR" sz="2400" dirty="0" err="1"/>
              <a:t>microglia</a:t>
            </a:r>
            <a:r>
              <a:rPr lang="pt-BR" sz="2400" dirty="0"/>
              <a:t> e células de </a:t>
            </a: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err="1" smtClean="0"/>
              <a:t>Schwann</a:t>
            </a:r>
            <a:r>
              <a:rPr lang="pt-BR" sz="2400" dirty="0" smtClean="0"/>
              <a:t> (tem </a:t>
            </a:r>
            <a:r>
              <a:rPr lang="pt-BR" sz="2400" dirty="0"/>
              <a:t>a </a:t>
            </a:r>
            <a:r>
              <a:rPr lang="pt-BR" sz="2400" dirty="0" smtClean="0"/>
              <a:t>função de reconstituir </a:t>
            </a:r>
            <a:r>
              <a:rPr lang="pt-BR" sz="2400" dirty="0"/>
              <a:t>a bainha de </a:t>
            </a:r>
            <a:r>
              <a:rPr lang="pt-BR" sz="2400" dirty="0" smtClean="0"/>
              <a:t>Mielina no S.N.P.).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2134" y="-236698"/>
            <a:ext cx="1202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3. COMPOSIÇÃO CELULAR DO SISTEMA NERVOSO 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36</a:t>
            </a:fld>
            <a:endParaRPr lang="pt-BR"/>
          </a:p>
        </p:txBody>
      </p:sp>
      <p:pic>
        <p:nvPicPr>
          <p:cNvPr id="9218" name="Picture 2" descr="https://static.alunosonline.uol.com.br/conteudo_legenda/4577d9a585ecd7cbb5ce0e53df9269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91" y="3531831"/>
            <a:ext cx="3278871" cy="327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66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444" y="1175552"/>
            <a:ext cx="11913326" cy="29316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 S.N. é composto por células </a:t>
            </a:r>
            <a:r>
              <a:rPr lang="pt-BR" sz="2400" dirty="0"/>
              <a:t>de </a:t>
            </a:r>
            <a:r>
              <a:rPr lang="pt-BR" sz="2400" dirty="0" err="1" smtClean="0"/>
              <a:t>glia</a:t>
            </a:r>
            <a:r>
              <a:rPr lang="pt-BR" sz="2400" dirty="0" smtClean="0"/>
              <a:t> (servem como </a:t>
            </a:r>
            <a:r>
              <a:rPr lang="pt-BR" sz="2400" dirty="0"/>
              <a:t>tecido conectivo do </a:t>
            </a:r>
            <a:r>
              <a:rPr lang="pt-BR" sz="2400" dirty="0" smtClean="0"/>
              <a:t>S.N., tem interação estrutural/funcional </a:t>
            </a:r>
            <a:r>
              <a:rPr lang="pt-BR" sz="2400" dirty="0"/>
              <a:t>com os </a:t>
            </a:r>
            <a:r>
              <a:rPr lang="pt-BR" sz="2400" dirty="0" smtClean="0"/>
              <a:t>neurônios);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Neurônios são classificados de acordo </a:t>
            </a:r>
            <a:r>
              <a:rPr lang="pt-BR" sz="2400" dirty="0"/>
              <a:t>com a função </a:t>
            </a:r>
            <a:r>
              <a:rPr lang="pt-BR" sz="2400" dirty="0" smtClean="0"/>
              <a:t>desempenhada: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t-BR" sz="2400" dirty="0" smtClean="0"/>
              <a:t>neurônios sensitivos/aferentes, que levam </a:t>
            </a:r>
            <a:r>
              <a:rPr lang="pt-BR" sz="2400" dirty="0"/>
              <a:t>impulsos para o </a:t>
            </a:r>
            <a:r>
              <a:rPr lang="pt-BR" sz="2400" dirty="0" smtClean="0"/>
              <a:t>S.N.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t-BR" sz="2400" dirty="0" smtClean="0"/>
              <a:t>neurônios motores/eferentes, que levam </a:t>
            </a:r>
            <a:r>
              <a:rPr lang="pt-BR" sz="2400" dirty="0"/>
              <a:t>impulsos para outras partes, como </a:t>
            </a:r>
            <a:r>
              <a:rPr lang="pt-BR" sz="2400" dirty="0" smtClean="0"/>
              <a:t>músculos e glândulas</a:t>
            </a:r>
            <a:r>
              <a:rPr lang="pt-BR" sz="2400" dirty="0"/>
              <a:t>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37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444" y="-150011"/>
            <a:ext cx="1202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3. COMPOSIÇÃO CELULAR DO SISTEMA NERVOSO 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4" name="Picture 2" descr="https://image.slidesharecdn.com/g9ano-carlasmateriais9-osistemanervoso-100225121700-phpapp02/95/sistema-neurohormonal-16-728.jpg?cb=12840126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55" y="3578579"/>
            <a:ext cx="4342458" cy="325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1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8931" y="882759"/>
            <a:ext cx="11908971" cy="283404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 neurônio tem estrutura célula grande com núcleo central e nucléolo, várias mitocôndrias, formando granulações no retículo endoplasmático;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Tem muitas ramificações (dendritos) e </a:t>
            </a:r>
            <a:r>
              <a:rPr lang="pt-BR" sz="2400" dirty="0"/>
              <a:t>uma única ramificação </a:t>
            </a:r>
            <a:r>
              <a:rPr lang="pt-BR" sz="2400" dirty="0" smtClean="0"/>
              <a:t>(axônio) estímulos </a:t>
            </a:r>
            <a:r>
              <a:rPr lang="pt-BR" sz="2400" dirty="0"/>
              <a:t>chegam </a:t>
            </a:r>
            <a:r>
              <a:rPr lang="pt-BR" sz="2400" dirty="0" smtClean="0"/>
              <a:t>pelos </a:t>
            </a:r>
            <a:r>
              <a:rPr lang="pt-BR" sz="2400" dirty="0"/>
              <a:t>dendritos e saem </a:t>
            </a:r>
            <a:r>
              <a:rPr lang="pt-BR" sz="2400" dirty="0" smtClean="0"/>
              <a:t>pelo axônio;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 </a:t>
            </a:r>
            <a:r>
              <a:rPr lang="pt-BR" sz="2400" dirty="0"/>
              <a:t>axônio </a:t>
            </a:r>
            <a:r>
              <a:rPr lang="pt-BR" sz="2400" dirty="0" smtClean="0"/>
              <a:t>revestido </a:t>
            </a:r>
            <a:r>
              <a:rPr lang="pt-BR" sz="2400" dirty="0"/>
              <a:t>por uma bainha de </a:t>
            </a:r>
            <a:r>
              <a:rPr lang="pt-BR" sz="2400" dirty="0" smtClean="0"/>
              <a:t>mielina (funciona como </a:t>
            </a:r>
            <a:r>
              <a:rPr lang="pt-BR" sz="2400" dirty="0"/>
              <a:t>material </a:t>
            </a:r>
            <a:r>
              <a:rPr lang="pt-BR" sz="2400" dirty="0" smtClean="0"/>
              <a:t>isolante). </a:t>
            </a:r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38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99444" y="-150011"/>
            <a:ext cx="1202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3. COMPOSIÇÃO CELULAR DO SISTEMA NERVOSO 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67" y="3510240"/>
            <a:ext cx="3545975" cy="333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2484" y="1266551"/>
            <a:ext cx="6294476" cy="4351338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  <a:spcBef>
                <a:spcPts val="0"/>
              </a:spcBef>
            </a:pPr>
            <a:r>
              <a:rPr lang="pt-BR" sz="2300" dirty="0" smtClean="0"/>
              <a:t>As células </a:t>
            </a:r>
            <a:r>
              <a:rPr lang="pt-BR" sz="2300" dirty="0"/>
              <a:t>da </a:t>
            </a:r>
            <a:r>
              <a:rPr lang="pt-BR" sz="2300" dirty="0" smtClean="0"/>
              <a:t>neuroglia fazem </a:t>
            </a:r>
            <a:r>
              <a:rPr lang="pt-BR" sz="2300" dirty="0"/>
              <a:t>parte do </a:t>
            </a:r>
            <a:r>
              <a:rPr lang="pt-BR" sz="2300" dirty="0" smtClean="0"/>
              <a:t>S. N. e existem </a:t>
            </a:r>
            <a:r>
              <a:rPr lang="pt-BR" sz="2300" dirty="0"/>
              <a:t>vários tipos de células da </a:t>
            </a:r>
            <a:r>
              <a:rPr lang="pt-BR" sz="2300" dirty="0" err="1" smtClean="0"/>
              <a:t>glia</a:t>
            </a:r>
            <a:r>
              <a:rPr lang="pt-BR" sz="2300" dirty="0" smtClean="0"/>
              <a:t>; diversas </a:t>
            </a:r>
            <a:r>
              <a:rPr lang="pt-BR" sz="2300" dirty="0"/>
              <a:t>funções no tecido </a:t>
            </a:r>
            <a:r>
              <a:rPr lang="pt-BR" sz="2300" dirty="0" smtClean="0"/>
              <a:t>nervoso;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</a:pPr>
            <a:r>
              <a:rPr lang="pt-BR" sz="2300" dirty="0" err="1" smtClean="0"/>
              <a:t>Astroglia</a:t>
            </a:r>
            <a:r>
              <a:rPr lang="pt-BR" sz="2300" dirty="0"/>
              <a:t>: </a:t>
            </a:r>
            <a:r>
              <a:rPr lang="pt-BR" sz="2300" dirty="0" smtClean="0"/>
              <a:t>constituída </a:t>
            </a:r>
            <a:r>
              <a:rPr lang="pt-BR" sz="2300" dirty="0"/>
              <a:t>por </a:t>
            </a:r>
            <a:r>
              <a:rPr lang="pt-BR" sz="2300" dirty="0" err="1" smtClean="0"/>
              <a:t>astrócitos</a:t>
            </a:r>
            <a:r>
              <a:rPr lang="pt-BR" sz="2300" dirty="0" smtClean="0"/>
              <a:t>, responsáveis </a:t>
            </a:r>
            <a:r>
              <a:rPr lang="pt-BR" sz="2300" dirty="0"/>
              <a:t>pela </a:t>
            </a:r>
            <a:r>
              <a:rPr lang="pt-BR" sz="2300" dirty="0" smtClean="0"/>
              <a:t>sustentação/nutrição </a:t>
            </a:r>
            <a:r>
              <a:rPr lang="pt-BR" sz="2300" dirty="0"/>
              <a:t>dos </a:t>
            </a:r>
            <a:r>
              <a:rPr lang="pt-BR" sz="2300" dirty="0" smtClean="0"/>
              <a:t>neurônios;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</a:pPr>
            <a:r>
              <a:rPr lang="pt-BR" sz="2300" dirty="0" err="1" smtClean="0"/>
              <a:t>Oligodendroglia</a:t>
            </a:r>
            <a:r>
              <a:rPr lang="pt-BR" sz="2300" dirty="0"/>
              <a:t>: </a:t>
            </a:r>
            <a:r>
              <a:rPr lang="pt-BR" sz="2300" dirty="0" smtClean="0"/>
              <a:t>função envolver </a:t>
            </a:r>
            <a:r>
              <a:rPr lang="pt-BR" sz="2300" dirty="0"/>
              <a:t>os axônios dos neurônios </a:t>
            </a:r>
            <a:r>
              <a:rPr lang="pt-BR" sz="2300" dirty="0" smtClean="0"/>
              <a:t>isolá-los </a:t>
            </a:r>
            <a:r>
              <a:rPr lang="pt-BR" sz="2300" dirty="0"/>
              <a:t>dos microambientes do tecido nervoso</a:t>
            </a:r>
            <a:r>
              <a:rPr lang="pt-BR" sz="2300" dirty="0" smtClean="0"/>
              <a:t>;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</a:pPr>
            <a:r>
              <a:rPr lang="pt-BR" sz="2300" dirty="0" smtClean="0"/>
              <a:t>Micróglia</a:t>
            </a:r>
            <a:r>
              <a:rPr lang="pt-BR" sz="2300" dirty="0"/>
              <a:t>: </a:t>
            </a:r>
            <a:r>
              <a:rPr lang="pt-BR" sz="2300" dirty="0" smtClean="0"/>
              <a:t>constituída </a:t>
            </a:r>
            <a:r>
              <a:rPr lang="pt-BR" sz="2300" dirty="0"/>
              <a:t>por células que agem como macrófagos, </a:t>
            </a:r>
            <a:r>
              <a:rPr lang="pt-BR" sz="2300" dirty="0" smtClean="0"/>
              <a:t>defesa </a:t>
            </a:r>
            <a:r>
              <a:rPr lang="pt-BR" sz="2300" dirty="0"/>
              <a:t>do tecido nervoso. 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3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39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99444" y="-150011"/>
            <a:ext cx="1202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3. COMPOSIÇÃO CELULAR DO SISTEMA NERVOSO 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Flor Floral, Astrócito, Glia, Neurônio, Oligodendrócito, Microglia, Sistema  Nervoso Central, Célula de Schwann, astrócito, axônio, cérebro png | PNG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083" y="1529255"/>
            <a:ext cx="5281307" cy="415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8" y="220472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524002" y="512677"/>
            <a:ext cx="10219508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pt-BR" altLang="en-US" sz="2600" dirty="0" smtClean="0">
                <a:solidFill>
                  <a:schemeClr val="tx1"/>
                </a:solidFill>
              </a:rPr>
              <a:t>1. PARTE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chemeClr val="tx1"/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4400" b="1" dirty="0" smtClean="0">
                <a:solidFill>
                  <a:srgbClr val="FF0000"/>
                </a:solidFill>
              </a:rPr>
              <a:t>SISTEMA NERVOSO  CENTRAL</a:t>
            </a:r>
            <a:endParaRPr lang="pt-BR" altLang="en-US" sz="2600" dirty="0" smtClean="0">
              <a:solidFill>
                <a:schemeClr val="tx1"/>
              </a:solidFill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</a:endParaRPr>
          </a:p>
          <a:p>
            <a:pPr eaLnBrk="1" hangingPunct="1">
              <a:buSzPct val="100000"/>
            </a:pPr>
            <a:endParaRPr lang="pt-BR" altLang="en-US" dirty="0">
              <a:solidFill>
                <a:srgbClr val="7030A0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4</a:t>
            </a:fld>
            <a:endParaRPr lang="pt-BR"/>
          </a:p>
        </p:txBody>
      </p:sp>
      <p:pic>
        <p:nvPicPr>
          <p:cNvPr id="2050" name="Picture 2" descr="The Central Nervous System in Your Bod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3" y="2860183"/>
            <a:ext cx="6213566" cy="3496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327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967" y="-288804"/>
            <a:ext cx="11642272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4. FUNCIONAMENTO DO SISTEMA NERVOSO CENTRAL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064" y="785058"/>
            <a:ext cx="12007516" cy="508412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O S.N.C</a:t>
            </a:r>
            <a:r>
              <a:rPr lang="pt-BR" sz="2400" dirty="0" smtClean="0"/>
              <a:t>. </a:t>
            </a:r>
            <a:r>
              <a:rPr lang="pt-BR" sz="2400" dirty="0"/>
              <a:t>recebe informações sobre o ambiente </a:t>
            </a:r>
            <a:r>
              <a:rPr lang="pt-BR" sz="2400" dirty="0" smtClean="0"/>
              <a:t>externo/interno </a:t>
            </a:r>
            <a:r>
              <a:rPr lang="pt-BR" sz="2400" dirty="0"/>
              <a:t>dos neurônios </a:t>
            </a:r>
            <a:r>
              <a:rPr lang="pt-BR" sz="2400" dirty="0" smtClean="0"/>
              <a:t>aferentes;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As informações </a:t>
            </a:r>
            <a:r>
              <a:rPr lang="pt-BR" sz="2400" dirty="0"/>
              <a:t>são processadas </a:t>
            </a:r>
            <a:r>
              <a:rPr lang="pt-BR" sz="2400" dirty="0" smtClean="0"/>
              <a:t>= inicia </a:t>
            </a:r>
            <a:r>
              <a:rPr lang="pt-BR" sz="2400" dirty="0"/>
              <a:t>a orientação </a:t>
            </a:r>
            <a:r>
              <a:rPr lang="pt-BR" sz="2400" dirty="0" smtClean="0"/>
              <a:t>nos </a:t>
            </a:r>
            <a:r>
              <a:rPr lang="pt-BR" sz="2400" dirty="0"/>
              <a:t>neurônios eferentes, que </a:t>
            </a:r>
            <a:r>
              <a:rPr lang="pt-BR" sz="2400" dirty="0" smtClean="0"/>
              <a:t>transmitem instruções </a:t>
            </a:r>
            <a:r>
              <a:rPr lang="pt-BR" sz="2400" dirty="0"/>
              <a:t>as </a:t>
            </a:r>
            <a:r>
              <a:rPr lang="pt-BR" sz="2400" dirty="0" smtClean="0"/>
              <a:t>glândulas/músculos levando </a:t>
            </a:r>
            <a:r>
              <a:rPr lang="pt-BR" sz="2400" dirty="0"/>
              <a:t>a resposta </a:t>
            </a:r>
            <a:r>
              <a:rPr lang="pt-BR" sz="2400" dirty="0" smtClean="0"/>
              <a:t>desejada (secreção </a:t>
            </a:r>
            <a:r>
              <a:rPr lang="pt-BR" sz="2400" dirty="0"/>
              <a:t>de alguma substancia ou </a:t>
            </a:r>
            <a:r>
              <a:rPr lang="pt-BR" sz="2400" dirty="0" smtClean="0"/>
              <a:t>movimento);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A </a:t>
            </a:r>
            <a:r>
              <a:rPr lang="pt-BR" sz="2400" dirty="0"/>
              <a:t>maioria </a:t>
            </a:r>
            <a:r>
              <a:rPr lang="pt-BR" sz="2400" dirty="0" smtClean="0"/>
              <a:t>das </a:t>
            </a:r>
            <a:r>
              <a:rPr lang="pt-BR" sz="2400" dirty="0"/>
              <a:t>atividades controladas por neurônios tem </a:t>
            </a:r>
            <a:r>
              <a:rPr lang="pt-BR" sz="2400" dirty="0" smtClean="0"/>
              <a:t>propósito </a:t>
            </a:r>
            <a:r>
              <a:rPr lang="pt-BR" sz="2400" dirty="0"/>
              <a:t>de manter a </a:t>
            </a:r>
            <a:r>
              <a:rPr lang="pt-BR" sz="2400" dirty="0" smtClean="0"/>
              <a:t>homeostase;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 S.N. atua </a:t>
            </a:r>
            <a:r>
              <a:rPr lang="pt-BR" sz="2400" dirty="0"/>
              <a:t>por meio dos sinais </a:t>
            </a:r>
            <a:r>
              <a:rPr lang="pt-BR" sz="2400" dirty="0" smtClean="0"/>
              <a:t>elétricos (potenciais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de ação), controlando respostas </a:t>
            </a:r>
            <a:r>
              <a:rPr lang="pt-BR" sz="2400" dirty="0"/>
              <a:t>rápidas do </a:t>
            </a:r>
            <a:r>
              <a:rPr lang="pt-BR" sz="2400" dirty="0" smtClean="0"/>
              <a:t>organismo,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responsável por </a:t>
            </a:r>
            <a:r>
              <a:rPr lang="pt-BR" sz="2400" dirty="0"/>
              <a:t>receber e transmitir informações </a:t>
            </a: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p </a:t>
            </a:r>
            <a:r>
              <a:rPr lang="pt-BR" sz="2400" dirty="0"/>
              <a:t>todo o </a:t>
            </a:r>
            <a:r>
              <a:rPr lang="pt-BR" sz="2400" dirty="0" smtClean="0"/>
              <a:t>organismo (é a central </a:t>
            </a:r>
            <a:r>
              <a:rPr lang="pt-BR" sz="2400" dirty="0"/>
              <a:t>de </a:t>
            </a:r>
            <a:r>
              <a:rPr lang="pt-BR" sz="2400" dirty="0" smtClean="0"/>
              <a:t>comando atividades).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40</a:t>
            </a:fld>
            <a:endParaRPr lang="pt-BR"/>
          </a:p>
        </p:txBody>
      </p:sp>
      <p:pic>
        <p:nvPicPr>
          <p:cNvPr id="1028" name="Picture 4" descr="https://images.law.com/contrib/content/uploads/sites/389/2020/03/shutterstock_1223599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214" y="3709595"/>
            <a:ext cx="4514366" cy="2829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9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2484" y="783329"/>
            <a:ext cx="11767458" cy="393398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u="sng" dirty="0"/>
              <a:t>Como funciona o Sistema Nervoso</a:t>
            </a:r>
            <a:r>
              <a:rPr lang="pt-BR" sz="2400" u="sng" dirty="0" smtClean="0"/>
              <a:t>?:</a:t>
            </a:r>
            <a:r>
              <a:rPr lang="pt-BR" sz="2400" dirty="0" smtClean="0"/>
              <a:t>  atua</a:t>
            </a:r>
            <a:r>
              <a:rPr lang="pt-BR" sz="2400" dirty="0"/>
              <a:t> </a:t>
            </a:r>
            <a:r>
              <a:rPr lang="pt-BR" sz="2400" dirty="0" smtClean="0"/>
              <a:t>coordenando os órgãos/sistemas, armazenando informações e captando sensações, bem como efetivando reações por meio de </a:t>
            </a:r>
            <a:r>
              <a:rPr lang="pt-BR" sz="2400" dirty="0"/>
              <a:t>mecanismos hormonais e </a:t>
            </a:r>
            <a:r>
              <a:rPr lang="pt-BR" sz="2400" dirty="0" smtClean="0"/>
              <a:t>motores;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• O </a:t>
            </a:r>
            <a:r>
              <a:rPr lang="pt-BR" sz="2400" dirty="0"/>
              <a:t>principal componente do </a:t>
            </a:r>
            <a:r>
              <a:rPr lang="pt-BR" sz="2400" dirty="0" smtClean="0"/>
              <a:t>S. N. é </a:t>
            </a:r>
            <a:r>
              <a:rPr lang="pt-BR" sz="2400" dirty="0"/>
              <a:t>o </a:t>
            </a:r>
            <a:r>
              <a:rPr lang="pt-BR" sz="2400" dirty="0" smtClean="0"/>
              <a:t>neurônio, especialistas em conduzir/receber impulsos elétricos e transmitir essas informações ao S.N. o responsável pela percepção das variações do ambiente;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• Todas as modificações produzidas, induz a execução de respostas visando manter o equilíbrio interno do corpo.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41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04967" y="-288804"/>
            <a:ext cx="11642272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4. FUNCIONAMENTO DO SISTEMA NERVOSO CENTRAL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3794" name="Picture 2" descr="Isometric Robotic Arm. Industrial Factory Machines, Manufacturing  Automatisation And Production Line Robot Arms 3d Stock Vector -  Illustration of industrial, engineering: 1575624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02" y="3976338"/>
            <a:ext cx="8597225" cy="28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8412" y="-167521"/>
            <a:ext cx="12328818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5. TRANSMISSÃO DA INFORMAÇÃO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1991" y="1014584"/>
            <a:ext cx="11848011" cy="5563433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/>
              <a:t>• </a:t>
            </a:r>
            <a:r>
              <a:rPr lang="pt-BR" sz="2400" dirty="0" smtClean="0"/>
              <a:t>S.N. = rede </a:t>
            </a:r>
            <a:r>
              <a:rPr lang="pt-BR" sz="2400" dirty="0"/>
              <a:t>de </a:t>
            </a:r>
            <a:r>
              <a:rPr lang="pt-BR" sz="2400" dirty="0" smtClean="0"/>
              <a:t>comunicações/controle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- Permite organismo </a:t>
            </a:r>
            <a:r>
              <a:rPr lang="pt-BR" sz="2400" dirty="0"/>
              <a:t>interagir com o </a:t>
            </a:r>
            <a:r>
              <a:rPr lang="pt-BR" sz="2400" dirty="0" smtClean="0"/>
              <a:t>ambiente/interno/externo, de </a:t>
            </a:r>
            <a:r>
              <a:rPr lang="pt-BR" sz="2400" dirty="0"/>
              <a:t>maneira </a:t>
            </a:r>
            <a:r>
              <a:rPr lang="pt-BR" sz="2400" dirty="0" smtClean="0"/>
              <a:t>apropriada.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b="1" dirty="0">
                <a:solidFill>
                  <a:srgbClr val="FF0000"/>
                </a:solidFill>
              </a:rPr>
              <a:t/>
            </a:r>
            <a:br>
              <a:rPr lang="pt-BR" sz="1600" b="1" dirty="0">
                <a:solidFill>
                  <a:srgbClr val="FF0000"/>
                </a:solidFill>
              </a:rPr>
            </a:br>
            <a:r>
              <a:rPr lang="pt-BR" sz="2400" b="1" u="sng" dirty="0" smtClean="0">
                <a:solidFill>
                  <a:srgbClr val="FF0000"/>
                </a:solidFill>
              </a:rPr>
              <a:t>TRANSMISSÃO </a:t>
            </a:r>
            <a:r>
              <a:rPr lang="pt-BR" sz="2400" b="1" u="sng" dirty="0">
                <a:solidFill>
                  <a:srgbClr val="FF0000"/>
                </a:solidFill>
              </a:rPr>
              <a:t>DA INFORMAÇÃO PELAS REDES NEURONAIS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i) Transformação da informação por meio da recombinação de outras informações (integração neuronal);</a:t>
            </a:r>
            <a:endParaRPr lang="pt-BR" sz="2400" dirty="0"/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err="1" smtClean="0"/>
              <a:t>ii</a:t>
            </a:r>
            <a:r>
              <a:rPr lang="pt-BR" sz="2400" dirty="0" smtClean="0"/>
              <a:t>) Percepção da informação sensorial;</a:t>
            </a:r>
            <a:endParaRPr lang="pt-BR" sz="2400" dirty="0"/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err="1" smtClean="0"/>
              <a:t>iii</a:t>
            </a:r>
            <a:r>
              <a:rPr lang="pt-BR" sz="2400" dirty="0" smtClean="0"/>
              <a:t>) Armazenamento e recuperação da informação-memória;</a:t>
            </a:r>
            <a:endParaRPr lang="pt-BR" sz="2400" dirty="0"/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err="1" smtClean="0"/>
              <a:t>iv</a:t>
            </a:r>
            <a:r>
              <a:rPr lang="pt-BR" sz="2400" dirty="0" smtClean="0"/>
              <a:t>) Planejamento e implementação de comandos motores; </a:t>
            </a:r>
            <a:endParaRPr lang="pt-BR" sz="2400" dirty="0"/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v) Processos de pensamento e conscientização; </a:t>
            </a:r>
            <a:endParaRPr lang="pt-BR" sz="2400" dirty="0"/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vi) Aprendizado; </a:t>
            </a:r>
            <a:endParaRPr lang="pt-BR" sz="2400" dirty="0"/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err="1" smtClean="0"/>
              <a:t>vii</a:t>
            </a:r>
            <a:r>
              <a:rPr lang="pt-BR" sz="2400" dirty="0" smtClean="0"/>
              <a:t>) Emoção/motivação.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42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https://encrypted-tbn0.gstatic.com/images?q=tbn:ANd9GcSzY4oAJbOUhQDuZivVZeqgQqdFjzkJZMqO5mqUOjORVqRIAU7Z8Sz7y2_WNIgAuzgO2uQ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3317974"/>
            <a:ext cx="3409402" cy="340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7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082" y="1313922"/>
            <a:ext cx="12017829" cy="2290207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Comunicações </a:t>
            </a:r>
            <a:r>
              <a:rPr lang="pt-BR" sz="2400" dirty="0"/>
              <a:t>entre </a:t>
            </a:r>
            <a:r>
              <a:rPr lang="pt-BR" sz="2400" dirty="0" smtClean="0"/>
              <a:t>neurônios, guardando </a:t>
            </a:r>
            <a:r>
              <a:rPr lang="pt-BR" sz="2400" dirty="0"/>
              <a:t>sempre </a:t>
            </a:r>
            <a:r>
              <a:rPr lang="pt-BR" sz="2400" dirty="0" smtClean="0"/>
              <a:t>espaço Inter sináptico (não </a:t>
            </a:r>
            <a:r>
              <a:rPr lang="pt-BR" sz="2400" dirty="0"/>
              <a:t>existe </a:t>
            </a:r>
            <a:r>
              <a:rPr lang="pt-BR" sz="2400" dirty="0" smtClean="0"/>
              <a:t>continuidade </a:t>
            </a:r>
            <a:r>
              <a:rPr lang="pt-BR" sz="2400" dirty="0"/>
              <a:t>física entre dois </a:t>
            </a:r>
            <a:r>
              <a:rPr lang="pt-BR" sz="2400" dirty="0" smtClean="0"/>
              <a:t>neurônios); </a:t>
            </a:r>
          </a:p>
          <a:p>
            <a:pPr marL="0" indent="0" algn="just">
              <a:buNone/>
            </a:pPr>
            <a:endParaRPr lang="pt-BR" sz="1050" dirty="0" smtClean="0"/>
          </a:p>
          <a:p>
            <a:pPr algn="just"/>
            <a:r>
              <a:rPr lang="pt-BR" sz="2400" dirty="0" smtClean="0"/>
              <a:t>A </a:t>
            </a:r>
            <a:r>
              <a:rPr lang="pt-BR" sz="2400" dirty="0"/>
              <a:t>membrana </a:t>
            </a:r>
            <a:r>
              <a:rPr lang="pt-BR" sz="2400" dirty="0" smtClean="0"/>
              <a:t>pré-sináptica </a:t>
            </a:r>
            <a:r>
              <a:rPr lang="pt-BR" sz="2400" dirty="0"/>
              <a:t>não está fundida a membrana do neurônio </a:t>
            </a:r>
            <a:r>
              <a:rPr lang="pt-BR" sz="2400" dirty="0" smtClean="0"/>
              <a:t>pós-sináptico (comunicação </a:t>
            </a:r>
            <a:r>
              <a:rPr lang="pt-BR" sz="2400" dirty="0"/>
              <a:t>entre neurônios se dá por substâncias </a:t>
            </a:r>
            <a:r>
              <a:rPr lang="pt-BR" sz="2400" dirty="0" smtClean="0"/>
              <a:t>químicas/mediadores, </a:t>
            </a:r>
            <a:r>
              <a:rPr lang="pt-BR" sz="2400" dirty="0"/>
              <a:t>lançadas no espaço </a:t>
            </a:r>
            <a:r>
              <a:rPr lang="pt-BR" sz="2400" dirty="0" smtClean="0"/>
              <a:t>Inter sináptico);</a:t>
            </a:r>
          </a:p>
          <a:p>
            <a:pPr marL="0" indent="0" algn="just">
              <a:buNone/>
            </a:pPr>
            <a:endParaRPr lang="pt-BR" sz="105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43</a:t>
            </a:fld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-68412" y="-167521"/>
            <a:ext cx="12328818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5. TRANSMISSÃO DA INFORMAÇÃO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170" name="Picture 2" descr="https://conhecimentocientifico.r7.com/wp-content/uploads/2019/09/sinapse-o-que-e-onde-como-e-por-que-acontec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970" y="3956645"/>
            <a:ext cx="6742666" cy="264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853285" y="657101"/>
            <a:ext cx="4757315" cy="67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Sinapses</a:t>
            </a:r>
            <a:endParaRPr lang="pt-BR" sz="3600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60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" y="1153653"/>
            <a:ext cx="7126014" cy="556782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Impulso </a:t>
            </a:r>
            <a:r>
              <a:rPr lang="pt-BR" sz="2400" dirty="0"/>
              <a:t>nervoso </a:t>
            </a:r>
            <a:r>
              <a:rPr lang="pt-BR" sz="2400" dirty="0" smtClean="0"/>
              <a:t>= fenômeno elétrico, se estabelece </a:t>
            </a:r>
            <a:r>
              <a:rPr lang="pt-BR" sz="2400" dirty="0"/>
              <a:t>na membrana do </a:t>
            </a:r>
            <a:r>
              <a:rPr lang="pt-BR" sz="2400" dirty="0" smtClean="0"/>
              <a:t>neurônio,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Estado de </a:t>
            </a:r>
            <a:r>
              <a:rPr lang="pt-BR" sz="2400" dirty="0"/>
              <a:t>repouso, a membrana </a:t>
            </a:r>
            <a:r>
              <a:rPr lang="pt-BR" sz="2400" dirty="0" smtClean="0"/>
              <a:t>polarizada, tem carga negativa </a:t>
            </a:r>
            <a:r>
              <a:rPr lang="pt-BR" sz="2400" dirty="0"/>
              <a:t>na </a:t>
            </a:r>
            <a:r>
              <a:rPr lang="pt-BR" sz="2400" dirty="0" smtClean="0"/>
              <a:t>face </a:t>
            </a:r>
            <a:r>
              <a:rPr lang="pt-BR" sz="2400" dirty="0"/>
              <a:t>interna e cargas positivas na </a:t>
            </a:r>
            <a:r>
              <a:rPr lang="pt-BR" sz="2400" dirty="0" smtClean="0"/>
              <a:t>face </a:t>
            </a:r>
            <a:r>
              <a:rPr lang="pt-BR" sz="2400" dirty="0"/>
              <a:t>externa</a:t>
            </a:r>
            <a:r>
              <a:rPr lang="pt-BR" sz="2400" dirty="0" smtClean="0"/>
              <a:t>, = “</a:t>
            </a:r>
            <a:r>
              <a:rPr lang="pt-BR" sz="2400" dirty="0"/>
              <a:t>Potencial de repouso</a:t>
            </a:r>
            <a:r>
              <a:rPr lang="pt-BR" sz="2400" dirty="0" smtClean="0"/>
              <a:t>”;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Essa </a:t>
            </a:r>
            <a:r>
              <a:rPr lang="pt-BR" sz="2400" dirty="0"/>
              <a:t>diferença de potencial (mantida por </a:t>
            </a:r>
            <a:r>
              <a:rPr lang="pt-BR" sz="2400" dirty="0" smtClean="0"/>
              <a:t>transporte </a:t>
            </a:r>
            <a:r>
              <a:rPr lang="pt-BR" sz="2400" dirty="0"/>
              <a:t>ativo </a:t>
            </a:r>
            <a:r>
              <a:rPr lang="pt-BR" sz="2400" dirty="0" smtClean="0"/>
              <a:t>bomba </a:t>
            </a:r>
            <a:r>
              <a:rPr lang="pt-BR" sz="2400" dirty="0"/>
              <a:t>de sódio-potássio</a:t>
            </a:r>
            <a:r>
              <a:rPr lang="pt-BR" sz="2400" dirty="0" smtClean="0"/>
              <a:t>), ocorre </a:t>
            </a:r>
            <a:r>
              <a:rPr lang="pt-BR" sz="2400" dirty="0"/>
              <a:t>devido a composição iônica do meio interno não ser igual a composição iônica do meio </a:t>
            </a:r>
            <a:r>
              <a:rPr lang="pt-BR" sz="2400" dirty="0" smtClean="0"/>
              <a:t>externo;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Um </a:t>
            </a:r>
            <a:r>
              <a:rPr lang="pt-BR" sz="2400" dirty="0"/>
              <a:t>estimulo nervoso é qualquer estimulo (mecânico, térmico, químico, elétrico e etc.), capaz de modificar o funcionamento da bomba de sódio-potássio.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44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-68412" y="-167521"/>
            <a:ext cx="12328818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5. TRANSMISSÃO DA INFORMAÇÃO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5842" name="Picture 2" descr="impulso nervoso - Só Biolo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98" y="1494090"/>
            <a:ext cx="4467225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2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" y="1029432"/>
            <a:ext cx="7082181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/>
              <a:t>Qualquer ponto da membrana neuronal </a:t>
            </a:r>
            <a:r>
              <a:rPr lang="pt-BR" sz="2200" dirty="0" smtClean="0"/>
              <a:t>e </a:t>
            </a:r>
            <a:r>
              <a:rPr lang="pt-BR" sz="2200" dirty="0"/>
              <a:t>do </a:t>
            </a:r>
            <a:r>
              <a:rPr lang="pt-BR" sz="2200" dirty="0" smtClean="0"/>
              <a:t>axônio, </a:t>
            </a:r>
            <a:r>
              <a:rPr lang="pt-BR" sz="2200" dirty="0"/>
              <a:t>é excitável e </a:t>
            </a:r>
            <a:r>
              <a:rPr lang="pt-BR" sz="2200" dirty="0" smtClean="0"/>
              <a:t>pode </a:t>
            </a:r>
            <a:r>
              <a:rPr lang="pt-BR" sz="2200" dirty="0"/>
              <a:t>se </a:t>
            </a:r>
            <a:r>
              <a:rPr lang="pt-BR" sz="2200" dirty="0" smtClean="0"/>
              <a:t>propagar;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Se </a:t>
            </a:r>
            <a:r>
              <a:rPr lang="pt-BR" sz="2200" dirty="0"/>
              <a:t>excitarmos um axônio isolado, o impulso se propaga ao corpo celular e dendritos, porém não às células </a:t>
            </a:r>
            <a:r>
              <a:rPr lang="pt-BR" sz="2200" dirty="0" smtClean="0"/>
              <a:t>vizinhas;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Esse </a:t>
            </a:r>
            <a:r>
              <a:rPr lang="pt-BR" sz="2200" dirty="0"/>
              <a:t>tipo de propagação </a:t>
            </a:r>
            <a:r>
              <a:rPr lang="pt-BR" sz="2200" dirty="0" smtClean="0"/>
              <a:t>(chamado contínuo), </a:t>
            </a:r>
            <a:r>
              <a:rPr lang="pt-BR" sz="2200" dirty="0"/>
              <a:t>percorre toda a extensão da </a:t>
            </a:r>
            <a:r>
              <a:rPr lang="pt-BR" sz="2200" dirty="0" smtClean="0"/>
              <a:t>membrana e não </a:t>
            </a:r>
            <a:r>
              <a:rPr lang="pt-BR" sz="2200" dirty="0"/>
              <a:t>há arrefecimento do estímulo, </a:t>
            </a:r>
            <a:r>
              <a:rPr lang="pt-BR" sz="2200" dirty="0" smtClean="0"/>
              <a:t>já que o </a:t>
            </a:r>
            <a:r>
              <a:rPr lang="pt-BR" sz="2200" dirty="0"/>
              <a:t>consumo de ATP </a:t>
            </a:r>
            <a:r>
              <a:rPr lang="pt-BR" sz="2200" dirty="0" smtClean="0"/>
              <a:t>garante </a:t>
            </a:r>
            <a:r>
              <a:rPr lang="pt-BR" sz="2200" dirty="0"/>
              <a:t>a energia </a:t>
            </a:r>
            <a:r>
              <a:rPr lang="pt-BR" sz="2200" dirty="0" smtClean="0"/>
              <a:t>necessária;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Existe a “Condução </a:t>
            </a:r>
            <a:r>
              <a:rPr lang="pt-BR" sz="2200" dirty="0" err="1"/>
              <a:t>Saltatória</a:t>
            </a:r>
            <a:r>
              <a:rPr lang="pt-BR" sz="2200" dirty="0"/>
              <a:t>”, </a:t>
            </a:r>
            <a:r>
              <a:rPr lang="pt-BR" sz="2200" dirty="0" smtClean="0"/>
              <a:t>(processo nos </a:t>
            </a:r>
            <a:r>
              <a:rPr lang="pt-BR" sz="2200" dirty="0"/>
              <a:t>axônios que possuem bainha de mielina em forma de segmentos, onde existe pouco contato do axônio com o </a:t>
            </a:r>
            <a:r>
              <a:rPr lang="pt-BR" sz="2200" dirty="0" smtClean="0"/>
              <a:t>meio e em </a:t>
            </a:r>
            <a:r>
              <a:rPr lang="pt-BR" sz="2200" dirty="0"/>
              <a:t>cada nódulo cria-se uma diferença de potencial que “salta” para o nódulo seguinte. </a:t>
            </a:r>
            <a:r>
              <a:rPr lang="pt-BR" sz="2200" dirty="0" smtClean="0"/>
              <a:t>Assim, condução </a:t>
            </a:r>
            <a:r>
              <a:rPr lang="pt-BR" sz="2200" dirty="0"/>
              <a:t>do impulso é muito mais rápida.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45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-68412" y="-167521"/>
            <a:ext cx="12328818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5. TRANSMISSÃO DA INFORMAÇÃO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0962" name="Picture 2" descr="Sala BioQuímica: O que é o impulso nervos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82" y="1637883"/>
            <a:ext cx="5038725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1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0094"/>
            <a:ext cx="11778344" cy="197592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 S.N.C. é protegido por ossos e membranas. O encéfalo, está protegido pela caixa craniana, e a medula espinhal pela coluna vertebral; 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Tanto o encéfalo quanto a medula estão envolvidos por três membranas (meninges);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Todo o S. N.C. é revestido por três membranas que o isolam e protegem, as meninges (dura </a:t>
            </a:r>
            <a:r>
              <a:rPr lang="pt-BR" sz="2400" dirty="0" err="1" smtClean="0"/>
              <a:t>mater</a:t>
            </a:r>
            <a:r>
              <a:rPr lang="pt-BR" sz="2400" dirty="0" smtClean="0"/>
              <a:t>, aracnoide e pia </a:t>
            </a:r>
            <a:r>
              <a:rPr lang="pt-BR" sz="2400" dirty="0" err="1" smtClean="0"/>
              <a:t>mater</a:t>
            </a:r>
            <a:r>
              <a:rPr lang="pt-BR" sz="2400" dirty="0" smtClean="0"/>
              <a:t>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46</a:t>
            </a:fld>
            <a:endParaRPr lang="pt-BR"/>
          </a:p>
        </p:txBody>
      </p:sp>
      <p:pic>
        <p:nvPicPr>
          <p:cNvPr id="10242" name="Picture 2" descr="https://www.auladeanatomia.com/neurologia/meninge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430" y="3102981"/>
            <a:ext cx="6627745" cy="356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504967" y="-159644"/>
            <a:ext cx="11524674" cy="10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6. PROTEÇÃO DO SISTEMA NERVOSO CENTRAL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888646" y="527225"/>
            <a:ext cx="4757315" cy="67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Meninges</a:t>
            </a:r>
            <a:endParaRPr lang="pt-BR" sz="3600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20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" y="1398306"/>
            <a:ext cx="7062952" cy="3966890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pt-BR" sz="2300" b="1" dirty="0"/>
              <a:t>Dura-máter</a:t>
            </a:r>
            <a:r>
              <a:rPr lang="pt-BR" sz="2300" dirty="0"/>
              <a:t>: </a:t>
            </a:r>
            <a:r>
              <a:rPr lang="pt-BR" sz="2300" dirty="0" smtClean="0"/>
              <a:t>mais </a:t>
            </a:r>
            <a:r>
              <a:rPr lang="pt-BR" sz="2300" dirty="0"/>
              <a:t>externa, </a:t>
            </a:r>
            <a:r>
              <a:rPr lang="pt-BR" sz="2300" dirty="0" smtClean="0"/>
              <a:t>espessa </a:t>
            </a:r>
            <a:r>
              <a:rPr lang="pt-BR" sz="2300" dirty="0"/>
              <a:t>e resistente. Formada por tecido conjuntivo rico em fibras </a:t>
            </a:r>
            <a:r>
              <a:rPr lang="pt-BR" sz="2300" dirty="0" smtClean="0"/>
              <a:t>colágenas, a porção </a:t>
            </a:r>
            <a:r>
              <a:rPr lang="pt-BR" sz="2300" dirty="0"/>
              <a:t>mais externa fica em contato com os </a:t>
            </a:r>
            <a:r>
              <a:rPr lang="pt-BR" sz="2300" dirty="0" smtClean="0"/>
              <a:t>ossos;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300" dirty="0" smtClean="0"/>
              <a:t> </a:t>
            </a:r>
            <a:endParaRPr lang="pt-BR" sz="2300" dirty="0"/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pt-BR" sz="2300" b="1" dirty="0"/>
              <a:t>Aracnoide</a:t>
            </a:r>
            <a:r>
              <a:rPr lang="pt-BR" sz="2300" dirty="0"/>
              <a:t>: </a:t>
            </a:r>
            <a:r>
              <a:rPr lang="pt-BR" sz="2300" dirty="0" smtClean="0"/>
              <a:t>membrana </a:t>
            </a:r>
            <a:r>
              <a:rPr lang="pt-BR" sz="2300" dirty="0"/>
              <a:t>intermediária, entre a dura-máter e a </a:t>
            </a:r>
            <a:r>
              <a:rPr lang="pt-BR" sz="2300" dirty="0" smtClean="0"/>
              <a:t>pia-máter, tem estrutura similar a uma </a:t>
            </a:r>
            <a:r>
              <a:rPr lang="pt-BR" sz="2300" dirty="0"/>
              <a:t>teia de </a:t>
            </a:r>
            <a:r>
              <a:rPr lang="pt-BR" sz="2300" dirty="0" smtClean="0"/>
              <a:t>aranha. No </a:t>
            </a:r>
            <a:r>
              <a:rPr lang="pt-BR" sz="2300" dirty="0"/>
              <a:t>espaço </a:t>
            </a:r>
            <a:r>
              <a:rPr lang="pt-BR" sz="2300" dirty="0" err="1"/>
              <a:t>subaracnoide</a:t>
            </a:r>
            <a:r>
              <a:rPr lang="pt-BR" sz="2300" dirty="0"/>
              <a:t>, é encontrado líquido cefalorraquidiano, </a:t>
            </a:r>
            <a:r>
              <a:rPr lang="pt-BR" sz="2300" dirty="0" smtClean="0"/>
              <a:t>tem função de proteção, entre outros;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300" dirty="0"/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pt-BR" sz="2300" b="1" dirty="0"/>
              <a:t>Pia-máter</a:t>
            </a:r>
            <a:r>
              <a:rPr lang="pt-BR" sz="2300" dirty="0"/>
              <a:t>: </a:t>
            </a:r>
            <a:r>
              <a:rPr lang="pt-BR" sz="2300" dirty="0" smtClean="0"/>
              <a:t>mais </a:t>
            </a:r>
            <a:r>
              <a:rPr lang="pt-BR" sz="2300" dirty="0"/>
              <a:t>interna e delicada, em contato direto com o SNC. A aracnoide e a pia-máter são separadas pelo líquido cefalorraquidiano ou </a:t>
            </a:r>
            <a:r>
              <a:rPr lang="pt-BR" sz="2300" dirty="0" err="1" smtClean="0"/>
              <a:t>liquor</a:t>
            </a:r>
            <a:r>
              <a:rPr lang="pt-BR" sz="2300" dirty="0"/>
              <a:t> </a:t>
            </a:r>
            <a:r>
              <a:rPr lang="pt-BR" sz="2300" dirty="0" smtClean="0"/>
              <a:t>= confere </a:t>
            </a:r>
            <a:r>
              <a:rPr lang="pt-BR" sz="2300" dirty="0"/>
              <a:t>proteção mecânica e amortecimento de choques aos órgãos do </a:t>
            </a:r>
            <a:r>
              <a:rPr lang="pt-BR" sz="2300" dirty="0" smtClean="0"/>
              <a:t>S.N.C. e oferece nutrientes </a:t>
            </a:r>
            <a:r>
              <a:rPr lang="pt-BR" sz="2300" dirty="0"/>
              <a:t>ao cérebro.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3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05616" y="-116538"/>
            <a:ext cx="9002244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6. PROTEÇÃO DO SISTEMA NERVOSO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47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853285" y="732177"/>
            <a:ext cx="4757315" cy="67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Meninges</a:t>
            </a:r>
            <a:endParaRPr lang="pt-BR" sz="3600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7890" name="Picture 2" descr="Meningite é a inflamação das meninges | Medicina - Mitos e Verda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017" y="1598657"/>
            <a:ext cx="4911101" cy="48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1630" y="1204424"/>
            <a:ext cx="7559239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Danos </a:t>
            </a:r>
            <a:r>
              <a:rPr lang="pt-BR" sz="2400" dirty="0"/>
              <a:t>mecânicos promovem rompimento de pequenos vasos </a:t>
            </a:r>
            <a:r>
              <a:rPr lang="pt-BR" sz="2400" dirty="0" smtClean="0"/>
              <a:t>sanguíneos (impedem a </a:t>
            </a:r>
            <a:r>
              <a:rPr lang="pt-BR" sz="2400" dirty="0"/>
              <a:t>entrega de </a:t>
            </a:r>
            <a:r>
              <a:rPr lang="pt-BR" sz="2400" dirty="0" smtClean="0"/>
              <a:t>oxigênio/nutrientes </a:t>
            </a:r>
            <a:r>
              <a:rPr lang="pt-BR" sz="2400" dirty="0"/>
              <a:t>para </a:t>
            </a:r>
            <a:r>
              <a:rPr lang="pt-BR" sz="2400" dirty="0" smtClean="0"/>
              <a:t>células </a:t>
            </a:r>
            <a:r>
              <a:rPr lang="pt-BR" sz="2400" dirty="0"/>
              <a:t>não afetadas diretamente, </a:t>
            </a: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Células </a:t>
            </a:r>
            <a:r>
              <a:rPr lang="pt-BR" sz="2400" dirty="0"/>
              <a:t>lesadas extravasam componentes </a:t>
            </a:r>
            <a:r>
              <a:rPr lang="pt-BR" sz="2400" dirty="0" smtClean="0"/>
              <a:t>citoplasmáticos/tóxicos</a:t>
            </a:r>
            <a:r>
              <a:rPr lang="pt-BR" sz="2400" dirty="0"/>
              <a:t>, </a:t>
            </a:r>
            <a:r>
              <a:rPr lang="pt-BR" sz="2400" dirty="0" smtClean="0"/>
              <a:t>afetando células </a:t>
            </a:r>
            <a:r>
              <a:rPr lang="pt-BR" sz="2400" dirty="0"/>
              <a:t>vizinhas, antes intactas; células do sistema imunológico iniciam um quadro inflamatório no local da lesão; células da </a:t>
            </a:r>
            <a:r>
              <a:rPr lang="pt-BR" sz="2400" dirty="0" err="1"/>
              <a:t>Glia</a:t>
            </a:r>
            <a:r>
              <a:rPr lang="pt-BR" sz="2400" dirty="0"/>
              <a:t> proliferam criando grumos e uma espécie de cicatriz, </a:t>
            </a:r>
            <a:r>
              <a:rPr lang="pt-BR" sz="2400" dirty="0" smtClean="0"/>
              <a:t>(impedindo que os </a:t>
            </a:r>
            <a:r>
              <a:rPr lang="pt-BR" sz="2400" dirty="0"/>
              <a:t>axônios lesados </a:t>
            </a:r>
            <a:r>
              <a:rPr lang="pt-BR" sz="2400" dirty="0" smtClean="0"/>
              <a:t>cresçam e reconectem;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 </a:t>
            </a:r>
            <a:r>
              <a:rPr lang="pt-BR" sz="2400" dirty="0"/>
              <a:t>vírus da poliomielite causa lesões na raiz ventral dos nervos espinhais, </a:t>
            </a:r>
            <a:r>
              <a:rPr lang="pt-BR" sz="2400" dirty="0" smtClean="0"/>
              <a:t>leva </a:t>
            </a:r>
            <a:r>
              <a:rPr lang="pt-BR" sz="2400" dirty="0"/>
              <a:t>à </a:t>
            </a:r>
            <a:r>
              <a:rPr lang="pt-BR" sz="2400" dirty="0" smtClean="0"/>
              <a:t>paralisia/atrofia </a:t>
            </a:r>
            <a:r>
              <a:rPr lang="pt-BR" sz="2400" dirty="0"/>
              <a:t>dos músculos.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48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04967" y="-159644"/>
            <a:ext cx="11524674" cy="10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6. PROTEÇÃO DO SISTEMA NERVOSO CENTRAL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888646" y="527225"/>
            <a:ext cx="4757315" cy="67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Danos..</a:t>
            </a:r>
            <a:endParaRPr lang="pt-BR" sz="36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AutoShape 2" descr="Tipos de acidente vascular cerebral humano | Vetor Prem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6870" name="Picture 6" descr="Vetores de Tipos De Cérebro Humano Acidente Vascular Cerebral e mais  imagens de Anatomia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549" y="1930582"/>
            <a:ext cx="3602968" cy="30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02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9574" y="28859"/>
            <a:ext cx="11742426" cy="1325563"/>
          </a:xfrm>
        </p:spPr>
        <p:txBody>
          <a:bodyPr>
            <a:normAutofit/>
          </a:bodyPr>
          <a:lstStyle/>
          <a:p>
            <a:pPr lvl="0" algn="ctr"/>
            <a:r>
              <a:rPr lang="pt-BR" sz="3500" b="1" dirty="0" smtClean="0">
                <a:solidFill>
                  <a:srgbClr val="FF0000"/>
                </a:solidFill>
                <a:latin typeface="+mn-lt"/>
              </a:rPr>
              <a:t>7. ASPECTOS BIOQUÍMICOS </a:t>
            </a:r>
            <a:r>
              <a:rPr lang="pt-BR" sz="3500" b="1" dirty="0">
                <a:solidFill>
                  <a:srgbClr val="FF0000"/>
                </a:solidFill>
                <a:latin typeface="+mn-lt"/>
              </a:rPr>
              <a:t>DO </a:t>
            </a:r>
            <a:r>
              <a:rPr lang="pt-BR" sz="3500" b="1" dirty="0" smtClean="0">
                <a:solidFill>
                  <a:srgbClr val="FF0000"/>
                </a:solidFill>
                <a:latin typeface="+mn-lt"/>
              </a:rPr>
              <a:t>SISTEMA NERVOSO CENTRAL </a:t>
            </a:r>
            <a:r>
              <a:rPr lang="pt-BR" sz="35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pt-BR" sz="3500" b="1" dirty="0">
                <a:solidFill>
                  <a:srgbClr val="FF0000"/>
                </a:solidFill>
                <a:latin typeface="+mn-lt"/>
              </a:rPr>
            </a:br>
            <a:endParaRPr lang="pt-BR" sz="3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39705"/>
            <a:ext cx="7587165" cy="4351338"/>
          </a:xfrm>
        </p:spPr>
        <p:txBody>
          <a:bodyPr>
            <a:noAutofit/>
          </a:bodyPr>
          <a:lstStyle/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300" dirty="0"/>
              <a:t>A evolução animal trouxe um problema para os </a:t>
            </a:r>
            <a:r>
              <a:rPr lang="pt-BR" sz="2300" dirty="0" smtClean="0"/>
              <a:t>animais pluricelulares, </a:t>
            </a:r>
            <a:r>
              <a:rPr lang="pt-BR" sz="2300" dirty="0"/>
              <a:t>“como coordenar </a:t>
            </a:r>
            <a:r>
              <a:rPr lang="pt-BR" sz="2300" dirty="0" smtClean="0"/>
              <a:t>funções</a:t>
            </a:r>
            <a:r>
              <a:rPr lang="pt-BR" sz="2300" dirty="0"/>
              <a:t>, integrando </a:t>
            </a:r>
            <a:r>
              <a:rPr lang="pt-BR" sz="2300" dirty="0" smtClean="0"/>
              <a:t>órgãos/tecidos</a:t>
            </a:r>
            <a:r>
              <a:rPr lang="pt-BR" sz="2300" dirty="0"/>
              <a:t>, fazendo o animal agir como um todo e não como um amontoado de células isoladas? </a:t>
            </a:r>
            <a:r>
              <a:rPr lang="pt-BR" sz="2300" dirty="0" smtClean="0"/>
              <a:t>”;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300" dirty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300" dirty="0"/>
              <a:t>Esse problema foi resolvido por </a:t>
            </a:r>
            <a:r>
              <a:rPr lang="pt-BR" sz="2300" dirty="0" smtClean="0"/>
              <a:t>sistemas </a:t>
            </a:r>
            <a:r>
              <a:rPr lang="pt-BR" sz="2300" dirty="0"/>
              <a:t>de integração de funções: o </a:t>
            </a:r>
            <a:r>
              <a:rPr lang="pt-BR" sz="2300" dirty="0" smtClean="0"/>
              <a:t>endócrino </a:t>
            </a:r>
            <a:r>
              <a:rPr lang="pt-BR" sz="2300" dirty="0"/>
              <a:t>e o </a:t>
            </a:r>
            <a:r>
              <a:rPr lang="pt-BR" sz="2300" dirty="0" smtClean="0"/>
              <a:t>nervoso;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300" dirty="0" smtClean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300" dirty="0" smtClean="0"/>
              <a:t>O sistema endócrino/por meio dos hormônios</a:t>
            </a:r>
            <a:r>
              <a:rPr lang="pt-BR" sz="2300" dirty="0"/>
              <a:t>, </a:t>
            </a:r>
            <a:r>
              <a:rPr lang="pt-BR" sz="2300" dirty="0" smtClean="0"/>
              <a:t>coordena diferentes </a:t>
            </a:r>
            <a:r>
              <a:rPr lang="pt-BR" sz="2300" dirty="0"/>
              <a:t>funções por mediação </a:t>
            </a:r>
            <a:r>
              <a:rPr lang="pt-BR" sz="2300" dirty="0" smtClean="0"/>
              <a:t>química, porém é mecanismo </a:t>
            </a:r>
            <a:r>
              <a:rPr lang="pt-BR" sz="2300" dirty="0"/>
              <a:t>lento, funcionando por variação de </a:t>
            </a:r>
            <a:r>
              <a:rPr lang="pt-BR" sz="2300" dirty="0" smtClean="0"/>
              <a:t>concentração; 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300" dirty="0" smtClean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300" dirty="0" smtClean="0"/>
              <a:t>O S.N. transmite </a:t>
            </a:r>
            <a:r>
              <a:rPr lang="pt-BR" sz="2300" dirty="0"/>
              <a:t>sinais </a:t>
            </a:r>
            <a:r>
              <a:rPr lang="pt-BR" sz="2300" dirty="0" smtClean="0"/>
              <a:t>rapidamente sendo superior </a:t>
            </a:r>
            <a:r>
              <a:rPr lang="pt-BR" sz="2300" dirty="0"/>
              <a:t>em velocidade e </a:t>
            </a:r>
            <a:r>
              <a:rPr lang="pt-BR" sz="2300" dirty="0" smtClean="0"/>
              <a:t>seletividade e as células </a:t>
            </a:r>
            <a:r>
              <a:rPr lang="pt-BR" sz="2300" dirty="0"/>
              <a:t>nervosas </a:t>
            </a:r>
            <a:r>
              <a:rPr lang="pt-BR" sz="2300" dirty="0" smtClean="0"/>
              <a:t>captam/recebem e dão instruções por </a:t>
            </a:r>
            <a:r>
              <a:rPr lang="pt-BR" sz="2300" dirty="0"/>
              <a:t>meio de impulsos elétricos, conduzidos por caminhos específicos.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49</a:t>
            </a:fld>
            <a:endParaRPr lang="pt-BR" dirty="0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 descr="Corpo humano - Biologia 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054" y="1817197"/>
            <a:ext cx="4411696" cy="294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5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972" y="1211224"/>
            <a:ext cx="11704320" cy="303592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O S.N. é um dos principais sistemas reguladores do organismo, o outro sistema </a:t>
            </a:r>
            <a:r>
              <a:rPr lang="pt-BR" dirty="0" smtClean="0"/>
              <a:t>é o endócrino;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Responsável </a:t>
            </a:r>
            <a:r>
              <a:rPr lang="pt-BR" dirty="0"/>
              <a:t>por coordenar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funcionalmente </a:t>
            </a:r>
            <a:r>
              <a:rPr lang="pt-BR" dirty="0"/>
              <a:t>todos os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órgãos </a:t>
            </a:r>
            <a:r>
              <a:rPr lang="pt-BR" dirty="0"/>
              <a:t>e sistemas do corpo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humano, dividido </a:t>
            </a:r>
            <a:r>
              <a:rPr lang="pt-BR" dirty="0"/>
              <a:t>em Sistema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Nervoso Central (S.N.C.) </a:t>
            </a:r>
            <a:r>
              <a:rPr lang="pt-BR" dirty="0"/>
              <a:t>e Sistema </a:t>
            </a:r>
            <a:endParaRPr lang="pt-BR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Nervoso Periférico (S.N.P.) </a:t>
            </a:r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504967" y="72751"/>
            <a:ext cx="11487408" cy="80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1. ASPECTOS FUNDAMENTAIS DO SISTEMA NERVOSO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5</a:t>
            </a:fld>
            <a:endParaRPr lang="pt-BR"/>
          </a:p>
        </p:txBody>
      </p:sp>
      <p:pic>
        <p:nvPicPr>
          <p:cNvPr id="1026" name="Picture 2" descr="https://i0.wp.com/www.anatomia-papel-e-caneta.com/wp-content/uploads/2019/07/snc-e-snp-2.jpg?fit=960%2C720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977" y="2062984"/>
            <a:ext cx="5852823" cy="4389619"/>
          </a:xfrm>
          <a:prstGeom prst="rect">
            <a:avLst/>
          </a:prstGeom>
          <a:noFill/>
          <a:ln>
            <a:solidFill>
              <a:srgbClr val="2048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21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72377" y="1093103"/>
            <a:ext cx="12083143" cy="29074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•Os neurotransmissores, </a:t>
            </a:r>
            <a:r>
              <a:rPr lang="pt-BR" sz="2400" dirty="0"/>
              <a:t>atuam de forma direta com o bem-estar, provocando distintas formas de reação do </a:t>
            </a:r>
            <a:r>
              <a:rPr lang="pt-BR" sz="2400" dirty="0" smtClean="0"/>
              <a:t>excesso/falta </a:t>
            </a:r>
            <a:r>
              <a:rPr lang="pt-BR" sz="2400" dirty="0"/>
              <a:t>de algumas </a:t>
            </a:r>
            <a:r>
              <a:rPr lang="pt-BR" sz="2400" dirty="0" smtClean="0"/>
              <a:t>delas;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/>
              <a:t>• As </a:t>
            </a:r>
            <a:r>
              <a:rPr lang="pt-BR" sz="2400" dirty="0" smtClean="0"/>
              <a:t>substancias mais citadas/vistas </a:t>
            </a:r>
            <a:r>
              <a:rPr lang="pt-BR" sz="2400" dirty="0"/>
              <a:t>em pesquisas cientificas são: Serotonina, Dopamina, Noradrenalina, Adrenalina e </a:t>
            </a:r>
            <a:r>
              <a:rPr lang="pt-BR" sz="2400" dirty="0" smtClean="0"/>
              <a:t>Oxitocina;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50</a:t>
            </a:fld>
            <a:endParaRPr lang="pt-BR"/>
          </a:p>
        </p:txBody>
      </p:sp>
      <p:pic>
        <p:nvPicPr>
          <p:cNvPr id="7" name="Espaço Reservado para Conteúdo 3" descr="http://4.bp.blogspot.com/-N3PRY62oUuo/VFThFjiOIOI/AAAAAAAAAgk/nGPHt5aSYd4/s1600/10177236_739449069443111_4940729877514567352_n.png">
            <a:hlinkClick r:id="rId2"/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846" y="2774731"/>
            <a:ext cx="7161802" cy="3946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49574" y="28859"/>
            <a:ext cx="11742426" cy="1325563"/>
          </a:xfrm>
        </p:spPr>
        <p:txBody>
          <a:bodyPr>
            <a:normAutofit/>
          </a:bodyPr>
          <a:lstStyle/>
          <a:p>
            <a:pPr lvl="0" algn="ctr"/>
            <a:r>
              <a:rPr lang="pt-BR" sz="3500" b="1" dirty="0" smtClean="0">
                <a:solidFill>
                  <a:srgbClr val="FF0000"/>
                </a:solidFill>
                <a:latin typeface="+mn-lt"/>
              </a:rPr>
              <a:t>7. ASPECTOS BIOQUÍMICOS </a:t>
            </a:r>
            <a:r>
              <a:rPr lang="pt-BR" sz="3500" b="1" dirty="0">
                <a:solidFill>
                  <a:srgbClr val="FF0000"/>
                </a:solidFill>
                <a:latin typeface="+mn-lt"/>
              </a:rPr>
              <a:t>DO </a:t>
            </a:r>
            <a:r>
              <a:rPr lang="pt-BR" sz="3500" b="1" dirty="0" smtClean="0">
                <a:solidFill>
                  <a:srgbClr val="FF0000"/>
                </a:solidFill>
                <a:latin typeface="+mn-lt"/>
              </a:rPr>
              <a:t>SISTEMA NERVOSO CENTRAL </a:t>
            </a:r>
            <a:r>
              <a:rPr lang="pt-BR" sz="35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pt-BR" sz="3500" b="1" dirty="0">
                <a:solidFill>
                  <a:srgbClr val="FF0000"/>
                </a:solidFill>
                <a:latin typeface="+mn-lt"/>
              </a:rPr>
            </a:br>
            <a:endParaRPr lang="pt-BR" sz="35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54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753" y="1825626"/>
            <a:ext cx="11416553" cy="5224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sz="2400" dirty="0" smtClean="0"/>
              <a:t>Interatividade: </a:t>
            </a:r>
            <a:r>
              <a:rPr lang="pt-BR" sz="2400" dirty="0">
                <a:hlinkClick r:id="rId2"/>
              </a:rPr>
              <a:t>https://</a:t>
            </a:r>
            <a:r>
              <a:rPr lang="pt-BR" sz="2400" dirty="0" smtClean="0">
                <a:hlinkClick r:id="rId2"/>
              </a:rPr>
              <a:t>study.com/academy/lesson/nervous-system.html</a:t>
            </a:r>
            <a:endParaRPr lang="pt-BR" sz="2400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sz="2400" dirty="0" smtClean="0">
                <a:hlinkClick r:id="rId3"/>
              </a:rPr>
              <a:t>https</a:t>
            </a:r>
            <a:r>
              <a:rPr lang="pt-BR" sz="2400" dirty="0">
                <a:hlinkClick r:id="rId3"/>
              </a:rPr>
              <a:t>://www.hopkinsmedicine.org/research/conditions/peripheral-nerve-research</a:t>
            </a:r>
            <a:endParaRPr lang="pt-BR" sz="2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002279" y="99513"/>
            <a:ext cx="5745481" cy="1325563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i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Vídeos</a:t>
            </a:r>
            <a:endParaRPr lang="pt-BR" sz="5400" b="1" i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51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8" y="220472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524002" y="512677"/>
            <a:ext cx="10219508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pt-BR" altLang="en-US" sz="2600" dirty="0" smtClean="0">
                <a:solidFill>
                  <a:schemeClr val="tx1"/>
                </a:solidFill>
              </a:rPr>
              <a:t>2. PARTE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chemeClr val="tx1"/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4400" b="1" dirty="0" smtClean="0">
                <a:solidFill>
                  <a:srgbClr val="FF0000"/>
                </a:solidFill>
              </a:rPr>
              <a:t>SISTEMA NERVOSO  AUTÔNOMO</a:t>
            </a:r>
            <a:endParaRPr lang="pt-BR" altLang="en-US" sz="2600" dirty="0" smtClean="0">
              <a:solidFill>
                <a:schemeClr val="tx1"/>
              </a:solidFill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</a:endParaRPr>
          </a:p>
          <a:p>
            <a:pPr eaLnBrk="1" hangingPunct="1">
              <a:buSzPct val="100000"/>
            </a:pPr>
            <a:endParaRPr lang="pt-BR" altLang="en-US" dirty="0">
              <a:solidFill>
                <a:srgbClr val="7030A0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52</a:t>
            </a:fld>
            <a:endParaRPr lang="pt-BR"/>
          </a:p>
        </p:txBody>
      </p:sp>
      <p:pic>
        <p:nvPicPr>
          <p:cNvPr id="1026" name="Picture 2" descr="Figure, Sympathetic Nervous System. Image courtesy S Bhimji MD] -  StatPearls - NCBI Bookshe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2494297"/>
            <a:ext cx="4716517" cy="422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00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0870" y="1143601"/>
            <a:ext cx="43880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400" dirty="0" smtClean="0"/>
              <a:t>O S.N.P. é a </a:t>
            </a:r>
            <a:r>
              <a:rPr lang="pt-BR" sz="2400" dirty="0"/>
              <a:t>parte do </a:t>
            </a:r>
            <a:r>
              <a:rPr lang="pt-BR" sz="2400" dirty="0" smtClean="0"/>
              <a:t>S.N. que </a:t>
            </a:r>
            <a:r>
              <a:rPr lang="pt-BR" sz="2400" dirty="0">
                <a:solidFill>
                  <a:srgbClr val="0070C0"/>
                </a:solidFill>
              </a:rPr>
              <a:t>se encontra fora do </a:t>
            </a:r>
            <a:r>
              <a:rPr lang="pt-BR" sz="2400" dirty="0" smtClean="0">
                <a:solidFill>
                  <a:srgbClr val="0070C0"/>
                </a:solidFill>
              </a:rPr>
              <a:t>S.N.C., </a:t>
            </a:r>
            <a:r>
              <a:rPr lang="pt-BR" sz="2400" dirty="0" smtClean="0"/>
              <a:t>sendo constituído </a:t>
            </a:r>
            <a:r>
              <a:rPr lang="pt-BR" sz="2400" dirty="0"/>
              <a:t>por fibras, gânglios nervosos e órgãos </a:t>
            </a:r>
            <a:r>
              <a:rPr lang="pt-BR" sz="2400" dirty="0" smtClean="0"/>
              <a:t>terminais;</a:t>
            </a:r>
          </a:p>
          <a:p>
            <a:endParaRPr lang="pt-BR" sz="2400" dirty="0" smtClean="0"/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Função </a:t>
            </a:r>
            <a:r>
              <a:rPr lang="pt-BR" sz="2400" dirty="0" smtClean="0"/>
              <a:t>= </a:t>
            </a:r>
            <a:r>
              <a:rPr lang="pt-BR" sz="2400" dirty="0" smtClean="0">
                <a:solidFill>
                  <a:srgbClr val="0070C0"/>
                </a:solidFill>
              </a:rPr>
              <a:t>conectar </a:t>
            </a:r>
            <a:r>
              <a:rPr lang="pt-BR" sz="2400" dirty="0">
                <a:solidFill>
                  <a:srgbClr val="0070C0"/>
                </a:solidFill>
              </a:rPr>
              <a:t>o </a:t>
            </a:r>
            <a:r>
              <a:rPr lang="pt-BR" sz="2400" dirty="0" smtClean="0">
                <a:solidFill>
                  <a:srgbClr val="0070C0"/>
                </a:solidFill>
              </a:rPr>
              <a:t>S.N.C</a:t>
            </a:r>
            <a:r>
              <a:rPr lang="pt-BR" sz="2400" dirty="0" smtClean="0"/>
              <a:t>. </a:t>
            </a:r>
            <a:r>
              <a:rPr lang="pt-BR" sz="2400" dirty="0"/>
              <a:t>com </a:t>
            </a:r>
            <a:r>
              <a:rPr lang="pt-BR" sz="2400" dirty="0" smtClean="0">
                <a:solidFill>
                  <a:srgbClr val="0070C0"/>
                </a:solidFill>
              </a:rPr>
              <a:t>outras </a:t>
            </a:r>
            <a:r>
              <a:rPr lang="pt-BR" sz="2400" dirty="0">
                <a:solidFill>
                  <a:srgbClr val="0070C0"/>
                </a:solidFill>
              </a:rPr>
              <a:t>partes do </a:t>
            </a:r>
            <a:r>
              <a:rPr lang="pt-BR" sz="2400" dirty="0" smtClean="0">
                <a:solidFill>
                  <a:srgbClr val="0070C0"/>
                </a:solidFill>
              </a:rPr>
              <a:t>corpo</a:t>
            </a:r>
            <a:r>
              <a:rPr lang="pt-BR" sz="2400" dirty="0" smtClean="0"/>
              <a:t>; </a:t>
            </a:r>
          </a:p>
          <a:p>
            <a:endParaRPr lang="pt-BR" sz="2400" dirty="0" smtClean="0"/>
          </a:p>
          <a:p>
            <a:pPr marL="342900" indent="-342900">
              <a:buFontTx/>
              <a:buChar char="-"/>
            </a:pPr>
            <a:r>
              <a:rPr lang="pt-BR" sz="2400" dirty="0" smtClean="0"/>
              <a:t>É subdividido em </a:t>
            </a:r>
            <a:r>
              <a:rPr lang="pt-BR" sz="2400" dirty="0" smtClean="0">
                <a:solidFill>
                  <a:srgbClr val="0070C0"/>
                </a:solidFill>
              </a:rPr>
              <a:t>S.N.P. Somático</a:t>
            </a:r>
            <a:r>
              <a:rPr lang="pt-BR" sz="2400" dirty="0" smtClean="0"/>
              <a:t>, e </a:t>
            </a:r>
            <a:r>
              <a:rPr lang="pt-BR" sz="2400" dirty="0" smtClean="0">
                <a:solidFill>
                  <a:srgbClr val="0070C0"/>
                </a:solidFill>
              </a:rPr>
              <a:t>S.N.P. Autônomo </a:t>
            </a:r>
            <a:r>
              <a:rPr lang="pt-BR" sz="2400" dirty="0" smtClean="0"/>
              <a:t>(que finalmente divide-se em </a:t>
            </a:r>
            <a:r>
              <a:rPr lang="pt-BR" sz="2400" dirty="0" smtClean="0">
                <a:solidFill>
                  <a:srgbClr val="0070C0"/>
                </a:solidFill>
              </a:rPr>
              <a:t>S.N. Simpático e S.N. Parassimpático)</a:t>
            </a:r>
            <a:endParaRPr lang="pt-BR" sz="2400" dirty="0">
              <a:solidFill>
                <a:srgbClr val="0070C0"/>
              </a:solidFill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53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04967" y="72751"/>
            <a:ext cx="11487408" cy="80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smtClean="0">
                <a:solidFill>
                  <a:srgbClr val="FF0000"/>
                </a:solidFill>
                <a:latin typeface="+mn-lt"/>
              </a:rPr>
              <a:t>1. ASPECTOS FUNDAMENTAIS DO SISTEMA NERVOSO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3012" name="Picture 4" descr="divisão esquemática do sistema nervoso | Sistema nervoso, Nervoso, Sistema  nervoso perifér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754" y="1143601"/>
            <a:ext cx="7826948" cy="521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9137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2545" y="1025565"/>
            <a:ext cx="88705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202122"/>
                </a:solidFill>
              </a:rPr>
              <a:t>• O </a:t>
            </a:r>
            <a:r>
              <a:rPr lang="pt-BR" sz="2400" dirty="0" smtClean="0">
                <a:solidFill>
                  <a:srgbClr val="0070C0"/>
                </a:solidFill>
              </a:rPr>
              <a:t>Sistema Nervoso Autônomo </a:t>
            </a:r>
            <a:r>
              <a:rPr lang="pt-BR" sz="2400" dirty="0" smtClean="0">
                <a:solidFill>
                  <a:srgbClr val="202122"/>
                </a:solidFill>
              </a:rPr>
              <a:t>– S.N.A./sistema nervoso </a:t>
            </a:r>
            <a:r>
              <a:rPr lang="pt-BR" sz="2400" dirty="0" smtClean="0">
                <a:solidFill>
                  <a:srgbClr val="0070C0"/>
                </a:solidFill>
              </a:rPr>
              <a:t>neurovegetativo/visceral</a:t>
            </a:r>
            <a:r>
              <a:rPr lang="pt-BR" sz="2400" dirty="0" smtClean="0">
                <a:solidFill>
                  <a:srgbClr val="202122"/>
                </a:solidFill>
              </a:rPr>
              <a:t>,  é a parte do sistema nervoso relacionada ao </a:t>
            </a:r>
            <a:r>
              <a:rPr lang="pt-BR" sz="2400" dirty="0" smtClean="0">
                <a:solidFill>
                  <a:srgbClr val="0070C0"/>
                </a:solidFill>
              </a:rPr>
              <a:t>controle vegetativo</a:t>
            </a:r>
            <a:r>
              <a:rPr lang="pt-BR" sz="2400" dirty="0" smtClean="0">
                <a:solidFill>
                  <a:srgbClr val="202122"/>
                </a:solidFill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respiração</a:t>
            </a:r>
            <a:r>
              <a:rPr lang="pt-BR" sz="2400" dirty="0" smtClean="0">
                <a:solidFill>
                  <a:srgbClr val="202122"/>
                </a:solidFill>
              </a:rPr>
              <a:t>, 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202122"/>
                </a:solidFill>
              </a:rPr>
              <a:t>circulação </a:t>
            </a:r>
            <a:r>
              <a:rPr lang="pt-BR" sz="2400" dirty="0" smtClean="0">
                <a:solidFill>
                  <a:srgbClr val="0070C0"/>
                </a:solidFill>
              </a:rPr>
              <a:t>sanguínea</a:t>
            </a:r>
            <a:r>
              <a:rPr lang="pt-BR" sz="2400" dirty="0" smtClean="0">
                <a:solidFill>
                  <a:srgbClr val="202122"/>
                </a:solidFill>
              </a:rPr>
              <a:t>, 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202122"/>
                </a:solidFill>
              </a:rPr>
              <a:t>controle da </a:t>
            </a:r>
            <a:r>
              <a:rPr lang="pt-BR" sz="2400" dirty="0" smtClean="0">
                <a:solidFill>
                  <a:srgbClr val="0070C0"/>
                </a:solidFill>
              </a:rPr>
              <a:t>digestão e temperatura corporal</a:t>
            </a:r>
            <a:r>
              <a:rPr lang="pt-BR" sz="2400" dirty="0" smtClean="0">
                <a:solidFill>
                  <a:srgbClr val="202122"/>
                </a:solidFill>
              </a:rPr>
              <a:t>, (etc</a:t>
            </a:r>
            <a:r>
              <a:rPr lang="pt-BR" sz="2400" dirty="0">
                <a:solidFill>
                  <a:srgbClr val="202122"/>
                </a:solidFill>
              </a:rPr>
              <a:t>.</a:t>
            </a:r>
            <a:r>
              <a:rPr lang="pt-BR" sz="2400" dirty="0" smtClean="0">
                <a:solidFill>
                  <a:srgbClr val="202122"/>
                </a:solidFill>
              </a:rPr>
              <a:t>);</a:t>
            </a:r>
          </a:p>
          <a:p>
            <a:endParaRPr lang="pt-BR" sz="2400" dirty="0" smtClean="0">
              <a:solidFill>
                <a:srgbClr val="202122"/>
              </a:solidFill>
            </a:endParaRPr>
          </a:p>
          <a:p>
            <a:r>
              <a:rPr lang="pt-BR" sz="2400" dirty="0">
                <a:solidFill>
                  <a:srgbClr val="202122"/>
                </a:solidFill>
              </a:rPr>
              <a:t>• </a:t>
            </a:r>
            <a:r>
              <a:rPr lang="pt-BR" sz="2400" dirty="0" smtClean="0">
                <a:solidFill>
                  <a:srgbClr val="202122"/>
                </a:solidFill>
              </a:rPr>
              <a:t>É responsável pelo </a:t>
            </a:r>
            <a:r>
              <a:rPr lang="pt-BR" sz="2400" dirty="0" smtClean="0">
                <a:solidFill>
                  <a:srgbClr val="0070C0"/>
                </a:solidFill>
              </a:rPr>
              <a:t>comportamento automático </a:t>
            </a:r>
            <a:r>
              <a:rPr lang="pt-BR" sz="2400" dirty="0" smtClean="0">
                <a:solidFill>
                  <a:srgbClr val="202122"/>
                </a:solidFill>
              </a:rPr>
              <a:t>do corpo frente as </a:t>
            </a:r>
            <a:r>
              <a:rPr lang="pt-BR" sz="2400" dirty="0" smtClean="0">
                <a:solidFill>
                  <a:srgbClr val="0070C0"/>
                </a:solidFill>
              </a:rPr>
              <a:t>modificações do ambiente</a:t>
            </a:r>
            <a:r>
              <a:rPr lang="pt-BR" sz="2400" dirty="0" smtClean="0">
                <a:solidFill>
                  <a:srgbClr val="202122"/>
                </a:solidFill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202122"/>
                </a:solidFill>
              </a:rPr>
              <a:t>queda de temperatura e </a:t>
            </a:r>
            <a:r>
              <a:rPr lang="pt-BR" sz="2400" dirty="0" smtClean="0">
                <a:solidFill>
                  <a:srgbClr val="0070C0"/>
                </a:solidFill>
              </a:rPr>
              <a:t>ação do musculo </a:t>
            </a:r>
            <a:r>
              <a:rPr lang="pt-BR" sz="2400" dirty="0" smtClean="0">
                <a:solidFill>
                  <a:srgbClr val="202122"/>
                </a:solidFill>
              </a:rPr>
              <a:t>pilo-eretor, que arrepia pelos, corpo treme para gerar calor), 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202122"/>
                </a:solidFill>
              </a:rPr>
              <a:t>situação de </a:t>
            </a:r>
            <a:r>
              <a:rPr lang="pt-BR" sz="2400" dirty="0" smtClean="0">
                <a:solidFill>
                  <a:srgbClr val="0070C0"/>
                </a:solidFill>
              </a:rPr>
              <a:t>fuga</a:t>
            </a:r>
            <a:r>
              <a:rPr lang="pt-BR" sz="2400" dirty="0" smtClean="0">
                <a:solidFill>
                  <a:srgbClr val="202122"/>
                </a:solidFill>
              </a:rPr>
              <a:t>, e contração da pupila, sangue voltado p musculatura esquelética, produção de moléculas-adrenalina, diminuição </a:t>
            </a:r>
            <a:r>
              <a:rPr lang="pt-BR" sz="2400" dirty="0" smtClean="0">
                <a:solidFill>
                  <a:srgbClr val="0070C0"/>
                </a:solidFill>
              </a:rPr>
              <a:t>movimentos peristálticos</a:t>
            </a:r>
            <a:r>
              <a:rPr lang="pt-BR" sz="2400" dirty="0" smtClean="0">
                <a:solidFill>
                  <a:srgbClr val="202122"/>
                </a:solidFill>
              </a:rPr>
              <a:t>, etc. visando  manter a </a:t>
            </a:r>
            <a:r>
              <a:rPr lang="pt-BR" sz="2400" dirty="0" smtClean="0">
                <a:solidFill>
                  <a:srgbClr val="0070C0"/>
                </a:solidFill>
              </a:rPr>
              <a:t>homeostasia</a:t>
            </a:r>
            <a:r>
              <a:rPr lang="pt-BR" sz="2400" dirty="0" smtClean="0">
                <a:solidFill>
                  <a:srgbClr val="202122"/>
                </a:solidFill>
              </a:rPr>
              <a:t>= possibilitou a </a:t>
            </a:r>
            <a:r>
              <a:rPr lang="pt-BR" sz="2400" dirty="0" smtClean="0">
                <a:solidFill>
                  <a:srgbClr val="0070C0"/>
                </a:solidFill>
              </a:rPr>
              <a:t>sobrevivência das espécies.</a:t>
            </a:r>
          </a:p>
          <a:p>
            <a:endParaRPr lang="pt-BR" sz="2400" b="1" dirty="0">
              <a:solidFill>
                <a:srgbClr val="202122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54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704592" y="-149950"/>
            <a:ext cx="114874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1. ASPECTOS FUNDAMENTAIS DO SISTEMA NERVOSO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2" descr="Sistema nervoso periferico imagens de stock, fotos de Sistema nervoso  periferico | Baixar no Deposit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203" y="2104534"/>
            <a:ext cx="3056154" cy="305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7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47279" y="1088325"/>
            <a:ext cx="116283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• O </a:t>
            </a:r>
            <a:r>
              <a:rPr lang="pt-BR" sz="2400" dirty="0"/>
              <a:t>sistema nervoso autônomo </a:t>
            </a:r>
            <a:r>
              <a:rPr lang="pt-BR" sz="2400" dirty="0" smtClean="0"/>
              <a:t>– S.N.A. </a:t>
            </a:r>
            <a:r>
              <a:rPr lang="pt-BR" sz="2400" b="1" dirty="0">
                <a:solidFill>
                  <a:srgbClr val="0070C0"/>
                </a:solidFill>
              </a:rPr>
              <a:t>regula </a:t>
            </a:r>
            <a:r>
              <a:rPr lang="pt-BR" sz="2400" b="1" dirty="0" smtClean="0">
                <a:solidFill>
                  <a:srgbClr val="0070C0"/>
                </a:solidFill>
              </a:rPr>
              <a:t>processos fisiológicos </a:t>
            </a:r>
            <a:r>
              <a:rPr lang="pt-BR" sz="2400" dirty="0" smtClean="0"/>
              <a:t>de maneira </a:t>
            </a:r>
            <a:r>
              <a:rPr lang="pt-BR" sz="2400" b="1" dirty="0" smtClean="0">
                <a:solidFill>
                  <a:srgbClr val="0070C0"/>
                </a:solidFill>
              </a:rPr>
              <a:t>inconsciente</a:t>
            </a:r>
            <a:r>
              <a:rPr lang="pt-BR" sz="2400" dirty="0" smtClean="0"/>
              <a:t>/autonomamente;</a:t>
            </a:r>
          </a:p>
          <a:p>
            <a:endParaRPr lang="pt-BR" sz="2400" dirty="0" smtClean="0"/>
          </a:p>
          <a:p>
            <a:r>
              <a:rPr lang="pt-BR" sz="2400" dirty="0"/>
              <a:t>• Distúrbios S.N.A. induzem </a:t>
            </a:r>
            <a:r>
              <a:rPr lang="pt-BR" sz="2400" b="1" dirty="0">
                <a:solidFill>
                  <a:srgbClr val="0070C0"/>
                </a:solidFill>
              </a:rPr>
              <a:t>insuficiência autonômica</a:t>
            </a:r>
            <a:r>
              <a:rPr lang="pt-BR" sz="2400" dirty="0"/>
              <a:t>, afetam </a:t>
            </a:r>
            <a:r>
              <a:rPr lang="pt-BR" sz="2400" b="1" dirty="0">
                <a:solidFill>
                  <a:srgbClr val="0070C0"/>
                </a:solidFill>
              </a:rPr>
              <a:t>qualquer sistema </a:t>
            </a:r>
            <a:r>
              <a:rPr lang="pt-BR" sz="2400" dirty="0"/>
              <a:t>do </a:t>
            </a:r>
            <a:r>
              <a:rPr lang="pt-BR" sz="2400" dirty="0" smtClean="0"/>
              <a:t>corpo;</a:t>
            </a:r>
          </a:p>
          <a:p>
            <a:endParaRPr lang="pt-BR" sz="2400" dirty="0"/>
          </a:p>
          <a:p>
            <a:r>
              <a:rPr lang="pt-BR" sz="2400" dirty="0" smtClean="0"/>
              <a:t>• </a:t>
            </a:r>
            <a:r>
              <a:rPr lang="pt-BR" sz="2400" dirty="0"/>
              <a:t>As 2 principais divisões </a:t>
            </a:r>
            <a:r>
              <a:rPr lang="pt-BR" sz="2400" dirty="0" smtClean="0"/>
              <a:t>são </a:t>
            </a:r>
            <a:r>
              <a:rPr lang="pt-BR" sz="2400" b="1" dirty="0" smtClean="0">
                <a:solidFill>
                  <a:srgbClr val="0070C0"/>
                </a:solidFill>
              </a:rPr>
              <a:t>Sistema Simpático e Sistema Parassimpático.</a:t>
            </a:r>
          </a:p>
          <a:p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55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704592" y="-149950"/>
            <a:ext cx="114874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1. ASPECTOS FUNDAMENTAIS DO SISTEMA NERVOSO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5058" name="Picture 2" descr="Insuficiencia Autonómica Pura: Definición, Causas, Síntomas, Tipos y  Tratamiento – Arriba Sal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23" y="3626069"/>
            <a:ext cx="7222611" cy="3095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0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2931" y="972116"/>
            <a:ext cx="1158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• </a:t>
            </a:r>
            <a:r>
              <a:rPr lang="pt-BR" sz="2400" dirty="0" smtClean="0"/>
              <a:t>Os S.N. Simpático e Parassimpático </a:t>
            </a:r>
            <a:r>
              <a:rPr lang="pt-BR" sz="2400" dirty="0" smtClean="0">
                <a:solidFill>
                  <a:srgbClr val="0070C0"/>
                </a:solidFill>
              </a:rPr>
              <a:t>controlam a maioria dos órgãos </a:t>
            </a:r>
            <a:r>
              <a:rPr lang="pt-BR" sz="2400" dirty="0" smtClean="0"/>
              <a:t>recebendo influência fisiológica de ambos em </a:t>
            </a:r>
            <a:r>
              <a:rPr lang="pt-BR" sz="2400" dirty="0" smtClean="0">
                <a:solidFill>
                  <a:srgbClr val="0070C0"/>
                </a:solidFill>
              </a:rPr>
              <a:t>funções antagônicas </a:t>
            </a:r>
            <a:r>
              <a:rPr lang="pt-BR" sz="2400" dirty="0" smtClean="0"/>
              <a:t>(</a:t>
            </a:r>
            <a:r>
              <a:rPr lang="pt-BR" sz="2400" dirty="0" err="1" smtClean="0"/>
              <a:t>Ex</a:t>
            </a:r>
            <a:r>
              <a:rPr lang="pt-BR" sz="2400" dirty="0" smtClean="0"/>
              <a:t>: </a:t>
            </a:r>
            <a:r>
              <a:rPr lang="pt-BR" sz="2400" dirty="0" err="1" smtClean="0">
                <a:solidFill>
                  <a:srgbClr val="000000"/>
                </a:solidFill>
              </a:rPr>
              <a:t>aferências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>
                <a:solidFill>
                  <a:srgbClr val="000000"/>
                </a:solidFill>
              </a:rPr>
              <a:t>simpáticas aumentam a frequência cardíaca e as parassimpáticas </a:t>
            </a:r>
            <a:r>
              <a:rPr lang="pt-BR" sz="2400" dirty="0" smtClean="0">
                <a:solidFill>
                  <a:srgbClr val="000000"/>
                </a:solidFill>
              </a:rPr>
              <a:t>as </a:t>
            </a:r>
            <a:r>
              <a:rPr lang="pt-BR" sz="2400" dirty="0">
                <a:solidFill>
                  <a:srgbClr val="000000"/>
                </a:solidFill>
              </a:rPr>
              <a:t>diminuem</a:t>
            </a:r>
            <a:r>
              <a:rPr lang="pt-BR" sz="2400" dirty="0" smtClean="0">
                <a:solidFill>
                  <a:srgbClr val="000000"/>
                </a:solidFill>
              </a:rPr>
              <a:t>);</a:t>
            </a:r>
            <a:endParaRPr lang="pt-BR" sz="2400" dirty="0">
              <a:solidFill>
                <a:srgbClr val="000000"/>
              </a:solidFill>
            </a:endParaRPr>
          </a:p>
          <a:p>
            <a:pPr algn="just"/>
            <a:endParaRPr lang="pt-BR" sz="2400" dirty="0">
              <a:solidFill>
                <a:srgbClr val="000000"/>
              </a:solidFill>
            </a:endParaRPr>
          </a:p>
          <a:p>
            <a:pPr algn="just"/>
            <a:r>
              <a:rPr lang="pt-BR" sz="2400" dirty="0"/>
              <a:t>• </a:t>
            </a:r>
            <a:r>
              <a:rPr lang="pt-BR" sz="2400" dirty="0" smtClean="0"/>
              <a:t>O S.N. </a:t>
            </a:r>
            <a:r>
              <a:rPr lang="pt-BR" sz="2400" dirty="0" smtClean="0">
                <a:solidFill>
                  <a:srgbClr val="0070C0"/>
                </a:solidFill>
              </a:rPr>
              <a:t>Simpático é </a:t>
            </a:r>
            <a:r>
              <a:rPr lang="pt-BR" sz="2400" dirty="0" err="1" smtClean="0">
                <a:solidFill>
                  <a:srgbClr val="0070C0"/>
                </a:solidFill>
              </a:rPr>
              <a:t>catabólico</a:t>
            </a:r>
            <a:r>
              <a:rPr lang="pt-BR" sz="2400" dirty="0" smtClean="0">
                <a:solidFill>
                  <a:srgbClr val="000000"/>
                </a:solidFill>
              </a:rPr>
              <a:t>, ativa respostas </a:t>
            </a:r>
            <a:r>
              <a:rPr lang="pt-BR" sz="2400" dirty="0">
                <a:solidFill>
                  <a:srgbClr val="000000"/>
                </a:solidFill>
              </a:rPr>
              <a:t>de </a:t>
            </a:r>
            <a:r>
              <a:rPr lang="pt-BR" sz="2400" dirty="0" smtClean="0">
                <a:solidFill>
                  <a:srgbClr val="0070C0"/>
                </a:solidFill>
              </a:rPr>
              <a:t>luta/fuga</a:t>
            </a:r>
            <a:r>
              <a:rPr lang="pt-BR" sz="2400" dirty="0" smtClean="0">
                <a:solidFill>
                  <a:srgbClr val="000000"/>
                </a:solidFill>
              </a:rPr>
              <a:t>;</a:t>
            </a:r>
          </a:p>
          <a:p>
            <a:pPr algn="just"/>
            <a:endParaRPr lang="pt-BR" sz="2400" dirty="0" smtClean="0">
              <a:solidFill>
                <a:srgbClr val="000000"/>
              </a:solidFill>
            </a:endParaRPr>
          </a:p>
          <a:p>
            <a:pPr algn="just"/>
            <a:r>
              <a:rPr lang="pt-BR" sz="2400" dirty="0"/>
              <a:t>• </a:t>
            </a:r>
            <a:r>
              <a:rPr lang="pt-BR" sz="2400" dirty="0" smtClean="0">
                <a:solidFill>
                  <a:srgbClr val="000000"/>
                </a:solidFill>
              </a:rPr>
              <a:t>O</a:t>
            </a:r>
            <a:r>
              <a:rPr lang="pt-BR" sz="2400" dirty="0">
                <a:solidFill>
                  <a:srgbClr val="000000"/>
                </a:solidFill>
              </a:rPr>
              <a:t> </a:t>
            </a:r>
            <a:r>
              <a:rPr lang="pt-BR" sz="2400" dirty="0" smtClean="0">
                <a:solidFill>
                  <a:srgbClr val="000000"/>
                </a:solidFill>
              </a:rPr>
              <a:t>S.N. </a:t>
            </a:r>
            <a:r>
              <a:rPr lang="pt-BR" sz="2400" dirty="0" smtClean="0">
                <a:solidFill>
                  <a:srgbClr val="0070C0"/>
                </a:solidFill>
              </a:rPr>
              <a:t>Parassimpático</a:t>
            </a:r>
            <a:r>
              <a:rPr lang="pt-BR" sz="2400" dirty="0">
                <a:solidFill>
                  <a:srgbClr val="0070C0"/>
                </a:solidFill>
              </a:rPr>
              <a:t> é </a:t>
            </a:r>
            <a:r>
              <a:rPr lang="pt-BR" sz="2400" dirty="0" smtClean="0">
                <a:solidFill>
                  <a:srgbClr val="0070C0"/>
                </a:solidFill>
              </a:rPr>
              <a:t>anabólico</a:t>
            </a:r>
            <a:r>
              <a:rPr lang="pt-BR" sz="2400" dirty="0" smtClean="0">
                <a:solidFill>
                  <a:srgbClr val="000000"/>
                </a:solidFill>
              </a:rPr>
              <a:t>, conserva </a:t>
            </a:r>
            <a:r>
              <a:rPr lang="pt-BR" sz="2400" dirty="0">
                <a:solidFill>
                  <a:srgbClr val="000000"/>
                </a:solidFill>
              </a:rPr>
              <a:t>e </a:t>
            </a:r>
            <a:r>
              <a:rPr lang="pt-BR" sz="2400" dirty="0" smtClean="0">
                <a:solidFill>
                  <a:srgbClr val="0070C0"/>
                </a:solidFill>
              </a:rPr>
              <a:t>restaura</a:t>
            </a:r>
            <a:r>
              <a:rPr lang="pt-BR" sz="2400" dirty="0" smtClean="0">
                <a:solidFill>
                  <a:srgbClr val="000000"/>
                </a:solidFill>
              </a:rPr>
              <a:t>. </a:t>
            </a: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56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704592" y="-149950"/>
            <a:ext cx="114874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1. ASPECTOS FUNDAMENTAIS DO SISTEMA NERVOSO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6082" name="Picture 2" descr="Fight or Flight? | SiOWfa16: Science in Our World: Certainty and Controvers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773" y="3649772"/>
            <a:ext cx="4103046" cy="308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1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26125" y="987626"/>
            <a:ext cx="118069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400" dirty="0"/>
              <a:t>• O </a:t>
            </a:r>
            <a:r>
              <a:rPr lang="pt-BR" sz="2400" dirty="0" smtClean="0"/>
              <a:t>S.N.A. </a:t>
            </a:r>
            <a:r>
              <a:rPr lang="pt-BR" sz="2400" dirty="0" smtClean="0">
                <a:solidFill>
                  <a:srgbClr val="0070C0"/>
                </a:solidFill>
              </a:rPr>
              <a:t>atua junto ao sistema </a:t>
            </a:r>
            <a:r>
              <a:rPr lang="pt-BR" sz="2400" dirty="0">
                <a:solidFill>
                  <a:srgbClr val="0070C0"/>
                </a:solidFill>
              </a:rPr>
              <a:t>endócrino</a:t>
            </a:r>
            <a:r>
              <a:rPr lang="pt-BR" sz="2400" dirty="0"/>
              <a:t>, </a:t>
            </a:r>
            <a:r>
              <a:rPr lang="pt-BR" sz="2400" dirty="0" smtClean="0"/>
              <a:t>coordenando/controlando/sincronizando atividade visceral, por isso é </a:t>
            </a:r>
            <a:r>
              <a:rPr lang="pt-BR" sz="2400" dirty="0"/>
              <a:t>um dos principais mecanismos </a:t>
            </a:r>
            <a:r>
              <a:rPr lang="pt-BR" sz="2400" dirty="0" smtClean="0"/>
              <a:t>de </a:t>
            </a:r>
            <a:r>
              <a:rPr lang="pt-BR" sz="2400" dirty="0" smtClean="0">
                <a:solidFill>
                  <a:srgbClr val="0070C0"/>
                </a:solidFill>
              </a:rPr>
              <a:t>equilíbrio corporal/homeostase</a:t>
            </a:r>
            <a:r>
              <a:rPr lang="pt-BR" sz="2400" dirty="0" smtClean="0"/>
              <a:t>;</a:t>
            </a:r>
          </a:p>
          <a:p>
            <a:pPr algn="just" fontAlgn="base"/>
            <a:endParaRPr lang="pt-BR" sz="2400" dirty="0"/>
          </a:p>
          <a:p>
            <a:pPr algn="just" fontAlgn="base"/>
            <a:r>
              <a:rPr lang="pt-BR" sz="2400" dirty="0"/>
              <a:t>• </a:t>
            </a:r>
            <a:r>
              <a:rPr lang="pt-BR" sz="2400" dirty="0" smtClean="0"/>
              <a:t>O S.N.A. </a:t>
            </a:r>
            <a:r>
              <a:rPr lang="pt-BR" sz="2400" dirty="0" smtClean="0">
                <a:solidFill>
                  <a:srgbClr val="0070C0"/>
                </a:solidFill>
              </a:rPr>
              <a:t>age </a:t>
            </a:r>
            <a:r>
              <a:rPr lang="pt-BR" sz="2400" dirty="0">
                <a:solidFill>
                  <a:srgbClr val="0070C0"/>
                </a:solidFill>
              </a:rPr>
              <a:t>independente da vontade do </a:t>
            </a:r>
            <a:r>
              <a:rPr lang="pt-BR" sz="2400" dirty="0" smtClean="0">
                <a:solidFill>
                  <a:srgbClr val="0070C0"/>
                </a:solidFill>
              </a:rPr>
              <a:t>indivíduo</a:t>
            </a:r>
            <a:r>
              <a:rPr lang="pt-BR" sz="2400" dirty="0" smtClean="0"/>
              <a:t>, “</a:t>
            </a:r>
            <a:r>
              <a:rPr lang="pt-BR" sz="2400" dirty="0"/>
              <a:t>funciona sozinho</a:t>
            </a:r>
            <a:r>
              <a:rPr lang="pt-BR" sz="2400" dirty="0" smtClean="0"/>
              <a:t>”;</a:t>
            </a:r>
          </a:p>
          <a:p>
            <a:pPr algn="just" fontAlgn="base"/>
            <a:endParaRPr lang="pt-BR" sz="2400" dirty="0"/>
          </a:p>
          <a:p>
            <a:pPr algn="just" fontAlgn="base"/>
            <a:r>
              <a:rPr lang="pt-BR" sz="2400" dirty="0"/>
              <a:t>• </a:t>
            </a:r>
            <a:r>
              <a:rPr lang="pt-BR" sz="2400" dirty="0" smtClean="0"/>
              <a:t>As </a:t>
            </a:r>
            <a:r>
              <a:rPr lang="pt-BR" sz="2400" dirty="0">
                <a:solidFill>
                  <a:srgbClr val="0070C0"/>
                </a:solidFill>
              </a:rPr>
              <a:t>fibras</a:t>
            </a:r>
            <a:r>
              <a:rPr lang="pt-BR" sz="2400" dirty="0"/>
              <a:t> </a:t>
            </a:r>
            <a:r>
              <a:rPr lang="pt-BR" sz="2400" dirty="0" smtClean="0"/>
              <a:t>eferentes/motoras </a:t>
            </a:r>
            <a:r>
              <a:rPr lang="pt-BR" sz="2400" dirty="0"/>
              <a:t>viscerais </a:t>
            </a:r>
            <a:r>
              <a:rPr lang="pt-BR" sz="2400" dirty="0" smtClean="0"/>
              <a:t>são </a:t>
            </a:r>
            <a:r>
              <a:rPr lang="pt-BR" sz="2400" dirty="0"/>
              <a:t>acompanhadas por fibras </a:t>
            </a:r>
            <a:r>
              <a:rPr lang="pt-BR" sz="2400" dirty="0" smtClean="0"/>
              <a:t>aferentes/sensoriais viscerais e possuem papel importante no </a:t>
            </a:r>
            <a:r>
              <a:rPr lang="pt-BR" sz="2400" dirty="0">
                <a:solidFill>
                  <a:srgbClr val="0070C0"/>
                </a:solidFill>
              </a:rPr>
              <a:t>controle da função </a:t>
            </a:r>
            <a:r>
              <a:rPr lang="pt-BR" sz="2400" dirty="0" smtClean="0">
                <a:solidFill>
                  <a:srgbClr val="0070C0"/>
                </a:solidFill>
              </a:rPr>
              <a:t>visceral </a:t>
            </a:r>
            <a:r>
              <a:rPr lang="pt-BR" sz="2400" dirty="0" smtClean="0"/>
              <a:t>fornecendo informações sobre </a:t>
            </a:r>
            <a:r>
              <a:rPr lang="pt-BR" sz="2400" dirty="0"/>
              <a:t>o </a:t>
            </a:r>
            <a:r>
              <a:rPr lang="pt-BR" sz="2400" dirty="0">
                <a:solidFill>
                  <a:srgbClr val="0070C0"/>
                </a:solidFill>
              </a:rPr>
              <a:t>ambiente interno do corpo</a:t>
            </a:r>
            <a:r>
              <a:rPr lang="pt-BR" sz="2400" dirty="0"/>
              <a:t>. </a:t>
            </a:r>
            <a:endParaRPr lang="pt-BR" sz="2400" b="0" i="0" dirty="0">
              <a:effectLst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57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704592" y="-149950"/>
            <a:ext cx="114874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1. ASPECTOS FUNDAMENTAIS DO SISTEMA NERVOSO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7106" name="Picture 2" descr="Sistema nervoso (Introdução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333" y="4315957"/>
            <a:ext cx="4063925" cy="245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9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07" y="830997"/>
            <a:ext cx="8533143" cy="5833753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58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04967" y="-159644"/>
            <a:ext cx="12010030" cy="10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500" b="1" dirty="0" smtClean="0">
                <a:solidFill>
                  <a:srgbClr val="FF0000"/>
                </a:solidFill>
                <a:latin typeface="+mn-lt"/>
              </a:rPr>
              <a:t>2. ANATOMOFUNCIONAL DO SISTEMA NERVOSO AUTÔNOMO</a:t>
            </a:r>
            <a:endParaRPr lang="pt-BR" sz="35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87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2997" y="1105382"/>
            <a:ext cx="118631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u="sng" dirty="0" smtClean="0">
                <a:solidFill>
                  <a:srgbClr val="FF0000"/>
                </a:solidFill>
              </a:rPr>
              <a:t>Divisão anatômica do S.N. Simpático e S.N. Parassimpático:</a:t>
            </a:r>
          </a:p>
          <a:p>
            <a:pPr algn="just"/>
            <a:endParaRPr lang="pt-BR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pt-BR" sz="2400" dirty="0" smtClean="0"/>
              <a:t>• O S.N. </a:t>
            </a:r>
            <a:r>
              <a:rPr lang="pt-BR" sz="2400" dirty="0" smtClean="0">
                <a:solidFill>
                  <a:srgbClr val="0070C0"/>
                </a:solidFill>
              </a:rPr>
              <a:t>simpático origina desde </a:t>
            </a:r>
            <a:r>
              <a:rPr lang="pt-BR" sz="2400" dirty="0">
                <a:solidFill>
                  <a:srgbClr val="0070C0"/>
                </a:solidFill>
              </a:rPr>
              <a:t>T1 até L2 ou </a:t>
            </a:r>
            <a:r>
              <a:rPr lang="pt-BR" sz="2400" dirty="0" smtClean="0">
                <a:solidFill>
                  <a:srgbClr val="0070C0"/>
                </a:solidFill>
              </a:rPr>
              <a:t>L3 </a:t>
            </a:r>
            <a:r>
              <a:rPr lang="pt-BR" sz="2400" dirty="0" smtClean="0"/>
              <a:t>e sua principal </a:t>
            </a:r>
            <a:r>
              <a:rPr lang="pt-BR" sz="2400" dirty="0"/>
              <a:t>característica é a formação de </a:t>
            </a:r>
            <a:r>
              <a:rPr lang="pt-BR" sz="2400" dirty="0">
                <a:solidFill>
                  <a:srgbClr val="0070C0"/>
                </a:solidFill>
              </a:rPr>
              <a:t>gânglios </a:t>
            </a:r>
            <a:r>
              <a:rPr lang="pt-BR" sz="2400" dirty="0" err="1">
                <a:solidFill>
                  <a:srgbClr val="0070C0"/>
                </a:solidFill>
              </a:rPr>
              <a:t>paravertebrais</a:t>
            </a:r>
            <a:r>
              <a:rPr lang="pt-BR" sz="2400" dirty="0">
                <a:solidFill>
                  <a:srgbClr val="0070C0"/>
                </a:solidFill>
              </a:rPr>
              <a:t> e </a:t>
            </a:r>
            <a:r>
              <a:rPr lang="pt-BR" sz="2400" dirty="0" smtClean="0">
                <a:solidFill>
                  <a:srgbClr val="0070C0"/>
                </a:solidFill>
              </a:rPr>
              <a:t>pré-vertebrais</a:t>
            </a:r>
            <a:r>
              <a:rPr lang="pt-BR" sz="2400" dirty="0" smtClean="0"/>
              <a:t>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/>
              <a:t>• </a:t>
            </a:r>
            <a:r>
              <a:rPr lang="pt-BR" sz="2400" dirty="0" smtClean="0"/>
              <a:t>Desses </a:t>
            </a:r>
            <a:r>
              <a:rPr lang="pt-BR" sz="2400" dirty="0"/>
              <a:t>gânglios, onde se situam os corpos celulares dos neurônios, saem às </a:t>
            </a:r>
            <a:r>
              <a:rPr lang="pt-BR" sz="2400" dirty="0">
                <a:solidFill>
                  <a:srgbClr val="0070C0"/>
                </a:solidFill>
              </a:rPr>
              <a:t>fibras nervosas </a:t>
            </a:r>
            <a:r>
              <a:rPr lang="pt-BR" sz="2400" dirty="0"/>
              <a:t>que inervam as estruturas viscerais, órgãos e tecidos, </a:t>
            </a:r>
            <a:r>
              <a:rPr lang="pt-BR" sz="2400" dirty="0">
                <a:solidFill>
                  <a:srgbClr val="0070C0"/>
                </a:solidFill>
              </a:rPr>
              <a:t>regulando o funcionamento</a:t>
            </a:r>
            <a:r>
              <a:rPr lang="pt-BR" sz="2400" dirty="0"/>
              <a:t> respiratório, circulatório, digestivo, </a:t>
            </a:r>
            <a:r>
              <a:rPr lang="pt-BR" sz="2400" dirty="0">
                <a:solidFill>
                  <a:srgbClr val="0070C0"/>
                </a:solidFill>
              </a:rPr>
              <a:t>metabólico</a:t>
            </a:r>
            <a:r>
              <a:rPr lang="pt-BR" sz="2400" dirty="0"/>
              <a:t>, </a:t>
            </a:r>
            <a:r>
              <a:rPr lang="pt-BR" sz="2400" dirty="0" smtClean="0"/>
              <a:t>controle pressão arterial/temperatura </a:t>
            </a:r>
            <a:r>
              <a:rPr lang="pt-BR" sz="2400" dirty="0"/>
              <a:t>corporal, etc</a:t>
            </a:r>
            <a:r>
              <a:rPr lang="pt-BR" sz="2400" dirty="0" smtClean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59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04967" y="-159644"/>
            <a:ext cx="12010030" cy="10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500" b="1" dirty="0" smtClean="0">
                <a:solidFill>
                  <a:srgbClr val="FF0000"/>
                </a:solidFill>
                <a:latin typeface="+mn-lt"/>
              </a:rPr>
              <a:t>2. ANATOMOFUNCIONAL DO SISTEMA NERVOSO AUTÔNOMO</a:t>
            </a:r>
            <a:endParaRPr lang="pt-BR" sz="35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8130" name="Picture 2" descr="Sistema nervoso periférico - Biologia Enem | Educa Mais Bras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07" y="4104399"/>
            <a:ext cx="2617076" cy="261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Tecido Nervoso – Histologia Interati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72" y="4236176"/>
            <a:ext cx="2440918" cy="248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1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09976" y="1136786"/>
            <a:ext cx="115823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defRPr/>
            </a:pPr>
            <a:r>
              <a:rPr lang="pt-BR" sz="2400" dirty="0" smtClean="0">
                <a:cs typeface="Tahoma" pitchFamily="34" charset="0"/>
              </a:rPr>
              <a:t>- SNC = ajustamento </a:t>
            </a:r>
            <a:r>
              <a:rPr lang="pt-BR" sz="2400" dirty="0">
                <a:cs typeface="Tahoma" pitchFamily="34" charset="0"/>
              </a:rPr>
              <a:t>do organismo ao </a:t>
            </a:r>
            <a:r>
              <a:rPr lang="pt-BR" sz="2400" dirty="0" smtClean="0">
                <a:cs typeface="Tahoma" pitchFamily="34" charset="0"/>
              </a:rPr>
              <a:t>ambiente;</a:t>
            </a:r>
          </a:p>
          <a:p>
            <a:pPr marL="342900" indent="-342900" algn="just">
              <a:buFontTx/>
              <a:buChar char="-"/>
              <a:defRPr/>
            </a:pPr>
            <a:r>
              <a:rPr lang="pt-BR" sz="2400" dirty="0" smtClean="0">
                <a:cs typeface="Tahoma" pitchFamily="34" charset="0"/>
              </a:rPr>
              <a:t>Função perceber/identificar condições </a:t>
            </a:r>
            <a:r>
              <a:rPr lang="pt-BR" sz="2400" dirty="0">
                <a:cs typeface="Tahoma" pitchFamily="34" charset="0"/>
              </a:rPr>
              <a:t>ambientais </a:t>
            </a:r>
            <a:r>
              <a:rPr lang="pt-BR" sz="2400" dirty="0" smtClean="0">
                <a:cs typeface="Tahoma" pitchFamily="34" charset="0"/>
              </a:rPr>
              <a:t>externas/internas, prepara corpo </a:t>
            </a:r>
            <a:r>
              <a:rPr lang="pt-BR" sz="2400" dirty="0">
                <a:cs typeface="Tahoma" pitchFamily="34" charset="0"/>
              </a:rPr>
              <a:t>e elaborar respostas que adaptem a essas condições</a:t>
            </a:r>
            <a:r>
              <a:rPr lang="pt-BR" sz="2400" dirty="0" smtClean="0">
                <a:cs typeface="Tahoma" pitchFamily="34" charset="0"/>
              </a:rPr>
              <a:t>. </a:t>
            </a:r>
          </a:p>
          <a:p>
            <a:pPr marL="342900" indent="-342900" algn="just">
              <a:buFontTx/>
              <a:buChar char="-"/>
              <a:defRPr/>
            </a:pPr>
            <a:r>
              <a:rPr lang="pt-BR" sz="2400" dirty="0" smtClean="0">
                <a:cs typeface="Tahoma" pitchFamily="34" charset="0"/>
              </a:rPr>
              <a:t>Esta organizado como:</a:t>
            </a:r>
            <a:endParaRPr lang="pt-BR" sz="2400" dirty="0">
              <a:cs typeface="Tahoma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703549"/>
              </p:ext>
            </p:extLst>
          </p:nvPr>
        </p:nvGraphicFramePr>
        <p:xfrm>
          <a:off x="0" y="3068761"/>
          <a:ext cx="8972549" cy="368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1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24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44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044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5249">
                <a:tc rowSpan="6">
                  <a:txBody>
                    <a:bodyPr/>
                    <a:lstStyle/>
                    <a:p>
                      <a:pPr algn="ctr"/>
                      <a:endParaRPr lang="pt-BR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</a:rPr>
                        <a:t>Sistema</a:t>
                      </a:r>
                      <a:r>
                        <a:rPr lang="pt-BR" sz="2000" b="0" baseline="0" dirty="0" smtClean="0">
                          <a:solidFill>
                            <a:schemeClr val="tx1"/>
                          </a:solidFill>
                        </a:rPr>
                        <a:t> Nervoso Central</a:t>
                      </a:r>
                    </a:p>
                    <a:p>
                      <a:pPr algn="ctr"/>
                      <a:r>
                        <a:rPr lang="pt-BR" sz="2000" b="0" baseline="0" dirty="0" smtClean="0">
                          <a:solidFill>
                            <a:schemeClr val="tx1"/>
                          </a:solidFill>
                        </a:rPr>
                        <a:t>(SNC)</a:t>
                      </a:r>
                      <a:endParaRPr lang="pt-BR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pt-BR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Encéfalo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Cérebro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Cerebelo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2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endParaRPr lang="pt-BR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Tronco Encefálico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Mesencéfalo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2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Ponte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2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Bulbo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2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Medula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26">
                <a:tc>
                  <a:txBody>
                    <a:bodyPr/>
                    <a:lstStyle/>
                    <a:p>
                      <a:endParaRPr lang="pt-BR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5249">
                <a:tc rowSpan="3"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</a:rPr>
                        <a:t>Sistema Nervoso Periférico</a:t>
                      </a:r>
                    </a:p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</a:rPr>
                        <a:t>(SNP)</a:t>
                      </a:r>
                      <a:endParaRPr lang="pt-BR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Nervos cranianos (12 pares)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52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Nervos raquidianos (31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</a:rPr>
                        <a:t> pares)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52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Terminações nervosas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Chave esquerda 7"/>
          <p:cNvSpPr/>
          <p:nvPr/>
        </p:nvSpPr>
        <p:spPr>
          <a:xfrm>
            <a:off x="3076248" y="3711190"/>
            <a:ext cx="214313" cy="1500187"/>
          </a:xfrm>
          <a:prstGeom prst="leftBrace">
            <a:avLst>
              <a:gd name="adj1" fmla="val 8333"/>
              <a:gd name="adj2" fmla="val 26821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Chave esquerda 9"/>
          <p:cNvSpPr/>
          <p:nvPr/>
        </p:nvSpPr>
        <p:spPr>
          <a:xfrm>
            <a:off x="3147686" y="5550225"/>
            <a:ext cx="142875" cy="1071562"/>
          </a:xfrm>
          <a:prstGeom prst="leftBrace">
            <a:avLst>
              <a:gd name="adj1" fmla="val 8333"/>
              <a:gd name="adj2" fmla="val 2424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Chave esquerda 10"/>
          <p:cNvSpPr/>
          <p:nvPr/>
        </p:nvSpPr>
        <p:spPr>
          <a:xfrm>
            <a:off x="4317315" y="3175408"/>
            <a:ext cx="285750" cy="1285875"/>
          </a:xfrm>
          <a:prstGeom prst="leftBrace">
            <a:avLst>
              <a:gd name="adj1" fmla="val 8333"/>
              <a:gd name="adj2" fmla="val 49657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Chave esquerda 11"/>
          <p:cNvSpPr/>
          <p:nvPr/>
        </p:nvSpPr>
        <p:spPr>
          <a:xfrm>
            <a:off x="6517071" y="3857458"/>
            <a:ext cx="285750" cy="1071562"/>
          </a:xfrm>
          <a:prstGeom prst="leftBrace">
            <a:avLst>
              <a:gd name="adj1" fmla="val 8333"/>
              <a:gd name="adj2" fmla="val 42658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4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249175" y="6439224"/>
            <a:ext cx="2743200" cy="365125"/>
          </a:xfrm>
        </p:spPr>
        <p:txBody>
          <a:bodyPr/>
          <a:lstStyle/>
          <a:p>
            <a:fld id="{9E66E096-3370-40C4-A1AA-F751B68C7A5F}" type="slidenum">
              <a:rPr lang="pt-BR" smtClean="0"/>
              <a:t>6</a:t>
            </a:fld>
            <a:endParaRPr lang="pt-BR" dirty="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504967" y="72751"/>
            <a:ext cx="11487408" cy="80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smtClean="0">
                <a:solidFill>
                  <a:srgbClr val="FF0000"/>
                </a:solidFill>
                <a:latin typeface="+mn-lt"/>
              </a:rPr>
              <a:t>1. ASPECTOS FUNDAMENTAIS DO SISTEMA NERVOSO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146" name="Picture 2" descr="Sistema nervoso periférico – Guia Estu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29" y="2642474"/>
            <a:ext cx="3936196" cy="393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5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062" y="1069287"/>
            <a:ext cx="76272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• O </a:t>
            </a:r>
            <a:r>
              <a:rPr lang="pt-BR" sz="2400" dirty="0"/>
              <a:t>SNA </a:t>
            </a:r>
            <a:r>
              <a:rPr lang="pt-BR" sz="2400" dirty="0">
                <a:solidFill>
                  <a:srgbClr val="0070C0"/>
                </a:solidFill>
              </a:rPr>
              <a:t>recebe informações de partes do SNC</a:t>
            </a:r>
            <a:r>
              <a:rPr lang="pt-BR" sz="2400" dirty="0"/>
              <a:t>, </a:t>
            </a:r>
            <a:r>
              <a:rPr lang="pt-BR" sz="2400" dirty="0" smtClean="0"/>
              <a:t>que processa </a:t>
            </a:r>
            <a:r>
              <a:rPr lang="pt-BR" sz="2400" dirty="0"/>
              <a:t>e </a:t>
            </a:r>
            <a:r>
              <a:rPr lang="pt-BR" sz="2400" dirty="0">
                <a:solidFill>
                  <a:srgbClr val="0070C0"/>
                </a:solidFill>
              </a:rPr>
              <a:t>integra estímulos</a:t>
            </a:r>
            <a:r>
              <a:rPr lang="pt-BR" sz="2400" dirty="0"/>
              <a:t> do corpo e do ambiente </a:t>
            </a:r>
            <a:r>
              <a:rPr lang="pt-BR" sz="2400" dirty="0" smtClean="0"/>
              <a:t>externo;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</a:t>
            </a:r>
            <a:r>
              <a:rPr lang="pt-BR" sz="2400" dirty="0"/>
              <a:t>Os sistemas simpático e parassimpático consistem, cada um, em </a:t>
            </a:r>
            <a:r>
              <a:rPr lang="pt-BR" sz="2400" dirty="0">
                <a:solidFill>
                  <a:srgbClr val="0070C0"/>
                </a:solidFill>
              </a:rPr>
              <a:t>2 conjuntos</a:t>
            </a:r>
            <a:r>
              <a:rPr lang="pt-BR" sz="2400" dirty="0"/>
              <a:t> de corpos </a:t>
            </a:r>
            <a:r>
              <a:rPr lang="pt-BR" sz="2400" dirty="0">
                <a:solidFill>
                  <a:srgbClr val="0070C0"/>
                </a:solidFill>
              </a:rPr>
              <a:t>neuronais</a:t>
            </a:r>
            <a:r>
              <a:rPr lang="pt-BR" sz="2400" dirty="0" smtClean="0"/>
              <a:t>:</a:t>
            </a:r>
          </a:p>
          <a:p>
            <a:pPr algn="just"/>
            <a:endParaRPr lang="pt-BR" sz="2400" dirty="0" smtClean="0"/>
          </a:p>
          <a:p>
            <a:pPr marL="342900" indent="-342900" algn="just">
              <a:buFontTx/>
              <a:buChar char="-"/>
            </a:pPr>
            <a:r>
              <a:rPr lang="pt-BR" sz="2400" dirty="0" err="1" smtClean="0">
                <a:solidFill>
                  <a:srgbClr val="0070C0"/>
                </a:solidFill>
              </a:rPr>
              <a:t>Pré</a:t>
            </a:r>
            <a:r>
              <a:rPr lang="pt-BR" sz="2400" dirty="0" smtClean="0">
                <a:solidFill>
                  <a:srgbClr val="0070C0"/>
                </a:solidFill>
              </a:rPr>
              <a:t>-ganglionar</a:t>
            </a:r>
            <a:r>
              <a:rPr lang="pt-BR" sz="2400" dirty="0"/>
              <a:t>: </a:t>
            </a:r>
            <a:r>
              <a:rPr lang="pt-BR" sz="2400" dirty="0" smtClean="0"/>
              <a:t>conjunto </a:t>
            </a:r>
            <a:r>
              <a:rPr lang="pt-BR" sz="2400" dirty="0" smtClean="0">
                <a:solidFill>
                  <a:srgbClr val="0070C0"/>
                </a:solidFill>
              </a:rPr>
              <a:t>situado </a:t>
            </a:r>
            <a:r>
              <a:rPr lang="pt-BR" sz="2400" dirty="0">
                <a:solidFill>
                  <a:srgbClr val="0070C0"/>
                </a:solidFill>
              </a:rPr>
              <a:t>no SNC </a:t>
            </a:r>
            <a:r>
              <a:rPr lang="pt-BR" sz="2400" dirty="0" smtClean="0"/>
              <a:t>tem conexões </a:t>
            </a:r>
            <a:r>
              <a:rPr lang="pt-BR" sz="2400" dirty="0"/>
              <a:t>com </a:t>
            </a:r>
            <a:r>
              <a:rPr lang="pt-BR" sz="2400" dirty="0" smtClean="0"/>
              <a:t>outro </a:t>
            </a:r>
            <a:r>
              <a:rPr lang="pt-BR" sz="2400" dirty="0"/>
              <a:t>conjunto </a:t>
            </a:r>
            <a:r>
              <a:rPr lang="pt-BR" sz="2400" dirty="0">
                <a:solidFill>
                  <a:srgbClr val="0070C0"/>
                </a:solidFill>
              </a:rPr>
              <a:t>situado nos gânglios fora do </a:t>
            </a:r>
            <a:r>
              <a:rPr lang="pt-BR" sz="2400" dirty="0" smtClean="0">
                <a:solidFill>
                  <a:srgbClr val="0070C0"/>
                </a:solidFill>
              </a:rPr>
              <a:t>SNC</a:t>
            </a:r>
            <a:r>
              <a:rPr lang="pt-BR" sz="2400" dirty="0" smtClean="0"/>
              <a:t>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- </a:t>
            </a:r>
            <a:r>
              <a:rPr lang="pt-BR" sz="2400" dirty="0" smtClean="0">
                <a:solidFill>
                  <a:srgbClr val="0070C0"/>
                </a:solidFill>
              </a:rPr>
              <a:t>Pós-ganglionar</a:t>
            </a:r>
            <a:r>
              <a:rPr lang="pt-BR" sz="2400" dirty="0"/>
              <a:t>: </a:t>
            </a:r>
            <a:r>
              <a:rPr lang="pt-BR" sz="2400" dirty="0" smtClean="0"/>
              <a:t>conjunto </a:t>
            </a:r>
            <a:r>
              <a:rPr lang="pt-BR" sz="2400" dirty="0"/>
              <a:t>tem fibras eferentes que vão dos </a:t>
            </a:r>
            <a:r>
              <a:rPr lang="pt-BR" sz="2400" dirty="0">
                <a:solidFill>
                  <a:srgbClr val="0070C0"/>
                </a:solidFill>
              </a:rPr>
              <a:t>gânglios aos órgãos </a:t>
            </a:r>
            <a:r>
              <a:rPr lang="pt-BR" sz="2400" dirty="0" smtClean="0">
                <a:solidFill>
                  <a:srgbClr val="0070C0"/>
                </a:solidFill>
              </a:rPr>
              <a:t>efetores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59" y="985523"/>
            <a:ext cx="4130434" cy="5735952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60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504967" y="-159644"/>
            <a:ext cx="12010030" cy="10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500" b="1" dirty="0" smtClean="0">
                <a:solidFill>
                  <a:srgbClr val="FF0000"/>
                </a:solidFill>
                <a:latin typeface="+mn-lt"/>
              </a:rPr>
              <a:t>2. ANATOMOFUNCIONAL DO SISTEMA NERVOSO AUTÔNOMO</a:t>
            </a:r>
            <a:endParaRPr lang="pt-BR" sz="35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878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8466" y="1458496"/>
            <a:ext cx="118835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u="sng" dirty="0">
                <a:solidFill>
                  <a:srgbClr val="FF0000"/>
                </a:solidFill>
              </a:rPr>
              <a:t>• </a:t>
            </a:r>
            <a:r>
              <a:rPr lang="pt-BR" sz="2400" b="1" u="sng" dirty="0" smtClean="0">
                <a:solidFill>
                  <a:srgbClr val="FF0000"/>
                </a:solidFill>
              </a:rPr>
              <a:t>Processos controlados pelo S.N.A.</a:t>
            </a:r>
          </a:p>
          <a:p>
            <a:pPr algn="just"/>
            <a:r>
              <a:rPr lang="pt-BR" sz="2400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r>
              <a:rPr lang="pt-BR" sz="2400" dirty="0" smtClean="0">
                <a:solidFill>
                  <a:srgbClr val="000000"/>
                </a:solidFill>
              </a:rPr>
              <a:t>-   frequência cardíaca/respiratória, </a:t>
            </a: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temperatura </a:t>
            </a:r>
            <a:r>
              <a:rPr lang="pt-BR" sz="2400" dirty="0">
                <a:solidFill>
                  <a:srgbClr val="000000"/>
                </a:solidFill>
              </a:rPr>
              <a:t>corporal,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peso</a:t>
            </a:r>
            <a:r>
              <a:rPr lang="pt-BR" sz="2400" dirty="0">
                <a:solidFill>
                  <a:srgbClr val="000000"/>
                </a:solidFill>
              </a:rPr>
              <a:t>,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digestão</a:t>
            </a:r>
            <a:r>
              <a:rPr lang="pt-BR" sz="2400" dirty="0">
                <a:solidFill>
                  <a:srgbClr val="000000"/>
                </a:solidFill>
              </a:rPr>
              <a:t>,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metabolismo</a:t>
            </a:r>
            <a:r>
              <a:rPr lang="pt-BR" sz="2400" dirty="0">
                <a:solidFill>
                  <a:srgbClr val="000000"/>
                </a:solidFill>
              </a:rPr>
              <a:t>,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equilíbrio </a:t>
            </a:r>
            <a:r>
              <a:rPr lang="pt-BR" sz="2400" dirty="0">
                <a:solidFill>
                  <a:srgbClr val="000000"/>
                </a:solidFill>
              </a:rPr>
              <a:t>hidroeletrolítico,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sudorese</a:t>
            </a:r>
            <a:r>
              <a:rPr lang="pt-BR" sz="2400" dirty="0">
                <a:solidFill>
                  <a:srgbClr val="000000"/>
                </a:solidFill>
              </a:rPr>
              <a:t>,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micção</a:t>
            </a:r>
            <a:r>
              <a:rPr lang="pt-BR" sz="2400" dirty="0">
                <a:solidFill>
                  <a:srgbClr val="000000"/>
                </a:solidFill>
              </a:rPr>
              <a:t>,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evacuação</a:t>
            </a:r>
            <a:r>
              <a:rPr lang="pt-BR" sz="2400" dirty="0">
                <a:solidFill>
                  <a:srgbClr val="000000"/>
                </a:solidFill>
              </a:rPr>
              <a:t>,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resposta </a:t>
            </a:r>
            <a:r>
              <a:rPr lang="pt-BR" sz="2400" dirty="0">
                <a:solidFill>
                  <a:srgbClr val="000000"/>
                </a:solidFill>
              </a:rPr>
              <a:t>sexual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e </a:t>
            </a:r>
            <a:r>
              <a:rPr lang="pt-BR" sz="2400" dirty="0">
                <a:solidFill>
                  <a:srgbClr val="000000"/>
                </a:solidFill>
              </a:rPr>
              <a:t>outros processos. </a:t>
            </a:r>
            <a:endParaRPr lang="pt-BR" sz="2400" dirty="0" smtClean="0">
              <a:solidFill>
                <a:srgbClr val="000000"/>
              </a:solidFill>
            </a:endParaRPr>
          </a:p>
          <a:p>
            <a:pPr algn="just"/>
            <a:endParaRPr lang="pt-BR" sz="2400" dirty="0" smtClean="0">
              <a:solidFill>
                <a:srgbClr val="00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61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737756" y="0"/>
            <a:ext cx="110249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3. ATUAÇÃO FISIOLÓGICA DO SISTEMA NERVOSO AUTÔNOMO</a:t>
            </a:r>
            <a:endParaRPr lang="pt-BR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9154" name="Picture 2" descr="Sistema endócrino - Cena 3D - Ensino e aprendizagem digitais Moza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1" y="2281116"/>
            <a:ext cx="6815958" cy="3733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4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62112" y="1093371"/>
            <a:ext cx="1182493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300" b="1" u="sng" dirty="0">
                <a:solidFill>
                  <a:srgbClr val="FF0000"/>
                </a:solidFill>
              </a:rPr>
              <a:t>Sistema Simpático</a:t>
            </a:r>
          </a:p>
          <a:p>
            <a:pPr algn="just" fontAlgn="base"/>
            <a:r>
              <a:rPr lang="pt-BR" sz="2300" dirty="0" smtClean="0"/>
              <a:t>Os </a:t>
            </a:r>
            <a:r>
              <a:rPr lang="pt-BR" sz="2300" dirty="0"/>
              <a:t>gânglios do </a:t>
            </a:r>
            <a:r>
              <a:rPr lang="pt-BR" sz="2300" dirty="0" smtClean="0"/>
              <a:t>SNA-Simpático </a:t>
            </a:r>
            <a:r>
              <a:rPr lang="pt-BR" sz="2300" dirty="0"/>
              <a:t>saem da coluna entre a última vértebra cervical e a segunda lombar. Este sistema inerva </a:t>
            </a:r>
            <a:r>
              <a:rPr lang="pt-BR" sz="2300" dirty="0">
                <a:hlinkClick r:id="rId2"/>
              </a:rPr>
              <a:t>todas as vísceras</a:t>
            </a:r>
            <a:r>
              <a:rPr lang="pt-BR" sz="2300" dirty="0"/>
              <a:t> do corpo. Ele prepara o organismo para “lutar ou fugir</a:t>
            </a:r>
            <a:r>
              <a:rPr lang="pt-BR" sz="2300" dirty="0" smtClean="0"/>
              <a:t>”:</a:t>
            </a:r>
            <a:endParaRPr lang="pt-BR" sz="2300" dirty="0"/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rgbClr val="0070C0"/>
                </a:solidFill>
              </a:rPr>
              <a:t>Dilata</a:t>
            </a:r>
            <a:r>
              <a:rPr lang="pt-BR" sz="2300" dirty="0"/>
              <a:t> a Pupila para Aumentar o </a:t>
            </a:r>
            <a:r>
              <a:rPr lang="pt-BR" sz="2300" dirty="0">
                <a:solidFill>
                  <a:srgbClr val="0070C0"/>
                </a:solidFill>
              </a:rPr>
              <a:t>Campo Visual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300" dirty="0"/>
              <a:t>Aumenta o </a:t>
            </a:r>
            <a:r>
              <a:rPr lang="pt-BR" sz="2300" dirty="0">
                <a:solidFill>
                  <a:srgbClr val="0070C0"/>
                </a:solidFill>
              </a:rPr>
              <a:t>Batimento Cardíaco </a:t>
            </a:r>
            <a:r>
              <a:rPr lang="pt-BR" sz="2300" dirty="0"/>
              <a:t>e a Pressão Arterial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300" dirty="0"/>
              <a:t>Manda Sangue para os </a:t>
            </a:r>
            <a:r>
              <a:rPr lang="pt-BR" sz="2300" dirty="0">
                <a:solidFill>
                  <a:srgbClr val="0070C0"/>
                </a:solidFill>
              </a:rPr>
              <a:t>Músculos Esqueléticos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300" dirty="0"/>
              <a:t>Mobiliza e Disponibiliza </a:t>
            </a:r>
            <a:r>
              <a:rPr lang="pt-BR" sz="2300" dirty="0">
                <a:solidFill>
                  <a:srgbClr val="0070C0"/>
                </a:solidFill>
              </a:rPr>
              <a:t>Energia Extra </a:t>
            </a:r>
            <a:r>
              <a:rPr lang="pt-BR" sz="2300" dirty="0" smtClean="0"/>
              <a:t>= Músculos </a:t>
            </a:r>
          </a:p>
          <a:p>
            <a:pPr algn="just" fontAlgn="base"/>
            <a:r>
              <a:rPr lang="pt-BR" sz="2300" dirty="0" smtClean="0">
                <a:solidFill>
                  <a:srgbClr val="0070C0"/>
                </a:solidFill>
              </a:rPr>
              <a:t>Efetores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pt-BR" sz="2300" dirty="0"/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300" b="1" u="sng" dirty="0">
                <a:solidFill>
                  <a:srgbClr val="FF0000"/>
                </a:solidFill>
              </a:rPr>
              <a:t>Sistema </a:t>
            </a:r>
            <a:r>
              <a:rPr lang="pt-BR" sz="2300" b="1" u="sng" dirty="0" smtClean="0">
                <a:solidFill>
                  <a:srgbClr val="FF0000"/>
                </a:solidFill>
              </a:rPr>
              <a:t>Parassimpático</a:t>
            </a:r>
          </a:p>
          <a:p>
            <a:pPr algn="just" fontAlgn="base"/>
            <a:r>
              <a:rPr lang="pt-BR" sz="2300" dirty="0" smtClean="0"/>
              <a:t>Prepara </a:t>
            </a:r>
            <a:r>
              <a:rPr lang="pt-BR" sz="2300" dirty="0"/>
              <a:t>o organismo para </a:t>
            </a:r>
            <a:r>
              <a:rPr lang="pt-BR" sz="2300" dirty="0">
                <a:solidFill>
                  <a:srgbClr val="0070C0"/>
                </a:solidFill>
              </a:rPr>
              <a:t>“repouso e recuperação</a:t>
            </a:r>
            <a:r>
              <a:rPr lang="pt-BR" sz="2300" dirty="0"/>
              <a:t>....”: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rgbClr val="0070C0"/>
                </a:solidFill>
              </a:rPr>
              <a:t>Relaxa</a:t>
            </a:r>
            <a:r>
              <a:rPr lang="pt-BR" sz="2300" dirty="0"/>
              <a:t> a Pupila para Aumentar o Campo Visual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rgbClr val="0070C0"/>
                </a:solidFill>
              </a:rPr>
              <a:t>Diminui</a:t>
            </a:r>
            <a:r>
              <a:rPr lang="pt-BR" sz="2300" dirty="0"/>
              <a:t> </a:t>
            </a:r>
            <a:r>
              <a:rPr lang="pt-BR" sz="2300" dirty="0" smtClean="0"/>
              <a:t>os </a:t>
            </a:r>
            <a:r>
              <a:rPr lang="pt-BR" sz="2300" dirty="0"/>
              <a:t>Batimento Cardíaco e a Pressão </a:t>
            </a:r>
            <a:r>
              <a:rPr lang="pt-BR" sz="2300" dirty="0" smtClean="0"/>
              <a:t>Arterial</a:t>
            </a:r>
            <a:endParaRPr lang="pt-BR" sz="23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62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737756" y="0"/>
            <a:ext cx="110249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3. ATUAÇÃO FISIOLÓGICA DO SISTEMA NERVOSO AUTÔNOMO</a:t>
            </a:r>
            <a:endParaRPr lang="pt-BR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802" y="2418934"/>
            <a:ext cx="5338406" cy="353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1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0719" y="1190338"/>
            <a:ext cx="61643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02122"/>
                </a:solidFill>
              </a:rPr>
              <a:t>• Apesar de autônomo, </a:t>
            </a:r>
            <a:r>
              <a:rPr lang="pt-BR" sz="2400" dirty="0">
                <a:solidFill>
                  <a:srgbClr val="0070C0"/>
                </a:solidFill>
              </a:rPr>
              <a:t>não é independente do restante do Sistema Nervoso</a:t>
            </a:r>
            <a:r>
              <a:rPr lang="pt-BR" sz="2400" dirty="0">
                <a:solidFill>
                  <a:srgbClr val="202122"/>
                </a:solidFill>
              </a:rPr>
              <a:t>, (é interligado com o </a:t>
            </a:r>
            <a:r>
              <a:rPr lang="pt-BR" sz="2400" dirty="0">
                <a:solidFill>
                  <a:srgbClr val="0070C0"/>
                </a:solidFill>
              </a:rPr>
              <a:t>Hipotálamo</a:t>
            </a:r>
            <a:r>
              <a:rPr lang="pt-BR" sz="2400" dirty="0">
                <a:solidFill>
                  <a:srgbClr val="202122"/>
                </a:solidFill>
              </a:rPr>
              <a:t>, que coordena a resposta comportamental e </a:t>
            </a:r>
            <a:r>
              <a:rPr lang="pt-BR" sz="2400" dirty="0">
                <a:solidFill>
                  <a:srgbClr val="0070C0"/>
                </a:solidFill>
              </a:rPr>
              <a:t>mantém a homeostasia</a:t>
            </a:r>
            <a:r>
              <a:rPr lang="pt-BR" sz="2400" dirty="0">
                <a:solidFill>
                  <a:srgbClr val="202122"/>
                </a:solidFill>
              </a:rPr>
              <a:t>);</a:t>
            </a:r>
          </a:p>
          <a:p>
            <a:r>
              <a:rPr lang="pt-BR" sz="2400" dirty="0" smtClean="0">
                <a:solidFill>
                  <a:srgbClr val="202122"/>
                </a:solidFill>
              </a:rPr>
              <a:t>• </a:t>
            </a:r>
            <a:r>
              <a:rPr lang="pt-BR" sz="2400" dirty="0">
                <a:solidFill>
                  <a:srgbClr val="202122"/>
                </a:solidFill>
              </a:rPr>
              <a:t>É composto por um conjunto de </a:t>
            </a:r>
            <a:r>
              <a:rPr lang="pt-BR" sz="2400" dirty="0">
                <a:solidFill>
                  <a:srgbClr val="0070C0"/>
                </a:solidFill>
              </a:rPr>
              <a:t>neurônios localizados na medula e no tronco encefálico</a:t>
            </a:r>
            <a:r>
              <a:rPr lang="pt-BR" sz="2400" dirty="0">
                <a:solidFill>
                  <a:srgbClr val="202122"/>
                </a:solidFill>
              </a:rPr>
              <a:t>;</a:t>
            </a:r>
          </a:p>
          <a:p>
            <a:r>
              <a:rPr lang="pt-BR" sz="2400" dirty="0" smtClean="0">
                <a:solidFill>
                  <a:srgbClr val="202122"/>
                </a:solidFill>
              </a:rPr>
              <a:t>• </a:t>
            </a:r>
            <a:r>
              <a:rPr lang="pt-BR" sz="2400" dirty="0">
                <a:solidFill>
                  <a:srgbClr val="202122"/>
                </a:solidFill>
              </a:rPr>
              <a:t>Através dos gânglios periféricos, </a:t>
            </a:r>
            <a:r>
              <a:rPr lang="pt-BR" sz="2400" dirty="0">
                <a:solidFill>
                  <a:srgbClr val="0070C0"/>
                </a:solidFill>
              </a:rPr>
              <a:t>coordena atividades</a:t>
            </a:r>
            <a:r>
              <a:rPr lang="pt-BR" sz="2400" dirty="0">
                <a:solidFill>
                  <a:srgbClr val="202122"/>
                </a:solidFill>
              </a:rPr>
              <a:t> da </a:t>
            </a:r>
            <a:r>
              <a:rPr lang="pt-BR" sz="2400" dirty="0">
                <a:solidFill>
                  <a:srgbClr val="0070C0"/>
                </a:solidFill>
              </a:rPr>
              <a:t>musculatura lisa </a:t>
            </a:r>
            <a:r>
              <a:rPr lang="pt-BR" sz="2400" dirty="0">
                <a:solidFill>
                  <a:srgbClr val="202122"/>
                </a:solidFill>
              </a:rPr>
              <a:t>e de muitas </a:t>
            </a:r>
            <a:r>
              <a:rPr lang="pt-BR" sz="2400" dirty="0">
                <a:solidFill>
                  <a:srgbClr val="0070C0"/>
                </a:solidFill>
              </a:rPr>
              <a:t>glândulas exócrinas</a:t>
            </a:r>
            <a:r>
              <a:rPr lang="pt-BR" sz="2400" dirty="0" smtClean="0">
                <a:solidFill>
                  <a:srgbClr val="202122"/>
                </a:solidFill>
              </a:rPr>
              <a:t>.</a:t>
            </a:r>
          </a:p>
          <a:p>
            <a:r>
              <a:rPr lang="pt-BR" sz="2400" dirty="0" smtClean="0">
                <a:solidFill>
                  <a:srgbClr val="202122"/>
                </a:solidFill>
              </a:rPr>
              <a:t>• Atua nas </a:t>
            </a:r>
            <a:r>
              <a:rPr lang="pt-BR" sz="2400" dirty="0" smtClean="0">
                <a:solidFill>
                  <a:srgbClr val="0070C0"/>
                </a:solidFill>
              </a:rPr>
              <a:t>respostas automáticas/reflexas</a:t>
            </a:r>
            <a:r>
              <a:rPr lang="pt-BR" sz="2400" dirty="0" smtClean="0">
                <a:solidFill>
                  <a:srgbClr val="202122"/>
                </a:solidFill>
              </a:rPr>
              <a:t>, controlando a musculatura lisa (</a:t>
            </a:r>
            <a:r>
              <a:rPr lang="pt-BR" sz="2400" dirty="0" err="1" smtClean="0">
                <a:solidFill>
                  <a:srgbClr val="202122"/>
                </a:solidFill>
              </a:rPr>
              <a:t>Ex</a:t>
            </a:r>
            <a:r>
              <a:rPr lang="pt-BR" sz="2400" dirty="0" smtClean="0">
                <a:solidFill>
                  <a:srgbClr val="202122"/>
                </a:solidFill>
              </a:rPr>
              <a:t>: glândulas exócrinas  e musculatura cardíaca)</a:t>
            </a:r>
          </a:p>
          <a:p>
            <a:r>
              <a:rPr lang="pt-BR" sz="2400" dirty="0" smtClean="0">
                <a:solidFill>
                  <a:srgbClr val="202122"/>
                </a:solidFill>
              </a:rPr>
              <a:t>• Controla o aumento da </a:t>
            </a:r>
            <a:r>
              <a:rPr lang="pt-BR" sz="2400" dirty="0" smtClean="0">
                <a:solidFill>
                  <a:srgbClr val="0070C0"/>
                </a:solidFill>
              </a:rPr>
              <a:t>pressão arterial</a:t>
            </a:r>
            <a:r>
              <a:rPr lang="pt-BR" sz="2400" dirty="0" smtClean="0">
                <a:solidFill>
                  <a:srgbClr val="202122"/>
                </a:solidFill>
              </a:rPr>
              <a:t>, frequência respiratória, movimentos </a:t>
            </a:r>
            <a:r>
              <a:rPr lang="pt-BR" sz="2400" dirty="0" smtClean="0">
                <a:solidFill>
                  <a:srgbClr val="0070C0"/>
                </a:solidFill>
              </a:rPr>
              <a:t>peristálticos</a:t>
            </a:r>
            <a:r>
              <a:rPr lang="pt-BR" sz="2400" dirty="0" smtClean="0">
                <a:solidFill>
                  <a:srgbClr val="202122"/>
                </a:solidFill>
              </a:rPr>
              <a:t> e </a:t>
            </a:r>
            <a:r>
              <a:rPr lang="pt-BR" sz="2400" dirty="0" smtClean="0">
                <a:solidFill>
                  <a:srgbClr val="0070C0"/>
                </a:solidFill>
              </a:rPr>
              <a:t>excreção</a:t>
            </a:r>
            <a:r>
              <a:rPr lang="pt-BR" sz="2400" dirty="0" smtClean="0">
                <a:solidFill>
                  <a:srgbClr val="202122"/>
                </a:solidFill>
              </a:rPr>
              <a:t> de algumas </a:t>
            </a:r>
            <a:r>
              <a:rPr lang="pt-BR" sz="2400" dirty="0" smtClean="0">
                <a:solidFill>
                  <a:srgbClr val="0070C0"/>
                </a:solidFill>
              </a:rPr>
              <a:t>substâncias</a:t>
            </a:r>
            <a:r>
              <a:rPr lang="pt-BR" sz="2400" dirty="0">
                <a:solidFill>
                  <a:srgbClr val="202122"/>
                </a:solidFill>
              </a:rPr>
              <a:t>.</a:t>
            </a:r>
            <a:endParaRPr lang="pt-BR" sz="2400" dirty="0" smtClean="0">
              <a:solidFill>
                <a:srgbClr val="202122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63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737756" y="0"/>
            <a:ext cx="110249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3. ATUAÇÃO FISIOLÓGICA DO SISTEMA NERVOSO AUTÔNOMO</a:t>
            </a:r>
            <a:endParaRPr lang="pt-BR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2" descr="sistema nervoso simpático e parassimpático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24" y="1882090"/>
            <a:ext cx="5665076" cy="424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4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4764" y="1106189"/>
            <a:ext cx="57500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 smtClean="0">
                <a:solidFill>
                  <a:srgbClr val="FF0000"/>
                </a:solidFill>
              </a:rPr>
              <a:t>Controla agindo sobre: </a:t>
            </a:r>
          </a:p>
          <a:p>
            <a:endParaRPr lang="pt-BR" sz="2400" b="1" u="sng" dirty="0" smtClean="0">
              <a:solidFill>
                <a:srgbClr val="FF0000"/>
              </a:solidFill>
            </a:endParaRPr>
          </a:p>
          <a:p>
            <a:r>
              <a:rPr lang="pt-BR" sz="2400" dirty="0" smtClean="0">
                <a:solidFill>
                  <a:srgbClr val="222222"/>
                </a:solidFill>
              </a:rPr>
              <a:t>PA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222222"/>
                </a:solidFill>
              </a:rPr>
              <a:t>Frequência </a:t>
            </a:r>
            <a:r>
              <a:rPr lang="pt-BR" sz="2400" dirty="0">
                <a:solidFill>
                  <a:srgbClr val="222222"/>
                </a:solidFill>
              </a:rPr>
              <a:t>cardíaca, </a:t>
            </a:r>
            <a:r>
              <a:rPr lang="pt-BR" sz="2400" dirty="0" smtClean="0">
                <a:solidFill>
                  <a:srgbClr val="0070C0"/>
                </a:solidFill>
              </a:rPr>
              <a:t>Temperatura </a:t>
            </a:r>
            <a:r>
              <a:rPr lang="pt-BR" sz="2400" dirty="0">
                <a:solidFill>
                  <a:srgbClr val="0070C0"/>
                </a:solidFill>
              </a:rPr>
              <a:t>corporal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222222"/>
                </a:solidFill>
              </a:rPr>
              <a:t>Peso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222222"/>
                </a:solidFill>
              </a:rPr>
              <a:t>Digestão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0070C0"/>
                </a:solidFill>
              </a:rPr>
              <a:t>Metabolismo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222222"/>
                </a:solidFill>
              </a:rPr>
              <a:t>Equilíbrio hidroeletrolítico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222222"/>
                </a:solidFill>
              </a:rPr>
              <a:t>Sudorese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0070C0"/>
                </a:solidFill>
              </a:rPr>
              <a:t>Micção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222222"/>
                </a:solidFill>
              </a:rPr>
              <a:t>Evacuação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222222"/>
                </a:solidFill>
              </a:rPr>
              <a:t>Resposta </a:t>
            </a:r>
            <a:r>
              <a:rPr lang="pt-BR" sz="2400" dirty="0">
                <a:solidFill>
                  <a:srgbClr val="222222"/>
                </a:solidFill>
              </a:rPr>
              <a:t>sexual </a:t>
            </a:r>
            <a:r>
              <a:rPr lang="pt-BR" sz="2400" dirty="0" smtClean="0">
                <a:solidFill>
                  <a:srgbClr val="222222"/>
                </a:solidFill>
              </a:rPr>
              <a:t>etc.</a:t>
            </a:r>
          </a:p>
          <a:p>
            <a:r>
              <a:rPr lang="pt-BR" sz="2400" dirty="0" smtClean="0">
                <a:solidFill>
                  <a:srgbClr val="222222"/>
                </a:solidFill>
              </a:rPr>
              <a:t>• Diversos órgãos </a:t>
            </a:r>
            <a:r>
              <a:rPr lang="pt-BR" sz="2400" dirty="0">
                <a:solidFill>
                  <a:srgbClr val="222222"/>
                </a:solidFill>
              </a:rPr>
              <a:t>são </a:t>
            </a:r>
            <a:r>
              <a:rPr lang="pt-BR" sz="2400" dirty="0">
                <a:solidFill>
                  <a:srgbClr val="0070C0"/>
                </a:solidFill>
              </a:rPr>
              <a:t>controlados </a:t>
            </a:r>
            <a:r>
              <a:rPr lang="pt-BR" sz="2400" dirty="0" smtClean="0">
                <a:solidFill>
                  <a:srgbClr val="0070C0"/>
                </a:solidFill>
              </a:rPr>
              <a:t>pelo </a:t>
            </a:r>
            <a:r>
              <a:rPr lang="pt-BR" sz="2400" dirty="0">
                <a:solidFill>
                  <a:srgbClr val="0070C0"/>
                </a:solidFill>
              </a:rPr>
              <a:t>sistema simpático ou pelo parassimpático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222222"/>
                </a:solidFill>
              </a:rPr>
              <a:t>apesar disso são </a:t>
            </a:r>
            <a:r>
              <a:rPr lang="pt-BR" sz="2400" dirty="0" smtClean="0">
                <a:solidFill>
                  <a:srgbClr val="0070C0"/>
                </a:solidFill>
              </a:rPr>
              <a:t>sistemas antagônicos </a:t>
            </a:r>
            <a:r>
              <a:rPr lang="pt-BR" sz="2400" dirty="0" smtClean="0">
                <a:solidFill>
                  <a:srgbClr val="222222"/>
                </a:solidFill>
              </a:rPr>
              <a:t>(um aumenta  a frequência cardíaca o outro diminui);</a:t>
            </a:r>
          </a:p>
          <a:p>
            <a:r>
              <a:rPr lang="pt-BR" sz="2400" dirty="0" smtClean="0">
                <a:solidFill>
                  <a:srgbClr val="222222"/>
                </a:solidFill>
              </a:rPr>
              <a:t>• O S.N. </a:t>
            </a:r>
            <a:r>
              <a:rPr lang="pt-BR" sz="2400" dirty="0" smtClean="0">
                <a:solidFill>
                  <a:srgbClr val="0070C0"/>
                </a:solidFill>
              </a:rPr>
              <a:t>Simpático é </a:t>
            </a:r>
            <a:r>
              <a:rPr lang="pt-BR" sz="2400" dirty="0" err="1" smtClean="0">
                <a:solidFill>
                  <a:srgbClr val="0070C0"/>
                </a:solidFill>
              </a:rPr>
              <a:t>catabólico</a:t>
            </a:r>
            <a:r>
              <a:rPr lang="pt-BR" sz="2400" dirty="0" smtClean="0">
                <a:solidFill>
                  <a:srgbClr val="222222"/>
                </a:solidFill>
              </a:rPr>
              <a:t>, ativa as expostas de </a:t>
            </a:r>
            <a:r>
              <a:rPr lang="pt-BR" sz="2400" dirty="0" smtClean="0">
                <a:solidFill>
                  <a:srgbClr val="0070C0"/>
                </a:solidFill>
              </a:rPr>
              <a:t>luta e fuga</a:t>
            </a:r>
            <a:r>
              <a:rPr lang="pt-BR" sz="2400" dirty="0" smtClean="0">
                <a:solidFill>
                  <a:srgbClr val="222222"/>
                </a:solidFill>
              </a:rPr>
              <a:t>;</a:t>
            </a:r>
          </a:p>
          <a:p>
            <a:r>
              <a:rPr lang="pt-BR" sz="2400" dirty="0" smtClean="0">
                <a:solidFill>
                  <a:srgbClr val="222222"/>
                </a:solidFill>
              </a:rPr>
              <a:t>• </a:t>
            </a:r>
            <a:r>
              <a:rPr lang="pt-BR" sz="2400" dirty="0">
                <a:solidFill>
                  <a:srgbClr val="222222"/>
                </a:solidFill>
              </a:rPr>
              <a:t>O </a:t>
            </a:r>
            <a:r>
              <a:rPr lang="pt-BR" sz="2400" dirty="0" smtClean="0">
                <a:solidFill>
                  <a:srgbClr val="222222"/>
                </a:solidFill>
              </a:rPr>
              <a:t>S.N. </a:t>
            </a:r>
            <a:r>
              <a:rPr lang="pt-BR" sz="2400" dirty="0" smtClean="0">
                <a:solidFill>
                  <a:srgbClr val="0070C0"/>
                </a:solidFill>
              </a:rPr>
              <a:t>Parassimpático é anabólico</a:t>
            </a:r>
            <a:r>
              <a:rPr lang="pt-BR" sz="2400" dirty="0" smtClean="0">
                <a:solidFill>
                  <a:srgbClr val="222222"/>
                </a:solidFill>
              </a:rPr>
              <a:t>, conserva e </a:t>
            </a:r>
            <a:r>
              <a:rPr lang="pt-BR" sz="2400" dirty="0" smtClean="0">
                <a:solidFill>
                  <a:srgbClr val="0070C0"/>
                </a:solidFill>
              </a:rPr>
              <a:t>restaura</a:t>
            </a:r>
            <a:r>
              <a:rPr lang="pt-BR" sz="2400" dirty="0" smtClean="0">
                <a:solidFill>
                  <a:srgbClr val="222222"/>
                </a:solidFill>
              </a:rPr>
              <a:t>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64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737756" y="0"/>
            <a:ext cx="110249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3. ATUAÇÃO FISIOLÓGICA DO SISTEMA NERVOSO AUTÔNOMO</a:t>
            </a:r>
            <a:endParaRPr lang="pt-BR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1202" name="Picture 2" descr="Características do sistema nervoso simpático – Autonomia em Saú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67" y="179387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3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4479" y="1325563"/>
            <a:ext cx="7985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• O S.N.A. age no </a:t>
            </a:r>
            <a:r>
              <a:rPr lang="pt-BR" sz="2400" dirty="0" smtClean="0">
                <a:solidFill>
                  <a:srgbClr val="0070C0"/>
                </a:solidFill>
              </a:rPr>
              <a:t>aumento da frequência cardíaca</a:t>
            </a:r>
            <a:r>
              <a:rPr lang="pt-BR" sz="2400" dirty="0" smtClean="0"/>
              <a:t>, (</a:t>
            </a:r>
            <a:r>
              <a:rPr lang="pt-BR" sz="2400" dirty="0" err="1" smtClean="0"/>
              <a:t>Ex</a:t>
            </a:r>
            <a:r>
              <a:rPr lang="pt-BR" sz="2400" dirty="0" smtClean="0"/>
              <a:t>: quando </a:t>
            </a:r>
            <a:r>
              <a:rPr lang="pt-BR" sz="2400" dirty="0"/>
              <a:t>se depara com um predador, o corpo aumenta a frequência cardíaca e a respiração, </a:t>
            </a:r>
            <a:r>
              <a:rPr lang="pt-BR" sz="2400" dirty="0">
                <a:solidFill>
                  <a:srgbClr val="0070C0"/>
                </a:solidFill>
              </a:rPr>
              <a:t>reduz </a:t>
            </a:r>
            <a:r>
              <a:rPr lang="pt-BR" sz="2400" dirty="0" smtClean="0">
                <a:solidFill>
                  <a:srgbClr val="0070C0"/>
                </a:solidFill>
              </a:rPr>
              <a:t>secreções </a:t>
            </a:r>
            <a:r>
              <a:rPr lang="pt-BR" sz="2400" dirty="0">
                <a:solidFill>
                  <a:srgbClr val="0070C0"/>
                </a:solidFill>
              </a:rPr>
              <a:t>digestivas</a:t>
            </a:r>
            <a:r>
              <a:rPr lang="pt-BR" sz="2400" dirty="0"/>
              <a:t>, </a:t>
            </a:r>
            <a:r>
              <a:rPr lang="pt-BR" sz="2400" dirty="0" smtClean="0"/>
              <a:t>desvia </a:t>
            </a:r>
            <a:r>
              <a:rPr lang="pt-BR" sz="2400" dirty="0"/>
              <a:t>o sangue para os músculos esqueléticos, </a:t>
            </a:r>
            <a:r>
              <a:rPr lang="pt-BR" sz="2400" dirty="0" smtClean="0"/>
              <a:t>permite que </a:t>
            </a:r>
            <a:r>
              <a:rPr lang="pt-BR" sz="2400" dirty="0"/>
              <a:t>o corpo </a:t>
            </a:r>
            <a:r>
              <a:rPr lang="pt-BR" sz="2400" dirty="0">
                <a:solidFill>
                  <a:srgbClr val="0070C0"/>
                </a:solidFill>
              </a:rPr>
              <a:t>combata</a:t>
            </a:r>
            <a:r>
              <a:rPr lang="pt-BR" sz="2400" dirty="0"/>
              <a:t> fisicamente o </a:t>
            </a:r>
            <a:r>
              <a:rPr lang="pt-BR" sz="2400" dirty="0" smtClean="0">
                <a:solidFill>
                  <a:srgbClr val="0070C0"/>
                </a:solidFill>
              </a:rPr>
              <a:t>desafio</a:t>
            </a:r>
            <a:r>
              <a:rPr lang="pt-BR" sz="2400" dirty="0" smtClean="0"/>
              <a:t>);</a:t>
            </a:r>
          </a:p>
          <a:p>
            <a:pPr algn="just"/>
            <a:r>
              <a:rPr lang="pt-BR" sz="2400" dirty="0" smtClean="0"/>
              <a:t>• Ocorre o </a:t>
            </a:r>
            <a:r>
              <a:rPr lang="pt-BR" sz="2400" dirty="0" smtClean="0">
                <a:solidFill>
                  <a:srgbClr val="0070C0"/>
                </a:solidFill>
              </a:rPr>
              <a:t>arrepio</a:t>
            </a:r>
            <a:r>
              <a:rPr lang="pt-BR" sz="2400" dirty="0" smtClean="0"/>
              <a:t>/eriçamento </a:t>
            </a:r>
            <a:r>
              <a:rPr lang="pt-BR" sz="2400" dirty="0"/>
              <a:t>dos pelos </a:t>
            </a:r>
            <a:r>
              <a:rPr lang="pt-BR" sz="2400" dirty="0" smtClean="0"/>
              <a:t>(</a:t>
            </a:r>
            <a:r>
              <a:rPr lang="pt-BR" sz="2400" dirty="0" smtClean="0">
                <a:solidFill>
                  <a:srgbClr val="0070C0"/>
                </a:solidFill>
              </a:rPr>
              <a:t>conserva o calor </a:t>
            </a:r>
            <a:r>
              <a:rPr lang="pt-BR" sz="2400" dirty="0" smtClean="0"/>
              <a:t>corporal), denominado </a:t>
            </a:r>
            <a:r>
              <a:rPr lang="pt-BR" sz="2400" dirty="0" smtClean="0">
                <a:solidFill>
                  <a:srgbClr val="0070C0"/>
                </a:solidFill>
              </a:rPr>
              <a:t>pilo ereção</a:t>
            </a:r>
            <a:r>
              <a:rPr lang="pt-BR" sz="2400" dirty="0" smtClean="0"/>
              <a:t>;</a:t>
            </a:r>
          </a:p>
          <a:p>
            <a:pPr algn="just"/>
            <a:r>
              <a:rPr lang="pt-BR" sz="2400" dirty="0" smtClean="0"/>
              <a:t>• </a:t>
            </a:r>
            <a:r>
              <a:rPr lang="pt-BR" sz="2400" dirty="0"/>
              <a:t>O </a:t>
            </a:r>
            <a:r>
              <a:rPr lang="pt-BR" sz="2400" dirty="0" smtClean="0"/>
              <a:t>S.N.A. </a:t>
            </a:r>
            <a:r>
              <a:rPr lang="pt-BR" sz="2400" dirty="0" smtClean="0">
                <a:solidFill>
                  <a:srgbClr val="0070C0"/>
                </a:solidFill>
              </a:rPr>
              <a:t>Simpático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rgbClr val="0070C0"/>
                </a:solidFill>
              </a:rPr>
              <a:t>atua na fuga </a:t>
            </a:r>
            <a:r>
              <a:rPr lang="pt-BR" sz="2400" dirty="0" smtClean="0"/>
              <a:t>e quando a situação se acalma, o S.N</a:t>
            </a:r>
            <a:r>
              <a:rPr lang="pt-BR" sz="2400" dirty="0" smtClean="0">
                <a:solidFill>
                  <a:srgbClr val="0070C0"/>
                </a:solidFill>
              </a:rPr>
              <a:t>. Parassimpático restaura o corpo</a:t>
            </a:r>
            <a:r>
              <a:rPr lang="pt-BR" sz="2400" dirty="0" smtClean="0"/>
              <a:t> para o funcionamento normal, </a:t>
            </a:r>
            <a:r>
              <a:rPr lang="pt-BR" sz="2400" dirty="0" smtClean="0">
                <a:solidFill>
                  <a:srgbClr val="0070C0"/>
                </a:solidFill>
              </a:rPr>
              <a:t>retoma processos </a:t>
            </a:r>
            <a:r>
              <a:rPr lang="pt-BR" sz="2400" dirty="0" smtClean="0"/>
              <a:t>digestivos/excreção, reduz a pressão arterial e o ritmo cardíaco;</a:t>
            </a:r>
          </a:p>
          <a:p>
            <a:pPr algn="just"/>
            <a:r>
              <a:rPr lang="pt-BR" sz="2400" dirty="0" smtClean="0"/>
              <a:t>• Esse controle </a:t>
            </a:r>
            <a:r>
              <a:rPr lang="pt-BR" sz="2400" dirty="0" smtClean="0">
                <a:solidFill>
                  <a:srgbClr val="0070C0"/>
                </a:solidFill>
              </a:rPr>
              <a:t>independente</a:t>
            </a:r>
            <a:r>
              <a:rPr lang="pt-BR" sz="2400" dirty="0" smtClean="0"/>
              <a:t> do ambiente </a:t>
            </a:r>
            <a:r>
              <a:rPr lang="pt-BR" sz="2400" dirty="0" smtClean="0">
                <a:solidFill>
                  <a:srgbClr val="0070C0"/>
                </a:solidFill>
              </a:rPr>
              <a:t>externo</a:t>
            </a:r>
            <a:r>
              <a:rPr lang="pt-BR" sz="2400" dirty="0" smtClean="0"/>
              <a:t>, está </a:t>
            </a:r>
            <a:r>
              <a:rPr lang="pt-BR" sz="2400" dirty="0" smtClean="0">
                <a:solidFill>
                  <a:srgbClr val="0070C0"/>
                </a:solidFill>
              </a:rPr>
              <a:t>sujeito a mudança</a:t>
            </a:r>
            <a:r>
              <a:rPr lang="pt-BR" sz="2400" dirty="0" smtClean="0"/>
              <a:t>, interagem com </a:t>
            </a:r>
            <a:r>
              <a:rPr lang="pt-BR" sz="2400" dirty="0" smtClean="0">
                <a:solidFill>
                  <a:srgbClr val="0070C0"/>
                </a:solidFill>
              </a:rPr>
              <a:t>sistema endócrino</a:t>
            </a:r>
            <a:r>
              <a:rPr lang="pt-BR" sz="2400" dirty="0" smtClean="0"/>
              <a:t>, </a:t>
            </a:r>
            <a:r>
              <a:rPr lang="pt-BR" sz="2400" dirty="0" smtClean="0">
                <a:solidFill>
                  <a:srgbClr val="0070C0"/>
                </a:solidFill>
              </a:rPr>
              <a:t>monitorando</a:t>
            </a:r>
            <a:r>
              <a:rPr lang="pt-BR" sz="2400" dirty="0" smtClean="0"/>
              <a:t> o ambiente interno/externo (</a:t>
            </a:r>
            <a:r>
              <a:rPr lang="pt-BR" sz="2400" dirty="0" smtClean="0">
                <a:solidFill>
                  <a:srgbClr val="0070C0"/>
                </a:solidFill>
              </a:rPr>
              <a:t>homeostasia</a:t>
            </a:r>
            <a:r>
              <a:rPr lang="pt-BR" sz="2400" dirty="0" smtClean="0"/>
              <a:t>).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65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737756" y="0"/>
            <a:ext cx="110249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3. ATUAÇÃO FISIOLÓGICA DO SISTEMA NERVOSO AUTÔNOMO</a:t>
            </a:r>
            <a:endParaRPr lang="pt-BR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3250" name="Picture 2" descr="Homeostase - Biologia para o Ensino Médio | EducaB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96" y="2050778"/>
            <a:ext cx="3673449" cy="288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7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7461" y="1578799"/>
            <a:ext cx="117923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202122"/>
                </a:solidFill>
              </a:rPr>
              <a:t>• Glândulas </a:t>
            </a:r>
            <a:r>
              <a:rPr lang="pt-BR" sz="2400" dirty="0" smtClean="0">
                <a:solidFill>
                  <a:srgbClr val="0070C0"/>
                </a:solidFill>
              </a:rPr>
              <a:t>salivares</a:t>
            </a:r>
            <a:r>
              <a:rPr lang="pt-BR" sz="2400" dirty="0" smtClean="0">
                <a:solidFill>
                  <a:srgbClr val="202122"/>
                </a:solidFill>
              </a:rPr>
              <a:t>, coração pulmão </a:t>
            </a:r>
            <a:r>
              <a:rPr lang="pt-BR" sz="2400" dirty="0" smtClean="0">
                <a:solidFill>
                  <a:srgbClr val="0070C0"/>
                </a:solidFill>
              </a:rPr>
              <a:t>vísceras</a:t>
            </a:r>
            <a:r>
              <a:rPr lang="pt-BR" sz="2400" dirty="0" smtClean="0">
                <a:solidFill>
                  <a:srgbClr val="202122"/>
                </a:solidFill>
              </a:rPr>
              <a:t> abdominais/pélvicas e olhos, são </a:t>
            </a:r>
            <a:r>
              <a:rPr lang="pt-BR" sz="2400" dirty="0" smtClean="0">
                <a:solidFill>
                  <a:srgbClr val="0070C0"/>
                </a:solidFill>
              </a:rPr>
              <a:t>duplamente inervados </a:t>
            </a:r>
            <a:r>
              <a:rPr lang="pt-BR" sz="2400" dirty="0" smtClean="0">
                <a:solidFill>
                  <a:srgbClr val="202122"/>
                </a:solidFill>
              </a:rPr>
              <a:t>pelos sistemas nervoso </a:t>
            </a:r>
            <a:r>
              <a:rPr lang="pt-BR" sz="2400" dirty="0" smtClean="0">
                <a:solidFill>
                  <a:srgbClr val="0070C0"/>
                </a:solidFill>
              </a:rPr>
              <a:t>simpático e parassimpático</a:t>
            </a:r>
            <a:r>
              <a:rPr lang="pt-BR" sz="2400" dirty="0" smtClean="0">
                <a:solidFill>
                  <a:srgbClr val="202122"/>
                </a:solidFill>
              </a:rPr>
              <a:t>;</a:t>
            </a:r>
          </a:p>
          <a:p>
            <a:endParaRPr lang="pt-BR" sz="2400" dirty="0" smtClean="0">
              <a:solidFill>
                <a:srgbClr val="202122"/>
              </a:solidFill>
            </a:endParaRPr>
          </a:p>
          <a:p>
            <a:r>
              <a:rPr lang="pt-BR" sz="2400" dirty="0" smtClean="0">
                <a:solidFill>
                  <a:srgbClr val="202122"/>
                </a:solidFill>
              </a:rPr>
              <a:t>• Glândulas </a:t>
            </a:r>
            <a:r>
              <a:rPr lang="pt-BR" sz="2400" dirty="0" smtClean="0">
                <a:solidFill>
                  <a:srgbClr val="0070C0"/>
                </a:solidFill>
              </a:rPr>
              <a:t>sudoríparas</a:t>
            </a:r>
            <a:r>
              <a:rPr lang="pt-BR" sz="2400" dirty="0" smtClean="0">
                <a:solidFill>
                  <a:srgbClr val="202122"/>
                </a:solidFill>
              </a:rPr>
              <a:t>, medula suprarrenal, </a:t>
            </a:r>
            <a:r>
              <a:rPr lang="pt-BR" sz="2400" dirty="0" smtClean="0">
                <a:solidFill>
                  <a:srgbClr val="0070C0"/>
                </a:solidFill>
              </a:rPr>
              <a:t>músculos pilo-eretores </a:t>
            </a:r>
            <a:r>
              <a:rPr lang="pt-BR" sz="2400" dirty="0" smtClean="0">
                <a:solidFill>
                  <a:srgbClr val="202122"/>
                </a:solidFill>
              </a:rPr>
              <a:t>e muitos vasos sanguíneos são inervados </a:t>
            </a:r>
            <a:r>
              <a:rPr lang="pt-BR" sz="2400" dirty="0" smtClean="0">
                <a:solidFill>
                  <a:srgbClr val="0070C0"/>
                </a:solidFill>
              </a:rPr>
              <a:t>apenas pelo sistema simpático</a:t>
            </a:r>
            <a:r>
              <a:rPr lang="pt-BR" sz="2400" dirty="0">
                <a:solidFill>
                  <a:srgbClr val="202122"/>
                </a:solidFill>
              </a:rPr>
              <a:t>.</a:t>
            </a:r>
            <a:endParaRPr lang="pt-BR" sz="2400" dirty="0" smtClean="0">
              <a:solidFill>
                <a:srgbClr val="202122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66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737756" y="0"/>
            <a:ext cx="110249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3. ATUAÇÃO FISIOLÓGICA DO SISTEMA NERVOSO AUTÔNOMO</a:t>
            </a:r>
            <a:endParaRPr lang="pt-BR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4274" name="Picture 2" descr="Sistema nervoso - PrePara EN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89" y="3517791"/>
            <a:ext cx="2495086" cy="332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8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524000" y="1071564"/>
            <a:ext cx="892968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b="1" dirty="0" smtClean="0">
                <a:latin typeface="Tahoma" pitchFamily="34" charset="0"/>
                <a:cs typeface="Tahoma" pitchFamily="34" charset="0"/>
              </a:rPr>
              <a:t>Divisão do Sistema </a:t>
            </a:r>
            <a:r>
              <a:rPr lang="pt-BR" b="1" dirty="0">
                <a:latin typeface="Tahoma" pitchFamily="34" charset="0"/>
                <a:cs typeface="Tahoma" pitchFamily="34" charset="0"/>
              </a:rPr>
              <a:t>nervoso periférico (</a:t>
            </a:r>
            <a:r>
              <a:rPr lang="pt-BR" b="1" dirty="0" smtClean="0">
                <a:latin typeface="Tahoma" pitchFamily="34" charset="0"/>
                <a:cs typeface="Tahoma" pitchFamily="34" charset="0"/>
              </a:rPr>
              <a:t>SNP)</a:t>
            </a:r>
          </a:p>
          <a:p>
            <a:pPr marL="800100" lvl="1" indent="-342900" algn="just">
              <a:defRPr/>
            </a:pPr>
            <a:endParaRPr lang="pt-BR" dirty="0" smtClean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940594" y="2271893"/>
          <a:ext cx="10019935" cy="1852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5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700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40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989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FF0000"/>
                          </a:solidFill>
                        </a:rPr>
                        <a:t>Sistema Nervoso Voluntário </a:t>
                      </a:r>
                      <a:r>
                        <a:rPr lang="pt-BR" sz="1800" dirty="0" smtClean="0"/>
                        <a:t>(somático)</a:t>
                      </a:r>
                      <a:endParaRPr lang="pt-BR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1" dirty="0" smtClean="0"/>
                        <a:t>Ações conscientes:</a:t>
                      </a:r>
                      <a:r>
                        <a:rPr lang="pt-BR" sz="1800" b="1" baseline="0" dirty="0" smtClean="0"/>
                        <a:t> </a:t>
                      </a:r>
                      <a:r>
                        <a:rPr lang="pt-BR" sz="1800" baseline="0" dirty="0" smtClean="0"/>
                        <a:t>andar, falar, pensar, movimentar um braço, etc.</a:t>
                      </a:r>
                      <a:endParaRPr lang="pt-BR" sz="1800" dirty="0" smtClean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612">
                <a:tc row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0070C0"/>
                          </a:solidFill>
                        </a:rPr>
                        <a:t>Sistema Nervoso Autônomo</a:t>
                      </a:r>
                    </a:p>
                    <a:p>
                      <a:pPr algn="ctr"/>
                      <a:r>
                        <a:rPr lang="pt-BR" sz="1800" dirty="0" smtClean="0"/>
                        <a:t>(visceral)</a:t>
                      </a:r>
                      <a:endParaRPr lang="pt-BR" sz="1800" dirty="0"/>
                    </a:p>
                  </a:txBody>
                  <a:tcPr marT="45710" marB="45710"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pt-BR" sz="1800" b="1" dirty="0" smtClean="0"/>
                        <a:t>Ações inconscientes:</a:t>
                      </a:r>
                      <a:r>
                        <a:rPr lang="pt-BR" sz="1800" dirty="0" smtClean="0"/>
                        <a:t> controle</a:t>
                      </a:r>
                      <a:r>
                        <a:rPr lang="pt-BR" sz="1800" baseline="0" dirty="0" smtClean="0"/>
                        <a:t> da digestão, batimentos cardíacos, movimento das vísceras, etc.</a:t>
                      </a:r>
                      <a:endParaRPr lang="pt-BR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0070C0"/>
                          </a:solidFill>
                        </a:rPr>
                        <a:t>Simpático</a:t>
                      </a:r>
                      <a:endParaRPr lang="pt-BR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17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0070C0"/>
                          </a:solidFill>
                        </a:rPr>
                        <a:t>Parassimpático</a:t>
                      </a:r>
                      <a:endParaRPr lang="pt-BR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67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94558" y="12364"/>
            <a:ext cx="11387150" cy="829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3. ATUAÇÃO FISIOLÓGICA DO SISTEMA NERVOSO AUTÔNOMO</a:t>
            </a:r>
            <a:endParaRPr lang="pt-BR" sz="3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36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7279" y="1325563"/>
            <a:ext cx="742512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>
                <a:solidFill>
                  <a:srgbClr val="FF0000"/>
                </a:solidFill>
              </a:rPr>
              <a:t>S.N.A e neurotransmissores: </a:t>
            </a:r>
            <a:endParaRPr lang="pt-BR" sz="2400" b="1" u="sng" dirty="0" smtClean="0">
              <a:solidFill>
                <a:srgbClr val="FF0000"/>
              </a:solidFill>
            </a:endParaRPr>
          </a:p>
          <a:p>
            <a:endParaRPr lang="pt-BR" sz="2400" b="1" u="sng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222222"/>
                </a:solidFill>
              </a:rPr>
              <a:t>Acetilcolina:</a:t>
            </a:r>
            <a:r>
              <a:rPr lang="pt-BR" sz="2400" dirty="0">
                <a:solidFill>
                  <a:srgbClr val="222222"/>
                </a:solidFill>
              </a:rPr>
              <a:t> as </a:t>
            </a:r>
            <a:r>
              <a:rPr lang="pt-BR" sz="2400" dirty="0">
                <a:solidFill>
                  <a:srgbClr val="0070C0"/>
                </a:solidFill>
              </a:rPr>
              <a:t>fibras colinérgicas secretam acetilcolina </a:t>
            </a:r>
            <a:r>
              <a:rPr lang="pt-BR" sz="2400" dirty="0">
                <a:solidFill>
                  <a:srgbClr val="222222"/>
                </a:solidFill>
              </a:rPr>
              <a:t>e incluem todas as fibras </a:t>
            </a:r>
            <a:r>
              <a:rPr lang="pt-BR" sz="2400" dirty="0" err="1">
                <a:solidFill>
                  <a:srgbClr val="222222"/>
                </a:solidFill>
              </a:rPr>
              <a:t>pré</a:t>
            </a:r>
            <a:r>
              <a:rPr lang="pt-BR" sz="2400" dirty="0">
                <a:solidFill>
                  <a:srgbClr val="222222"/>
                </a:solidFill>
              </a:rPr>
              <a:t>-ganglionares e fibras parassimpáticas pós-ganglionares</a:t>
            </a:r>
            <a:r>
              <a:rPr lang="pt-BR" sz="2400" dirty="0" smtClean="0">
                <a:solidFill>
                  <a:srgbClr val="222222"/>
                </a:solidFill>
              </a:rPr>
              <a:t>;</a:t>
            </a:r>
          </a:p>
          <a:p>
            <a:endParaRPr lang="pt-BR" sz="2400" dirty="0">
              <a:solidFill>
                <a:srgbClr val="22222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 err="1">
                <a:solidFill>
                  <a:srgbClr val="222222"/>
                </a:solidFill>
              </a:rPr>
              <a:t>Norepinefrina</a:t>
            </a:r>
            <a:r>
              <a:rPr lang="pt-BR" sz="2400" b="1" dirty="0">
                <a:solidFill>
                  <a:srgbClr val="222222"/>
                </a:solidFill>
              </a:rPr>
              <a:t> :</a:t>
            </a:r>
            <a:r>
              <a:rPr lang="pt-BR" sz="2400" dirty="0">
                <a:solidFill>
                  <a:srgbClr val="222222"/>
                </a:solidFill>
              </a:rPr>
              <a:t> as </a:t>
            </a:r>
            <a:r>
              <a:rPr lang="pt-BR" sz="2400" dirty="0">
                <a:solidFill>
                  <a:srgbClr val="0070C0"/>
                </a:solidFill>
              </a:rPr>
              <a:t>fibras adrenérgicas secretam </a:t>
            </a:r>
            <a:r>
              <a:rPr lang="pt-BR" sz="2400" dirty="0" err="1">
                <a:solidFill>
                  <a:srgbClr val="0070C0"/>
                </a:solidFill>
              </a:rPr>
              <a:t>norepinefrina</a:t>
            </a:r>
            <a:r>
              <a:rPr lang="pt-BR" sz="2400" dirty="0">
                <a:solidFill>
                  <a:srgbClr val="222222"/>
                </a:solidFill>
              </a:rPr>
              <a:t> e incluem a maioria das fibras pós-ganglionares </a:t>
            </a:r>
            <a:r>
              <a:rPr lang="pt-BR" sz="2400" dirty="0" smtClean="0">
                <a:solidFill>
                  <a:srgbClr val="222222"/>
                </a:solidFill>
              </a:rPr>
              <a:t>simpáticas</a:t>
            </a:r>
            <a:r>
              <a:rPr lang="pt-BR" sz="2400" dirty="0">
                <a:solidFill>
                  <a:srgbClr val="222222"/>
                </a:solidFill>
              </a:rPr>
              <a:t>;</a:t>
            </a:r>
            <a:endParaRPr lang="pt-BR" sz="2400" dirty="0" smtClean="0">
              <a:solidFill>
                <a:srgbClr val="222222"/>
              </a:solidFill>
            </a:endParaRPr>
          </a:p>
          <a:p>
            <a:endParaRPr lang="pt-BR" sz="2400" dirty="0">
              <a:solidFill>
                <a:srgbClr val="22222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222222"/>
                </a:solidFill>
              </a:rPr>
              <a:t> Existem </a:t>
            </a:r>
            <a:r>
              <a:rPr lang="pt-BR" sz="2400" dirty="0">
                <a:solidFill>
                  <a:srgbClr val="0070C0"/>
                </a:solidFill>
              </a:rPr>
              <a:t>diferentes tipos de receptores </a:t>
            </a:r>
            <a:r>
              <a:rPr lang="pt-BR" sz="2400" dirty="0">
                <a:solidFill>
                  <a:srgbClr val="222222"/>
                </a:solidFill>
              </a:rPr>
              <a:t>adrenérgicos e colinérgicos que </a:t>
            </a:r>
            <a:r>
              <a:rPr lang="pt-BR" sz="2400" dirty="0">
                <a:solidFill>
                  <a:srgbClr val="0070C0"/>
                </a:solidFill>
              </a:rPr>
              <a:t>variam</a:t>
            </a:r>
            <a:r>
              <a:rPr lang="pt-BR" sz="2400" dirty="0">
                <a:solidFill>
                  <a:srgbClr val="222222"/>
                </a:solidFill>
              </a:rPr>
              <a:t> de acordo com a </a:t>
            </a:r>
            <a:r>
              <a:rPr lang="pt-BR" sz="2400" dirty="0">
                <a:solidFill>
                  <a:srgbClr val="0070C0"/>
                </a:solidFill>
              </a:rPr>
              <a:t>localização</a:t>
            </a:r>
            <a:r>
              <a:rPr lang="pt-BR" sz="2400" dirty="0">
                <a:solidFill>
                  <a:srgbClr val="222222"/>
                </a:solidFill>
              </a:rPr>
              <a:t> destes.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68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737756" y="0"/>
            <a:ext cx="110249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3. ATUAÇÃO FISIOLÓGICA DO SISTEMA NERVOSO AUTÔNOMO</a:t>
            </a:r>
            <a:endParaRPr lang="pt-BR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5298" name="Picture 2" descr="InsetoLand 🦋 on Twitter: &amp;quot;A acetilcolina (ACh) é um dos principais  neurotransmissores dos animais. Após a transmissão do impulso nervoso pela  acetilcolina ela precisa ser degradada, para parar de enviar sinais  químico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290" y="2584333"/>
            <a:ext cx="3993931" cy="269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2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6129" y="1056058"/>
            <a:ext cx="593901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dirty="0" smtClean="0">
                <a:solidFill>
                  <a:srgbClr val="202122"/>
                </a:solidFill>
              </a:rPr>
              <a:t>• </a:t>
            </a:r>
            <a:r>
              <a:rPr lang="pt-BR" sz="2300" dirty="0" smtClean="0">
                <a:solidFill>
                  <a:srgbClr val="0070C0"/>
                </a:solidFill>
              </a:rPr>
              <a:t>Neurônios </a:t>
            </a:r>
            <a:r>
              <a:rPr lang="pt-BR" sz="2300" dirty="0" err="1">
                <a:solidFill>
                  <a:srgbClr val="0070C0"/>
                </a:solidFill>
              </a:rPr>
              <a:t>pré</a:t>
            </a:r>
            <a:r>
              <a:rPr lang="pt-BR" sz="2300" dirty="0">
                <a:solidFill>
                  <a:srgbClr val="0070C0"/>
                </a:solidFill>
              </a:rPr>
              <a:t>-ganglionares </a:t>
            </a:r>
            <a:r>
              <a:rPr lang="pt-BR" sz="2300" dirty="0">
                <a:solidFill>
                  <a:srgbClr val="202122"/>
                </a:solidFill>
              </a:rPr>
              <a:t>do sistema </a:t>
            </a:r>
            <a:r>
              <a:rPr lang="pt-BR" sz="2300" dirty="0">
                <a:solidFill>
                  <a:srgbClr val="0070C0"/>
                </a:solidFill>
              </a:rPr>
              <a:t>simpático</a:t>
            </a:r>
            <a:r>
              <a:rPr lang="pt-BR" sz="2300" dirty="0">
                <a:solidFill>
                  <a:srgbClr val="202122"/>
                </a:solidFill>
              </a:rPr>
              <a:t> emergem dos segmentos </a:t>
            </a:r>
            <a:r>
              <a:rPr lang="pt-BR" sz="2300" dirty="0" smtClean="0">
                <a:solidFill>
                  <a:srgbClr val="0070C0"/>
                </a:solidFill>
              </a:rPr>
              <a:t>tórax-lombar</a:t>
            </a:r>
            <a:r>
              <a:rPr lang="pt-BR" sz="2300" dirty="0" smtClean="0">
                <a:solidFill>
                  <a:srgbClr val="202122"/>
                </a:solidFill>
              </a:rPr>
              <a:t> (região </a:t>
            </a:r>
            <a:r>
              <a:rPr lang="pt-BR" sz="2300" dirty="0">
                <a:solidFill>
                  <a:srgbClr val="202122"/>
                </a:solidFill>
              </a:rPr>
              <a:t>do </a:t>
            </a:r>
            <a:r>
              <a:rPr lang="pt-BR" sz="2300" dirty="0" smtClean="0">
                <a:solidFill>
                  <a:srgbClr val="202122"/>
                </a:solidFill>
              </a:rPr>
              <a:t>peito);</a:t>
            </a:r>
          </a:p>
          <a:p>
            <a:endParaRPr lang="pt-BR" sz="2300" dirty="0" smtClean="0">
              <a:solidFill>
                <a:srgbClr val="202122"/>
              </a:solidFill>
            </a:endParaRPr>
          </a:p>
          <a:p>
            <a:r>
              <a:rPr lang="pt-BR" sz="2300" dirty="0">
                <a:solidFill>
                  <a:srgbClr val="202122"/>
                </a:solidFill>
              </a:rPr>
              <a:t>• </a:t>
            </a:r>
            <a:r>
              <a:rPr lang="pt-BR" sz="2300" dirty="0" smtClean="0">
                <a:solidFill>
                  <a:srgbClr val="202122"/>
                </a:solidFill>
              </a:rPr>
              <a:t>Neurônios do </a:t>
            </a:r>
            <a:r>
              <a:rPr lang="pt-BR" sz="2300" dirty="0">
                <a:solidFill>
                  <a:srgbClr val="0070C0"/>
                </a:solidFill>
              </a:rPr>
              <a:t>sistema parassimpático </a:t>
            </a:r>
            <a:r>
              <a:rPr lang="pt-BR" sz="2300" dirty="0">
                <a:solidFill>
                  <a:srgbClr val="202122"/>
                </a:solidFill>
              </a:rPr>
              <a:t>emergem dos </a:t>
            </a:r>
            <a:r>
              <a:rPr lang="pt-BR" sz="2300" dirty="0">
                <a:solidFill>
                  <a:srgbClr val="0070C0"/>
                </a:solidFill>
              </a:rPr>
              <a:t>segmentos </a:t>
            </a:r>
            <a:r>
              <a:rPr lang="pt-BR" sz="2300" dirty="0" err="1">
                <a:solidFill>
                  <a:srgbClr val="0070C0"/>
                </a:solidFill>
              </a:rPr>
              <a:t>céfalo</a:t>
            </a:r>
            <a:r>
              <a:rPr lang="pt-BR" sz="2300" dirty="0">
                <a:solidFill>
                  <a:srgbClr val="0070C0"/>
                </a:solidFill>
              </a:rPr>
              <a:t>-sacrais </a:t>
            </a:r>
            <a:r>
              <a:rPr lang="pt-BR" sz="2300" dirty="0" smtClean="0">
                <a:solidFill>
                  <a:srgbClr val="202122"/>
                </a:solidFill>
              </a:rPr>
              <a:t>(região </a:t>
            </a:r>
            <a:r>
              <a:rPr lang="pt-BR" sz="2300" dirty="0">
                <a:solidFill>
                  <a:srgbClr val="202122"/>
                </a:solidFill>
              </a:rPr>
              <a:t>da cabeça e </a:t>
            </a:r>
            <a:r>
              <a:rPr lang="pt-BR" sz="2300" dirty="0" smtClean="0">
                <a:solidFill>
                  <a:srgbClr val="202122"/>
                </a:solidFill>
              </a:rPr>
              <a:t>acima </a:t>
            </a:r>
            <a:r>
              <a:rPr lang="pt-BR" sz="2300" dirty="0">
                <a:solidFill>
                  <a:srgbClr val="202122"/>
                </a:solidFill>
              </a:rPr>
              <a:t>dos glúteos</a:t>
            </a:r>
            <a:r>
              <a:rPr lang="pt-BR" sz="2300" dirty="0" smtClean="0">
                <a:solidFill>
                  <a:srgbClr val="202122"/>
                </a:solidFill>
              </a:rPr>
              <a:t>);</a:t>
            </a:r>
          </a:p>
          <a:p>
            <a:endParaRPr lang="pt-BR" sz="2300" dirty="0" smtClean="0">
              <a:solidFill>
                <a:srgbClr val="202122"/>
              </a:solidFill>
            </a:endParaRPr>
          </a:p>
          <a:p>
            <a:r>
              <a:rPr lang="pt-BR" sz="2300" dirty="0">
                <a:solidFill>
                  <a:srgbClr val="202122"/>
                </a:solidFill>
              </a:rPr>
              <a:t>• </a:t>
            </a:r>
            <a:r>
              <a:rPr lang="pt-BR" sz="2300" dirty="0" smtClean="0">
                <a:solidFill>
                  <a:srgbClr val="202122"/>
                </a:solidFill>
              </a:rPr>
              <a:t>A transmissão </a:t>
            </a:r>
            <a:r>
              <a:rPr lang="pt-BR" sz="2300" dirty="0">
                <a:solidFill>
                  <a:srgbClr val="202122"/>
                </a:solidFill>
              </a:rPr>
              <a:t>de </a:t>
            </a:r>
            <a:r>
              <a:rPr lang="pt-BR" sz="2300" dirty="0">
                <a:solidFill>
                  <a:srgbClr val="0070C0"/>
                </a:solidFill>
              </a:rPr>
              <a:t>sinais ocorre em vários pontos</a:t>
            </a:r>
            <a:r>
              <a:rPr lang="pt-BR" sz="2300" dirty="0">
                <a:solidFill>
                  <a:srgbClr val="202122"/>
                </a:solidFill>
              </a:rPr>
              <a:t>, através de </a:t>
            </a:r>
            <a:r>
              <a:rPr lang="pt-BR" sz="2300" dirty="0" smtClean="0">
                <a:solidFill>
                  <a:srgbClr val="0070C0"/>
                </a:solidFill>
              </a:rPr>
              <a:t>terminais </a:t>
            </a:r>
            <a:r>
              <a:rPr lang="pt-BR" sz="2300" dirty="0" err="1" smtClean="0">
                <a:solidFill>
                  <a:srgbClr val="0070C0"/>
                </a:solidFill>
              </a:rPr>
              <a:t>axonais</a:t>
            </a:r>
            <a:r>
              <a:rPr lang="pt-BR" sz="2300" dirty="0" smtClean="0">
                <a:solidFill>
                  <a:srgbClr val="202122"/>
                </a:solidFill>
              </a:rPr>
              <a:t>, </a:t>
            </a:r>
            <a:r>
              <a:rPr lang="pt-BR" sz="2300" dirty="0">
                <a:solidFill>
                  <a:srgbClr val="202122"/>
                </a:solidFill>
              </a:rPr>
              <a:t>e posteriormente se </a:t>
            </a:r>
            <a:r>
              <a:rPr lang="pt-BR" sz="2300" dirty="0">
                <a:solidFill>
                  <a:srgbClr val="0070C0"/>
                </a:solidFill>
              </a:rPr>
              <a:t>difunde no </a:t>
            </a:r>
            <a:r>
              <a:rPr lang="pt-BR" sz="2300" dirty="0" smtClean="0">
                <a:solidFill>
                  <a:srgbClr val="0070C0"/>
                </a:solidFill>
              </a:rPr>
              <a:t>tecido</a:t>
            </a:r>
            <a:r>
              <a:rPr lang="pt-BR" sz="2300" dirty="0" smtClean="0">
                <a:solidFill>
                  <a:srgbClr val="202122"/>
                </a:solidFill>
              </a:rPr>
              <a:t>;  </a:t>
            </a:r>
          </a:p>
          <a:p>
            <a:endParaRPr lang="pt-BR" sz="2300" dirty="0" smtClean="0">
              <a:solidFill>
                <a:srgbClr val="202122"/>
              </a:solidFill>
            </a:endParaRPr>
          </a:p>
          <a:p>
            <a:r>
              <a:rPr lang="pt-BR" sz="2300" dirty="0">
                <a:solidFill>
                  <a:srgbClr val="202122"/>
                </a:solidFill>
              </a:rPr>
              <a:t>• </a:t>
            </a:r>
            <a:r>
              <a:rPr lang="pt-BR" sz="2300" dirty="0" smtClean="0">
                <a:solidFill>
                  <a:srgbClr val="202122"/>
                </a:solidFill>
              </a:rPr>
              <a:t>As </a:t>
            </a:r>
            <a:r>
              <a:rPr lang="pt-BR" sz="2300" dirty="0">
                <a:solidFill>
                  <a:srgbClr val="202122"/>
                </a:solidFill>
              </a:rPr>
              <a:t>fibras nervosas dos sistemas </a:t>
            </a:r>
            <a:r>
              <a:rPr lang="pt-BR" sz="2300" dirty="0">
                <a:solidFill>
                  <a:srgbClr val="0070C0"/>
                </a:solidFill>
              </a:rPr>
              <a:t>simpáticos e parassimpáticos </a:t>
            </a:r>
            <a:r>
              <a:rPr lang="pt-BR" sz="2300" dirty="0">
                <a:solidFill>
                  <a:srgbClr val="202122"/>
                </a:solidFill>
              </a:rPr>
              <a:t>secretam dois </a:t>
            </a:r>
            <a:r>
              <a:rPr lang="pt-BR" sz="2300" dirty="0">
                <a:solidFill>
                  <a:srgbClr val="0070C0"/>
                </a:solidFill>
              </a:rPr>
              <a:t>neurotransmissores </a:t>
            </a:r>
            <a:r>
              <a:rPr lang="pt-BR" sz="2300" dirty="0">
                <a:solidFill>
                  <a:srgbClr val="202122"/>
                </a:solidFill>
              </a:rPr>
              <a:t>principais</a:t>
            </a:r>
            <a:r>
              <a:rPr lang="pt-BR" sz="2300" dirty="0" smtClean="0">
                <a:solidFill>
                  <a:srgbClr val="202122"/>
                </a:solidFill>
              </a:rPr>
              <a:t>: </a:t>
            </a:r>
            <a:r>
              <a:rPr lang="pt-BR" sz="2300" dirty="0" smtClean="0">
                <a:solidFill>
                  <a:srgbClr val="0070C0"/>
                </a:solidFill>
              </a:rPr>
              <a:t>Noradrenalina/Adrenalina e Acetilcolina</a:t>
            </a:r>
            <a:r>
              <a:rPr lang="pt-BR" sz="2300" dirty="0" smtClean="0">
                <a:solidFill>
                  <a:srgbClr val="202122"/>
                </a:solidFill>
              </a:rPr>
              <a:t>.</a:t>
            </a:r>
            <a:endParaRPr lang="pt-BR" sz="2300" b="0" i="0" dirty="0">
              <a:solidFill>
                <a:srgbClr val="202122"/>
              </a:solidFill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69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711669" y="-5916"/>
            <a:ext cx="6544323" cy="829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4. NEUROTRANSMISSÃO</a:t>
            </a:r>
            <a:endParaRPr lang="pt-BR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Visão geral da estrutura do neurônio e a sua função (artigo) | Khan Academ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40" y="1620233"/>
            <a:ext cx="5777552" cy="430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4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11796" y="1787883"/>
            <a:ext cx="11843612" cy="9143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dirty="0" smtClean="0">
                <a:latin typeface="+mn-lt"/>
              </a:rPr>
              <a:t>• S.N. = coordenador das </a:t>
            </a:r>
            <a:r>
              <a:rPr lang="pt-BR" sz="2400" dirty="0">
                <a:latin typeface="+mn-lt"/>
              </a:rPr>
              <a:t>informações, </a:t>
            </a:r>
            <a:r>
              <a:rPr lang="pt-BR" sz="2400" dirty="0" smtClean="0">
                <a:latin typeface="+mn-lt"/>
              </a:rPr>
              <a:t/>
            </a:r>
            <a:br>
              <a:rPr lang="pt-BR" sz="2400" dirty="0" smtClean="0">
                <a:latin typeface="+mn-lt"/>
              </a:rPr>
            </a:br>
            <a:r>
              <a:rPr lang="pt-BR" sz="2400" dirty="0" smtClean="0">
                <a:latin typeface="+mn-lt"/>
              </a:rPr>
              <a:t>- Envia </a:t>
            </a:r>
            <a:r>
              <a:rPr lang="pt-BR" sz="2400" dirty="0">
                <a:latin typeface="+mn-lt"/>
              </a:rPr>
              <a:t>informações como entrada sensorial e </a:t>
            </a:r>
            <a:r>
              <a:rPr lang="pt-BR" sz="2400" dirty="0" smtClean="0">
                <a:latin typeface="+mn-lt"/>
              </a:rPr>
              <a:t>recebe </a:t>
            </a:r>
            <a:r>
              <a:rPr lang="pt-BR" sz="2400" dirty="0">
                <a:latin typeface="+mn-lt"/>
              </a:rPr>
              <a:t>instruções como saída motora para músculos </a:t>
            </a:r>
            <a:r>
              <a:rPr lang="pt-BR" sz="2400" dirty="0" smtClean="0">
                <a:latin typeface="+mn-lt"/>
              </a:rPr>
              <a:t>e glândulas.</a:t>
            </a:r>
            <a:br>
              <a:rPr lang="pt-BR" sz="2400" dirty="0" smtClean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 smtClean="0">
                <a:latin typeface="+mn-lt"/>
              </a:rPr>
              <a:t> </a:t>
            </a:r>
            <a:br>
              <a:rPr lang="pt-BR" sz="2400" dirty="0" smtClean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endParaRPr lang="pt-BR" sz="2400" b="1" dirty="0">
              <a:solidFill>
                <a:srgbClr val="2048A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7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704592" y="-149950"/>
            <a:ext cx="114874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1. ASPECTOS FUNDAMENTAIS DO SISTEMA NERVOSO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100" name="Picture 4" descr="Conceito de Rede sem fio (wireless), definição e o que 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6" y="3480497"/>
            <a:ext cx="4843542" cy="2875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ula 08 sistema nervo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372" y="1598733"/>
            <a:ext cx="7005036" cy="525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0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3500" y="1037907"/>
            <a:ext cx="1174437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dirty="0" smtClean="0">
                <a:solidFill>
                  <a:srgbClr val="222222"/>
                </a:solidFill>
              </a:rPr>
              <a:t>• O S.N.A. </a:t>
            </a:r>
            <a:r>
              <a:rPr lang="pt-BR" sz="2300" dirty="0">
                <a:solidFill>
                  <a:srgbClr val="0070C0"/>
                </a:solidFill>
              </a:rPr>
              <a:t>recebe informações </a:t>
            </a:r>
            <a:r>
              <a:rPr lang="pt-BR" sz="2300" dirty="0">
                <a:solidFill>
                  <a:srgbClr val="222222"/>
                </a:solidFill>
              </a:rPr>
              <a:t>de partes do </a:t>
            </a:r>
            <a:r>
              <a:rPr lang="pt-BR" sz="2300" dirty="0" smtClean="0">
                <a:solidFill>
                  <a:srgbClr val="222222"/>
                </a:solidFill>
              </a:rPr>
              <a:t>S.N.C. </a:t>
            </a:r>
            <a:r>
              <a:rPr lang="pt-BR" sz="2300" dirty="0">
                <a:solidFill>
                  <a:srgbClr val="222222"/>
                </a:solidFill>
              </a:rPr>
              <a:t>(hipotálamo, núcleos do trato solitário, formação reticular, tonsilas, hipocampo e córtex olfatório), </a:t>
            </a:r>
            <a:r>
              <a:rPr lang="pt-BR" sz="2300" dirty="0" smtClean="0">
                <a:solidFill>
                  <a:srgbClr val="0070C0"/>
                </a:solidFill>
              </a:rPr>
              <a:t>processa </a:t>
            </a:r>
            <a:r>
              <a:rPr lang="pt-BR" sz="2300" dirty="0">
                <a:solidFill>
                  <a:srgbClr val="0070C0"/>
                </a:solidFill>
              </a:rPr>
              <a:t>e integra estímulos </a:t>
            </a:r>
            <a:r>
              <a:rPr lang="pt-BR" sz="2300" dirty="0">
                <a:solidFill>
                  <a:srgbClr val="222222"/>
                </a:solidFill>
              </a:rPr>
              <a:t>do corpo e do ambiente </a:t>
            </a:r>
            <a:r>
              <a:rPr lang="pt-BR" sz="2300" dirty="0" smtClean="0">
                <a:solidFill>
                  <a:srgbClr val="0070C0"/>
                </a:solidFill>
              </a:rPr>
              <a:t>externo</a:t>
            </a:r>
            <a:r>
              <a:rPr lang="pt-BR" sz="2300" dirty="0" smtClean="0">
                <a:solidFill>
                  <a:srgbClr val="222222"/>
                </a:solidFill>
              </a:rPr>
              <a:t>;</a:t>
            </a:r>
          </a:p>
          <a:p>
            <a:endParaRPr lang="pt-BR" sz="2300" dirty="0">
              <a:solidFill>
                <a:srgbClr val="222222"/>
              </a:solidFill>
            </a:endParaRPr>
          </a:p>
          <a:p>
            <a:r>
              <a:rPr lang="pt-BR" sz="2300" dirty="0">
                <a:solidFill>
                  <a:srgbClr val="222222"/>
                </a:solidFill>
              </a:rPr>
              <a:t>• Os sistemas </a:t>
            </a:r>
            <a:r>
              <a:rPr lang="pt-BR" sz="2300" dirty="0">
                <a:solidFill>
                  <a:srgbClr val="0070C0"/>
                </a:solidFill>
              </a:rPr>
              <a:t>simpático e parassimpático </a:t>
            </a:r>
            <a:r>
              <a:rPr lang="pt-BR" sz="2300" dirty="0">
                <a:solidFill>
                  <a:srgbClr val="222222"/>
                </a:solidFill>
              </a:rPr>
              <a:t>consistem, cada um, em </a:t>
            </a:r>
            <a:r>
              <a:rPr lang="pt-BR" sz="2300" dirty="0">
                <a:solidFill>
                  <a:srgbClr val="0070C0"/>
                </a:solidFill>
              </a:rPr>
              <a:t>2 conjuntos de corpos neuronais</a:t>
            </a:r>
            <a:r>
              <a:rPr lang="pt-BR" sz="2300" dirty="0" smtClean="0">
                <a:solidFill>
                  <a:srgbClr val="222222"/>
                </a:solidFill>
              </a:rPr>
              <a:t>:</a:t>
            </a:r>
          </a:p>
          <a:p>
            <a:endParaRPr lang="pt-BR" sz="2300" dirty="0">
              <a:solidFill>
                <a:srgbClr val="222222"/>
              </a:solidFill>
            </a:endParaRPr>
          </a:p>
          <a:p>
            <a:r>
              <a:rPr lang="pt-BR" sz="2300" dirty="0" smtClean="0">
                <a:solidFill>
                  <a:srgbClr val="222222"/>
                </a:solidFill>
              </a:rPr>
              <a:t>- </a:t>
            </a:r>
            <a:r>
              <a:rPr lang="pt-BR" sz="2300" dirty="0" err="1" smtClean="0">
                <a:solidFill>
                  <a:srgbClr val="0070C0"/>
                </a:solidFill>
              </a:rPr>
              <a:t>Pré</a:t>
            </a:r>
            <a:r>
              <a:rPr lang="pt-BR" sz="2300" dirty="0" smtClean="0">
                <a:solidFill>
                  <a:srgbClr val="0070C0"/>
                </a:solidFill>
              </a:rPr>
              <a:t>-ganglionar</a:t>
            </a:r>
            <a:r>
              <a:rPr lang="pt-BR" sz="2300" dirty="0">
                <a:solidFill>
                  <a:srgbClr val="222222"/>
                </a:solidFill>
              </a:rPr>
              <a:t>: </a:t>
            </a:r>
            <a:r>
              <a:rPr lang="pt-BR" sz="2300" dirty="0" smtClean="0">
                <a:solidFill>
                  <a:srgbClr val="222222"/>
                </a:solidFill>
              </a:rPr>
              <a:t>situado </a:t>
            </a:r>
            <a:r>
              <a:rPr lang="pt-BR" sz="2300" dirty="0">
                <a:solidFill>
                  <a:srgbClr val="222222"/>
                </a:solidFill>
              </a:rPr>
              <a:t>no SNC </a:t>
            </a:r>
            <a:r>
              <a:rPr lang="pt-BR" sz="2300" dirty="0" smtClean="0">
                <a:solidFill>
                  <a:srgbClr val="222222"/>
                </a:solidFill>
              </a:rPr>
              <a:t>possui conexões </a:t>
            </a:r>
            <a:r>
              <a:rPr lang="pt-BR" sz="2300" dirty="0">
                <a:solidFill>
                  <a:srgbClr val="222222"/>
                </a:solidFill>
              </a:rPr>
              <a:t>com </a:t>
            </a:r>
            <a:r>
              <a:rPr lang="pt-BR" sz="2300" dirty="0" smtClean="0">
                <a:solidFill>
                  <a:srgbClr val="222222"/>
                </a:solidFill>
              </a:rPr>
              <a:t>outro </a:t>
            </a:r>
            <a:r>
              <a:rPr lang="pt-BR" sz="2300" dirty="0">
                <a:solidFill>
                  <a:srgbClr val="222222"/>
                </a:solidFill>
              </a:rPr>
              <a:t>conjunto situado nos gânglios fora do SNC.</a:t>
            </a:r>
          </a:p>
          <a:p>
            <a:r>
              <a:rPr lang="pt-BR" sz="2300" dirty="0" smtClean="0">
                <a:solidFill>
                  <a:srgbClr val="222222"/>
                </a:solidFill>
              </a:rPr>
              <a:t>- </a:t>
            </a:r>
            <a:r>
              <a:rPr lang="pt-BR" sz="2300" dirty="0" smtClean="0">
                <a:solidFill>
                  <a:srgbClr val="0070C0"/>
                </a:solidFill>
              </a:rPr>
              <a:t>Pós-ganglionar</a:t>
            </a:r>
            <a:r>
              <a:rPr lang="pt-BR" sz="2300" dirty="0">
                <a:solidFill>
                  <a:srgbClr val="222222"/>
                </a:solidFill>
              </a:rPr>
              <a:t>: </a:t>
            </a:r>
            <a:r>
              <a:rPr lang="pt-BR" sz="2300" dirty="0" smtClean="0">
                <a:solidFill>
                  <a:srgbClr val="222222"/>
                </a:solidFill>
              </a:rPr>
              <a:t>tem </a:t>
            </a:r>
            <a:r>
              <a:rPr lang="pt-BR" sz="2300" dirty="0">
                <a:solidFill>
                  <a:srgbClr val="222222"/>
                </a:solidFill>
              </a:rPr>
              <a:t>fibras eferentes que vão dos gânglios aos órgãos efetores </a:t>
            </a:r>
            <a:r>
              <a:rPr lang="pt-BR" sz="2300" dirty="0" smtClean="0">
                <a:solidFill>
                  <a:srgbClr val="222222"/>
                </a:solidFill>
              </a:rPr>
              <a:t>do S.N.A. </a:t>
            </a:r>
            <a:endParaRPr lang="pt-BR" sz="2300" b="0" i="0" u="none" strike="noStrike" dirty="0">
              <a:solidFill>
                <a:srgbClr val="222222"/>
              </a:solidFill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70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711669" y="-5916"/>
            <a:ext cx="6544323" cy="829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4. NEUROTRANSMISSÃO</a:t>
            </a:r>
            <a:endParaRPr lang="pt-BR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 descr="Sistema Nervoso Autônomo (SNA): definição, organização e mais! - Sanar  Medic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68" y="4676396"/>
            <a:ext cx="6174351" cy="218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63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3888" y="1265876"/>
            <a:ext cx="117501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222222"/>
                </a:solidFill>
              </a:rPr>
              <a:t>Doenças </a:t>
            </a:r>
            <a:r>
              <a:rPr lang="pt-BR" sz="2400" dirty="0">
                <a:solidFill>
                  <a:srgbClr val="222222"/>
                </a:solidFill>
              </a:rPr>
              <a:t>que causam insuficiência autonômica </a:t>
            </a:r>
            <a:r>
              <a:rPr lang="pt-BR" sz="2400" dirty="0">
                <a:solidFill>
                  <a:srgbClr val="0070C0"/>
                </a:solidFill>
              </a:rPr>
              <a:t>podem se originar </a:t>
            </a:r>
            <a:r>
              <a:rPr lang="pt-BR" sz="2400" dirty="0">
                <a:solidFill>
                  <a:srgbClr val="222222"/>
                </a:solidFill>
              </a:rPr>
              <a:t>no SNP ou </a:t>
            </a:r>
            <a:r>
              <a:rPr lang="pt-BR" sz="2400" dirty="0" smtClean="0">
                <a:solidFill>
                  <a:srgbClr val="222222"/>
                </a:solidFill>
              </a:rPr>
              <a:t>SNC, podendo ser </a:t>
            </a:r>
            <a:r>
              <a:rPr lang="pt-BR" sz="2400" dirty="0">
                <a:solidFill>
                  <a:srgbClr val="222222"/>
                </a:solidFill>
              </a:rPr>
              <a:t>primárias ou secundárias a </a:t>
            </a:r>
            <a:r>
              <a:rPr lang="pt-BR" sz="2400" dirty="0">
                <a:solidFill>
                  <a:srgbClr val="0070C0"/>
                </a:solidFill>
              </a:rPr>
              <a:t>outras doenças</a:t>
            </a:r>
            <a:r>
              <a:rPr lang="pt-BR" sz="2400" dirty="0">
                <a:solidFill>
                  <a:srgbClr val="222222"/>
                </a:solidFill>
              </a:rPr>
              <a:t>.</a:t>
            </a:r>
          </a:p>
          <a:p>
            <a:r>
              <a:rPr lang="pt-BR" sz="2400" dirty="0">
                <a:solidFill>
                  <a:srgbClr val="222222"/>
                </a:solidFill>
              </a:rPr>
              <a:t>As </a:t>
            </a:r>
            <a:r>
              <a:rPr lang="pt-BR" sz="2400" dirty="0">
                <a:solidFill>
                  <a:srgbClr val="0070C0"/>
                </a:solidFill>
              </a:rPr>
              <a:t>causas mais comuns</a:t>
            </a:r>
            <a:r>
              <a:rPr lang="pt-BR" sz="2400" dirty="0">
                <a:solidFill>
                  <a:srgbClr val="222222"/>
                </a:solidFill>
              </a:rPr>
              <a:t> de insuficiência autonômica </a:t>
            </a:r>
            <a:r>
              <a:rPr lang="pt-BR" sz="2400" dirty="0" smtClean="0">
                <a:solidFill>
                  <a:srgbClr val="222222"/>
                </a:solidFill>
              </a:rPr>
              <a:t>incluem: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222222"/>
                </a:solidFill>
              </a:rPr>
              <a:t>Neuropatias periféricas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Envelhecimento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222222"/>
                </a:solidFill>
              </a:rPr>
              <a:t>Parkinson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Neuropatia autoimune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222222"/>
                </a:solidFill>
              </a:rPr>
              <a:t>Atrofia </a:t>
            </a:r>
            <a:r>
              <a:rPr lang="pt-BR" sz="2400" dirty="0" err="1" smtClean="0">
                <a:solidFill>
                  <a:srgbClr val="222222"/>
                </a:solidFill>
              </a:rPr>
              <a:t>multissistêmica</a:t>
            </a:r>
            <a:endParaRPr lang="pt-BR" sz="2400" dirty="0" smtClean="0">
              <a:solidFill>
                <a:srgbClr val="222222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Insuficiência </a:t>
            </a:r>
            <a:r>
              <a:rPr lang="pt-BR" sz="2400" dirty="0" smtClean="0">
                <a:solidFill>
                  <a:srgbClr val="222222"/>
                </a:solidFill>
              </a:rPr>
              <a:t>autonômica pura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222222"/>
                </a:solidFill>
              </a:rPr>
              <a:t>Doenças da medula espinal 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Fármacos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222222"/>
                </a:solidFill>
              </a:rPr>
              <a:t>Doenças de junção neuromuscular </a:t>
            </a:r>
            <a:endParaRPr lang="pt-BR" sz="2400" b="0" i="0" dirty="0">
              <a:solidFill>
                <a:srgbClr val="222222"/>
              </a:solidFill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71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14450" y="12364"/>
            <a:ext cx="10157440" cy="829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6. INSUFICIÊNCIA DO SISTEMA NERVOSO AUTÔNOMO</a:t>
            </a:r>
            <a:endParaRPr lang="pt-BR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74" y="2832975"/>
            <a:ext cx="5228443" cy="2828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483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72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26" y="993388"/>
            <a:ext cx="8866464" cy="5728087"/>
          </a:xfrm>
          <a:prstGeom prst="rect">
            <a:avLst/>
          </a:prstGeom>
        </p:spPr>
      </p:pic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414450" y="12364"/>
            <a:ext cx="10157440" cy="829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FF0000"/>
                </a:solidFill>
                <a:latin typeface="+mn-lt"/>
              </a:rPr>
              <a:t>7</a:t>
            </a:r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. SISTEMA </a:t>
            </a:r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NERVOSO </a:t>
            </a:r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- BIOTECNOLOGIAS</a:t>
            </a:r>
            <a:endParaRPr lang="pt-BR" sz="3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33701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47279" y="916421"/>
            <a:ext cx="11597427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Tx/>
              <a:defRPr/>
            </a:pPr>
            <a:r>
              <a:rPr lang="pt-BR" altLang="en-US" sz="2800" b="1" i="1" dirty="0" smtClean="0">
                <a:solidFill>
                  <a:srgbClr val="FF0000"/>
                </a:solidFill>
              </a:rPr>
              <a:t>Referências</a:t>
            </a:r>
          </a:p>
          <a:p>
            <a:pPr algn="just">
              <a:spcBef>
                <a:spcPct val="0"/>
              </a:spcBef>
              <a:buClrTx/>
              <a:defRPr/>
            </a:pPr>
            <a:endParaRPr lang="pt-BR" altLang="en-US" sz="2400" b="1" i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400" dirty="0" smtClean="0"/>
              <a:t>Douglas </a:t>
            </a:r>
            <a:r>
              <a:rPr lang="pt-BR" sz="2400" dirty="0" err="1"/>
              <a:t>Wilkin</a:t>
            </a:r>
            <a:r>
              <a:rPr lang="pt-BR" sz="2400" dirty="0"/>
              <a:t>, </a:t>
            </a:r>
            <a:r>
              <a:rPr lang="pt-BR" sz="2400" dirty="0" smtClean="0"/>
              <a:t>Jean </a:t>
            </a:r>
            <a:r>
              <a:rPr lang="pt-BR" sz="2400" dirty="0" err="1" smtClean="0"/>
              <a:t>Brainard</a:t>
            </a:r>
            <a:r>
              <a:rPr lang="pt-BR" sz="2400" dirty="0" smtClean="0"/>
              <a:t>. </a:t>
            </a:r>
            <a:r>
              <a:rPr lang="pt-BR" sz="2400" dirty="0" err="1"/>
              <a:t>Human</a:t>
            </a:r>
            <a:r>
              <a:rPr lang="pt-BR" sz="2400" dirty="0"/>
              <a:t> </a:t>
            </a:r>
            <a:r>
              <a:rPr lang="pt-BR" sz="2400" dirty="0" err="1" smtClean="0"/>
              <a:t>Biology</a:t>
            </a:r>
            <a:r>
              <a:rPr lang="pt-BR" sz="2400" dirty="0" smtClean="0"/>
              <a:t>.</a:t>
            </a:r>
            <a:r>
              <a:rPr lang="pt-BR" sz="2400" dirty="0"/>
              <a:t> </a:t>
            </a:r>
            <a:r>
              <a:rPr lang="pt-BR" sz="2400" dirty="0" err="1"/>
              <a:t>November</a:t>
            </a:r>
            <a:r>
              <a:rPr lang="pt-BR" sz="2400" dirty="0"/>
              <a:t> 7, </a:t>
            </a:r>
            <a:r>
              <a:rPr lang="pt-BR" sz="2400" dirty="0" smtClean="0"/>
              <a:t>2015. </a:t>
            </a:r>
            <a:r>
              <a:rPr lang="pt-BR" sz="2400" dirty="0" smtClean="0">
                <a:hlinkClick r:id="rId2"/>
              </a:rPr>
              <a:t>www.ck12.org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  <a:p>
            <a:pPr marL="285750" indent="-285750">
              <a:buFontTx/>
              <a:buChar char="-"/>
            </a:pPr>
            <a:r>
              <a:rPr lang="pt-BR" sz="2400" dirty="0" err="1" smtClean="0"/>
              <a:t>Guyton</a:t>
            </a:r>
            <a:r>
              <a:rPr lang="pt-BR" sz="2400" dirty="0" smtClean="0"/>
              <a:t> e Hall. Tratado de Fisiologia Médica. 12. Ed. </a:t>
            </a:r>
            <a:r>
              <a:rPr lang="pt-BR" sz="2400" dirty="0" err="1" smtClean="0"/>
              <a:t>Elsevier</a:t>
            </a:r>
            <a:r>
              <a:rPr lang="pt-BR" sz="2400" dirty="0" smtClean="0"/>
              <a:t>, 2011.</a:t>
            </a:r>
          </a:p>
          <a:p>
            <a:endParaRPr lang="pt-BR" sz="2400" dirty="0" smtClean="0"/>
          </a:p>
          <a:p>
            <a:pPr marL="285750" indent="-285750">
              <a:buFontTx/>
              <a:buChar char="-"/>
            </a:pPr>
            <a:r>
              <a:rPr lang="pt-BR" sz="2400" dirty="0" smtClean="0"/>
              <a:t>Berne e Levy. Fisiologia. 7. Ed. </a:t>
            </a:r>
            <a:r>
              <a:rPr lang="pt-BR" sz="2400" dirty="0" err="1" smtClean="0"/>
              <a:t>Elsevier</a:t>
            </a:r>
            <a:r>
              <a:rPr lang="pt-BR" sz="2400" dirty="0" smtClean="0"/>
              <a:t>, 2018.</a:t>
            </a:r>
          </a:p>
          <a:p>
            <a:endParaRPr lang="pt-BR" sz="2400" dirty="0" smtClean="0"/>
          </a:p>
          <a:p>
            <a:pPr marL="285750" indent="-285750">
              <a:buFontTx/>
              <a:buChar char="-"/>
            </a:pPr>
            <a:r>
              <a:rPr lang="pt-BR" sz="2400" dirty="0"/>
              <a:t>Susan A. </a:t>
            </a:r>
            <a:r>
              <a:rPr lang="pt-BR" sz="2400" dirty="0" err="1"/>
              <a:t>Greenfield</a:t>
            </a:r>
            <a:r>
              <a:rPr lang="pt-BR" sz="2400" dirty="0"/>
              <a:t>. </a:t>
            </a:r>
            <a:r>
              <a:rPr lang="en-US" sz="2400" dirty="0"/>
              <a:t>Biotechnology, the brain and the future. </a:t>
            </a:r>
            <a:r>
              <a:rPr lang="pt-BR" sz="2400" dirty="0"/>
              <a:t>TRENDS in </a:t>
            </a:r>
            <a:r>
              <a:rPr lang="pt-BR" sz="2400" dirty="0" err="1"/>
              <a:t>Biotechnology</a:t>
            </a:r>
            <a:r>
              <a:rPr lang="pt-BR" sz="2400" dirty="0"/>
              <a:t> Vol.23 No.1 </a:t>
            </a:r>
            <a:r>
              <a:rPr lang="pt-BR" sz="2400" dirty="0" err="1"/>
              <a:t>January</a:t>
            </a:r>
            <a:r>
              <a:rPr lang="pt-BR" sz="2400" dirty="0"/>
              <a:t> 2005.</a:t>
            </a:r>
          </a:p>
          <a:p>
            <a:pPr marL="285750" indent="-285750">
              <a:buFontTx/>
              <a:buChar char="-"/>
            </a:pPr>
            <a:endParaRPr lang="pt-BR" sz="2400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73</a:t>
            </a:fld>
            <a:endParaRPr lang="pt-BR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2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andardizing Care for Central Nervous System Lymphoma – Consult Q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1130575" y="3817773"/>
            <a:ext cx="734481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Grata a todos pela Atenção!</a:t>
            </a:r>
          </a:p>
          <a:p>
            <a:pPr algn="ctr"/>
            <a:r>
              <a:rPr lang="pt-B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Contem comigo,</a:t>
            </a:r>
          </a:p>
          <a:p>
            <a:pPr algn="ctr"/>
            <a:r>
              <a:rPr lang="pt-B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pt-BR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Elidamar </a:t>
            </a:r>
            <a:r>
              <a:rPr lang="pt-B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Nunes </a:t>
            </a:r>
            <a:endParaRPr lang="pt-BR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pt-BR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pt-BR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elidamarnunes@usp.br</a:t>
            </a:r>
            <a:r>
              <a:rPr lang="pt-BR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pt-BR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0915-2C74-4C35-BE72-707C68BC48E5}" type="slidenum">
              <a:rPr lang="pt-BR" smtClean="0"/>
              <a:t>74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760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476" y="1143889"/>
            <a:ext cx="4423056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Milhares </a:t>
            </a:r>
            <a:r>
              <a:rPr lang="pt-BR" sz="2400" dirty="0"/>
              <a:t>de sinais </a:t>
            </a:r>
            <a:r>
              <a:rPr lang="pt-BR" sz="2400" dirty="0" smtClean="0"/>
              <a:t>químicos/elétricos </a:t>
            </a:r>
            <a:r>
              <a:rPr lang="pt-BR" sz="2400" dirty="0"/>
              <a:t>passam pelo </a:t>
            </a:r>
            <a:r>
              <a:rPr lang="pt-BR" sz="2400" dirty="0" smtClean="0"/>
              <a:t>Encéfalo, funciona como por </a:t>
            </a:r>
            <a:r>
              <a:rPr lang="pt-BR" sz="2400" dirty="0"/>
              <a:t>uma </a:t>
            </a:r>
            <a:r>
              <a:rPr lang="pt-BR" sz="2400" dirty="0" smtClean="0"/>
              <a:t>rede complexa de </a:t>
            </a:r>
            <a:r>
              <a:rPr lang="pt-BR" sz="2400" dirty="0"/>
              <a:t>nervos </a:t>
            </a:r>
            <a:r>
              <a:rPr lang="pt-BR" sz="2400" dirty="0" smtClean="0"/>
              <a:t>percorre todo o corpo;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Fluxo </a:t>
            </a:r>
            <a:r>
              <a:rPr lang="pt-BR" sz="2400" dirty="0"/>
              <a:t>sanguíneo </a:t>
            </a:r>
            <a:r>
              <a:rPr lang="pt-BR" sz="2400" dirty="0" smtClean="0"/>
              <a:t>no </a:t>
            </a:r>
            <a:r>
              <a:rPr lang="pt-BR" sz="2400" dirty="0"/>
              <a:t>cérebro é </a:t>
            </a:r>
            <a:r>
              <a:rPr lang="pt-BR" sz="2400" dirty="0" smtClean="0"/>
              <a:t>elevado</a:t>
            </a:r>
            <a:r>
              <a:rPr lang="pt-BR" sz="2400" dirty="0"/>
              <a:t>, </a:t>
            </a:r>
            <a:r>
              <a:rPr lang="pt-BR" sz="2400" dirty="0" smtClean="0"/>
              <a:t>somente rins/coração tem fluxo maior;</a:t>
            </a:r>
            <a:endParaRPr lang="pt-BR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Precisa ser “limpo” microrganismos, lesões = reparação demorada, recuperação é um </a:t>
            </a:r>
            <a:r>
              <a:rPr lang="pt-BR" sz="2400" dirty="0"/>
              <a:t>problema médico </a:t>
            </a:r>
            <a:r>
              <a:rPr lang="pt-BR" sz="2400" dirty="0" smtClean="0"/>
              <a:t>complexa. 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8</a:t>
            </a:fld>
            <a:endParaRPr lang="pt-BR" dirty="0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704592" y="-149950"/>
            <a:ext cx="114874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1. ASPECTOS FUNDAMENTAIS DO SISTEMA NERVOSO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124" name="Picture 4" descr="Agosto Laranja: #MúltiplasRazões para falar sobre a esclerose múltipla -  Casa Saudá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16" y="1382794"/>
            <a:ext cx="7124700" cy="3905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0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8766" y="1293950"/>
            <a:ext cx="11814488" cy="3041567"/>
          </a:xfrm>
        </p:spPr>
        <p:txBody>
          <a:bodyPr>
            <a:normAutofit/>
          </a:bodyPr>
          <a:lstStyle/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b="1" dirty="0" smtClean="0"/>
              <a:t>Função </a:t>
            </a:r>
            <a:r>
              <a:rPr lang="pt-BR" sz="2400" b="1" dirty="0"/>
              <a:t>Sensitiva:</a:t>
            </a:r>
            <a:r>
              <a:rPr lang="pt-BR" sz="2400" dirty="0"/>
              <a:t> os nervos sensitivos são responsáveis por captar informações do meio </a:t>
            </a:r>
            <a:r>
              <a:rPr lang="pt-BR" sz="2400" dirty="0" smtClean="0"/>
              <a:t>interno/externo </a:t>
            </a:r>
            <a:r>
              <a:rPr lang="pt-BR" sz="2400" dirty="0"/>
              <a:t>do corpo e as </a:t>
            </a:r>
            <a:r>
              <a:rPr lang="pt-BR" sz="2400" dirty="0" smtClean="0"/>
              <a:t>conduzirem ao S. N.;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b="1" dirty="0"/>
              <a:t>Função Integradora:</a:t>
            </a:r>
            <a:r>
              <a:rPr lang="pt-BR" sz="2400" dirty="0"/>
              <a:t> a informação sensitiva trazida ao </a:t>
            </a:r>
            <a:r>
              <a:rPr lang="pt-BR" sz="2400" dirty="0" smtClean="0"/>
              <a:t>S.N. </a:t>
            </a:r>
            <a:r>
              <a:rPr lang="pt-BR" sz="2400" dirty="0"/>
              <a:t>é </a:t>
            </a:r>
            <a:r>
              <a:rPr lang="pt-BR" sz="2400" dirty="0" smtClean="0"/>
              <a:t>processada/interpretada;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b="1" dirty="0"/>
              <a:t>Função Motora:</a:t>
            </a:r>
            <a:r>
              <a:rPr lang="pt-BR" sz="2400" dirty="0"/>
              <a:t> </a:t>
            </a:r>
            <a:r>
              <a:rPr lang="pt-BR" sz="2400" dirty="0" smtClean="0"/>
              <a:t>nervos </a:t>
            </a:r>
            <a:r>
              <a:rPr lang="pt-BR" sz="2400" dirty="0"/>
              <a:t>motores conduzem a informação do </a:t>
            </a:r>
            <a:r>
              <a:rPr lang="pt-BR" sz="2400" dirty="0" smtClean="0"/>
              <a:t>S.N. </a:t>
            </a:r>
            <a:r>
              <a:rPr lang="pt-BR" sz="2400" dirty="0"/>
              <a:t>para todo o organismo (músculos e às glândulas do corpo), levando as informações transmitidas pelo </a:t>
            </a:r>
            <a:r>
              <a:rPr lang="pt-BR" sz="2400" dirty="0" smtClean="0"/>
              <a:t>S.N.</a:t>
            </a:r>
            <a:r>
              <a:rPr lang="pt-BR" sz="2400" dirty="0"/>
              <a:t>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9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504966" cy="5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704592" y="-149950"/>
            <a:ext cx="114874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1. ASPECTOS FUNDAMENTAIS DO SISTEMA NERVOSO</a:t>
            </a:r>
            <a:endParaRPr lang="pt-BR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082079" y="642829"/>
            <a:ext cx="1697093" cy="67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 smtClean="0">
                <a:solidFill>
                  <a:srgbClr val="0070C0"/>
                </a:solidFill>
                <a:latin typeface="+mn-lt"/>
              </a:rPr>
              <a:t>Funções</a:t>
            </a:r>
            <a:endParaRPr lang="pt-BR" sz="4000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176" name="Picture 8" descr="Sistema nervoso central e periférico: partes e funções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32970"/>
            <a:ext cx="3956515" cy="2688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1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7518</TotalTime>
  <Words>3596</Words>
  <Application>Microsoft Office PowerPoint</Application>
  <PresentationFormat>Widescreen</PresentationFormat>
  <Paragraphs>662</Paragraphs>
  <Slides>74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74</vt:i4>
      </vt:variant>
    </vt:vector>
  </HeadingPairs>
  <TitlesOfParts>
    <vt:vector size="83" baseType="lpstr">
      <vt:lpstr>Microsoft YaHei</vt:lpstr>
      <vt:lpstr>Arial</vt:lpstr>
      <vt:lpstr>Calibri</vt:lpstr>
      <vt:lpstr>Calibri Light</vt:lpstr>
      <vt:lpstr>Courier New</vt:lpstr>
      <vt:lpstr>Tahoma</vt:lpstr>
      <vt:lpstr>Times New Roman</vt:lpstr>
      <vt:lpstr>Wingdings</vt:lpstr>
      <vt:lpstr>Tema do Office</vt:lpstr>
      <vt:lpstr>Apresentação do PowerPoint</vt:lpstr>
      <vt:lpstr>ROTEIRO - CONTEÚDO</vt:lpstr>
      <vt:lpstr>OBJETIVO DA AULA</vt:lpstr>
      <vt:lpstr>Apresentação do PowerPoint</vt:lpstr>
      <vt:lpstr>1. ASPECTOS FUNDAMENTAIS DO SISTEMA NERVOSO</vt:lpstr>
      <vt:lpstr>Apresentação do PowerPoint</vt:lpstr>
      <vt:lpstr>• S.N. = coordenador das informações,  - Envia informações como entrada sensorial e recebe instruções como saída motora para músculos e glândulas.     </vt:lpstr>
      <vt:lpstr>Apresentação do PowerPoint</vt:lpstr>
      <vt:lpstr>Apresentação do PowerPoint</vt:lpstr>
      <vt:lpstr>Apresentação do PowerPoint</vt:lpstr>
      <vt:lpstr>2. ANATOMOFUNCIONAL DO SISTEMA NERVOSO CENTRAL</vt:lpstr>
      <vt:lpstr>Apresentação do PowerPoint</vt:lpstr>
      <vt:lpstr>Apresentação do PowerPoint</vt:lpstr>
      <vt:lpstr>2. ANATOMOFUNCIONAL DO SISTEMA NERVOSO CENTRAL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2. ANATOMOFUNCIONAL DO SISTEMA NERVOSO CENTRAL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4. FUNCIONAMENTO DO SISTEMA NERVOSO CENTRAL</vt:lpstr>
      <vt:lpstr>4. FUNCIONAMENTO DO SISTEMA NERVOSO CENTRAL</vt:lpstr>
      <vt:lpstr>5. TRANSMISSÃO DA INFORMAÇÃO</vt:lpstr>
      <vt:lpstr>5. TRANSMISSÃO DA INFORMAÇÃO</vt:lpstr>
      <vt:lpstr>5. TRANSMISSÃO DA INFORMAÇÃO</vt:lpstr>
      <vt:lpstr>5. TRANSMISSÃO DA INFORMAÇÃO</vt:lpstr>
      <vt:lpstr>Apresentação do PowerPoint</vt:lpstr>
      <vt:lpstr>6. PROTEÇÃO DO SISTEMA NERVOSO</vt:lpstr>
      <vt:lpstr>Apresentação do PowerPoint</vt:lpstr>
      <vt:lpstr>7. ASPECTOS BIOQUÍMICOS DO SISTEMA NERVOSO CENTRAL  </vt:lpstr>
      <vt:lpstr>7. ASPECTOS BIOQUÍMICOS DO SISTEMA NERVOSO CENTRAL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Nervoso – Aspectos Fisiológicos e Bioquímicos</dc:title>
  <dc:creator>Elida</dc:creator>
  <cp:lastModifiedBy>Elidamar nunes</cp:lastModifiedBy>
  <cp:revision>670</cp:revision>
  <dcterms:created xsi:type="dcterms:W3CDTF">2020-05-05T11:29:18Z</dcterms:created>
  <dcterms:modified xsi:type="dcterms:W3CDTF">2021-08-25T13:50:26Z</dcterms:modified>
</cp:coreProperties>
</file>