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FB7B-D595-43BA-A8F8-87AD12A6B626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0395-16A8-417E-A7A4-3207786C444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FB7B-D595-43BA-A8F8-87AD12A6B626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0395-16A8-417E-A7A4-3207786C44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FB7B-D595-43BA-A8F8-87AD12A6B626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0395-16A8-417E-A7A4-3207786C44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FB7B-D595-43BA-A8F8-87AD12A6B626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0395-16A8-417E-A7A4-3207786C44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FB7B-D595-43BA-A8F8-87AD12A6B626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7FA0395-16A8-417E-A7A4-3207786C444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FB7B-D595-43BA-A8F8-87AD12A6B626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0395-16A8-417E-A7A4-3207786C44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FB7B-D595-43BA-A8F8-87AD12A6B626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0395-16A8-417E-A7A4-3207786C44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FB7B-D595-43BA-A8F8-87AD12A6B626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0395-16A8-417E-A7A4-3207786C44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FB7B-D595-43BA-A8F8-87AD12A6B626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0395-16A8-417E-A7A4-3207786C44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FB7B-D595-43BA-A8F8-87AD12A6B626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0395-16A8-417E-A7A4-3207786C44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FB7B-D595-43BA-A8F8-87AD12A6B626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0395-16A8-417E-A7A4-3207786C44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45FB7B-D595-43BA-A8F8-87AD12A6B626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FA0395-16A8-417E-A7A4-3207786C4447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8136904" cy="2376264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A inserção da bateria na música popular brasileira: Aspectos musicais  e representações estéticas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3284984"/>
            <a:ext cx="7704856" cy="3717032"/>
          </a:xfrm>
        </p:spPr>
        <p:txBody>
          <a:bodyPr>
            <a:normAutofit/>
          </a:bodyPr>
          <a:lstStyle/>
          <a:p>
            <a:pPr algn="l"/>
            <a:r>
              <a:rPr lang="pt-BR" sz="2400" dirty="0"/>
              <a:t>Leandro </a:t>
            </a:r>
            <a:r>
              <a:rPr lang="pt-BR" sz="2400" dirty="0" err="1" smtClean="0"/>
              <a:t>Barsalini</a:t>
            </a:r>
            <a:endParaRPr lang="pt-BR" sz="2400" dirty="0" smtClean="0"/>
          </a:p>
          <a:p>
            <a:pPr algn="l"/>
            <a:r>
              <a:rPr lang="pt-BR" sz="2400" dirty="0" smtClean="0"/>
              <a:t> </a:t>
            </a:r>
            <a:r>
              <a:rPr lang="pt-BR" sz="2400" dirty="0"/>
              <a:t>Mestre em Música pela Universidade Estadual de Campinas (Unicamp). Doutorando </a:t>
            </a:r>
            <a:r>
              <a:rPr lang="pt-BR" sz="2400" dirty="0" smtClean="0"/>
              <a:t>em Música </a:t>
            </a:r>
            <a:r>
              <a:rPr lang="pt-BR" sz="2400" dirty="0"/>
              <a:t>pela Unicamp</a:t>
            </a:r>
            <a:r>
              <a:rPr lang="pt-BR" sz="2400" dirty="0" smtClean="0"/>
              <a:t>.</a:t>
            </a:r>
          </a:p>
          <a:p>
            <a:pPr algn="l"/>
            <a:endParaRPr lang="pt-BR" sz="2400" dirty="0"/>
          </a:p>
          <a:p>
            <a:pPr algn="l"/>
            <a:r>
              <a:rPr lang="pt-BR" sz="2400" dirty="0" err="1"/>
              <a:t>ArtCultura</a:t>
            </a:r>
            <a:r>
              <a:rPr lang="pt-BR" sz="2400" dirty="0"/>
              <a:t>, Uberlândia, v. 14, n. 24, p. 33-46, jan.-jun. 2012</a:t>
            </a:r>
            <a:endParaRPr lang="pt-BR" sz="2400" dirty="0" smtClean="0"/>
          </a:p>
          <a:p>
            <a:pPr algn="l"/>
            <a:endParaRPr lang="pt-BR" dirty="0"/>
          </a:p>
          <a:p>
            <a:pPr algn="l"/>
            <a:endParaRPr lang="pt-BR" dirty="0" smtClean="0"/>
          </a:p>
          <a:p>
            <a:pPr algn="l"/>
            <a:endParaRPr lang="pt-BR" dirty="0" smtClean="0"/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632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640"/>
            <a:ext cx="8435280" cy="612072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257300"/>
            <a:ext cx="62198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23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bateria no Samba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Núcleos </a:t>
            </a:r>
            <a:r>
              <a:rPr lang="pt-BR" dirty="0"/>
              <a:t>herdeiros diretos da tradição </a:t>
            </a:r>
            <a:r>
              <a:rPr lang="pt-BR" dirty="0" smtClean="0"/>
              <a:t>afrodescendente </a:t>
            </a:r>
            <a:r>
              <a:rPr lang="pt-BR" dirty="0" smtClean="0"/>
              <a:t>preservaram </a:t>
            </a:r>
            <a:r>
              <a:rPr lang="pt-BR" dirty="0"/>
              <a:t>à sua moda as características mais folclóricas do samba</a:t>
            </a:r>
            <a:r>
              <a:rPr lang="pt-BR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Por outro lado, no espaço social das áreas reestruturadas, desenvolveu-se uma música também chamada de samba, mas com características </a:t>
            </a:r>
            <a:r>
              <a:rPr lang="pt-BR" dirty="0" smtClean="0"/>
              <a:t>distintas.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Nesse cenário, a então chamada “bateria americana” integrou-se à música popular </a:t>
            </a:r>
            <a:r>
              <a:rPr lang="pt-BR" dirty="0" smtClean="0"/>
              <a:t>urbana</a:t>
            </a:r>
          </a:p>
          <a:p>
            <a:pPr>
              <a:buFont typeface="Arial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26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604871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/>
              <a:t>A partir de 1927, o instrumento passou a integrar o corpo de orquestras dirigidas por maestros como Simon </a:t>
            </a:r>
            <a:r>
              <a:rPr lang="pt-BR" dirty="0" err="1"/>
              <a:t>Boutman</a:t>
            </a:r>
            <a:r>
              <a:rPr lang="pt-BR" dirty="0"/>
              <a:t>, Pixinguinha e Radamés </a:t>
            </a:r>
            <a:r>
              <a:rPr lang="pt-BR" dirty="0" err="1"/>
              <a:t>Gnattali</a:t>
            </a:r>
            <a:r>
              <a:rPr lang="pt-BR" dirty="0"/>
              <a:t>, a exemplo da Pan American, da Victor Brasileira, da Típica Victor, da Diabos do Céu e da Guarda Velha, que gravaram centenas de discos e contaram com os bateristas </a:t>
            </a:r>
            <a:r>
              <a:rPr lang="pt-BR" dirty="0" err="1"/>
              <a:t>Valfrido</a:t>
            </a:r>
            <a:r>
              <a:rPr lang="pt-BR" dirty="0"/>
              <a:t> Silva, Benedito Pinto e Luciano Perrone, entre </a:t>
            </a:r>
            <a:r>
              <a:rPr lang="pt-BR" dirty="0" smtClean="0"/>
              <a:t>outros.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A figura de Luciano Perrone se destaca, sendo cultuada como o “pai da bateria brasileira</a:t>
            </a:r>
            <a:r>
              <a:rPr lang="pt-BR" dirty="0" smtClean="0"/>
              <a:t>”.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A opção pela bateria parece não ter acontecido por questões estritamente musicais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1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640"/>
            <a:ext cx="8435280" cy="61207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A </a:t>
            </a:r>
            <a:r>
              <a:rPr lang="pt-BR" dirty="0"/>
              <a:t>presença da bateria teria sido determinada em grande parte por um significado de caráter extramusical a ela atribuído, por representar um instrumento “moderno” dotado ainda de uma forte carga imagética associada, primeiramente, às jazz </a:t>
            </a:r>
            <a:r>
              <a:rPr lang="pt-BR" dirty="0" err="1"/>
              <a:t>bands</a:t>
            </a:r>
            <a:r>
              <a:rPr lang="pt-BR" dirty="0"/>
              <a:t> e, posteriormente, às grandes orquestras de jazz. 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3555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pt-BR" dirty="0"/>
              <a:t>Diante de todo o exposto, </a:t>
            </a:r>
            <a:r>
              <a:rPr lang="pt-BR" dirty="0" err="1"/>
              <a:t>concluimos</a:t>
            </a:r>
            <a:r>
              <a:rPr lang="pt-BR" dirty="0"/>
              <a:t> que o processo de inserção da bateria na música popular brasileira reúne, ainda que de modo velado, as tensões e mesmo as sínteses entre o regional e o universal, entre as </a:t>
            </a:r>
            <a:r>
              <a:rPr lang="pt-BR" dirty="0" err="1"/>
              <a:t>diferen</a:t>
            </a:r>
            <a:r>
              <a:rPr lang="pt-BR" dirty="0"/>
              <a:t>- </a:t>
            </a:r>
            <a:r>
              <a:rPr lang="pt-BR" dirty="0" err="1"/>
              <a:t>ças</a:t>
            </a:r>
            <a:r>
              <a:rPr lang="pt-BR" dirty="0"/>
              <a:t> raciais, entre o artesanal e o industrial, entre o amador e o profissional, entre o cosmopolita e o local. Tais conflitos e sínteses são aspectos fundamentais do próprio processo de configuração de uma identidade nacional brasileira. O campo artístico promoveu, nas décadas de 1920 e 1930, o encontro de influências de fontes diversas, em função de ações históricas que resultaram em produções alinhavadas por tradições e modernidades. </a:t>
            </a:r>
          </a:p>
        </p:txBody>
      </p:sp>
    </p:spTree>
    <p:extLst>
      <p:ext uri="{BB962C8B-B14F-4D97-AF65-F5344CB8AC3E}">
        <p14:creationId xmlns:p14="http://schemas.microsoft.com/office/powerpoint/2010/main" val="127523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Bateria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t-BR" dirty="0"/>
              <a:t>Originalmente norte-americano.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dirty="0"/>
              <a:t>Sua configuração se relaciona diretamente ao próprio desenvolvimento do jazz.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dirty="0"/>
              <a:t>Somente por volta de 1900 é que essa prática começou a ser exercida com finalidade exclusivamente musical.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dirty="0"/>
              <a:t>O processo de configuração da bateria passou por muitas reformulações ao longo das primeiras três décadas do século XX.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dirty="0"/>
              <a:t>Se padronizou no final dos anos 1920.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857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bateria no Brasil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Precisar </a:t>
            </a:r>
            <a:r>
              <a:rPr lang="pt-BR" dirty="0"/>
              <a:t>de que maneira e em que data a bateria chegou ao nosso país é uma tarefa complicada, pois há escassez de </a:t>
            </a:r>
            <a:r>
              <a:rPr lang="pt-BR" dirty="0" smtClean="0"/>
              <a:t>documentação.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A difusão da bateria no Brasil ocorreu como consequência da assimilação de elementos culturais, em meio ao processo de </a:t>
            </a:r>
            <a:r>
              <a:rPr lang="pt-BR" dirty="0" smtClean="0"/>
              <a:t>modernização.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O</a:t>
            </a:r>
            <a:r>
              <a:rPr lang="pt-BR" dirty="0" smtClean="0"/>
              <a:t> </a:t>
            </a:r>
            <a:r>
              <a:rPr lang="pt-BR" dirty="0"/>
              <a:t>baterista e pianista euro-americano Harry </a:t>
            </a:r>
            <a:r>
              <a:rPr lang="pt-BR" dirty="0" err="1"/>
              <a:t>Kosarin</a:t>
            </a:r>
            <a:r>
              <a:rPr lang="pt-BR" dirty="0"/>
              <a:t> quem daria a conhecer aos cariocas e paulistas, a partir de meados de 1919, com as exibições do seu Harry </a:t>
            </a:r>
            <a:r>
              <a:rPr lang="pt-BR" dirty="0" err="1"/>
              <a:t>Kosarin</a:t>
            </a:r>
            <a:r>
              <a:rPr lang="pt-BR" dirty="0"/>
              <a:t> Jazz Band a novidade da bateria </a:t>
            </a:r>
            <a:r>
              <a:rPr lang="pt-BR" dirty="0" smtClean="0"/>
              <a:t>americana.</a:t>
            </a:r>
          </a:p>
          <a:p>
            <a:pPr>
              <a:buFont typeface="Arial" pitchFamily="34" charset="0"/>
              <a:buChar char="•"/>
            </a:pPr>
            <a:endParaRPr lang="pt-BR" dirty="0"/>
          </a:p>
          <a:p>
            <a:pPr>
              <a:buFont typeface="Arial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397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1927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/>
              <a:t>As “Notas Teatrais” de revista </a:t>
            </a:r>
            <a:r>
              <a:rPr lang="pt-BR" dirty="0" err="1"/>
              <a:t>Fon-Fon</a:t>
            </a:r>
            <a:r>
              <a:rPr lang="pt-BR" dirty="0"/>
              <a:t>!, de 1. de dezembro de 1917, apontam: “Esta glória cabe aos Estados Unidos, de onde veio agora para a orquestra do Teatro Fênix (RJ) um músico trepidante que, além de batucar em onze instrumentos diversos, ainda por cima sopra uns canudos estridentes e remexe-se durante todo o espetáculo, numa espécie de </a:t>
            </a:r>
            <a:r>
              <a:rPr lang="pt-BR" dirty="0" err="1"/>
              <a:t>gigue</a:t>
            </a:r>
            <a:r>
              <a:rPr lang="pt-BR" dirty="0"/>
              <a:t> circunscrita ao lugar que ele ocupa em meio aos seus colegas”.</a:t>
            </a:r>
          </a:p>
        </p:txBody>
      </p:sp>
    </p:spTree>
    <p:extLst>
      <p:ext uri="{BB962C8B-B14F-4D97-AF65-F5344CB8AC3E}">
        <p14:creationId xmlns:p14="http://schemas.microsoft.com/office/powerpoint/2010/main" val="156155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832688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pt-BR" dirty="0"/>
              <a:t>No acervo do museu da cidade de Salto, no interior de São Paulo, encontra-se uma foto datada de 1920, a qual mostra uma orquestra de cinema mudo (o Cine Pavilhão de Salto). A imagem revela, em primeiro plano, uma bateria completa para a época, com bumbo, pedal, caixa, prato – pendurado no aro do bumbo e percutido com o pedal –, </a:t>
            </a:r>
            <a:r>
              <a:rPr lang="pt-BR" dirty="0" err="1"/>
              <a:t>woodblocks</a:t>
            </a:r>
            <a:r>
              <a:rPr lang="pt-BR" dirty="0"/>
              <a:t> e pandeiro. Se levarmos em consideração a hipótese de que o instrumento tenha aportado no país em meados de 1919, conforme indica Tinhorão, é surpreendente que apenas um ano mais tarde ele apareça integrado a uma orquestra do interior de São Paulo.</a:t>
            </a:r>
          </a:p>
        </p:txBody>
      </p:sp>
    </p:spTree>
    <p:extLst>
      <p:ext uri="{BB962C8B-B14F-4D97-AF65-F5344CB8AC3E}">
        <p14:creationId xmlns:p14="http://schemas.microsoft.com/office/powerpoint/2010/main" val="549487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5976704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pt-BR" dirty="0"/>
              <a:t>Por sua vez, o músico e pesquisador </a:t>
            </a:r>
            <a:r>
              <a:rPr lang="pt-BR" dirty="0" err="1"/>
              <a:t>Hardy</a:t>
            </a:r>
            <a:r>
              <a:rPr lang="pt-BR" dirty="0"/>
              <a:t> </a:t>
            </a:r>
            <a:r>
              <a:rPr lang="pt-BR" dirty="0" err="1"/>
              <a:t>Vedana</a:t>
            </a:r>
            <a:r>
              <a:rPr lang="pt-BR" dirty="0"/>
              <a:t> afirma: </a:t>
            </a:r>
            <a:r>
              <a:rPr lang="pt-BR" sz="2400" dirty="0"/>
              <a:t>O brasileiro somente começou a usar a bateria completa, como hoje a conhecemos, a partir de 1924. É que naquele ano um conjunto de jazz americano, de nome Gordon </a:t>
            </a:r>
            <a:r>
              <a:rPr lang="pt-BR" sz="2400" dirty="0" err="1"/>
              <a:t>Stretton</a:t>
            </a:r>
            <a:r>
              <a:rPr lang="pt-BR" sz="2400" dirty="0"/>
              <a:t> Jazz Band, tendo como cantora Little </a:t>
            </a:r>
            <a:r>
              <a:rPr lang="pt-BR" sz="2400" dirty="0" err="1"/>
              <a:t>Hester</a:t>
            </a:r>
            <a:r>
              <a:rPr lang="pt-BR" sz="2400" dirty="0"/>
              <a:t>, fizera uma turnê pela América do Sul com a Companhia de Revistas </a:t>
            </a:r>
            <a:r>
              <a:rPr lang="pt-BR" sz="2400" dirty="0" err="1"/>
              <a:t>Bataclan</a:t>
            </a:r>
            <a:r>
              <a:rPr lang="pt-BR" sz="2400" dirty="0"/>
              <a:t>, da ‘</a:t>
            </a:r>
            <a:r>
              <a:rPr lang="pt-BR" sz="2400" dirty="0" err="1"/>
              <a:t>Mistinguete</a:t>
            </a:r>
            <a:r>
              <a:rPr lang="pt-BR" sz="2400" dirty="0"/>
              <a:t>’, trazendo entre os instrumentos alguns ilustres desconhecidos: o banjo, que viria a substituir o </a:t>
            </a:r>
            <a:r>
              <a:rPr lang="pt-BR" sz="2400" dirty="0" smtClean="0"/>
              <a:t>violão nos </a:t>
            </a:r>
            <a:r>
              <a:rPr lang="pt-BR" sz="2400" dirty="0"/>
              <a:t>conjuntos musicais, e a bateria, com bombo, caixa clara, pratos, cincerros, cocos e uma infinidade de acessórios, todos acoplados em uma peça só, obtendo um sucesso sem precedente. Basta dizer que o baterista do conjunto, em virtude da fama que aqui obteve, acabou se radicando no Brasil. O percussionista brasileiro tocava as peças citadas acima, mas isoladas. Normalmente era usada a caixa clara separada do bombo, sendo necessários dois </a:t>
            </a:r>
            <a:r>
              <a:rPr lang="pt-BR" sz="2400" dirty="0" smtClean="0"/>
              <a:t>instrumentistas.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60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6048712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pt-BR" dirty="0"/>
              <a:t>Confrontando as informações advindas dessas diferentes fontes, fica claro o contexto em que ocorreu a inserção da bateria no Brasil: início dos anos 1920, período do cinema mudo e da multiplicação das jazz </a:t>
            </a:r>
            <a:r>
              <a:rPr lang="pt-BR" dirty="0" err="1"/>
              <a:t>bands</a:t>
            </a:r>
            <a:r>
              <a:rPr lang="pt-BR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Não </a:t>
            </a:r>
            <a:r>
              <a:rPr lang="pt-BR" dirty="0"/>
              <a:t>se deve considerar as jazz </a:t>
            </a:r>
            <a:r>
              <a:rPr lang="pt-BR" dirty="0" err="1"/>
              <a:t>bands</a:t>
            </a:r>
            <a:r>
              <a:rPr lang="pt-BR" dirty="0"/>
              <a:t> brasileiras necessariamente como bandas cujo repertório era estritamente executado na linguagem jazzística, e sim como sinônimo de grupo que produzia um som dançante e moderno, conectado às novidades sonoras e visuais provenientes do exterior, e que transpareciam em seus trajes, sua postura e em sua instrumentação</a:t>
            </a:r>
            <a:r>
              <a:rPr lang="pt-BR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44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363272" cy="604871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/>
              <a:t>e sim como sinônimo de grupo que produzia um som dançante e moderno, conectado às novidades sonoras e visuais provenientes do exterior, e que transpareciam em seus trajes, sua postura e em sua instrumentação.</a:t>
            </a:r>
          </a:p>
        </p:txBody>
      </p:sp>
    </p:spTree>
    <p:extLst>
      <p:ext uri="{BB962C8B-B14F-4D97-AF65-F5344CB8AC3E}">
        <p14:creationId xmlns:p14="http://schemas.microsoft.com/office/powerpoint/2010/main" val="260531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5976704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085850"/>
            <a:ext cx="661987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464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148</TotalTime>
  <Words>1050</Words>
  <Application>Microsoft Office PowerPoint</Application>
  <PresentationFormat>Apresentação na tela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Ápice</vt:lpstr>
      <vt:lpstr>A inserção da bateria na música popular brasileira: Aspectos musicais  e representações estéticas</vt:lpstr>
      <vt:lpstr>Bateria</vt:lpstr>
      <vt:lpstr>A bateria no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bateria no Samba</vt:lpstr>
      <vt:lpstr>Apresentação do PowerPoint</vt:lpstr>
      <vt:lpstr>Apresentação do PowerPoint</vt:lpstr>
      <vt:lpstr>Conclusão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Bateria</dc:title>
  <dc:creator>Usuario</dc:creator>
  <cp:lastModifiedBy>Usuario</cp:lastModifiedBy>
  <cp:revision>13</cp:revision>
  <dcterms:created xsi:type="dcterms:W3CDTF">2017-11-16T23:54:08Z</dcterms:created>
  <dcterms:modified xsi:type="dcterms:W3CDTF">2017-11-21T15:33:44Z</dcterms:modified>
</cp:coreProperties>
</file>