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15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16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10" r:id="rId57"/>
    <p:sldId id="311" r:id="rId58"/>
    <p:sldId id="312" r:id="rId59"/>
    <p:sldId id="313" r:id="rId60"/>
    <p:sldId id="314" r:id="rId6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iT/h/xHh26bFTzklNRkc8JMFUI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66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5" name="Google Shape;195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2" name="Google Shape;40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2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1" name="Google Shape;431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9" name="Google Shape;43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sp>
        <p:nvSpPr>
          <p:cNvPr id="485" name="Google Shape;485;p45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87" name="Google Shape;487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Energy input = temperature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Animal species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 in tropics relatively uniform so Water is more influential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 increases dramiatically from N to S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45112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  <p:sp>
        <p:nvSpPr>
          <p:cNvPr id="507" name="Google Shape;507;p48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09" name="Google Shape;509;p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9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35" name="Google Shape;535;p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4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4"/>
          <p:cNvSpPr txBox="1">
            <a:spLocks noGrp="1"/>
          </p:cNvSpPr>
          <p:nvPr>
            <p:ph type="body" idx="1"/>
          </p:nvPr>
        </p:nvSpPr>
        <p:spPr>
          <a:xfrm>
            <a:off x="304800" y="685800"/>
            <a:ext cx="4191000" cy="336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4"/>
          <p:cNvSpPr txBox="1">
            <a:spLocks noGrp="1"/>
          </p:cNvSpPr>
          <p:nvPr>
            <p:ph type="body" idx="2"/>
          </p:nvPr>
        </p:nvSpPr>
        <p:spPr>
          <a:xfrm>
            <a:off x="4648200" y="685800"/>
            <a:ext cx="4191000" cy="336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6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6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basfCufOr0" TargetMode="Externa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Aula 2</a:t>
            </a:r>
            <a:br>
              <a:rPr lang="pt-BR"/>
            </a:br>
            <a:r>
              <a:rPr lang="pt-BR"/>
              <a:t>Comunidades: Diversidade</a:t>
            </a:r>
            <a:endParaRPr/>
          </a:p>
        </p:txBody>
      </p:sp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1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t-BR" dirty="0" smtClean="0">
                <a:solidFill>
                  <a:schemeClr val="dk1"/>
                </a:solidFill>
              </a:rPr>
              <a:t>17 </a:t>
            </a:r>
            <a:r>
              <a:rPr lang="pt-BR" dirty="0">
                <a:solidFill>
                  <a:schemeClr val="dk1"/>
                </a:solidFill>
              </a:rPr>
              <a:t>de Agosto de </a:t>
            </a:r>
            <a:r>
              <a:rPr lang="pt-BR" dirty="0" smtClean="0">
                <a:solidFill>
                  <a:schemeClr val="dk1"/>
                </a:solidFill>
              </a:rPr>
              <a:t>2023</a:t>
            </a:r>
            <a:endParaRPr dirty="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t-BR" dirty="0">
                <a:solidFill>
                  <a:schemeClr val="dk1"/>
                </a:solidFill>
              </a:rPr>
              <a:t>Prof. Tomas Domingues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571501" y="2387476"/>
            <a:ext cx="8278688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Ecologia de Comunidades:</a:t>
            </a:r>
            <a:endParaRPr sz="2000" u="sng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Busca a compreensão da geração, manutenção e distribuição de diversidade da vida ao longo do tempo e do espaço.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O conceito de Clímax</a:t>
            </a:r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07288" cy="514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u="sng"/>
              <a:t>Monoclímax</a:t>
            </a:r>
            <a:r>
              <a:rPr lang="pt-BR"/>
              <a:t>, originalmente proposto por </a:t>
            </a:r>
            <a:r>
              <a:rPr lang="pt-BR" u="sng"/>
              <a:t>Clements</a:t>
            </a:r>
            <a:r>
              <a:rPr lang="pt-BR"/>
              <a:t>, segue uma sucessão que leva a uma comunidade vegetal definida, sendo sua composição determinada pelo clima. Ou seja, quando o </a:t>
            </a:r>
            <a:r>
              <a:rPr lang="pt-BR" u="sng"/>
              <a:t>Clímax</a:t>
            </a:r>
            <a:r>
              <a:rPr lang="pt-BR"/>
              <a:t> é atingido, a comunidade vegetal não muda.</a:t>
            </a:r>
            <a:endParaRPr/>
          </a:p>
          <a:p>
            <a:pPr marL="342900" lvl="0" indent="-17018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u="sng"/>
              <a:t>Policlímax</a:t>
            </a:r>
            <a:r>
              <a:rPr lang="pt-BR"/>
              <a:t>, proposto por </a:t>
            </a:r>
            <a:r>
              <a:rPr lang="pt-BR" u="sng"/>
              <a:t>A. G. Tansley</a:t>
            </a:r>
            <a:r>
              <a:rPr lang="pt-BR"/>
              <a:t>, segue uma sucessão que leva a uma comunidade vegetal que está em equilíbrio com o ambiente, mas sua composição pode ser determinada por fatores diferentes do clima (eg. tipo de solo e fogo). Quando um fator controlador muda, a vegetação atingirá um novo equilíbrio (novo Clímax) que pode ser distinto do estado prévio.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Clements vs. Gleason</a:t>
            </a:r>
            <a:endParaRPr/>
          </a:p>
        </p:txBody>
      </p:sp>
      <p:sp>
        <p:nvSpPr>
          <p:cNvPr id="158" name="Google Shape;158;p11"/>
          <p:cNvSpPr txBox="1">
            <a:spLocks noGrp="1"/>
          </p:cNvSpPr>
          <p:nvPr>
            <p:ph type="body" idx="1"/>
          </p:nvPr>
        </p:nvSpPr>
        <p:spPr>
          <a:xfrm>
            <a:off x="457200" y="1340768"/>
            <a:ext cx="8229600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Henry Allan Gleason</a:t>
            </a:r>
            <a:endParaRPr/>
          </a:p>
          <a:p>
            <a:pPr marL="742950" lvl="1" indent="-285750" algn="l" rtl="0"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pt-BR"/>
              <a:t>A hipótese Individualista</a:t>
            </a:r>
            <a:endParaRPr/>
          </a:p>
          <a:p>
            <a:pPr marL="342900" lvl="0" indent="-185420" algn="l" rtl="0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As ideias de </a:t>
            </a:r>
            <a:r>
              <a:rPr lang="pt-BR" u="sng"/>
              <a:t>Clements</a:t>
            </a:r>
            <a:r>
              <a:rPr lang="pt-BR"/>
              <a:t> assumiam que uma comunidade em </a:t>
            </a:r>
            <a:r>
              <a:rPr lang="pt-BR" b="1"/>
              <a:t>clímax</a:t>
            </a:r>
            <a:r>
              <a:rPr lang="pt-BR"/>
              <a:t> seria invariavelmente composta por espécies melhor adaptadas àquele ambiente, implicando sempre nas mesmas espécies e em proporções relativas fixas. Se a vegetação for removida de uma área, em tempo, uma comunidade idêntica voltaria a ocupar o local.</a:t>
            </a:r>
            <a:endParaRPr/>
          </a:p>
          <a:p>
            <a:pPr marL="342900" lvl="0" indent="-342900" algn="l" rtl="0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Para </a:t>
            </a:r>
            <a:r>
              <a:rPr lang="pt-BR" u="sng"/>
              <a:t>Gleason</a:t>
            </a:r>
            <a:r>
              <a:rPr lang="pt-BR"/>
              <a:t> comunidades vegetais variam continuamente ao longo de ambientes, que por sua vez também variam continuamente. Consequentemente, comunidades nunca podem ser iguais. Longe de ser um “superorganismo”, </a:t>
            </a:r>
            <a:r>
              <a:rPr lang="pt-BR" u="sng"/>
              <a:t>associações de espécies vegetais (</a:t>
            </a:r>
            <a:r>
              <a:rPr lang="pt-BR" b="1" u="sng"/>
              <a:t>biocenose</a:t>
            </a:r>
            <a:r>
              <a:rPr lang="pt-BR" u="sng"/>
              <a:t>) são resultado de mero acaso</a:t>
            </a:r>
            <a:r>
              <a:rPr lang="pt-BR"/>
              <a:t>, dependendo sim da performance de cada espécie.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64" name="Google Shape;164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65" name="Google Shape;16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16632"/>
            <a:ext cx="5328592" cy="662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8104" y="5040321"/>
            <a:ext cx="3573983" cy="169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73" name="Google Shape;17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21" y="98251"/>
            <a:ext cx="8982075" cy="671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3"/>
          <p:cNvSpPr/>
          <p:nvPr/>
        </p:nvSpPr>
        <p:spPr>
          <a:xfrm>
            <a:off x="457200" y="1268760"/>
            <a:ext cx="4330824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81" name="Google Shape;18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21" y="98251"/>
            <a:ext cx="8982075" cy="67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Quantas espécies?</a:t>
            </a:r>
            <a:endParaRPr/>
          </a:p>
        </p:txBody>
      </p:sp>
      <p:pic>
        <p:nvPicPr>
          <p:cNvPr id="187" name="Google Shape;187;p15"/>
          <p:cNvPicPr preferRelativeResize="0"/>
          <p:nvPr/>
        </p:nvPicPr>
        <p:blipFill rotWithShape="1">
          <a:blip r:embed="rId3">
            <a:alphaModFix/>
          </a:blip>
          <a:srcRect r="4442"/>
          <a:stretch/>
        </p:blipFill>
        <p:spPr>
          <a:xfrm>
            <a:off x="1691680" y="1644303"/>
            <a:ext cx="4643437" cy="394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5"/>
          <p:cNvSpPr/>
          <p:nvPr/>
        </p:nvSpPr>
        <p:spPr>
          <a:xfrm>
            <a:off x="4572000" y="1628800"/>
            <a:ext cx="720080" cy="5760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5"/>
          <p:cNvSpPr txBox="1"/>
          <p:nvPr/>
        </p:nvSpPr>
        <p:spPr>
          <a:xfrm>
            <a:off x="395536" y="6138808"/>
            <a:ext cx="82756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estimado para nossos tempos: 1.5 a 30 milhões de espécies</a:t>
            </a:r>
            <a:endParaRPr sz="2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5"/>
          <p:cNvSpPr/>
          <p:nvPr/>
        </p:nvSpPr>
        <p:spPr>
          <a:xfrm>
            <a:off x="5364088" y="1628800"/>
            <a:ext cx="504056" cy="50405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14300"/>
            <a:ext cx="8229600" cy="889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Processos que determinam a composição de comunidades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453356"/>
            <a:ext cx="68008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75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"/>
          <p:cNvSpPr txBox="1">
            <a:spLocks noGrp="1"/>
          </p:cNvSpPr>
          <p:nvPr>
            <p:ph type="title" idx="4294967295"/>
          </p:nvPr>
        </p:nvSpPr>
        <p:spPr>
          <a:xfrm>
            <a:off x="755576" y="404664"/>
            <a:ext cx="8028384" cy="91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>
                <a:solidFill>
                  <a:schemeClr val="dk1"/>
                </a:solidFill>
              </a:rPr>
              <a:t>Riqueza de espécies</a:t>
            </a:r>
            <a:endParaRPr/>
          </a:p>
        </p:txBody>
      </p:sp>
      <p:pic>
        <p:nvPicPr>
          <p:cNvPr id="198" name="Google Shape;198;p16" descr="figure_2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320651"/>
            <a:ext cx="5867400" cy="4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3928" y="5029358"/>
            <a:ext cx="5085581" cy="1807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06" name="Google Shape;20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875" y="190500"/>
            <a:ext cx="809625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title"/>
          </p:nvPr>
        </p:nvSpPr>
        <p:spPr>
          <a:xfrm>
            <a:off x="304800" y="329729"/>
            <a:ext cx="8534400" cy="43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Teoria de biogeografia de ilhas</a:t>
            </a:r>
            <a:endParaRPr sz="4000"/>
          </a:p>
        </p:txBody>
      </p:sp>
      <p:grpSp>
        <p:nvGrpSpPr>
          <p:cNvPr id="213" name="Google Shape;213;p18"/>
          <p:cNvGrpSpPr/>
          <p:nvPr/>
        </p:nvGrpSpPr>
        <p:grpSpPr>
          <a:xfrm>
            <a:off x="392113" y="1787525"/>
            <a:ext cx="8315325" cy="3546475"/>
            <a:chOff x="247" y="1126"/>
            <a:chExt cx="5238" cy="2234"/>
          </a:xfrm>
        </p:grpSpPr>
        <p:pic>
          <p:nvPicPr>
            <p:cNvPr id="214" name="Google Shape;214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4" y="1126"/>
              <a:ext cx="4929" cy="1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18"/>
            <p:cNvSpPr txBox="1"/>
            <p:nvPr/>
          </p:nvSpPr>
          <p:spPr>
            <a:xfrm>
              <a:off x="382" y="2609"/>
              <a:ext cx="102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Number of species on island</a:t>
              </a:r>
              <a:endParaRPr/>
            </a:p>
          </p:txBody>
        </p:sp>
        <p:sp>
          <p:nvSpPr>
            <p:cNvPr id="216" name="Google Shape;216;p18"/>
            <p:cNvSpPr txBox="1"/>
            <p:nvPr/>
          </p:nvSpPr>
          <p:spPr>
            <a:xfrm>
              <a:off x="334" y="2776"/>
              <a:ext cx="1728" cy="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176213" marR="0" lvl="0" indent="-176213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(a) Immigration and extinction rates. </a:t>
              </a: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equilibrium number of species on an</a:t>
              </a:r>
              <a:b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island represents a balance between the immigration of new species and the</a:t>
              </a:r>
              <a:b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extinction of species already there. </a:t>
              </a:r>
              <a:endParaRPr/>
            </a:p>
          </p:txBody>
        </p:sp>
        <p:sp>
          <p:nvSpPr>
            <p:cNvPr id="217" name="Google Shape;217;p18"/>
            <p:cNvSpPr txBox="1"/>
            <p:nvPr/>
          </p:nvSpPr>
          <p:spPr>
            <a:xfrm>
              <a:off x="2066" y="2785"/>
              <a:ext cx="1776" cy="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176213" marR="0" lvl="0" indent="-176213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(b) Effect of island size. </a:t>
              </a: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Large islands may ultimately have a larger equilibrium num-</a:t>
              </a:r>
              <a:b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ber of species than small islands because immigration rates tend to be higher and extinction rates lower on large islands.</a:t>
              </a:r>
              <a:endParaRPr/>
            </a:p>
          </p:txBody>
        </p:sp>
        <p:sp>
          <p:nvSpPr>
            <p:cNvPr id="218" name="Google Shape;218;p18"/>
            <p:cNvSpPr txBox="1"/>
            <p:nvPr/>
          </p:nvSpPr>
          <p:spPr>
            <a:xfrm>
              <a:off x="2137" y="2606"/>
              <a:ext cx="102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Number of species on island</a:t>
              </a:r>
              <a:endParaRPr/>
            </a:p>
          </p:txBody>
        </p:sp>
        <p:sp>
          <p:nvSpPr>
            <p:cNvPr id="219" name="Google Shape;219;p18"/>
            <p:cNvSpPr txBox="1"/>
            <p:nvPr/>
          </p:nvSpPr>
          <p:spPr>
            <a:xfrm>
              <a:off x="3876" y="2603"/>
              <a:ext cx="102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Number of species on island</a:t>
              </a:r>
              <a:endParaRPr/>
            </a:p>
          </p:txBody>
        </p:sp>
        <p:sp>
          <p:nvSpPr>
            <p:cNvPr id="220" name="Google Shape;220;p18"/>
            <p:cNvSpPr txBox="1"/>
            <p:nvPr/>
          </p:nvSpPr>
          <p:spPr>
            <a:xfrm>
              <a:off x="3801" y="2786"/>
              <a:ext cx="1684" cy="5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176213" marR="0" lvl="0" indent="-176213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(c) Effect of distance from mainland. </a:t>
              </a:r>
              <a:b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Near islands tend to have larger</a:t>
              </a:r>
              <a:b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equilibrium numbers of species than</a:t>
              </a:r>
              <a:b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far islands because immigration rates</a:t>
              </a:r>
              <a:b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 near islands are higher and extinction</a:t>
              </a:r>
              <a:b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rates lower.</a:t>
              </a:r>
              <a:endParaRPr/>
            </a:p>
          </p:txBody>
        </p:sp>
        <p:sp>
          <p:nvSpPr>
            <p:cNvPr id="221" name="Google Shape;221;p18"/>
            <p:cNvSpPr txBox="1"/>
            <p:nvPr/>
          </p:nvSpPr>
          <p:spPr>
            <a:xfrm>
              <a:off x="313" y="2379"/>
              <a:ext cx="7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Equilibrium number</a:t>
              </a:r>
              <a:endParaRPr/>
            </a:p>
          </p:txBody>
        </p:sp>
        <p:cxnSp>
          <p:nvCxnSpPr>
            <p:cNvPr id="222" name="Google Shape;222;p18"/>
            <p:cNvCxnSpPr/>
            <p:nvPr/>
          </p:nvCxnSpPr>
          <p:spPr>
            <a:xfrm rot="-9300000" flipH="1">
              <a:off x="1021" y="2418"/>
              <a:ext cx="48" cy="4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3" name="Google Shape;223;p18"/>
            <p:cNvSpPr txBox="1"/>
            <p:nvPr/>
          </p:nvSpPr>
          <p:spPr>
            <a:xfrm rot="-5400000" flipH="1">
              <a:off x="-336" y="1739"/>
              <a:ext cx="1301" cy="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Rate of immigration or extinction</a:t>
              </a:r>
              <a:endParaRPr/>
            </a:p>
          </p:txBody>
        </p:sp>
        <p:sp>
          <p:nvSpPr>
            <p:cNvPr id="224" name="Google Shape;224;p18"/>
            <p:cNvSpPr txBox="1"/>
            <p:nvPr/>
          </p:nvSpPr>
          <p:spPr>
            <a:xfrm rot="-5400000" flipH="1">
              <a:off x="1397" y="1744"/>
              <a:ext cx="1301" cy="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Rate of immigration or extinction</a:t>
              </a:r>
              <a:endParaRPr/>
            </a:p>
          </p:txBody>
        </p:sp>
        <p:sp>
          <p:nvSpPr>
            <p:cNvPr id="225" name="Google Shape;225;p18"/>
            <p:cNvSpPr txBox="1"/>
            <p:nvPr/>
          </p:nvSpPr>
          <p:spPr>
            <a:xfrm rot="-5400000" flipH="1">
              <a:off x="3133" y="1737"/>
              <a:ext cx="1301" cy="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Rate of immigration or extinction</a:t>
              </a:r>
              <a:endParaRPr/>
            </a:p>
          </p:txBody>
        </p:sp>
        <p:sp>
          <p:nvSpPr>
            <p:cNvPr id="226" name="Google Shape;226;p18"/>
            <p:cNvSpPr txBox="1"/>
            <p:nvPr/>
          </p:nvSpPr>
          <p:spPr>
            <a:xfrm>
              <a:off x="2053" y="2376"/>
              <a:ext cx="50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Small island</a:t>
              </a:r>
              <a:endParaRPr/>
            </a:p>
          </p:txBody>
        </p:sp>
        <p:cxnSp>
          <p:nvCxnSpPr>
            <p:cNvPr id="227" name="Google Shape;227;p18"/>
            <p:cNvCxnSpPr/>
            <p:nvPr/>
          </p:nvCxnSpPr>
          <p:spPr>
            <a:xfrm rot="-9300000" flipH="1">
              <a:off x="2521" y="2415"/>
              <a:ext cx="48" cy="4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8" name="Google Shape;228;p18"/>
            <p:cNvSpPr txBox="1"/>
            <p:nvPr/>
          </p:nvSpPr>
          <p:spPr>
            <a:xfrm>
              <a:off x="2941" y="2379"/>
              <a:ext cx="508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Large island</a:t>
              </a:r>
              <a:endParaRPr/>
            </a:p>
          </p:txBody>
        </p:sp>
        <p:cxnSp>
          <p:nvCxnSpPr>
            <p:cNvPr id="229" name="Google Shape;229;p18"/>
            <p:cNvCxnSpPr/>
            <p:nvPr/>
          </p:nvCxnSpPr>
          <p:spPr>
            <a:xfrm rot="1500000">
              <a:off x="2913" y="2439"/>
              <a:ext cx="64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0" name="Google Shape;230;p18"/>
            <p:cNvSpPr txBox="1"/>
            <p:nvPr/>
          </p:nvSpPr>
          <p:spPr>
            <a:xfrm>
              <a:off x="4054" y="2379"/>
              <a:ext cx="432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Far island</a:t>
              </a:r>
              <a:endParaRPr/>
            </a:p>
          </p:txBody>
        </p:sp>
        <p:cxnSp>
          <p:nvCxnSpPr>
            <p:cNvPr id="231" name="Google Shape;231;p18"/>
            <p:cNvCxnSpPr/>
            <p:nvPr/>
          </p:nvCxnSpPr>
          <p:spPr>
            <a:xfrm rot="-9300000" flipH="1">
              <a:off x="4456" y="2418"/>
              <a:ext cx="48" cy="4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2" name="Google Shape;232;p18"/>
            <p:cNvSpPr txBox="1"/>
            <p:nvPr/>
          </p:nvSpPr>
          <p:spPr>
            <a:xfrm>
              <a:off x="4769" y="2380"/>
              <a:ext cx="480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Near island</a:t>
              </a:r>
              <a:endParaRPr/>
            </a:p>
          </p:txBody>
        </p:sp>
        <p:cxnSp>
          <p:nvCxnSpPr>
            <p:cNvPr id="233" name="Google Shape;233;p18"/>
            <p:cNvCxnSpPr/>
            <p:nvPr/>
          </p:nvCxnSpPr>
          <p:spPr>
            <a:xfrm rot="1500000">
              <a:off x="4744" y="2442"/>
              <a:ext cx="64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4" name="Google Shape;234;p18"/>
            <p:cNvSpPr txBox="1"/>
            <p:nvPr/>
          </p:nvSpPr>
          <p:spPr>
            <a:xfrm rot="3000000">
              <a:off x="376" y="1328"/>
              <a:ext cx="528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Immigration</a:t>
              </a:r>
              <a:endParaRPr/>
            </a:p>
          </p:txBody>
        </p:sp>
        <p:sp>
          <p:nvSpPr>
            <p:cNvPr id="235" name="Google Shape;235;p18"/>
            <p:cNvSpPr txBox="1"/>
            <p:nvPr/>
          </p:nvSpPr>
          <p:spPr>
            <a:xfrm rot="-3000000">
              <a:off x="1235" y="1439"/>
              <a:ext cx="46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Extinction</a:t>
              </a:r>
              <a:endParaRPr/>
            </a:p>
          </p:txBody>
        </p:sp>
        <p:sp>
          <p:nvSpPr>
            <p:cNvPr id="236" name="Google Shape;236;p18"/>
            <p:cNvSpPr txBox="1"/>
            <p:nvPr/>
          </p:nvSpPr>
          <p:spPr>
            <a:xfrm rot="-2700000">
              <a:off x="3059" y="1597"/>
              <a:ext cx="46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Extinction</a:t>
              </a:r>
              <a:endParaRPr/>
            </a:p>
          </p:txBody>
        </p:sp>
        <p:sp>
          <p:nvSpPr>
            <p:cNvPr id="237" name="Google Shape;237;p18"/>
            <p:cNvSpPr txBox="1"/>
            <p:nvPr/>
          </p:nvSpPr>
          <p:spPr>
            <a:xfrm rot="3000000">
              <a:off x="2151" y="1387"/>
              <a:ext cx="528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Immigration</a:t>
              </a:r>
              <a:endParaRPr/>
            </a:p>
          </p:txBody>
        </p:sp>
        <p:sp>
          <p:nvSpPr>
            <p:cNvPr id="238" name="Google Shape;238;p18"/>
            <p:cNvSpPr txBox="1"/>
            <p:nvPr/>
          </p:nvSpPr>
          <p:spPr>
            <a:xfrm rot="-3300000">
              <a:off x="2895" y="1323"/>
              <a:ext cx="46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Extinction</a:t>
              </a:r>
              <a:endParaRPr/>
            </a:p>
          </p:txBody>
        </p:sp>
        <p:sp>
          <p:nvSpPr>
            <p:cNvPr id="239" name="Google Shape;239;p18"/>
            <p:cNvSpPr txBox="1"/>
            <p:nvPr/>
          </p:nvSpPr>
          <p:spPr>
            <a:xfrm rot="2700000">
              <a:off x="2178" y="1843"/>
              <a:ext cx="528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Immigration</a:t>
              </a:r>
              <a:endParaRPr/>
            </a:p>
          </p:txBody>
        </p:sp>
        <p:sp>
          <p:nvSpPr>
            <p:cNvPr id="240" name="Google Shape;240;p18"/>
            <p:cNvSpPr txBox="1"/>
            <p:nvPr/>
          </p:nvSpPr>
          <p:spPr>
            <a:xfrm rot="3000000">
              <a:off x="2031" y="1919"/>
              <a:ext cx="5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(small  island)</a:t>
              </a:r>
              <a:endParaRPr/>
            </a:p>
          </p:txBody>
        </p:sp>
        <p:sp>
          <p:nvSpPr>
            <p:cNvPr id="241" name="Google Shape;241;p18"/>
            <p:cNvSpPr txBox="1"/>
            <p:nvPr/>
          </p:nvSpPr>
          <p:spPr>
            <a:xfrm rot="-2700000">
              <a:off x="3003" y="1751"/>
              <a:ext cx="58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(large  island)</a:t>
              </a:r>
              <a:endParaRPr/>
            </a:p>
          </p:txBody>
        </p:sp>
        <p:sp>
          <p:nvSpPr>
            <p:cNvPr id="242" name="Google Shape;242;p18"/>
            <p:cNvSpPr txBox="1"/>
            <p:nvPr/>
          </p:nvSpPr>
          <p:spPr>
            <a:xfrm rot="3000000">
              <a:off x="2037" y="1487"/>
              <a:ext cx="58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(large  island)</a:t>
              </a:r>
              <a:endParaRPr/>
            </a:p>
          </p:txBody>
        </p:sp>
        <p:sp>
          <p:nvSpPr>
            <p:cNvPr id="243" name="Google Shape;243;p18"/>
            <p:cNvSpPr txBox="1"/>
            <p:nvPr/>
          </p:nvSpPr>
          <p:spPr>
            <a:xfrm rot="-3300000">
              <a:off x="2948" y="1372"/>
              <a:ext cx="5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(small  island)</a:t>
              </a:r>
              <a:endParaRPr/>
            </a:p>
          </p:txBody>
        </p:sp>
        <p:sp>
          <p:nvSpPr>
            <p:cNvPr id="244" name="Google Shape;244;p18"/>
            <p:cNvSpPr txBox="1"/>
            <p:nvPr/>
          </p:nvSpPr>
          <p:spPr>
            <a:xfrm rot="3300000">
              <a:off x="4069" y="1380"/>
              <a:ext cx="528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Immigration</a:t>
              </a:r>
              <a:endParaRPr/>
            </a:p>
          </p:txBody>
        </p:sp>
        <p:sp>
          <p:nvSpPr>
            <p:cNvPr id="245" name="Google Shape;245;p18"/>
            <p:cNvSpPr txBox="1"/>
            <p:nvPr/>
          </p:nvSpPr>
          <p:spPr>
            <a:xfrm rot="-3300000">
              <a:off x="4800" y="1340"/>
              <a:ext cx="46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Extinction</a:t>
              </a:r>
              <a:endParaRPr/>
            </a:p>
          </p:txBody>
        </p:sp>
        <p:sp>
          <p:nvSpPr>
            <p:cNvPr id="246" name="Google Shape;246;p18"/>
            <p:cNvSpPr txBox="1"/>
            <p:nvPr/>
          </p:nvSpPr>
          <p:spPr>
            <a:xfrm rot="2520000">
              <a:off x="3956" y="1639"/>
              <a:ext cx="528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Immigration</a:t>
              </a:r>
              <a:endParaRPr/>
            </a:p>
          </p:txBody>
        </p:sp>
        <p:sp>
          <p:nvSpPr>
            <p:cNvPr id="247" name="Google Shape;247;p18"/>
            <p:cNvSpPr txBox="1"/>
            <p:nvPr/>
          </p:nvSpPr>
          <p:spPr>
            <a:xfrm rot="2400000">
              <a:off x="3886" y="1721"/>
              <a:ext cx="48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(far island)</a:t>
              </a:r>
              <a:endParaRPr/>
            </a:p>
          </p:txBody>
        </p:sp>
        <p:sp>
          <p:nvSpPr>
            <p:cNvPr id="248" name="Google Shape;248;p18"/>
            <p:cNvSpPr txBox="1"/>
            <p:nvPr/>
          </p:nvSpPr>
          <p:spPr>
            <a:xfrm rot="-2400000">
              <a:off x="4709" y="1878"/>
              <a:ext cx="54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(near island)</a:t>
              </a:r>
              <a:endParaRPr/>
            </a:p>
          </p:txBody>
        </p:sp>
        <p:sp>
          <p:nvSpPr>
            <p:cNvPr id="249" name="Google Shape;249;p18"/>
            <p:cNvSpPr txBox="1"/>
            <p:nvPr/>
          </p:nvSpPr>
          <p:spPr>
            <a:xfrm rot="3300000">
              <a:off x="3910" y="1456"/>
              <a:ext cx="629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(near island)</a:t>
              </a:r>
              <a:endParaRPr/>
            </a:p>
          </p:txBody>
        </p:sp>
        <p:sp>
          <p:nvSpPr>
            <p:cNvPr id="250" name="Google Shape;250;p18"/>
            <p:cNvSpPr txBox="1"/>
            <p:nvPr/>
          </p:nvSpPr>
          <p:spPr>
            <a:xfrm rot="-3300000">
              <a:off x="4875" y="1436"/>
              <a:ext cx="48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(far island)</a:t>
              </a:r>
              <a:endParaRPr/>
            </a:p>
          </p:txBody>
        </p:sp>
        <p:sp>
          <p:nvSpPr>
            <p:cNvPr id="251" name="Google Shape;251;p18"/>
            <p:cNvSpPr txBox="1"/>
            <p:nvPr/>
          </p:nvSpPr>
          <p:spPr>
            <a:xfrm rot="-2400000">
              <a:off x="4677" y="1778"/>
              <a:ext cx="46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Extinction</a:t>
              </a:r>
              <a:endParaRPr/>
            </a:p>
          </p:txBody>
        </p:sp>
      </p:grpSp>
      <p:sp>
        <p:nvSpPr>
          <p:cNvPr id="252" name="Google Shape;252;p18"/>
          <p:cNvSpPr/>
          <p:nvPr/>
        </p:nvSpPr>
        <p:spPr>
          <a:xfrm>
            <a:off x="3197225" y="1800225"/>
            <a:ext cx="117475" cy="203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3" name="Google Shape;253;p18"/>
          <p:cNvCxnSpPr/>
          <p:nvPr/>
        </p:nvCxnSpPr>
        <p:spPr>
          <a:xfrm rot="10800000">
            <a:off x="3267075" y="1795463"/>
            <a:ext cx="0" cy="36512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sm" len="sm"/>
          </a:ln>
        </p:spPr>
      </p:cxnSp>
      <p:cxnSp>
        <p:nvCxnSpPr>
          <p:cNvPr id="254" name="Google Shape;254;p18"/>
          <p:cNvCxnSpPr/>
          <p:nvPr/>
        </p:nvCxnSpPr>
        <p:spPr>
          <a:xfrm rot="10800000">
            <a:off x="511175" y="1787525"/>
            <a:ext cx="0" cy="36512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sm" len="sm"/>
          </a:ln>
        </p:spPr>
      </p:cxnSp>
      <p:cxnSp>
        <p:nvCxnSpPr>
          <p:cNvPr id="255" name="Google Shape;255;p18"/>
          <p:cNvCxnSpPr/>
          <p:nvPr/>
        </p:nvCxnSpPr>
        <p:spPr>
          <a:xfrm rot="10800000">
            <a:off x="6010275" y="1795463"/>
            <a:ext cx="0" cy="36512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sm" len="sm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Tópicos para Discussão</a:t>
            </a:r>
            <a:endParaRPr/>
          </a:p>
        </p:txBody>
      </p:sp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179512" y="1444061"/>
            <a:ext cx="8784976" cy="521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Quais são os níveis de organização dentro de um organismo?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Quais são os níveis de organização “Ecológica”?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O que são “Propriedades Emergentes”?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Qual é a sua definição de Comunidade? Existem outras definições?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O que determina as interações entre as espécies?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Quais as consequências evolutivas da interação entre espécies?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O que determina quais espécies compõem uma comunidade?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O que determina a abundância de cada espécie dentro de uma comunidade?</a:t>
            </a:r>
            <a:endParaRPr/>
          </a:p>
          <a:p>
            <a:pPr marL="342900" lvl="0" indent="-17018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17018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17018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Teoria de Nichos</a:t>
            </a:r>
            <a:endParaRPr/>
          </a:p>
        </p:txBody>
      </p:sp>
      <p:sp>
        <p:nvSpPr>
          <p:cNvPr id="261" name="Google Shape;261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632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Baseada em competição e disponibilidade de recursos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Espécies generalistas (nicho amplo) e especialistas (nicho restrito)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Em teoria, pode levar a uma baixa riqueza de espécies.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Nicho Ecológico</a:t>
            </a:r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body" idx="1"/>
          </p:nvPr>
        </p:nvSpPr>
        <p:spPr>
          <a:xfrm>
            <a:off x="251520" y="1600200"/>
            <a:ext cx="8712968" cy="514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2800"/>
              <a:t>Grinnell (1917):</a:t>
            </a:r>
            <a:endParaRPr/>
          </a:p>
          <a:p>
            <a:pPr marL="742950" lvl="1" indent="-285750" algn="l" rtl="0">
              <a:lnSpc>
                <a:spcPct val="12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pt-BR" sz="2400"/>
              <a:t>Habitat (ambiente) que uma espécie pode ocupar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2800"/>
              <a:t>Elton (1927):</a:t>
            </a:r>
            <a:endParaRPr/>
          </a:p>
          <a:p>
            <a:pPr marL="742950" lvl="1" indent="-285750" algn="l" rtl="0">
              <a:lnSpc>
                <a:spcPct val="12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pt-BR" sz="2400"/>
              <a:t>“Papel” de uma espécie no ecossistema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2800"/>
              <a:t>Gause (1934):</a:t>
            </a:r>
            <a:endParaRPr/>
          </a:p>
          <a:p>
            <a:pPr marL="742950" lvl="1" indent="-285750" algn="l" rtl="0">
              <a:lnSpc>
                <a:spcPct val="12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pt-BR" sz="2400"/>
              <a:t>Sobreposição de nicho e competição interespecífica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2800"/>
              <a:t>Huntchiton (1957):</a:t>
            </a:r>
            <a:endParaRPr/>
          </a:p>
          <a:p>
            <a:pPr marL="742950" lvl="1" indent="-285750" algn="l" rtl="0">
              <a:lnSpc>
                <a:spcPct val="12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pt-BR" sz="2400"/>
              <a:t>Hipervolume </a:t>
            </a:r>
            <a:r>
              <a:rPr lang="pt-BR" sz="2400" i="1"/>
              <a:t>n</a:t>
            </a:r>
            <a:r>
              <a:rPr lang="pt-BR" sz="2400"/>
              <a:t>-dimensional (biótica e abiótica).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2800"/>
              <a:t>MacArthur (1969):</a:t>
            </a:r>
            <a:endParaRPr/>
          </a:p>
          <a:p>
            <a:pPr marL="742950" lvl="1" indent="-285750" algn="l" rtl="0">
              <a:lnSpc>
                <a:spcPct val="12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pt-BR" sz="2400"/>
              <a:t>Eixos críticos (onde a competição é mais pronunciada)</a:t>
            </a:r>
            <a:endParaRPr/>
          </a:p>
          <a:p>
            <a:pPr marL="342900" lvl="0" indent="-178435" algn="l" rtl="0">
              <a:lnSpc>
                <a:spcPct val="12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/>
              <a:t>Princípio de exclusão competitiva</a:t>
            </a:r>
            <a:br>
              <a:rPr lang="pt-BR"/>
            </a:br>
            <a:r>
              <a:rPr lang="pt-BR"/>
              <a:t>(Lei de Gause)</a:t>
            </a:r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body" idx="1"/>
          </p:nvPr>
        </p:nvSpPr>
        <p:spPr>
          <a:xfrm>
            <a:off x="35496" y="1600200"/>
            <a:ext cx="90010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Duas espécies que coexistem têm </a:t>
            </a:r>
            <a:r>
              <a:rPr lang="pt-BR" sz="2400" u="sng"/>
              <a:t>obrigatoriamente</a:t>
            </a:r>
            <a:r>
              <a:rPr lang="pt-BR" sz="2400"/>
              <a:t> nichos distintos</a:t>
            </a:r>
            <a:endParaRPr sz="2400"/>
          </a:p>
        </p:txBody>
      </p:sp>
      <p:pic>
        <p:nvPicPr>
          <p:cNvPr id="274" name="Google Shape;2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9732" y="2564904"/>
            <a:ext cx="4752528" cy="3968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dirty="0" err="1"/>
              <a:t>Lotka-Volterra</a:t>
            </a:r>
            <a:r>
              <a:rPr lang="pt-BR" dirty="0"/>
              <a:t>:</a:t>
            </a:r>
            <a:br>
              <a:rPr lang="pt-BR" dirty="0"/>
            </a:br>
            <a:r>
              <a:rPr lang="pt-BR" dirty="0"/>
              <a:t>modelo competição </a:t>
            </a:r>
            <a:r>
              <a:rPr lang="pt-BR" dirty="0" err="1"/>
              <a:t>inter-específica</a:t>
            </a:r>
            <a:r>
              <a:rPr lang="pt-BR" dirty="0"/>
              <a:t> ou presa-predador</a:t>
            </a:r>
            <a:endParaRPr dirty="0"/>
          </a:p>
        </p:txBody>
      </p:sp>
      <p:sp>
        <p:nvSpPr>
          <p:cNvPr id="280" name="Google Shape;280;p22"/>
          <p:cNvSpPr txBox="1">
            <a:spLocks noGrp="1"/>
          </p:cNvSpPr>
          <p:nvPr>
            <p:ph type="body" idx="1"/>
          </p:nvPr>
        </p:nvSpPr>
        <p:spPr>
          <a:xfrm>
            <a:off x="215516" y="1988840"/>
            <a:ext cx="8712968" cy="334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pic>
        <p:nvPicPr>
          <p:cNvPr id="281" name="Google Shape;28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24" y="1844824"/>
            <a:ext cx="3743534" cy="491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2"/>
          <p:cNvPicPr preferRelativeResize="0"/>
          <p:nvPr/>
        </p:nvPicPr>
        <p:blipFill rotWithShape="1">
          <a:blip r:embed="rId4">
            <a:alphaModFix/>
          </a:blip>
          <a:srcRect r="11265" b="7949"/>
          <a:stretch/>
        </p:blipFill>
        <p:spPr>
          <a:xfrm>
            <a:off x="288032" y="2420888"/>
            <a:ext cx="3801368" cy="29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2"/>
          <p:cNvSpPr txBox="1"/>
          <p:nvPr/>
        </p:nvSpPr>
        <p:spPr>
          <a:xfrm>
            <a:off x="74852" y="6237312"/>
            <a:ext cx="43162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https://www.youtube.com/watch?v=obasfCufOr0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"/>
          <p:cNvSpPr txBox="1"/>
          <p:nvPr/>
        </p:nvSpPr>
        <p:spPr>
          <a:xfrm>
            <a:off x="306890" y="5963140"/>
            <a:ext cx="84059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Botton-up</a:t>
            </a: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recursos definem a estrutura da comunidade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3"/>
          <p:cNvSpPr txBox="1"/>
          <p:nvPr/>
        </p:nvSpPr>
        <p:spPr>
          <a:xfrm>
            <a:off x="139311" y="241398"/>
            <a:ext cx="87933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Top-down</a:t>
            </a: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predadores definem a estrutura da comunidade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0" name="Google Shape;290;p23"/>
          <p:cNvGrpSpPr/>
          <p:nvPr/>
        </p:nvGrpSpPr>
        <p:grpSpPr>
          <a:xfrm>
            <a:off x="1403648" y="1124744"/>
            <a:ext cx="6192688" cy="4608512"/>
            <a:chOff x="1403648" y="1413379"/>
            <a:chExt cx="6192688" cy="4608512"/>
          </a:xfrm>
        </p:grpSpPr>
        <p:sp>
          <p:nvSpPr>
            <p:cNvPr id="291" name="Google Shape;291;p23"/>
            <p:cNvSpPr/>
            <p:nvPr/>
          </p:nvSpPr>
          <p:spPr>
            <a:xfrm>
              <a:off x="1403648" y="1413379"/>
              <a:ext cx="6192688" cy="4608512"/>
            </a:xfrm>
            <a:prstGeom prst="triangle">
              <a:avLst>
                <a:gd name="adj" fmla="val 50000"/>
              </a:avLst>
            </a:prstGeom>
            <a:solidFill>
              <a:srgbClr val="E5B8B7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2" name="Google Shape;292;p23"/>
            <p:cNvCxnSpPr/>
            <p:nvPr/>
          </p:nvCxnSpPr>
          <p:spPr>
            <a:xfrm>
              <a:off x="3563888" y="2780928"/>
              <a:ext cx="1872208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3" name="Google Shape;293;p23"/>
            <p:cNvCxnSpPr/>
            <p:nvPr/>
          </p:nvCxnSpPr>
          <p:spPr>
            <a:xfrm rot="10800000" flipH="1">
              <a:off x="2817681" y="3926363"/>
              <a:ext cx="3384376" cy="1338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4" name="Google Shape;294;p23"/>
            <p:cNvCxnSpPr/>
            <p:nvPr/>
          </p:nvCxnSpPr>
          <p:spPr>
            <a:xfrm>
              <a:off x="2060104" y="5085184"/>
              <a:ext cx="488816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295" name="Google Shape;295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0104" y="5057544"/>
              <a:ext cx="4888159" cy="964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17681" y="3877707"/>
              <a:ext cx="3384375" cy="1166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3" descr="Image result for tamandua cerrado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63888" y="2759913"/>
              <a:ext cx="1944216" cy="1166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46959" y="2023807"/>
              <a:ext cx="1106066" cy="73610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Espécie chave e dominantes</a:t>
            </a:r>
            <a:endParaRPr/>
          </a:p>
        </p:txBody>
      </p:sp>
      <p:sp>
        <p:nvSpPr>
          <p:cNvPr id="304" name="Google Shape;304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605901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Espécies que exercem influência desproporcional na comunidade.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Responsáveis por manter a estabilidade de ecossistemas.</a:t>
            </a:r>
            <a:endParaRPr/>
          </a:p>
        </p:txBody>
      </p:sp>
      <p:pic>
        <p:nvPicPr>
          <p:cNvPr id="305" name="Google Shape;30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5775" y="1628800"/>
            <a:ext cx="2680721" cy="49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8459" y="3848100"/>
            <a:ext cx="3657600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12" name="Google Shape;312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13" name="Google Shape;31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516" y="4221088"/>
            <a:ext cx="8712968" cy="255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0917" y="243597"/>
            <a:ext cx="2409800" cy="385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5"/>
          <p:cNvPicPr preferRelativeResize="0"/>
          <p:nvPr/>
        </p:nvPicPr>
        <p:blipFill rotWithShape="1">
          <a:blip r:embed="rId5">
            <a:alphaModFix/>
          </a:blip>
          <a:srcRect b="13120"/>
          <a:stretch/>
        </p:blipFill>
        <p:spPr>
          <a:xfrm>
            <a:off x="0" y="404664"/>
            <a:ext cx="6228184" cy="286207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5"/>
          <p:cNvSpPr txBox="1"/>
          <p:nvPr/>
        </p:nvSpPr>
        <p:spPr>
          <a:xfrm>
            <a:off x="4756150" y="3501008"/>
            <a:ext cx="16922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 T. </a:t>
            </a:r>
            <a:r>
              <a:rPr lang="pt-B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22" name="Google Shape;322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Exemplo</a:t>
            </a:r>
            <a:endParaRPr/>
          </a:p>
        </p:txBody>
      </p:sp>
      <p:pic>
        <p:nvPicPr>
          <p:cNvPr id="323" name="Google Shape;323;p26"/>
          <p:cNvPicPr preferRelativeResize="0"/>
          <p:nvPr/>
        </p:nvPicPr>
        <p:blipFill rotWithShape="1">
          <a:blip r:embed="rId3">
            <a:alphaModFix/>
          </a:blip>
          <a:srcRect b="13120"/>
          <a:stretch/>
        </p:blipFill>
        <p:spPr>
          <a:xfrm>
            <a:off x="152400" y="3742257"/>
            <a:ext cx="6579840" cy="302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991" y="160552"/>
            <a:ext cx="6798699" cy="20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Teoria Neutra de Comunidades</a:t>
            </a:r>
            <a:endParaRPr/>
          </a:p>
        </p:txBody>
      </p:sp>
      <p:sp>
        <p:nvSpPr>
          <p:cNvPr id="330" name="Google Shape;330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 dirty="0"/>
              <a:t>Em uma comunidade (semelhante em nível trófico) espécies são equivalentes.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 dirty="0"/>
              <a:t>O aumento em população de uma espécie resulta na diminuição da população de outra.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 dirty="0"/>
              <a:t>Ainda é controverso, e pode ser entendida como “hipótese nula”, onde uma espécie não afeta uma outra.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Co-evolução</a:t>
            </a:r>
            <a:endParaRPr/>
          </a:p>
        </p:txBody>
      </p:sp>
      <p:sp>
        <p:nvSpPr>
          <p:cNvPr id="336" name="Google Shape;336;p28"/>
          <p:cNvSpPr txBox="1">
            <a:spLocks noGrp="1"/>
          </p:cNvSpPr>
          <p:nvPr>
            <p:ph type="body" idx="1"/>
          </p:nvPr>
        </p:nvSpPr>
        <p:spPr>
          <a:xfrm>
            <a:off x="395536" y="1414816"/>
            <a:ext cx="856895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sz="2800"/>
              <a:t>Relacionamento de longo prazo. Espécies se modificam ao longo do tempo.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sz="2800"/>
              <a:t>Quais os custos e benefícios?</a:t>
            </a:r>
            <a:endParaRPr sz="2800"/>
          </a:p>
        </p:txBody>
      </p:sp>
      <p:pic>
        <p:nvPicPr>
          <p:cNvPr id="337" name="Google Shape;337;p28"/>
          <p:cNvPicPr preferRelativeResize="0"/>
          <p:nvPr/>
        </p:nvPicPr>
        <p:blipFill rotWithShape="1">
          <a:blip r:embed="rId3">
            <a:alphaModFix/>
          </a:blip>
          <a:srcRect t="10340"/>
          <a:stretch/>
        </p:blipFill>
        <p:spPr>
          <a:xfrm>
            <a:off x="5146634" y="3368154"/>
            <a:ext cx="3443760" cy="231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44" y="3039901"/>
            <a:ext cx="4500106" cy="326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540" y="5791977"/>
            <a:ext cx="4191948" cy="9416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u="sng"/>
              <a:t>Comunidades</a:t>
            </a:r>
            <a:endParaRPr u="sng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14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Populações de espécies diferentes que habitam a mesma área, ao mesmo tempo.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Char char="•"/>
            </a:pPr>
            <a:r>
              <a:rPr lang="pt-BR">
                <a:solidFill>
                  <a:srgbClr val="FF0000"/>
                </a:solidFill>
              </a:rPr>
              <a:t>Interação!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Associações de organismos que exibem exigências ambientais similares.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Associações de organismos que utilizam recursos de forma similar. 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u="sng"/>
              <a:t>Discussão</a:t>
            </a:r>
            <a:endParaRPr u="sng"/>
          </a:p>
        </p:txBody>
      </p:sp>
      <p:sp>
        <p:nvSpPr>
          <p:cNvPr id="344" name="Google Shape;344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Qual é a diversidade de espécies do nosso </a:t>
            </a:r>
            <a:r>
              <a:rPr lang="pt-BR" i="1"/>
              <a:t>Campus</a:t>
            </a:r>
            <a:r>
              <a:rPr lang="pt-BR"/>
              <a:t>?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Ela é maior ou menor que a diversidade na Cidade Universitária em São Paulo, ou na ESALQ em Piracicaba?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Como podemos quantificar a </a:t>
            </a:r>
            <a:r>
              <a:rPr lang="pt-BR" u="sng"/>
              <a:t>diversidade</a:t>
            </a:r>
            <a:r>
              <a:rPr lang="pt-BR"/>
              <a:t>?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u="sng"/>
              <a:t>Discussão</a:t>
            </a:r>
            <a:endParaRPr u="sng"/>
          </a:p>
        </p:txBody>
      </p:sp>
      <p:sp>
        <p:nvSpPr>
          <p:cNvPr id="350" name="Google Shape;350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Qual é a diversidade de espécies do nosso </a:t>
            </a:r>
            <a:r>
              <a:rPr lang="pt-BR" i="1"/>
              <a:t>Campus</a:t>
            </a:r>
            <a:r>
              <a:rPr lang="pt-BR"/>
              <a:t>?</a:t>
            </a:r>
            <a:endParaRPr/>
          </a:p>
        </p:txBody>
      </p:sp>
      <p:pic>
        <p:nvPicPr>
          <p:cNvPr id="351" name="Google Shape;351;p30"/>
          <p:cNvPicPr preferRelativeResize="0"/>
          <p:nvPr/>
        </p:nvPicPr>
        <p:blipFill rotWithShape="1">
          <a:blip r:embed="rId3">
            <a:alphaModFix/>
          </a:blip>
          <a:srcRect l="14757"/>
          <a:stretch/>
        </p:blipFill>
        <p:spPr>
          <a:xfrm>
            <a:off x="3589020" y="2708920"/>
            <a:ext cx="5405259" cy="407707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0"/>
          <p:cNvSpPr txBox="1"/>
          <p:nvPr/>
        </p:nvSpPr>
        <p:spPr>
          <a:xfrm>
            <a:off x="107504" y="4941168"/>
            <a:ext cx="34288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Curvas “Espécie-Área”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1"/>
          <p:cNvSpPr txBox="1">
            <a:spLocks noGrp="1"/>
          </p:cNvSpPr>
          <p:nvPr>
            <p:ph type="title"/>
          </p:nvPr>
        </p:nvSpPr>
        <p:spPr>
          <a:xfrm>
            <a:off x="251520" y="144470"/>
            <a:ext cx="448214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/>
              <a:t>Índices de Diversidade</a:t>
            </a:r>
            <a:endParaRPr/>
          </a:p>
        </p:txBody>
      </p:sp>
      <p:sp>
        <p:nvSpPr>
          <p:cNvPr id="358" name="Google Shape;358;p31"/>
          <p:cNvSpPr txBox="1">
            <a:spLocks noGrp="1"/>
          </p:cNvSpPr>
          <p:nvPr>
            <p:ph type="body" idx="1"/>
          </p:nvPr>
        </p:nvSpPr>
        <p:spPr>
          <a:xfrm>
            <a:off x="251520" y="16288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Espécies raras e comuns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Riqueza </a:t>
            </a:r>
            <a:endParaRPr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 i="1"/>
              <a:t>S</a:t>
            </a:r>
            <a:r>
              <a:rPr lang="pt-BR"/>
              <a:t> = número de espécies</a:t>
            </a:r>
            <a:endParaRPr/>
          </a:p>
        </p:txBody>
      </p:sp>
      <p:pic>
        <p:nvPicPr>
          <p:cNvPr id="359" name="Google Shape;35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9345" y="116632"/>
            <a:ext cx="3923526" cy="6722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Índices de Diversidade</a:t>
            </a:r>
            <a:endParaRPr/>
          </a:p>
        </p:txBody>
      </p:sp>
      <p:pic>
        <p:nvPicPr>
          <p:cNvPr id="365" name="Google Shape;3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8588" y="2276872"/>
            <a:ext cx="3963951" cy="4581128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2"/>
          <p:cNvSpPr txBox="1">
            <a:spLocks noGrp="1"/>
          </p:cNvSpPr>
          <p:nvPr>
            <p:ph type="body" idx="1"/>
          </p:nvPr>
        </p:nvSpPr>
        <p:spPr>
          <a:xfrm>
            <a:off x="457200" y="1268760"/>
            <a:ext cx="8229600" cy="547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dirty="0"/>
              <a:t>Espécies raras e comuns</a:t>
            </a:r>
            <a:endParaRPr dirty="0"/>
          </a:p>
          <a:p>
            <a:pPr marL="342900" lvl="0" indent="-170180" algn="l" rtl="0">
              <a:lnSpc>
                <a:spcPct val="16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lnSpc>
                <a:spcPct val="16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dirty="0"/>
              <a:t>Riqueza </a:t>
            </a:r>
            <a:endParaRPr dirty="0"/>
          </a:p>
          <a:p>
            <a:pPr marL="457200" lvl="1" indent="0" algn="l" rtl="0">
              <a:lnSpc>
                <a:spcPct val="16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 i="1" dirty="0"/>
              <a:t>S</a:t>
            </a:r>
            <a:r>
              <a:rPr lang="pt-BR" dirty="0"/>
              <a:t> = número de espécies</a:t>
            </a:r>
            <a:endParaRPr dirty="0"/>
          </a:p>
          <a:p>
            <a:pPr marL="342900" lvl="0" indent="-342900" algn="l" rtl="0">
              <a:lnSpc>
                <a:spcPct val="16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dirty="0"/>
              <a:t>Índice de Simpson</a:t>
            </a:r>
            <a:endParaRPr dirty="0"/>
          </a:p>
          <a:p>
            <a:pPr marL="457200" lvl="1" indent="0" algn="l" rtl="0">
              <a:lnSpc>
                <a:spcPct val="16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 i="1" dirty="0"/>
              <a:t>D</a:t>
            </a:r>
            <a:r>
              <a:rPr lang="pt-BR" dirty="0"/>
              <a:t> = 1/Σ </a:t>
            </a:r>
            <a:r>
              <a:rPr lang="pt-BR" i="1" dirty="0"/>
              <a:t>P</a:t>
            </a:r>
            <a:r>
              <a:rPr lang="pt-BR" baseline="-25000" dirty="0"/>
              <a:t>i</a:t>
            </a:r>
            <a:r>
              <a:rPr lang="pt-BR" baseline="30000" dirty="0"/>
              <a:t>2 </a:t>
            </a:r>
            <a:endParaRPr dirty="0"/>
          </a:p>
          <a:p>
            <a:pPr marL="457200" lvl="1" indent="0" algn="l" rtl="0">
              <a:lnSpc>
                <a:spcPct val="16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 baseline="30000" dirty="0"/>
              <a:t>(P=abundância proporcional)</a:t>
            </a:r>
            <a:endParaRPr baseline="30000" dirty="0"/>
          </a:p>
          <a:p>
            <a:pPr marL="342900" lvl="0" indent="-342900" algn="l" rtl="0">
              <a:lnSpc>
                <a:spcPct val="16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dirty="0" err="1"/>
              <a:t>Equabilidade</a:t>
            </a:r>
            <a:endParaRPr dirty="0"/>
          </a:p>
          <a:p>
            <a:pPr marL="457200" lvl="1" indent="0" algn="l" rtl="0">
              <a:lnSpc>
                <a:spcPct val="16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 i="1" dirty="0"/>
              <a:t>E</a:t>
            </a:r>
            <a:r>
              <a:rPr lang="pt-BR" dirty="0"/>
              <a:t> = </a:t>
            </a:r>
            <a:r>
              <a:rPr lang="pt-BR" i="1" dirty="0"/>
              <a:t>D</a:t>
            </a:r>
            <a:r>
              <a:rPr lang="pt-BR" dirty="0"/>
              <a:t> / </a:t>
            </a:r>
            <a:r>
              <a:rPr lang="pt-BR" i="1" dirty="0"/>
              <a:t>S</a:t>
            </a:r>
            <a:endParaRPr i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Biomassa vs. # de indivíduos</a:t>
            </a:r>
            <a:endParaRPr/>
          </a:p>
        </p:txBody>
      </p:sp>
      <p:sp>
        <p:nvSpPr>
          <p:cNvPr id="372" name="Google Shape;372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Plantas – caules, folhas, ramos, colônias, ...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Animais – tamanhos muito distintos.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Todas as bactérias do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000"/>
              <a:t>planeta = 50 milhões de baleias</a:t>
            </a:r>
            <a:endParaRPr sz="2000"/>
          </a:p>
        </p:txBody>
      </p:sp>
      <p:pic>
        <p:nvPicPr>
          <p:cNvPr id="373" name="Google Shape;37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3782295"/>
            <a:ext cx="4356398" cy="28619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dirty="0"/>
              <a:t>Índice de valor de importância (IVI):</a:t>
            </a:r>
            <a:endParaRPr dirty="0"/>
          </a:p>
        </p:txBody>
      </p:sp>
      <p:sp>
        <p:nvSpPr>
          <p:cNvPr id="379" name="Google Shape;379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Densidade relativa (DR) + dominância estrutural relativa (DoR) + frequência relativa (FR). Indica como as diferentes espécies utilizam recursos, com base na premissa de que espécies mais abundantes usam maior quantidade de recursos ao ocuparem um espaço maior.</a:t>
            </a:r>
            <a:endParaRPr/>
          </a:p>
          <a:p>
            <a:pPr marL="742950" lvl="1" indent="-28575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pt-BR"/>
              <a:t>DR = n° ind sp</a:t>
            </a:r>
            <a:r>
              <a:rPr lang="pt-BR" baseline="-25000"/>
              <a:t>i</a:t>
            </a:r>
            <a:r>
              <a:rPr lang="pt-BR"/>
              <a:t>/total inds</a:t>
            </a:r>
            <a:endParaRPr/>
          </a:p>
          <a:p>
            <a:pPr marL="742950" lvl="1" indent="-28575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pt-BR"/>
              <a:t>DoR = razão área basal sp</a:t>
            </a:r>
            <a:r>
              <a:rPr lang="pt-BR" baseline="-25000"/>
              <a:t>i</a:t>
            </a:r>
            <a:r>
              <a:rPr lang="pt-BR"/>
              <a:t> / área basal total</a:t>
            </a:r>
            <a:endParaRPr/>
          </a:p>
          <a:p>
            <a:pPr marL="742950" lvl="1" indent="-28575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pt-BR"/>
              <a:t>FR = porcentagem de parcelas onde a sp</a:t>
            </a:r>
            <a:r>
              <a:rPr lang="pt-BR" baseline="-25000"/>
              <a:t>i</a:t>
            </a:r>
            <a:r>
              <a:rPr lang="pt-BR"/>
              <a:t> ocore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901950" y="6232526"/>
            <a:ext cx="395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𝐼𝑉𝐼 = 𝐷𝑅 + 𝐹𝑅 + </a:t>
            </a:r>
            <a:r>
              <a:rPr lang="en-US" sz="2400" b="1" dirty="0" smtClean="0">
                <a:solidFill>
                  <a:srgbClr val="FF0000"/>
                </a:solidFill>
              </a:rPr>
              <a:t>𝐷𝑜</a:t>
            </a:r>
            <a:r>
              <a:rPr lang="en-US" sz="2400" b="1" dirty="0">
                <a:solidFill>
                  <a:srgbClr val="FF0000"/>
                </a:solidFill>
              </a:rPr>
              <a:t>𝑅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5"/>
          <p:cNvSpPr txBox="1">
            <a:spLocks noGrp="1"/>
          </p:cNvSpPr>
          <p:nvPr>
            <p:ph type="title"/>
          </p:nvPr>
        </p:nvSpPr>
        <p:spPr>
          <a:xfrm>
            <a:off x="493141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Tipos de diversidade</a:t>
            </a:r>
            <a:b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(riqueza de espécies - </a:t>
            </a:r>
            <a:r>
              <a:rPr lang="pt-BR"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/>
          </a:p>
        </p:txBody>
      </p:sp>
      <p:sp>
        <p:nvSpPr>
          <p:cNvPr id="385" name="Google Shape;385;p35"/>
          <p:cNvSpPr txBox="1">
            <a:spLocks noGrp="1"/>
          </p:cNvSpPr>
          <p:nvPr>
            <p:ph type="body" idx="1"/>
          </p:nvPr>
        </p:nvSpPr>
        <p:spPr>
          <a:xfrm>
            <a:off x="63501" y="1423826"/>
            <a:ext cx="90170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Alfa 	</a:t>
            </a:r>
            <a:r>
              <a:rPr lang="pt-BR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= </a:t>
            </a: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dentro de uma área em particular</a:t>
            </a:r>
            <a:endParaRPr sz="28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Beta 	</a:t>
            </a:r>
            <a:r>
              <a:rPr lang="pt-BR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= </a:t>
            </a: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entre comunidades ou ao longo de um gradiente. Taxa de mudança</a:t>
            </a:r>
            <a:endParaRPr sz="28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Gama </a:t>
            </a:r>
            <a:r>
              <a:rPr lang="pt-BR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em uma área maior com múltiplas comunidades</a:t>
            </a:r>
            <a:endParaRPr sz="2800" dirty="0"/>
          </a:p>
        </p:txBody>
      </p:sp>
      <p:pic>
        <p:nvPicPr>
          <p:cNvPr id="386" name="Google Shape;38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5751" y="2829818"/>
            <a:ext cx="6472499" cy="362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Comparação entre Comunidades</a:t>
            </a:r>
            <a:endParaRPr/>
          </a:p>
        </p:txBody>
      </p:sp>
      <p:sp>
        <p:nvSpPr>
          <p:cNvPr id="392" name="Google Shape;392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 dirty="0"/>
              <a:t>Coeficiente de </a:t>
            </a:r>
            <a:r>
              <a:rPr lang="pt-BR" dirty="0" err="1" smtClean="0"/>
              <a:t>Sørenson</a:t>
            </a:r>
            <a:r>
              <a:rPr lang="pt-BR" dirty="0" smtClean="0"/>
              <a:t> </a:t>
            </a:r>
            <a:r>
              <a:rPr lang="pt-BR" dirty="0"/>
              <a:t>= 2</a:t>
            </a:r>
            <a:r>
              <a:rPr lang="pt-BR" i="1" dirty="0"/>
              <a:t>C</a:t>
            </a:r>
            <a:r>
              <a:rPr lang="pt-BR" dirty="0"/>
              <a:t> / (</a:t>
            </a:r>
            <a:r>
              <a:rPr lang="pt-BR" i="1" dirty="0"/>
              <a:t>S</a:t>
            </a:r>
            <a:r>
              <a:rPr lang="pt-BR" baseline="-25000" dirty="0"/>
              <a:t>1</a:t>
            </a:r>
            <a:r>
              <a:rPr lang="pt-BR" dirty="0"/>
              <a:t> + </a:t>
            </a:r>
            <a:r>
              <a:rPr lang="pt-BR" i="1" dirty="0"/>
              <a:t>S</a:t>
            </a:r>
            <a:r>
              <a:rPr lang="pt-BR" baseline="-25000" dirty="0"/>
              <a:t>2</a:t>
            </a:r>
            <a:r>
              <a:rPr lang="pt-BR" dirty="0"/>
              <a:t>)</a:t>
            </a:r>
            <a:endParaRPr dirty="0"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 dirty="0"/>
              <a:t>C = número de espécies em comum.</a:t>
            </a:r>
            <a:endParaRPr dirty="0"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 i="1" dirty="0"/>
              <a:t>S </a:t>
            </a:r>
            <a:r>
              <a:rPr lang="pt-BR" dirty="0"/>
              <a:t>= riqueza de espécies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787" y="3016250"/>
            <a:ext cx="4086225" cy="3619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700" y="4743450"/>
            <a:ext cx="41084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/>
              <a:t>Outros índices:</a:t>
            </a:r>
          </a:p>
          <a:p>
            <a:r>
              <a:rPr lang="pt-BR" sz="1800" dirty="0" err="1" smtClean="0"/>
              <a:t>Jaccard</a:t>
            </a:r>
            <a:r>
              <a:rPr lang="pt-BR" sz="1800" dirty="0"/>
              <a:t> </a:t>
            </a:r>
            <a:r>
              <a:rPr lang="pt-BR" sz="1800" dirty="0" smtClean="0"/>
              <a:t>= C </a:t>
            </a:r>
            <a:r>
              <a:rPr lang="pt-BR" sz="1800" dirty="0"/>
              <a:t>/ (S1 + </a:t>
            </a:r>
            <a:r>
              <a:rPr lang="pt-BR" sz="1800" dirty="0" smtClean="0"/>
              <a:t>S2 – C)</a:t>
            </a:r>
            <a:endParaRPr lang="pt-BR" sz="1800" dirty="0"/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pt-BR" dirty="0" smtClean="0"/>
              <a:t>Melhor para mostrar diferenças</a:t>
            </a:r>
          </a:p>
          <a:p>
            <a:endParaRPr lang="pt-BR" sz="1800" dirty="0" smtClean="0"/>
          </a:p>
          <a:p>
            <a:r>
              <a:rPr lang="pt-BR" sz="1800" dirty="0" smtClean="0"/>
              <a:t>Considerando número de indivíduos:</a:t>
            </a:r>
          </a:p>
          <a:p>
            <a:r>
              <a:rPr lang="pt-BR" sz="1800" dirty="0" err="1" smtClean="0"/>
              <a:t>Bray</a:t>
            </a:r>
            <a:r>
              <a:rPr lang="pt-BR" sz="1800" dirty="0" smtClean="0"/>
              <a:t>-Curtis</a:t>
            </a:r>
          </a:p>
          <a:p>
            <a:r>
              <a:rPr lang="pt-BR" sz="1800" dirty="0" err="1" smtClean="0"/>
              <a:t>Morisita</a:t>
            </a:r>
            <a:r>
              <a:rPr lang="pt-BR" sz="1800" dirty="0" smtClean="0"/>
              <a:t>-Horn</a:t>
            </a:r>
            <a:endParaRPr lang="en-US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7"/>
          <p:cNvSpPr txBox="1">
            <a:spLocks noGrp="1"/>
          </p:cNvSpPr>
          <p:nvPr>
            <p:ph type="title"/>
          </p:nvPr>
        </p:nvSpPr>
        <p:spPr>
          <a:xfrm>
            <a:off x="184150" y="274638"/>
            <a:ext cx="87439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dirty="0"/>
              <a:t>Diversidade além de Riqueza de espécies</a:t>
            </a:r>
            <a:endParaRPr dirty="0"/>
          </a:p>
        </p:txBody>
      </p:sp>
      <p:sp>
        <p:nvSpPr>
          <p:cNvPr id="398" name="Google Shape;398;p37"/>
          <p:cNvSpPr txBox="1">
            <a:spLocks noGrp="1"/>
          </p:cNvSpPr>
          <p:nvPr>
            <p:ph type="body" idx="1"/>
          </p:nvPr>
        </p:nvSpPr>
        <p:spPr>
          <a:xfrm>
            <a:off x="457200" y="2564904"/>
            <a:ext cx="8229600" cy="4153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spcBef>
                <a:spcPts val="0"/>
              </a:spcBef>
              <a:buSzPts val="3200"/>
            </a:pPr>
            <a:r>
              <a:rPr lang="pt-BR" dirty="0"/>
              <a:t>Diversidade filogenética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lang="pt-BR" dirty="0" smtClean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lang="pt-BR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lang="pt-BR" dirty="0" smtClean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 dirty="0" smtClean="0"/>
              <a:t>Diversidade </a:t>
            </a:r>
            <a:r>
              <a:rPr lang="pt-BR" dirty="0"/>
              <a:t>funcional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 dirty="0"/>
              <a:t>Diversidade genética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439205"/>
            <a:ext cx="3656013" cy="369476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8"/>
          <p:cNvSpPr txBox="1">
            <a:spLocks noGrp="1"/>
          </p:cNvSpPr>
          <p:nvPr>
            <p:ph type="title"/>
          </p:nvPr>
        </p:nvSpPr>
        <p:spPr>
          <a:xfrm>
            <a:off x="685800" y="220663"/>
            <a:ext cx="7772400" cy="976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Padrões de diversidade</a:t>
            </a:r>
            <a:endParaRPr/>
          </a:p>
        </p:txBody>
      </p:sp>
      <p:sp>
        <p:nvSpPr>
          <p:cNvPr id="405" name="Google Shape;405;p38"/>
          <p:cNvSpPr txBox="1">
            <a:spLocks noGrp="1"/>
          </p:cNvSpPr>
          <p:nvPr>
            <p:ph type="body" idx="1"/>
          </p:nvPr>
        </p:nvSpPr>
        <p:spPr>
          <a:xfrm>
            <a:off x="457200" y="2057400"/>
            <a:ext cx="4183063" cy="328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ts val="2600"/>
              <a:buChar char="•"/>
            </a:pPr>
            <a:r>
              <a:rPr lang="pt-BR" sz="2600"/>
              <a:t>Regiões tropicais </a:t>
            </a:r>
            <a:r>
              <a:rPr lang="pt-BR" sz="2600" u="sng"/>
              <a:t>tendem a apresentar </a:t>
            </a:r>
            <a:r>
              <a:rPr lang="pt-BR" sz="2600"/>
              <a:t>mais espécies que regiões temperadas ou polares.</a:t>
            </a:r>
            <a:endParaRPr/>
          </a:p>
        </p:txBody>
      </p:sp>
      <p:pic>
        <p:nvPicPr>
          <p:cNvPr id="406" name="Google Shape;406;p3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b="2999"/>
          <a:stretch/>
        </p:blipFill>
        <p:spPr>
          <a:xfrm>
            <a:off x="5494338" y="1524000"/>
            <a:ext cx="3649662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u="sng"/>
              <a:t>Comunidades</a:t>
            </a:r>
            <a:endParaRPr u="sng"/>
          </a:p>
        </p:txBody>
      </p: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457200" y="1436123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Os ecólogos definem os limites de uma determinada comunidade de acordo com os objetivos de suas perguntas.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/>
              <a:t>eg. comunidade bentônica do Rio Mogi-Guaçú.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As comunidades tem propriedades definidas pelas espécies envolvidas.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Sua estrutura é determinada (em parte) pelas interações entre espécies e ambiente.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12" name="Google Shape;412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sz="2800"/>
              <a:t>Padrão geográfico em riqueza de espécies de aves</a:t>
            </a:r>
            <a:endParaRPr sz="2800"/>
          </a:p>
        </p:txBody>
      </p:sp>
      <p:pic>
        <p:nvPicPr>
          <p:cNvPr id="413" name="Google Shape;41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19" y="2060848"/>
            <a:ext cx="8862523" cy="273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19" name="Google Shape;419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20" name="Google Shape;42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7988"/>
            <a:ext cx="9144000" cy="607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/>
              <a:t>Como se estabelecem tais padrões?</a:t>
            </a:r>
            <a:endParaRPr/>
          </a:p>
        </p:txBody>
      </p:sp>
      <p:sp>
        <p:nvSpPr>
          <p:cNvPr id="426" name="Google Shape;426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2"/>
          <p:cNvSpPr txBox="1">
            <a:spLocks noGrp="1"/>
          </p:cNvSpPr>
          <p:nvPr>
            <p:ph type="title" idx="4294967295"/>
          </p:nvPr>
        </p:nvSpPr>
        <p:spPr>
          <a:xfrm>
            <a:off x="0" y="333375"/>
            <a:ext cx="8458200" cy="80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pt-BR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Gradiente em latitude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4" name="Google Shape;434;p42"/>
          <p:cNvSpPr txBox="1">
            <a:spLocks noGrp="1"/>
          </p:cNvSpPr>
          <p:nvPr>
            <p:ph type="body" idx="4294967295"/>
          </p:nvPr>
        </p:nvSpPr>
        <p:spPr>
          <a:xfrm>
            <a:off x="395288" y="1196975"/>
            <a:ext cx="8153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>
                <a:latin typeface="Times New Roman"/>
                <a:ea typeface="Times New Roman"/>
                <a:cs typeface="Times New Roman"/>
                <a:sym typeface="Times New Roman"/>
              </a:rPr>
              <a:t>Tempo e estabilidade/distúrbio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>
                <a:latin typeface="Times New Roman"/>
                <a:ea typeface="Times New Roman"/>
                <a:cs typeface="Times New Roman"/>
                <a:sym typeface="Times New Roman"/>
              </a:rPr>
              <a:t>Heterogeneidade em espaço (gradientes)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>
                <a:latin typeface="Times New Roman"/>
                <a:ea typeface="Times New Roman"/>
                <a:cs typeface="Times New Roman"/>
                <a:sym typeface="Times New Roman"/>
              </a:rPr>
              <a:t>Intensificação de interações ecológicas</a:t>
            </a:r>
            <a:endParaRPr/>
          </a:p>
        </p:txBody>
      </p:sp>
      <p:pic>
        <p:nvPicPr>
          <p:cNvPr id="435" name="Google Shape;43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71750"/>
            <a:ext cx="8505825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Forçantes energéticas</a:t>
            </a:r>
            <a:endParaRPr/>
          </a:p>
        </p:txBody>
      </p:sp>
      <p:grpSp>
        <p:nvGrpSpPr>
          <p:cNvPr id="442" name="Google Shape;442;p43"/>
          <p:cNvGrpSpPr/>
          <p:nvPr/>
        </p:nvGrpSpPr>
        <p:grpSpPr>
          <a:xfrm>
            <a:off x="2921000" y="1152525"/>
            <a:ext cx="3530600" cy="5670550"/>
            <a:chOff x="1756" y="488"/>
            <a:chExt cx="2224" cy="3572"/>
          </a:xfrm>
        </p:grpSpPr>
        <p:pic>
          <p:nvPicPr>
            <p:cNvPr id="443" name="Google Shape;443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84" y="488"/>
              <a:ext cx="2153" cy="35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Google Shape;444;p43"/>
            <p:cNvSpPr txBox="1"/>
            <p:nvPr/>
          </p:nvSpPr>
          <p:spPr>
            <a:xfrm>
              <a:off x="1764" y="2262"/>
              <a:ext cx="41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(a) Trees</a:t>
              </a:r>
              <a:endParaRPr/>
            </a:p>
          </p:txBody>
        </p:sp>
        <p:sp>
          <p:nvSpPr>
            <p:cNvPr id="445" name="Google Shape;445;p43"/>
            <p:cNvSpPr txBox="1"/>
            <p:nvPr/>
          </p:nvSpPr>
          <p:spPr>
            <a:xfrm>
              <a:off x="1978" y="2115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endParaRPr/>
            </a:p>
          </p:txBody>
        </p:sp>
        <p:sp>
          <p:nvSpPr>
            <p:cNvPr id="446" name="Google Shape;446;p43"/>
            <p:cNvSpPr txBox="1"/>
            <p:nvPr/>
          </p:nvSpPr>
          <p:spPr>
            <a:xfrm>
              <a:off x="2324" y="2114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300</a:t>
              </a:r>
              <a:endParaRPr/>
            </a:p>
          </p:txBody>
        </p:sp>
        <p:sp>
          <p:nvSpPr>
            <p:cNvPr id="447" name="Google Shape;447;p43"/>
            <p:cNvSpPr txBox="1"/>
            <p:nvPr/>
          </p:nvSpPr>
          <p:spPr>
            <a:xfrm>
              <a:off x="2684" y="2113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500</a:t>
              </a:r>
              <a:endParaRPr/>
            </a:p>
          </p:txBody>
        </p:sp>
        <p:sp>
          <p:nvSpPr>
            <p:cNvPr id="448" name="Google Shape;448;p43"/>
            <p:cNvSpPr txBox="1"/>
            <p:nvPr/>
          </p:nvSpPr>
          <p:spPr>
            <a:xfrm>
              <a:off x="3032" y="2112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700</a:t>
              </a:r>
              <a:endParaRPr/>
            </a:p>
          </p:txBody>
        </p:sp>
        <p:sp>
          <p:nvSpPr>
            <p:cNvPr id="449" name="Google Shape;449;p43"/>
            <p:cNvSpPr txBox="1"/>
            <p:nvPr/>
          </p:nvSpPr>
          <p:spPr>
            <a:xfrm>
              <a:off x="3392" y="2111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900</a:t>
              </a:r>
              <a:endParaRPr/>
            </a:p>
          </p:txBody>
        </p:sp>
        <p:sp>
          <p:nvSpPr>
            <p:cNvPr id="450" name="Google Shape;450;p43"/>
            <p:cNvSpPr txBox="1"/>
            <p:nvPr/>
          </p:nvSpPr>
          <p:spPr>
            <a:xfrm>
              <a:off x="3684" y="2110"/>
              <a:ext cx="2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1,100</a:t>
              </a:r>
              <a:endParaRPr/>
            </a:p>
          </p:txBody>
        </p:sp>
        <p:sp>
          <p:nvSpPr>
            <p:cNvPr id="451" name="Google Shape;451;p43"/>
            <p:cNvSpPr txBox="1"/>
            <p:nvPr/>
          </p:nvSpPr>
          <p:spPr>
            <a:xfrm>
              <a:off x="2404" y="2211"/>
              <a:ext cx="11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Actual evapotranspiration (mm/yr)</a:t>
              </a:r>
              <a:endParaRPr/>
            </a:p>
          </p:txBody>
        </p:sp>
        <p:sp>
          <p:nvSpPr>
            <p:cNvPr id="452" name="Google Shape;452;p43"/>
            <p:cNvSpPr txBox="1"/>
            <p:nvPr/>
          </p:nvSpPr>
          <p:spPr>
            <a:xfrm>
              <a:off x="1764" y="3916"/>
              <a:ext cx="624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(b) Vertebrates</a:t>
              </a:r>
              <a:endParaRPr/>
            </a:p>
          </p:txBody>
        </p:sp>
        <p:sp>
          <p:nvSpPr>
            <p:cNvPr id="453" name="Google Shape;453;p43"/>
            <p:cNvSpPr txBox="1"/>
            <p:nvPr/>
          </p:nvSpPr>
          <p:spPr>
            <a:xfrm>
              <a:off x="2412" y="3751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500</a:t>
              </a:r>
              <a:endParaRPr/>
            </a:p>
          </p:txBody>
        </p:sp>
        <p:sp>
          <p:nvSpPr>
            <p:cNvPr id="454" name="Google Shape;454;p43"/>
            <p:cNvSpPr txBox="1"/>
            <p:nvPr/>
          </p:nvSpPr>
          <p:spPr>
            <a:xfrm>
              <a:off x="2814" y="3750"/>
              <a:ext cx="2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1,000</a:t>
              </a:r>
              <a:endParaRPr/>
            </a:p>
          </p:txBody>
        </p:sp>
        <p:sp>
          <p:nvSpPr>
            <p:cNvPr id="455" name="Google Shape;455;p43"/>
            <p:cNvSpPr txBox="1"/>
            <p:nvPr/>
          </p:nvSpPr>
          <p:spPr>
            <a:xfrm>
              <a:off x="3248" y="3749"/>
              <a:ext cx="2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1,500</a:t>
              </a:r>
              <a:endParaRPr/>
            </a:p>
          </p:txBody>
        </p:sp>
        <p:sp>
          <p:nvSpPr>
            <p:cNvPr id="456" name="Google Shape;456;p43"/>
            <p:cNvSpPr txBox="1"/>
            <p:nvPr/>
          </p:nvSpPr>
          <p:spPr>
            <a:xfrm>
              <a:off x="3680" y="3747"/>
              <a:ext cx="2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2,000</a:t>
              </a:r>
              <a:endParaRPr/>
            </a:p>
          </p:txBody>
        </p:sp>
        <p:sp>
          <p:nvSpPr>
            <p:cNvPr id="457" name="Google Shape;457;p43"/>
            <p:cNvSpPr txBox="1"/>
            <p:nvPr/>
          </p:nvSpPr>
          <p:spPr>
            <a:xfrm>
              <a:off x="2392" y="3868"/>
              <a:ext cx="127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Potential evapotranspiration (mm/yr)</a:t>
              </a:r>
              <a:endParaRPr/>
            </a:p>
          </p:txBody>
        </p:sp>
        <p:sp>
          <p:nvSpPr>
            <p:cNvPr id="458" name="Google Shape;458;p43"/>
            <p:cNvSpPr txBox="1"/>
            <p:nvPr/>
          </p:nvSpPr>
          <p:spPr>
            <a:xfrm>
              <a:off x="1918" y="3624"/>
              <a:ext cx="1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</p:txBody>
        </p:sp>
        <p:sp>
          <p:nvSpPr>
            <p:cNvPr id="459" name="Google Shape;459;p43"/>
            <p:cNvSpPr txBox="1"/>
            <p:nvPr/>
          </p:nvSpPr>
          <p:spPr>
            <a:xfrm>
              <a:off x="1918" y="3030"/>
              <a:ext cx="1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50</a:t>
              </a:r>
              <a:endParaRPr/>
            </a:p>
          </p:txBody>
        </p:sp>
        <p:sp>
          <p:nvSpPr>
            <p:cNvPr id="460" name="Google Shape;460;p43"/>
            <p:cNvSpPr txBox="1"/>
            <p:nvPr/>
          </p:nvSpPr>
          <p:spPr>
            <a:xfrm>
              <a:off x="1882" y="2756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endParaRPr/>
            </a:p>
          </p:txBody>
        </p:sp>
        <p:sp>
          <p:nvSpPr>
            <p:cNvPr id="461" name="Google Shape;461;p43"/>
            <p:cNvSpPr txBox="1"/>
            <p:nvPr/>
          </p:nvSpPr>
          <p:spPr>
            <a:xfrm>
              <a:off x="1880" y="2492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200</a:t>
              </a:r>
              <a:endParaRPr/>
            </a:p>
          </p:txBody>
        </p:sp>
        <p:sp>
          <p:nvSpPr>
            <p:cNvPr id="462" name="Google Shape;462;p43"/>
            <p:cNvSpPr txBox="1"/>
            <p:nvPr/>
          </p:nvSpPr>
          <p:spPr>
            <a:xfrm rot="-5400000" flipH="1">
              <a:off x="1322" y="3012"/>
              <a:ext cx="1098" cy="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Vertebrate species richness</a:t>
              </a:r>
              <a:b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(log scale)</a:t>
              </a:r>
              <a:endParaRPr/>
            </a:p>
          </p:txBody>
        </p:sp>
        <p:sp>
          <p:nvSpPr>
            <p:cNvPr id="463" name="Google Shape;463;p43"/>
            <p:cNvSpPr txBox="1"/>
            <p:nvPr/>
          </p:nvSpPr>
          <p:spPr>
            <a:xfrm rot="-5400000" flipH="1">
              <a:off x="1291" y="1249"/>
              <a:ext cx="1098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Tree species richness</a:t>
              </a:r>
              <a:endParaRPr/>
            </a:p>
          </p:txBody>
        </p:sp>
        <p:sp>
          <p:nvSpPr>
            <p:cNvPr id="464" name="Google Shape;464;p43"/>
            <p:cNvSpPr txBox="1"/>
            <p:nvPr/>
          </p:nvSpPr>
          <p:spPr>
            <a:xfrm>
              <a:off x="1876" y="504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180</a:t>
              </a:r>
              <a:endParaRPr/>
            </a:p>
          </p:txBody>
        </p:sp>
        <p:sp>
          <p:nvSpPr>
            <p:cNvPr id="465" name="Google Shape;465;p43"/>
            <p:cNvSpPr txBox="1"/>
            <p:nvPr/>
          </p:nvSpPr>
          <p:spPr>
            <a:xfrm>
              <a:off x="1876" y="672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160</a:t>
              </a:r>
              <a:endParaRPr/>
            </a:p>
          </p:txBody>
        </p:sp>
        <p:sp>
          <p:nvSpPr>
            <p:cNvPr id="466" name="Google Shape;466;p43"/>
            <p:cNvSpPr txBox="1"/>
            <p:nvPr/>
          </p:nvSpPr>
          <p:spPr>
            <a:xfrm>
              <a:off x="1872" y="844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140</a:t>
              </a:r>
              <a:endParaRPr/>
            </a:p>
          </p:txBody>
        </p:sp>
        <p:sp>
          <p:nvSpPr>
            <p:cNvPr id="467" name="Google Shape;467;p43"/>
            <p:cNvSpPr txBox="1"/>
            <p:nvPr/>
          </p:nvSpPr>
          <p:spPr>
            <a:xfrm>
              <a:off x="1876" y="1016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120</a:t>
              </a:r>
              <a:endParaRPr/>
            </a:p>
          </p:txBody>
        </p:sp>
        <p:sp>
          <p:nvSpPr>
            <p:cNvPr id="468" name="Google Shape;468;p43"/>
            <p:cNvSpPr txBox="1"/>
            <p:nvPr/>
          </p:nvSpPr>
          <p:spPr>
            <a:xfrm>
              <a:off x="1876" y="1184"/>
              <a:ext cx="23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endParaRPr/>
            </a:p>
          </p:txBody>
        </p:sp>
        <p:sp>
          <p:nvSpPr>
            <p:cNvPr id="469" name="Google Shape;469;p43"/>
            <p:cNvSpPr txBox="1"/>
            <p:nvPr/>
          </p:nvSpPr>
          <p:spPr>
            <a:xfrm>
              <a:off x="1916" y="1356"/>
              <a:ext cx="1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80</a:t>
              </a:r>
              <a:endParaRPr/>
            </a:p>
          </p:txBody>
        </p:sp>
        <p:sp>
          <p:nvSpPr>
            <p:cNvPr id="470" name="Google Shape;470;p43"/>
            <p:cNvSpPr txBox="1"/>
            <p:nvPr/>
          </p:nvSpPr>
          <p:spPr>
            <a:xfrm>
              <a:off x="1916" y="1528"/>
              <a:ext cx="1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/>
            </a:p>
          </p:txBody>
        </p:sp>
        <p:sp>
          <p:nvSpPr>
            <p:cNvPr id="471" name="Google Shape;471;p43"/>
            <p:cNvSpPr txBox="1"/>
            <p:nvPr/>
          </p:nvSpPr>
          <p:spPr>
            <a:xfrm>
              <a:off x="1916" y="1696"/>
              <a:ext cx="1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</a:t>
              </a:r>
              <a:endParaRPr/>
            </a:p>
          </p:txBody>
        </p:sp>
        <p:sp>
          <p:nvSpPr>
            <p:cNvPr id="472" name="Google Shape;472;p43"/>
            <p:cNvSpPr txBox="1"/>
            <p:nvPr/>
          </p:nvSpPr>
          <p:spPr>
            <a:xfrm>
              <a:off x="1912" y="1868"/>
              <a:ext cx="19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/>
            </a:p>
          </p:txBody>
        </p:sp>
        <p:sp>
          <p:nvSpPr>
            <p:cNvPr id="473" name="Google Shape;473;p43"/>
            <p:cNvSpPr txBox="1"/>
            <p:nvPr/>
          </p:nvSpPr>
          <p:spPr>
            <a:xfrm>
              <a:off x="1952" y="2024"/>
              <a:ext cx="15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</p:txBody>
        </p:sp>
        <p:sp>
          <p:nvSpPr>
            <p:cNvPr id="474" name="Google Shape;474;p43"/>
            <p:cNvSpPr txBox="1"/>
            <p:nvPr/>
          </p:nvSpPr>
          <p:spPr>
            <a:xfrm>
              <a:off x="1961" y="3706"/>
              <a:ext cx="156" cy="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/>
              <a:t>Padrão global de</a:t>
            </a:r>
            <a:br>
              <a:rPr lang="pt-BR"/>
            </a:br>
            <a:r>
              <a:rPr lang="pt-BR"/>
              <a:t>produtividade primária</a:t>
            </a:r>
            <a:endParaRPr/>
          </a:p>
        </p:txBody>
      </p:sp>
      <p:sp>
        <p:nvSpPr>
          <p:cNvPr id="480" name="Google Shape;480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81" name="Google Shape;481;p44"/>
          <p:cNvPicPr preferRelativeResize="0"/>
          <p:nvPr/>
        </p:nvPicPr>
        <p:blipFill rotWithShape="1">
          <a:blip r:embed="rId3">
            <a:alphaModFix/>
          </a:blip>
          <a:srcRect t="24358"/>
          <a:stretch/>
        </p:blipFill>
        <p:spPr>
          <a:xfrm>
            <a:off x="1685966" y="1417638"/>
            <a:ext cx="5280587" cy="299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5966" y="3918190"/>
            <a:ext cx="5502340" cy="2751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45" descr="figure_2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775" y="1652414"/>
            <a:ext cx="6854825" cy="5160962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5"/>
          <p:cNvSpPr txBox="1">
            <a:spLocks noGrp="1"/>
          </p:cNvSpPr>
          <p:nvPr>
            <p:ph type="ctrTitle" idx="4294967295"/>
          </p:nvPr>
        </p:nvSpPr>
        <p:spPr>
          <a:xfrm>
            <a:off x="107504" y="188913"/>
            <a:ext cx="8892481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Múltiplos fatores atuam simultaneamente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pt-BR" sz="3600">
                <a:latin typeface="Times New Roman"/>
                <a:ea typeface="Times New Roman"/>
                <a:cs typeface="Times New Roman"/>
                <a:sym typeface="Times New Roman"/>
              </a:rPr>
              <a:t>Disponibilidade de recursos e</a:t>
            </a:r>
            <a:br>
              <a:rPr lang="pt-BR" sz="3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 sz="3600">
                <a:latin typeface="Times New Roman"/>
                <a:ea typeface="Times New Roman"/>
                <a:cs typeface="Times New Roman"/>
                <a:sym typeface="Times New Roman"/>
              </a:rPr>
              <a:t>frequência de distúrbios</a:t>
            </a:r>
            <a:endParaRPr/>
          </a:p>
        </p:txBody>
      </p:sp>
      <p:sp>
        <p:nvSpPr>
          <p:cNvPr id="496" name="Google Shape;496;p46"/>
          <p:cNvSpPr txBox="1">
            <a:spLocks noGrp="1"/>
          </p:cNvSpPr>
          <p:nvPr>
            <p:ph type="body" idx="1"/>
          </p:nvPr>
        </p:nvSpPr>
        <p:spPr>
          <a:xfrm>
            <a:off x="6011863" y="1600200"/>
            <a:ext cx="267493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Edáficos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Nutrientes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Fogo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Climáticos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Secas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pt-BR" sz="3600">
                <a:latin typeface="Times New Roman"/>
                <a:ea typeface="Times New Roman"/>
                <a:cs typeface="Times New Roman"/>
                <a:sym typeface="Times New Roman"/>
              </a:rPr>
              <a:t>Disponibilidade de recursos e</a:t>
            </a:r>
            <a:br>
              <a:rPr lang="pt-BR" sz="3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t-BR" sz="3600">
                <a:latin typeface="Times New Roman"/>
                <a:ea typeface="Times New Roman"/>
                <a:cs typeface="Times New Roman"/>
                <a:sym typeface="Times New Roman"/>
              </a:rPr>
              <a:t>frequência de distúrbios</a:t>
            </a:r>
            <a:endParaRPr/>
          </a:p>
        </p:txBody>
      </p:sp>
      <p:sp>
        <p:nvSpPr>
          <p:cNvPr id="496" name="Google Shape;496;p46"/>
          <p:cNvSpPr txBox="1">
            <a:spLocks noGrp="1"/>
          </p:cNvSpPr>
          <p:nvPr>
            <p:ph type="body" idx="1"/>
          </p:nvPr>
        </p:nvSpPr>
        <p:spPr>
          <a:xfrm>
            <a:off x="6011863" y="1600200"/>
            <a:ext cx="267493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Edáficos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Nutrientes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Fogo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Climáticos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Secas</a:t>
            </a:r>
            <a:endParaRPr/>
          </a:p>
        </p:txBody>
      </p:sp>
      <p:pic>
        <p:nvPicPr>
          <p:cNvPr id="497" name="Google Shape;49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12776"/>
            <a:ext cx="4591043" cy="5445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7937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Padrões regionais</a:t>
            </a:r>
            <a:endParaRPr/>
          </a:p>
        </p:txBody>
      </p:sp>
      <p:sp>
        <p:nvSpPr>
          <p:cNvPr id="503" name="Google Shape;503;p47"/>
          <p:cNvSpPr txBox="1">
            <a:spLocks noGrp="1"/>
          </p:cNvSpPr>
          <p:nvPr>
            <p:ph type="body" idx="1"/>
          </p:nvPr>
        </p:nvSpPr>
        <p:spPr>
          <a:xfrm>
            <a:off x="0" y="1600200"/>
            <a:ext cx="896461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Muitos fatores podem operar simultaneamente</a:t>
            </a:r>
            <a:endParaRPr/>
          </a:p>
        </p:txBody>
      </p:sp>
      <p:pic>
        <p:nvPicPr>
          <p:cNvPr id="504" name="Google Shape;50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20938"/>
            <a:ext cx="8923338" cy="42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Quatro processos fundamentais!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19" name="Google Shape;119;p5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125" y="1155700"/>
            <a:ext cx="7651750" cy="56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8"/>
          <p:cNvSpPr txBox="1">
            <a:spLocks noGrp="1"/>
          </p:cNvSpPr>
          <p:nvPr>
            <p:ph type="title" idx="4294967295"/>
          </p:nvPr>
        </p:nvSpPr>
        <p:spPr>
          <a:xfrm>
            <a:off x="323528" y="188640"/>
            <a:ext cx="8820472" cy="91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Áreas maiores abrigam</a:t>
            </a:r>
            <a:br>
              <a:rPr lang="pt-BR" sz="4000"/>
            </a:br>
            <a:r>
              <a:rPr lang="pt-BR" sz="4000"/>
              <a:t>maior número de espécies</a:t>
            </a:r>
            <a:endParaRPr/>
          </a:p>
        </p:txBody>
      </p:sp>
      <p:pic>
        <p:nvPicPr>
          <p:cNvPr id="512" name="Google Shape;512;p48" descr="figure_20_03"/>
          <p:cNvPicPr preferRelativeResize="0"/>
          <p:nvPr/>
        </p:nvPicPr>
        <p:blipFill rotWithShape="1">
          <a:blip r:embed="rId3">
            <a:alphaModFix/>
          </a:blip>
          <a:srcRect b="7461"/>
          <a:stretch/>
        </p:blipFill>
        <p:spPr>
          <a:xfrm>
            <a:off x="4968074" y="1730941"/>
            <a:ext cx="4125130" cy="4158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" name="Google Shape;513;p48"/>
          <p:cNvGrpSpPr/>
          <p:nvPr/>
        </p:nvGrpSpPr>
        <p:grpSpPr>
          <a:xfrm>
            <a:off x="97978" y="1905000"/>
            <a:ext cx="4618038" cy="3733800"/>
            <a:chOff x="1347" y="1200"/>
            <a:chExt cx="2909" cy="2352"/>
          </a:xfrm>
        </p:grpSpPr>
        <p:pic>
          <p:nvPicPr>
            <p:cNvPr id="514" name="Google Shape;514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49" y="1248"/>
              <a:ext cx="2907" cy="2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48"/>
            <p:cNvSpPr txBox="1"/>
            <p:nvPr/>
          </p:nvSpPr>
          <p:spPr>
            <a:xfrm>
              <a:off x="1492" y="1536"/>
              <a:ext cx="275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200</a:t>
              </a:r>
              <a:endParaRPr/>
            </a:p>
          </p:txBody>
        </p:sp>
        <p:sp>
          <p:nvSpPr>
            <p:cNvPr id="516" name="Google Shape;516;p48"/>
            <p:cNvSpPr txBox="1"/>
            <p:nvPr/>
          </p:nvSpPr>
          <p:spPr>
            <a:xfrm>
              <a:off x="1492" y="1783"/>
              <a:ext cx="275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endParaRPr/>
            </a:p>
          </p:txBody>
        </p:sp>
        <p:sp>
          <p:nvSpPr>
            <p:cNvPr id="517" name="Google Shape;517;p48"/>
            <p:cNvSpPr txBox="1"/>
            <p:nvPr/>
          </p:nvSpPr>
          <p:spPr>
            <a:xfrm>
              <a:off x="1544" y="2036"/>
              <a:ext cx="222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50</a:t>
              </a:r>
              <a:endParaRPr/>
            </a:p>
          </p:txBody>
        </p:sp>
        <p:sp>
          <p:nvSpPr>
            <p:cNvPr id="518" name="Google Shape;518;p48"/>
            <p:cNvSpPr txBox="1"/>
            <p:nvPr/>
          </p:nvSpPr>
          <p:spPr>
            <a:xfrm>
              <a:off x="1546" y="2272"/>
              <a:ext cx="222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25</a:t>
              </a:r>
              <a:endParaRPr/>
            </a:p>
          </p:txBody>
        </p:sp>
        <p:sp>
          <p:nvSpPr>
            <p:cNvPr id="519" name="Google Shape;519;p48"/>
            <p:cNvSpPr txBox="1"/>
            <p:nvPr/>
          </p:nvSpPr>
          <p:spPr>
            <a:xfrm>
              <a:off x="1544" y="2591"/>
              <a:ext cx="222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</p:txBody>
        </p:sp>
        <p:sp>
          <p:nvSpPr>
            <p:cNvPr id="520" name="Google Shape;520;p48"/>
            <p:cNvSpPr txBox="1"/>
            <p:nvPr/>
          </p:nvSpPr>
          <p:spPr>
            <a:xfrm>
              <a:off x="1595" y="3011"/>
              <a:ext cx="169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</p:txBody>
        </p:sp>
        <p:sp>
          <p:nvSpPr>
            <p:cNvPr id="521" name="Google Shape;521;p48"/>
            <p:cNvSpPr txBox="1"/>
            <p:nvPr/>
          </p:nvSpPr>
          <p:spPr>
            <a:xfrm>
              <a:off x="2352" y="3264"/>
              <a:ext cx="1077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Area of island (mi</a:t>
              </a:r>
              <a:r>
                <a:rPr lang="pt-BR" sz="1200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 (log scale) </a:t>
              </a:r>
              <a:endParaRPr/>
            </a:p>
          </p:txBody>
        </p:sp>
        <p:sp>
          <p:nvSpPr>
            <p:cNvPr id="522" name="Google Shape;522;p48"/>
            <p:cNvSpPr txBox="1"/>
            <p:nvPr/>
          </p:nvSpPr>
          <p:spPr>
            <a:xfrm rot="-5400000" flipH="1">
              <a:off x="533" y="2014"/>
              <a:ext cx="1801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Number of plant species (log scale)</a:t>
              </a:r>
              <a:endParaRPr/>
            </a:p>
          </p:txBody>
        </p:sp>
        <p:sp>
          <p:nvSpPr>
            <p:cNvPr id="523" name="Google Shape;523;p48"/>
            <p:cNvSpPr txBox="1"/>
            <p:nvPr/>
          </p:nvSpPr>
          <p:spPr>
            <a:xfrm>
              <a:off x="1641" y="3116"/>
              <a:ext cx="249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0.1</a:t>
              </a:r>
              <a:endParaRPr/>
            </a:p>
          </p:txBody>
        </p:sp>
        <p:sp>
          <p:nvSpPr>
            <p:cNvPr id="524" name="Google Shape;524;p48"/>
            <p:cNvSpPr txBox="1"/>
            <p:nvPr/>
          </p:nvSpPr>
          <p:spPr>
            <a:xfrm>
              <a:off x="2222" y="3120"/>
              <a:ext cx="169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  <p:sp>
          <p:nvSpPr>
            <p:cNvPr id="525" name="Google Shape;525;p48"/>
            <p:cNvSpPr txBox="1"/>
            <p:nvPr/>
          </p:nvSpPr>
          <p:spPr>
            <a:xfrm>
              <a:off x="2717" y="3116"/>
              <a:ext cx="222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</p:txBody>
        </p:sp>
        <p:sp>
          <p:nvSpPr>
            <p:cNvPr id="526" name="Google Shape;526;p48"/>
            <p:cNvSpPr txBox="1"/>
            <p:nvPr/>
          </p:nvSpPr>
          <p:spPr>
            <a:xfrm>
              <a:off x="3212" y="3116"/>
              <a:ext cx="275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endParaRPr/>
            </a:p>
          </p:txBody>
        </p:sp>
        <p:sp>
          <p:nvSpPr>
            <p:cNvPr id="527" name="Google Shape;527;p48"/>
            <p:cNvSpPr txBox="1"/>
            <p:nvPr/>
          </p:nvSpPr>
          <p:spPr>
            <a:xfrm>
              <a:off x="3718" y="3120"/>
              <a:ext cx="355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1,000</a:t>
              </a:r>
              <a:endParaRPr/>
            </a:p>
          </p:txBody>
        </p:sp>
        <p:sp>
          <p:nvSpPr>
            <p:cNvPr id="528" name="Google Shape;528;p48"/>
            <p:cNvSpPr txBox="1"/>
            <p:nvPr/>
          </p:nvSpPr>
          <p:spPr>
            <a:xfrm>
              <a:off x="1598" y="2843"/>
              <a:ext cx="169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  <p:sp>
          <p:nvSpPr>
            <p:cNvPr id="529" name="Google Shape;529;p48"/>
            <p:cNvSpPr txBox="1"/>
            <p:nvPr/>
          </p:nvSpPr>
          <p:spPr>
            <a:xfrm>
              <a:off x="1492" y="1288"/>
              <a:ext cx="275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075" tIns="46025" rIns="92075" bIns="46025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400</a:t>
              </a:r>
              <a:endParaRPr/>
            </a:p>
          </p:txBody>
        </p:sp>
      </p:grpSp>
      <p:sp>
        <p:nvSpPr>
          <p:cNvPr id="530" name="Google Shape;530;p48"/>
          <p:cNvSpPr txBox="1"/>
          <p:nvPr/>
        </p:nvSpPr>
        <p:spPr>
          <a:xfrm>
            <a:off x="2533721" y="5965260"/>
            <a:ext cx="3589039" cy="7030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que?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"/>
          <p:cNvSpPr txBox="1">
            <a:spLocks noGrp="1"/>
          </p:cNvSpPr>
          <p:nvPr>
            <p:ph type="title" idx="4294967295"/>
          </p:nvPr>
        </p:nvSpPr>
        <p:spPr>
          <a:xfrm>
            <a:off x="467544" y="449219"/>
            <a:ext cx="842493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pt-BR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Porque áreas maiores abrigam maior riqueza?</a:t>
            </a:r>
            <a:endParaRPr/>
          </a:p>
        </p:txBody>
      </p:sp>
      <p:sp>
        <p:nvSpPr>
          <p:cNvPr id="538" name="Google Shape;538;p49"/>
          <p:cNvSpPr txBox="1">
            <a:spLocks noGrp="1"/>
          </p:cNvSpPr>
          <p:nvPr>
            <p:ph type="body" idx="4294967295"/>
          </p:nvPr>
        </p:nvSpPr>
        <p:spPr>
          <a:xfrm>
            <a:off x="539750" y="2205038"/>
            <a:ext cx="8299450" cy="4249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Maior heterogeneidade de habitats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Maior probabilidade de imigração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Maiores populações 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Maior diversidade genética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Distribuição mais ampla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Menos probabilidade de extinção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Sociobiologia e Biodiversidade</a:t>
            </a:r>
            <a:endParaRPr/>
          </a:p>
        </p:txBody>
      </p:sp>
      <p:sp>
        <p:nvSpPr>
          <p:cNvPr id="544" name="Google Shape;544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Edward O. Wilson (Norte americano)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 i="1"/>
              <a:t>The Social Life of Animals </a:t>
            </a:r>
            <a:r>
              <a:rPr lang="pt-BR"/>
              <a:t>(1938)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 i="1"/>
              <a:t>Sociobiology: The New Synthesis </a:t>
            </a:r>
            <a:r>
              <a:rPr lang="pt-BR"/>
              <a:t>(1978)</a:t>
            </a:r>
            <a:endParaRPr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/>
              <a:t>Cooperação social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/>
              <a:t>Diversidade biológica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/>
              <a:t>Biogeografia de ilhas</a:t>
            </a:r>
            <a:endParaRPr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545" name="Google Shape;545;p50" descr="http://www.achievement.org/achievers/wil2/large/wil2-0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6018" y="3429000"/>
            <a:ext cx="4577982" cy="327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O que afeta biodiversidade</a:t>
            </a:r>
            <a:endParaRPr/>
          </a:p>
        </p:txBody>
      </p:sp>
      <p:sp>
        <p:nvSpPr>
          <p:cNvPr id="551" name="Google Shape;551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Perda/fragmentação de habitat (mudanças no uso da terra)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Poluição / chuva ácida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Espécies invasoras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Exploração de recursos naturais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" y="908050"/>
            <a:ext cx="4086225" cy="5865813"/>
          </a:xfrm>
          <a:prstGeom prst="rect">
            <a:avLst/>
          </a:prstGeom>
          <a:noFill/>
          <a:ln w="28575" cap="flat" cmpd="sng">
            <a:solidFill>
              <a:srgbClr val="93B3D7"/>
            </a:solidFill>
            <a:prstDash val="solid"/>
            <a:miter lim="800000"/>
            <a:headEnd type="none" w="sm" len="sm"/>
            <a:tailEnd type="none" w="sm" len="sm"/>
          </a:ln>
        </p:spPr>
      </p:pic>
      <p:grpSp>
        <p:nvGrpSpPr>
          <p:cNvPr id="557" name="Google Shape;557;p52"/>
          <p:cNvGrpSpPr/>
          <p:nvPr/>
        </p:nvGrpSpPr>
        <p:grpSpPr>
          <a:xfrm>
            <a:off x="4800600" y="3437434"/>
            <a:ext cx="3943350" cy="855662"/>
            <a:chOff x="4800600" y="2057400"/>
            <a:chExt cx="3943350" cy="856062"/>
          </a:xfrm>
        </p:grpSpPr>
        <p:pic>
          <p:nvPicPr>
            <p:cNvPr id="558" name="Google Shape;558;p52"/>
            <p:cNvPicPr preferRelativeResize="0"/>
            <p:nvPr/>
          </p:nvPicPr>
          <p:blipFill rotWithShape="1">
            <a:blip r:embed="rId4">
              <a:alphaModFix/>
            </a:blip>
            <a:srcRect t="33684" b="44912"/>
            <a:stretch/>
          </p:blipFill>
          <p:spPr>
            <a:xfrm>
              <a:off x="4800600" y="2126223"/>
              <a:ext cx="3943350" cy="787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9" name="Google Shape;559;p52"/>
            <p:cNvSpPr/>
            <p:nvPr/>
          </p:nvSpPr>
          <p:spPr>
            <a:xfrm>
              <a:off x="4876800" y="2057400"/>
              <a:ext cx="2209800" cy="22870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52"/>
            <p:cNvSpPr/>
            <p:nvPr/>
          </p:nvSpPr>
          <p:spPr>
            <a:xfrm>
              <a:off x="5562600" y="2667285"/>
              <a:ext cx="3124200" cy="22870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52"/>
          <p:cNvGrpSpPr/>
          <p:nvPr/>
        </p:nvGrpSpPr>
        <p:grpSpPr>
          <a:xfrm>
            <a:off x="4876800" y="4776043"/>
            <a:ext cx="3943350" cy="1965325"/>
            <a:chOff x="4876800" y="3124200"/>
            <a:chExt cx="3943350" cy="1964779"/>
          </a:xfrm>
        </p:grpSpPr>
        <p:pic>
          <p:nvPicPr>
            <p:cNvPr id="562" name="Google Shape;562;p52"/>
            <p:cNvPicPr preferRelativeResize="0"/>
            <p:nvPr/>
          </p:nvPicPr>
          <p:blipFill rotWithShape="1">
            <a:blip r:embed="rId4">
              <a:alphaModFix/>
            </a:blip>
            <a:srcRect t="48656"/>
            <a:stretch/>
          </p:blipFill>
          <p:spPr>
            <a:xfrm>
              <a:off x="4876800" y="3200400"/>
              <a:ext cx="3943350" cy="1888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52"/>
            <p:cNvSpPr/>
            <p:nvPr/>
          </p:nvSpPr>
          <p:spPr>
            <a:xfrm>
              <a:off x="5004048" y="3124200"/>
              <a:ext cx="609601" cy="304715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4" name="Google Shape;564;p52"/>
          <p:cNvGrpSpPr/>
          <p:nvPr/>
        </p:nvGrpSpPr>
        <p:grpSpPr>
          <a:xfrm>
            <a:off x="4648200" y="1477144"/>
            <a:ext cx="4019550" cy="1447800"/>
            <a:chOff x="4648200" y="533400"/>
            <a:chExt cx="4019550" cy="1447800"/>
          </a:xfrm>
        </p:grpSpPr>
        <p:grpSp>
          <p:nvGrpSpPr>
            <p:cNvPr id="565" name="Google Shape;565;p52"/>
            <p:cNvGrpSpPr/>
            <p:nvPr/>
          </p:nvGrpSpPr>
          <p:grpSpPr>
            <a:xfrm>
              <a:off x="4724400" y="533400"/>
              <a:ext cx="3943350" cy="1447800"/>
              <a:chOff x="4724400" y="457200"/>
              <a:chExt cx="3943350" cy="1447800"/>
            </a:xfrm>
          </p:grpSpPr>
          <p:pic>
            <p:nvPicPr>
              <p:cNvPr id="566" name="Google Shape;566;p52"/>
              <p:cNvPicPr preferRelativeResize="0"/>
              <p:nvPr/>
            </p:nvPicPr>
            <p:blipFill rotWithShape="1">
              <a:blip r:embed="rId4">
                <a:alphaModFix/>
              </a:blip>
              <a:srcRect b="61754"/>
              <a:stretch/>
            </p:blipFill>
            <p:spPr>
              <a:xfrm>
                <a:off x="4724400" y="457200"/>
                <a:ext cx="3943350" cy="140672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7" name="Google Shape;567;p52"/>
              <p:cNvSpPr/>
              <p:nvPr/>
            </p:nvSpPr>
            <p:spPr>
              <a:xfrm>
                <a:off x="7010400" y="1676400"/>
                <a:ext cx="1600200" cy="2286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8" name="Google Shape;568;p52"/>
            <p:cNvSpPr/>
            <p:nvPr/>
          </p:nvSpPr>
          <p:spPr>
            <a:xfrm>
              <a:off x="4648200" y="609600"/>
              <a:ext cx="1219200" cy="1524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9" name="Google Shape;569;p52"/>
          <p:cNvSpPr txBox="1"/>
          <p:nvPr/>
        </p:nvSpPr>
        <p:spPr>
          <a:xfrm>
            <a:off x="231775" y="209550"/>
            <a:ext cx="840339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Implicações da diversidade em processos ecossistêmicos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" y="908050"/>
            <a:ext cx="4086225" cy="5865813"/>
          </a:xfrm>
          <a:prstGeom prst="rect">
            <a:avLst/>
          </a:prstGeom>
          <a:noFill/>
          <a:ln w="28575" cap="flat" cmpd="sng">
            <a:solidFill>
              <a:srgbClr val="93B3D7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75" name="Google Shape;575;p53"/>
          <p:cNvSpPr txBox="1"/>
          <p:nvPr/>
        </p:nvSpPr>
        <p:spPr>
          <a:xfrm>
            <a:off x="4284663" y="6453188"/>
            <a:ext cx="11969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Chapin (2002)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53"/>
          <p:cNvSpPr/>
          <p:nvPr/>
        </p:nvSpPr>
        <p:spPr>
          <a:xfrm>
            <a:off x="4648200" y="609600"/>
            <a:ext cx="1219200" cy="152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53"/>
          <p:cNvSpPr txBox="1"/>
          <p:nvPr/>
        </p:nvSpPr>
        <p:spPr>
          <a:xfrm>
            <a:off x="4788024" y="1600200"/>
            <a:ext cx="389877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Espécies versus serviços/processos.</a:t>
            </a:r>
            <a:endParaRPr/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Quantas e quais espécies podemos perder?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pt-BR">
                <a:latin typeface="Times New Roman"/>
                <a:ea typeface="Times New Roman"/>
                <a:cs typeface="Times New Roman"/>
                <a:sym typeface="Times New Roman"/>
              </a:rPr>
              <a:t>Teoria dos Refúgios explica a biodiversidade na Amazônia?</a:t>
            </a:r>
            <a:endParaRPr/>
          </a:p>
        </p:txBody>
      </p:sp>
      <p:sp>
        <p:nvSpPr>
          <p:cNvPr id="588" name="Google Shape;588;p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Fragmentação de mata ombrófila e expansão de savana (ou algum tipo de Mata Seca) na região Amazônica</a:t>
            </a:r>
            <a:endParaRPr/>
          </a:p>
        </p:txBody>
      </p:sp>
      <p:pic>
        <p:nvPicPr>
          <p:cNvPr id="589" name="Google Shape;589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05250"/>
            <a:ext cx="9026525" cy="29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6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Entretanto ...</a:t>
            </a:r>
            <a:endParaRPr/>
          </a:p>
        </p:txBody>
      </p:sp>
      <p:sp>
        <p:nvSpPr>
          <p:cNvPr id="595" name="Google Shape;595;p56"/>
          <p:cNvSpPr txBox="1">
            <a:spLocks noGrp="1"/>
          </p:cNvSpPr>
          <p:nvPr>
            <p:ph type="body" idx="1"/>
          </p:nvPr>
        </p:nvSpPr>
        <p:spPr>
          <a:xfrm>
            <a:off x="457200" y="1196752"/>
            <a:ext cx="8229600" cy="547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‘The great tragedy of Science—the slaying of a beautiful hypothesis by an ugly fact’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/>
              <a:t>						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/>
              <a:t>						T. H. Huxley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/>
              <a:t>						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Dados palinológicos refutaram a hipótese de Haffer (1969)! </a:t>
            </a:r>
            <a:endParaRPr/>
          </a:p>
        </p:txBody>
      </p:sp>
      <p:pic>
        <p:nvPicPr>
          <p:cNvPr id="596" name="Google Shape;596;p56" descr="thuxley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752" y="2132856"/>
            <a:ext cx="2407218" cy="326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/>
              <a:t>Hipóteses para</a:t>
            </a:r>
            <a:br>
              <a:rPr lang="pt-BR"/>
            </a:br>
            <a:r>
              <a:rPr lang="pt-BR"/>
              <a:t>alta Biodiversidade</a:t>
            </a:r>
            <a:endParaRPr/>
          </a:p>
        </p:txBody>
      </p:sp>
      <p:sp>
        <p:nvSpPr>
          <p:cNvPr id="602" name="Google Shape;602;p57"/>
          <p:cNvSpPr txBox="1">
            <a:spLocks noGrp="1"/>
          </p:cNvSpPr>
          <p:nvPr>
            <p:ph type="body" idx="1"/>
          </p:nvPr>
        </p:nvSpPr>
        <p:spPr>
          <a:xfrm>
            <a:off x="35496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1701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Filogenias datadas + processos geológicos. </a:t>
            </a:r>
            <a:endParaRPr/>
          </a:p>
          <a:p>
            <a:pPr marL="342900" lvl="0" indent="-17018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Elevação dos Andes (20 MAP)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Mudança na dinâmica de rios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Formação de uma área complexa</a:t>
            </a:r>
            <a:endParaRPr/>
          </a:p>
          <a:p>
            <a:pPr marL="0" lvl="0" indent="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/>
              <a:t>(Pantanosa, lacustre)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 Até 10 MAP, quando o complexo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/>
              <a:t> Rio Amazonas se formou e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t-BR"/>
              <a:t> drenou a bacia.</a:t>
            </a:r>
            <a:endParaRPr/>
          </a:p>
          <a:p>
            <a:pPr marL="342900" lvl="0" indent="-17018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17018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17018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603" name="Google Shape;603;p57" descr="06102508522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184" y="0"/>
            <a:ext cx="25621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8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pt-BR" sz="3200"/>
              <a:t>Como será a distribuição das espécies em resposta às mudanças globais?</a:t>
            </a:r>
            <a:endParaRPr b="1" u="sng">
              <a:solidFill>
                <a:srgbClr val="009900"/>
              </a:solidFill>
            </a:endParaRPr>
          </a:p>
        </p:txBody>
      </p:sp>
      <p:pic>
        <p:nvPicPr>
          <p:cNvPr id="609" name="Google Shape;60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838" y="1125538"/>
            <a:ext cx="8696325" cy="4208462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58"/>
          <p:cNvSpPr txBox="1"/>
          <p:nvPr/>
        </p:nvSpPr>
        <p:spPr>
          <a:xfrm>
            <a:off x="1115616" y="5877272"/>
            <a:ext cx="675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Desenvolvimento recente da Ecologia Funcional = Atributos funcionais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u="sng"/>
              <a:t>Comunidades</a:t>
            </a:r>
            <a:endParaRPr u="sng"/>
          </a:p>
        </p:txBody>
      </p:sp>
      <p:sp>
        <p:nvSpPr>
          <p:cNvPr id="125" name="Google Shape;125;p6"/>
          <p:cNvSpPr txBox="1">
            <a:spLocks noGrp="1"/>
          </p:cNvSpPr>
          <p:nvPr>
            <p:ph type="body" idx="1"/>
          </p:nvPr>
        </p:nvSpPr>
        <p:spPr>
          <a:xfrm>
            <a:off x="395536" y="1417638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A estrutura de uma comunidade é definida por:</a:t>
            </a: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Riqueza de espécies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Proporção relativa das espécies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Tipos de espécies presentes</a:t>
            </a: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Ou seja, estrutura de uma comunidade é um indicador de quais espécies habitam uma área, seus respectivos valores de importância ecológica (numero de indivíduos e suas biomassas), e pelas relações entre as espécies.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/>
              <a:t>Questões para Discussão antes da próxima aula:</a:t>
            </a:r>
            <a:br>
              <a:rPr lang="pt-BR"/>
            </a:br>
            <a:endParaRPr/>
          </a:p>
        </p:txBody>
      </p:sp>
      <p:sp>
        <p:nvSpPr>
          <p:cNvPr id="616" name="Google Shape;616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O que é Biodiversidade? Quais os aspectos envolvidos?</a:t>
            </a:r>
            <a:endParaRPr/>
          </a:p>
          <a:p>
            <a:pPr marL="342900" lvl="0" indent="-34290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Como podemos comparar biodiversidade entre áreas?</a:t>
            </a:r>
            <a:endParaRPr/>
          </a:p>
          <a:p>
            <a:pPr marL="342900" lvl="0" indent="-34290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Quais os principais índices de biodiversidade?</a:t>
            </a:r>
            <a:endParaRPr/>
          </a:p>
          <a:p>
            <a:pPr marL="342900" lvl="0" indent="-34290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É possível prever o estágio final ou mesmo a trajetória de uma sucessão ecológica?</a:t>
            </a:r>
            <a:endParaRPr/>
          </a:p>
          <a:p>
            <a:pPr marL="342900" lvl="0" indent="-34290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Explique o conceito de Clímax em ecologia.</a:t>
            </a:r>
            <a:endParaRPr/>
          </a:p>
          <a:p>
            <a:pPr marL="342900" lvl="0" indent="-34290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Como se explica o padrão espacial observado de biodiversidade em ecossistemas terrestres na Terra?</a:t>
            </a:r>
            <a:endParaRPr/>
          </a:p>
          <a:p>
            <a:pPr marL="342900" lvl="0" indent="-34290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O que diz a Teoria de Biogeografia de Ilhas?</a:t>
            </a:r>
            <a:endParaRPr/>
          </a:p>
          <a:p>
            <a:pPr marL="342900" lvl="0" indent="-34290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Como podemos aplicar a Teoria de Biogeografia de Ilhas para áreas de conservação?</a:t>
            </a:r>
            <a:endParaRPr/>
          </a:p>
          <a:p>
            <a:pPr marL="342900" lvl="0" indent="-34290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Quais fatores afetam negativamente a biodiversidade? E quais afetam de maneira positiva?</a:t>
            </a:r>
            <a:endParaRPr/>
          </a:p>
          <a:p>
            <a:pPr marL="342900" lvl="0" indent="-34290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O que é Sucessão Ecológica?</a:t>
            </a:r>
            <a:endParaRPr/>
          </a:p>
          <a:p>
            <a:pPr marL="342900" lvl="0" indent="-34290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Onde/como podemos aplicar o conhecimento em Sucessão Ecológica?</a:t>
            </a:r>
            <a:endParaRPr/>
          </a:p>
          <a:p>
            <a:pPr marL="342900" lvl="0" indent="-200660" algn="l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i="1"/>
              <a:t>The beginnings </a:t>
            </a:r>
            <a:r>
              <a:rPr lang="pt-BR"/>
              <a:t>...</a:t>
            </a:r>
            <a:endParaRPr/>
          </a:p>
        </p:txBody>
      </p:sp>
      <p:sp>
        <p:nvSpPr>
          <p:cNvPr id="131" name="Google Shape;131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Os primeiros estudos em Comunidade foram desenvolvidos por botânicos, que reconheciam padrões repetitivos de associações de espécies de plantas de acordo com o ambiente. </a:t>
            </a: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Stephen Forbs – </a:t>
            </a:r>
            <a:r>
              <a:rPr lang="pt-BR" i="1"/>
              <a:t>The Lake as a Microcosm</a:t>
            </a:r>
            <a:r>
              <a:rPr lang="pt-BR"/>
              <a:t>: estabilidade em cadeias tróficas.</a:t>
            </a: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Ambas as abordagens procuravam classificar comunidades em tipos.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 A hipótese Interativa</a:t>
            </a:r>
            <a:endParaRPr/>
          </a:p>
        </p:txBody>
      </p:sp>
      <p:sp>
        <p:nvSpPr>
          <p:cNvPr id="137" name="Google Shape;137;p8"/>
          <p:cNvSpPr txBox="1">
            <a:spLocks noGrp="1"/>
          </p:cNvSpPr>
          <p:nvPr>
            <p:ph type="body" idx="1"/>
          </p:nvPr>
        </p:nvSpPr>
        <p:spPr>
          <a:xfrm>
            <a:off x="179512" y="1600200"/>
            <a:ext cx="525658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/>
              <a:t>Frederic E. Clements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/>
              <a:t>Sucessão e superorganismo.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/>
              <a:t>Sequência previsível de espécies após distúrbio.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/>
              <a:t>Capacidade de reversão ao estado original após distúrbio.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/>
              <a:t>Conceito de Clímax e Bioma.</a:t>
            </a:r>
            <a:endParaRPr/>
          </a:p>
        </p:txBody>
      </p:sp>
      <p:pic>
        <p:nvPicPr>
          <p:cNvPr id="138" name="Google Shape;13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0112" y="1547032"/>
            <a:ext cx="3491880" cy="5237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892354" y="1318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dirty="0"/>
              <a:t> A hipótese Interativa</a:t>
            </a:r>
            <a:endParaRPr dirty="0"/>
          </a:p>
        </p:txBody>
      </p:sp>
      <p:sp>
        <p:nvSpPr>
          <p:cNvPr id="144" name="Google Shape;144;p9"/>
          <p:cNvSpPr txBox="1">
            <a:spLocks noGrp="1"/>
          </p:cNvSpPr>
          <p:nvPr>
            <p:ph type="body" idx="1"/>
          </p:nvPr>
        </p:nvSpPr>
        <p:spPr>
          <a:xfrm>
            <a:off x="131570" y="1123950"/>
            <a:ext cx="525658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t-BR" dirty="0"/>
              <a:t>Superorganismo 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 dirty="0" smtClean="0"/>
              <a:t>Comunidades (e para alguns também ecossistemas) </a:t>
            </a:r>
            <a:r>
              <a:rPr lang="pt-BR" dirty="0"/>
              <a:t>apresentam comportamentos semelhantes a organismos.</a:t>
            </a:r>
            <a:endParaRPr dirty="0"/>
          </a:p>
        </p:txBody>
      </p:sp>
      <p:pic>
        <p:nvPicPr>
          <p:cNvPr id="145" name="Google Shape;145;p9" descr="http://images1.wikia.nocookie.net/__cb20090715195027/fantasia/pt/images/b/b8/GaiaZel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5" y="2571750"/>
            <a:ext cx="3228975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http://blogs.cisco.com/wp-content/uploads/avatar_ritual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570" y="3717738"/>
            <a:ext cx="5448542" cy="306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2004</Words>
  <Application>Microsoft Office PowerPoint</Application>
  <PresentationFormat>On-screen Show (4:3)</PresentationFormat>
  <Paragraphs>354</Paragraphs>
  <Slides>60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Times New Roman</vt:lpstr>
      <vt:lpstr>Tema do Office</vt:lpstr>
      <vt:lpstr>Aula 2 Comunidades: Diversidade</vt:lpstr>
      <vt:lpstr>Tópicos para Discussão</vt:lpstr>
      <vt:lpstr>Comunidades</vt:lpstr>
      <vt:lpstr>Comunidades</vt:lpstr>
      <vt:lpstr>Quatro processos fundamentais!</vt:lpstr>
      <vt:lpstr>Comunidades</vt:lpstr>
      <vt:lpstr>The beginnings ...</vt:lpstr>
      <vt:lpstr> A hipótese Interativa</vt:lpstr>
      <vt:lpstr> A hipótese Interativa</vt:lpstr>
      <vt:lpstr>O conceito de Clímax</vt:lpstr>
      <vt:lpstr>Clements vs. Gleason</vt:lpstr>
      <vt:lpstr>PowerPoint Presentation</vt:lpstr>
      <vt:lpstr>PowerPoint Presentation</vt:lpstr>
      <vt:lpstr>PowerPoint Presentation</vt:lpstr>
      <vt:lpstr>Quantas espécies?</vt:lpstr>
      <vt:lpstr>Processos que determinam a composição de comunidades</vt:lpstr>
      <vt:lpstr>Riqueza de espécies</vt:lpstr>
      <vt:lpstr>PowerPoint Presentation</vt:lpstr>
      <vt:lpstr>Teoria de biogeografia de ilhas</vt:lpstr>
      <vt:lpstr>Teoria de Nichos</vt:lpstr>
      <vt:lpstr>Nicho Ecológico</vt:lpstr>
      <vt:lpstr>Princípio de exclusão competitiva (Lei de Gause)</vt:lpstr>
      <vt:lpstr>Lotka-Volterra: modelo competição inter-específica ou presa-predador</vt:lpstr>
      <vt:lpstr>PowerPoint Presentation</vt:lpstr>
      <vt:lpstr>Espécie chave e dominantes</vt:lpstr>
      <vt:lpstr>PowerPoint Presentation</vt:lpstr>
      <vt:lpstr>PowerPoint Presentation</vt:lpstr>
      <vt:lpstr>Teoria Neutra de Comunidades</vt:lpstr>
      <vt:lpstr>Co-evolução</vt:lpstr>
      <vt:lpstr>Discussão</vt:lpstr>
      <vt:lpstr>Discussão</vt:lpstr>
      <vt:lpstr>Índices de Diversidade</vt:lpstr>
      <vt:lpstr>Índices de Diversidade</vt:lpstr>
      <vt:lpstr>Biomassa vs. # de indivíduos</vt:lpstr>
      <vt:lpstr>Índice de valor de importância (IVI):</vt:lpstr>
      <vt:lpstr>Tipos de diversidade (riqueza de espécies - S)</vt:lpstr>
      <vt:lpstr>Comparação entre Comunidades</vt:lpstr>
      <vt:lpstr>Diversidade além de Riqueza de espécies</vt:lpstr>
      <vt:lpstr>Padrões de diversidade</vt:lpstr>
      <vt:lpstr>PowerPoint Presentation</vt:lpstr>
      <vt:lpstr>PowerPoint Presentation</vt:lpstr>
      <vt:lpstr>Como se estabelecem tais padrões?</vt:lpstr>
      <vt:lpstr>Gradiente em latitude</vt:lpstr>
      <vt:lpstr>Forçantes energéticas</vt:lpstr>
      <vt:lpstr>Padrão global de produtividade primária</vt:lpstr>
      <vt:lpstr>Múltiplos fatores atuam simultaneamente</vt:lpstr>
      <vt:lpstr>Disponibilidade de recursos e frequência de distúrbios</vt:lpstr>
      <vt:lpstr>Disponibilidade de recursos e frequência de distúrbios</vt:lpstr>
      <vt:lpstr>Padrões regionais</vt:lpstr>
      <vt:lpstr>Áreas maiores abrigam maior número de espécies</vt:lpstr>
      <vt:lpstr>Porque áreas maiores abrigam maior riqueza?</vt:lpstr>
      <vt:lpstr>Sociobiologia e Biodiversidade</vt:lpstr>
      <vt:lpstr>O que afeta biodiversidade</vt:lpstr>
      <vt:lpstr>PowerPoint Presentation</vt:lpstr>
      <vt:lpstr>PowerPoint Presentation</vt:lpstr>
      <vt:lpstr>Teoria dos Refúgios explica a biodiversidade na Amazônia?</vt:lpstr>
      <vt:lpstr>Entretanto ...</vt:lpstr>
      <vt:lpstr>Hipóteses para alta Biodiversidade</vt:lpstr>
      <vt:lpstr>Como será a distribuição das espécies em resposta às mudanças globais?</vt:lpstr>
      <vt:lpstr>Questões para Discussão antes da próxima aula: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2 Comunidades: Diversidade</dc:title>
  <dc:creator>Tomas</dc:creator>
  <cp:lastModifiedBy>tomas</cp:lastModifiedBy>
  <cp:revision>14</cp:revision>
  <dcterms:created xsi:type="dcterms:W3CDTF">2013-07-22T12:09:56Z</dcterms:created>
  <dcterms:modified xsi:type="dcterms:W3CDTF">2023-08-17T00:33:54Z</dcterms:modified>
</cp:coreProperties>
</file>