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1" r:id="rId1"/>
  </p:sldMasterIdLst>
  <p:notesMasterIdLst>
    <p:notesMasterId r:id="rId81"/>
  </p:notesMasterIdLst>
  <p:handoutMasterIdLst>
    <p:handoutMasterId r:id="rId82"/>
  </p:handoutMasterIdLst>
  <p:sldIdLst>
    <p:sldId id="260" r:id="rId2"/>
    <p:sldId id="332" r:id="rId3"/>
    <p:sldId id="335" r:id="rId4"/>
    <p:sldId id="342" r:id="rId5"/>
    <p:sldId id="343" r:id="rId6"/>
    <p:sldId id="336" r:id="rId7"/>
    <p:sldId id="337" r:id="rId8"/>
    <p:sldId id="338" r:id="rId9"/>
    <p:sldId id="345" r:id="rId10"/>
    <p:sldId id="347" r:id="rId11"/>
    <p:sldId id="348" r:id="rId12"/>
    <p:sldId id="349" r:id="rId13"/>
    <p:sldId id="352" r:id="rId14"/>
    <p:sldId id="351" r:id="rId15"/>
    <p:sldId id="353" r:id="rId16"/>
    <p:sldId id="354" r:id="rId17"/>
    <p:sldId id="355" r:id="rId18"/>
    <p:sldId id="356" r:id="rId19"/>
    <p:sldId id="468" r:id="rId20"/>
    <p:sldId id="357" r:id="rId21"/>
    <p:sldId id="358" r:id="rId22"/>
    <p:sldId id="359" r:id="rId23"/>
    <p:sldId id="360" r:id="rId24"/>
    <p:sldId id="402" r:id="rId25"/>
    <p:sldId id="403" r:id="rId26"/>
    <p:sldId id="362" r:id="rId27"/>
    <p:sldId id="363" r:id="rId28"/>
    <p:sldId id="364" r:id="rId29"/>
    <p:sldId id="471" r:id="rId30"/>
    <p:sldId id="473" r:id="rId31"/>
    <p:sldId id="472" r:id="rId32"/>
    <p:sldId id="365" r:id="rId33"/>
    <p:sldId id="367" r:id="rId34"/>
    <p:sldId id="368" r:id="rId35"/>
    <p:sldId id="369" r:id="rId36"/>
    <p:sldId id="370" r:id="rId37"/>
    <p:sldId id="371" r:id="rId38"/>
    <p:sldId id="405" r:id="rId39"/>
    <p:sldId id="425" r:id="rId40"/>
    <p:sldId id="454" r:id="rId41"/>
    <p:sldId id="409" r:id="rId42"/>
    <p:sldId id="410" r:id="rId43"/>
    <p:sldId id="414" r:id="rId44"/>
    <p:sldId id="455" r:id="rId45"/>
    <p:sldId id="451" r:id="rId46"/>
    <p:sldId id="411" r:id="rId47"/>
    <p:sldId id="412" r:id="rId48"/>
    <p:sldId id="413" r:id="rId49"/>
    <p:sldId id="417" r:id="rId50"/>
    <p:sldId id="415" r:id="rId51"/>
    <p:sldId id="419" r:id="rId52"/>
    <p:sldId id="452" r:id="rId53"/>
    <p:sldId id="420" r:id="rId54"/>
    <p:sldId id="421" r:id="rId55"/>
    <p:sldId id="372" r:id="rId56"/>
    <p:sldId id="456" r:id="rId57"/>
    <p:sldId id="457" r:id="rId58"/>
    <p:sldId id="458" r:id="rId59"/>
    <p:sldId id="459" r:id="rId60"/>
    <p:sldId id="460" r:id="rId61"/>
    <p:sldId id="428" r:id="rId62"/>
    <p:sldId id="462" r:id="rId63"/>
    <p:sldId id="430" r:id="rId64"/>
    <p:sldId id="437" r:id="rId65"/>
    <p:sldId id="438" r:id="rId66"/>
    <p:sldId id="434" r:id="rId67"/>
    <p:sldId id="435" r:id="rId68"/>
    <p:sldId id="436" r:id="rId69"/>
    <p:sldId id="441" r:id="rId70"/>
    <p:sldId id="380" r:id="rId71"/>
    <p:sldId id="442" r:id="rId72"/>
    <p:sldId id="385" r:id="rId73"/>
    <p:sldId id="386" r:id="rId74"/>
    <p:sldId id="445" r:id="rId75"/>
    <p:sldId id="446" r:id="rId76"/>
    <p:sldId id="447" r:id="rId77"/>
    <p:sldId id="448" r:id="rId78"/>
    <p:sldId id="449" r:id="rId79"/>
    <p:sldId id="470" r:id="rId8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0033CC"/>
    <a:srgbClr val="FDE0BD"/>
    <a:srgbClr val="F983C1"/>
    <a:srgbClr val="99FF33"/>
    <a:srgbClr val="CCCCFF"/>
    <a:srgbClr val="FF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17" autoAdjust="0"/>
    <p:restoredTop sz="96192" autoAdjust="0"/>
  </p:normalViewPr>
  <p:slideViewPr>
    <p:cSldViewPr showGuides="1">
      <p:cViewPr varScale="1">
        <p:scale>
          <a:sx n="65" d="100"/>
          <a:sy n="65" d="100"/>
        </p:scale>
        <p:origin x="8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2130" y="-2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e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5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1200"/>
              <a:t>	Chapter 13		 13-</a:t>
            </a:r>
            <a:fld id="{C83F1B74-2D62-4347-8FDE-093699FC81C6}" type="slidenum">
              <a:rPr lang="en-US" altLang="pt-BR" sz="1200"/>
              <a:pPr/>
              <a:t>‹nº›</a:t>
            </a:fld>
            <a:endParaRPr lang="en-US" altLang="pt-BR" sz="120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cs typeface="+mn-cs"/>
              </a:rPr>
              <a:t>Basic Business Statistics, 10/e	© 2006 Prentice Hall, Inc.</a:t>
            </a:r>
          </a:p>
        </p:txBody>
      </p:sp>
    </p:spTree>
    <p:extLst>
      <p:ext uri="{BB962C8B-B14F-4D97-AF65-F5344CB8AC3E}">
        <p14:creationId xmlns:p14="http://schemas.microsoft.com/office/powerpoint/2010/main" val="113318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397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1600" y="457200"/>
            <a:ext cx="41148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1200"/>
              <a:t>	Chapter 13		13-</a:t>
            </a:r>
            <a:fld id="{D48C8BB7-9A8B-42C4-B0AF-192B55F253A2}" type="slidenum">
              <a:rPr lang="en-US" altLang="pt-BR" sz="1200"/>
              <a:pPr/>
              <a:t>‹nº›</a:t>
            </a:fld>
            <a:endParaRPr lang="en-US" altLang="pt-BR" sz="1200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cs typeface="+mn-cs"/>
              </a:rPr>
              <a:t>Basic Business Statistics, 10/e	© 2006 Prentice Hall, Inc.</a:t>
            </a:r>
          </a:p>
          <a:p>
            <a:pPr eaLnBrk="0" hangingPunct="0">
              <a:tabLst>
                <a:tab pos="285750" algn="l"/>
                <a:tab pos="6457950" algn="r"/>
              </a:tabLst>
              <a:defRPr/>
            </a:pPr>
            <a:endParaRPr lang="en-US" sz="10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311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029200" cy="40386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849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4" name="Rectangle 14"/>
          <p:cNvSpPr txBox="1">
            <a:spLocks noChangeArrowheads="1"/>
          </p:cNvSpPr>
          <p:nvPr userDrawn="1"/>
        </p:nvSpPr>
        <p:spPr bwMode="auto">
          <a:xfrm>
            <a:off x="304800" y="647700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pPr>
              <a:defRPr/>
            </a:pPr>
            <a:r>
              <a:rPr lang="en-US" sz="1000" i="1">
                <a:latin typeface="Arial" charset="0"/>
                <a:cs typeface="+mn-cs"/>
              </a:rPr>
              <a:t>Copyright ©2011 Pearson Education, Inc. publishing as Prentice Hall </a:t>
            </a: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9CE124C9-6018-4B82-AC33-D231C7B7F1C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6702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26B59F20-D26C-4D37-A03B-FC256DEFCEA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1829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9BEE0343-0E60-42D8-BC56-D869F53AE04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2709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396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828800"/>
            <a:ext cx="396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170363"/>
            <a:ext cx="3962400" cy="2190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4170363"/>
            <a:ext cx="3962400" cy="2190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40AA09EB-24F9-4A75-B260-BBFDF0188C1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38209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E87EB9FC-B6A1-4A8E-A4E7-66B3C67F362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3075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98EB1A1D-4181-40FA-877A-08AC99FC703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8834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9F853A40-3591-464D-BE27-21BE594DE38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8560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5F53549C-4CD4-4F5C-A9AF-0322A15DB76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5242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D70BD9B3-2338-4980-922F-CD47B9326D0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5222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C8426C38-A5B9-49CD-BDC6-D491B725FFB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810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87E572B2-EAB2-4BCC-AE8C-0D99EAC7B85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6607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47B9F44B-3AD0-4B4D-AF74-9F71355543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6682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pt-BR"/>
              <a:t>13-</a:t>
            </a:r>
            <a:fld id="{A4C30B61-0316-4CAA-9714-CF54EB75B2F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977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altLang="pt-BR"/>
              <a:t>13-</a:t>
            </a:r>
            <a:fld id="{B45B00C6-3B6C-4C6C-971A-3F79A7A3F706}" type="slidenum">
              <a:rPr lang="en-US" altLang="pt-BR"/>
              <a:pPr/>
              <a:t>‹nº›</a:t>
            </a:fld>
            <a:endParaRPr lang="en-US" altLang="pt-BR"/>
          </a:p>
        </p:txBody>
      </p:sp>
      <p:grpSp>
        <p:nvGrpSpPr>
          <p:cNvPr id="43013" name="Group 6"/>
          <p:cNvGrpSpPr>
            <a:grpSpLocks/>
          </p:cNvGrpSpPr>
          <p:nvPr userDrawn="1"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43015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273416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73417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73418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3419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3420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3421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3422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3423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" name="Rectangle 14"/>
          <p:cNvSpPr txBox="1">
            <a:spLocks noChangeArrowheads="1"/>
          </p:cNvSpPr>
          <p:nvPr userDrawn="1"/>
        </p:nvSpPr>
        <p:spPr bwMode="auto">
          <a:xfrm>
            <a:off x="304800" y="647700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342" tIns="42672" rIns="85342" bIns="42672" anchor="b"/>
          <a:lstStyle/>
          <a:p>
            <a:pPr>
              <a:defRPr/>
            </a:pPr>
            <a:r>
              <a:rPr lang="en-US" sz="1000" i="1">
                <a:latin typeface="Arial" charset="0"/>
                <a:cs typeface="+mn-cs"/>
              </a:rPr>
              <a:t>Copyright ©2011 Pearson Education, Inc. publishing as Prentice Hall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png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png"/><Relationship Id="rId4" Type="http://schemas.openxmlformats.org/officeDocument/2006/relationships/image" Target="../media/image1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png"/><Relationship Id="rId4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0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1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3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4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36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37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7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9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2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44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7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49.w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50.w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51.w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2.w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54.wmf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55.wmf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6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58.wmf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9.wmf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image" Target="../media/image59.wmf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23CC560-1557-47AC-B435-C9AA07007917}" type="slidenum">
              <a:rPr lang="en-US" altLang="pt-BR" sz="1000"/>
              <a:pPr eaLnBrk="1" hangingPunct="1"/>
              <a:t>1</a:t>
            </a:fld>
            <a:endParaRPr lang="en-US" altLang="pt-BR" sz="10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1981200"/>
          </a:xfrm>
        </p:spPr>
        <p:txBody>
          <a:bodyPr/>
          <a:lstStyle/>
          <a:p>
            <a:pPr eaLnBrk="1" hangingPunct="1"/>
            <a:r>
              <a:rPr lang="en-US" altLang="pt-BR" sz="3500" b="1" dirty="0" err="1"/>
              <a:t>Capítulo</a:t>
            </a:r>
            <a:r>
              <a:rPr lang="en-US" altLang="pt-BR" sz="3500" b="1" dirty="0"/>
              <a:t> 13</a:t>
            </a:r>
          </a:p>
          <a:p>
            <a:pPr eaLnBrk="1" hangingPunct="1"/>
            <a:endParaRPr lang="en-US" altLang="pt-BR" sz="3500" dirty="0"/>
          </a:p>
          <a:p>
            <a:pPr eaLnBrk="1" hangingPunct="1"/>
            <a:r>
              <a:rPr lang="en-US" altLang="pt-BR" sz="3500" dirty="0" err="1"/>
              <a:t>Regressão</a:t>
            </a:r>
            <a:r>
              <a:rPr lang="en-US" altLang="pt-BR" sz="3500" dirty="0"/>
              <a:t> Linear Simples</a:t>
            </a:r>
          </a:p>
        </p:txBody>
      </p:sp>
      <p:sp>
        <p:nvSpPr>
          <p:cNvPr id="45060" name="Rectangle 8"/>
          <p:cNvSpPr>
            <a:spLocks noChangeArrowheads="1"/>
          </p:cNvSpPr>
          <p:nvPr/>
        </p:nvSpPr>
        <p:spPr bwMode="auto">
          <a:xfrm>
            <a:off x="1103671" y="0"/>
            <a:ext cx="70104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 anchor="b"/>
          <a:lstStyle>
            <a:lvl1pPr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 i="1" dirty="0">
                <a:solidFill>
                  <a:schemeClr val="folHlink"/>
                </a:solidFill>
              </a:rPr>
              <a:t>Estatística para Gestores usando o Microsoft Excel 6ª Edição</a:t>
            </a:r>
            <a:endParaRPr lang="en-US" altLang="pt-BR" sz="3600" dirty="0">
              <a:solidFill>
                <a:schemeClr val="folHlink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6142" y="5486400"/>
            <a:ext cx="8765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pt-BR" dirty="0"/>
              <a:t>DCOV</a:t>
            </a:r>
            <a:r>
              <a:rPr lang="en-US" altLang="pt-BR" u="sng" dirty="0">
                <a:solidFill>
                  <a:srgbClr val="FF0000"/>
                </a:solidFill>
              </a:rPr>
              <a:t>A</a:t>
            </a:r>
            <a:r>
              <a:rPr lang="en-US" altLang="pt-BR" dirty="0"/>
              <a:t>: </a:t>
            </a:r>
            <a:r>
              <a:rPr lang="en-US" altLang="pt-BR" b="1" dirty="0" err="1"/>
              <a:t>D</a:t>
            </a:r>
            <a:r>
              <a:rPr lang="en-US" altLang="pt-BR" dirty="0" err="1"/>
              <a:t>efinir</a:t>
            </a:r>
            <a:r>
              <a:rPr lang="en-US" altLang="pt-BR" dirty="0"/>
              <a:t>, </a:t>
            </a:r>
            <a:r>
              <a:rPr lang="en-US" altLang="pt-BR" b="1" dirty="0" err="1"/>
              <a:t>C</a:t>
            </a:r>
            <a:r>
              <a:rPr lang="en-US" altLang="pt-BR" dirty="0" err="1"/>
              <a:t>oletar</a:t>
            </a:r>
            <a:r>
              <a:rPr lang="en-US" altLang="pt-BR" dirty="0"/>
              <a:t>, </a:t>
            </a:r>
            <a:r>
              <a:rPr lang="en-US" altLang="pt-BR" b="1" dirty="0" err="1"/>
              <a:t>O</a:t>
            </a:r>
            <a:r>
              <a:rPr lang="en-US" altLang="pt-BR" dirty="0" err="1"/>
              <a:t>rganizar</a:t>
            </a:r>
            <a:r>
              <a:rPr lang="en-US" altLang="pt-BR" dirty="0"/>
              <a:t>, </a:t>
            </a:r>
            <a:r>
              <a:rPr lang="en-US" altLang="pt-BR" b="1" dirty="0" err="1"/>
              <a:t>V</a:t>
            </a:r>
            <a:r>
              <a:rPr lang="en-US" altLang="pt-BR" dirty="0" err="1"/>
              <a:t>isualizar</a:t>
            </a:r>
            <a:r>
              <a:rPr lang="en-US" altLang="pt-BR" dirty="0"/>
              <a:t>, </a:t>
            </a:r>
            <a:r>
              <a:rPr lang="en-US" altLang="pt-BR" dirty="0" err="1">
                <a:solidFill>
                  <a:srgbClr val="FF0000"/>
                </a:solidFill>
              </a:rPr>
              <a:t>A</a:t>
            </a:r>
            <a:r>
              <a:rPr lang="en-US" altLang="pt-BR" dirty="0" err="1"/>
              <a:t>nalisar</a:t>
            </a:r>
            <a:endParaRPr lang="en-US" altLang="pt-BR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4B1D0F9D-99AA-4A49-9BAE-7D10B882A95F}" type="slidenum">
              <a:rPr lang="en-US" altLang="pt-BR" sz="1000"/>
              <a:pPr eaLnBrk="1" hangingPunct="1"/>
              <a:t>10</a:t>
            </a:fld>
            <a:endParaRPr lang="en-US" altLang="pt-BR" sz="1000"/>
          </a:p>
        </p:txBody>
      </p:sp>
      <p:sp>
        <p:nvSpPr>
          <p:cNvPr id="2052" name="Line 2"/>
          <p:cNvSpPr>
            <a:spLocks noChangeShapeType="1"/>
          </p:cNvSpPr>
          <p:nvPr/>
        </p:nvSpPr>
        <p:spPr bwMode="auto">
          <a:xfrm flipH="1" flipV="1">
            <a:off x="2286000" y="42672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3" name="Line 3"/>
          <p:cNvSpPr>
            <a:spLocks noChangeShapeType="1"/>
          </p:cNvSpPr>
          <p:nvPr/>
        </p:nvSpPr>
        <p:spPr bwMode="auto">
          <a:xfrm flipH="1" flipV="1">
            <a:off x="2286000" y="29718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7467600" y="1219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H="1">
            <a:off x="4021138" y="3094038"/>
            <a:ext cx="6350" cy="2792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V="1">
            <a:off x="2122488" y="2990850"/>
            <a:ext cx="6470650" cy="1830388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7" name="Freeform 8"/>
          <p:cNvSpPr>
            <a:spLocks/>
          </p:cNvSpPr>
          <p:nvPr/>
        </p:nvSpPr>
        <p:spPr bwMode="auto">
          <a:xfrm>
            <a:off x="5011738" y="4743450"/>
            <a:ext cx="454025" cy="454025"/>
          </a:xfrm>
          <a:custGeom>
            <a:avLst/>
            <a:gdLst>
              <a:gd name="T0" fmla="*/ 0 w 286"/>
              <a:gd name="T1" fmla="*/ 365421806 h 286"/>
              <a:gd name="T2" fmla="*/ 17640299 w 286"/>
              <a:gd name="T3" fmla="*/ 249494668 h 286"/>
              <a:gd name="T4" fmla="*/ 65524059 w 286"/>
              <a:gd name="T5" fmla="*/ 153728721 h 286"/>
              <a:gd name="T6" fmla="*/ 153728721 w 286"/>
              <a:gd name="T7" fmla="*/ 75604680 h 286"/>
              <a:gd name="T8" fmla="*/ 249494668 w 286"/>
              <a:gd name="T9" fmla="*/ 20161248 h 286"/>
              <a:gd name="T10" fmla="*/ 362902444 w 286"/>
              <a:gd name="T11" fmla="*/ 0 h 286"/>
              <a:gd name="T12" fmla="*/ 468749061 w 286"/>
              <a:gd name="T13" fmla="*/ 20161248 h 286"/>
              <a:gd name="T14" fmla="*/ 574595578 w 286"/>
              <a:gd name="T15" fmla="*/ 75604680 h 286"/>
              <a:gd name="T16" fmla="*/ 652721182 w 286"/>
              <a:gd name="T17" fmla="*/ 153728721 h 286"/>
              <a:gd name="T18" fmla="*/ 700603337 w 286"/>
              <a:gd name="T19" fmla="*/ 249494668 h 286"/>
              <a:gd name="T20" fmla="*/ 718245217 w 286"/>
              <a:gd name="T21" fmla="*/ 365421806 h 286"/>
              <a:gd name="T22" fmla="*/ 700603337 w 286"/>
              <a:gd name="T23" fmla="*/ 478829682 h 286"/>
              <a:gd name="T24" fmla="*/ 652721182 w 286"/>
              <a:gd name="T25" fmla="*/ 574595578 h 286"/>
              <a:gd name="T26" fmla="*/ 574595578 w 286"/>
              <a:gd name="T27" fmla="*/ 652721182 h 286"/>
              <a:gd name="T28" fmla="*/ 468749061 w 286"/>
              <a:gd name="T29" fmla="*/ 708164596 h 286"/>
              <a:gd name="T30" fmla="*/ 362902444 w 286"/>
              <a:gd name="T31" fmla="*/ 718245217 h 286"/>
              <a:gd name="T32" fmla="*/ 249494668 w 286"/>
              <a:gd name="T33" fmla="*/ 708164596 h 286"/>
              <a:gd name="T34" fmla="*/ 153728721 w 286"/>
              <a:gd name="T35" fmla="*/ 652721182 h 286"/>
              <a:gd name="T36" fmla="*/ 65524059 w 286"/>
              <a:gd name="T37" fmla="*/ 574595578 h 286"/>
              <a:gd name="T38" fmla="*/ 17640299 w 286"/>
              <a:gd name="T39" fmla="*/ 478829682 h 286"/>
              <a:gd name="T40" fmla="*/ 0 w 286"/>
              <a:gd name="T41" fmla="*/ 365421806 h 2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86"/>
              <a:gd name="T64" fmla="*/ 0 h 286"/>
              <a:gd name="T65" fmla="*/ 286 w 286"/>
              <a:gd name="T66" fmla="*/ 286 h 2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86" h="286">
                <a:moveTo>
                  <a:pt x="0" y="145"/>
                </a:moveTo>
                <a:lnTo>
                  <a:pt x="7" y="99"/>
                </a:lnTo>
                <a:lnTo>
                  <a:pt x="26" y="61"/>
                </a:lnTo>
                <a:lnTo>
                  <a:pt x="61" y="30"/>
                </a:lnTo>
                <a:lnTo>
                  <a:pt x="99" y="8"/>
                </a:lnTo>
                <a:lnTo>
                  <a:pt x="144" y="0"/>
                </a:lnTo>
                <a:lnTo>
                  <a:pt x="186" y="8"/>
                </a:lnTo>
                <a:lnTo>
                  <a:pt x="228" y="30"/>
                </a:lnTo>
                <a:lnTo>
                  <a:pt x="259" y="61"/>
                </a:lnTo>
                <a:lnTo>
                  <a:pt x="278" y="99"/>
                </a:lnTo>
                <a:lnTo>
                  <a:pt x="285" y="145"/>
                </a:lnTo>
                <a:lnTo>
                  <a:pt x="278" y="190"/>
                </a:lnTo>
                <a:lnTo>
                  <a:pt x="259" y="228"/>
                </a:lnTo>
                <a:lnTo>
                  <a:pt x="228" y="259"/>
                </a:lnTo>
                <a:lnTo>
                  <a:pt x="186" y="281"/>
                </a:lnTo>
                <a:lnTo>
                  <a:pt x="144" y="285"/>
                </a:lnTo>
                <a:lnTo>
                  <a:pt x="99" y="281"/>
                </a:lnTo>
                <a:lnTo>
                  <a:pt x="61" y="259"/>
                </a:lnTo>
                <a:lnTo>
                  <a:pt x="26" y="228"/>
                </a:lnTo>
                <a:lnTo>
                  <a:pt x="7" y="190"/>
                </a:lnTo>
                <a:lnTo>
                  <a:pt x="0" y="145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4897438" y="5337175"/>
            <a:ext cx="18415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4953000" y="3962400"/>
            <a:ext cx="2438400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dirty="0" err="1"/>
              <a:t>Erro</a:t>
            </a:r>
            <a:r>
              <a:rPr lang="en-US" altLang="pt-BR" dirty="0"/>
              <a:t> </a:t>
            </a:r>
            <a:r>
              <a:rPr lang="en-US" altLang="pt-BR" dirty="0" err="1"/>
              <a:t>aleatório</a:t>
            </a:r>
            <a:r>
              <a:rPr lang="en-US" altLang="pt-BR" dirty="0"/>
              <a:t> para valor X</a:t>
            </a:r>
            <a:r>
              <a:rPr lang="en-US" altLang="pt-BR" baseline="-25000" dirty="0"/>
              <a:t>i</a:t>
            </a:r>
            <a:r>
              <a:rPr lang="en-US" altLang="pt-BR" dirty="0"/>
              <a:t> </a:t>
            </a:r>
            <a:endParaRPr lang="en-US" altLang="pt-BR" baseline="-25000" dirty="0"/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1811338" y="1924050"/>
            <a:ext cx="4524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3200"/>
              <a:t>Y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8212138" y="5824538"/>
            <a:ext cx="45243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3200"/>
              <a:t>X</a:t>
            </a:r>
          </a:p>
        </p:txBody>
      </p:sp>
      <p:sp>
        <p:nvSpPr>
          <p:cNvPr id="2062" name="Freeform 13"/>
          <p:cNvSpPr>
            <a:spLocks/>
          </p:cNvSpPr>
          <p:nvPr/>
        </p:nvSpPr>
        <p:spPr bwMode="auto">
          <a:xfrm>
            <a:off x="7754938" y="2686050"/>
            <a:ext cx="455612" cy="454025"/>
          </a:xfrm>
          <a:custGeom>
            <a:avLst/>
            <a:gdLst>
              <a:gd name="T0" fmla="*/ 0 w 287"/>
              <a:gd name="T1" fmla="*/ 355342773 h 286"/>
              <a:gd name="T2" fmla="*/ 20161226 w 287"/>
              <a:gd name="T3" fmla="*/ 249494668 h 286"/>
              <a:gd name="T4" fmla="*/ 65523988 w 287"/>
              <a:gd name="T5" fmla="*/ 143648101 h 286"/>
              <a:gd name="T6" fmla="*/ 143647943 w 287"/>
              <a:gd name="T7" fmla="*/ 65524059 h 286"/>
              <a:gd name="T8" fmla="*/ 249494394 w 287"/>
              <a:gd name="T9" fmla="*/ 20161248 h 286"/>
              <a:gd name="T10" fmla="*/ 355340796 w 287"/>
              <a:gd name="T11" fmla="*/ 0 h 286"/>
              <a:gd name="T12" fmla="*/ 471267906 w 287"/>
              <a:gd name="T13" fmla="*/ 20161248 h 286"/>
              <a:gd name="T14" fmla="*/ 564514339 w 287"/>
              <a:gd name="T15" fmla="*/ 65524059 h 286"/>
              <a:gd name="T16" fmla="*/ 652718880 w 287"/>
              <a:gd name="T17" fmla="*/ 143648101 h 286"/>
              <a:gd name="T18" fmla="*/ 700602569 w 287"/>
              <a:gd name="T19" fmla="*/ 249494668 h 286"/>
              <a:gd name="T20" fmla="*/ 720763788 w 287"/>
              <a:gd name="T21" fmla="*/ 355342773 h 286"/>
              <a:gd name="T22" fmla="*/ 700602569 w 287"/>
              <a:gd name="T23" fmla="*/ 468749061 h 286"/>
              <a:gd name="T24" fmla="*/ 652718880 w 287"/>
              <a:gd name="T25" fmla="*/ 564514957 h 286"/>
              <a:gd name="T26" fmla="*/ 564514339 w 287"/>
              <a:gd name="T27" fmla="*/ 652721182 h 286"/>
              <a:gd name="T28" fmla="*/ 471267906 w 287"/>
              <a:gd name="T29" fmla="*/ 700603337 h 286"/>
              <a:gd name="T30" fmla="*/ 355340796 w 287"/>
              <a:gd name="T31" fmla="*/ 718245217 h 286"/>
              <a:gd name="T32" fmla="*/ 249494394 w 287"/>
              <a:gd name="T33" fmla="*/ 700603337 h 286"/>
              <a:gd name="T34" fmla="*/ 143647943 w 287"/>
              <a:gd name="T35" fmla="*/ 652721182 h 286"/>
              <a:gd name="T36" fmla="*/ 65523988 w 287"/>
              <a:gd name="T37" fmla="*/ 564514957 h 286"/>
              <a:gd name="T38" fmla="*/ 20161226 w 287"/>
              <a:gd name="T39" fmla="*/ 468749061 h 286"/>
              <a:gd name="T40" fmla="*/ 0 w 287"/>
              <a:gd name="T41" fmla="*/ 355342773 h 2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87"/>
              <a:gd name="T64" fmla="*/ 0 h 286"/>
              <a:gd name="T65" fmla="*/ 287 w 287"/>
              <a:gd name="T66" fmla="*/ 286 h 2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87" h="286">
                <a:moveTo>
                  <a:pt x="0" y="141"/>
                </a:moveTo>
                <a:lnTo>
                  <a:pt x="8" y="99"/>
                </a:lnTo>
                <a:lnTo>
                  <a:pt x="26" y="57"/>
                </a:lnTo>
                <a:lnTo>
                  <a:pt x="57" y="26"/>
                </a:lnTo>
                <a:lnTo>
                  <a:pt x="99" y="8"/>
                </a:lnTo>
                <a:lnTo>
                  <a:pt x="141" y="0"/>
                </a:lnTo>
                <a:lnTo>
                  <a:pt x="187" y="8"/>
                </a:lnTo>
                <a:lnTo>
                  <a:pt x="224" y="26"/>
                </a:lnTo>
                <a:lnTo>
                  <a:pt x="259" y="57"/>
                </a:lnTo>
                <a:lnTo>
                  <a:pt x="278" y="99"/>
                </a:lnTo>
                <a:lnTo>
                  <a:pt x="286" y="141"/>
                </a:lnTo>
                <a:lnTo>
                  <a:pt x="278" y="186"/>
                </a:lnTo>
                <a:lnTo>
                  <a:pt x="259" y="224"/>
                </a:lnTo>
                <a:lnTo>
                  <a:pt x="224" y="259"/>
                </a:lnTo>
                <a:lnTo>
                  <a:pt x="187" y="278"/>
                </a:lnTo>
                <a:lnTo>
                  <a:pt x="141" y="285"/>
                </a:lnTo>
                <a:lnTo>
                  <a:pt x="99" y="278"/>
                </a:lnTo>
                <a:lnTo>
                  <a:pt x="57" y="259"/>
                </a:lnTo>
                <a:lnTo>
                  <a:pt x="26" y="224"/>
                </a:lnTo>
                <a:lnTo>
                  <a:pt x="8" y="186"/>
                </a:lnTo>
                <a:lnTo>
                  <a:pt x="0" y="141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63" name="Freeform 14"/>
          <p:cNvSpPr>
            <a:spLocks/>
          </p:cNvSpPr>
          <p:nvPr/>
        </p:nvSpPr>
        <p:spPr bwMode="auto">
          <a:xfrm>
            <a:off x="2501900" y="4673600"/>
            <a:ext cx="455613" cy="455613"/>
          </a:xfrm>
          <a:custGeom>
            <a:avLst/>
            <a:gdLst>
              <a:gd name="T0" fmla="*/ 0 w 287"/>
              <a:gd name="T1" fmla="*/ 365423795 h 287"/>
              <a:gd name="T2" fmla="*/ 20161270 w 287"/>
              <a:gd name="T3" fmla="*/ 249496529 h 287"/>
              <a:gd name="T4" fmla="*/ 68045083 w 287"/>
              <a:gd name="T5" fmla="*/ 156249842 h 287"/>
              <a:gd name="T6" fmla="*/ 146169210 w 287"/>
              <a:gd name="T7" fmla="*/ 68045083 h 287"/>
              <a:gd name="T8" fmla="*/ 249496529 w 287"/>
              <a:gd name="T9" fmla="*/ 20161270 h 287"/>
              <a:gd name="T10" fmla="*/ 355343163 w 287"/>
              <a:gd name="T11" fmla="*/ 0 h 287"/>
              <a:gd name="T12" fmla="*/ 471270528 w 287"/>
              <a:gd name="T13" fmla="*/ 20161270 h 287"/>
              <a:gd name="T14" fmla="*/ 567036530 w 287"/>
              <a:gd name="T15" fmla="*/ 68045083 h 287"/>
              <a:gd name="T16" fmla="*/ 655241264 w 287"/>
              <a:gd name="T17" fmla="*/ 156249842 h 287"/>
              <a:gd name="T18" fmla="*/ 700604107 w 287"/>
              <a:gd name="T19" fmla="*/ 249496529 h 287"/>
              <a:gd name="T20" fmla="*/ 720765370 w 287"/>
              <a:gd name="T21" fmla="*/ 365423795 h 287"/>
              <a:gd name="T22" fmla="*/ 700604107 w 287"/>
              <a:gd name="T23" fmla="*/ 471270528 h 287"/>
              <a:gd name="T24" fmla="*/ 655241264 w 287"/>
              <a:gd name="T25" fmla="*/ 574596210 h 287"/>
              <a:gd name="T26" fmla="*/ 567036530 w 287"/>
              <a:gd name="T27" fmla="*/ 655241264 h 287"/>
              <a:gd name="T28" fmla="*/ 471270528 w 287"/>
              <a:gd name="T29" fmla="*/ 700604107 h 287"/>
              <a:gd name="T30" fmla="*/ 355343163 w 287"/>
              <a:gd name="T31" fmla="*/ 720765370 h 287"/>
              <a:gd name="T32" fmla="*/ 249496529 w 287"/>
              <a:gd name="T33" fmla="*/ 700604107 h 287"/>
              <a:gd name="T34" fmla="*/ 146169210 w 287"/>
              <a:gd name="T35" fmla="*/ 655241264 h 287"/>
              <a:gd name="T36" fmla="*/ 68045083 w 287"/>
              <a:gd name="T37" fmla="*/ 574596210 h 287"/>
              <a:gd name="T38" fmla="*/ 20161270 w 287"/>
              <a:gd name="T39" fmla="*/ 471270528 h 287"/>
              <a:gd name="T40" fmla="*/ 0 w 287"/>
              <a:gd name="T41" fmla="*/ 365423795 h 28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87"/>
              <a:gd name="T64" fmla="*/ 0 h 287"/>
              <a:gd name="T65" fmla="*/ 287 w 287"/>
              <a:gd name="T66" fmla="*/ 287 h 28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87" h="287">
                <a:moveTo>
                  <a:pt x="0" y="145"/>
                </a:moveTo>
                <a:lnTo>
                  <a:pt x="8" y="99"/>
                </a:lnTo>
                <a:lnTo>
                  <a:pt x="27" y="62"/>
                </a:lnTo>
                <a:lnTo>
                  <a:pt x="58" y="27"/>
                </a:lnTo>
                <a:lnTo>
                  <a:pt x="99" y="8"/>
                </a:lnTo>
                <a:lnTo>
                  <a:pt x="141" y="0"/>
                </a:lnTo>
                <a:lnTo>
                  <a:pt x="187" y="8"/>
                </a:lnTo>
                <a:lnTo>
                  <a:pt x="225" y="27"/>
                </a:lnTo>
                <a:lnTo>
                  <a:pt x="260" y="62"/>
                </a:lnTo>
                <a:lnTo>
                  <a:pt x="278" y="99"/>
                </a:lnTo>
                <a:lnTo>
                  <a:pt x="286" y="145"/>
                </a:lnTo>
                <a:lnTo>
                  <a:pt x="278" y="187"/>
                </a:lnTo>
                <a:lnTo>
                  <a:pt x="260" y="228"/>
                </a:lnTo>
                <a:lnTo>
                  <a:pt x="225" y="260"/>
                </a:lnTo>
                <a:lnTo>
                  <a:pt x="187" y="278"/>
                </a:lnTo>
                <a:lnTo>
                  <a:pt x="141" y="286"/>
                </a:lnTo>
                <a:lnTo>
                  <a:pt x="99" y="278"/>
                </a:lnTo>
                <a:lnTo>
                  <a:pt x="58" y="260"/>
                </a:lnTo>
                <a:lnTo>
                  <a:pt x="27" y="228"/>
                </a:lnTo>
                <a:lnTo>
                  <a:pt x="8" y="187"/>
                </a:lnTo>
                <a:lnTo>
                  <a:pt x="0" y="145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3138488" y="4937125"/>
            <a:ext cx="18415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65" name="Freeform 16"/>
          <p:cNvSpPr>
            <a:spLocks/>
          </p:cNvSpPr>
          <p:nvPr/>
        </p:nvSpPr>
        <p:spPr bwMode="auto">
          <a:xfrm>
            <a:off x="7010400" y="3810000"/>
            <a:ext cx="455613" cy="454025"/>
          </a:xfrm>
          <a:custGeom>
            <a:avLst/>
            <a:gdLst>
              <a:gd name="T0" fmla="*/ 0 w 287"/>
              <a:gd name="T1" fmla="*/ 362902444 h 286"/>
              <a:gd name="T2" fmla="*/ 20161270 w 287"/>
              <a:gd name="T3" fmla="*/ 249494668 h 286"/>
              <a:gd name="T4" fmla="*/ 65524131 w 287"/>
              <a:gd name="T5" fmla="*/ 153728721 h 286"/>
              <a:gd name="T6" fmla="*/ 146169210 w 287"/>
              <a:gd name="T7" fmla="*/ 65524059 h 286"/>
              <a:gd name="T8" fmla="*/ 249496529 w 287"/>
              <a:gd name="T9" fmla="*/ 17640299 h 286"/>
              <a:gd name="T10" fmla="*/ 355343163 w 287"/>
              <a:gd name="T11" fmla="*/ 0 h 286"/>
              <a:gd name="T12" fmla="*/ 471270528 w 287"/>
              <a:gd name="T13" fmla="*/ 17640299 h 286"/>
              <a:gd name="T14" fmla="*/ 567036530 w 287"/>
              <a:gd name="T15" fmla="*/ 65524059 h 286"/>
              <a:gd name="T16" fmla="*/ 655241264 w 287"/>
              <a:gd name="T17" fmla="*/ 153728721 h 286"/>
              <a:gd name="T18" fmla="*/ 700604107 w 287"/>
              <a:gd name="T19" fmla="*/ 249494668 h 286"/>
              <a:gd name="T20" fmla="*/ 720765370 w 287"/>
              <a:gd name="T21" fmla="*/ 362902444 h 286"/>
              <a:gd name="T22" fmla="*/ 700604107 w 287"/>
              <a:gd name="T23" fmla="*/ 468749061 h 286"/>
              <a:gd name="T24" fmla="*/ 655241264 w 287"/>
              <a:gd name="T25" fmla="*/ 574595578 h 286"/>
              <a:gd name="T26" fmla="*/ 567036530 w 287"/>
              <a:gd name="T27" fmla="*/ 652721182 h 286"/>
              <a:gd name="T28" fmla="*/ 471270528 w 287"/>
              <a:gd name="T29" fmla="*/ 698083975 h 286"/>
              <a:gd name="T30" fmla="*/ 355343163 w 287"/>
              <a:gd name="T31" fmla="*/ 718245217 h 286"/>
              <a:gd name="T32" fmla="*/ 249496529 w 287"/>
              <a:gd name="T33" fmla="*/ 698083975 h 286"/>
              <a:gd name="T34" fmla="*/ 146169210 w 287"/>
              <a:gd name="T35" fmla="*/ 652721182 h 286"/>
              <a:gd name="T36" fmla="*/ 65524131 w 287"/>
              <a:gd name="T37" fmla="*/ 574595578 h 286"/>
              <a:gd name="T38" fmla="*/ 20161270 w 287"/>
              <a:gd name="T39" fmla="*/ 468749061 h 286"/>
              <a:gd name="T40" fmla="*/ 0 w 287"/>
              <a:gd name="T41" fmla="*/ 362902444 h 2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87"/>
              <a:gd name="T64" fmla="*/ 0 h 286"/>
              <a:gd name="T65" fmla="*/ 287 w 287"/>
              <a:gd name="T66" fmla="*/ 286 h 2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87" h="286">
                <a:moveTo>
                  <a:pt x="0" y="144"/>
                </a:moveTo>
                <a:lnTo>
                  <a:pt x="8" y="99"/>
                </a:lnTo>
                <a:lnTo>
                  <a:pt x="26" y="61"/>
                </a:lnTo>
                <a:lnTo>
                  <a:pt x="58" y="26"/>
                </a:lnTo>
                <a:lnTo>
                  <a:pt x="99" y="7"/>
                </a:lnTo>
                <a:lnTo>
                  <a:pt x="141" y="0"/>
                </a:lnTo>
                <a:lnTo>
                  <a:pt x="187" y="7"/>
                </a:lnTo>
                <a:lnTo>
                  <a:pt x="225" y="26"/>
                </a:lnTo>
                <a:lnTo>
                  <a:pt x="260" y="61"/>
                </a:lnTo>
                <a:lnTo>
                  <a:pt x="278" y="99"/>
                </a:lnTo>
                <a:lnTo>
                  <a:pt x="286" y="144"/>
                </a:lnTo>
                <a:lnTo>
                  <a:pt x="278" y="186"/>
                </a:lnTo>
                <a:lnTo>
                  <a:pt x="260" y="228"/>
                </a:lnTo>
                <a:lnTo>
                  <a:pt x="225" y="259"/>
                </a:lnTo>
                <a:lnTo>
                  <a:pt x="187" y="277"/>
                </a:lnTo>
                <a:lnTo>
                  <a:pt x="141" y="285"/>
                </a:lnTo>
                <a:lnTo>
                  <a:pt x="99" y="277"/>
                </a:lnTo>
                <a:lnTo>
                  <a:pt x="58" y="259"/>
                </a:lnTo>
                <a:lnTo>
                  <a:pt x="26" y="228"/>
                </a:lnTo>
                <a:lnTo>
                  <a:pt x="8" y="186"/>
                </a:lnTo>
                <a:lnTo>
                  <a:pt x="0" y="144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66" name="Freeform 17"/>
          <p:cNvSpPr>
            <a:spLocks/>
          </p:cNvSpPr>
          <p:nvPr/>
        </p:nvSpPr>
        <p:spPr bwMode="auto">
          <a:xfrm>
            <a:off x="5545138" y="3143250"/>
            <a:ext cx="455612" cy="454025"/>
          </a:xfrm>
          <a:custGeom>
            <a:avLst/>
            <a:gdLst>
              <a:gd name="T0" fmla="*/ 0 w 287"/>
              <a:gd name="T1" fmla="*/ 352821824 h 286"/>
              <a:gd name="T2" fmla="*/ 20161226 w 287"/>
              <a:gd name="T3" fmla="*/ 249494668 h 286"/>
              <a:gd name="T4" fmla="*/ 65523988 w 287"/>
              <a:gd name="T5" fmla="*/ 143648101 h 286"/>
              <a:gd name="T6" fmla="*/ 153728553 w 287"/>
              <a:gd name="T7" fmla="*/ 65524059 h 286"/>
              <a:gd name="T8" fmla="*/ 249494394 w 287"/>
              <a:gd name="T9" fmla="*/ 17640299 h 286"/>
              <a:gd name="T10" fmla="*/ 365421405 w 287"/>
              <a:gd name="T11" fmla="*/ 0 h 286"/>
              <a:gd name="T12" fmla="*/ 471267906 w 287"/>
              <a:gd name="T13" fmla="*/ 17640299 h 286"/>
              <a:gd name="T14" fmla="*/ 574594948 w 287"/>
              <a:gd name="T15" fmla="*/ 65524059 h 286"/>
              <a:gd name="T16" fmla="*/ 652718880 w 287"/>
              <a:gd name="T17" fmla="*/ 143648101 h 286"/>
              <a:gd name="T18" fmla="*/ 700602569 w 287"/>
              <a:gd name="T19" fmla="*/ 249494668 h 286"/>
              <a:gd name="T20" fmla="*/ 720763788 w 287"/>
              <a:gd name="T21" fmla="*/ 352821824 h 286"/>
              <a:gd name="T22" fmla="*/ 700602569 w 287"/>
              <a:gd name="T23" fmla="*/ 468749061 h 286"/>
              <a:gd name="T24" fmla="*/ 652718880 w 287"/>
              <a:gd name="T25" fmla="*/ 564514957 h 286"/>
              <a:gd name="T26" fmla="*/ 574594948 w 287"/>
              <a:gd name="T27" fmla="*/ 652721182 h 286"/>
              <a:gd name="T28" fmla="*/ 471267906 w 287"/>
              <a:gd name="T29" fmla="*/ 698083975 h 286"/>
              <a:gd name="T30" fmla="*/ 365421405 w 287"/>
              <a:gd name="T31" fmla="*/ 718245217 h 286"/>
              <a:gd name="T32" fmla="*/ 249494394 w 287"/>
              <a:gd name="T33" fmla="*/ 698083975 h 286"/>
              <a:gd name="T34" fmla="*/ 153728553 w 287"/>
              <a:gd name="T35" fmla="*/ 652721182 h 286"/>
              <a:gd name="T36" fmla="*/ 65523988 w 287"/>
              <a:gd name="T37" fmla="*/ 564514957 h 286"/>
              <a:gd name="T38" fmla="*/ 20161226 w 287"/>
              <a:gd name="T39" fmla="*/ 468749061 h 286"/>
              <a:gd name="T40" fmla="*/ 0 w 287"/>
              <a:gd name="T41" fmla="*/ 352821824 h 2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87"/>
              <a:gd name="T64" fmla="*/ 0 h 286"/>
              <a:gd name="T65" fmla="*/ 287 w 287"/>
              <a:gd name="T66" fmla="*/ 286 h 2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87" h="286">
                <a:moveTo>
                  <a:pt x="0" y="140"/>
                </a:moveTo>
                <a:lnTo>
                  <a:pt x="8" y="99"/>
                </a:lnTo>
                <a:lnTo>
                  <a:pt x="26" y="57"/>
                </a:lnTo>
                <a:lnTo>
                  <a:pt x="61" y="26"/>
                </a:lnTo>
                <a:lnTo>
                  <a:pt x="99" y="7"/>
                </a:lnTo>
                <a:lnTo>
                  <a:pt x="145" y="0"/>
                </a:lnTo>
                <a:lnTo>
                  <a:pt x="187" y="7"/>
                </a:lnTo>
                <a:lnTo>
                  <a:pt x="228" y="26"/>
                </a:lnTo>
                <a:lnTo>
                  <a:pt x="259" y="57"/>
                </a:lnTo>
                <a:lnTo>
                  <a:pt x="278" y="99"/>
                </a:lnTo>
                <a:lnTo>
                  <a:pt x="286" y="140"/>
                </a:lnTo>
                <a:lnTo>
                  <a:pt x="278" y="186"/>
                </a:lnTo>
                <a:lnTo>
                  <a:pt x="259" y="224"/>
                </a:lnTo>
                <a:lnTo>
                  <a:pt x="228" y="259"/>
                </a:lnTo>
                <a:lnTo>
                  <a:pt x="187" y="277"/>
                </a:lnTo>
                <a:lnTo>
                  <a:pt x="145" y="285"/>
                </a:lnTo>
                <a:lnTo>
                  <a:pt x="99" y="277"/>
                </a:lnTo>
                <a:lnTo>
                  <a:pt x="61" y="259"/>
                </a:lnTo>
                <a:lnTo>
                  <a:pt x="26" y="224"/>
                </a:lnTo>
                <a:lnTo>
                  <a:pt x="8" y="186"/>
                </a:lnTo>
                <a:lnTo>
                  <a:pt x="0" y="140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67" name="Rectangle 18"/>
          <p:cNvSpPr>
            <a:spLocks noChangeArrowheads="1"/>
          </p:cNvSpPr>
          <p:nvPr/>
        </p:nvSpPr>
        <p:spPr bwMode="auto">
          <a:xfrm>
            <a:off x="2774950" y="4110038"/>
            <a:ext cx="18415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68" name="Rectangle 19"/>
          <p:cNvSpPr>
            <a:spLocks noChangeArrowheads="1"/>
          </p:cNvSpPr>
          <p:nvPr/>
        </p:nvSpPr>
        <p:spPr bwMode="auto">
          <a:xfrm>
            <a:off x="3935413" y="2994025"/>
            <a:ext cx="18415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69" name="Rectangle 20"/>
          <p:cNvSpPr>
            <a:spLocks noChangeArrowheads="1"/>
          </p:cNvSpPr>
          <p:nvPr/>
        </p:nvSpPr>
        <p:spPr bwMode="auto">
          <a:xfrm>
            <a:off x="3935413" y="3054350"/>
            <a:ext cx="184150" cy="9207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70" name="Rectangle 21"/>
          <p:cNvSpPr>
            <a:spLocks noChangeArrowheads="1"/>
          </p:cNvSpPr>
          <p:nvPr/>
        </p:nvSpPr>
        <p:spPr bwMode="auto">
          <a:xfrm>
            <a:off x="4435475" y="3024188"/>
            <a:ext cx="18415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71" name="Freeform 22"/>
          <p:cNvSpPr>
            <a:spLocks/>
          </p:cNvSpPr>
          <p:nvPr/>
        </p:nvSpPr>
        <p:spPr bwMode="auto">
          <a:xfrm>
            <a:off x="2286000" y="2438400"/>
            <a:ext cx="6323013" cy="3452813"/>
          </a:xfrm>
          <a:custGeom>
            <a:avLst/>
            <a:gdLst>
              <a:gd name="T0" fmla="*/ 2520950 w 3983"/>
              <a:gd name="T1" fmla="*/ 0 h 2175"/>
              <a:gd name="T2" fmla="*/ 0 w 3983"/>
              <a:gd name="T3" fmla="*/ 2147483647 h 2175"/>
              <a:gd name="T4" fmla="*/ 2147483647 w 3983"/>
              <a:gd name="T5" fmla="*/ 2147483647 h 2175"/>
              <a:gd name="T6" fmla="*/ 0 60000 65536"/>
              <a:gd name="T7" fmla="*/ 0 60000 65536"/>
              <a:gd name="T8" fmla="*/ 0 60000 65536"/>
              <a:gd name="T9" fmla="*/ 0 w 3983"/>
              <a:gd name="T10" fmla="*/ 0 h 2175"/>
              <a:gd name="T11" fmla="*/ 3983 w 3983"/>
              <a:gd name="T12" fmla="*/ 2175 h 21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83" h="2175">
                <a:moveTo>
                  <a:pt x="1" y="0"/>
                </a:moveTo>
                <a:lnTo>
                  <a:pt x="0" y="2175"/>
                </a:lnTo>
                <a:lnTo>
                  <a:pt x="3983" y="2175"/>
                </a:lnTo>
              </a:path>
            </a:pathLst>
          </a:custGeom>
          <a:noFill/>
          <a:ln w="762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72" name="Line 23"/>
          <p:cNvSpPr>
            <a:spLocks noChangeShapeType="1"/>
          </p:cNvSpPr>
          <p:nvPr/>
        </p:nvSpPr>
        <p:spPr bwMode="auto">
          <a:xfrm>
            <a:off x="1900238" y="2516188"/>
            <a:ext cx="1587" cy="1587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3" name="Line 24"/>
          <p:cNvSpPr>
            <a:spLocks noChangeShapeType="1"/>
          </p:cNvSpPr>
          <p:nvPr/>
        </p:nvSpPr>
        <p:spPr bwMode="auto">
          <a:xfrm>
            <a:off x="1900238" y="3076575"/>
            <a:ext cx="1587" cy="1588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4" name="Line 25"/>
          <p:cNvSpPr>
            <a:spLocks noChangeShapeType="1"/>
          </p:cNvSpPr>
          <p:nvPr/>
        </p:nvSpPr>
        <p:spPr bwMode="auto">
          <a:xfrm>
            <a:off x="1900238" y="3390900"/>
            <a:ext cx="1587" cy="1588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5" name="Line 26"/>
          <p:cNvSpPr>
            <a:spLocks noChangeShapeType="1"/>
          </p:cNvSpPr>
          <p:nvPr/>
        </p:nvSpPr>
        <p:spPr bwMode="auto">
          <a:xfrm>
            <a:off x="1900238" y="3698875"/>
            <a:ext cx="1587" cy="1588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6" name="Line 27"/>
          <p:cNvSpPr>
            <a:spLocks noChangeShapeType="1"/>
          </p:cNvSpPr>
          <p:nvPr/>
        </p:nvSpPr>
        <p:spPr bwMode="auto">
          <a:xfrm>
            <a:off x="1900238" y="4014788"/>
            <a:ext cx="1587" cy="1587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7" name="Line 28"/>
          <p:cNvSpPr>
            <a:spLocks noChangeShapeType="1"/>
          </p:cNvSpPr>
          <p:nvPr/>
        </p:nvSpPr>
        <p:spPr bwMode="auto">
          <a:xfrm>
            <a:off x="1900238" y="4329113"/>
            <a:ext cx="1587" cy="1587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8" name="Line 29"/>
          <p:cNvSpPr>
            <a:spLocks noChangeShapeType="1"/>
          </p:cNvSpPr>
          <p:nvPr/>
        </p:nvSpPr>
        <p:spPr bwMode="auto">
          <a:xfrm>
            <a:off x="1900238" y="4637088"/>
            <a:ext cx="1587" cy="1587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9" name="Line 30"/>
          <p:cNvSpPr>
            <a:spLocks noChangeShapeType="1"/>
          </p:cNvSpPr>
          <p:nvPr/>
        </p:nvSpPr>
        <p:spPr bwMode="auto">
          <a:xfrm>
            <a:off x="1900238" y="4951413"/>
            <a:ext cx="1587" cy="1587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0" name="Line 31"/>
          <p:cNvSpPr>
            <a:spLocks noChangeShapeType="1"/>
          </p:cNvSpPr>
          <p:nvPr/>
        </p:nvSpPr>
        <p:spPr bwMode="auto">
          <a:xfrm>
            <a:off x="1900238" y="5259388"/>
            <a:ext cx="1587" cy="1587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1" name="Line 32"/>
          <p:cNvSpPr>
            <a:spLocks noChangeShapeType="1"/>
          </p:cNvSpPr>
          <p:nvPr/>
        </p:nvSpPr>
        <p:spPr bwMode="auto">
          <a:xfrm>
            <a:off x="1900238" y="5575300"/>
            <a:ext cx="1587" cy="1588"/>
          </a:xfrm>
          <a:prstGeom prst="line">
            <a:avLst/>
          </a:prstGeom>
          <a:noFill/>
          <a:ln w="76200">
            <a:solidFill>
              <a:srgbClr val="CDCD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1758950" y="4237038"/>
            <a:ext cx="920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324475" y="6164263"/>
            <a:ext cx="18415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84" name="Rectangle 35"/>
          <p:cNvSpPr>
            <a:spLocks noChangeArrowheads="1"/>
          </p:cNvSpPr>
          <p:nvPr/>
        </p:nvSpPr>
        <p:spPr bwMode="auto">
          <a:xfrm>
            <a:off x="152400" y="2667000"/>
            <a:ext cx="2057400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2000" dirty="0"/>
              <a:t> Valor </a:t>
            </a:r>
            <a:r>
              <a:rPr lang="en-US" altLang="pt-BR" sz="2000" dirty="0" err="1"/>
              <a:t>Observado</a:t>
            </a:r>
            <a:r>
              <a:rPr lang="en-US" altLang="pt-BR" sz="2000" dirty="0"/>
              <a:t> de Y para X</a:t>
            </a:r>
            <a:r>
              <a:rPr lang="en-US" altLang="pt-BR" sz="2000" baseline="-25000" dirty="0"/>
              <a:t>i</a:t>
            </a:r>
            <a:endParaRPr lang="en-US" altLang="pt-BR" b="1" baseline="-25000" dirty="0"/>
          </a:p>
        </p:txBody>
      </p:sp>
      <p:sp>
        <p:nvSpPr>
          <p:cNvPr id="2085" name="AutoShape 36"/>
          <p:cNvSpPr>
            <a:spLocks/>
          </p:cNvSpPr>
          <p:nvPr/>
        </p:nvSpPr>
        <p:spPr bwMode="auto">
          <a:xfrm>
            <a:off x="2057400" y="489585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86" name="Line 37"/>
          <p:cNvSpPr>
            <a:spLocks noChangeShapeType="1"/>
          </p:cNvSpPr>
          <p:nvPr/>
        </p:nvSpPr>
        <p:spPr bwMode="auto">
          <a:xfrm>
            <a:off x="6705600" y="3505200"/>
            <a:ext cx="1676400" cy="1588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8382000" y="3048000"/>
            <a:ext cx="1588" cy="4572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8" name="AutoShape 39"/>
          <p:cNvSpPr>
            <a:spLocks/>
          </p:cNvSpPr>
          <p:nvPr/>
        </p:nvSpPr>
        <p:spPr bwMode="auto">
          <a:xfrm flipH="1">
            <a:off x="4097338" y="3219450"/>
            <a:ext cx="152400" cy="990600"/>
          </a:xfrm>
          <a:prstGeom prst="leftBrace">
            <a:avLst>
              <a:gd name="adj1" fmla="val 54167"/>
              <a:gd name="adj2" fmla="val 48958"/>
            </a:avLst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89" name="Freeform 40"/>
          <p:cNvSpPr>
            <a:spLocks/>
          </p:cNvSpPr>
          <p:nvPr/>
        </p:nvSpPr>
        <p:spPr bwMode="auto">
          <a:xfrm>
            <a:off x="3944938" y="4210050"/>
            <a:ext cx="152400" cy="152400"/>
          </a:xfrm>
          <a:custGeom>
            <a:avLst/>
            <a:gdLst>
              <a:gd name="T0" fmla="*/ 0 w 286"/>
              <a:gd name="T1" fmla="*/ 41172511 h 286"/>
              <a:gd name="T2" fmla="*/ 1987594 w 286"/>
              <a:gd name="T3" fmla="*/ 28110869 h 286"/>
              <a:gd name="T4" fmla="*/ 7382873 w 286"/>
              <a:gd name="T5" fmla="*/ 17320843 h 286"/>
              <a:gd name="T6" fmla="*/ 17320843 w 286"/>
              <a:gd name="T7" fmla="*/ 8518412 h 286"/>
              <a:gd name="T8" fmla="*/ 28110869 w 286"/>
              <a:gd name="T9" fmla="*/ 2271613 h 286"/>
              <a:gd name="T10" fmla="*/ 40888493 w 286"/>
              <a:gd name="T11" fmla="*/ 0 h 286"/>
              <a:gd name="T12" fmla="*/ 52814054 w 286"/>
              <a:gd name="T13" fmla="*/ 2271613 h 286"/>
              <a:gd name="T14" fmla="*/ 64740148 w 286"/>
              <a:gd name="T15" fmla="*/ 8518412 h 286"/>
              <a:gd name="T16" fmla="*/ 73542594 w 286"/>
              <a:gd name="T17" fmla="*/ 17320843 h 286"/>
              <a:gd name="T18" fmla="*/ 78937338 w 286"/>
              <a:gd name="T19" fmla="*/ 28110869 h 286"/>
              <a:gd name="T20" fmla="*/ 80924932 w 286"/>
              <a:gd name="T21" fmla="*/ 41172511 h 286"/>
              <a:gd name="T22" fmla="*/ 78937338 w 286"/>
              <a:gd name="T23" fmla="*/ 53950126 h 286"/>
              <a:gd name="T24" fmla="*/ 73542594 w 286"/>
              <a:gd name="T25" fmla="*/ 64740148 h 286"/>
              <a:gd name="T26" fmla="*/ 64740148 w 286"/>
              <a:gd name="T27" fmla="*/ 73542594 h 286"/>
              <a:gd name="T28" fmla="*/ 52814054 w 286"/>
              <a:gd name="T29" fmla="*/ 79789392 h 286"/>
              <a:gd name="T30" fmla="*/ 40888493 w 286"/>
              <a:gd name="T31" fmla="*/ 80924932 h 286"/>
              <a:gd name="T32" fmla="*/ 28110869 w 286"/>
              <a:gd name="T33" fmla="*/ 79789392 h 286"/>
              <a:gd name="T34" fmla="*/ 17320843 w 286"/>
              <a:gd name="T35" fmla="*/ 73542594 h 286"/>
              <a:gd name="T36" fmla="*/ 7382873 w 286"/>
              <a:gd name="T37" fmla="*/ 64740148 h 286"/>
              <a:gd name="T38" fmla="*/ 1987594 w 286"/>
              <a:gd name="T39" fmla="*/ 53950126 h 286"/>
              <a:gd name="T40" fmla="*/ 0 w 286"/>
              <a:gd name="T41" fmla="*/ 41172511 h 2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86"/>
              <a:gd name="T64" fmla="*/ 0 h 286"/>
              <a:gd name="T65" fmla="*/ 286 w 286"/>
              <a:gd name="T66" fmla="*/ 286 h 2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86" h="286">
                <a:moveTo>
                  <a:pt x="0" y="145"/>
                </a:moveTo>
                <a:lnTo>
                  <a:pt x="7" y="99"/>
                </a:lnTo>
                <a:lnTo>
                  <a:pt x="26" y="61"/>
                </a:lnTo>
                <a:lnTo>
                  <a:pt x="61" y="30"/>
                </a:lnTo>
                <a:lnTo>
                  <a:pt x="99" y="8"/>
                </a:lnTo>
                <a:lnTo>
                  <a:pt x="144" y="0"/>
                </a:lnTo>
                <a:lnTo>
                  <a:pt x="186" y="8"/>
                </a:lnTo>
                <a:lnTo>
                  <a:pt x="228" y="30"/>
                </a:lnTo>
                <a:lnTo>
                  <a:pt x="259" y="61"/>
                </a:lnTo>
                <a:lnTo>
                  <a:pt x="278" y="99"/>
                </a:lnTo>
                <a:lnTo>
                  <a:pt x="285" y="145"/>
                </a:lnTo>
                <a:lnTo>
                  <a:pt x="278" y="190"/>
                </a:lnTo>
                <a:lnTo>
                  <a:pt x="259" y="228"/>
                </a:lnTo>
                <a:lnTo>
                  <a:pt x="228" y="259"/>
                </a:lnTo>
                <a:lnTo>
                  <a:pt x="186" y="281"/>
                </a:lnTo>
                <a:lnTo>
                  <a:pt x="144" y="285"/>
                </a:lnTo>
                <a:lnTo>
                  <a:pt x="99" y="281"/>
                </a:lnTo>
                <a:lnTo>
                  <a:pt x="61" y="259"/>
                </a:lnTo>
                <a:lnTo>
                  <a:pt x="26" y="228"/>
                </a:lnTo>
                <a:lnTo>
                  <a:pt x="7" y="190"/>
                </a:lnTo>
                <a:lnTo>
                  <a:pt x="0" y="145"/>
                </a:lnTo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228600" y="3886200"/>
            <a:ext cx="1981200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pt-BR" sz="2000" dirty="0"/>
              <a:t>Valor previsto de Y para </a:t>
            </a:r>
            <a:r>
              <a:rPr lang="en-US" altLang="pt-BR" sz="2000" dirty="0"/>
              <a:t> X</a:t>
            </a:r>
            <a:r>
              <a:rPr lang="en-US" altLang="pt-BR" sz="2000" baseline="-25000" dirty="0"/>
              <a:t>i</a:t>
            </a:r>
            <a:r>
              <a:rPr lang="en-US" altLang="pt-BR" sz="2000" dirty="0"/>
              <a:t> </a:t>
            </a:r>
          </a:p>
        </p:txBody>
      </p:sp>
      <p:graphicFrame>
        <p:nvGraphicFramePr>
          <p:cNvPr id="2050" name="Object 42"/>
          <p:cNvGraphicFramePr>
            <a:graphicFrameLocks noChangeAspect="1"/>
          </p:cNvGraphicFramePr>
          <p:nvPr/>
        </p:nvGraphicFramePr>
        <p:xfrm>
          <a:off x="3629025" y="1752600"/>
          <a:ext cx="3878263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3" imgW="1143000" imgH="228600" progId="Equation.3">
                  <p:embed/>
                </p:oleObj>
              </mc:Choice>
              <mc:Fallback>
                <p:oleObj name="Equation" r:id="rId3" imgW="1143000" imgH="2286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1752600"/>
                        <a:ext cx="3878263" cy="77628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3810000" y="58674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/>
              <a:t>X</a:t>
            </a:r>
            <a:r>
              <a:rPr lang="en-US" altLang="pt-BR" baseline="-25000"/>
              <a:t>i</a:t>
            </a:r>
          </a:p>
        </p:txBody>
      </p:sp>
      <p:sp>
        <p:nvSpPr>
          <p:cNvPr id="2092" name="Freeform 44"/>
          <p:cNvSpPr>
            <a:spLocks/>
          </p:cNvSpPr>
          <p:nvPr/>
        </p:nvSpPr>
        <p:spPr bwMode="auto">
          <a:xfrm>
            <a:off x="3792538" y="2762250"/>
            <a:ext cx="455612" cy="454025"/>
          </a:xfrm>
          <a:custGeom>
            <a:avLst/>
            <a:gdLst>
              <a:gd name="T0" fmla="*/ 0 w 287"/>
              <a:gd name="T1" fmla="*/ 362902444 h 286"/>
              <a:gd name="T2" fmla="*/ 20161226 w 287"/>
              <a:gd name="T3" fmla="*/ 249494668 h 286"/>
              <a:gd name="T4" fmla="*/ 65523988 w 287"/>
              <a:gd name="T5" fmla="*/ 153728721 h 286"/>
              <a:gd name="T6" fmla="*/ 153728553 w 287"/>
              <a:gd name="T7" fmla="*/ 75604680 h 286"/>
              <a:gd name="T8" fmla="*/ 249494394 w 287"/>
              <a:gd name="T9" fmla="*/ 20161248 h 286"/>
              <a:gd name="T10" fmla="*/ 365421405 w 287"/>
              <a:gd name="T11" fmla="*/ 0 h 286"/>
              <a:gd name="T12" fmla="*/ 471267906 w 287"/>
              <a:gd name="T13" fmla="*/ 20161248 h 286"/>
              <a:gd name="T14" fmla="*/ 574594948 w 287"/>
              <a:gd name="T15" fmla="*/ 75604680 h 286"/>
              <a:gd name="T16" fmla="*/ 652718880 w 287"/>
              <a:gd name="T17" fmla="*/ 153728721 h 286"/>
              <a:gd name="T18" fmla="*/ 700602569 w 287"/>
              <a:gd name="T19" fmla="*/ 249494668 h 286"/>
              <a:gd name="T20" fmla="*/ 720763788 w 287"/>
              <a:gd name="T21" fmla="*/ 362902444 h 286"/>
              <a:gd name="T22" fmla="*/ 700602569 w 287"/>
              <a:gd name="T23" fmla="*/ 478829682 h 286"/>
              <a:gd name="T24" fmla="*/ 652718880 w 287"/>
              <a:gd name="T25" fmla="*/ 574595578 h 286"/>
              <a:gd name="T26" fmla="*/ 574594948 w 287"/>
              <a:gd name="T27" fmla="*/ 652721182 h 286"/>
              <a:gd name="T28" fmla="*/ 471267906 w 287"/>
              <a:gd name="T29" fmla="*/ 708164596 h 286"/>
              <a:gd name="T30" fmla="*/ 365421405 w 287"/>
              <a:gd name="T31" fmla="*/ 718245217 h 286"/>
              <a:gd name="T32" fmla="*/ 249494394 w 287"/>
              <a:gd name="T33" fmla="*/ 708164596 h 286"/>
              <a:gd name="T34" fmla="*/ 153728553 w 287"/>
              <a:gd name="T35" fmla="*/ 652721182 h 286"/>
              <a:gd name="T36" fmla="*/ 65523988 w 287"/>
              <a:gd name="T37" fmla="*/ 574595578 h 286"/>
              <a:gd name="T38" fmla="*/ 20161226 w 287"/>
              <a:gd name="T39" fmla="*/ 478829682 h 286"/>
              <a:gd name="T40" fmla="*/ 0 w 287"/>
              <a:gd name="T41" fmla="*/ 362902444 h 2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87"/>
              <a:gd name="T64" fmla="*/ 0 h 286"/>
              <a:gd name="T65" fmla="*/ 287 w 287"/>
              <a:gd name="T66" fmla="*/ 286 h 2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87" h="286">
                <a:moveTo>
                  <a:pt x="0" y="144"/>
                </a:moveTo>
                <a:lnTo>
                  <a:pt x="8" y="99"/>
                </a:lnTo>
                <a:lnTo>
                  <a:pt x="26" y="61"/>
                </a:lnTo>
                <a:lnTo>
                  <a:pt x="61" y="30"/>
                </a:lnTo>
                <a:lnTo>
                  <a:pt x="99" y="8"/>
                </a:lnTo>
                <a:lnTo>
                  <a:pt x="145" y="0"/>
                </a:lnTo>
                <a:lnTo>
                  <a:pt x="187" y="8"/>
                </a:lnTo>
                <a:lnTo>
                  <a:pt x="228" y="30"/>
                </a:lnTo>
                <a:lnTo>
                  <a:pt x="259" y="61"/>
                </a:lnTo>
                <a:lnTo>
                  <a:pt x="278" y="99"/>
                </a:lnTo>
                <a:lnTo>
                  <a:pt x="286" y="144"/>
                </a:lnTo>
                <a:lnTo>
                  <a:pt x="278" y="190"/>
                </a:lnTo>
                <a:lnTo>
                  <a:pt x="259" y="228"/>
                </a:lnTo>
                <a:lnTo>
                  <a:pt x="228" y="259"/>
                </a:lnTo>
                <a:lnTo>
                  <a:pt x="187" y="281"/>
                </a:lnTo>
                <a:lnTo>
                  <a:pt x="145" y="285"/>
                </a:lnTo>
                <a:lnTo>
                  <a:pt x="99" y="281"/>
                </a:lnTo>
                <a:lnTo>
                  <a:pt x="61" y="259"/>
                </a:lnTo>
                <a:lnTo>
                  <a:pt x="26" y="228"/>
                </a:lnTo>
                <a:lnTo>
                  <a:pt x="8" y="190"/>
                </a:lnTo>
                <a:lnTo>
                  <a:pt x="0" y="144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 flipH="1" flipV="1">
            <a:off x="4648200" y="3810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6324600" y="2514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6934200" y="3429000"/>
            <a:ext cx="16764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1600" dirty="0" err="1"/>
              <a:t>Inclinação</a:t>
            </a:r>
            <a:r>
              <a:rPr lang="en-US" altLang="pt-BR" sz="1600" dirty="0"/>
              <a:t> = </a:t>
            </a:r>
            <a:r>
              <a:rPr lang="el-GR" altLang="pt-BR" sz="1600" dirty="0"/>
              <a:t>β</a:t>
            </a:r>
            <a:r>
              <a:rPr lang="en-US" altLang="pt-BR" sz="1600" baseline="-25000" dirty="0"/>
              <a:t>1</a:t>
            </a:r>
            <a:endParaRPr lang="el-GR" altLang="pt-BR" sz="1600" baseline="-25000" dirty="0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304800" y="5105400"/>
            <a:ext cx="1828800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2000" dirty="0" err="1"/>
              <a:t>Intercepto</a:t>
            </a:r>
            <a:r>
              <a:rPr lang="en-US" altLang="pt-BR" sz="2000" dirty="0"/>
              <a:t> = </a:t>
            </a:r>
            <a:r>
              <a:rPr lang="el-GR" altLang="pt-BR" sz="2000" dirty="0"/>
              <a:t>β</a:t>
            </a:r>
            <a:r>
              <a:rPr lang="en-US" altLang="pt-BR" sz="2000" baseline="-25000" dirty="0"/>
              <a:t>0</a:t>
            </a:r>
            <a:r>
              <a:rPr lang="en-US" altLang="pt-BR" sz="2000" dirty="0"/>
              <a:t>  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4191000" y="33528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pt-BR" sz="3200"/>
              <a:t>ε</a:t>
            </a:r>
            <a:r>
              <a:rPr lang="en-US" altLang="pt-BR" sz="3200" baseline="-25000"/>
              <a:t>i</a:t>
            </a:r>
            <a:endParaRPr lang="el-GR" altLang="pt-BR" sz="3200" baseline="-25000"/>
          </a:p>
        </p:txBody>
      </p:sp>
      <p:sp>
        <p:nvSpPr>
          <p:cNvPr id="2098" name="Rectangle 51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Modelo</a:t>
            </a:r>
            <a:r>
              <a:rPr lang="en-US" altLang="pt-BR" dirty="0"/>
              <a:t> de </a:t>
            </a:r>
            <a:r>
              <a:rPr lang="en-US" altLang="pt-BR" dirty="0" err="1"/>
              <a:t>Regressão</a:t>
            </a:r>
            <a:r>
              <a:rPr lang="en-US" altLang="pt-BR" dirty="0"/>
              <a:t> Simples Linear</a:t>
            </a:r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7543800" y="8382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9E03A004-8A78-4B65-8C0A-CC95E4E76935}" type="slidenum">
              <a:rPr lang="en-US" altLang="pt-BR" sz="1000"/>
              <a:pPr eaLnBrk="1" hangingPunct="1"/>
              <a:t>11</a:t>
            </a:fld>
            <a:endParaRPr lang="en-US" altLang="pt-BR" sz="100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119920"/>
              </p:ext>
            </p:extLst>
          </p:nvPr>
        </p:nvGraphicFramePr>
        <p:xfrm>
          <a:off x="2455863" y="4275138"/>
          <a:ext cx="38481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ção" r:id="rId3" imgW="888840" imgH="253800" progId="Equation.3">
                  <p:embed/>
                </p:oleObj>
              </mc:Choice>
              <mc:Fallback>
                <p:oleObj name="Equação" r:id="rId3" imgW="88884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4275138"/>
                        <a:ext cx="3848100" cy="1103312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7086600" cy="830997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dirty="0"/>
              <a:t>A equação de regressão linear simples fornece uma </a:t>
            </a:r>
            <a:r>
              <a:rPr lang="pt-BR" altLang="pt-BR" dirty="0">
                <a:solidFill>
                  <a:srgbClr val="0066CC"/>
                </a:solidFill>
              </a:rPr>
              <a:t>estimativa</a:t>
            </a:r>
            <a:r>
              <a:rPr lang="pt-BR" altLang="pt-BR" dirty="0"/>
              <a:t> da linha de regressão populacional</a:t>
            </a:r>
            <a:endParaRPr lang="en-US" altLang="pt-BR" dirty="0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sz="3600" dirty="0" err="1"/>
              <a:t>Equação</a:t>
            </a:r>
            <a:r>
              <a:rPr lang="en-US" altLang="pt-BR" sz="3600" dirty="0"/>
              <a:t> da </a:t>
            </a:r>
            <a:r>
              <a:rPr lang="en-US" altLang="pt-BR" sz="3600" dirty="0" err="1"/>
              <a:t>Regressão</a:t>
            </a:r>
            <a:r>
              <a:rPr lang="en-US" altLang="pt-BR" sz="3600" dirty="0"/>
              <a:t> Simples Linear (</a:t>
            </a:r>
            <a:r>
              <a:rPr lang="en-US" altLang="pt-BR" sz="3600" dirty="0" err="1"/>
              <a:t>Linha</a:t>
            </a:r>
            <a:r>
              <a:rPr lang="en-US" altLang="pt-BR" sz="3600" dirty="0"/>
              <a:t> de </a:t>
            </a:r>
            <a:r>
              <a:rPr lang="en-US" altLang="pt-BR" sz="3600" dirty="0" err="1"/>
              <a:t>Previsão</a:t>
            </a:r>
            <a:r>
              <a:rPr lang="en-US" altLang="pt-BR" sz="3600" dirty="0"/>
              <a:t>)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129116" y="3244379"/>
            <a:ext cx="1828800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Estimativa</a:t>
            </a:r>
            <a:r>
              <a:rPr lang="en-US" altLang="pt-BR" sz="2000" dirty="0"/>
              <a:t> do </a:t>
            </a:r>
            <a:r>
              <a:rPr lang="en-US" altLang="pt-BR" sz="2000" dirty="0" err="1"/>
              <a:t>Intercepto</a:t>
            </a:r>
            <a:endParaRPr lang="en-US" altLang="pt-BR" sz="2000" baseline="-25000" dirty="0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5410200" y="3035300"/>
            <a:ext cx="2057400" cy="910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Estimativa</a:t>
            </a:r>
            <a:r>
              <a:rPr lang="en-US" altLang="pt-BR" sz="2000" dirty="0"/>
              <a:t> da </a:t>
            </a:r>
            <a:r>
              <a:rPr lang="en-US" altLang="pt-BR" sz="2000" dirty="0" err="1"/>
              <a:t>Inclinaçao</a:t>
            </a:r>
            <a:br>
              <a:rPr lang="en-US" altLang="pt-BR" sz="2000" dirty="0"/>
            </a:br>
            <a:endParaRPr lang="en-US" altLang="pt-BR" sz="2000" baseline="-25000" dirty="0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3810000" y="39497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1" name="Line 8"/>
          <p:cNvSpPr>
            <a:spLocks noChangeShapeType="1"/>
          </p:cNvSpPr>
          <p:nvPr/>
        </p:nvSpPr>
        <p:spPr bwMode="auto">
          <a:xfrm flipH="1">
            <a:off x="5410200" y="3721100"/>
            <a:ext cx="2286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2" name="Rectangle 9"/>
          <p:cNvSpPr>
            <a:spLocks noChangeArrowheads="1"/>
          </p:cNvSpPr>
          <p:nvPr/>
        </p:nvSpPr>
        <p:spPr bwMode="auto">
          <a:xfrm>
            <a:off x="1066800" y="2654300"/>
            <a:ext cx="1752600" cy="1320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Estimativa</a:t>
            </a:r>
            <a:r>
              <a:rPr lang="en-US" altLang="pt-BR" sz="2000" dirty="0"/>
              <a:t>  (</a:t>
            </a:r>
            <a:r>
              <a:rPr lang="en-US" altLang="pt-BR" sz="2000" dirty="0" err="1"/>
              <a:t>ou</a:t>
            </a:r>
            <a:r>
              <a:rPr lang="en-US" altLang="pt-BR" sz="2000" dirty="0"/>
              <a:t> </a:t>
            </a:r>
            <a:r>
              <a:rPr lang="en-US" altLang="pt-BR" sz="2000" dirty="0" err="1"/>
              <a:t>previsto</a:t>
            </a:r>
            <a:r>
              <a:rPr lang="en-US" altLang="pt-BR" sz="2000" dirty="0"/>
              <a:t>) valor Y para </a:t>
            </a:r>
            <a:r>
              <a:rPr lang="en-US" altLang="pt-BR" sz="2000" dirty="0" err="1"/>
              <a:t>observação</a:t>
            </a:r>
            <a:r>
              <a:rPr lang="en-US" altLang="pt-BR" sz="2000" dirty="0"/>
              <a:t> </a:t>
            </a:r>
            <a:r>
              <a:rPr lang="en-US" altLang="pt-BR" sz="2000" dirty="0" err="1"/>
              <a:t>i</a:t>
            </a:r>
            <a:endParaRPr lang="en-US" altLang="pt-BR" sz="2000" baseline="-25000" dirty="0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2133600" y="39497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4" name="Rectangle 11"/>
          <p:cNvSpPr>
            <a:spLocks noChangeArrowheads="1"/>
          </p:cNvSpPr>
          <p:nvPr/>
        </p:nvSpPr>
        <p:spPr bwMode="auto">
          <a:xfrm>
            <a:off x="6646863" y="4052751"/>
            <a:ext cx="1946274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/>
              <a:t>Valor de X para </a:t>
            </a:r>
            <a:r>
              <a:rPr lang="en-US" altLang="pt-BR" sz="2000" dirty="0" err="1"/>
              <a:t>observação</a:t>
            </a:r>
            <a:r>
              <a:rPr lang="en-US" altLang="pt-BR" sz="2000" dirty="0"/>
              <a:t> </a:t>
            </a:r>
            <a:r>
              <a:rPr lang="en-US" altLang="pt-BR" sz="2000" dirty="0" err="1"/>
              <a:t>i</a:t>
            </a:r>
            <a:endParaRPr lang="en-US" altLang="pt-BR" sz="2000" dirty="0"/>
          </a:p>
        </p:txBody>
      </p:sp>
      <p:sp>
        <p:nvSpPr>
          <p:cNvPr id="3085" name="Line 12"/>
          <p:cNvSpPr>
            <a:spLocks noChangeShapeType="1"/>
          </p:cNvSpPr>
          <p:nvPr/>
        </p:nvSpPr>
        <p:spPr bwMode="auto">
          <a:xfrm flipH="1">
            <a:off x="6096000" y="4483100"/>
            <a:ext cx="533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7543800" y="10668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744CFDDF-2116-478E-9B51-2CF7888C43DC}" type="slidenum">
              <a:rPr lang="en-US" altLang="pt-BR" sz="1000"/>
              <a:pPr eaLnBrk="1" hangingPunct="1"/>
              <a:t>12</a:t>
            </a:fld>
            <a:endParaRPr lang="en-US" altLang="pt-BR" sz="10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600" dirty="0"/>
              <a:t>Método dos Mínimos Quadrados</a:t>
            </a:r>
            <a:endParaRPr lang="en-US" altLang="pt-BR" sz="3600" dirty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543800" cy="1677988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buNone/>
            </a:pPr>
            <a:r>
              <a:rPr lang="pt-BR" altLang="pt-BR" dirty="0"/>
              <a:t>b0 e b1 são obtidos encontrando os valores que minimizam a soma dos quadrados das diferenças entre Y e </a:t>
            </a:r>
            <a:endParaRPr lang="en-US" altLang="pt-BR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609600" y="3810000"/>
          <a:ext cx="8008938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Equation" r:id="rId3" imgW="2705040" imgH="266400" progId="Equation.3">
                  <p:embed/>
                </p:oleObj>
              </mc:Choice>
              <mc:Fallback>
                <p:oleObj name="Equation" r:id="rId3" imgW="270504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0"/>
                        <a:ext cx="8008938" cy="7858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128139"/>
              </p:ext>
            </p:extLst>
          </p:nvPr>
        </p:nvGraphicFramePr>
        <p:xfrm>
          <a:off x="4559300" y="2895600"/>
          <a:ext cx="31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Equação" r:id="rId5" imgW="139680" imgH="203040" progId="Equation.3">
                  <p:embed/>
                </p:oleObj>
              </mc:Choice>
              <mc:Fallback>
                <p:oleObj name="Equação" r:id="rId5" imgW="1396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2895600"/>
                        <a:ext cx="31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29E9042-99C5-4AE4-920B-444823E096AA}" type="slidenum">
              <a:rPr lang="en-US" altLang="pt-BR" sz="1000"/>
              <a:pPr eaLnBrk="1" hangingPunct="1"/>
              <a:t>13</a:t>
            </a:fld>
            <a:endParaRPr lang="en-US" altLang="pt-BR" sz="10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Equação</a:t>
            </a:r>
            <a:r>
              <a:rPr lang="en-US" altLang="pt-BR" dirty="0"/>
              <a:t> para </a:t>
            </a:r>
            <a:r>
              <a:rPr lang="en-US" altLang="pt-BR" dirty="0" err="1"/>
              <a:t>Encontrar</a:t>
            </a:r>
            <a:r>
              <a:rPr lang="en-US" altLang="pt-BR" dirty="0"/>
              <a:t> </a:t>
            </a:r>
            <a:r>
              <a:rPr lang="en-US" altLang="pt-BR" dirty="0" err="1"/>
              <a:t>os</a:t>
            </a:r>
            <a:r>
              <a:rPr lang="en-US" altLang="pt-BR" dirty="0"/>
              <a:t> </a:t>
            </a:r>
            <a:r>
              <a:rPr lang="en-US" altLang="pt-BR" dirty="0" err="1"/>
              <a:t>Mínimos</a:t>
            </a:r>
            <a:r>
              <a:rPr lang="en-US" altLang="pt-BR" dirty="0"/>
              <a:t> </a:t>
            </a:r>
            <a:r>
              <a:rPr lang="en-US" altLang="pt-BR" dirty="0" err="1"/>
              <a:t>Quadrados</a:t>
            </a:r>
            <a:endParaRPr lang="en-US" altLang="pt-BR" dirty="0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077200" cy="2362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pt-BR" altLang="pt-BR" sz="3100" dirty="0"/>
              <a:t>Os coeficientes de b0 e b1 e outros resultados da regressão neste capítulo, serão encontrados usando o Excel</a:t>
            </a:r>
            <a:endParaRPr lang="en-US" altLang="pt-BR" sz="3100" dirty="0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524000" y="4724400"/>
            <a:ext cx="6172200" cy="904863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pt-BR" altLang="pt-BR" dirty="0"/>
              <a:t>As fórmulas são mostrados no texto para aqueles que estão interessados</a:t>
            </a:r>
            <a:endParaRPr lang="en-US" altLang="pt-BR" dirty="0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111E3D06-C264-4218-98CB-39D00FEB33C1}" type="slidenum">
              <a:rPr lang="en-US" altLang="pt-BR" sz="1000"/>
              <a:pPr eaLnBrk="1" hangingPunct="1"/>
              <a:t>14</a:t>
            </a:fld>
            <a:endParaRPr lang="en-US" altLang="pt-BR" sz="10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2081213"/>
            <a:ext cx="7315200" cy="40274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altLang="pt-BR" sz="3100" dirty="0"/>
              <a:t>b</a:t>
            </a:r>
            <a:r>
              <a:rPr lang="en-US" altLang="pt-BR" sz="3100" baseline="-25000" dirty="0"/>
              <a:t>0</a:t>
            </a:r>
            <a:r>
              <a:rPr lang="en-US" altLang="pt-BR" sz="3100" dirty="0"/>
              <a:t> </a:t>
            </a:r>
            <a:r>
              <a:rPr lang="pt-BR" altLang="pt-BR" sz="3100" dirty="0"/>
              <a:t>é o valor médio estimado de Y quando o valor de X é zero</a:t>
            </a:r>
            <a:endParaRPr lang="en-US" altLang="pt-BR" sz="1400" dirty="0"/>
          </a:p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altLang="pt-BR" sz="3100" dirty="0"/>
              <a:t>b</a:t>
            </a:r>
            <a:r>
              <a:rPr lang="en-US" altLang="pt-BR" sz="3100" baseline="-25000" dirty="0"/>
              <a:t>1</a:t>
            </a:r>
            <a:r>
              <a:rPr lang="pt-BR" altLang="pt-BR" sz="3100" dirty="0"/>
              <a:t> é a variação estimada no valor médio de Y como um resultado de um aumento de uma unidade na X</a:t>
            </a:r>
            <a:endParaRPr lang="en-US" altLang="pt-BR" sz="3100" dirty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Interpretação</a:t>
            </a:r>
            <a:r>
              <a:rPr lang="en-US" altLang="pt-BR" dirty="0"/>
              <a:t> da </a:t>
            </a:r>
            <a:br>
              <a:rPr lang="en-US" altLang="pt-BR" dirty="0"/>
            </a:br>
            <a:r>
              <a:rPr lang="en-US" altLang="pt-BR" dirty="0" err="1"/>
              <a:t>Inclinação</a:t>
            </a:r>
            <a:r>
              <a:rPr lang="en-US" altLang="pt-BR" dirty="0"/>
              <a:t> e do </a:t>
            </a:r>
            <a:r>
              <a:rPr lang="en-US" altLang="pt-BR" dirty="0" err="1"/>
              <a:t>Intercepto</a:t>
            </a:r>
            <a:endParaRPr lang="en-US" altLang="pt-BR" dirty="0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1722A597-F76C-4BD8-850C-F7B264843277}" type="slidenum">
              <a:rPr lang="en-US" altLang="pt-BR" sz="1000"/>
              <a:pPr eaLnBrk="1" hangingPunct="1"/>
              <a:t>15</a:t>
            </a:fld>
            <a:endParaRPr lang="en-US" altLang="pt-BR" sz="1000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685800" y="1828800"/>
            <a:ext cx="8153400" cy="13716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Exemplo</a:t>
            </a:r>
            <a:r>
              <a:rPr lang="en-US" altLang="pt-BR" dirty="0"/>
              <a:t> de </a:t>
            </a:r>
            <a:r>
              <a:rPr lang="en-US" altLang="pt-BR" dirty="0" err="1"/>
              <a:t>Regressão</a:t>
            </a:r>
            <a:r>
              <a:rPr lang="en-US" altLang="pt-BR" dirty="0"/>
              <a:t> Linear Simples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153400" cy="4114800"/>
          </a:xfrm>
        </p:spPr>
        <p:txBody>
          <a:bodyPr/>
          <a:lstStyle/>
          <a:p>
            <a:pPr eaLnBrk="1" hangingPunct="1"/>
            <a:r>
              <a:rPr lang="pt-BR" altLang="pt-BR" sz="2700" dirty="0"/>
              <a:t>Um agente imobiliário pretende analisar a relação entre o preço de venda de uma casa e seu tamanho (medida em pés quadrados)</a:t>
            </a:r>
            <a:endParaRPr lang="en-US" altLang="pt-BR" sz="1400" dirty="0"/>
          </a:p>
          <a:p>
            <a:pPr eaLnBrk="1" hangingPunct="1"/>
            <a:r>
              <a:rPr lang="en-US" altLang="pt-BR" sz="2700" dirty="0"/>
              <a:t>Uma </a:t>
            </a:r>
            <a:r>
              <a:rPr lang="en-US" altLang="pt-BR" sz="2700" dirty="0" err="1"/>
              <a:t>amostra</a:t>
            </a:r>
            <a:r>
              <a:rPr lang="en-US" altLang="pt-BR" sz="2700" dirty="0"/>
              <a:t> </a:t>
            </a:r>
            <a:r>
              <a:rPr lang="en-US" altLang="pt-BR" sz="2700" dirty="0" err="1"/>
              <a:t>aleatória</a:t>
            </a:r>
            <a:r>
              <a:rPr lang="en-US" altLang="pt-BR" sz="2700" dirty="0"/>
              <a:t> de 10 casas é </a:t>
            </a:r>
            <a:r>
              <a:rPr lang="en-US" altLang="pt-BR" sz="2700" dirty="0" err="1"/>
              <a:t>selecionada</a:t>
            </a:r>
            <a:endParaRPr lang="en-US" altLang="pt-BR" sz="2700" dirty="0"/>
          </a:p>
          <a:p>
            <a:pPr lvl="1" eaLnBrk="1" hangingPunct="1"/>
            <a:r>
              <a:rPr lang="en-US" altLang="pt-BR" sz="2700" dirty="0">
                <a:solidFill>
                  <a:schemeClr val="folHlink"/>
                </a:solidFill>
              </a:rPr>
              <a:t>V</a:t>
            </a:r>
            <a:r>
              <a:rPr lang="pt-BR" altLang="pt-BR" sz="2700" dirty="0" err="1">
                <a:solidFill>
                  <a:schemeClr val="folHlink"/>
                </a:solidFill>
              </a:rPr>
              <a:t>ariável</a:t>
            </a:r>
            <a:r>
              <a:rPr lang="pt-BR" altLang="pt-BR" sz="2700" dirty="0">
                <a:solidFill>
                  <a:schemeClr val="folHlink"/>
                </a:solidFill>
              </a:rPr>
              <a:t> dependente (Y) = Preço da casa em US $ 1,000</a:t>
            </a:r>
            <a:endParaRPr lang="en-US" altLang="pt-BR" sz="2300" dirty="0">
              <a:solidFill>
                <a:schemeClr val="folHlink"/>
              </a:solidFill>
            </a:endParaRPr>
          </a:p>
          <a:p>
            <a:pPr lvl="1" eaLnBrk="1" hangingPunct="1"/>
            <a:r>
              <a:rPr lang="en-US" altLang="pt-BR" sz="2700" dirty="0">
                <a:solidFill>
                  <a:schemeClr val="folHlink"/>
                </a:solidFill>
              </a:rPr>
              <a:t>V</a:t>
            </a:r>
            <a:r>
              <a:rPr lang="pt-BR" altLang="pt-BR" sz="2700" dirty="0" err="1">
                <a:solidFill>
                  <a:schemeClr val="folHlink"/>
                </a:solidFill>
              </a:rPr>
              <a:t>ariável</a:t>
            </a:r>
            <a:r>
              <a:rPr lang="pt-BR" altLang="pt-BR" sz="2700" dirty="0">
                <a:solidFill>
                  <a:schemeClr val="folHlink"/>
                </a:solidFill>
              </a:rPr>
              <a:t> independente (X) = pés quadrados</a:t>
            </a:r>
            <a:endParaRPr lang="en-US" altLang="pt-BR" sz="2700" dirty="0">
              <a:solidFill>
                <a:schemeClr val="folHlink"/>
              </a:solidFill>
            </a:endParaRPr>
          </a:p>
        </p:txBody>
      </p:sp>
      <p:pic>
        <p:nvPicPr>
          <p:cNvPr id="55302" name="Picture 5" descr="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029200"/>
            <a:ext cx="1981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4034859-31C0-468C-8E2B-A4CF739AAAD5}" type="slidenum">
              <a:rPr lang="en-US" altLang="pt-BR" sz="1000"/>
              <a:pPr eaLnBrk="1" hangingPunct="1"/>
              <a:t>16</a:t>
            </a:fld>
            <a:endParaRPr lang="en-US" altLang="pt-BR" sz="100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pt-BR" altLang="pt-BR" dirty="0"/>
              <a:t>Regressão Linear Simples Exemplo: Dados</a:t>
            </a:r>
            <a:endParaRPr lang="en-US" altLang="pt-BR" dirty="0"/>
          </a:p>
        </p:txBody>
      </p:sp>
      <p:graphicFrame>
        <p:nvGraphicFramePr>
          <p:cNvPr id="162863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884158"/>
              </p:ext>
            </p:extLst>
          </p:nvPr>
        </p:nvGraphicFramePr>
        <p:xfrm>
          <a:off x="1524000" y="1600200"/>
          <a:ext cx="6096000" cy="4769988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46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Preço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das casas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em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$1000s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(Y)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Pés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Quadrados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(X)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279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308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1875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199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219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405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324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319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94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255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6362" name="Picture 45" descr="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562600"/>
            <a:ext cx="12954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63" name="Rectangle 5"/>
          <p:cNvSpPr>
            <a:spLocks noChangeArrowheads="1"/>
          </p:cNvSpPr>
          <p:nvPr/>
        </p:nvSpPr>
        <p:spPr bwMode="auto">
          <a:xfrm>
            <a:off x="7467600" y="914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</a:t>
            </a:r>
            <a:r>
              <a:rPr lang="en-US" altLang="pt-BR" u="sng">
                <a:solidFill>
                  <a:srgbClr val="FF0000"/>
                </a:solidFill>
              </a:rPr>
              <a:t>O</a:t>
            </a:r>
            <a:r>
              <a:rPr lang="en-US" altLang="pt-BR"/>
              <a:t>VA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DD6BC10C-2881-44C5-8C50-8A05AE3E55D1}" type="slidenum">
              <a:rPr lang="en-US" altLang="pt-BR" sz="1000"/>
              <a:pPr eaLnBrk="1" hangingPunct="1"/>
              <a:t>17</a:t>
            </a:fld>
            <a:endParaRPr lang="en-US" altLang="pt-BR" sz="100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47800" y="2286000"/>
          <a:ext cx="5715000" cy="388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Chart" r:id="rId3" imgW="5524394" imgH="3524144" progId="Excel.Sheet.8">
                  <p:embed/>
                </p:oleObj>
              </mc:Choice>
              <mc:Fallback>
                <p:oleObj name="Chart" r:id="rId3" imgW="5524394" imgH="3524144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86000"/>
                        <a:ext cx="5715000" cy="388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CC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pt-BR" altLang="pt-BR" sz="3600" dirty="0"/>
              <a:t>Regressão Linear Simples Exemplo: Dispersão</a:t>
            </a:r>
            <a:endParaRPr lang="en-US" altLang="pt-BR" sz="3600" dirty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5791200" cy="6858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pt-BR" sz="2400" dirty="0"/>
              <a:t>M</a:t>
            </a:r>
            <a:r>
              <a:rPr lang="pt-BR" altLang="pt-BR" sz="2400" dirty="0" err="1"/>
              <a:t>odelo</a:t>
            </a:r>
            <a:r>
              <a:rPr lang="pt-BR" altLang="pt-BR" sz="2400" dirty="0"/>
              <a:t> de preço de casa: gráfico de dispersão</a:t>
            </a:r>
            <a:endParaRPr lang="en-US" altLang="pt-BR" sz="2400" dirty="0"/>
          </a:p>
        </p:txBody>
      </p:sp>
      <p:pic>
        <p:nvPicPr>
          <p:cNvPr id="5126" name="Picture 5" descr="hou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562600"/>
            <a:ext cx="12954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</a:t>
            </a:r>
            <a:r>
              <a:rPr lang="en-US" altLang="pt-BR"/>
              <a:t>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A774738D-4518-4C0F-A091-16B2E0CDB3BC}" type="slidenum">
              <a:rPr lang="en-US" altLang="pt-BR" sz="1000"/>
              <a:pPr eaLnBrk="1" hangingPunct="1"/>
              <a:t>18</a:t>
            </a:fld>
            <a:endParaRPr lang="en-US" altLang="pt-BR" sz="100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6934200" cy="990600"/>
          </a:xfrm>
        </p:spPr>
        <p:txBody>
          <a:bodyPr/>
          <a:lstStyle/>
          <a:p>
            <a:pPr algn="l" eaLnBrk="1" hangingPunct="1"/>
            <a:r>
              <a:rPr lang="pt-BR" altLang="pt-BR" sz="3200" dirty="0"/>
              <a:t>Regressão Linear Simples Exemplo: Usando Análise de Dados Excel</a:t>
            </a:r>
            <a:endParaRPr lang="en-US" altLang="pt-BR" sz="3200" dirty="0"/>
          </a:p>
        </p:txBody>
      </p:sp>
      <p:pic>
        <p:nvPicPr>
          <p:cNvPr id="57348" name="Picture 6" descr="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791200"/>
            <a:ext cx="12192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8" b="58333"/>
          <a:stretch>
            <a:fillRect/>
          </a:stretch>
        </p:blipFill>
        <p:spPr bwMode="auto">
          <a:xfrm>
            <a:off x="152400" y="2819400"/>
            <a:ext cx="847566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TextBox 6"/>
          <p:cNvSpPr txBox="1">
            <a:spLocks noChangeArrowheads="1"/>
          </p:cNvSpPr>
          <p:nvPr/>
        </p:nvSpPr>
        <p:spPr bwMode="auto">
          <a:xfrm>
            <a:off x="762000" y="1600200"/>
            <a:ext cx="26837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u="sng" dirty="0"/>
              <a:t>1.  </a:t>
            </a:r>
            <a:r>
              <a:rPr lang="en-US" altLang="pt-BR" u="sng" dirty="0" err="1"/>
              <a:t>Escolha</a:t>
            </a:r>
            <a:r>
              <a:rPr lang="en-US" altLang="pt-BR" u="sng" dirty="0"/>
              <a:t> Dados</a:t>
            </a:r>
          </a:p>
        </p:txBody>
      </p:sp>
      <p:cxnSp>
        <p:nvCxnSpPr>
          <p:cNvPr id="57351" name="Straight Arrow Connector 8"/>
          <p:cNvCxnSpPr>
            <a:cxnSpLocks noChangeShapeType="1"/>
            <a:stCxn id="57350" idx="2"/>
          </p:cNvCxnSpPr>
          <p:nvPr/>
        </p:nvCxnSpPr>
        <p:spPr bwMode="auto">
          <a:xfrm>
            <a:off x="2103874" y="2061865"/>
            <a:ext cx="563126" cy="909935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52" name="Straight Arrow Connector 9"/>
          <p:cNvCxnSpPr>
            <a:cxnSpLocks noChangeShapeType="1"/>
            <a:stCxn id="57354" idx="2"/>
          </p:cNvCxnSpPr>
          <p:nvPr/>
        </p:nvCxnSpPr>
        <p:spPr bwMode="auto">
          <a:xfrm>
            <a:off x="6765052" y="2185690"/>
            <a:ext cx="1615414" cy="952797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53" name="Straight Arrow Connector 12"/>
          <p:cNvCxnSpPr>
            <a:cxnSpLocks noChangeShapeType="1"/>
          </p:cNvCxnSpPr>
          <p:nvPr/>
        </p:nvCxnSpPr>
        <p:spPr bwMode="auto">
          <a:xfrm rot="-5400000" flipH="1" flipV="1">
            <a:off x="2537619" y="3177381"/>
            <a:ext cx="2209800" cy="149383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4" name="TextBox 16"/>
          <p:cNvSpPr txBox="1">
            <a:spLocks noChangeArrowheads="1"/>
          </p:cNvSpPr>
          <p:nvPr/>
        </p:nvSpPr>
        <p:spPr bwMode="auto">
          <a:xfrm>
            <a:off x="4669446" y="1724025"/>
            <a:ext cx="4191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u="sng" dirty="0"/>
              <a:t>2.  </a:t>
            </a:r>
            <a:r>
              <a:rPr lang="en-US" altLang="pt-BR" u="sng" dirty="0" err="1"/>
              <a:t>Escolha</a:t>
            </a:r>
            <a:r>
              <a:rPr lang="en-US" altLang="pt-BR" u="sng" dirty="0"/>
              <a:t> </a:t>
            </a:r>
            <a:r>
              <a:rPr lang="en-US" altLang="pt-BR" u="sng" dirty="0" err="1"/>
              <a:t>Análise</a:t>
            </a:r>
            <a:r>
              <a:rPr lang="en-US" altLang="pt-BR" u="sng" dirty="0"/>
              <a:t> de Dados</a:t>
            </a:r>
          </a:p>
        </p:txBody>
      </p:sp>
      <p:sp>
        <p:nvSpPr>
          <p:cNvPr id="57355" name="TextBox 20"/>
          <p:cNvSpPr txBox="1">
            <a:spLocks noChangeArrowheads="1"/>
          </p:cNvSpPr>
          <p:nvPr/>
        </p:nvSpPr>
        <p:spPr bwMode="auto">
          <a:xfrm>
            <a:off x="2971800" y="2286000"/>
            <a:ext cx="32832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u="sng" dirty="0"/>
              <a:t>3.  </a:t>
            </a:r>
            <a:r>
              <a:rPr lang="en-US" altLang="pt-BR" u="sng" dirty="0" err="1"/>
              <a:t>Escolha</a:t>
            </a:r>
            <a:r>
              <a:rPr lang="en-US" altLang="pt-BR" u="sng" dirty="0"/>
              <a:t> </a:t>
            </a:r>
            <a:r>
              <a:rPr lang="en-US" altLang="pt-BR" u="sng" dirty="0" err="1"/>
              <a:t>Regressão</a:t>
            </a:r>
            <a:endParaRPr lang="en-US" altLang="pt-BR" u="sng" dirty="0"/>
          </a:p>
        </p:txBody>
      </p:sp>
      <p:sp>
        <p:nvSpPr>
          <p:cNvPr id="57356" name="Rectangle 22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4E0186DD-877F-4D01-BB37-420D461387E5}" type="slidenum">
              <a:rPr lang="en-US" altLang="pt-BR" sz="1000"/>
              <a:pPr eaLnBrk="1" hangingPunct="1"/>
              <a:t>19</a:t>
            </a:fld>
            <a:endParaRPr lang="en-US" altLang="pt-BR" sz="1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xfrm>
            <a:off x="1485900" y="152400"/>
            <a:ext cx="6781800" cy="990600"/>
          </a:xfrm>
        </p:spPr>
        <p:txBody>
          <a:bodyPr/>
          <a:lstStyle/>
          <a:p>
            <a:pPr algn="l" eaLnBrk="1" hangingPunct="1"/>
            <a:r>
              <a:rPr lang="pt-BR" altLang="pt-BR" sz="3200" dirty="0"/>
              <a:t>Regressão Linear Simples-Exemplo: Usando Análise de Dados Excel</a:t>
            </a:r>
            <a:endParaRPr lang="en-US" altLang="pt-BR" sz="3200" dirty="0"/>
          </a:p>
        </p:txBody>
      </p:sp>
      <p:pic>
        <p:nvPicPr>
          <p:cNvPr id="58372" name="Picture 6" descr="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791200"/>
            <a:ext cx="12192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Box 11"/>
          <p:cNvSpPr txBox="1">
            <a:spLocks noChangeArrowheads="1"/>
          </p:cNvSpPr>
          <p:nvPr/>
        </p:nvSpPr>
        <p:spPr bwMode="auto">
          <a:xfrm>
            <a:off x="7101918" y="1143000"/>
            <a:ext cx="2052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i="1" dirty="0">
                <a:solidFill>
                  <a:schemeClr val="tx2"/>
                </a:solidFill>
              </a:rPr>
              <a:t>(</a:t>
            </a:r>
            <a:r>
              <a:rPr lang="en-US" altLang="pt-BR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i="1" dirty="0">
                <a:solidFill>
                  <a:schemeClr val="tx2"/>
                </a:solidFill>
              </a:rPr>
              <a:t>)</a:t>
            </a:r>
          </a:p>
        </p:txBody>
      </p:sp>
      <p:pic>
        <p:nvPicPr>
          <p:cNvPr id="583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7" r="49333" b="43333"/>
          <a:stretch>
            <a:fillRect/>
          </a:stretch>
        </p:blipFill>
        <p:spPr bwMode="auto">
          <a:xfrm>
            <a:off x="304800" y="2362200"/>
            <a:ext cx="63944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5" name="TextBox 14"/>
          <p:cNvSpPr txBox="1">
            <a:spLocks noChangeArrowheads="1"/>
          </p:cNvSpPr>
          <p:nvPr/>
        </p:nvSpPr>
        <p:spPr bwMode="auto">
          <a:xfrm>
            <a:off x="533400" y="1752600"/>
            <a:ext cx="6307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u="sng" dirty="0" err="1"/>
              <a:t>Digite</a:t>
            </a:r>
            <a:r>
              <a:rPr lang="en-US" altLang="pt-BR" u="sng" dirty="0"/>
              <a:t> </a:t>
            </a:r>
            <a:r>
              <a:rPr lang="en-US" altLang="pt-BR" u="sng" dirty="0" err="1"/>
              <a:t>os</a:t>
            </a:r>
            <a:r>
              <a:rPr lang="en-US" altLang="pt-BR" u="sng" dirty="0"/>
              <a:t> Ys e </a:t>
            </a:r>
            <a:r>
              <a:rPr lang="en-US" altLang="pt-BR" u="sng" dirty="0" err="1"/>
              <a:t>os</a:t>
            </a:r>
            <a:r>
              <a:rPr lang="en-US" altLang="pt-BR" u="sng" dirty="0"/>
              <a:t> </a:t>
            </a:r>
            <a:r>
              <a:rPr lang="en-US" altLang="pt-BR" u="sng" dirty="0" err="1"/>
              <a:t>Xs</a:t>
            </a:r>
            <a:r>
              <a:rPr lang="en-US" altLang="pt-BR" u="sng" dirty="0"/>
              <a:t> </a:t>
            </a:r>
            <a:r>
              <a:rPr lang="en-US" altLang="pt-BR" u="sng" dirty="0" err="1"/>
              <a:t>nas</a:t>
            </a:r>
            <a:r>
              <a:rPr lang="en-US" altLang="pt-BR" u="sng" dirty="0"/>
              <a:t> </a:t>
            </a:r>
            <a:r>
              <a:rPr lang="en-US" altLang="pt-BR" u="sng" dirty="0" err="1"/>
              <a:t>posições</a:t>
            </a:r>
            <a:r>
              <a:rPr lang="en-US" altLang="pt-BR" u="sng" dirty="0"/>
              <a:t> </a:t>
            </a:r>
            <a:r>
              <a:rPr lang="en-US" altLang="pt-BR" u="sng" dirty="0" err="1"/>
              <a:t>desejadas</a:t>
            </a:r>
            <a:endParaRPr lang="en-US" altLang="pt-BR" u="sng" dirty="0"/>
          </a:p>
        </p:txBody>
      </p:sp>
      <p:sp>
        <p:nvSpPr>
          <p:cNvPr id="58376" name="Rectangle 15"/>
          <p:cNvSpPr>
            <a:spLocks noChangeArrowheads="1"/>
          </p:cNvSpPr>
          <p:nvPr/>
        </p:nvSpPr>
        <p:spPr bwMode="auto">
          <a:xfrm>
            <a:off x="7543800" y="17621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8CB2182E-48A8-4FC6-B583-EF66D300E43E}" type="slidenum">
              <a:rPr lang="en-US" altLang="pt-BR" sz="1000"/>
              <a:pPr eaLnBrk="1" hangingPunct="1"/>
              <a:t>2</a:t>
            </a:fld>
            <a:endParaRPr lang="en-US" altLang="pt-BR" sz="100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Objetivos</a:t>
            </a:r>
            <a:r>
              <a:rPr lang="en-US" altLang="pt-BR" dirty="0"/>
              <a:t> de </a:t>
            </a:r>
            <a:r>
              <a:rPr lang="en-US" altLang="pt-BR" dirty="0" err="1"/>
              <a:t>Aprendizado</a:t>
            </a:r>
            <a:endParaRPr lang="en-US" altLang="pt-BR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672048"/>
          </a:xfrm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b="1" dirty="0" err="1"/>
              <a:t>Neste</a:t>
            </a:r>
            <a:r>
              <a:rPr lang="en-US" altLang="pt-BR" b="1" dirty="0"/>
              <a:t> </a:t>
            </a:r>
            <a:r>
              <a:rPr lang="en-US" altLang="pt-BR" b="1" dirty="0" err="1"/>
              <a:t>capítulo</a:t>
            </a:r>
            <a:r>
              <a:rPr lang="en-US" altLang="pt-BR" b="1" dirty="0"/>
              <a:t>, </a:t>
            </a:r>
            <a:r>
              <a:rPr lang="en-US" altLang="pt-BR" b="1" dirty="0" err="1"/>
              <a:t>você</a:t>
            </a:r>
            <a:r>
              <a:rPr lang="en-US" altLang="pt-BR" b="1" dirty="0"/>
              <a:t> </a:t>
            </a:r>
            <a:r>
              <a:rPr lang="en-US" altLang="pt-BR" b="1" dirty="0" err="1"/>
              <a:t>aprenderá</a:t>
            </a:r>
            <a:r>
              <a:rPr lang="en-US" altLang="pt-BR" b="1" dirty="0"/>
              <a:t>:</a:t>
            </a:r>
            <a:r>
              <a:rPr lang="en-US" altLang="pt-BR" sz="2400" dirty="0"/>
              <a:t> </a:t>
            </a:r>
          </a:p>
          <a:p>
            <a:pPr eaLnBrk="1" hangingPunct="1">
              <a:spcBef>
                <a:spcPct val="25000"/>
              </a:spcBef>
              <a:buSzPct val="100000"/>
            </a:pPr>
            <a:r>
              <a:rPr lang="en-US" altLang="pt-BR" sz="2400" dirty="0"/>
              <a:t>A </a:t>
            </a:r>
            <a:r>
              <a:rPr lang="en-US" altLang="pt-BR" sz="2400" dirty="0" err="1"/>
              <a:t>utilizar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análise</a:t>
            </a:r>
            <a:r>
              <a:rPr lang="en-US" altLang="pt-BR" sz="2400" dirty="0"/>
              <a:t> da </a:t>
            </a:r>
            <a:r>
              <a:rPr lang="en-US" altLang="pt-BR" sz="2400" dirty="0" err="1"/>
              <a:t>regressão</a:t>
            </a:r>
            <a:r>
              <a:rPr lang="en-US" altLang="pt-BR" sz="2400" dirty="0"/>
              <a:t> para </a:t>
            </a:r>
            <a:r>
              <a:rPr lang="en-US" altLang="pt-BR" sz="2400" dirty="0" err="1"/>
              <a:t>prever</a:t>
            </a:r>
            <a:r>
              <a:rPr lang="en-US" altLang="pt-BR" sz="2400" dirty="0"/>
              <a:t> o valor de </a:t>
            </a:r>
            <a:r>
              <a:rPr lang="en-US" altLang="pt-BR" sz="2400" dirty="0" err="1"/>
              <a:t>uma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variável</a:t>
            </a:r>
            <a:r>
              <a:rPr lang="en-US" altLang="pt-BR" sz="2400" dirty="0"/>
              <a:t> </a:t>
            </a:r>
            <a:r>
              <a:rPr lang="en-US" altLang="pt-BR" sz="2400" dirty="0" err="1"/>
              <a:t>dependente</a:t>
            </a:r>
            <a:r>
              <a:rPr lang="en-US" altLang="pt-BR" sz="2400" dirty="0"/>
              <a:t> com base </a:t>
            </a:r>
            <a:r>
              <a:rPr lang="en-US" altLang="pt-BR" sz="2400" dirty="0" err="1"/>
              <a:t>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uma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variável</a:t>
            </a:r>
            <a:r>
              <a:rPr lang="en-US" altLang="pt-BR" sz="2400" dirty="0"/>
              <a:t> </a:t>
            </a:r>
            <a:r>
              <a:rPr lang="en-US" altLang="pt-BR" sz="2400" dirty="0" err="1"/>
              <a:t>independente</a:t>
            </a:r>
            <a:r>
              <a:rPr lang="en-US" altLang="pt-BR" sz="2400" dirty="0"/>
              <a:t>.</a:t>
            </a:r>
          </a:p>
          <a:p>
            <a:pPr eaLnBrk="1" hangingPunct="1">
              <a:spcBef>
                <a:spcPct val="25000"/>
              </a:spcBef>
              <a:buSzPct val="100000"/>
            </a:pPr>
            <a:r>
              <a:rPr lang="en-US" altLang="pt-BR" sz="2400" dirty="0"/>
              <a:t>O </a:t>
            </a:r>
            <a:r>
              <a:rPr lang="en-US" altLang="pt-BR" sz="2400" dirty="0" err="1"/>
              <a:t>significado</a:t>
            </a:r>
            <a:r>
              <a:rPr lang="en-US" altLang="pt-BR" sz="2400" dirty="0"/>
              <a:t> dos </a:t>
            </a:r>
            <a:r>
              <a:rPr lang="en-US" altLang="pt-BR" sz="2400" dirty="0" err="1"/>
              <a:t>coeficientes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regressão</a:t>
            </a:r>
            <a:r>
              <a:rPr lang="en-US" altLang="pt-BR" sz="2400" dirty="0"/>
              <a:t> b</a:t>
            </a:r>
            <a:r>
              <a:rPr lang="en-US" altLang="pt-BR" sz="2400" baseline="-25000" dirty="0"/>
              <a:t>0</a:t>
            </a:r>
            <a:r>
              <a:rPr lang="en-US" altLang="pt-BR" sz="2400" dirty="0"/>
              <a:t> e b</a:t>
            </a:r>
            <a:r>
              <a:rPr lang="en-US" altLang="pt-BR" sz="2400" baseline="-25000" dirty="0"/>
              <a:t>1</a:t>
            </a:r>
            <a:endParaRPr lang="en-US" altLang="pt-BR" sz="2400" dirty="0"/>
          </a:p>
          <a:p>
            <a:pPr eaLnBrk="1" hangingPunct="1">
              <a:spcBef>
                <a:spcPct val="25000"/>
              </a:spcBef>
              <a:buSzPct val="100000"/>
            </a:pPr>
            <a:r>
              <a:rPr lang="en-US" altLang="pt-BR" sz="2400" dirty="0" err="1"/>
              <a:t>Avaliar</a:t>
            </a:r>
            <a:r>
              <a:rPr lang="en-US" altLang="pt-BR" sz="2400" dirty="0"/>
              <a:t> o </a:t>
            </a:r>
            <a:r>
              <a:rPr lang="en-US" altLang="pt-BR" sz="2400" dirty="0" err="1"/>
              <a:t>pressuposto</a:t>
            </a:r>
            <a:r>
              <a:rPr lang="en-US" altLang="pt-BR" sz="2400" dirty="0"/>
              <a:t> da </a:t>
            </a:r>
            <a:r>
              <a:rPr lang="en-US" altLang="pt-BR" sz="2400" dirty="0" err="1"/>
              <a:t>análise</a:t>
            </a:r>
            <a:r>
              <a:rPr lang="en-US" altLang="pt-BR" sz="2400" dirty="0"/>
              <a:t> da </a:t>
            </a:r>
            <a:r>
              <a:rPr lang="en-US" altLang="pt-BR" sz="2400" dirty="0" err="1"/>
              <a:t>regressão</a:t>
            </a:r>
            <a:r>
              <a:rPr lang="en-US" altLang="pt-BR" sz="2400" dirty="0"/>
              <a:t> e saber o que </a:t>
            </a:r>
            <a:r>
              <a:rPr lang="en-US" altLang="pt-BR" sz="2400" dirty="0" err="1"/>
              <a:t>fazer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caso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pressupostos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sejam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violados</a:t>
            </a:r>
            <a:endParaRPr lang="en-US" altLang="pt-BR" sz="2400" dirty="0"/>
          </a:p>
          <a:p>
            <a:pPr eaLnBrk="1" hangingPunct="1">
              <a:spcBef>
                <a:spcPct val="25000"/>
              </a:spcBef>
              <a:buSzPct val="100000"/>
            </a:pPr>
            <a:r>
              <a:rPr lang="en-US" altLang="pt-BR" sz="2400" dirty="0"/>
              <a:t>A </a:t>
            </a:r>
            <a:r>
              <a:rPr lang="en-US" altLang="pt-BR" sz="2400" dirty="0" err="1"/>
              <a:t>fazer</a:t>
            </a:r>
            <a:r>
              <a:rPr lang="en-US" altLang="pt-BR" sz="2400" dirty="0"/>
              <a:t> </a:t>
            </a:r>
            <a:r>
              <a:rPr lang="en-US" altLang="pt-BR" sz="2400" dirty="0" err="1"/>
              <a:t>interferênciais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sobre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inclinação</a:t>
            </a:r>
            <a:r>
              <a:rPr lang="en-US" altLang="pt-BR" sz="2400"/>
              <a:t> e </a:t>
            </a:r>
            <a:r>
              <a:rPr lang="en-US" altLang="pt-BR" sz="2400" dirty="0"/>
              <a:t>o </a:t>
            </a:r>
            <a:r>
              <a:rPr lang="en-US" altLang="pt-BR" sz="2400" dirty="0" err="1"/>
              <a:t>coeficiente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correlação</a:t>
            </a:r>
            <a:endParaRPr lang="en-US" altLang="pt-BR" sz="2400" dirty="0"/>
          </a:p>
          <a:p>
            <a:pPr eaLnBrk="1" hangingPunct="1">
              <a:spcBef>
                <a:spcPct val="25000"/>
              </a:spcBef>
              <a:buSzPct val="100000"/>
            </a:pPr>
            <a:r>
              <a:rPr lang="en-US" altLang="pt-BR" sz="2400" dirty="0"/>
              <a:t>A </a:t>
            </a:r>
            <a:r>
              <a:rPr lang="en-US" altLang="pt-BR" sz="2400" dirty="0" err="1"/>
              <a:t>estimar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média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aritmética</a:t>
            </a:r>
            <a:r>
              <a:rPr lang="en-US" altLang="pt-BR" sz="2400" dirty="0"/>
              <a:t> dos </a:t>
            </a:r>
            <a:r>
              <a:rPr lang="en-US" altLang="pt-BR" sz="2400" dirty="0" err="1"/>
              <a:t>valores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prever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valores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individuais</a:t>
            </a:r>
            <a:endParaRPr lang="en-US" altLang="pt-B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DC7CCB3D-AD3D-4F70-9C78-F26E426EA9E1}" type="slidenum">
              <a:rPr lang="en-US" altLang="pt-BR" sz="1000"/>
              <a:pPr eaLnBrk="1" hangingPunct="1"/>
              <a:t>20</a:t>
            </a:fld>
            <a:endParaRPr lang="en-US" altLang="pt-BR" sz="1000"/>
          </a:p>
        </p:txBody>
      </p:sp>
      <p:pic>
        <p:nvPicPr>
          <p:cNvPr id="6148" name="Picture 2" descr="hou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056313"/>
            <a:ext cx="12192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3276600" y="2286000"/>
            <a:ext cx="5715000" cy="533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50" name="Rectangle 4"/>
          <p:cNvSpPr>
            <a:spLocks noGrp="1" noChangeArrowheads="1"/>
          </p:cNvSpPr>
          <p:nvPr>
            <p:ph type="title"/>
          </p:nvPr>
        </p:nvSpPr>
        <p:spPr>
          <a:xfrm>
            <a:off x="1943100" y="219135"/>
            <a:ext cx="6019800" cy="990600"/>
          </a:xfrm>
        </p:spPr>
        <p:txBody>
          <a:bodyPr/>
          <a:lstStyle/>
          <a:p>
            <a:pPr algn="l" eaLnBrk="1" hangingPunct="1"/>
            <a:r>
              <a:rPr lang="pt-BR" altLang="pt-BR" sz="3600" dirty="0"/>
              <a:t>Regressão Linear Simples -Exemplo: Saída Excel</a:t>
            </a:r>
            <a:endParaRPr lang="en-US" altLang="pt-BR" sz="3600" dirty="0"/>
          </a:p>
        </p:txBody>
      </p:sp>
      <p:graphicFrame>
        <p:nvGraphicFramePr>
          <p:cNvPr id="2" name="Group 126"/>
          <p:cNvGraphicFramePr>
            <a:graphicFrameLocks noGrp="1"/>
          </p:cNvGraphicFramePr>
          <p:nvPr/>
        </p:nvGraphicFramePr>
        <p:xfrm>
          <a:off x="533400" y="1676400"/>
          <a:ext cx="8229600" cy="4327525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55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Regression Statistics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Multiple 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0.76211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0.58082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0.52842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41.33032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Observations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ANOVA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Significance 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Regression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11.0848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Residual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13665.5652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1708.1957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32600.5000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P-value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Lower 95%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Upper 95%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98.24833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58.03348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1.69296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0.12892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-35.57720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232.07386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 Feet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0.10977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0.03297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3.32938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0.03374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0.18580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264" name="Oval 121"/>
          <p:cNvSpPr>
            <a:spLocks noChangeArrowheads="1"/>
          </p:cNvSpPr>
          <p:nvPr/>
        </p:nvSpPr>
        <p:spPr bwMode="auto">
          <a:xfrm>
            <a:off x="381000" y="4953000"/>
            <a:ext cx="3124200" cy="13716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65" name="Line 122"/>
          <p:cNvSpPr>
            <a:spLocks noChangeShapeType="1"/>
          </p:cNvSpPr>
          <p:nvPr/>
        </p:nvSpPr>
        <p:spPr bwMode="auto">
          <a:xfrm flipV="1">
            <a:off x="2667000" y="2819400"/>
            <a:ext cx="1447800" cy="2209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266" name="Text Box 123"/>
          <p:cNvSpPr txBox="1">
            <a:spLocks noChangeArrowheads="1"/>
          </p:cNvSpPr>
          <p:nvPr/>
        </p:nvSpPr>
        <p:spPr bwMode="auto">
          <a:xfrm>
            <a:off x="3200400" y="1828800"/>
            <a:ext cx="3886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2000" dirty="0">
                <a:solidFill>
                  <a:schemeClr val="folHlink"/>
                </a:solidFill>
              </a:rPr>
              <a:t>A </a:t>
            </a:r>
            <a:r>
              <a:rPr lang="en-US" altLang="pt-BR" sz="2000" dirty="0" err="1">
                <a:solidFill>
                  <a:schemeClr val="folHlink"/>
                </a:solidFill>
              </a:rPr>
              <a:t>equação</a:t>
            </a:r>
            <a:r>
              <a:rPr lang="en-US" altLang="pt-BR" sz="2000" dirty="0">
                <a:solidFill>
                  <a:schemeClr val="folHlink"/>
                </a:solidFill>
              </a:rPr>
              <a:t> da </a:t>
            </a:r>
            <a:r>
              <a:rPr lang="en-US" altLang="pt-BR" sz="2000" dirty="0" err="1">
                <a:solidFill>
                  <a:schemeClr val="folHlink"/>
                </a:solidFill>
              </a:rPr>
              <a:t>Regressão</a:t>
            </a:r>
            <a:r>
              <a:rPr lang="en-US" altLang="pt-BR" sz="2000" dirty="0">
                <a:solidFill>
                  <a:schemeClr val="folHlink"/>
                </a:solidFill>
              </a:rPr>
              <a:t> é:</a:t>
            </a:r>
          </a:p>
        </p:txBody>
      </p:sp>
      <p:graphicFrame>
        <p:nvGraphicFramePr>
          <p:cNvPr id="6146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71007"/>
              </p:ext>
            </p:extLst>
          </p:nvPr>
        </p:nvGraphicFramePr>
        <p:xfrm>
          <a:off x="3333750" y="2438400"/>
          <a:ext cx="56197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Equação" r:id="rId4" imgW="3136680" imgH="203040" progId="Equation.3">
                  <p:embed/>
                </p:oleObj>
              </mc:Choice>
              <mc:Fallback>
                <p:oleObj name="Equação" r:id="rId4" imgW="3136680" imgH="203040" progId="Equation.3">
                  <p:embed/>
                  <p:pic>
                    <p:nvPicPr>
                      <p:cNvPr id="0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2438400"/>
                        <a:ext cx="561975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7" name="Freeform 125"/>
          <p:cNvSpPr>
            <a:spLocks/>
          </p:cNvSpPr>
          <p:nvPr/>
        </p:nvSpPr>
        <p:spPr bwMode="auto">
          <a:xfrm>
            <a:off x="3657600" y="2362200"/>
            <a:ext cx="628650" cy="85725"/>
          </a:xfrm>
          <a:custGeom>
            <a:avLst/>
            <a:gdLst>
              <a:gd name="T0" fmla="*/ 0 w 396"/>
              <a:gd name="T1" fmla="*/ 120967515 h 54"/>
              <a:gd name="T2" fmla="*/ 514111915 w 396"/>
              <a:gd name="T3" fmla="*/ 0 h 54"/>
              <a:gd name="T4" fmla="*/ 997981964 w 396"/>
              <a:gd name="T5" fmla="*/ 136088449 h 54"/>
              <a:gd name="T6" fmla="*/ 0 60000 65536"/>
              <a:gd name="T7" fmla="*/ 0 60000 65536"/>
              <a:gd name="T8" fmla="*/ 0 60000 65536"/>
              <a:gd name="T9" fmla="*/ 0 w 396"/>
              <a:gd name="T10" fmla="*/ 0 h 54"/>
              <a:gd name="T11" fmla="*/ 396 w 39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54">
                <a:moveTo>
                  <a:pt x="0" y="48"/>
                </a:moveTo>
                <a:lnTo>
                  <a:pt x="204" y="0"/>
                </a:lnTo>
                <a:lnTo>
                  <a:pt x="396" y="54"/>
                </a:ln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268" name="Rectangle 11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C384ACE2-8BD9-4027-A6E9-F1F4CB070482}" type="slidenum">
              <a:rPr lang="en-US" altLang="pt-BR" sz="1000"/>
              <a:pPr eaLnBrk="1" hangingPunct="1"/>
              <a:t>21</a:t>
            </a:fld>
            <a:endParaRPr lang="en-US" altLang="pt-BR" sz="100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209800" y="2514600"/>
          <a:ext cx="48768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3" name="Chart" r:id="rId3" imgW="5562600" imgH="3781552" progId="Excel.Sheet.8">
                  <p:embed/>
                </p:oleObj>
              </mc:Choice>
              <mc:Fallback>
                <p:oleObj name="Chart" r:id="rId3" imgW="5562600" imgH="378155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48768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CC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1828800" y="5715000"/>
            <a:ext cx="6019800" cy="685800"/>
          </a:xfrm>
          <a:prstGeom prst="rect">
            <a:avLst/>
          </a:prstGeom>
          <a:solidFill>
            <a:srgbClr val="FDE0B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174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688262" cy="990600"/>
          </a:xfrm>
        </p:spPr>
        <p:txBody>
          <a:bodyPr/>
          <a:lstStyle/>
          <a:p>
            <a:pPr algn="l" eaLnBrk="1" hangingPunct="1"/>
            <a:r>
              <a:rPr lang="pt-BR" altLang="pt-BR" sz="3600" dirty="0"/>
              <a:t>Regressão Linear Simples - Exemplo: Representação Gráfica</a:t>
            </a:r>
            <a:endParaRPr lang="en-US" altLang="pt-BR" sz="3600" dirty="0"/>
          </a:p>
        </p:txBody>
      </p:sp>
      <p:sp>
        <p:nvSpPr>
          <p:cNvPr id="71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763000" cy="6858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pt-BR" sz="2400" dirty="0"/>
              <a:t>M</a:t>
            </a:r>
            <a:r>
              <a:rPr lang="pt-BR" altLang="pt-BR" sz="2400" dirty="0" err="1"/>
              <a:t>odelo</a:t>
            </a:r>
            <a:r>
              <a:rPr lang="pt-BR" altLang="pt-BR" sz="2400" dirty="0"/>
              <a:t> de preço de casa: gráfico de dispersão e linha de tendência</a:t>
            </a:r>
            <a:endParaRPr lang="en-US" altLang="pt-BR" sz="2400" dirty="0"/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56206"/>
              </p:ext>
            </p:extLst>
          </p:nvPr>
        </p:nvGraphicFramePr>
        <p:xfrm>
          <a:off x="2743200" y="5943600"/>
          <a:ext cx="421163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4" name="Equação" r:id="rId5" imgW="2349360" imgH="203040" progId="Equation.3">
                  <p:embed/>
                </p:oleObj>
              </mc:Choice>
              <mc:Fallback>
                <p:oleObj name="Equação" r:id="rId5" imgW="23493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943600"/>
                        <a:ext cx="421163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D5D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Line 7"/>
          <p:cNvSpPr>
            <a:spLocks noChangeShapeType="1"/>
          </p:cNvSpPr>
          <p:nvPr/>
        </p:nvSpPr>
        <p:spPr bwMode="auto">
          <a:xfrm flipH="1">
            <a:off x="2819400" y="3886200"/>
            <a:ext cx="1676400" cy="76200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7177" name="Freeform 8"/>
          <p:cNvSpPr>
            <a:spLocks/>
          </p:cNvSpPr>
          <p:nvPr/>
        </p:nvSpPr>
        <p:spPr bwMode="auto">
          <a:xfrm>
            <a:off x="2438400" y="5867400"/>
            <a:ext cx="628650" cy="85725"/>
          </a:xfrm>
          <a:custGeom>
            <a:avLst/>
            <a:gdLst>
              <a:gd name="T0" fmla="*/ 0 w 396"/>
              <a:gd name="T1" fmla="*/ 120967515 h 54"/>
              <a:gd name="T2" fmla="*/ 514111915 w 396"/>
              <a:gd name="T3" fmla="*/ 0 h 54"/>
              <a:gd name="T4" fmla="*/ 997981964 w 396"/>
              <a:gd name="T5" fmla="*/ 136088449 h 54"/>
              <a:gd name="T6" fmla="*/ 0 60000 65536"/>
              <a:gd name="T7" fmla="*/ 0 60000 65536"/>
              <a:gd name="T8" fmla="*/ 0 60000 65536"/>
              <a:gd name="T9" fmla="*/ 0 w 396"/>
              <a:gd name="T10" fmla="*/ 0 h 54"/>
              <a:gd name="T11" fmla="*/ 396 w 39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54">
                <a:moveTo>
                  <a:pt x="0" y="48"/>
                </a:moveTo>
                <a:lnTo>
                  <a:pt x="204" y="0"/>
                </a:lnTo>
                <a:lnTo>
                  <a:pt x="396" y="54"/>
                </a:ln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7010400" y="3124200"/>
            <a:ext cx="1371600" cy="7175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dirty="0" err="1"/>
              <a:t>Inclinação</a:t>
            </a:r>
            <a:r>
              <a:rPr lang="en-US" altLang="pt-BR" sz="2000" dirty="0"/>
              <a:t> </a:t>
            </a:r>
          </a:p>
          <a:p>
            <a:r>
              <a:rPr lang="en-US" altLang="pt-BR" sz="2000" dirty="0"/>
              <a:t>= 0.10977</a:t>
            </a:r>
            <a:endParaRPr lang="en-US" altLang="pt-BR" sz="2000" baseline="-25000" dirty="0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1066800" y="4724400"/>
            <a:ext cx="1219200" cy="643766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800" dirty="0" err="1"/>
              <a:t>Intercepto</a:t>
            </a:r>
            <a:r>
              <a:rPr lang="en-US" altLang="pt-BR" sz="1800" dirty="0"/>
              <a:t>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altLang="pt-BR" sz="2000" dirty="0"/>
              <a:t>= 98.248  </a:t>
            </a:r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H="1">
            <a:off x="6019800" y="2438400"/>
            <a:ext cx="1676400" cy="76200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7181" name="Freeform 12"/>
          <p:cNvSpPr>
            <a:spLocks/>
          </p:cNvSpPr>
          <p:nvPr/>
        </p:nvSpPr>
        <p:spPr bwMode="auto">
          <a:xfrm>
            <a:off x="6400800" y="3048000"/>
            <a:ext cx="609600" cy="457200"/>
          </a:xfrm>
          <a:custGeom>
            <a:avLst/>
            <a:gdLst>
              <a:gd name="T0" fmla="*/ 967740089 w 384"/>
              <a:gd name="T1" fmla="*/ 725804891 h 288"/>
              <a:gd name="T2" fmla="*/ 241935022 w 384"/>
              <a:gd name="T3" fmla="*/ 604837442 h 288"/>
              <a:gd name="T4" fmla="*/ 0 w 384"/>
              <a:gd name="T5" fmla="*/ 0 h 288"/>
              <a:gd name="T6" fmla="*/ 0 60000 65536"/>
              <a:gd name="T7" fmla="*/ 0 60000 65536"/>
              <a:gd name="T8" fmla="*/ 0 60000 65536"/>
              <a:gd name="T9" fmla="*/ 0 w 384"/>
              <a:gd name="T10" fmla="*/ 0 h 288"/>
              <a:gd name="T11" fmla="*/ 384 w 38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288">
                <a:moveTo>
                  <a:pt x="384" y="288"/>
                </a:moveTo>
                <a:cubicBezTo>
                  <a:pt x="272" y="288"/>
                  <a:pt x="160" y="288"/>
                  <a:pt x="96" y="240"/>
                </a:cubicBezTo>
                <a:cubicBezTo>
                  <a:pt x="32" y="192"/>
                  <a:pt x="16" y="96"/>
                  <a:pt x="0" y="0"/>
                </a:cubicBezTo>
              </a:path>
            </a:pathLst>
          </a:custGeom>
          <a:noFill/>
          <a:ln w="1905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82" name="Freeform 13"/>
          <p:cNvSpPr>
            <a:spLocks/>
          </p:cNvSpPr>
          <p:nvPr/>
        </p:nvSpPr>
        <p:spPr bwMode="auto">
          <a:xfrm>
            <a:off x="2286000" y="4572000"/>
            <a:ext cx="762000" cy="635000"/>
          </a:xfrm>
          <a:custGeom>
            <a:avLst/>
            <a:gdLst>
              <a:gd name="T0" fmla="*/ 0 w 480"/>
              <a:gd name="T1" fmla="*/ 967740102 h 400"/>
              <a:gd name="T2" fmla="*/ 967740151 w 480"/>
              <a:gd name="T3" fmla="*/ 846772638 h 400"/>
              <a:gd name="T4" fmla="*/ 1209675089 w 480"/>
              <a:gd name="T5" fmla="*/ 0 h 400"/>
              <a:gd name="T6" fmla="*/ 0 60000 65536"/>
              <a:gd name="T7" fmla="*/ 0 60000 65536"/>
              <a:gd name="T8" fmla="*/ 0 60000 65536"/>
              <a:gd name="T9" fmla="*/ 0 w 480"/>
              <a:gd name="T10" fmla="*/ 0 h 400"/>
              <a:gd name="T11" fmla="*/ 480 w 480"/>
              <a:gd name="T12" fmla="*/ 400 h 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400">
                <a:moveTo>
                  <a:pt x="0" y="384"/>
                </a:moveTo>
                <a:cubicBezTo>
                  <a:pt x="152" y="392"/>
                  <a:pt x="304" y="400"/>
                  <a:pt x="384" y="336"/>
                </a:cubicBezTo>
                <a:cubicBezTo>
                  <a:pt x="464" y="272"/>
                  <a:pt x="464" y="56"/>
                  <a:pt x="480" y="0"/>
                </a:cubicBezTo>
              </a:path>
            </a:pathLst>
          </a:custGeom>
          <a:noFill/>
          <a:ln w="1905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7183" name="Picture 14" descr="hous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12954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2895600" y="1891558"/>
            <a:ext cx="1524000" cy="457200"/>
          </a:xfrm>
          <a:prstGeom prst="rect">
            <a:avLst/>
          </a:prstGeom>
          <a:solidFill>
            <a:srgbClr val="C7DAF7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057591"/>
              </p:ext>
            </p:extLst>
          </p:nvPr>
        </p:nvGraphicFramePr>
        <p:xfrm>
          <a:off x="527050" y="1905000"/>
          <a:ext cx="58737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ção" r:id="rId3" imgW="2349360" imgH="203040" progId="Equation.3">
                  <p:embed/>
                </p:oleObj>
              </mc:Choice>
              <mc:Fallback>
                <p:oleObj name="Equação" r:id="rId3" imgW="23493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1905000"/>
                        <a:ext cx="58737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3FC9B2D8-E10D-460B-994F-8E5E2084D411}" type="slidenum">
              <a:rPr lang="en-US" altLang="pt-BR" sz="1000"/>
              <a:pPr eaLnBrk="1" hangingPunct="1"/>
              <a:t>22</a:t>
            </a:fld>
            <a:endParaRPr lang="en-US" altLang="pt-BR" sz="100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pt-BR" dirty="0" err="1"/>
              <a:t>Regressão</a:t>
            </a:r>
            <a:r>
              <a:rPr lang="en-US" altLang="pt-BR" dirty="0"/>
              <a:t> Linear Simples – </a:t>
            </a:r>
            <a:r>
              <a:rPr lang="en-US" altLang="pt-BR" dirty="0" err="1"/>
              <a:t>Exemplo</a:t>
            </a:r>
            <a:r>
              <a:rPr lang="en-US" altLang="pt-BR" dirty="0"/>
              <a:t>: </a:t>
            </a:r>
            <a:r>
              <a:rPr lang="en-US" altLang="pt-BR" dirty="0" err="1"/>
              <a:t>Interpretação</a:t>
            </a:r>
            <a:r>
              <a:rPr lang="en-US" altLang="pt-BR" dirty="0"/>
              <a:t> do </a:t>
            </a:r>
            <a:r>
              <a:rPr lang="en-US" altLang="pt-BR" dirty="0" err="1"/>
              <a:t>b</a:t>
            </a:r>
            <a:r>
              <a:rPr lang="en-US" altLang="pt-BR" baseline="-25000" dirty="0" err="1"/>
              <a:t>o</a:t>
            </a:r>
            <a:endParaRPr lang="en-US" altLang="pt-BR" baseline="-25000" dirty="0"/>
          </a:p>
        </p:txBody>
      </p:sp>
      <p:sp>
        <p:nvSpPr>
          <p:cNvPr id="819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8077200" cy="2628412"/>
          </a:xfrm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altLang="pt-BR" dirty="0"/>
              <a:t>b</a:t>
            </a:r>
            <a:r>
              <a:rPr lang="en-US" altLang="pt-BR" baseline="-25000" dirty="0"/>
              <a:t>0</a:t>
            </a:r>
            <a:r>
              <a:rPr lang="en-US" altLang="pt-BR" dirty="0"/>
              <a:t> </a:t>
            </a:r>
            <a:r>
              <a:rPr lang="pt-BR" altLang="pt-BR" dirty="0"/>
              <a:t>é o valor médio estimado de Y quando o valor de X é zero (se X = 0 estiver na gama de valores observados X)</a:t>
            </a:r>
            <a:endParaRPr lang="en-US" altLang="pt-BR" dirty="0"/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pt-BR" altLang="pt-BR" dirty="0"/>
              <a:t>Como uma casa não pode ter uma área igual a 0, </a:t>
            </a:r>
            <a:r>
              <a:rPr lang="en-US" altLang="pt-BR" dirty="0"/>
              <a:t>b</a:t>
            </a:r>
            <a:r>
              <a:rPr lang="en-US" altLang="pt-BR" baseline="-25000" dirty="0"/>
              <a:t>0</a:t>
            </a:r>
            <a:r>
              <a:rPr lang="pt-BR" altLang="pt-BR" dirty="0"/>
              <a:t> não tem aplicação prática neste caso.</a:t>
            </a:r>
            <a:endParaRPr lang="en-US" altLang="pt-BR" dirty="0"/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1219200" y="1828800"/>
            <a:ext cx="628650" cy="85725"/>
          </a:xfrm>
          <a:custGeom>
            <a:avLst/>
            <a:gdLst>
              <a:gd name="T0" fmla="*/ 0 w 396"/>
              <a:gd name="T1" fmla="*/ 120967515 h 54"/>
              <a:gd name="T2" fmla="*/ 514111915 w 396"/>
              <a:gd name="T3" fmla="*/ 0 h 54"/>
              <a:gd name="T4" fmla="*/ 997981964 w 396"/>
              <a:gd name="T5" fmla="*/ 136088449 h 54"/>
              <a:gd name="T6" fmla="*/ 0 60000 65536"/>
              <a:gd name="T7" fmla="*/ 0 60000 65536"/>
              <a:gd name="T8" fmla="*/ 0 60000 65536"/>
              <a:gd name="T9" fmla="*/ 0 w 396"/>
              <a:gd name="T10" fmla="*/ 0 h 54"/>
              <a:gd name="T11" fmla="*/ 396 w 39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54">
                <a:moveTo>
                  <a:pt x="0" y="48"/>
                </a:moveTo>
                <a:lnTo>
                  <a:pt x="204" y="0"/>
                </a:lnTo>
                <a:lnTo>
                  <a:pt x="396" y="54"/>
                </a:ln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57200" y="1676400"/>
            <a:ext cx="8305800" cy="914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pic>
        <p:nvPicPr>
          <p:cNvPr id="8201" name="Picture 9" descr="hou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562600"/>
            <a:ext cx="12954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7543800" y="12192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4724400" y="1905000"/>
            <a:ext cx="1371600" cy="457200"/>
          </a:xfrm>
          <a:prstGeom prst="rect">
            <a:avLst/>
          </a:prstGeom>
          <a:solidFill>
            <a:srgbClr val="C7DAF7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591604"/>
              </p:ext>
            </p:extLst>
          </p:nvPr>
        </p:nvGraphicFramePr>
        <p:xfrm>
          <a:off x="603250" y="1905000"/>
          <a:ext cx="58737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6" name="Equação" r:id="rId3" imgW="2349360" imgH="203040" progId="Equation.3">
                  <p:embed/>
                </p:oleObj>
              </mc:Choice>
              <mc:Fallback>
                <p:oleObj name="Equação" r:id="rId3" imgW="23493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1905000"/>
                        <a:ext cx="58737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B275E7C-22CA-4E1D-9146-D23A8048B38B}" type="slidenum">
              <a:rPr lang="en-US" altLang="pt-BR" sz="1000"/>
              <a:pPr eaLnBrk="1" hangingPunct="1"/>
              <a:t>23</a:t>
            </a:fld>
            <a:endParaRPr lang="en-US" altLang="pt-BR" sz="1000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2133600" y="4572000"/>
            <a:ext cx="1828800" cy="4572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title"/>
          </p:nvPr>
        </p:nvSpPr>
        <p:spPr>
          <a:xfrm>
            <a:off x="962588" y="97369"/>
            <a:ext cx="7793038" cy="1066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pt-BR" dirty="0" err="1"/>
              <a:t>Regressão</a:t>
            </a:r>
            <a:r>
              <a:rPr lang="en-US" altLang="pt-BR" dirty="0"/>
              <a:t> Linear Simples – </a:t>
            </a:r>
            <a:r>
              <a:rPr lang="en-US" altLang="pt-BR" dirty="0" err="1"/>
              <a:t>Exemplo</a:t>
            </a:r>
            <a:r>
              <a:rPr lang="en-US" altLang="pt-BR" dirty="0"/>
              <a:t>: </a:t>
            </a:r>
            <a:r>
              <a:rPr lang="en-US" altLang="pt-BR" dirty="0" err="1"/>
              <a:t>Interpretação</a:t>
            </a:r>
            <a:r>
              <a:rPr lang="en-US" altLang="pt-BR" dirty="0"/>
              <a:t> do b</a:t>
            </a:r>
            <a:r>
              <a:rPr lang="en-US" altLang="pt-BR" baseline="-25000" dirty="0"/>
              <a:t>1</a:t>
            </a:r>
          </a:p>
        </p:txBody>
      </p:sp>
      <p:sp>
        <p:nvSpPr>
          <p:cNvPr id="92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8077200" cy="3484031"/>
          </a:xfrm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altLang="pt-BR" sz="3200" dirty="0"/>
              <a:t>b</a:t>
            </a:r>
            <a:r>
              <a:rPr lang="en-US" altLang="pt-BR" sz="3200" baseline="-25000" dirty="0"/>
              <a:t>1</a:t>
            </a:r>
            <a:r>
              <a:rPr lang="pt-BR" altLang="pt-BR" sz="3200" dirty="0"/>
              <a:t> estima a alteração no valor médio de Y como um resultado de um aumento de uma unidade em X</a:t>
            </a:r>
            <a:endParaRPr lang="en-US" altLang="pt-BR" sz="3200" dirty="0"/>
          </a:p>
          <a:p>
            <a:pPr lvl="1"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altLang="pt-BR" dirty="0" err="1">
                <a:solidFill>
                  <a:schemeClr val="folHlink"/>
                </a:solidFill>
              </a:rPr>
              <a:t>Aqui</a:t>
            </a:r>
            <a:r>
              <a:rPr lang="en-US" altLang="pt-BR" dirty="0">
                <a:solidFill>
                  <a:schemeClr val="folHlink"/>
                </a:solidFill>
              </a:rPr>
              <a:t>, b</a:t>
            </a:r>
            <a:r>
              <a:rPr lang="en-US" altLang="pt-BR" baseline="-25000" dirty="0">
                <a:solidFill>
                  <a:schemeClr val="folHlink"/>
                </a:solidFill>
              </a:rPr>
              <a:t>1</a:t>
            </a:r>
            <a:r>
              <a:rPr lang="en-US" altLang="pt-BR" dirty="0">
                <a:solidFill>
                  <a:schemeClr val="folHlink"/>
                </a:solidFill>
              </a:rPr>
              <a:t> = 0.10977  </a:t>
            </a:r>
            <a:r>
              <a:rPr lang="pt-BR" altLang="pt-BR" dirty="0">
                <a:solidFill>
                  <a:schemeClr val="folHlink"/>
                </a:solidFill>
              </a:rPr>
              <a:t>diz-nos que o valor médio de uma casa aumenta em 0.10977 ($ 1000) = $ 109,77, em média, para cada um pé quadrado adicional de tamanho</a:t>
            </a:r>
            <a:endParaRPr lang="en-US" altLang="pt-BR" dirty="0">
              <a:solidFill>
                <a:schemeClr val="folHlink"/>
              </a:solidFill>
            </a:endParaRPr>
          </a:p>
        </p:txBody>
      </p:sp>
      <p:sp>
        <p:nvSpPr>
          <p:cNvPr id="9224" name="Freeform 7"/>
          <p:cNvSpPr>
            <a:spLocks/>
          </p:cNvSpPr>
          <p:nvPr/>
        </p:nvSpPr>
        <p:spPr bwMode="auto">
          <a:xfrm>
            <a:off x="1219200" y="1828800"/>
            <a:ext cx="628650" cy="85725"/>
          </a:xfrm>
          <a:custGeom>
            <a:avLst/>
            <a:gdLst>
              <a:gd name="T0" fmla="*/ 0 w 396"/>
              <a:gd name="T1" fmla="*/ 120967515 h 54"/>
              <a:gd name="T2" fmla="*/ 514111915 w 396"/>
              <a:gd name="T3" fmla="*/ 0 h 54"/>
              <a:gd name="T4" fmla="*/ 997981964 w 396"/>
              <a:gd name="T5" fmla="*/ 136088449 h 54"/>
              <a:gd name="T6" fmla="*/ 0 60000 65536"/>
              <a:gd name="T7" fmla="*/ 0 60000 65536"/>
              <a:gd name="T8" fmla="*/ 0 60000 65536"/>
              <a:gd name="T9" fmla="*/ 0 w 396"/>
              <a:gd name="T10" fmla="*/ 0 h 54"/>
              <a:gd name="T11" fmla="*/ 396 w 39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54">
                <a:moveTo>
                  <a:pt x="0" y="48"/>
                </a:moveTo>
                <a:lnTo>
                  <a:pt x="204" y="0"/>
                </a:lnTo>
                <a:lnTo>
                  <a:pt x="396" y="54"/>
                </a:ln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457200" y="1676400"/>
            <a:ext cx="8305800" cy="914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pic>
        <p:nvPicPr>
          <p:cNvPr id="9226" name="Picture 9" descr="hou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67400"/>
            <a:ext cx="12954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7543800" y="10668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D2C110D4-783D-47AC-8482-E68C50D0A80B}" type="slidenum">
              <a:rPr lang="en-US" altLang="pt-BR" sz="1000"/>
              <a:pPr eaLnBrk="1" hangingPunct="1"/>
              <a:t>24</a:t>
            </a:fld>
            <a:endParaRPr lang="en-US" altLang="pt-BR" sz="1000"/>
          </a:p>
        </p:txBody>
      </p:sp>
      <p:pic>
        <p:nvPicPr>
          <p:cNvPr id="10244" name="Picture 2" descr="hou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715000"/>
            <a:ext cx="1143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931008"/>
              </p:ext>
            </p:extLst>
          </p:nvPr>
        </p:nvGraphicFramePr>
        <p:xfrm>
          <a:off x="1246188" y="3000375"/>
          <a:ext cx="6629400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Equação" r:id="rId4" imgW="2349360" imgH="660240" progId="Equation.3">
                  <p:embed/>
                </p:oleObj>
              </mc:Choice>
              <mc:Fallback>
                <p:oleObj name="Equação" r:id="rId4" imgW="2349360" imgH="660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3000375"/>
                        <a:ext cx="6629400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Freeform 4"/>
          <p:cNvSpPr>
            <a:spLocks/>
          </p:cNvSpPr>
          <p:nvPr/>
        </p:nvSpPr>
        <p:spPr bwMode="auto">
          <a:xfrm>
            <a:off x="1905000" y="2895600"/>
            <a:ext cx="628650" cy="85725"/>
          </a:xfrm>
          <a:custGeom>
            <a:avLst/>
            <a:gdLst>
              <a:gd name="T0" fmla="*/ 0 w 396"/>
              <a:gd name="T1" fmla="*/ 120967515 h 54"/>
              <a:gd name="T2" fmla="*/ 514111915 w 396"/>
              <a:gd name="T3" fmla="*/ 0 h 54"/>
              <a:gd name="T4" fmla="*/ 997981964 w 396"/>
              <a:gd name="T5" fmla="*/ 136088449 h 54"/>
              <a:gd name="T6" fmla="*/ 0 60000 65536"/>
              <a:gd name="T7" fmla="*/ 0 60000 65536"/>
              <a:gd name="T8" fmla="*/ 0 60000 65536"/>
              <a:gd name="T9" fmla="*/ 0 w 396"/>
              <a:gd name="T10" fmla="*/ 0 h 54"/>
              <a:gd name="T11" fmla="*/ 396 w 39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54">
                <a:moveTo>
                  <a:pt x="0" y="48"/>
                </a:moveTo>
                <a:lnTo>
                  <a:pt x="204" y="0"/>
                </a:lnTo>
                <a:lnTo>
                  <a:pt x="396" y="54"/>
                </a:ln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09800" y="1600200"/>
            <a:ext cx="4876800" cy="828432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dirty="0"/>
              <a:t>Prever o preço para uma casa com 2000 pés quadrados:</a:t>
            </a:r>
            <a:endParaRPr lang="en-US" altLang="pt-BR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33400" y="5236029"/>
            <a:ext cx="7315200" cy="920765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700" dirty="0"/>
              <a:t>O preço previsto para uma casa com 2000 pés quadrados é 317,85 ($ 1,000 s) = $ 317.850</a:t>
            </a:r>
            <a:endParaRPr lang="en-US" altLang="pt-BR" sz="2700" dirty="0"/>
          </a:p>
        </p:txBody>
      </p:sp>
      <p:sp>
        <p:nvSpPr>
          <p:cNvPr id="10248" name="Rectangle 10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934200" cy="1066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pt-BR" altLang="pt-BR" dirty="0"/>
              <a:t>Regressão Linear Simples -Exemplo: fazer previsões</a:t>
            </a:r>
            <a:endParaRPr lang="en-US" altLang="pt-BR" dirty="0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27CDB3BF-9E30-486F-9165-DD9F5A864022}" type="slidenum">
              <a:rPr lang="en-US" altLang="pt-BR" sz="1000"/>
              <a:pPr eaLnBrk="1" hangingPunct="1"/>
              <a:t>25</a:t>
            </a:fld>
            <a:endParaRPr lang="en-US" altLang="pt-BR" sz="1000"/>
          </a:p>
        </p:txBody>
      </p:sp>
      <p:graphicFrame>
        <p:nvGraphicFramePr>
          <p:cNvPr id="11266" name="Object 10"/>
          <p:cNvGraphicFramePr>
            <a:graphicFrameLocks noChangeAspect="1"/>
          </p:cNvGraphicFramePr>
          <p:nvPr/>
        </p:nvGraphicFramePr>
        <p:xfrm>
          <a:off x="152400" y="3048000"/>
          <a:ext cx="48768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Chart" r:id="rId3" imgW="5562600" imgH="3781552" progId="Excel.Sheet.8">
                  <p:embed/>
                </p:oleObj>
              </mc:Choice>
              <mc:Fallback>
                <p:oleObj name="Chart" r:id="rId3" imgW="5562600" imgH="3781552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0"/>
                        <a:ext cx="48768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CC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Rectangle 8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461250" cy="1066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pt-BR" altLang="pt-BR" dirty="0"/>
              <a:t>Regressão Linear Simples -Exemplo: fazer previsões</a:t>
            </a:r>
            <a:endParaRPr lang="en-US" altLang="pt-BR" dirty="0"/>
          </a:p>
        </p:txBody>
      </p:sp>
      <p:sp>
        <p:nvSpPr>
          <p:cNvPr id="112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077200" cy="1027113"/>
          </a:xfrm>
        </p:spPr>
        <p:txBody>
          <a:bodyPr/>
          <a:lstStyle/>
          <a:p>
            <a:pPr eaLnBrk="1" hangingPunct="1"/>
            <a:r>
              <a:rPr lang="en-US" altLang="pt-BR" sz="2200" dirty="0" err="1"/>
              <a:t>Usando</a:t>
            </a:r>
            <a:r>
              <a:rPr lang="en-US" altLang="pt-BR" sz="2200" dirty="0"/>
              <a:t> o </a:t>
            </a:r>
            <a:r>
              <a:rPr lang="en-US" altLang="pt-BR" sz="2200" dirty="0" err="1"/>
              <a:t>modelo</a:t>
            </a:r>
            <a:r>
              <a:rPr lang="en-US" altLang="pt-BR" sz="2200" dirty="0"/>
              <a:t> de  </a:t>
            </a:r>
            <a:r>
              <a:rPr lang="en-US" altLang="pt-BR" sz="2200" dirty="0" err="1"/>
              <a:t>regressão</a:t>
            </a:r>
            <a:r>
              <a:rPr lang="en-US" altLang="pt-BR" sz="2200" dirty="0"/>
              <a:t> para </a:t>
            </a:r>
            <a:r>
              <a:rPr lang="en-US" altLang="pt-BR" sz="2200" dirty="0" err="1"/>
              <a:t>previsões</a:t>
            </a:r>
            <a:r>
              <a:rPr lang="en-US" altLang="pt-BR" sz="2200" dirty="0"/>
              <a:t>, </a:t>
            </a:r>
            <a:r>
              <a:rPr lang="en-US" altLang="pt-BR" sz="2200" dirty="0" err="1"/>
              <a:t>apenas</a:t>
            </a:r>
            <a:r>
              <a:rPr lang="en-US" altLang="pt-BR" sz="2200" dirty="0"/>
              <a:t> para </a:t>
            </a:r>
            <a:r>
              <a:rPr lang="en-US" altLang="pt-BR" sz="2200" dirty="0" err="1"/>
              <a:t>previsões</a:t>
            </a:r>
            <a:r>
              <a:rPr lang="en-US" altLang="pt-BR" sz="2200" dirty="0"/>
              <a:t> </a:t>
            </a:r>
            <a:r>
              <a:rPr lang="en-US" altLang="pt-BR" sz="2200" dirty="0" err="1"/>
              <a:t>dentro</a:t>
            </a:r>
            <a:r>
              <a:rPr lang="en-US" altLang="pt-BR" sz="2200" dirty="0"/>
              <a:t> da </a:t>
            </a:r>
            <a:r>
              <a:rPr lang="en-US" altLang="pt-BR" sz="2200" dirty="0" err="1"/>
              <a:t>região</a:t>
            </a:r>
            <a:r>
              <a:rPr lang="en-US" altLang="pt-BR" sz="2200" dirty="0"/>
              <a:t> </a:t>
            </a:r>
            <a:r>
              <a:rPr lang="en-US" altLang="pt-BR" sz="2200" dirty="0" err="1"/>
              <a:t>relevante</a:t>
            </a:r>
            <a:r>
              <a:rPr lang="en-US" altLang="pt-BR" sz="2200" dirty="0"/>
              <a:t> de dados</a:t>
            </a:r>
          </a:p>
        </p:txBody>
      </p:sp>
      <p:sp>
        <p:nvSpPr>
          <p:cNvPr id="11270" name="Line 11"/>
          <p:cNvSpPr>
            <a:spLocks noChangeShapeType="1"/>
          </p:cNvSpPr>
          <p:nvPr/>
        </p:nvSpPr>
        <p:spPr bwMode="auto">
          <a:xfrm flipH="1">
            <a:off x="762000" y="4419600"/>
            <a:ext cx="1676400" cy="76200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271" name="Line 14"/>
          <p:cNvSpPr>
            <a:spLocks noChangeShapeType="1"/>
          </p:cNvSpPr>
          <p:nvPr/>
        </p:nvSpPr>
        <p:spPr bwMode="auto">
          <a:xfrm flipH="1">
            <a:off x="3962400" y="2971800"/>
            <a:ext cx="1676400" cy="76200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272" name="Line 17"/>
          <p:cNvSpPr>
            <a:spLocks noChangeShapeType="1"/>
          </p:cNvSpPr>
          <p:nvPr/>
        </p:nvSpPr>
        <p:spPr bwMode="auto">
          <a:xfrm>
            <a:off x="2286000" y="35814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1273" name="Line 18"/>
          <p:cNvSpPr>
            <a:spLocks noChangeShapeType="1"/>
          </p:cNvSpPr>
          <p:nvPr/>
        </p:nvSpPr>
        <p:spPr bwMode="auto">
          <a:xfrm>
            <a:off x="4114800" y="35814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1274" name="AutoShape 19"/>
          <p:cNvSpPr>
            <a:spLocks/>
          </p:cNvSpPr>
          <p:nvPr/>
        </p:nvSpPr>
        <p:spPr bwMode="auto">
          <a:xfrm rot="5400000">
            <a:off x="3048000" y="2362200"/>
            <a:ext cx="304800" cy="16764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1275" name="Text Box 20"/>
          <p:cNvSpPr txBox="1">
            <a:spLocks noChangeArrowheads="1"/>
          </p:cNvSpPr>
          <p:nvPr/>
        </p:nvSpPr>
        <p:spPr bwMode="auto">
          <a:xfrm>
            <a:off x="2057400" y="2362200"/>
            <a:ext cx="2286000" cy="646331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800" dirty="0"/>
              <a:t>F</a:t>
            </a:r>
            <a:r>
              <a:rPr lang="pt-BR" altLang="pt-BR" sz="1800" dirty="0"/>
              <a:t>ração relevante para a interpolação</a:t>
            </a:r>
            <a:endParaRPr lang="en-US" altLang="pt-BR" sz="1800" dirty="0"/>
          </a:p>
        </p:txBody>
      </p:sp>
      <p:sp>
        <p:nvSpPr>
          <p:cNvPr id="11276" name="Text Box 21"/>
          <p:cNvSpPr txBox="1">
            <a:spLocks noChangeArrowheads="1"/>
          </p:cNvSpPr>
          <p:nvPr/>
        </p:nvSpPr>
        <p:spPr bwMode="auto">
          <a:xfrm>
            <a:off x="5105400" y="5105400"/>
            <a:ext cx="2286000" cy="1323439"/>
          </a:xfrm>
          <a:prstGeom prst="rect">
            <a:avLst/>
          </a:prstGeom>
          <a:solidFill>
            <a:srgbClr val="FDE0B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000" dirty="0"/>
              <a:t>Não tente extrapolar para além do alcance de X observadas</a:t>
            </a:r>
            <a:endParaRPr lang="en-US" altLang="pt-BR" sz="2000" dirty="0"/>
          </a:p>
        </p:txBody>
      </p:sp>
      <p:sp>
        <p:nvSpPr>
          <p:cNvPr id="11277" name="Line 22"/>
          <p:cNvSpPr>
            <a:spLocks noChangeShapeType="1"/>
          </p:cNvSpPr>
          <p:nvPr/>
        </p:nvSpPr>
        <p:spPr bwMode="auto">
          <a:xfrm flipH="1" flipV="1">
            <a:off x="4724400" y="3429000"/>
            <a:ext cx="457200" cy="1676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1278" name="Line 23"/>
          <p:cNvSpPr>
            <a:spLocks noChangeShapeType="1"/>
          </p:cNvSpPr>
          <p:nvPr/>
        </p:nvSpPr>
        <p:spPr bwMode="auto">
          <a:xfrm flipH="1" flipV="1">
            <a:off x="1676400" y="4876800"/>
            <a:ext cx="3429000" cy="990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4107916D-EFDF-4E78-84EB-178CADAED154}" type="slidenum">
              <a:rPr lang="en-US" altLang="pt-BR" sz="1000"/>
              <a:pPr eaLnBrk="1" hangingPunct="1"/>
              <a:t>26</a:t>
            </a:fld>
            <a:endParaRPr lang="en-US" altLang="pt-BR" sz="100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239000" cy="7620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Medidas</a:t>
            </a:r>
            <a:r>
              <a:rPr lang="en-US" altLang="pt-BR" dirty="0"/>
              <a:t> de </a:t>
            </a:r>
            <a:r>
              <a:rPr lang="en-US" altLang="pt-BR" dirty="0" err="1"/>
              <a:t>Variação</a:t>
            </a:r>
            <a:endParaRPr lang="en-US" altLang="pt-BR" dirty="0"/>
          </a:p>
        </p:txBody>
      </p:sp>
      <p:sp>
        <p:nvSpPr>
          <p:cNvPr id="12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010400" cy="671513"/>
          </a:xfrm>
        </p:spPr>
        <p:txBody>
          <a:bodyPr/>
          <a:lstStyle/>
          <a:p>
            <a:pPr eaLnBrk="1" hangingPunct="1"/>
            <a:r>
              <a:rPr lang="pt-BR" altLang="pt-BR" sz="2400" dirty="0"/>
              <a:t>Variação total é composta de duas partes:</a:t>
            </a:r>
            <a:endParaRPr lang="en-US" altLang="pt-BR" sz="2400" dirty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35038" y="2362200"/>
          <a:ext cx="72088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2" name="Equation" r:id="rId3" imgW="1688760" imgH="177480" progId="Equation.3">
                  <p:embed/>
                </p:oleObj>
              </mc:Choice>
              <mc:Fallback>
                <p:oleObj name="Equation" r:id="rId3" imgW="168876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362200"/>
                        <a:ext cx="7208837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5"/>
          <p:cNvSpPr>
            <a:spLocks noChangeArrowheads="1"/>
          </p:cNvSpPr>
          <p:nvPr/>
        </p:nvSpPr>
        <p:spPr bwMode="auto">
          <a:xfrm>
            <a:off x="685800" y="3276600"/>
            <a:ext cx="1600200" cy="8382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pt-BR" sz="1700" dirty="0"/>
              <a:t>Soma Total dos </a:t>
            </a:r>
            <a:r>
              <a:rPr lang="en-US" altLang="pt-BR" sz="1700" dirty="0" err="1"/>
              <a:t>Quadrados</a:t>
            </a:r>
            <a:endParaRPr lang="en-US" altLang="pt-BR" sz="1700" dirty="0"/>
          </a:p>
        </p:txBody>
      </p:sp>
      <p:sp>
        <p:nvSpPr>
          <p:cNvPr id="12300" name="Rectangle 6"/>
          <p:cNvSpPr>
            <a:spLocks noChangeArrowheads="1"/>
          </p:cNvSpPr>
          <p:nvPr/>
        </p:nvSpPr>
        <p:spPr bwMode="auto">
          <a:xfrm>
            <a:off x="3543300" y="3276600"/>
            <a:ext cx="2057400" cy="762000"/>
          </a:xfrm>
          <a:prstGeom prst="rect">
            <a:avLst/>
          </a:prstGeom>
          <a:solidFill>
            <a:srgbClr val="C4E6C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pt-BR" sz="1600" dirty="0"/>
              <a:t>Soma dos quadrados da regressão</a:t>
            </a:r>
            <a:endParaRPr lang="en-US" altLang="pt-BR" sz="1600" dirty="0"/>
          </a:p>
        </p:txBody>
      </p:sp>
      <p:sp>
        <p:nvSpPr>
          <p:cNvPr id="12301" name="Rectangle 7"/>
          <p:cNvSpPr>
            <a:spLocks noChangeArrowheads="1"/>
          </p:cNvSpPr>
          <p:nvPr/>
        </p:nvSpPr>
        <p:spPr bwMode="auto">
          <a:xfrm>
            <a:off x="6324600" y="3276600"/>
            <a:ext cx="2057400" cy="762000"/>
          </a:xfrm>
          <a:prstGeom prst="rect">
            <a:avLst/>
          </a:prstGeom>
          <a:solidFill>
            <a:srgbClr val="FFE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pt-BR" sz="1900" dirty="0" err="1"/>
              <a:t>Erro</a:t>
            </a:r>
            <a:r>
              <a:rPr lang="en-US" altLang="pt-BR" sz="1900" dirty="0"/>
              <a:t> </a:t>
            </a:r>
            <a:r>
              <a:rPr lang="en-US" altLang="pt-BR" sz="1900" dirty="0" err="1"/>
              <a:t>Quadrático</a:t>
            </a:r>
            <a:endParaRPr lang="en-US" altLang="pt-BR" sz="1900" dirty="0"/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66675" y="4405313"/>
          <a:ext cx="283368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3" name="Equation" r:id="rId5" imgW="1244520" imgH="266400" progId="Equation.3">
                  <p:embed/>
                </p:oleObj>
              </mc:Choice>
              <mc:Fallback>
                <p:oleObj name="Equation" r:id="rId5" imgW="1244520" imgH="266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" y="4405313"/>
                        <a:ext cx="2833688" cy="6032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6172200" y="4419600"/>
          <a:ext cx="28606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4" name="Equation" r:id="rId7" imgW="1257120" imgH="266400" progId="Equation.3">
                  <p:embed/>
                </p:oleObj>
              </mc:Choice>
              <mc:Fallback>
                <p:oleObj name="Equation" r:id="rId7" imgW="1257120" imgH="266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419600"/>
                        <a:ext cx="2860675" cy="604838"/>
                      </a:xfrm>
                      <a:prstGeom prst="rect">
                        <a:avLst/>
                      </a:prstGeom>
                      <a:solidFill>
                        <a:srgbClr val="FFE9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0"/>
          <p:cNvGraphicFramePr>
            <a:graphicFrameLocks noChangeAspect="1"/>
          </p:cNvGraphicFramePr>
          <p:nvPr/>
        </p:nvGraphicFramePr>
        <p:xfrm>
          <a:off x="3200400" y="4419600"/>
          <a:ext cx="27622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5" name="Equation" r:id="rId9" imgW="1257120" imgH="266400" progId="Equation.3">
                  <p:embed/>
                </p:oleObj>
              </mc:Choice>
              <mc:Fallback>
                <p:oleObj name="Equation" r:id="rId9" imgW="1257120" imgH="266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0"/>
                        <a:ext cx="2762250" cy="582613"/>
                      </a:xfrm>
                      <a:prstGeom prst="rect">
                        <a:avLst/>
                      </a:prstGeom>
                      <a:solidFill>
                        <a:srgbClr val="C4E6C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Rectangle 11"/>
          <p:cNvSpPr>
            <a:spLocks noChangeArrowheads="1"/>
          </p:cNvSpPr>
          <p:nvPr/>
        </p:nvSpPr>
        <p:spPr bwMode="auto">
          <a:xfrm>
            <a:off x="1905000" y="5105400"/>
            <a:ext cx="6324600" cy="148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800" dirty="0"/>
              <a:t>where: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pt-BR" sz="1800" dirty="0"/>
              <a:t>	</a:t>
            </a:r>
            <a:r>
              <a:rPr lang="en-US" altLang="pt-BR" sz="1800" i="1" dirty="0"/>
              <a:t>  </a:t>
            </a:r>
            <a:r>
              <a:rPr lang="en-US" altLang="pt-BR" sz="1800" dirty="0"/>
              <a:t>  = V</a:t>
            </a:r>
            <a:r>
              <a:rPr lang="pt-BR" altLang="pt-BR" sz="1800" dirty="0" err="1"/>
              <a:t>alor</a:t>
            </a:r>
            <a:r>
              <a:rPr lang="pt-BR" altLang="pt-BR" sz="1800" dirty="0"/>
              <a:t> médio da variável dependente</a:t>
            </a:r>
            <a:endParaRPr lang="en-US" altLang="pt-BR" sz="1800" dirty="0"/>
          </a:p>
          <a:p>
            <a:pPr eaLnBrk="1" hangingPunct="1">
              <a:lnSpc>
                <a:spcPct val="130000"/>
              </a:lnSpc>
            </a:pPr>
            <a:r>
              <a:rPr lang="en-US" altLang="pt-BR" sz="1800" dirty="0"/>
              <a:t>	</a:t>
            </a:r>
            <a:r>
              <a:rPr lang="en-US" altLang="pt-BR" sz="2000" dirty="0"/>
              <a:t>Y</a:t>
            </a:r>
            <a:r>
              <a:rPr lang="en-US" altLang="pt-BR" sz="2000" baseline="-25000" dirty="0"/>
              <a:t>i</a:t>
            </a:r>
            <a:r>
              <a:rPr lang="en-US" altLang="pt-BR" sz="1800" dirty="0"/>
              <a:t> = </a:t>
            </a:r>
            <a:r>
              <a:rPr lang="pt-BR" altLang="pt-BR" sz="1800" dirty="0"/>
              <a:t>Valor observado da variável dependente</a:t>
            </a:r>
            <a:endParaRPr lang="en-US" altLang="pt-BR" sz="1800" dirty="0"/>
          </a:p>
          <a:p>
            <a:pPr eaLnBrk="1" hangingPunct="1">
              <a:lnSpc>
                <a:spcPct val="130000"/>
              </a:lnSpc>
            </a:pPr>
            <a:r>
              <a:rPr lang="en-US" altLang="pt-BR" sz="1800" dirty="0"/>
              <a:t>	    = Valor </a:t>
            </a:r>
            <a:r>
              <a:rPr lang="en-US" altLang="pt-BR" sz="1800" dirty="0" err="1"/>
              <a:t>previsto</a:t>
            </a:r>
            <a:r>
              <a:rPr lang="en-US" altLang="pt-BR" sz="1800" dirty="0"/>
              <a:t> de Y para o valor de X</a:t>
            </a:r>
            <a:r>
              <a:rPr lang="en-US" altLang="pt-BR" sz="1800" baseline="-25000" dirty="0"/>
              <a:t>i</a:t>
            </a:r>
            <a:r>
              <a:rPr lang="en-US" altLang="pt-BR" sz="1800" dirty="0"/>
              <a:t> </a:t>
            </a:r>
          </a:p>
        </p:txBody>
      </p:sp>
      <p:graphicFrame>
        <p:nvGraphicFramePr>
          <p:cNvPr id="12294" name="Object 12"/>
          <p:cNvGraphicFramePr>
            <a:graphicFrameLocks noChangeAspect="1"/>
          </p:cNvGraphicFramePr>
          <p:nvPr/>
        </p:nvGraphicFramePr>
        <p:xfrm>
          <a:off x="2819400" y="6096000"/>
          <a:ext cx="309563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6" name="Equation" r:id="rId11" imgW="152280" imgH="241200" progId="Equation.3">
                  <p:embed/>
                </p:oleObj>
              </mc:Choice>
              <mc:Fallback>
                <p:oleObj name="Equation" r:id="rId11" imgW="15228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6096000"/>
                        <a:ext cx="309563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13"/>
          <p:cNvGraphicFramePr>
            <a:graphicFrameLocks noChangeAspect="1"/>
          </p:cNvGraphicFramePr>
          <p:nvPr/>
        </p:nvGraphicFramePr>
        <p:xfrm>
          <a:off x="2838450" y="5410200"/>
          <a:ext cx="2889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7" name="Equation" r:id="rId13" imgW="152280" imgH="203040" progId="Equation.3">
                  <p:embed/>
                </p:oleObj>
              </mc:Choice>
              <mc:Fallback>
                <p:oleObj name="Equation" r:id="rId13" imgW="15228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5410200"/>
                        <a:ext cx="28892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0DAC2303-7492-4095-A585-BBDA1DB562C6}" type="slidenum">
              <a:rPr lang="en-US" altLang="pt-BR" sz="1000"/>
              <a:pPr eaLnBrk="1" hangingPunct="1"/>
              <a:t>27</a:t>
            </a:fld>
            <a:endParaRPr lang="en-US" altLang="pt-BR" sz="100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1562100" y="4272733"/>
            <a:ext cx="3543300" cy="457200"/>
          </a:xfrm>
          <a:prstGeom prst="rect">
            <a:avLst/>
          </a:prstGeom>
          <a:solidFill>
            <a:srgbClr val="FFE9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1562100" y="3267076"/>
            <a:ext cx="3924300" cy="457200"/>
          </a:xfrm>
          <a:prstGeom prst="rect">
            <a:avLst/>
          </a:prstGeom>
          <a:solidFill>
            <a:srgbClr val="C4E6C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1562100" y="1828800"/>
            <a:ext cx="3009900" cy="457200"/>
          </a:xfrm>
          <a:prstGeom prst="rect">
            <a:avLst/>
          </a:prstGeom>
          <a:solidFill>
            <a:srgbClr val="FDE0B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0423" name="Text Box 6"/>
          <p:cNvSpPr txBox="1">
            <a:spLocks noChangeArrowheads="1"/>
          </p:cNvSpPr>
          <p:nvPr/>
        </p:nvSpPr>
        <p:spPr bwMode="auto">
          <a:xfrm>
            <a:off x="7467600" y="838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60424" name="Rectangle 9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239000" cy="7620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Medidas</a:t>
            </a:r>
            <a:r>
              <a:rPr lang="en-US" altLang="pt-BR" dirty="0"/>
              <a:t> de </a:t>
            </a:r>
            <a:r>
              <a:rPr lang="en-US" altLang="pt-BR" dirty="0" err="1"/>
              <a:t>Variação</a:t>
            </a:r>
            <a:endParaRPr lang="en-US" altLang="pt-BR" dirty="0"/>
          </a:p>
        </p:txBody>
      </p:sp>
      <p:sp>
        <p:nvSpPr>
          <p:cNvPr id="60425" name="Line 10"/>
          <p:cNvSpPr>
            <a:spLocks noChangeShapeType="1"/>
          </p:cNvSpPr>
          <p:nvPr/>
        </p:nvSpPr>
        <p:spPr bwMode="auto">
          <a:xfrm>
            <a:off x="2438400" y="2743200"/>
            <a:ext cx="2286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686800" cy="4114800"/>
          </a:xfrm>
          <a:noFill/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altLang="pt-BR" sz="2400" dirty="0"/>
              <a:t>SST = </a:t>
            </a:r>
            <a:r>
              <a:rPr lang="en-US" altLang="pt-BR" sz="2000" dirty="0"/>
              <a:t>soma total dos </a:t>
            </a:r>
            <a:r>
              <a:rPr lang="en-US" altLang="pt-BR" sz="2000" dirty="0" err="1"/>
              <a:t>quadrados</a:t>
            </a:r>
            <a:r>
              <a:rPr lang="en-US" altLang="pt-BR" sz="2000" dirty="0"/>
              <a:t>     </a:t>
            </a:r>
            <a:r>
              <a:rPr lang="en-US" altLang="pt-BR" sz="2400" dirty="0">
                <a:solidFill>
                  <a:schemeClr val="hlink"/>
                </a:solidFill>
              </a:rPr>
              <a:t>(</a:t>
            </a:r>
            <a:r>
              <a:rPr lang="en-US" altLang="pt-BR" sz="2400" dirty="0" err="1">
                <a:solidFill>
                  <a:schemeClr val="hlink"/>
                </a:solidFill>
              </a:rPr>
              <a:t>Variação</a:t>
            </a:r>
            <a:r>
              <a:rPr lang="en-US" altLang="pt-BR" sz="2400" dirty="0">
                <a:solidFill>
                  <a:schemeClr val="hlink"/>
                </a:solidFill>
              </a:rPr>
              <a:t> Total)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pt-BR" dirty="0"/>
              <a:t>Mede a </a:t>
            </a:r>
            <a:r>
              <a:rPr lang="en-US" altLang="pt-BR" dirty="0" err="1"/>
              <a:t>variação</a:t>
            </a:r>
            <a:r>
              <a:rPr lang="en-US" altLang="pt-BR" dirty="0"/>
              <a:t> dos </a:t>
            </a:r>
            <a:r>
              <a:rPr lang="en-US" altLang="pt-BR" dirty="0" err="1"/>
              <a:t>valores</a:t>
            </a:r>
            <a:r>
              <a:rPr lang="en-US" altLang="pt-BR" dirty="0"/>
              <a:t> de Y</a:t>
            </a:r>
            <a:r>
              <a:rPr lang="en-US" altLang="pt-BR" baseline="-25000" dirty="0"/>
              <a:t>i</a:t>
            </a:r>
            <a:r>
              <a:rPr lang="en-US" altLang="pt-BR" dirty="0"/>
              <a:t> </a:t>
            </a:r>
            <a:r>
              <a:rPr lang="en-US" altLang="pt-BR" dirty="0" err="1"/>
              <a:t>em</a:t>
            </a:r>
            <a:r>
              <a:rPr lang="en-US" altLang="pt-BR" dirty="0"/>
              <a:t> </a:t>
            </a:r>
            <a:r>
              <a:rPr lang="en-US" altLang="pt-BR" dirty="0" err="1"/>
              <a:t>torno</a:t>
            </a:r>
            <a:r>
              <a:rPr lang="en-US" altLang="pt-BR" dirty="0"/>
              <a:t> da </a:t>
            </a:r>
            <a:r>
              <a:rPr lang="en-US" altLang="pt-BR" dirty="0" err="1"/>
              <a:t>sua</a:t>
            </a:r>
            <a:r>
              <a:rPr lang="en-US" altLang="pt-BR" dirty="0"/>
              <a:t> </a:t>
            </a:r>
            <a:r>
              <a:rPr lang="en-US" altLang="pt-BR" dirty="0" err="1"/>
              <a:t>média</a:t>
            </a:r>
            <a:r>
              <a:rPr lang="en-US" altLang="pt-BR" dirty="0"/>
              <a:t> Y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pt-BR" sz="2400" dirty="0"/>
              <a:t>SSR = </a:t>
            </a:r>
            <a:r>
              <a:rPr lang="en-US" altLang="pt-BR" sz="1900" dirty="0"/>
              <a:t>soma dos </a:t>
            </a:r>
            <a:r>
              <a:rPr lang="en-US" altLang="pt-BR" sz="1900" dirty="0" err="1"/>
              <a:t>quadrados</a:t>
            </a:r>
            <a:r>
              <a:rPr lang="en-US" altLang="pt-BR" sz="1900" dirty="0"/>
              <a:t> </a:t>
            </a:r>
            <a:r>
              <a:rPr lang="en-US" altLang="pt-BR" sz="1900" dirty="0">
                <a:solidFill>
                  <a:srgbClr val="000000"/>
                </a:solidFill>
              </a:rPr>
              <a:t>da </a:t>
            </a:r>
            <a:r>
              <a:rPr lang="en-US" altLang="pt-BR" sz="1900" dirty="0" err="1">
                <a:solidFill>
                  <a:srgbClr val="000000"/>
                </a:solidFill>
              </a:rPr>
              <a:t>regressão</a:t>
            </a:r>
            <a:r>
              <a:rPr lang="en-US" altLang="pt-BR" sz="2400" dirty="0"/>
              <a:t> </a:t>
            </a:r>
            <a:r>
              <a:rPr lang="en-US" altLang="pt-BR" sz="2400" dirty="0">
                <a:solidFill>
                  <a:schemeClr val="hlink"/>
                </a:solidFill>
              </a:rPr>
              <a:t>(</a:t>
            </a:r>
            <a:r>
              <a:rPr lang="en-US" altLang="pt-BR" sz="2300" dirty="0" err="1">
                <a:solidFill>
                  <a:schemeClr val="hlink"/>
                </a:solidFill>
              </a:rPr>
              <a:t>Variação</a:t>
            </a:r>
            <a:r>
              <a:rPr lang="en-US" altLang="pt-BR" sz="2300" dirty="0">
                <a:solidFill>
                  <a:schemeClr val="hlink"/>
                </a:solidFill>
              </a:rPr>
              <a:t> </a:t>
            </a:r>
            <a:r>
              <a:rPr lang="en-US" altLang="pt-BR" sz="2300" dirty="0" err="1">
                <a:solidFill>
                  <a:schemeClr val="hlink"/>
                </a:solidFill>
              </a:rPr>
              <a:t>Explicada</a:t>
            </a:r>
            <a:r>
              <a:rPr lang="en-US" altLang="pt-BR" sz="2300" dirty="0">
                <a:solidFill>
                  <a:schemeClr val="hlink"/>
                </a:solidFill>
              </a:rPr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pt-BR" dirty="0" err="1"/>
              <a:t>Variação</a:t>
            </a:r>
            <a:r>
              <a:rPr lang="en-US" altLang="pt-BR" dirty="0"/>
              <a:t> </a:t>
            </a:r>
            <a:r>
              <a:rPr lang="en-US" altLang="pt-BR" dirty="0" err="1"/>
              <a:t>atribuida</a:t>
            </a:r>
            <a:r>
              <a:rPr lang="en-US" altLang="pt-BR" dirty="0"/>
              <a:t> à </a:t>
            </a:r>
            <a:r>
              <a:rPr lang="en-US" altLang="pt-BR" dirty="0" err="1"/>
              <a:t>relação</a:t>
            </a:r>
            <a:r>
              <a:rPr lang="en-US" altLang="pt-BR" dirty="0"/>
              <a:t> entre X e Y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pt-BR" sz="2400" dirty="0"/>
              <a:t>SSE = </a:t>
            </a:r>
            <a:r>
              <a:rPr lang="en-US" altLang="pt-BR" sz="2000" dirty="0"/>
              <a:t>soma dos </a:t>
            </a:r>
            <a:r>
              <a:rPr lang="en-US" altLang="pt-BR" sz="2000" dirty="0" err="1"/>
              <a:t>erros</a:t>
            </a:r>
            <a:r>
              <a:rPr lang="en-US" altLang="pt-BR" sz="2000" dirty="0"/>
              <a:t> </a:t>
            </a:r>
            <a:r>
              <a:rPr lang="en-US" altLang="pt-BR" sz="2000" dirty="0" err="1"/>
              <a:t>ao</a:t>
            </a:r>
            <a:r>
              <a:rPr lang="en-US" altLang="pt-BR" sz="2000" dirty="0"/>
              <a:t> </a:t>
            </a:r>
            <a:r>
              <a:rPr lang="en-US" altLang="pt-BR" sz="2000" dirty="0" err="1"/>
              <a:t>quadrados</a:t>
            </a:r>
            <a:r>
              <a:rPr lang="en-US" altLang="pt-BR" sz="2000" dirty="0"/>
              <a:t>   </a:t>
            </a:r>
            <a:r>
              <a:rPr lang="en-US" altLang="pt-BR" sz="2300" dirty="0">
                <a:solidFill>
                  <a:schemeClr val="hlink"/>
                </a:solidFill>
              </a:rPr>
              <a:t>(</a:t>
            </a:r>
            <a:r>
              <a:rPr lang="en-US" altLang="pt-BR" sz="2300" dirty="0" err="1">
                <a:solidFill>
                  <a:schemeClr val="hlink"/>
                </a:solidFill>
              </a:rPr>
              <a:t>Variação</a:t>
            </a:r>
            <a:r>
              <a:rPr lang="en-US" altLang="pt-BR" sz="2300" dirty="0">
                <a:solidFill>
                  <a:schemeClr val="hlink"/>
                </a:solidFill>
              </a:rPr>
              <a:t> </a:t>
            </a:r>
            <a:r>
              <a:rPr lang="en-US" altLang="pt-BR" sz="2300" dirty="0" err="1">
                <a:solidFill>
                  <a:schemeClr val="hlink"/>
                </a:solidFill>
              </a:rPr>
              <a:t>Não</a:t>
            </a:r>
            <a:r>
              <a:rPr lang="en-US" altLang="pt-BR" sz="2300" dirty="0">
                <a:solidFill>
                  <a:schemeClr val="hlink"/>
                </a:solidFill>
              </a:rPr>
              <a:t> </a:t>
            </a:r>
            <a:r>
              <a:rPr lang="en-US" altLang="pt-BR" sz="2300" dirty="0" err="1">
                <a:solidFill>
                  <a:schemeClr val="hlink"/>
                </a:solidFill>
              </a:rPr>
              <a:t>Explicada</a:t>
            </a:r>
            <a:r>
              <a:rPr lang="en-US" altLang="pt-BR" sz="2300" dirty="0">
                <a:solidFill>
                  <a:schemeClr val="hlink"/>
                </a:solidFill>
              </a:rPr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pt-BR" dirty="0" err="1"/>
              <a:t>Variação</a:t>
            </a:r>
            <a:r>
              <a:rPr lang="en-US" altLang="pt-BR" dirty="0"/>
              <a:t> </a:t>
            </a:r>
            <a:r>
              <a:rPr lang="en-US" altLang="pt-BR" dirty="0" err="1"/>
              <a:t>em</a:t>
            </a:r>
            <a:r>
              <a:rPr lang="en-US" altLang="pt-BR" dirty="0"/>
              <a:t> Y </a:t>
            </a:r>
            <a:r>
              <a:rPr lang="en-US" altLang="pt-BR" dirty="0" err="1"/>
              <a:t>atribuida</a:t>
            </a:r>
            <a:r>
              <a:rPr lang="en-US" altLang="pt-BR" dirty="0"/>
              <a:t> a outros </a:t>
            </a:r>
            <a:r>
              <a:rPr lang="en-US" altLang="pt-BR" dirty="0" err="1"/>
              <a:t>fatores</a:t>
            </a:r>
            <a:r>
              <a:rPr lang="en-US" altLang="pt-BR" dirty="0"/>
              <a:t> que </a:t>
            </a:r>
            <a:r>
              <a:rPr lang="en-US" altLang="pt-BR" dirty="0" err="1"/>
              <a:t>não</a:t>
            </a:r>
            <a:r>
              <a:rPr lang="en-US" altLang="pt-BR" dirty="0"/>
              <a:t> X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126B61F-332F-4633-A348-FC998DFD99FD}" type="slidenum">
              <a:rPr lang="en-US" altLang="pt-BR" sz="1000"/>
              <a:pPr eaLnBrk="1" hangingPunct="1"/>
              <a:t>28</a:t>
            </a:fld>
            <a:endParaRPr lang="en-US" altLang="pt-BR" sz="1000"/>
          </a:p>
        </p:txBody>
      </p:sp>
      <p:sp>
        <p:nvSpPr>
          <p:cNvPr id="61443" name="Line 2"/>
          <p:cNvSpPr>
            <a:spLocks noChangeShapeType="1"/>
          </p:cNvSpPr>
          <p:nvPr/>
        </p:nvSpPr>
        <p:spPr bwMode="auto">
          <a:xfrm flipH="1">
            <a:off x="685800" y="4724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4" name="Line 3"/>
          <p:cNvSpPr>
            <a:spLocks noChangeShapeType="1"/>
          </p:cNvSpPr>
          <p:nvPr/>
        </p:nvSpPr>
        <p:spPr bwMode="auto">
          <a:xfrm flipH="1">
            <a:off x="685800" y="22098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7" name="Rectangle 6"/>
          <p:cNvSpPr>
            <a:spLocks noChangeArrowheads="1"/>
          </p:cNvSpPr>
          <p:nvPr/>
        </p:nvSpPr>
        <p:spPr bwMode="auto">
          <a:xfrm>
            <a:off x="838200" y="3124200"/>
            <a:ext cx="685800" cy="457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7467600" y="838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61449" name="Line 8"/>
          <p:cNvSpPr>
            <a:spLocks noChangeShapeType="1"/>
          </p:cNvSpPr>
          <p:nvPr/>
        </p:nvSpPr>
        <p:spPr bwMode="auto">
          <a:xfrm>
            <a:off x="685800" y="1828800"/>
            <a:ext cx="0" cy="4159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>
            <a:off x="685800" y="6019800"/>
            <a:ext cx="76390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2" name="Oval 11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53" name="Line 12"/>
          <p:cNvSpPr>
            <a:spLocks noChangeShapeType="1"/>
          </p:cNvSpPr>
          <p:nvPr/>
        </p:nvSpPr>
        <p:spPr bwMode="auto">
          <a:xfrm>
            <a:off x="3962400" y="2386013"/>
            <a:ext cx="0" cy="2319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4" name="Rectangle 13"/>
          <p:cNvSpPr>
            <a:spLocks noChangeArrowheads="1"/>
          </p:cNvSpPr>
          <p:nvPr/>
        </p:nvSpPr>
        <p:spPr bwMode="auto">
          <a:xfrm>
            <a:off x="3735388" y="6021388"/>
            <a:ext cx="835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  <a:r>
              <a:rPr lang="en-US" altLang="pt-BR" b="1" baseline="-25000"/>
              <a:t>i</a:t>
            </a:r>
          </a:p>
        </p:txBody>
      </p:sp>
      <p:sp>
        <p:nvSpPr>
          <p:cNvPr id="61455" name="Line 14"/>
          <p:cNvSpPr>
            <a:spLocks noChangeShapeType="1"/>
          </p:cNvSpPr>
          <p:nvPr/>
        </p:nvSpPr>
        <p:spPr bwMode="auto">
          <a:xfrm>
            <a:off x="950913" y="4724400"/>
            <a:ext cx="71707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6" name="Rectangle 15"/>
          <p:cNvSpPr>
            <a:spLocks noChangeArrowheads="1"/>
          </p:cNvSpPr>
          <p:nvPr/>
        </p:nvSpPr>
        <p:spPr bwMode="auto">
          <a:xfrm>
            <a:off x="8305800" y="44958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57" name="Rectangle 16"/>
          <p:cNvSpPr>
            <a:spLocks noChangeArrowheads="1"/>
          </p:cNvSpPr>
          <p:nvPr/>
        </p:nvSpPr>
        <p:spPr bwMode="auto">
          <a:xfrm>
            <a:off x="8305800" y="58674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X</a:t>
            </a:r>
          </a:p>
        </p:txBody>
      </p:sp>
      <p:sp>
        <p:nvSpPr>
          <p:cNvPr id="61458" name="Rectangle 17"/>
          <p:cNvSpPr>
            <a:spLocks noChangeArrowheads="1"/>
          </p:cNvSpPr>
          <p:nvPr/>
        </p:nvSpPr>
        <p:spPr bwMode="auto">
          <a:xfrm>
            <a:off x="228600" y="1905000"/>
            <a:ext cx="7715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  <a:r>
              <a:rPr lang="en-US" altLang="pt-BR" sz="2800" b="1" baseline="-25000"/>
              <a:t>i</a:t>
            </a:r>
          </a:p>
        </p:txBody>
      </p:sp>
      <p:sp>
        <p:nvSpPr>
          <p:cNvPr id="61459" name="Freeform 18"/>
          <p:cNvSpPr>
            <a:spLocks/>
          </p:cNvSpPr>
          <p:nvPr/>
        </p:nvSpPr>
        <p:spPr bwMode="auto">
          <a:xfrm>
            <a:off x="3125788" y="2208213"/>
            <a:ext cx="534987" cy="2519362"/>
          </a:xfrm>
          <a:custGeom>
            <a:avLst/>
            <a:gdLst>
              <a:gd name="T0" fmla="*/ 846771799 w 337"/>
              <a:gd name="T1" fmla="*/ 0 h 1587"/>
              <a:gd name="T2" fmla="*/ 763605758 w 337"/>
              <a:gd name="T3" fmla="*/ 12599984 h 1587"/>
              <a:gd name="T4" fmla="*/ 680441504 w 337"/>
              <a:gd name="T5" fmla="*/ 25201556 h 1587"/>
              <a:gd name="T6" fmla="*/ 604836914 w 337"/>
              <a:gd name="T7" fmla="*/ 57962795 h 1587"/>
              <a:gd name="T8" fmla="*/ 549393548 w 337"/>
              <a:gd name="T9" fmla="*/ 105846559 h 1587"/>
              <a:gd name="T10" fmla="*/ 493950183 w 337"/>
              <a:gd name="T11" fmla="*/ 151209348 h 1587"/>
              <a:gd name="T12" fmla="*/ 456147094 w 337"/>
              <a:gd name="T13" fmla="*/ 209172168 h 1587"/>
              <a:gd name="T14" fmla="*/ 428426205 w 337"/>
              <a:gd name="T15" fmla="*/ 267136527 h 1587"/>
              <a:gd name="T16" fmla="*/ 418345593 w 337"/>
              <a:gd name="T17" fmla="*/ 337700866 h 1587"/>
              <a:gd name="T18" fmla="*/ 418345593 w 337"/>
              <a:gd name="T19" fmla="*/ 1660781731 h 1587"/>
              <a:gd name="T20" fmla="*/ 410784242 w 337"/>
              <a:gd name="T21" fmla="*/ 1731346467 h 1587"/>
              <a:gd name="T22" fmla="*/ 390623018 w 337"/>
              <a:gd name="T23" fmla="*/ 1789310826 h 1587"/>
              <a:gd name="T24" fmla="*/ 345260264 w 337"/>
              <a:gd name="T25" fmla="*/ 1847273596 h 1587"/>
              <a:gd name="T26" fmla="*/ 297378151 w 337"/>
              <a:gd name="T27" fmla="*/ 1905237954 h 1587"/>
              <a:gd name="T28" fmla="*/ 234373533 w 337"/>
              <a:gd name="T29" fmla="*/ 1940520124 h 1587"/>
              <a:gd name="T30" fmla="*/ 168849506 w 337"/>
              <a:gd name="T31" fmla="*/ 1975802294 h 1587"/>
              <a:gd name="T32" fmla="*/ 85685226 w 337"/>
              <a:gd name="T33" fmla="*/ 1988402275 h 1587"/>
              <a:gd name="T34" fmla="*/ 0 w 337"/>
              <a:gd name="T35" fmla="*/ 1998482895 h 1587"/>
              <a:gd name="T36" fmla="*/ 85685226 w 337"/>
              <a:gd name="T37" fmla="*/ 2011084463 h 1587"/>
              <a:gd name="T38" fmla="*/ 168849506 w 337"/>
              <a:gd name="T39" fmla="*/ 2021165083 h 1587"/>
              <a:gd name="T40" fmla="*/ 234373533 w 337"/>
              <a:gd name="T41" fmla="*/ 2056447253 h 1587"/>
              <a:gd name="T42" fmla="*/ 297378151 w 337"/>
              <a:gd name="T43" fmla="*/ 2104329404 h 1587"/>
              <a:gd name="T44" fmla="*/ 345260264 w 337"/>
              <a:gd name="T45" fmla="*/ 2147483647 h 1587"/>
              <a:gd name="T46" fmla="*/ 390623018 w 337"/>
              <a:gd name="T47" fmla="*/ 2147483647 h 1587"/>
              <a:gd name="T48" fmla="*/ 410784242 w 337"/>
              <a:gd name="T49" fmla="*/ 2147483647 h 1587"/>
              <a:gd name="T50" fmla="*/ 418345593 w 337"/>
              <a:gd name="T51" fmla="*/ 2147483647 h 1587"/>
              <a:gd name="T52" fmla="*/ 418345593 w 337"/>
              <a:gd name="T53" fmla="*/ 2147483647 h 1587"/>
              <a:gd name="T54" fmla="*/ 428426205 w 337"/>
              <a:gd name="T55" fmla="*/ 2147483647 h 1587"/>
              <a:gd name="T56" fmla="*/ 456147094 w 337"/>
              <a:gd name="T57" fmla="*/ 2147483647 h 1587"/>
              <a:gd name="T58" fmla="*/ 493950183 w 337"/>
              <a:gd name="T59" fmla="*/ 2147483647 h 1587"/>
              <a:gd name="T60" fmla="*/ 549393548 w 337"/>
              <a:gd name="T61" fmla="*/ 2147483647 h 1587"/>
              <a:gd name="T62" fmla="*/ 604836914 w 337"/>
              <a:gd name="T63" fmla="*/ 2147483647 h 1587"/>
              <a:gd name="T64" fmla="*/ 680441504 w 337"/>
              <a:gd name="T65" fmla="*/ 2147483647 h 1587"/>
              <a:gd name="T66" fmla="*/ 763605758 w 337"/>
              <a:gd name="T67" fmla="*/ 2147483647 h 1587"/>
              <a:gd name="T68" fmla="*/ 846771799 w 337"/>
              <a:gd name="T69" fmla="*/ 2147483647 h 158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37"/>
              <a:gd name="T106" fmla="*/ 0 h 1587"/>
              <a:gd name="T107" fmla="*/ 337 w 337"/>
              <a:gd name="T108" fmla="*/ 1587 h 158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37" h="1587">
                <a:moveTo>
                  <a:pt x="336" y="0"/>
                </a:moveTo>
                <a:lnTo>
                  <a:pt x="303" y="5"/>
                </a:lnTo>
                <a:lnTo>
                  <a:pt x="270" y="10"/>
                </a:lnTo>
                <a:lnTo>
                  <a:pt x="240" y="23"/>
                </a:lnTo>
                <a:lnTo>
                  <a:pt x="218" y="42"/>
                </a:lnTo>
                <a:lnTo>
                  <a:pt x="196" y="60"/>
                </a:lnTo>
                <a:lnTo>
                  <a:pt x="181" y="83"/>
                </a:lnTo>
                <a:lnTo>
                  <a:pt x="170" y="106"/>
                </a:lnTo>
                <a:lnTo>
                  <a:pt x="166" y="134"/>
                </a:lnTo>
                <a:lnTo>
                  <a:pt x="166" y="659"/>
                </a:lnTo>
                <a:lnTo>
                  <a:pt x="163" y="687"/>
                </a:lnTo>
                <a:lnTo>
                  <a:pt x="155" y="710"/>
                </a:lnTo>
                <a:lnTo>
                  <a:pt x="137" y="733"/>
                </a:lnTo>
                <a:lnTo>
                  <a:pt x="118" y="756"/>
                </a:lnTo>
                <a:lnTo>
                  <a:pt x="93" y="770"/>
                </a:lnTo>
                <a:lnTo>
                  <a:pt x="67" y="784"/>
                </a:lnTo>
                <a:lnTo>
                  <a:pt x="34" y="789"/>
                </a:lnTo>
                <a:lnTo>
                  <a:pt x="0" y="793"/>
                </a:lnTo>
                <a:lnTo>
                  <a:pt x="34" y="798"/>
                </a:lnTo>
                <a:lnTo>
                  <a:pt x="67" y="802"/>
                </a:lnTo>
                <a:lnTo>
                  <a:pt x="93" y="816"/>
                </a:lnTo>
                <a:lnTo>
                  <a:pt x="118" y="835"/>
                </a:lnTo>
                <a:lnTo>
                  <a:pt x="137" y="853"/>
                </a:lnTo>
                <a:lnTo>
                  <a:pt x="155" y="876"/>
                </a:lnTo>
                <a:lnTo>
                  <a:pt x="163" y="899"/>
                </a:lnTo>
                <a:lnTo>
                  <a:pt x="166" y="927"/>
                </a:lnTo>
                <a:lnTo>
                  <a:pt x="166" y="1452"/>
                </a:lnTo>
                <a:lnTo>
                  <a:pt x="170" y="1480"/>
                </a:lnTo>
                <a:lnTo>
                  <a:pt x="181" y="1503"/>
                </a:lnTo>
                <a:lnTo>
                  <a:pt x="196" y="1526"/>
                </a:lnTo>
                <a:lnTo>
                  <a:pt x="218" y="1549"/>
                </a:lnTo>
                <a:lnTo>
                  <a:pt x="240" y="1563"/>
                </a:lnTo>
                <a:lnTo>
                  <a:pt x="270" y="1577"/>
                </a:lnTo>
                <a:lnTo>
                  <a:pt x="303" y="1581"/>
                </a:lnTo>
                <a:lnTo>
                  <a:pt x="336" y="1586"/>
                </a:lnTo>
              </a:path>
            </a:pathLst>
          </a:custGeom>
          <a:noFill/>
          <a:ln w="254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60" name="Rectangle 19"/>
          <p:cNvSpPr>
            <a:spLocks noChangeArrowheads="1"/>
          </p:cNvSpPr>
          <p:nvPr/>
        </p:nvSpPr>
        <p:spPr bwMode="auto">
          <a:xfrm>
            <a:off x="763588" y="3125788"/>
            <a:ext cx="2587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SST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/>
              <a:t>=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latin typeface="Symbol" panose="05050102010706020507" pitchFamily="18" charset="2"/>
              </a:rPr>
              <a:t></a:t>
            </a:r>
            <a:r>
              <a:rPr lang="en-US" altLang="pt-BR" b="1"/>
              <a:t>(Y</a:t>
            </a:r>
            <a:r>
              <a:rPr lang="en-US" altLang="pt-BR" b="1" baseline="-25000"/>
              <a:t>i</a:t>
            </a:r>
            <a:r>
              <a:rPr lang="en-US" altLang="pt-BR" b="1" baseline="-25000">
                <a:solidFill>
                  <a:schemeClr val="tx2"/>
                </a:solidFill>
              </a:rPr>
              <a:t> </a:t>
            </a:r>
            <a:r>
              <a:rPr lang="en-US" altLang="pt-BR" b="1"/>
              <a:t>-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solidFill>
                  <a:schemeClr val="hlink"/>
                </a:solidFill>
              </a:rPr>
              <a:t>Y</a:t>
            </a:r>
            <a:r>
              <a:rPr lang="en-US" altLang="pt-BR" b="1"/>
              <a:t>)</a:t>
            </a:r>
            <a:r>
              <a:rPr lang="en-US" altLang="pt-BR" b="1" baseline="30000"/>
              <a:t>2</a:t>
            </a:r>
          </a:p>
        </p:txBody>
      </p:sp>
      <p:sp>
        <p:nvSpPr>
          <p:cNvPr id="61467" name="Line 26"/>
          <p:cNvSpPr>
            <a:spLocks noChangeShapeType="1"/>
          </p:cNvSpPr>
          <p:nvPr/>
        </p:nvSpPr>
        <p:spPr bwMode="auto">
          <a:xfrm>
            <a:off x="3962400" y="4748213"/>
            <a:ext cx="0" cy="12525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68" name="Rectangle 27"/>
          <p:cNvSpPr>
            <a:spLocks noChangeArrowheads="1"/>
          </p:cNvSpPr>
          <p:nvPr/>
        </p:nvSpPr>
        <p:spPr bwMode="auto">
          <a:xfrm>
            <a:off x="8307388" y="4116388"/>
            <a:ext cx="6064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0" name="Rectangle 29"/>
          <p:cNvSpPr>
            <a:spLocks noChangeArrowheads="1"/>
          </p:cNvSpPr>
          <p:nvPr/>
        </p:nvSpPr>
        <p:spPr bwMode="auto">
          <a:xfrm>
            <a:off x="2514600" y="2743200"/>
            <a:ext cx="6064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381000" y="15240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228600" y="4495800"/>
            <a:ext cx="4572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228600" y="4038600"/>
            <a:ext cx="606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32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287338" y="3733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b="1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304800" y="34290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79" name="Rectangle 40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239000" cy="7620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Medidas</a:t>
            </a:r>
            <a:r>
              <a:rPr lang="en-US" altLang="pt-BR" dirty="0"/>
              <a:t> de </a:t>
            </a:r>
            <a:r>
              <a:rPr lang="en-US" altLang="pt-BR" dirty="0" err="1"/>
              <a:t>Variação</a:t>
            </a:r>
            <a:endParaRPr lang="en-US" altLang="pt-BR" dirty="0"/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126B61F-332F-4633-A348-FC998DFD99FD}" type="slidenum">
              <a:rPr lang="en-US" altLang="pt-BR" sz="1000"/>
              <a:pPr eaLnBrk="1" hangingPunct="1"/>
              <a:t>29</a:t>
            </a:fld>
            <a:endParaRPr lang="en-US" altLang="pt-BR" sz="1000"/>
          </a:p>
        </p:txBody>
      </p:sp>
      <p:sp>
        <p:nvSpPr>
          <p:cNvPr id="61443" name="Line 2"/>
          <p:cNvSpPr>
            <a:spLocks noChangeShapeType="1"/>
          </p:cNvSpPr>
          <p:nvPr/>
        </p:nvSpPr>
        <p:spPr bwMode="auto">
          <a:xfrm flipH="1">
            <a:off x="685800" y="4724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4" name="Line 3"/>
          <p:cNvSpPr>
            <a:spLocks noChangeShapeType="1"/>
          </p:cNvSpPr>
          <p:nvPr/>
        </p:nvSpPr>
        <p:spPr bwMode="auto">
          <a:xfrm flipH="1">
            <a:off x="685800" y="22098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4570413" y="4037013"/>
            <a:ext cx="685800" cy="457200"/>
          </a:xfrm>
          <a:prstGeom prst="rect">
            <a:avLst/>
          </a:prstGeom>
          <a:solidFill>
            <a:srgbClr val="C4E6C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7467600" y="838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61449" name="Line 8"/>
          <p:cNvSpPr>
            <a:spLocks noChangeShapeType="1"/>
          </p:cNvSpPr>
          <p:nvPr/>
        </p:nvSpPr>
        <p:spPr bwMode="auto">
          <a:xfrm>
            <a:off x="685800" y="1828800"/>
            <a:ext cx="0" cy="4159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>
            <a:off x="685800" y="6019800"/>
            <a:ext cx="76390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 flipV="1">
            <a:off x="1209675" y="2454275"/>
            <a:ext cx="6269038" cy="271303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2" name="Oval 11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53" name="Line 12"/>
          <p:cNvSpPr>
            <a:spLocks noChangeShapeType="1"/>
          </p:cNvSpPr>
          <p:nvPr/>
        </p:nvSpPr>
        <p:spPr bwMode="auto">
          <a:xfrm>
            <a:off x="3962400" y="2386013"/>
            <a:ext cx="0" cy="2319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4" name="Rectangle 13"/>
          <p:cNvSpPr>
            <a:spLocks noChangeArrowheads="1"/>
          </p:cNvSpPr>
          <p:nvPr/>
        </p:nvSpPr>
        <p:spPr bwMode="auto">
          <a:xfrm>
            <a:off x="3735388" y="6021388"/>
            <a:ext cx="835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  <a:r>
              <a:rPr lang="en-US" altLang="pt-BR" b="1" baseline="-25000"/>
              <a:t>i</a:t>
            </a:r>
          </a:p>
        </p:txBody>
      </p:sp>
      <p:sp>
        <p:nvSpPr>
          <p:cNvPr id="61455" name="Line 14"/>
          <p:cNvSpPr>
            <a:spLocks noChangeShapeType="1"/>
          </p:cNvSpPr>
          <p:nvPr/>
        </p:nvSpPr>
        <p:spPr bwMode="auto">
          <a:xfrm>
            <a:off x="950913" y="4724400"/>
            <a:ext cx="71707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6" name="Rectangle 15"/>
          <p:cNvSpPr>
            <a:spLocks noChangeArrowheads="1"/>
          </p:cNvSpPr>
          <p:nvPr/>
        </p:nvSpPr>
        <p:spPr bwMode="auto">
          <a:xfrm>
            <a:off x="8305800" y="44958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57" name="Rectangle 16"/>
          <p:cNvSpPr>
            <a:spLocks noChangeArrowheads="1"/>
          </p:cNvSpPr>
          <p:nvPr/>
        </p:nvSpPr>
        <p:spPr bwMode="auto">
          <a:xfrm>
            <a:off x="8305800" y="58674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X</a:t>
            </a:r>
          </a:p>
        </p:txBody>
      </p:sp>
      <p:sp>
        <p:nvSpPr>
          <p:cNvPr id="61458" name="Rectangle 17"/>
          <p:cNvSpPr>
            <a:spLocks noChangeArrowheads="1"/>
          </p:cNvSpPr>
          <p:nvPr/>
        </p:nvSpPr>
        <p:spPr bwMode="auto">
          <a:xfrm>
            <a:off x="228600" y="1905000"/>
            <a:ext cx="7715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  <a:r>
              <a:rPr lang="en-US" altLang="pt-BR" sz="2800" b="1" baseline="-25000"/>
              <a:t>i</a:t>
            </a:r>
          </a:p>
        </p:txBody>
      </p:sp>
      <p:sp>
        <p:nvSpPr>
          <p:cNvPr id="61464" name="Freeform 23"/>
          <p:cNvSpPr>
            <a:spLocks/>
          </p:cNvSpPr>
          <p:nvPr/>
        </p:nvSpPr>
        <p:spPr bwMode="auto">
          <a:xfrm>
            <a:off x="4114800" y="3962400"/>
            <a:ext cx="228600" cy="765175"/>
          </a:xfrm>
          <a:custGeom>
            <a:avLst/>
            <a:gdLst>
              <a:gd name="T0" fmla="*/ 0 w 144"/>
              <a:gd name="T1" fmla="*/ 0 h 577"/>
              <a:gd name="T2" fmla="*/ 70564370 w 144"/>
              <a:gd name="T3" fmla="*/ 7035101 h 577"/>
              <a:gd name="T4" fmla="*/ 128527170 w 144"/>
              <a:gd name="T5" fmla="*/ 24620865 h 577"/>
              <a:gd name="T6" fmla="*/ 163810930 w 144"/>
              <a:gd name="T7" fmla="*/ 47481961 h 577"/>
              <a:gd name="T8" fmla="*/ 173891551 w 144"/>
              <a:gd name="T9" fmla="*/ 80896356 h 577"/>
              <a:gd name="T10" fmla="*/ 173891551 w 144"/>
              <a:gd name="T11" fmla="*/ 420307831 h 577"/>
              <a:gd name="T12" fmla="*/ 186491533 w 144"/>
              <a:gd name="T13" fmla="*/ 453722226 h 577"/>
              <a:gd name="T14" fmla="*/ 231854376 w 144"/>
              <a:gd name="T15" fmla="*/ 478341755 h 577"/>
              <a:gd name="T16" fmla="*/ 289817151 w 144"/>
              <a:gd name="T17" fmla="*/ 494170394 h 577"/>
              <a:gd name="T18" fmla="*/ 360383084 w 144"/>
              <a:gd name="T19" fmla="*/ 502962609 h 577"/>
              <a:gd name="T20" fmla="*/ 289817151 w 144"/>
              <a:gd name="T21" fmla="*/ 509997707 h 577"/>
              <a:gd name="T22" fmla="*/ 231854376 w 144"/>
              <a:gd name="T23" fmla="*/ 525825021 h 577"/>
              <a:gd name="T24" fmla="*/ 186491533 w 144"/>
              <a:gd name="T25" fmla="*/ 559238090 h 577"/>
              <a:gd name="T26" fmla="*/ 173891551 w 144"/>
              <a:gd name="T27" fmla="*/ 590892717 h 577"/>
              <a:gd name="T28" fmla="*/ 173891551 w 144"/>
              <a:gd name="T29" fmla="*/ 923270440 h 577"/>
              <a:gd name="T30" fmla="*/ 163810930 w 144"/>
              <a:gd name="T31" fmla="*/ 956684835 h 577"/>
              <a:gd name="T32" fmla="*/ 128527170 w 144"/>
              <a:gd name="T33" fmla="*/ 988339462 h 577"/>
              <a:gd name="T34" fmla="*/ 70564370 w 144"/>
              <a:gd name="T35" fmla="*/ 1004166775 h 577"/>
              <a:gd name="T36" fmla="*/ 0 w 144"/>
              <a:gd name="T37" fmla="*/ 1012960316 h 57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4"/>
              <a:gd name="T58" fmla="*/ 0 h 577"/>
              <a:gd name="T59" fmla="*/ 144 w 144"/>
              <a:gd name="T60" fmla="*/ 577 h 57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4" h="577">
                <a:moveTo>
                  <a:pt x="0" y="0"/>
                </a:moveTo>
                <a:lnTo>
                  <a:pt x="28" y="4"/>
                </a:lnTo>
                <a:lnTo>
                  <a:pt x="51" y="14"/>
                </a:lnTo>
                <a:lnTo>
                  <a:pt x="65" y="27"/>
                </a:lnTo>
                <a:lnTo>
                  <a:pt x="69" y="46"/>
                </a:lnTo>
                <a:lnTo>
                  <a:pt x="69" y="239"/>
                </a:lnTo>
                <a:lnTo>
                  <a:pt x="74" y="258"/>
                </a:lnTo>
                <a:lnTo>
                  <a:pt x="92" y="272"/>
                </a:lnTo>
                <a:lnTo>
                  <a:pt x="115" y="281"/>
                </a:lnTo>
                <a:lnTo>
                  <a:pt x="143" y="286"/>
                </a:lnTo>
                <a:lnTo>
                  <a:pt x="115" y="290"/>
                </a:lnTo>
                <a:lnTo>
                  <a:pt x="92" y="299"/>
                </a:lnTo>
                <a:lnTo>
                  <a:pt x="74" y="318"/>
                </a:lnTo>
                <a:lnTo>
                  <a:pt x="69" y="336"/>
                </a:lnTo>
                <a:lnTo>
                  <a:pt x="69" y="525"/>
                </a:lnTo>
                <a:lnTo>
                  <a:pt x="65" y="544"/>
                </a:lnTo>
                <a:lnTo>
                  <a:pt x="51" y="562"/>
                </a:lnTo>
                <a:lnTo>
                  <a:pt x="28" y="571"/>
                </a:lnTo>
                <a:lnTo>
                  <a:pt x="0" y="576"/>
                </a:lnTo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65" name="Rectangle 24"/>
          <p:cNvSpPr>
            <a:spLocks noChangeArrowheads="1"/>
          </p:cNvSpPr>
          <p:nvPr/>
        </p:nvSpPr>
        <p:spPr bwMode="auto">
          <a:xfrm>
            <a:off x="4495800" y="4038600"/>
            <a:ext cx="3349625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SSR = </a:t>
            </a:r>
            <a:r>
              <a:rPr lang="en-US" altLang="pt-BR" b="1">
                <a:latin typeface="Symbol" panose="05050102010706020507" pitchFamily="18" charset="2"/>
              </a:rPr>
              <a:t></a:t>
            </a:r>
            <a:r>
              <a:rPr lang="en-US" altLang="pt-BR" b="1"/>
              <a:t>(</a:t>
            </a:r>
            <a:r>
              <a:rPr lang="en-US" altLang="pt-BR" b="1">
                <a:solidFill>
                  <a:schemeClr val="folHlink"/>
                </a:solidFill>
              </a:rPr>
              <a:t>Y</a:t>
            </a:r>
            <a:r>
              <a:rPr lang="en-US" altLang="pt-BR" b="1" baseline="-25000">
                <a:solidFill>
                  <a:schemeClr val="folHlink"/>
                </a:solidFill>
              </a:rPr>
              <a:t>i</a:t>
            </a:r>
            <a:r>
              <a:rPr lang="en-US" altLang="pt-BR" b="1" baseline="-25000">
                <a:solidFill>
                  <a:schemeClr val="hlink"/>
                </a:solidFill>
              </a:rPr>
              <a:t> </a:t>
            </a:r>
            <a:r>
              <a:rPr lang="en-US" altLang="pt-BR" b="1"/>
              <a:t>-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solidFill>
                  <a:schemeClr val="hlink"/>
                </a:solidFill>
              </a:rPr>
              <a:t>Y</a:t>
            </a:r>
            <a:r>
              <a:rPr lang="en-US" altLang="pt-BR" b="1"/>
              <a:t>)</a:t>
            </a:r>
            <a:r>
              <a:rPr lang="en-US" altLang="pt-BR" b="1" baseline="30000"/>
              <a:t>2</a:t>
            </a:r>
            <a:r>
              <a:rPr lang="en-US" altLang="pt-BR" b="1"/>
              <a:t> </a:t>
            </a:r>
          </a:p>
          <a:p>
            <a:pPr>
              <a:spcBef>
                <a:spcPct val="50000"/>
              </a:spcBef>
            </a:pPr>
            <a:r>
              <a:rPr lang="en-US" altLang="pt-BR" b="1"/>
              <a:t> </a:t>
            </a:r>
          </a:p>
        </p:txBody>
      </p:sp>
      <p:sp>
        <p:nvSpPr>
          <p:cNvPr id="61466" name="Rectangle 25"/>
          <p:cNvSpPr>
            <a:spLocks noChangeArrowheads="1"/>
          </p:cNvSpPr>
          <p:nvPr/>
        </p:nvSpPr>
        <p:spPr bwMode="auto">
          <a:xfrm>
            <a:off x="5791200" y="37338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67" name="Line 26"/>
          <p:cNvSpPr>
            <a:spLocks noChangeShapeType="1"/>
          </p:cNvSpPr>
          <p:nvPr/>
        </p:nvSpPr>
        <p:spPr bwMode="auto">
          <a:xfrm>
            <a:off x="3962400" y="4748213"/>
            <a:ext cx="0" cy="12525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68" name="Rectangle 27"/>
          <p:cNvSpPr>
            <a:spLocks noChangeArrowheads="1"/>
          </p:cNvSpPr>
          <p:nvPr/>
        </p:nvSpPr>
        <p:spPr bwMode="auto">
          <a:xfrm>
            <a:off x="8307388" y="4116388"/>
            <a:ext cx="6064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69" name="Rectangle 28"/>
          <p:cNvSpPr>
            <a:spLocks noChangeArrowheads="1"/>
          </p:cNvSpPr>
          <p:nvPr/>
        </p:nvSpPr>
        <p:spPr bwMode="auto">
          <a:xfrm>
            <a:off x="6248400" y="3657600"/>
            <a:ext cx="6064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7526338" y="2286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b="1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7543800" y="19812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381000" y="15240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</a:p>
        </p:txBody>
      </p:sp>
      <p:sp>
        <p:nvSpPr>
          <p:cNvPr id="61474" name="Line 34"/>
          <p:cNvSpPr>
            <a:spLocks noChangeShapeType="1"/>
          </p:cNvSpPr>
          <p:nvPr/>
        </p:nvSpPr>
        <p:spPr bwMode="auto">
          <a:xfrm flipH="1">
            <a:off x="685800" y="39624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228600" y="4495800"/>
            <a:ext cx="4572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228600" y="4038600"/>
            <a:ext cx="606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32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287338" y="3733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b="1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304800" y="34290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79" name="Rectangle 40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239000" cy="7620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Medidas</a:t>
            </a:r>
            <a:r>
              <a:rPr lang="en-US" altLang="pt-BR" dirty="0"/>
              <a:t> de </a:t>
            </a:r>
            <a:r>
              <a:rPr lang="en-US" altLang="pt-BR" dirty="0" err="1"/>
              <a:t>Variação</a:t>
            </a:r>
            <a:endParaRPr lang="en-US" altLang="pt-BR" dirty="0"/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9783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2C03617D-8857-409B-82CC-EB6E9635532A}" type="slidenum">
              <a:rPr lang="en-US" altLang="pt-BR" sz="1000"/>
              <a:pPr eaLnBrk="1" hangingPunct="1"/>
              <a:t>3</a:t>
            </a:fld>
            <a:endParaRPr lang="en-US" altLang="pt-BR" sz="10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Correlação</a:t>
            </a:r>
            <a:r>
              <a:rPr lang="en-US" altLang="pt-BR" dirty="0"/>
              <a:t> vs. </a:t>
            </a:r>
            <a:r>
              <a:rPr lang="en-US" altLang="pt-BR" dirty="0" err="1"/>
              <a:t>Regressão</a:t>
            </a:r>
            <a:endParaRPr lang="en-US" altLang="pt-BR" dirty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pt-BR" sz="2600" dirty="0"/>
              <a:t>Um </a:t>
            </a:r>
            <a:r>
              <a:rPr lang="en-US" altLang="pt-BR" sz="2600" dirty="0" err="1">
                <a:solidFill>
                  <a:srgbClr val="0033CC"/>
                </a:solidFill>
              </a:rPr>
              <a:t>gráfico</a:t>
            </a:r>
            <a:r>
              <a:rPr lang="en-US" altLang="pt-BR" sz="2600" dirty="0">
                <a:solidFill>
                  <a:srgbClr val="0033CC"/>
                </a:solidFill>
              </a:rPr>
              <a:t> de </a:t>
            </a:r>
            <a:r>
              <a:rPr lang="en-US" altLang="pt-BR" sz="2600" dirty="0" err="1">
                <a:solidFill>
                  <a:srgbClr val="0033CC"/>
                </a:solidFill>
              </a:rPr>
              <a:t>dispersão</a:t>
            </a:r>
            <a:r>
              <a:rPr lang="en-US" altLang="pt-BR" sz="2600" dirty="0">
                <a:solidFill>
                  <a:srgbClr val="0033CC"/>
                </a:solidFill>
              </a:rPr>
              <a:t> </a:t>
            </a:r>
            <a:r>
              <a:rPr lang="en-US" altLang="pt-BR" sz="2600" dirty="0" err="1"/>
              <a:t>pode</a:t>
            </a:r>
            <a:r>
              <a:rPr lang="en-US" altLang="pt-BR" sz="2600" dirty="0"/>
              <a:t> </a:t>
            </a:r>
            <a:r>
              <a:rPr lang="en-US" altLang="pt-BR" sz="2600" dirty="0" err="1"/>
              <a:t>ser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usado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mostrar</a:t>
            </a:r>
            <a:r>
              <a:rPr lang="en-US" altLang="pt-BR" sz="2600" dirty="0"/>
              <a:t> a </a:t>
            </a:r>
            <a:r>
              <a:rPr lang="en-US" altLang="pt-BR" sz="2600" dirty="0" err="1"/>
              <a:t>relação</a:t>
            </a:r>
            <a:r>
              <a:rPr lang="en-US" altLang="pt-BR" sz="2600" dirty="0"/>
              <a:t> entre as </a:t>
            </a:r>
            <a:r>
              <a:rPr lang="en-US" altLang="pt-BR" sz="2600" dirty="0" err="1"/>
              <a:t>duas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variáveis</a:t>
            </a:r>
            <a:r>
              <a:rPr lang="en-US" altLang="pt-BR" sz="2600" dirty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pt-BR" sz="2600" dirty="0"/>
              <a:t>A</a:t>
            </a:r>
            <a:r>
              <a:rPr lang="en-US" altLang="pt-BR" sz="2600" dirty="0">
                <a:solidFill>
                  <a:schemeClr val="folHlink"/>
                </a:solidFill>
              </a:rPr>
              <a:t> </a:t>
            </a:r>
            <a:r>
              <a:rPr lang="en-US" altLang="pt-BR" sz="2600" dirty="0" err="1">
                <a:solidFill>
                  <a:schemeClr val="folHlink"/>
                </a:solidFill>
              </a:rPr>
              <a:t>análise</a:t>
            </a:r>
            <a:r>
              <a:rPr lang="en-US" altLang="pt-BR" sz="2600" dirty="0">
                <a:solidFill>
                  <a:schemeClr val="folHlink"/>
                </a:solidFill>
              </a:rPr>
              <a:t> de </a:t>
            </a:r>
            <a:r>
              <a:rPr lang="en-US" altLang="pt-BR" sz="2600" dirty="0" err="1">
                <a:solidFill>
                  <a:schemeClr val="folHlink"/>
                </a:solidFill>
              </a:rPr>
              <a:t>correlação</a:t>
            </a:r>
            <a:r>
              <a:rPr lang="en-US" altLang="pt-BR" sz="2600" dirty="0">
                <a:solidFill>
                  <a:schemeClr val="folHlink"/>
                </a:solidFill>
              </a:rPr>
              <a:t> </a:t>
            </a:r>
            <a:r>
              <a:rPr lang="en-US" altLang="pt-BR" sz="2600" dirty="0"/>
              <a:t>é </a:t>
            </a:r>
            <a:r>
              <a:rPr lang="en-US" altLang="pt-BR" sz="2600" dirty="0" err="1"/>
              <a:t>usada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medir</a:t>
            </a:r>
            <a:r>
              <a:rPr lang="en-US" altLang="pt-BR" sz="2600" dirty="0"/>
              <a:t> a </a:t>
            </a:r>
            <a:r>
              <a:rPr lang="en-US" altLang="pt-BR" sz="2600" dirty="0" err="1"/>
              <a:t>força</a:t>
            </a:r>
            <a:r>
              <a:rPr lang="en-US" altLang="pt-BR" sz="2600" dirty="0"/>
              <a:t> de </a:t>
            </a:r>
            <a:r>
              <a:rPr lang="en-US" altLang="pt-BR" sz="2600" dirty="0" err="1"/>
              <a:t>associação</a:t>
            </a:r>
            <a:r>
              <a:rPr lang="en-US" altLang="pt-BR" sz="2600" dirty="0"/>
              <a:t> (</a:t>
            </a:r>
            <a:r>
              <a:rPr lang="en-US" altLang="pt-BR" sz="2600" dirty="0" err="1"/>
              <a:t>relação</a:t>
            </a:r>
            <a:r>
              <a:rPr lang="en-US" altLang="pt-BR" sz="2600" dirty="0"/>
              <a:t> linear) entre </a:t>
            </a:r>
            <a:r>
              <a:rPr lang="en-US" altLang="pt-BR" sz="2600" dirty="0" err="1"/>
              <a:t>duas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variáveis</a:t>
            </a:r>
            <a:r>
              <a:rPr lang="en-US" altLang="pt-BR" sz="2600" dirty="0"/>
              <a:t> 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pt-BR" sz="2600" dirty="0" err="1"/>
              <a:t>Correlação</a:t>
            </a:r>
            <a:r>
              <a:rPr lang="en-US" altLang="pt-BR" sz="2600" dirty="0"/>
              <a:t> </a:t>
            </a:r>
            <a:r>
              <a:rPr lang="en-US" altLang="pt-BR" sz="2600" dirty="0" err="1"/>
              <a:t>refere</a:t>
            </a:r>
            <a:r>
              <a:rPr lang="en-US" altLang="pt-BR" sz="2600" dirty="0"/>
              <a:t>-se </a:t>
            </a:r>
            <a:r>
              <a:rPr lang="en-US" altLang="pt-BR" sz="2600" dirty="0" err="1"/>
              <a:t>apenas</a:t>
            </a:r>
            <a:r>
              <a:rPr lang="en-US" altLang="pt-BR" sz="2600" dirty="0"/>
              <a:t> à </a:t>
            </a:r>
            <a:r>
              <a:rPr lang="en-US" altLang="pt-BR" sz="2600" dirty="0" err="1"/>
              <a:t>força</a:t>
            </a:r>
            <a:r>
              <a:rPr lang="en-US" altLang="pt-BR" sz="2600" dirty="0"/>
              <a:t> do </a:t>
            </a:r>
            <a:r>
              <a:rPr lang="en-US" altLang="pt-BR" sz="2600" dirty="0" err="1"/>
              <a:t>relacionamento</a:t>
            </a:r>
            <a:endParaRPr lang="en-US" altLang="pt-BR" sz="2600" dirty="0"/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pt-BR" dirty="0" err="1"/>
              <a:t>Nenhum</a:t>
            </a:r>
            <a:r>
              <a:rPr lang="en-US" altLang="pt-BR" dirty="0"/>
              <a:t> </a:t>
            </a:r>
            <a:r>
              <a:rPr lang="en-US" altLang="pt-BR" dirty="0" err="1"/>
              <a:t>efeito</a:t>
            </a:r>
            <a:r>
              <a:rPr lang="en-US" altLang="pt-BR" dirty="0"/>
              <a:t> causal </a:t>
            </a:r>
            <a:r>
              <a:rPr lang="en-US" altLang="pt-BR" dirty="0" err="1"/>
              <a:t>está</a:t>
            </a:r>
            <a:r>
              <a:rPr lang="en-US" altLang="pt-BR" dirty="0"/>
              <a:t> </a:t>
            </a:r>
            <a:r>
              <a:rPr lang="en-US" altLang="pt-BR" dirty="0" err="1"/>
              <a:t>implícito</a:t>
            </a:r>
            <a:r>
              <a:rPr lang="en-US" altLang="pt-BR" dirty="0"/>
              <a:t> com a </a:t>
            </a:r>
            <a:r>
              <a:rPr lang="en-US" altLang="pt-BR" dirty="0" err="1"/>
              <a:t>correlação</a:t>
            </a:r>
            <a:endParaRPr lang="en-US" altLang="pt-BR" dirty="0"/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pt-BR" dirty="0" err="1"/>
              <a:t>Gráficos</a:t>
            </a:r>
            <a:r>
              <a:rPr lang="en-US" altLang="pt-BR" dirty="0"/>
              <a:t> de </a:t>
            </a:r>
            <a:r>
              <a:rPr lang="en-US" altLang="pt-BR" dirty="0" err="1"/>
              <a:t>dispersão</a:t>
            </a:r>
            <a:r>
              <a:rPr lang="en-US" altLang="pt-BR" dirty="0"/>
              <a:t> </a:t>
            </a:r>
            <a:r>
              <a:rPr lang="en-US" altLang="pt-BR" dirty="0" err="1"/>
              <a:t>foram</a:t>
            </a:r>
            <a:r>
              <a:rPr lang="en-US" altLang="pt-BR" dirty="0"/>
              <a:t> </a:t>
            </a:r>
            <a:r>
              <a:rPr lang="en-US" altLang="pt-BR" dirty="0" err="1"/>
              <a:t>apresentados</a:t>
            </a:r>
            <a:r>
              <a:rPr lang="en-US" altLang="pt-BR" dirty="0"/>
              <a:t> a </a:t>
            </a:r>
            <a:r>
              <a:rPr lang="en-US" altLang="pt-BR" dirty="0" err="1"/>
              <a:t>primeira</a:t>
            </a:r>
            <a:r>
              <a:rPr lang="en-US" altLang="pt-BR" dirty="0"/>
              <a:t> </a:t>
            </a:r>
            <a:r>
              <a:rPr lang="en-US" altLang="pt-BR" dirty="0" err="1"/>
              <a:t>vez</a:t>
            </a:r>
            <a:r>
              <a:rPr lang="en-US" altLang="pt-BR" dirty="0"/>
              <a:t> no Cap. 2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pt-BR" dirty="0"/>
              <a:t>A </a:t>
            </a:r>
            <a:r>
              <a:rPr lang="en-US" altLang="pt-BR" dirty="0" err="1"/>
              <a:t>correlação</a:t>
            </a:r>
            <a:r>
              <a:rPr lang="en-US" altLang="pt-BR" dirty="0"/>
              <a:t> </a:t>
            </a:r>
            <a:r>
              <a:rPr lang="en-US" altLang="pt-BR" dirty="0" err="1"/>
              <a:t>foi</a:t>
            </a:r>
            <a:r>
              <a:rPr lang="en-US" altLang="pt-BR" dirty="0"/>
              <a:t> </a:t>
            </a:r>
            <a:r>
              <a:rPr lang="en-US" altLang="pt-BR" dirty="0" err="1"/>
              <a:t>aresentada</a:t>
            </a:r>
            <a:r>
              <a:rPr lang="en-US" altLang="pt-BR" dirty="0"/>
              <a:t> pela </a:t>
            </a:r>
            <a:r>
              <a:rPr lang="en-US" altLang="pt-BR" dirty="0" err="1"/>
              <a:t>primeira</a:t>
            </a:r>
            <a:r>
              <a:rPr lang="en-US" altLang="pt-BR" dirty="0"/>
              <a:t> </a:t>
            </a:r>
            <a:r>
              <a:rPr lang="en-US" altLang="pt-BR" dirty="0" err="1"/>
              <a:t>vez</a:t>
            </a:r>
            <a:r>
              <a:rPr lang="en-US" altLang="pt-BR" dirty="0"/>
              <a:t> no Cap. 3</a:t>
            </a:r>
            <a:endParaRPr lang="en-US" altLang="pt-BR" sz="3200" dirty="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dirty="0"/>
              <a:t>DCOV</a:t>
            </a:r>
            <a:r>
              <a:rPr lang="en-US" altLang="pt-BR" u="sng" dirty="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126B61F-332F-4633-A348-FC998DFD99FD}" type="slidenum">
              <a:rPr lang="en-US" altLang="pt-BR" sz="1000"/>
              <a:pPr eaLnBrk="1" hangingPunct="1"/>
              <a:t>30</a:t>
            </a:fld>
            <a:endParaRPr lang="en-US" altLang="pt-BR" sz="1000"/>
          </a:p>
        </p:txBody>
      </p:sp>
      <p:sp>
        <p:nvSpPr>
          <p:cNvPr id="61443" name="Line 2"/>
          <p:cNvSpPr>
            <a:spLocks noChangeShapeType="1"/>
          </p:cNvSpPr>
          <p:nvPr/>
        </p:nvSpPr>
        <p:spPr bwMode="auto">
          <a:xfrm flipH="1">
            <a:off x="685800" y="4724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4" name="Line 3"/>
          <p:cNvSpPr>
            <a:spLocks noChangeShapeType="1"/>
          </p:cNvSpPr>
          <p:nvPr/>
        </p:nvSpPr>
        <p:spPr bwMode="auto">
          <a:xfrm flipH="1">
            <a:off x="685800" y="22098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4570413" y="4037013"/>
            <a:ext cx="685800" cy="457200"/>
          </a:xfrm>
          <a:prstGeom prst="rect">
            <a:avLst/>
          </a:prstGeom>
          <a:solidFill>
            <a:srgbClr val="C4E6C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4572000" y="2362200"/>
            <a:ext cx="685800" cy="457200"/>
          </a:xfrm>
          <a:prstGeom prst="rect">
            <a:avLst/>
          </a:prstGeom>
          <a:solidFill>
            <a:srgbClr val="FFE9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7467600" y="838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61449" name="Line 8"/>
          <p:cNvSpPr>
            <a:spLocks noChangeShapeType="1"/>
          </p:cNvSpPr>
          <p:nvPr/>
        </p:nvSpPr>
        <p:spPr bwMode="auto">
          <a:xfrm>
            <a:off x="685800" y="1828800"/>
            <a:ext cx="0" cy="4159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>
            <a:off x="685800" y="6019800"/>
            <a:ext cx="76390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 flipV="1">
            <a:off x="1209675" y="2454275"/>
            <a:ext cx="6269038" cy="271303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2" name="Oval 11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53" name="Line 12"/>
          <p:cNvSpPr>
            <a:spLocks noChangeShapeType="1"/>
          </p:cNvSpPr>
          <p:nvPr/>
        </p:nvSpPr>
        <p:spPr bwMode="auto">
          <a:xfrm>
            <a:off x="3962400" y="2386013"/>
            <a:ext cx="0" cy="2319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4" name="Rectangle 13"/>
          <p:cNvSpPr>
            <a:spLocks noChangeArrowheads="1"/>
          </p:cNvSpPr>
          <p:nvPr/>
        </p:nvSpPr>
        <p:spPr bwMode="auto">
          <a:xfrm>
            <a:off x="3735388" y="6021388"/>
            <a:ext cx="835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  <a:r>
              <a:rPr lang="en-US" altLang="pt-BR" b="1" baseline="-25000"/>
              <a:t>i</a:t>
            </a:r>
          </a:p>
        </p:txBody>
      </p:sp>
      <p:sp>
        <p:nvSpPr>
          <p:cNvPr id="61455" name="Line 14"/>
          <p:cNvSpPr>
            <a:spLocks noChangeShapeType="1"/>
          </p:cNvSpPr>
          <p:nvPr/>
        </p:nvSpPr>
        <p:spPr bwMode="auto">
          <a:xfrm>
            <a:off x="950913" y="4724400"/>
            <a:ext cx="71707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6" name="Rectangle 15"/>
          <p:cNvSpPr>
            <a:spLocks noChangeArrowheads="1"/>
          </p:cNvSpPr>
          <p:nvPr/>
        </p:nvSpPr>
        <p:spPr bwMode="auto">
          <a:xfrm>
            <a:off x="8305800" y="44958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57" name="Rectangle 16"/>
          <p:cNvSpPr>
            <a:spLocks noChangeArrowheads="1"/>
          </p:cNvSpPr>
          <p:nvPr/>
        </p:nvSpPr>
        <p:spPr bwMode="auto">
          <a:xfrm>
            <a:off x="8305800" y="58674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X</a:t>
            </a:r>
          </a:p>
        </p:txBody>
      </p:sp>
      <p:sp>
        <p:nvSpPr>
          <p:cNvPr id="61458" name="Rectangle 17"/>
          <p:cNvSpPr>
            <a:spLocks noChangeArrowheads="1"/>
          </p:cNvSpPr>
          <p:nvPr/>
        </p:nvSpPr>
        <p:spPr bwMode="auto">
          <a:xfrm>
            <a:off x="228600" y="1905000"/>
            <a:ext cx="7715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  <a:r>
              <a:rPr lang="en-US" altLang="pt-BR" sz="2800" b="1" baseline="-25000"/>
              <a:t>i</a:t>
            </a:r>
          </a:p>
        </p:txBody>
      </p:sp>
      <p:sp>
        <p:nvSpPr>
          <p:cNvPr id="61461" name="Freeform 20"/>
          <p:cNvSpPr>
            <a:spLocks/>
          </p:cNvSpPr>
          <p:nvPr/>
        </p:nvSpPr>
        <p:spPr bwMode="auto">
          <a:xfrm>
            <a:off x="4114800" y="2209800"/>
            <a:ext cx="311150" cy="1606550"/>
          </a:xfrm>
          <a:custGeom>
            <a:avLst/>
            <a:gdLst>
              <a:gd name="T0" fmla="*/ 0 w 196"/>
              <a:gd name="T1" fmla="*/ 0 h 1012"/>
              <a:gd name="T2" fmla="*/ 45362811 w 196"/>
              <a:gd name="T3" fmla="*/ 10080626 h 1012"/>
              <a:gd name="T4" fmla="*/ 103327193 w 196"/>
              <a:gd name="T5" fmla="*/ 20161251 h 1012"/>
              <a:gd name="T6" fmla="*/ 183972192 w 196"/>
              <a:gd name="T7" fmla="*/ 65524071 h 1012"/>
              <a:gd name="T8" fmla="*/ 229335040 w 196"/>
              <a:gd name="T9" fmla="*/ 131048143 h 1012"/>
              <a:gd name="T10" fmla="*/ 252015646 w 196"/>
              <a:gd name="T11" fmla="*/ 214214123 h 1012"/>
              <a:gd name="T12" fmla="*/ 252015646 w 196"/>
              <a:gd name="T13" fmla="*/ 1060986716 h 1012"/>
              <a:gd name="T14" fmla="*/ 274696251 w 196"/>
              <a:gd name="T15" fmla="*/ 1144151058 h 1012"/>
              <a:gd name="T16" fmla="*/ 320059050 w 196"/>
              <a:gd name="T17" fmla="*/ 1209675105 h 1012"/>
              <a:gd name="T18" fmla="*/ 400705612 w 196"/>
              <a:gd name="T19" fmla="*/ 1255037907 h 1012"/>
              <a:gd name="T20" fmla="*/ 491431308 w 196"/>
              <a:gd name="T21" fmla="*/ 1275199152 h 1012"/>
              <a:gd name="T22" fmla="*/ 400705612 w 196"/>
              <a:gd name="T23" fmla="*/ 1292841035 h 1012"/>
              <a:gd name="T24" fmla="*/ 320059050 w 196"/>
              <a:gd name="T25" fmla="*/ 1340723198 h 1012"/>
              <a:gd name="T26" fmla="*/ 274696251 w 196"/>
              <a:gd name="T27" fmla="*/ 1403727883 h 1012"/>
              <a:gd name="T28" fmla="*/ 252015646 w 196"/>
              <a:gd name="T29" fmla="*/ 1489413175 h 1012"/>
              <a:gd name="T30" fmla="*/ 252015646 w 196"/>
              <a:gd name="T31" fmla="*/ 2147483647 h 1012"/>
              <a:gd name="T32" fmla="*/ 229335040 w 196"/>
              <a:gd name="T33" fmla="*/ 2147483647 h 1012"/>
              <a:gd name="T34" fmla="*/ 183972192 w 196"/>
              <a:gd name="T35" fmla="*/ 2147483647 h 1012"/>
              <a:gd name="T36" fmla="*/ 103327193 w 196"/>
              <a:gd name="T37" fmla="*/ 2147483647 h 1012"/>
              <a:gd name="T38" fmla="*/ 45362811 w 196"/>
              <a:gd name="T39" fmla="*/ 2147483647 h 1012"/>
              <a:gd name="T40" fmla="*/ 0 w 196"/>
              <a:gd name="T41" fmla="*/ 2147483647 h 101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96"/>
              <a:gd name="T64" fmla="*/ 0 h 1012"/>
              <a:gd name="T65" fmla="*/ 196 w 196"/>
              <a:gd name="T66" fmla="*/ 1012 h 101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96" h="1012">
                <a:moveTo>
                  <a:pt x="0" y="0"/>
                </a:moveTo>
                <a:lnTo>
                  <a:pt x="18" y="4"/>
                </a:lnTo>
                <a:lnTo>
                  <a:pt x="41" y="8"/>
                </a:lnTo>
                <a:lnTo>
                  <a:pt x="73" y="26"/>
                </a:lnTo>
                <a:lnTo>
                  <a:pt x="91" y="52"/>
                </a:lnTo>
                <a:lnTo>
                  <a:pt x="100" y="85"/>
                </a:lnTo>
                <a:lnTo>
                  <a:pt x="100" y="421"/>
                </a:lnTo>
                <a:lnTo>
                  <a:pt x="109" y="454"/>
                </a:lnTo>
                <a:lnTo>
                  <a:pt x="127" y="480"/>
                </a:lnTo>
                <a:lnTo>
                  <a:pt x="159" y="498"/>
                </a:lnTo>
                <a:lnTo>
                  <a:pt x="195" y="506"/>
                </a:lnTo>
                <a:lnTo>
                  <a:pt x="159" y="513"/>
                </a:lnTo>
                <a:lnTo>
                  <a:pt x="127" y="532"/>
                </a:lnTo>
                <a:lnTo>
                  <a:pt x="109" y="557"/>
                </a:lnTo>
                <a:lnTo>
                  <a:pt x="100" y="591"/>
                </a:lnTo>
                <a:lnTo>
                  <a:pt x="100" y="926"/>
                </a:lnTo>
                <a:lnTo>
                  <a:pt x="91" y="959"/>
                </a:lnTo>
                <a:lnTo>
                  <a:pt x="73" y="985"/>
                </a:lnTo>
                <a:lnTo>
                  <a:pt x="41" y="1004"/>
                </a:lnTo>
                <a:lnTo>
                  <a:pt x="18" y="1011"/>
                </a:lnTo>
                <a:lnTo>
                  <a:pt x="0" y="1011"/>
                </a:lnTo>
              </a:path>
            </a:pathLst>
          </a:custGeom>
          <a:noFill/>
          <a:ln w="25400" cap="rnd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62" name="Rectangle 21"/>
          <p:cNvSpPr>
            <a:spLocks noChangeArrowheads="1"/>
          </p:cNvSpPr>
          <p:nvPr/>
        </p:nvSpPr>
        <p:spPr bwMode="auto">
          <a:xfrm>
            <a:off x="4497388" y="2363788"/>
            <a:ext cx="25114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SSE</a:t>
            </a:r>
            <a:r>
              <a:rPr lang="en-US" altLang="pt-BR" b="1">
                <a:solidFill>
                  <a:srgbClr val="FF9900"/>
                </a:solidFill>
              </a:rPr>
              <a:t> </a:t>
            </a:r>
            <a:r>
              <a:rPr lang="en-US" altLang="pt-BR" b="1"/>
              <a:t>= </a:t>
            </a:r>
            <a:r>
              <a:rPr lang="en-US" altLang="pt-BR" b="1">
                <a:latin typeface="Symbol" panose="05050102010706020507" pitchFamily="18" charset="2"/>
              </a:rPr>
              <a:t></a:t>
            </a:r>
            <a:r>
              <a:rPr lang="en-US" altLang="pt-BR" b="1"/>
              <a:t>(Y</a:t>
            </a:r>
            <a:r>
              <a:rPr lang="en-US" altLang="pt-BR" b="1" baseline="-25000"/>
              <a:t>i</a:t>
            </a:r>
            <a:r>
              <a:rPr lang="en-US" altLang="pt-BR" b="1" baseline="-25000">
                <a:solidFill>
                  <a:schemeClr val="tx2"/>
                </a:solidFill>
              </a:rPr>
              <a:t> </a:t>
            </a:r>
            <a:r>
              <a:rPr lang="en-US" altLang="pt-BR" b="1"/>
              <a:t>-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solidFill>
                  <a:schemeClr val="folHlink"/>
                </a:solidFill>
              </a:rPr>
              <a:t>Y</a:t>
            </a:r>
            <a:r>
              <a:rPr lang="en-US" altLang="pt-BR" b="1" baseline="-25000">
                <a:solidFill>
                  <a:schemeClr val="folHlink"/>
                </a:solidFill>
              </a:rPr>
              <a:t>i </a:t>
            </a:r>
            <a:r>
              <a:rPr lang="en-US" altLang="pt-BR" b="1"/>
              <a:t>)</a:t>
            </a:r>
            <a:r>
              <a:rPr lang="en-US" altLang="pt-BR" b="1" baseline="30000"/>
              <a:t>2</a:t>
            </a:r>
            <a:r>
              <a:rPr lang="en-US" altLang="pt-BR" b="1"/>
              <a:t> </a:t>
            </a:r>
          </a:p>
        </p:txBody>
      </p:sp>
      <p:sp>
        <p:nvSpPr>
          <p:cNvPr id="61463" name="Rectangle 22"/>
          <p:cNvSpPr>
            <a:spLocks noChangeArrowheads="1"/>
          </p:cNvSpPr>
          <p:nvPr/>
        </p:nvSpPr>
        <p:spPr bwMode="auto">
          <a:xfrm>
            <a:off x="6248400" y="20574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64" name="Freeform 23"/>
          <p:cNvSpPr>
            <a:spLocks/>
          </p:cNvSpPr>
          <p:nvPr/>
        </p:nvSpPr>
        <p:spPr bwMode="auto">
          <a:xfrm>
            <a:off x="4114800" y="3962400"/>
            <a:ext cx="228600" cy="765175"/>
          </a:xfrm>
          <a:custGeom>
            <a:avLst/>
            <a:gdLst>
              <a:gd name="T0" fmla="*/ 0 w 144"/>
              <a:gd name="T1" fmla="*/ 0 h 577"/>
              <a:gd name="T2" fmla="*/ 70564370 w 144"/>
              <a:gd name="T3" fmla="*/ 7035101 h 577"/>
              <a:gd name="T4" fmla="*/ 128527170 w 144"/>
              <a:gd name="T5" fmla="*/ 24620865 h 577"/>
              <a:gd name="T6" fmla="*/ 163810930 w 144"/>
              <a:gd name="T7" fmla="*/ 47481961 h 577"/>
              <a:gd name="T8" fmla="*/ 173891551 w 144"/>
              <a:gd name="T9" fmla="*/ 80896356 h 577"/>
              <a:gd name="T10" fmla="*/ 173891551 w 144"/>
              <a:gd name="T11" fmla="*/ 420307831 h 577"/>
              <a:gd name="T12" fmla="*/ 186491533 w 144"/>
              <a:gd name="T13" fmla="*/ 453722226 h 577"/>
              <a:gd name="T14" fmla="*/ 231854376 w 144"/>
              <a:gd name="T15" fmla="*/ 478341755 h 577"/>
              <a:gd name="T16" fmla="*/ 289817151 w 144"/>
              <a:gd name="T17" fmla="*/ 494170394 h 577"/>
              <a:gd name="T18" fmla="*/ 360383084 w 144"/>
              <a:gd name="T19" fmla="*/ 502962609 h 577"/>
              <a:gd name="T20" fmla="*/ 289817151 w 144"/>
              <a:gd name="T21" fmla="*/ 509997707 h 577"/>
              <a:gd name="T22" fmla="*/ 231854376 w 144"/>
              <a:gd name="T23" fmla="*/ 525825021 h 577"/>
              <a:gd name="T24" fmla="*/ 186491533 w 144"/>
              <a:gd name="T25" fmla="*/ 559238090 h 577"/>
              <a:gd name="T26" fmla="*/ 173891551 w 144"/>
              <a:gd name="T27" fmla="*/ 590892717 h 577"/>
              <a:gd name="T28" fmla="*/ 173891551 w 144"/>
              <a:gd name="T29" fmla="*/ 923270440 h 577"/>
              <a:gd name="T30" fmla="*/ 163810930 w 144"/>
              <a:gd name="T31" fmla="*/ 956684835 h 577"/>
              <a:gd name="T32" fmla="*/ 128527170 w 144"/>
              <a:gd name="T33" fmla="*/ 988339462 h 577"/>
              <a:gd name="T34" fmla="*/ 70564370 w 144"/>
              <a:gd name="T35" fmla="*/ 1004166775 h 577"/>
              <a:gd name="T36" fmla="*/ 0 w 144"/>
              <a:gd name="T37" fmla="*/ 1012960316 h 57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4"/>
              <a:gd name="T58" fmla="*/ 0 h 577"/>
              <a:gd name="T59" fmla="*/ 144 w 144"/>
              <a:gd name="T60" fmla="*/ 577 h 57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4" h="577">
                <a:moveTo>
                  <a:pt x="0" y="0"/>
                </a:moveTo>
                <a:lnTo>
                  <a:pt x="28" y="4"/>
                </a:lnTo>
                <a:lnTo>
                  <a:pt x="51" y="14"/>
                </a:lnTo>
                <a:lnTo>
                  <a:pt x="65" y="27"/>
                </a:lnTo>
                <a:lnTo>
                  <a:pt x="69" y="46"/>
                </a:lnTo>
                <a:lnTo>
                  <a:pt x="69" y="239"/>
                </a:lnTo>
                <a:lnTo>
                  <a:pt x="74" y="258"/>
                </a:lnTo>
                <a:lnTo>
                  <a:pt x="92" y="272"/>
                </a:lnTo>
                <a:lnTo>
                  <a:pt x="115" y="281"/>
                </a:lnTo>
                <a:lnTo>
                  <a:pt x="143" y="286"/>
                </a:lnTo>
                <a:lnTo>
                  <a:pt x="115" y="290"/>
                </a:lnTo>
                <a:lnTo>
                  <a:pt x="92" y="299"/>
                </a:lnTo>
                <a:lnTo>
                  <a:pt x="74" y="318"/>
                </a:lnTo>
                <a:lnTo>
                  <a:pt x="69" y="336"/>
                </a:lnTo>
                <a:lnTo>
                  <a:pt x="69" y="525"/>
                </a:lnTo>
                <a:lnTo>
                  <a:pt x="65" y="544"/>
                </a:lnTo>
                <a:lnTo>
                  <a:pt x="51" y="562"/>
                </a:lnTo>
                <a:lnTo>
                  <a:pt x="28" y="571"/>
                </a:lnTo>
                <a:lnTo>
                  <a:pt x="0" y="576"/>
                </a:lnTo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65" name="Rectangle 24"/>
          <p:cNvSpPr>
            <a:spLocks noChangeArrowheads="1"/>
          </p:cNvSpPr>
          <p:nvPr/>
        </p:nvSpPr>
        <p:spPr bwMode="auto">
          <a:xfrm>
            <a:off x="4495800" y="4038600"/>
            <a:ext cx="3349625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SSR = </a:t>
            </a:r>
            <a:r>
              <a:rPr lang="en-US" altLang="pt-BR" b="1">
                <a:latin typeface="Symbol" panose="05050102010706020507" pitchFamily="18" charset="2"/>
              </a:rPr>
              <a:t></a:t>
            </a:r>
            <a:r>
              <a:rPr lang="en-US" altLang="pt-BR" b="1"/>
              <a:t>(</a:t>
            </a:r>
            <a:r>
              <a:rPr lang="en-US" altLang="pt-BR" b="1">
                <a:solidFill>
                  <a:schemeClr val="folHlink"/>
                </a:solidFill>
              </a:rPr>
              <a:t>Y</a:t>
            </a:r>
            <a:r>
              <a:rPr lang="en-US" altLang="pt-BR" b="1" baseline="-25000">
                <a:solidFill>
                  <a:schemeClr val="folHlink"/>
                </a:solidFill>
              </a:rPr>
              <a:t>i</a:t>
            </a:r>
            <a:r>
              <a:rPr lang="en-US" altLang="pt-BR" b="1" baseline="-25000">
                <a:solidFill>
                  <a:schemeClr val="hlink"/>
                </a:solidFill>
              </a:rPr>
              <a:t> </a:t>
            </a:r>
            <a:r>
              <a:rPr lang="en-US" altLang="pt-BR" b="1"/>
              <a:t>-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solidFill>
                  <a:schemeClr val="hlink"/>
                </a:solidFill>
              </a:rPr>
              <a:t>Y</a:t>
            </a:r>
            <a:r>
              <a:rPr lang="en-US" altLang="pt-BR" b="1"/>
              <a:t>)</a:t>
            </a:r>
            <a:r>
              <a:rPr lang="en-US" altLang="pt-BR" b="1" baseline="30000"/>
              <a:t>2</a:t>
            </a:r>
            <a:r>
              <a:rPr lang="en-US" altLang="pt-BR" b="1"/>
              <a:t> </a:t>
            </a:r>
          </a:p>
          <a:p>
            <a:pPr>
              <a:spcBef>
                <a:spcPct val="50000"/>
              </a:spcBef>
            </a:pPr>
            <a:r>
              <a:rPr lang="en-US" altLang="pt-BR" b="1"/>
              <a:t> </a:t>
            </a:r>
          </a:p>
        </p:txBody>
      </p:sp>
      <p:sp>
        <p:nvSpPr>
          <p:cNvPr id="61466" name="Rectangle 25"/>
          <p:cNvSpPr>
            <a:spLocks noChangeArrowheads="1"/>
          </p:cNvSpPr>
          <p:nvPr/>
        </p:nvSpPr>
        <p:spPr bwMode="auto">
          <a:xfrm>
            <a:off x="5791200" y="37338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67" name="Line 26"/>
          <p:cNvSpPr>
            <a:spLocks noChangeShapeType="1"/>
          </p:cNvSpPr>
          <p:nvPr/>
        </p:nvSpPr>
        <p:spPr bwMode="auto">
          <a:xfrm>
            <a:off x="3962400" y="4748213"/>
            <a:ext cx="0" cy="12525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68" name="Rectangle 27"/>
          <p:cNvSpPr>
            <a:spLocks noChangeArrowheads="1"/>
          </p:cNvSpPr>
          <p:nvPr/>
        </p:nvSpPr>
        <p:spPr bwMode="auto">
          <a:xfrm>
            <a:off x="8307388" y="4116388"/>
            <a:ext cx="6064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69" name="Rectangle 28"/>
          <p:cNvSpPr>
            <a:spLocks noChangeArrowheads="1"/>
          </p:cNvSpPr>
          <p:nvPr/>
        </p:nvSpPr>
        <p:spPr bwMode="auto">
          <a:xfrm>
            <a:off x="6248400" y="3657600"/>
            <a:ext cx="6064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7526338" y="2286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b="1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7543800" y="19812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381000" y="15240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</a:p>
        </p:txBody>
      </p:sp>
      <p:sp>
        <p:nvSpPr>
          <p:cNvPr id="61474" name="Line 34"/>
          <p:cNvSpPr>
            <a:spLocks noChangeShapeType="1"/>
          </p:cNvSpPr>
          <p:nvPr/>
        </p:nvSpPr>
        <p:spPr bwMode="auto">
          <a:xfrm flipH="1">
            <a:off x="685800" y="39624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228600" y="4495800"/>
            <a:ext cx="4572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228600" y="4038600"/>
            <a:ext cx="606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32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287338" y="3733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b="1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304800" y="34290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79" name="Rectangle 40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239000" cy="7620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Medidas</a:t>
            </a:r>
            <a:r>
              <a:rPr lang="en-US" altLang="pt-BR" dirty="0"/>
              <a:t> de </a:t>
            </a:r>
            <a:r>
              <a:rPr lang="en-US" altLang="pt-BR" dirty="0" err="1"/>
              <a:t>Variação</a:t>
            </a:r>
            <a:endParaRPr lang="en-US" altLang="pt-BR" dirty="0"/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38513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126B61F-332F-4633-A348-FC998DFD99FD}" type="slidenum">
              <a:rPr lang="en-US" altLang="pt-BR" sz="1000"/>
              <a:pPr eaLnBrk="1" hangingPunct="1"/>
              <a:t>31</a:t>
            </a:fld>
            <a:endParaRPr lang="en-US" altLang="pt-BR" sz="1000"/>
          </a:p>
        </p:txBody>
      </p:sp>
      <p:sp>
        <p:nvSpPr>
          <p:cNvPr id="61443" name="Line 2"/>
          <p:cNvSpPr>
            <a:spLocks noChangeShapeType="1"/>
          </p:cNvSpPr>
          <p:nvPr/>
        </p:nvSpPr>
        <p:spPr bwMode="auto">
          <a:xfrm flipH="1">
            <a:off x="685800" y="4724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4" name="Line 3"/>
          <p:cNvSpPr>
            <a:spLocks noChangeShapeType="1"/>
          </p:cNvSpPr>
          <p:nvPr/>
        </p:nvSpPr>
        <p:spPr bwMode="auto">
          <a:xfrm flipH="1">
            <a:off x="685800" y="22098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4570413" y="4037013"/>
            <a:ext cx="685800" cy="457200"/>
          </a:xfrm>
          <a:prstGeom prst="rect">
            <a:avLst/>
          </a:prstGeom>
          <a:solidFill>
            <a:srgbClr val="C4E6C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4572000" y="2362200"/>
            <a:ext cx="685800" cy="457200"/>
          </a:xfrm>
          <a:prstGeom prst="rect">
            <a:avLst/>
          </a:prstGeom>
          <a:solidFill>
            <a:srgbClr val="FFE9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47" name="Rectangle 6"/>
          <p:cNvSpPr>
            <a:spLocks noChangeArrowheads="1"/>
          </p:cNvSpPr>
          <p:nvPr/>
        </p:nvSpPr>
        <p:spPr bwMode="auto">
          <a:xfrm>
            <a:off x="838200" y="3124200"/>
            <a:ext cx="685800" cy="457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7467600" y="838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61449" name="Line 8"/>
          <p:cNvSpPr>
            <a:spLocks noChangeShapeType="1"/>
          </p:cNvSpPr>
          <p:nvPr/>
        </p:nvSpPr>
        <p:spPr bwMode="auto">
          <a:xfrm>
            <a:off x="685800" y="1828800"/>
            <a:ext cx="0" cy="4159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>
            <a:off x="685800" y="6019800"/>
            <a:ext cx="76390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 flipV="1">
            <a:off x="1209675" y="2454275"/>
            <a:ext cx="6269038" cy="271303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2" name="Oval 11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1453" name="Line 12"/>
          <p:cNvSpPr>
            <a:spLocks noChangeShapeType="1"/>
          </p:cNvSpPr>
          <p:nvPr/>
        </p:nvSpPr>
        <p:spPr bwMode="auto">
          <a:xfrm>
            <a:off x="3962400" y="2386013"/>
            <a:ext cx="0" cy="2319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4" name="Rectangle 13"/>
          <p:cNvSpPr>
            <a:spLocks noChangeArrowheads="1"/>
          </p:cNvSpPr>
          <p:nvPr/>
        </p:nvSpPr>
        <p:spPr bwMode="auto">
          <a:xfrm>
            <a:off x="3735388" y="6021388"/>
            <a:ext cx="835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  <a:r>
              <a:rPr lang="en-US" altLang="pt-BR" b="1" baseline="-25000"/>
              <a:t>i</a:t>
            </a:r>
          </a:p>
        </p:txBody>
      </p:sp>
      <p:sp>
        <p:nvSpPr>
          <p:cNvPr id="61455" name="Line 14"/>
          <p:cNvSpPr>
            <a:spLocks noChangeShapeType="1"/>
          </p:cNvSpPr>
          <p:nvPr/>
        </p:nvSpPr>
        <p:spPr bwMode="auto">
          <a:xfrm>
            <a:off x="950913" y="4724400"/>
            <a:ext cx="71707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56" name="Rectangle 15"/>
          <p:cNvSpPr>
            <a:spLocks noChangeArrowheads="1"/>
          </p:cNvSpPr>
          <p:nvPr/>
        </p:nvSpPr>
        <p:spPr bwMode="auto">
          <a:xfrm>
            <a:off x="8305800" y="44958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57" name="Rectangle 16"/>
          <p:cNvSpPr>
            <a:spLocks noChangeArrowheads="1"/>
          </p:cNvSpPr>
          <p:nvPr/>
        </p:nvSpPr>
        <p:spPr bwMode="auto">
          <a:xfrm>
            <a:off x="8305800" y="58674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X</a:t>
            </a:r>
          </a:p>
        </p:txBody>
      </p:sp>
      <p:sp>
        <p:nvSpPr>
          <p:cNvPr id="61458" name="Rectangle 17"/>
          <p:cNvSpPr>
            <a:spLocks noChangeArrowheads="1"/>
          </p:cNvSpPr>
          <p:nvPr/>
        </p:nvSpPr>
        <p:spPr bwMode="auto">
          <a:xfrm>
            <a:off x="228600" y="1905000"/>
            <a:ext cx="7715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  <a:r>
              <a:rPr lang="en-US" altLang="pt-BR" sz="2800" b="1" baseline="-25000"/>
              <a:t>i</a:t>
            </a:r>
          </a:p>
        </p:txBody>
      </p:sp>
      <p:sp>
        <p:nvSpPr>
          <p:cNvPr id="61459" name="Freeform 18"/>
          <p:cNvSpPr>
            <a:spLocks/>
          </p:cNvSpPr>
          <p:nvPr/>
        </p:nvSpPr>
        <p:spPr bwMode="auto">
          <a:xfrm>
            <a:off x="3125788" y="2208213"/>
            <a:ext cx="534987" cy="2519362"/>
          </a:xfrm>
          <a:custGeom>
            <a:avLst/>
            <a:gdLst>
              <a:gd name="T0" fmla="*/ 846771799 w 337"/>
              <a:gd name="T1" fmla="*/ 0 h 1587"/>
              <a:gd name="T2" fmla="*/ 763605758 w 337"/>
              <a:gd name="T3" fmla="*/ 12599984 h 1587"/>
              <a:gd name="T4" fmla="*/ 680441504 w 337"/>
              <a:gd name="T5" fmla="*/ 25201556 h 1587"/>
              <a:gd name="T6" fmla="*/ 604836914 w 337"/>
              <a:gd name="T7" fmla="*/ 57962795 h 1587"/>
              <a:gd name="T8" fmla="*/ 549393548 w 337"/>
              <a:gd name="T9" fmla="*/ 105846559 h 1587"/>
              <a:gd name="T10" fmla="*/ 493950183 w 337"/>
              <a:gd name="T11" fmla="*/ 151209348 h 1587"/>
              <a:gd name="T12" fmla="*/ 456147094 w 337"/>
              <a:gd name="T13" fmla="*/ 209172168 h 1587"/>
              <a:gd name="T14" fmla="*/ 428426205 w 337"/>
              <a:gd name="T15" fmla="*/ 267136527 h 1587"/>
              <a:gd name="T16" fmla="*/ 418345593 w 337"/>
              <a:gd name="T17" fmla="*/ 337700866 h 1587"/>
              <a:gd name="T18" fmla="*/ 418345593 w 337"/>
              <a:gd name="T19" fmla="*/ 1660781731 h 1587"/>
              <a:gd name="T20" fmla="*/ 410784242 w 337"/>
              <a:gd name="T21" fmla="*/ 1731346467 h 1587"/>
              <a:gd name="T22" fmla="*/ 390623018 w 337"/>
              <a:gd name="T23" fmla="*/ 1789310826 h 1587"/>
              <a:gd name="T24" fmla="*/ 345260264 w 337"/>
              <a:gd name="T25" fmla="*/ 1847273596 h 1587"/>
              <a:gd name="T26" fmla="*/ 297378151 w 337"/>
              <a:gd name="T27" fmla="*/ 1905237954 h 1587"/>
              <a:gd name="T28" fmla="*/ 234373533 w 337"/>
              <a:gd name="T29" fmla="*/ 1940520124 h 1587"/>
              <a:gd name="T30" fmla="*/ 168849506 w 337"/>
              <a:gd name="T31" fmla="*/ 1975802294 h 1587"/>
              <a:gd name="T32" fmla="*/ 85685226 w 337"/>
              <a:gd name="T33" fmla="*/ 1988402275 h 1587"/>
              <a:gd name="T34" fmla="*/ 0 w 337"/>
              <a:gd name="T35" fmla="*/ 1998482895 h 1587"/>
              <a:gd name="T36" fmla="*/ 85685226 w 337"/>
              <a:gd name="T37" fmla="*/ 2011084463 h 1587"/>
              <a:gd name="T38" fmla="*/ 168849506 w 337"/>
              <a:gd name="T39" fmla="*/ 2021165083 h 1587"/>
              <a:gd name="T40" fmla="*/ 234373533 w 337"/>
              <a:gd name="T41" fmla="*/ 2056447253 h 1587"/>
              <a:gd name="T42" fmla="*/ 297378151 w 337"/>
              <a:gd name="T43" fmla="*/ 2104329404 h 1587"/>
              <a:gd name="T44" fmla="*/ 345260264 w 337"/>
              <a:gd name="T45" fmla="*/ 2147483647 h 1587"/>
              <a:gd name="T46" fmla="*/ 390623018 w 337"/>
              <a:gd name="T47" fmla="*/ 2147483647 h 1587"/>
              <a:gd name="T48" fmla="*/ 410784242 w 337"/>
              <a:gd name="T49" fmla="*/ 2147483647 h 1587"/>
              <a:gd name="T50" fmla="*/ 418345593 w 337"/>
              <a:gd name="T51" fmla="*/ 2147483647 h 1587"/>
              <a:gd name="T52" fmla="*/ 418345593 w 337"/>
              <a:gd name="T53" fmla="*/ 2147483647 h 1587"/>
              <a:gd name="T54" fmla="*/ 428426205 w 337"/>
              <a:gd name="T55" fmla="*/ 2147483647 h 1587"/>
              <a:gd name="T56" fmla="*/ 456147094 w 337"/>
              <a:gd name="T57" fmla="*/ 2147483647 h 1587"/>
              <a:gd name="T58" fmla="*/ 493950183 w 337"/>
              <a:gd name="T59" fmla="*/ 2147483647 h 1587"/>
              <a:gd name="T60" fmla="*/ 549393548 w 337"/>
              <a:gd name="T61" fmla="*/ 2147483647 h 1587"/>
              <a:gd name="T62" fmla="*/ 604836914 w 337"/>
              <a:gd name="T63" fmla="*/ 2147483647 h 1587"/>
              <a:gd name="T64" fmla="*/ 680441504 w 337"/>
              <a:gd name="T65" fmla="*/ 2147483647 h 1587"/>
              <a:gd name="T66" fmla="*/ 763605758 w 337"/>
              <a:gd name="T67" fmla="*/ 2147483647 h 1587"/>
              <a:gd name="T68" fmla="*/ 846771799 w 337"/>
              <a:gd name="T69" fmla="*/ 2147483647 h 158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37"/>
              <a:gd name="T106" fmla="*/ 0 h 1587"/>
              <a:gd name="T107" fmla="*/ 337 w 337"/>
              <a:gd name="T108" fmla="*/ 1587 h 158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37" h="1587">
                <a:moveTo>
                  <a:pt x="336" y="0"/>
                </a:moveTo>
                <a:lnTo>
                  <a:pt x="303" y="5"/>
                </a:lnTo>
                <a:lnTo>
                  <a:pt x="270" y="10"/>
                </a:lnTo>
                <a:lnTo>
                  <a:pt x="240" y="23"/>
                </a:lnTo>
                <a:lnTo>
                  <a:pt x="218" y="42"/>
                </a:lnTo>
                <a:lnTo>
                  <a:pt x="196" y="60"/>
                </a:lnTo>
                <a:lnTo>
                  <a:pt x="181" y="83"/>
                </a:lnTo>
                <a:lnTo>
                  <a:pt x="170" y="106"/>
                </a:lnTo>
                <a:lnTo>
                  <a:pt x="166" y="134"/>
                </a:lnTo>
                <a:lnTo>
                  <a:pt x="166" y="659"/>
                </a:lnTo>
                <a:lnTo>
                  <a:pt x="163" y="687"/>
                </a:lnTo>
                <a:lnTo>
                  <a:pt x="155" y="710"/>
                </a:lnTo>
                <a:lnTo>
                  <a:pt x="137" y="733"/>
                </a:lnTo>
                <a:lnTo>
                  <a:pt x="118" y="756"/>
                </a:lnTo>
                <a:lnTo>
                  <a:pt x="93" y="770"/>
                </a:lnTo>
                <a:lnTo>
                  <a:pt x="67" y="784"/>
                </a:lnTo>
                <a:lnTo>
                  <a:pt x="34" y="789"/>
                </a:lnTo>
                <a:lnTo>
                  <a:pt x="0" y="793"/>
                </a:lnTo>
                <a:lnTo>
                  <a:pt x="34" y="798"/>
                </a:lnTo>
                <a:lnTo>
                  <a:pt x="67" y="802"/>
                </a:lnTo>
                <a:lnTo>
                  <a:pt x="93" y="816"/>
                </a:lnTo>
                <a:lnTo>
                  <a:pt x="118" y="835"/>
                </a:lnTo>
                <a:lnTo>
                  <a:pt x="137" y="853"/>
                </a:lnTo>
                <a:lnTo>
                  <a:pt x="155" y="876"/>
                </a:lnTo>
                <a:lnTo>
                  <a:pt x="163" y="899"/>
                </a:lnTo>
                <a:lnTo>
                  <a:pt x="166" y="927"/>
                </a:lnTo>
                <a:lnTo>
                  <a:pt x="166" y="1452"/>
                </a:lnTo>
                <a:lnTo>
                  <a:pt x="170" y="1480"/>
                </a:lnTo>
                <a:lnTo>
                  <a:pt x="181" y="1503"/>
                </a:lnTo>
                <a:lnTo>
                  <a:pt x="196" y="1526"/>
                </a:lnTo>
                <a:lnTo>
                  <a:pt x="218" y="1549"/>
                </a:lnTo>
                <a:lnTo>
                  <a:pt x="240" y="1563"/>
                </a:lnTo>
                <a:lnTo>
                  <a:pt x="270" y="1577"/>
                </a:lnTo>
                <a:lnTo>
                  <a:pt x="303" y="1581"/>
                </a:lnTo>
                <a:lnTo>
                  <a:pt x="336" y="1586"/>
                </a:lnTo>
              </a:path>
            </a:pathLst>
          </a:custGeom>
          <a:noFill/>
          <a:ln w="254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60" name="Rectangle 19"/>
          <p:cNvSpPr>
            <a:spLocks noChangeArrowheads="1"/>
          </p:cNvSpPr>
          <p:nvPr/>
        </p:nvSpPr>
        <p:spPr bwMode="auto">
          <a:xfrm>
            <a:off x="763588" y="3125788"/>
            <a:ext cx="2587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SST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/>
              <a:t>=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latin typeface="Symbol" panose="05050102010706020507" pitchFamily="18" charset="2"/>
              </a:rPr>
              <a:t></a:t>
            </a:r>
            <a:r>
              <a:rPr lang="en-US" altLang="pt-BR" b="1"/>
              <a:t>(Y</a:t>
            </a:r>
            <a:r>
              <a:rPr lang="en-US" altLang="pt-BR" b="1" baseline="-25000"/>
              <a:t>i</a:t>
            </a:r>
            <a:r>
              <a:rPr lang="en-US" altLang="pt-BR" b="1" baseline="-25000">
                <a:solidFill>
                  <a:schemeClr val="tx2"/>
                </a:solidFill>
              </a:rPr>
              <a:t> </a:t>
            </a:r>
            <a:r>
              <a:rPr lang="en-US" altLang="pt-BR" b="1"/>
              <a:t>-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solidFill>
                  <a:schemeClr val="hlink"/>
                </a:solidFill>
              </a:rPr>
              <a:t>Y</a:t>
            </a:r>
            <a:r>
              <a:rPr lang="en-US" altLang="pt-BR" b="1"/>
              <a:t>)</a:t>
            </a:r>
            <a:r>
              <a:rPr lang="en-US" altLang="pt-BR" b="1" baseline="30000"/>
              <a:t>2</a:t>
            </a:r>
          </a:p>
        </p:txBody>
      </p:sp>
      <p:sp>
        <p:nvSpPr>
          <p:cNvPr id="61461" name="Freeform 20"/>
          <p:cNvSpPr>
            <a:spLocks/>
          </p:cNvSpPr>
          <p:nvPr/>
        </p:nvSpPr>
        <p:spPr bwMode="auto">
          <a:xfrm>
            <a:off x="4114800" y="2209800"/>
            <a:ext cx="311150" cy="1606550"/>
          </a:xfrm>
          <a:custGeom>
            <a:avLst/>
            <a:gdLst>
              <a:gd name="T0" fmla="*/ 0 w 196"/>
              <a:gd name="T1" fmla="*/ 0 h 1012"/>
              <a:gd name="T2" fmla="*/ 45362811 w 196"/>
              <a:gd name="T3" fmla="*/ 10080626 h 1012"/>
              <a:gd name="T4" fmla="*/ 103327193 w 196"/>
              <a:gd name="T5" fmla="*/ 20161251 h 1012"/>
              <a:gd name="T6" fmla="*/ 183972192 w 196"/>
              <a:gd name="T7" fmla="*/ 65524071 h 1012"/>
              <a:gd name="T8" fmla="*/ 229335040 w 196"/>
              <a:gd name="T9" fmla="*/ 131048143 h 1012"/>
              <a:gd name="T10" fmla="*/ 252015646 w 196"/>
              <a:gd name="T11" fmla="*/ 214214123 h 1012"/>
              <a:gd name="T12" fmla="*/ 252015646 w 196"/>
              <a:gd name="T13" fmla="*/ 1060986716 h 1012"/>
              <a:gd name="T14" fmla="*/ 274696251 w 196"/>
              <a:gd name="T15" fmla="*/ 1144151058 h 1012"/>
              <a:gd name="T16" fmla="*/ 320059050 w 196"/>
              <a:gd name="T17" fmla="*/ 1209675105 h 1012"/>
              <a:gd name="T18" fmla="*/ 400705612 w 196"/>
              <a:gd name="T19" fmla="*/ 1255037907 h 1012"/>
              <a:gd name="T20" fmla="*/ 491431308 w 196"/>
              <a:gd name="T21" fmla="*/ 1275199152 h 1012"/>
              <a:gd name="T22" fmla="*/ 400705612 w 196"/>
              <a:gd name="T23" fmla="*/ 1292841035 h 1012"/>
              <a:gd name="T24" fmla="*/ 320059050 w 196"/>
              <a:gd name="T25" fmla="*/ 1340723198 h 1012"/>
              <a:gd name="T26" fmla="*/ 274696251 w 196"/>
              <a:gd name="T27" fmla="*/ 1403727883 h 1012"/>
              <a:gd name="T28" fmla="*/ 252015646 w 196"/>
              <a:gd name="T29" fmla="*/ 1489413175 h 1012"/>
              <a:gd name="T30" fmla="*/ 252015646 w 196"/>
              <a:gd name="T31" fmla="*/ 2147483647 h 1012"/>
              <a:gd name="T32" fmla="*/ 229335040 w 196"/>
              <a:gd name="T33" fmla="*/ 2147483647 h 1012"/>
              <a:gd name="T34" fmla="*/ 183972192 w 196"/>
              <a:gd name="T35" fmla="*/ 2147483647 h 1012"/>
              <a:gd name="T36" fmla="*/ 103327193 w 196"/>
              <a:gd name="T37" fmla="*/ 2147483647 h 1012"/>
              <a:gd name="T38" fmla="*/ 45362811 w 196"/>
              <a:gd name="T39" fmla="*/ 2147483647 h 1012"/>
              <a:gd name="T40" fmla="*/ 0 w 196"/>
              <a:gd name="T41" fmla="*/ 2147483647 h 101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96"/>
              <a:gd name="T64" fmla="*/ 0 h 1012"/>
              <a:gd name="T65" fmla="*/ 196 w 196"/>
              <a:gd name="T66" fmla="*/ 1012 h 101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96" h="1012">
                <a:moveTo>
                  <a:pt x="0" y="0"/>
                </a:moveTo>
                <a:lnTo>
                  <a:pt x="18" y="4"/>
                </a:lnTo>
                <a:lnTo>
                  <a:pt x="41" y="8"/>
                </a:lnTo>
                <a:lnTo>
                  <a:pt x="73" y="26"/>
                </a:lnTo>
                <a:lnTo>
                  <a:pt x="91" y="52"/>
                </a:lnTo>
                <a:lnTo>
                  <a:pt x="100" y="85"/>
                </a:lnTo>
                <a:lnTo>
                  <a:pt x="100" y="421"/>
                </a:lnTo>
                <a:lnTo>
                  <a:pt x="109" y="454"/>
                </a:lnTo>
                <a:lnTo>
                  <a:pt x="127" y="480"/>
                </a:lnTo>
                <a:lnTo>
                  <a:pt x="159" y="498"/>
                </a:lnTo>
                <a:lnTo>
                  <a:pt x="195" y="506"/>
                </a:lnTo>
                <a:lnTo>
                  <a:pt x="159" y="513"/>
                </a:lnTo>
                <a:lnTo>
                  <a:pt x="127" y="532"/>
                </a:lnTo>
                <a:lnTo>
                  <a:pt x="109" y="557"/>
                </a:lnTo>
                <a:lnTo>
                  <a:pt x="100" y="591"/>
                </a:lnTo>
                <a:lnTo>
                  <a:pt x="100" y="926"/>
                </a:lnTo>
                <a:lnTo>
                  <a:pt x="91" y="959"/>
                </a:lnTo>
                <a:lnTo>
                  <a:pt x="73" y="985"/>
                </a:lnTo>
                <a:lnTo>
                  <a:pt x="41" y="1004"/>
                </a:lnTo>
                <a:lnTo>
                  <a:pt x="18" y="1011"/>
                </a:lnTo>
                <a:lnTo>
                  <a:pt x="0" y="1011"/>
                </a:lnTo>
              </a:path>
            </a:pathLst>
          </a:custGeom>
          <a:noFill/>
          <a:ln w="25400" cap="rnd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62" name="Rectangle 21"/>
          <p:cNvSpPr>
            <a:spLocks noChangeArrowheads="1"/>
          </p:cNvSpPr>
          <p:nvPr/>
        </p:nvSpPr>
        <p:spPr bwMode="auto">
          <a:xfrm>
            <a:off x="4497388" y="2363788"/>
            <a:ext cx="25114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SSE</a:t>
            </a:r>
            <a:r>
              <a:rPr lang="en-US" altLang="pt-BR" b="1">
                <a:solidFill>
                  <a:srgbClr val="FF9900"/>
                </a:solidFill>
              </a:rPr>
              <a:t> </a:t>
            </a:r>
            <a:r>
              <a:rPr lang="en-US" altLang="pt-BR" b="1"/>
              <a:t>= </a:t>
            </a:r>
            <a:r>
              <a:rPr lang="en-US" altLang="pt-BR" b="1">
                <a:latin typeface="Symbol" panose="05050102010706020507" pitchFamily="18" charset="2"/>
              </a:rPr>
              <a:t></a:t>
            </a:r>
            <a:r>
              <a:rPr lang="en-US" altLang="pt-BR" b="1"/>
              <a:t>(Y</a:t>
            </a:r>
            <a:r>
              <a:rPr lang="en-US" altLang="pt-BR" b="1" baseline="-25000"/>
              <a:t>i</a:t>
            </a:r>
            <a:r>
              <a:rPr lang="en-US" altLang="pt-BR" b="1" baseline="-25000">
                <a:solidFill>
                  <a:schemeClr val="tx2"/>
                </a:solidFill>
              </a:rPr>
              <a:t> </a:t>
            </a:r>
            <a:r>
              <a:rPr lang="en-US" altLang="pt-BR" b="1"/>
              <a:t>-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solidFill>
                  <a:schemeClr val="folHlink"/>
                </a:solidFill>
              </a:rPr>
              <a:t>Y</a:t>
            </a:r>
            <a:r>
              <a:rPr lang="en-US" altLang="pt-BR" b="1" baseline="-25000">
                <a:solidFill>
                  <a:schemeClr val="folHlink"/>
                </a:solidFill>
              </a:rPr>
              <a:t>i </a:t>
            </a:r>
            <a:r>
              <a:rPr lang="en-US" altLang="pt-BR" b="1"/>
              <a:t>)</a:t>
            </a:r>
            <a:r>
              <a:rPr lang="en-US" altLang="pt-BR" b="1" baseline="30000"/>
              <a:t>2</a:t>
            </a:r>
            <a:r>
              <a:rPr lang="en-US" altLang="pt-BR" b="1"/>
              <a:t> </a:t>
            </a:r>
          </a:p>
        </p:txBody>
      </p:sp>
      <p:sp>
        <p:nvSpPr>
          <p:cNvPr id="61463" name="Rectangle 22"/>
          <p:cNvSpPr>
            <a:spLocks noChangeArrowheads="1"/>
          </p:cNvSpPr>
          <p:nvPr/>
        </p:nvSpPr>
        <p:spPr bwMode="auto">
          <a:xfrm>
            <a:off x="6248400" y="20574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64" name="Freeform 23"/>
          <p:cNvSpPr>
            <a:spLocks/>
          </p:cNvSpPr>
          <p:nvPr/>
        </p:nvSpPr>
        <p:spPr bwMode="auto">
          <a:xfrm>
            <a:off x="4114800" y="3962400"/>
            <a:ext cx="228600" cy="765175"/>
          </a:xfrm>
          <a:custGeom>
            <a:avLst/>
            <a:gdLst>
              <a:gd name="T0" fmla="*/ 0 w 144"/>
              <a:gd name="T1" fmla="*/ 0 h 577"/>
              <a:gd name="T2" fmla="*/ 70564370 w 144"/>
              <a:gd name="T3" fmla="*/ 7035101 h 577"/>
              <a:gd name="T4" fmla="*/ 128527170 w 144"/>
              <a:gd name="T5" fmla="*/ 24620865 h 577"/>
              <a:gd name="T6" fmla="*/ 163810930 w 144"/>
              <a:gd name="T7" fmla="*/ 47481961 h 577"/>
              <a:gd name="T8" fmla="*/ 173891551 w 144"/>
              <a:gd name="T9" fmla="*/ 80896356 h 577"/>
              <a:gd name="T10" fmla="*/ 173891551 w 144"/>
              <a:gd name="T11" fmla="*/ 420307831 h 577"/>
              <a:gd name="T12" fmla="*/ 186491533 w 144"/>
              <a:gd name="T13" fmla="*/ 453722226 h 577"/>
              <a:gd name="T14" fmla="*/ 231854376 w 144"/>
              <a:gd name="T15" fmla="*/ 478341755 h 577"/>
              <a:gd name="T16" fmla="*/ 289817151 w 144"/>
              <a:gd name="T17" fmla="*/ 494170394 h 577"/>
              <a:gd name="T18" fmla="*/ 360383084 w 144"/>
              <a:gd name="T19" fmla="*/ 502962609 h 577"/>
              <a:gd name="T20" fmla="*/ 289817151 w 144"/>
              <a:gd name="T21" fmla="*/ 509997707 h 577"/>
              <a:gd name="T22" fmla="*/ 231854376 w 144"/>
              <a:gd name="T23" fmla="*/ 525825021 h 577"/>
              <a:gd name="T24" fmla="*/ 186491533 w 144"/>
              <a:gd name="T25" fmla="*/ 559238090 h 577"/>
              <a:gd name="T26" fmla="*/ 173891551 w 144"/>
              <a:gd name="T27" fmla="*/ 590892717 h 577"/>
              <a:gd name="T28" fmla="*/ 173891551 w 144"/>
              <a:gd name="T29" fmla="*/ 923270440 h 577"/>
              <a:gd name="T30" fmla="*/ 163810930 w 144"/>
              <a:gd name="T31" fmla="*/ 956684835 h 577"/>
              <a:gd name="T32" fmla="*/ 128527170 w 144"/>
              <a:gd name="T33" fmla="*/ 988339462 h 577"/>
              <a:gd name="T34" fmla="*/ 70564370 w 144"/>
              <a:gd name="T35" fmla="*/ 1004166775 h 577"/>
              <a:gd name="T36" fmla="*/ 0 w 144"/>
              <a:gd name="T37" fmla="*/ 1012960316 h 57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4"/>
              <a:gd name="T58" fmla="*/ 0 h 577"/>
              <a:gd name="T59" fmla="*/ 144 w 144"/>
              <a:gd name="T60" fmla="*/ 577 h 57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4" h="577">
                <a:moveTo>
                  <a:pt x="0" y="0"/>
                </a:moveTo>
                <a:lnTo>
                  <a:pt x="28" y="4"/>
                </a:lnTo>
                <a:lnTo>
                  <a:pt x="51" y="14"/>
                </a:lnTo>
                <a:lnTo>
                  <a:pt x="65" y="27"/>
                </a:lnTo>
                <a:lnTo>
                  <a:pt x="69" y="46"/>
                </a:lnTo>
                <a:lnTo>
                  <a:pt x="69" y="239"/>
                </a:lnTo>
                <a:lnTo>
                  <a:pt x="74" y="258"/>
                </a:lnTo>
                <a:lnTo>
                  <a:pt x="92" y="272"/>
                </a:lnTo>
                <a:lnTo>
                  <a:pt x="115" y="281"/>
                </a:lnTo>
                <a:lnTo>
                  <a:pt x="143" y="286"/>
                </a:lnTo>
                <a:lnTo>
                  <a:pt x="115" y="290"/>
                </a:lnTo>
                <a:lnTo>
                  <a:pt x="92" y="299"/>
                </a:lnTo>
                <a:lnTo>
                  <a:pt x="74" y="318"/>
                </a:lnTo>
                <a:lnTo>
                  <a:pt x="69" y="336"/>
                </a:lnTo>
                <a:lnTo>
                  <a:pt x="69" y="525"/>
                </a:lnTo>
                <a:lnTo>
                  <a:pt x="65" y="544"/>
                </a:lnTo>
                <a:lnTo>
                  <a:pt x="51" y="562"/>
                </a:lnTo>
                <a:lnTo>
                  <a:pt x="28" y="571"/>
                </a:lnTo>
                <a:lnTo>
                  <a:pt x="0" y="576"/>
                </a:lnTo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65" name="Rectangle 24"/>
          <p:cNvSpPr>
            <a:spLocks noChangeArrowheads="1"/>
          </p:cNvSpPr>
          <p:nvPr/>
        </p:nvSpPr>
        <p:spPr bwMode="auto">
          <a:xfrm>
            <a:off x="4495800" y="4038600"/>
            <a:ext cx="3349625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SSR = </a:t>
            </a:r>
            <a:r>
              <a:rPr lang="en-US" altLang="pt-BR" b="1">
                <a:latin typeface="Symbol" panose="05050102010706020507" pitchFamily="18" charset="2"/>
              </a:rPr>
              <a:t></a:t>
            </a:r>
            <a:r>
              <a:rPr lang="en-US" altLang="pt-BR" b="1"/>
              <a:t>(</a:t>
            </a:r>
            <a:r>
              <a:rPr lang="en-US" altLang="pt-BR" b="1">
                <a:solidFill>
                  <a:schemeClr val="folHlink"/>
                </a:solidFill>
              </a:rPr>
              <a:t>Y</a:t>
            </a:r>
            <a:r>
              <a:rPr lang="en-US" altLang="pt-BR" b="1" baseline="-25000">
                <a:solidFill>
                  <a:schemeClr val="folHlink"/>
                </a:solidFill>
              </a:rPr>
              <a:t>i</a:t>
            </a:r>
            <a:r>
              <a:rPr lang="en-US" altLang="pt-BR" b="1" baseline="-25000">
                <a:solidFill>
                  <a:schemeClr val="hlink"/>
                </a:solidFill>
              </a:rPr>
              <a:t> </a:t>
            </a:r>
            <a:r>
              <a:rPr lang="en-US" altLang="pt-BR" b="1"/>
              <a:t>-</a:t>
            </a:r>
            <a:r>
              <a:rPr lang="en-US" altLang="pt-BR" b="1">
                <a:solidFill>
                  <a:schemeClr val="tx2"/>
                </a:solidFill>
              </a:rPr>
              <a:t> </a:t>
            </a:r>
            <a:r>
              <a:rPr lang="en-US" altLang="pt-BR" b="1">
                <a:solidFill>
                  <a:schemeClr val="hlink"/>
                </a:solidFill>
              </a:rPr>
              <a:t>Y</a:t>
            </a:r>
            <a:r>
              <a:rPr lang="en-US" altLang="pt-BR" b="1"/>
              <a:t>)</a:t>
            </a:r>
            <a:r>
              <a:rPr lang="en-US" altLang="pt-BR" b="1" baseline="30000"/>
              <a:t>2</a:t>
            </a:r>
            <a:r>
              <a:rPr lang="en-US" altLang="pt-BR" b="1"/>
              <a:t> </a:t>
            </a:r>
          </a:p>
          <a:p>
            <a:pPr>
              <a:spcBef>
                <a:spcPct val="50000"/>
              </a:spcBef>
            </a:pPr>
            <a:r>
              <a:rPr lang="en-US" altLang="pt-BR" b="1"/>
              <a:t> </a:t>
            </a:r>
          </a:p>
        </p:txBody>
      </p:sp>
      <p:sp>
        <p:nvSpPr>
          <p:cNvPr id="61466" name="Rectangle 25"/>
          <p:cNvSpPr>
            <a:spLocks noChangeArrowheads="1"/>
          </p:cNvSpPr>
          <p:nvPr/>
        </p:nvSpPr>
        <p:spPr bwMode="auto">
          <a:xfrm>
            <a:off x="5791200" y="37338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67" name="Line 26"/>
          <p:cNvSpPr>
            <a:spLocks noChangeShapeType="1"/>
          </p:cNvSpPr>
          <p:nvPr/>
        </p:nvSpPr>
        <p:spPr bwMode="auto">
          <a:xfrm>
            <a:off x="3962400" y="4748213"/>
            <a:ext cx="0" cy="12525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68" name="Rectangle 27"/>
          <p:cNvSpPr>
            <a:spLocks noChangeArrowheads="1"/>
          </p:cNvSpPr>
          <p:nvPr/>
        </p:nvSpPr>
        <p:spPr bwMode="auto">
          <a:xfrm>
            <a:off x="8307388" y="4116388"/>
            <a:ext cx="6064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69" name="Rectangle 28"/>
          <p:cNvSpPr>
            <a:spLocks noChangeArrowheads="1"/>
          </p:cNvSpPr>
          <p:nvPr/>
        </p:nvSpPr>
        <p:spPr bwMode="auto">
          <a:xfrm>
            <a:off x="6248400" y="3657600"/>
            <a:ext cx="6064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0" name="Rectangle 29"/>
          <p:cNvSpPr>
            <a:spLocks noChangeArrowheads="1"/>
          </p:cNvSpPr>
          <p:nvPr/>
        </p:nvSpPr>
        <p:spPr bwMode="auto">
          <a:xfrm>
            <a:off x="2514600" y="2743200"/>
            <a:ext cx="6064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7526338" y="2286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b="1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7543800" y="19812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381000" y="1524000"/>
            <a:ext cx="466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/>
              <a:t>Y</a:t>
            </a:r>
          </a:p>
        </p:txBody>
      </p:sp>
      <p:sp>
        <p:nvSpPr>
          <p:cNvPr id="61474" name="Line 34"/>
          <p:cNvSpPr>
            <a:spLocks noChangeShapeType="1"/>
          </p:cNvSpPr>
          <p:nvPr/>
        </p:nvSpPr>
        <p:spPr bwMode="auto">
          <a:xfrm flipH="1">
            <a:off x="685800" y="39624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228600" y="4495800"/>
            <a:ext cx="4572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b="1">
                <a:solidFill>
                  <a:schemeClr val="hlink"/>
                </a:solidFill>
              </a:rPr>
              <a:t>Y</a:t>
            </a: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228600" y="4038600"/>
            <a:ext cx="606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3200" b="1">
                <a:solidFill>
                  <a:schemeClr val="hlink"/>
                </a:solidFill>
              </a:rPr>
              <a:t>_</a:t>
            </a:r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287338" y="3733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b="1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304800" y="3429000"/>
            <a:ext cx="1076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folHlink"/>
                </a:solidFill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61479" name="Rectangle 40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239000" cy="7620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Medidas</a:t>
            </a:r>
            <a:r>
              <a:rPr lang="en-US" altLang="pt-BR" dirty="0"/>
              <a:t> de </a:t>
            </a:r>
            <a:r>
              <a:rPr lang="en-US" altLang="pt-BR" dirty="0" err="1"/>
              <a:t>Variação</a:t>
            </a:r>
            <a:endParaRPr lang="en-US" altLang="pt-BR" dirty="0"/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34430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7ECE40BD-546F-4BAD-AA21-3C70B0F3C703}" type="slidenum">
              <a:rPr lang="en-US" altLang="pt-BR" sz="1000"/>
              <a:pPr eaLnBrk="1" hangingPunct="1"/>
              <a:t>32</a:t>
            </a:fld>
            <a:endParaRPr lang="en-US" altLang="pt-BR" sz="10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639888"/>
            <a:ext cx="7620000" cy="4532312"/>
          </a:xfrm>
        </p:spPr>
        <p:txBody>
          <a:bodyPr/>
          <a:lstStyle/>
          <a:p>
            <a:pPr eaLnBrk="1" hangingPunct="1"/>
            <a:r>
              <a:rPr lang="pt-BR" altLang="pt-BR" sz="2700" dirty="0"/>
              <a:t>O </a:t>
            </a:r>
            <a:r>
              <a:rPr lang="pt-BR" altLang="pt-BR" sz="2700" dirty="0">
                <a:solidFill>
                  <a:srgbClr val="0033CC"/>
                </a:solidFill>
              </a:rPr>
              <a:t>coeficiente de determinação </a:t>
            </a:r>
            <a:r>
              <a:rPr lang="pt-BR" altLang="pt-BR" sz="2700" dirty="0"/>
              <a:t>é a porção da variação total na variável dependente que é explicada pela variação na variável independente</a:t>
            </a:r>
            <a:endParaRPr lang="en-US" altLang="pt-BR" sz="1400" dirty="0"/>
          </a:p>
          <a:p>
            <a:pPr eaLnBrk="1" hangingPunct="1"/>
            <a:r>
              <a:rPr lang="pt-BR" altLang="pt-BR" sz="2700" dirty="0"/>
              <a:t>O coeficiente de determinação também é chamado de </a:t>
            </a:r>
            <a:r>
              <a:rPr lang="pt-BR" altLang="pt-BR" sz="2700" dirty="0">
                <a:solidFill>
                  <a:srgbClr val="0033CC"/>
                </a:solidFill>
              </a:rPr>
              <a:t>R-quadrado</a:t>
            </a:r>
            <a:r>
              <a:rPr lang="pt-BR" altLang="pt-BR" sz="2700" dirty="0"/>
              <a:t> e é denotado como</a:t>
            </a:r>
            <a:endParaRPr lang="en-US" altLang="pt-BR" sz="2700" dirty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/>
          <a:lstStyle/>
          <a:p>
            <a:pPr fontAlgn="ctr"/>
            <a:r>
              <a:rPr lang="pt-BR" dirty="0"/>
              <a:t>Coeficiente de determinação</a:t>
            </a:r>
            <a:r>
              <a:rPr lang="en-US" altLang="pt-BR" dirty="0"/>
              <a:t>, r</a:t>
            </a:r>
            <a:r>
              <a:rPr lang="en-US" altLang="pt-BR" baseline="30000" dirty="0"/>
              <a:t>2</a:t>
            </a: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3806825" y="5805488"/>
          <a:ext cx="18319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7" name="Equation" r:id="rId3" imgW="622080" imgH="203040" progId="Equation.3">
                  <p:embed/>
                </p:oleObj>
              </mc:Choice>
              <mc:Fallback>
                <p:oleObj name="Equation" r:id="rId3" imgW="6220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5" y="5805488"/>
                        <a:ext cx="1831975" cy="595312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2895600" y="58674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2000" dirty="0"/>
              <a:t>nota:</a:t>
            </a:r>
          </a:p>
        </p:txBody>
      </p:sp>
      <p:graphicFrame>
        <p:nvGraphicFramePr>
          <p:cNvPr id="133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89033"/>
              </p:ext>
            </p:extLst>
          </p:nvPr>
        </p:nvGraphicFramePr>
        <p:xfrm>
          <a:off x="1770063" y="4495800"/>
          <a:ext cx="6065837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8" name="Equação" r:id="rId5" imgW="2793960" imgH="419040" progId="Equation.3">
                  <p:embed/>
                </p:oleObj>
              </mc:Choice>
              <mc:Fallback>
                <p:oleObj name="Equação" r:id="rId5" imgW="279396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4495800"/>
                        <a:ext cx="6065837" cy="90646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69CF7A42-0AB2-4B30-BEB8-71E4F4DA4D24}" type="slidenum">
              <a:rPr lang="en-US" altLang="pt-BR" sz="1000"/>
              <a:pPr eaLnBrk="1" hangingPunct="1"/>
              <a:t>33</a:t>
            </a:fld>
            <a:endParaRPr lang="en-US" altLang="pt-BR" sz="1000"/>
          </a:p>
        </p:txBody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1614488" y="5992813"/>
            <a:ext cx="931862" cy="457200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r</a:t>
            </a:r>
            <a:r>
              <a:rPr lang="en-US" altLang="pt-BR" b="1" baseline="30000"/>
              <a:t>2</a:t>
            </a:r>
            <a:r>
              <a:rPr lang="en-US" altLang="pt-BR" b="1"/>
              <a:t> = 1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Examplos</a:t>
            </a:r>
            <a:r>
              <a:rPr lang="en-US" altLang="pt-BR" dirty="0"/>
              <a:t> de </a:t>
            </a:r>
            <a:r>
              <a:rPr lang="en-US" altLang="pt-BR" dirty="0" err="1"/>
              <a:t>Valores</a:t>
            </a:r>
            <a:r>
              <a:rPr lang="en-US" altLang="pt-BR" dirty="0"/>
              <a:t> </a:t>
            </a:r>
            <a:r>
              <a:rPr lang="en-US" altLang="pt-BR" dirty="0" err="1"/>
              <a:t>Aproximados</a:t>
            </a:r>
            <a:r>
              <a:rPr lang="en-US" altLang="pt-BR" dirty="0"/>
              <a:t> de r</a:t>
            </a:r>
            <a:r>
              <a:rPr lang="en-US" altLang="pt-BR" baseline="30000" dirty="0"/>
              <a:t>2</a:t>
            </a:r>
            <a:endParaRPr lang="en-US" altLang="pt-BR" dirty="0"/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 flipH="1">
            <a:off x="931863" y="22955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70" name="Line 5"/>
          <p:cNvSpPr>
            <a:spLocks noChangeShapeType="1"/>
          </p:cNvSpPr>
          <p:nvPr/>
        </p:nvSpPr>
        <p:spPr bwMode="auto">
          <a:xfrm flipH="1" flipV="1">
            <a:off x="947738" y="2447925"/>
            <a:ext cx="2574925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71" name="Oval 6"/>
          <p:cNvSpPr>
            <a:spLocks noChangeArrowheads="1"/>
          </p:cNvSpPr>
          <p:nvPr/>
        </p:nvSpPr>
        <p:spPr bwMode="auto">
          <a:xfrm rot="7282380" flipH="1">
            <a:off x="3065463" y="31337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72" name="Oval 7"/>
          <p:cNvSpPr>
            <a:spLocks noChangeArrowheads="1"/>
          </p:cNvSpPr>
          <p:nvPr/>
        </p:nvSpPr>
        <p:spPr bwMode="auto">
          <a:xfrm rot="7282380" flipH="1">
            <a:off x="2455863" y="29051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73" name="Oval 8"/>
          <p:cNvSpPr>
            <a:spLocks noChangeArrowheads="1"/>
          </p:cNvSpPr>
          <p:nvPr/>
        </p:nvSpPr>
        <p:spPr bwMode="auto">
          <a:xfrm rot="7282380" flipH="1">
            <a:off x="1998663" y="27527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74" name="Oval 9"/>
          <p:cNvSpPr>
            <a:spLocks noChangeArrowheads="1"/>
          </p:cNvSpPr>
          <p:nvPr/>
        </p:nvSpPr>
        <p:spPr bwMode="auto">
          <a:xfrm rot="7282380" flipH="1">
            <a:off x="1008063" y="23717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75" name="Oval 10"/>
          <p:cNvSpPr>
            <a:spLocks noChangeArrowheads="1"/>
          </p:cNvSpPr>
          <p:nvPr/>
        </p:nvSpPr>
        <p:spPr bwMode="auto">
          <a:xfrm rot="7282380" flipH="1">
            <a:off x="1389063" y="25241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76" name="Oval 11"/>
          <p:cNvSpPr>
            <a:spLocks noChangeArrowheads="1"/>
          </p:cNvSpPr>
          <p:nvPr/>
        </p:nvSpPr>
        <p:spPr bwMode="auto">
          <a:xfrm rot="7282380" flipH="1">
            <a:off x="1770063" y="26765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62477" name="Text Box 12"/>
          <p:cNvSpPr txBox="1">
            <a:spLocks noChangeArrowheads="1"/>
          </p:cNvSpPr>
          <p:nvPr/>
        </p:nvSpPr>
        <p:spPr bwMode="auto">
          <a:xfrm>
            <a:off x="755650" y="17605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62478" name="Line 13"/>
          <p:cNvSpPr>
            <a:spLocks noChangeShapeType="1"/>
          </p:cNvSpPr>
          <p:nvPr/>
        </p:nvSpPr>
        <p:spPr bwMode="auto">
          <a:xfrm>
            <a:off x="931863" y="3819525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79" name="Oval 14"/>
          <p:cNvSpPr>
            <a:spLocks noChangeArrowheads="1"/>
          </p:cNvSpPr>
          <p:nvPr/>
        </p:nvSpPr>
        <p:spPr bwMode="auto">
          <a:xfrm rot="7282380" flipH="1">
            <a:off x="2684463" y="29813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80" name="Text Box 15"/>
          <p:cNvSpPr txBox="1">
            <a:spLocks noChangeArrowheads="1"/>
          </p:cNvSpPr>
          <p:nvPr/>
        </p:nvSpPr>
        <p:spPr bwMode="auto">
          <a:xfrm>
            <a:off x="3194050" y="35893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X</a:t>
            </a:r>
          </a:p>
        </p:txBody>
      </p:sp>
      <p:sp>
        <p:nvSpPr>
          <p:cNvPr id="62481" name="Line 16"/>
          <p:cNvSpPr>
            <a:spLocks noChangeShapeType="1"/>
          </p:cNvSpPr>
          <p:nvPr/>
        </p:nvSpPr>
        <p:spPr bwMode="auto">
          <a:xfrm>
            <a:off x="938213" y="44958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82" name="Line 17"/>
          <p:cNvSpPr>
            <a:spLocks noChangeShapeType="1"/>
          </p:cNvSpPr>
          <p:nvPr/>
        </p:nvSpPr>
        <p:spPr bwMode="auto">
          <a:xfrm flipV="1">
            <a:off x="1090613" y="4800600"/>
            <a:ext cx="26670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83" name="Text Box 18"/>
          <p:cNvSpPr txBox="1">
            <a:spLocks noChangeArrowheads="1"/>
          </p:cNvSpPr>
          <p:nvPr/>
        </p:nvSpPr>
        <p:spPr bwMode="auto">
          <a:xfrm>
            <a:off x="609600" y="426561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62484" name="Line 19"/>
          <p:cNvSpPr>
            <a:spLocks noChangeShapeType="1"/>
          </p:cNvSpPr>
          <p:nvPr/>
        </p:nvSpPr>
        <p:spPr bwMode="auto">
          <a:xfrm>
            <a:off x="938213" y="59436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85" name="Oval 20"/>
          <p:cNvSpPr>
            <a:spLocks noChangeArrowheads="1"/>
          </p:cNvSpPr>
          <p:nvPr/>
        </p:nvSpPr>
        <p:spPr bwMode="auto">
          <a:xfrm rot="-7282380">
            <a:off x="1243013" y="5334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86" name="Text Box 21"/>
          <p:cNvSpPr txBox="1">
            <a:spLocks noChangeArrowheads="1"/>
          </p:cNvSpPr>
          <p:nvPr/>
        </p:nvSpPr>
        <p:spPr bwMode="auto">
          <a:xfrm>
            <a:off x="3200400" y="578961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X</a:t>
            </a:r>
          </a:p>
        </p:txBody>
      </p:sp>
      <p:sp>
        <p:nvSpPr>
          <p:cNvPr id="62487" name="Text Box 22"/>
          <p:cNvSpPr txBox="1">
            <a:spLocks noChangeArrowheads="1"/>
          </p:cNvSpPr>
          <p:nvPr/>
        </p:nvSpPr>
        <p:spPr bwMode="auto">
          <a:xfrm>
            <a:off x="1600200" y="3886200"/>
            <a:ext cx="931863" cy="457200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r</a:t>
            </a:r>
            <a:r>
              <a:rPr lang="en-US" altLang="pt-BR" b="1" baseline="30000"/>
              <a:t>2</a:t>
            </a:r>
            <a:r>
              <a:rPr lang="en-US" altLang="pt-BR" b="1"/>
              <a:t> = 1</a:t>
            </a:r>
          </a:p>
        </p:txBody>
      </p:sp>
      <p:sp>
        <p:nvSpPr>
          <p:cNvPr id="62488" name="Oval 23"/>
          <p:cNvSpPr>
            <a:spLocks noChangeArrowheads="1"/>
          </p:cNvSpPr>
          <p:nvPr/>
        </p:nvSpPr>
        <p:spPr bwMode="auto">
          <a:xfrm rot="-7282380">
            <a:off x="1547813" y="5257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89" name="Oval 24"/>
          <p:cNvSpPr>
            <a:spLocks noChangeArrowheads="1"/>
          </p:cNvSpPr>
          <p:nvPr/>
        </p:nvSpPr>
        <p:spPr bwMode="auto">
          <a:xfrm rot="-7282380">
            <a:off x="1852613" y="5181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90" name="Oval 25"/>
          <p:cNvSpPr>
            <a:spLocks noChangeArrowheads="1"/>
          </p:cNvSpPr>
          <p:nvPr/>
        </p:nvSpPr>
        <p:spPr bwMode="auto">
          <a:xfrm rot="-7282380">
            <a:off x="2157413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91" name="Oval 26"/>
          <p:cNvSpPr>
            <a:spLocks noChangeArrowheads="1"/>
          </p:cNvSpPr>
          <p:nvPr/>
        </p:nvSpPr>
        <p:spPr bwMode="auto">
          <a:xfrm rot="-7282380">
            <a:off x="2614613" y="4953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92" name="Oval 27"/>
          <p:cNvSpPr>
            <a:spLocks noChangeArrowheads="1"/>
          </p:cNvSpPr>
          <p:nvPr/>
        </p:nvSpPr>
        <p:spPr bwMode="auto">
          <a:xfrm rot="-7282380">
            <a:off x="2919413" y="4876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93" name="Oval 28"/>
          <p:cNvSpPr>
            <a:spLocks noChangeArrowheads="1"/>
          </p:cNvSpPr>
          <p:nvPr/>
        </p:nvSpPr>
        <p:spPr bwMode="auto">
          <a:xfrm rot="-7282380">
            <a:off x="3452813" y="4724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2494" name="Text Box 29"/>
          <p:cNvSpPr txBox="1">
            <a:spLocks noChangeArrowheads="1"/>
          </p:cNvSpPr>
          <p:nvPr/>
        </p:nvSpPr>
        <p:spPr bwMode="auto">
          <a:xfrm>
            <a:off x="4114800" y="2286000"/>
            <a:ext cx="931863" cy="457200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r</a:t>
            </a:r>
            <a:r>
              <a:rPr lang="en-US" altLang="pt-BR" b="1" baseline="30000"/>
              <a:t>2</a:t>
            </a:r>
            <a:r>
              <a:rPr lang="en-US" altLang="pt-BR" b="1"/>
              <a:t> = 1</a:t>
            </a:r>
          </a:p>
        </p:txBody>
      </p:sp>
      <p:sp>
        <p:nvSpPr>
          <p:cNvPr id="62495" name="Text Box 30"/>
          <p:cNvSpPr txBox="1">
            <a:spLocks noChangeArrowheads="1"/>
          </p:cNvSpPr>
          <p:nvPr/>
        </p:nvSpPr>
        <p:spPr bwMode="auto">
          <a:xfrm>
            <a:off x="4114800" y="3048000"/>
            <a:ext cx="4419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b="1" dirty="0"/>
              <a:t>Relação linear perfeita entre X e Y:</a:t>
            </a:r>
          </a:p>
          <a:p>
            <a:endParaRPr lang="pt-BR" altLang="pt-BR" b="1" dirty="0"/>
          </a:p>
          <a:p>
            <a:r>
              <a:rPr lang="pt-BR" altLang="pt-BR" b="1" dirty="0"/>
              <a:t>100% da variação em Y é explicada pela variação em X</a:t>
            </a:r>
            <a:endParaRPr lang="en-US" altLang="pt-BR" b="1" dirty="0"/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800E0224-AAC6-4491-89CE-79FE17D6A5BE}" type="slidenum">
              <a:rPr lang="en-US" altLang="pt-BR" sz="1000"/>
              <a:pPr eaLnBrk="1" hangingPunct="1"/>
              <a:t>34</a:t>
            </a:fld>
            <a:endParaRPr lang="en-US" altLang="pt-BR" sz="10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Examplos</a:t>
            </a:r>
            <a:r>
              <a:rPr lang="en-US" altLang="pt-BR" dirty="0"/>
              <a:t> de </a:t>
            </a:r>
            <a:r>
              <a:rPr lang="en-US" altLang="pt-BR" dirty="0" err="1"/>
              <a:t>Valores</a:t>
            </a:r>
            <a:r>
              <a:rPr lang="en-US" altLang="pt-BR" dirty="0"/>
              <a:t> </a:t>
            </a:r>
            <a:r>
              <a:rPr lang="en-US" altLang="pt-BR" dirty="0" err="1"/>
              <a:t>Aproximados</a:t>
            </a:r>
            <a:r>
              <a:rPr lang="en-US" altLang="pt-BR" dirty="0"/>
              <a:t> de r</a:t>
            </a:r>
            <a:r>
              <a:rPr lang="en-US" altLang="pt-BR" baseline="30000" dirty="0"/>
              <a:t>2</a:t>
            </a:r>
            <a:endParaRPr lang="en-US" altLang="pt-BR" dirty="0"/>
          </a:p>
        </p:txBody>
      </p:sp>
      <p:sp>
        <p:nvSpPr>
          <p:cNvPr id="63492" name="Line 3"/>
          <p:cNvSpPr>
            <a:spLocks noChangeShapeType="1"/>
          </p:cNvSpPr>
          <p:nvPr/>
        </p:nvSpPr>
        <p:spPr bwMode="auto">
          <a:xfrm flipH="1">
            <a:off x="990600" y="23622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493" name="Line 4"/>
          <p:cNvSpPr>
            <a:spLocks noChangeShapeType="1"/>
          </p:cNvSpPr>
          <p:nvPr/>
        </p:nvSpPr>
        <p:spPr bwMode="auto">
          <a:xfrm flipH="1" flipV="1">
            <a:off x="1000125" y="2506663"/>
            <a:ext cx="2574925" cy="873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494" name="Oval 5"/>
          <p:cNvSpPr>
            <a:spLocks noChangeArrowheads="1"/>
          </p:cNvSpPr>
          <p:nvPr/>
        </p:nvSpPr>
        <p:spPr bwMode="auto">
          <a:xfrm rot="-7282380">
            <a:off x="3276600" y="3429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495" name="Oval 6"/>
          <p:cNvSpPr>
            <a:spLocks noChangeArrowheads="1"/>
          </p:cNvSpPr>
          <p:nvPr/>
        </p:nvSpPr>
        <p:spPr bwMode="auto">
          <a:xfrm rot="-7282380">
            <a:off x="3041650" y="31162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496" name="Oval 7"/>
          <p:cNvSpPr>
            <a:spLocks noChangeArrowheads="1"/>
          </p:cNvSpPr>
          <p:nvPr/>
        </p:nvSpPr>
        <p:spPr bwMode="auto">
          <a:xfrm rot="-7282380">
            <a:off x="1212850" y="2125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497" name="Oval 8"/>
          <p:cNvSpPr>
            <a:spLocks noChangeArrowheads="1"/>
          </p:cNvSpPr>
          <p:nvPr/>
        </p:nvSpPr>
        <p:spPr bwMode="auto">
          <a:xfrm rot="-7282380">
            <a:off x="1570038" y="2506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498" name="Oval 9"/>
          <p:cNvSpPr>
            <a:spLocks noChangeArrowheads="1"/>
          </p:cNvSpPr>
          <p:nvPr/>
        </p:nvSpPr>
        <p:spPr bwMode="auto">
          <a:xfrm rot="-7282380">
            <a:off x="2736850" y="3344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499" name="Oval 10"/>
          <p:cNvSpPr>
            <a:spLocks noChangeArrowheads="1"/>
          </p:cNvSpPr>
          <p:nvPr/>
        </p:nvSpPr>
        <p:spPr bwMode="auto">
          <a:xfrm rot="-7282380">
            <a:off x="1060450" y="28114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0" name="Oval 11"/>
          <p:cNvSpPr>
            <a:spLocks noChangeArrowheads="1"/>
          </p:cNvSpPr>
          <p:nvPr/>
        </p:nvSpPr>
        <p:spPr bwMode="auto">
          <a:xfrm rot="-7282380">
            <a:off x="2332038" y="3268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1" name="Oval 12"/>
          <p:cNvSpPr>
            <a:spLocks noChangeArrowheads="1"/>
          </p:cNvSpPr>
          <p:nvPr/>
        </p:nvSpPr>
        <p:spPr bwMode="auto">
          <a:xfrm rot="-7282380">
            <a:off x="1752600" y="2286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2" name="Oval 13"/>
          <p:cNvSpPr>
            <a:spLocks noChangeArrowheads="1"/>
          </p:cNvSpPr>
          <p:nvPr/>
        </p:nvSpPr>
        <p:spPr bwMode="auto">
          <a:xfrm rot="-7282380">
            <a:off x="25908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3" name="Oval 14"/>
          <p:cNvSpPr>
            <a:spLocks noChangeArrowheads="1"/>
          </p:cNvSpPr>
          <p:nvPr/>
        </p:nvSpPr>
        <p:spPr bwMode="auto">
          <a:xfrm rot="-7282380">
            <a:off x="3048000" y="2743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4" name="Oval 15"/>
          <p:cNvSpPr>
            <a:spLocks noChangeArrowheads="1"/>
          </p:cNvSpPr>
          <p:nvPr/>
        </p:nvSpPr>
        <p:spPr bwMode="auto">
          <a:xfrm rot="-7282380">
            <a:off x="1417638" y="2963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5" name="Oval 16"/>
          <p:cNvSpPr>
            <a:spLocks noChangeArrowheads="1"/>
          </p:cNvSpPr>
          <p:nvPr/>
        </p:nvSpPr>
        <p:spPr bwMode="auto">
          <a:xfrm rot="-7282380">
            <a:off x="22098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63506" name="Oval 17"/>
          <p:cNvSpPr>
            <a:spLocks noChangeArrowheads="1"/>
          </p:cNvSpPr>
          <p:nvPr/>
        </p:nvSpPr>
        <p:spPr bwMode="auto">
          <a:xfrm rot="-7282380">
            <a:off x="1752600" y="2895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7" name="Oval 18"/>
          <p:cNvSpPr>
            <a:spLocks noChangeArrowheads="1"/>
          </p:cNvSpPr>
          <p:nvPr/>
        </p:nvSpPr>
        <p:spPr bwMode="auto">
          <a:xfrm rot="-7282380">
            <a:off x="2179638" y="2963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08" name="Text Box 19"/>
          <p:cNvSpPr txBox="1">
            <a:spLocks noChangeArrowheads="1"/>
          </p:cNvSpPr>
          <p:nvPr/>
        </p:nvSpPr>
        <p:spPr bwMode="auto">
          <a:xfrm>
            <a:off x="808038" y="17430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63509" name="Line 20"/>
          <p:cNvSpPr>
            <a:spLocks noChangeShapeType="1"/>
          </p:cNvSpPr>
          <p:nvPr/>
        </p:nvSpPr>
        <p:spPr bwMode="auto">
          <a:xfrm>
            <a:off x="990600" y="38100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510" name="Text Box 21"/>
          <p:cNvSpPr txBox="1">
            <a:spLocks noChangeArrowheads="1"/>
          </p:cNvSpPr>
          <p:nvPr/>
        </p:nvSpPr>
        <p:spPr bwMode="auto">
          <a:xfrm>
            <a:off x="3276600" y="36576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X</a:t>
            </a:r>
          </a:p>
        </p:txBody>
      </p:sp>
      <p:sp>
        <p:nvSpPr>
          <p:cNvPr id="63511" name="Line 22"/>
          <p:cNvSpPr>
            <a:spLocks noChangeShapeType="1"/>
          </p:cNvSpPr>
          <p:nvPr/>
        </p:nvSpPr>
        <p:spPr bwMode="auto">
          <a:xfrm flipH="1">
            <a:off x="984250" y="4640263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512" name="Line 23"/>
          <p:cNvSpPr>
            <a:spLocks noChangeShapeType="1"/>
          </p:cNvSpPr>
          <p:nvPr/>
        </p:nvSpPr>
        <p:spPr bwMode="auto">
          <a:xfrm flipV="1">
            <a:off x="1000125" y="4792663"/>
            <a:ext cx="2574925" cy="873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513" name="Oval 24"/>
          <p:cNvSpPr>
            <a:spLocks noChangeArrowheads="1"/>
          </p:cNvSpPr>
          <p:nvPr/>
        </p:nvSpPr>
        <p:spPr bwMode="auto">
          <a:xfrm rot="-7282380">
            <a:off x="1212850" y="57070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14" name="Oval 25"/>
          <p:cNvSpPr>
            <a:spLocks noChangeArrowheads="1"/>
          </p:cNvSpPr>
          <p:nvPr/>
        </p:nvSpPr>
        <p:spPr bwMode="auto">
          <a:xfrm rot="-7282380">
            <a:off x="1212850" y="54022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15" name="Oval 26"/>
          <p:cNvSpPr>
            <a:spLocks noChangeArrowheads="1"/>
          </p:cNvSpPr>
          <p:nvPr/>
        </p:nvSpPr>
        <p:spPr bwMode="auto">
          <a:xfrm rot="-7282380">
            <a:off x="2965450" y="4411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16" name="Oval 27"/>
          <p:cNvSpPr>
            <a:spLocks noChangeArrowheads="1"/>
          </p:cNvSpPr>
          <p:nvPr/>
        </p:nvSpPr>
        <p:spPr bwMode="auto">
          <a:xfrm rot="-7282380">
            <a:off x="3117850" y="4792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17" name="Oval 28"/>
          <p:cNvSpPr>
            <a:spLocks noChangeArrowheads="1"/>
          </p:cNvSpPr>
          <p:nvPr/>
        </p:nvSpPr>
        <p:spPr bwMode="auto">
          <a:xfrm rot="-7282380">
            <a:off x="1670050" y="5630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18" name="Oval 29"/>
          <p:cNvSpPr>
            <a:spLocks noChangeArrowheads="1"/>
          </p:cNvSpPr>
          <p:nvPr/>
        </p:nvSpPr>
        <p:spPr bwMode="auto">
          <a:xfrm rot="-7282380">
            <a:off x="2965450" y="50212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19" name="Oval 30"/>
          <p:cNvSpPr>
            <a:spLocks noChangeArrowheads="1"/>
          </p:cNvSpPr>
          <p:nvPr/>
        </p:nvSpPr>
        <p:spPr bwMode="auto">
          <a:xfrm rot="-7282380">
            <a:off x="2508250" y="5630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0" name="Oval 31"/>
          <p:cNvSpPr>
            <a:spLocks noChangeArrowheads="1"/>
          </p:cNvSpPr>
          <p:nvPr/>
        </p:nvSpPr>
        <p:spPr bwMode="auto">
          <a:xfrm rot="-7282380">
            <a:off x="2584450" y="4411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1" name="Oval 32"/>
          <p:cNvSpPr>
            <a:spLocks noChangeArrowheads="1"/>
          </p:cNvSpPr>
          <p:nvPr/>
        </p:nvSpPr>
        <p:spPr bwMode="auto">
          <a:xfrm rot="-7282380">
            <a:off x="2051050" y="45640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2" name="Oval 33"/>
          <p:cNvSpPr>
            <a:spLocks noChangeArrowheads="1"/>
          </p:cNvSpPr>
          <p:nvPr/>
        </p:nvSpPr>
        <p:spPr bwMode="auto">
          <a:xfrm rot="-7282380">
            <a:off x="1136650" y="50212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3" name="Oval 34"/>
          <p:cNvSpPr>
            <a:spLocks noChangeArrowheads="1"/>
          </p:cNvSpPr>
          <p:nvPr/>
        </p:nvSpPr>
        <p:spPr bwMode="auto">
          <a:xfrm rot="-7282380">
            <a:off x="1365250" y="46402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4" name="Oval 35"/>
          <p:cNvSpPr>
            <a:spLocks noChangeArrowheads="1"/>
          </p:cNvSpPr>
          <p:nvPr/>
        </p:nvSpPr>
        <p:spPr bwMode="auto">
          <a:xfrm rot="-7282380">
            <a:off x="1746250" y="5208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63525" name="Oval 36"/>
          <p:cNvSpPr>
            <a:spLocks noChangeArrowheads="1"/>
          </p:cNvSpPr>
          <p:nvPr/>
        </p:nvSpPr>
        <p:spPr bwMode="auto">
          <a:xfrm rot="-7282380">
            <a:off x="2584450" y="5173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6" name="Oval 37"/>
          <p:cNvSpPr>
            <a:spLocks noChangeArrowheads="1"/>
          </p:cNvSpPr>
          <p:nvPr/>
        </p:nvSpPr>
        <p:spPr bwMode="auto">
          <a:xfrm rot="-7282380">
            <a:off x="2203450" y="53260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7" name="Oval 38"/>
          <p:cNvSpPr>
            <a:spLocks noChangeArrowheads="1"/>
          </p:cNvSpPr>
          <p:nvPr/>
        </p:nvSpPr>
        <p:spPr bwMode="auto">
          <a:xfrm rot="-7282380">
            <a:off x="2051050" y="57832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28" name="Text Box 39"/>
          <p:cNvSpPr txBox="1">
            <a:spLocks noChangeArrowheads="1"/>
          </p:cNvSpPr>
          <p:nvPr/>
        </p:nvSpPr>
        <p:spPr bwMode="auto">
          <a:xfrm>
            <a:off x="655638" y="43338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63529" name="Line 40"/>
          <p:cNvSpPr>
            <a:spLocks noChangeShapeType="1"/>
          </p:cNvSpPr>
          <p:nvPr/>
        </p:nvSpPr>
        <p:spPr bwMode="auto">
          <a:xfrm>
            <a:off x="984250" y="6088063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530" name="Oval 41"/>
          <p:cNvSpPr>
            <a:spLocks noChangeArrowheads="1"/>
          </p:cNvSpPr>
          <p:nvPr/>
        </p:nvSpPr>
        <p:spPr bwMode="auto">
          <a:xfrm rot="-7282380">
            <a:off x="3346450" y="5249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31" name="Text Box 42"/>
          <p:cNvSpPr txBox="1">
            <a:spLocks noChangeArrowheads="1"/>
          </p:cNvSpPr>
          <p:nvPr/>
        </p:nvSpPr>
        <p:spPr bwMode="auto">
          <a:xfrm>
            <a:off x="3246438" y="59340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X</a:t>
            </a:r>
          </a:p>
        </p:txBody>
      </p:sp>
      <p:sp>
        <p:nvSpPr>
          <p:cNvPr id="63532" name="Oval 43"/>
          <p:cNvSpPr>
            <a:spLocks noChangeArrowheads="1"/>
          </p:cNvSpPr>
          <p:nvPr/>
        </p:nvSpPr>
        <p:spPr bwMode="auto">
          <a:xfrm rot="-7282380">
            <a:off x="2508250" y="4868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33" name="Oval 44"/>
          <p:cNvSpPr>
            <a:spLocks noChangeArrowheads="1"/>
          </p:cNvSpPr>
          <p:nvPr/>
        </p:nvSpPr>
        <p:spPr bwMode="auto">
          <a:xfrm rot="-7282380">
            <a:off x="2355850" y="45640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34" name="Oval 45"/>
          <p:cNvSpPr>
            <a:spLocks noChangeArrowheads="1"/>
          </p:cNvSpPr>
          <p:nvPr/>
        </p:nvSpPr>
        <p:spPr bwMode="auto">
          <a:xfrm rot="-7282380">
            <a:off x="1822450" y="48688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35" name="Oval 46"/>
          <p:cNvSpPr>
            <a:spLocks noChangeArrowheads="1"/>
          </p:cNvSpPr>
          <p:nvPr/>
        </p:nvSpPr>
        <p:spPr bwMode="auto">
          <a:xfrm rot="-7282380">
            <a:off x="2636838" y="288766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36" name="Oval 47"/>
          <p:cNvSpPr>
            <a:spLocks noChangeArrowheads="1"/>
          </p:cNvSpPr>
          <p:nvPr/>
        </p:nvSpPr>
        <p:spPr bwMode="auto">
          <a:xfrm rot="-7282380">
            <a:off x="19050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37" name="Oval 48"/>
          <p:cNvSpPr>
            <a:spLocks noChangeArrowheads="1"/>
          </p:cNvSpPr>
          <p:nvPr/>
        </p:nvSpPr>
        <p:spPr bwMode="auto">
          <a:xfrm rot="-7282380">
            <a:off x="1905000" y="3124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38" name="Text Box 49"/>
          <p:cNvSpPr txBox="1">
            <a:spLocks noChangeArrowheads="1"/>
          </p:cNvSpPr>
          <p:nvPr/>
        </p:nvSpPr>
        <p:spPr bwMode="auto">
          <a:xfrm>
            <a:off x="4114800" y="2286000"/>
            <a:ext cx="1447800" cy="457200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0 &lt; r</a:t>
            </a:r>
            <a:r>
              <a:rPr lang="en-US" altLang="pt-BR" b="1" baseline="30000"/>
              <a:t>2</a:t>
            </a:r>
            <a:r>
              <a:rPr lang="en-US" altLang="pt-BR" b="1"/>
              <a:t> &lt; 1</a:t>
            </a:r>
          </a:p>
        </p:txBody>
      </p:sp>
      <p:sp>
        <p:nvSpPr>
          <p:cNvPr id="63539" name="Text Box 50"/>
          <p:cNvSpPr txBox="1">
            <a:spLocks noChangeArrowheads="1"/>
          </p:cNvSpPr>
          <p:nvPr/>
        </p:nvSpPr>
        <p:spPr bwMode="auto">
          <a:xfrm>
            <a:off x="4191000" y="3048000"/>
            <a:ext cx="4191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b="1" dirty="0"/>
              <a:t>Relações lineares mais fracas entre X e Y:</a:t>
            </a:r>
          </a:p>
          <a:p>
            <a:endParaRPr lang="pt-BR" altLang="pt-BR" b="1" dirty="0"/>
          </a:p>
          <a:p>
            <a:r>
              <a:rPr lang="pt-BR" altLang="pt-BR" b="1" dirty="0"/>
              <a:t>Alguma, mas não toda a variação em Y é explicada pela variação em X</a:t>
            </a:r>
            <a:endParaRPr lang="en-US" altLang="pt-BR" b="1" dirty="0"/>
          </a:p>
        </p:txBody>
      </p:sp>
      <p:sp>
        <p:nvSpPr>
          <p:cNvPr id="63540" name="Oval 51"/>
          <p:cNvSpPr>
            <a:spLocks noChangeArrowheads="1"/>
          </p:cNvSpPr>
          <p:nvPr/>
        </p:nvSpPr>
        <p:spPr bwMode="auto">
          <a:xfrm rot="-7282380">
            <a:off x="3048000" y="5410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3541" name="Rectangle 53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CBA771D-A6EE-41F9-8D94-CAD7AD4692EE}" type="slidenum">
              <a:rPr lang="en-US" altLang="pt-BR" sz="1000"/>
              <a:pPr eaLnBrk="1" hangingPunct="1"/>
              <a:t>35</a:t>
            </a:fld>
            <a:endParaRPr lang="en-US" altLang="pt-BR" sz="100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Examplos</a:t>
            </a:r>
            <a:r>
              <a:rPr lang="en-US" altLang="pt-BR" dirty="0"/>
              <a:t> de </a:t>
            </a:r>
            <a:r>
              <a:rPr lang="en-US" altLang="pt-BR" dirty="0" err="1"/>
              <a:t>Valores</a:t>
            </a:r>
            <a:r>
              <a:rPr lang="en-US" altLang="pt-BR" dirty="0"/>
              <a:t> </a:t>
            </a:r>
            <a:r>
              <a:rPr lang="en-US" altLang="pt-BR" dirty="0" err="1"/>
              <a:t>Aproximados</a:t>
            </a:r>
            <a:r>
              <a:rPr lang="en-US" altLang="pt-BR" dirty="0"/>
              <a:t> de r</a:t>
            </a:r>
            <a:r>
              <a:rPr lang="en-US" altLang="pt-BR" baseline="30000" dirty="0"/>
              <a:t>2</a:t>
            </a:r>
            <a:endParaRPr lang="en-US" altLang="pt-BR" dirty="0"/>
          </a:p>
        </p:txBody>
      </p:sp>
      <p:sp>
        <p:nvSpPr>
          <p:cNvPr id="64516" name="Text Box 3"/>
          <p:cNvSpPr txBox="1">
            <a:spLocks noChangeArrowheads="1"/>
          </p:cNvSpPr>
          <p:nvPr/>
        </p:nvSpPr>
        <p:spPr bwMode="auto">
          <a:xfrm>
            <a:off x="4114800" y="2286000"/>
            <a:ext cx="931863" cy="457200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r</a:t>
            </a:r>
            <a:r>
              <a:rPr lang="en-US" altLang="pt-BR" b="1" baseline="30000"/>
              <a:t>2</a:t>
            </a:r>
            <a:r>
              <a:rPr lang="en-US" altLang="pt-BR" b="1"/>
              <a:t> = 0</a:t>
            </a:r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4114800" y="3048000"/>
            <a:ext cx="4191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b="1" dirty="0"/>
              <a:t>Sem relação linear entre X e Y:</a:t>
            </a:r>
          </a:p>
          <a:p>
            <a:endParaRPr lang="pt-BR" altLang="pt-BR" b="1" dirty="0"/>
          </a:p>
          <a:p>
            <a:r>
              <a:rPr lang="pt-BR" altLang="pt-BR" b="1" dirty="0"/>
              <a:t>O valor de Y não depende de X. (nenhuma variação em Y é explicada pela variação em X)</a:t>
            </a:r>
            <a:endParaRPr lang="en-US" altLang="pt-BR" b="1" dirty="0"/>
          </a:p>
        </p:txBody>
      </p:sp>
      <p:sp>
        <p:nvSpPr>
          <p:cNvPr id="64518" name="Line 5"/>
          <p:cNvSpPr>
            <a:spLocks noChangeShapeType="1"/>
          </p:cNvSpPr>
          <p:nvPr/>
        </p:nvSpPr>
        <p:spPr bwMode="auto">
          <a:xfrm flipH="1">
            <a:off x="890588" y="2936875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4519" name="Oval 6"/>
          <p:cNvSpPr>
            <a:spLocks noChangeArrowheads="1"/>
          </p:cNvSpPr>
          <p:nvPr/>
        </p:nvSpPr>
        <p:spPr bwMode="auto">
          <a:xfrm rot="-7282380">
            <a:off x="1143000" y="36988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0" name="Oval 7"/>
          <p:cNvSpPr>
            <a:spLocks noChangeArrowheads="1"/>
          </p:cNvSpPr>
          <p:nvPr/>
        </p:nvSpPr>
        <p:spPr bwMode="auto">
          <a:xfrm rot="-7282380">
            <a:off x="2971800" y="33178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1" name="Oval 8"/>
          <p:cNvSpPr>
            <a:spLocks noChangeArrowheads="1"/>
          </p:cNvSpPr>
          <p:nvPr/>
        </p:nvSpPr>
        <p:spPr bwMode="auto">
          <a:xfrm rot="-7282380">
            <a:off x="2667000" y="34702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2" name="Oval 9"/>
          <p:cNvSpPr>
            <a:spLocks noChangeArrowheads="1"/>
          </p:cNvSpPr>
          <p:nvPr/>
        </p:nvSpPr>
        <p:spPr bwMode="auto">
          <a:xfrm rot="-7282380">
            <a:off x="2286000" y="37750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3" name="Oval 10"/>
          <p:cNvSpPr>
            <a:spLocks noChangeArrowheads="1"/>
          </p:cNvSpPr>
          <p:nvPr/>
        </p:nvSpPr>
        <p:spPr bwMode="auto">
          <a:xfrm rot="-7282380">
            <a:off x="2362200" y="31654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4" name="Oval 11"/>
          <p:cNvSpPr>
            <a:spLocks noChangeArrowheads="1"/>
          </p:cNvSpPr>
          <p:nvPr/>
        </p:nvSpPr>
        <p:spPr bwMode="auto">
          <a:xfrm rot="-7282380">
            <a:off x="1905000" y="31654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5" name="Oval 12"/>
          <p:cNvSpPr>
            <a:spLocks noChangeArrowheads="1"/>
          </p:cNvSpPr>
          <p:nvPr/>
        </p:nvSpPr>
        <p:spPr bwMode="auto">
          <a:xfrm rot="-7282380">
            <a:off x="1066800" y="32416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6" name="Oval 13"/>
          <p:cNvSpPr>
            <a:spLocks noChangeArrowheads="1"/>
          </p:cNvSpPr>
          <p:nvPr/>
        </p:nvSpPr>
        <p:spPr bwMode="auto">
          <a:xfrm rot="-7282380">
            <a:off x="1371600" y="33940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7" name="Oval 14"/>
          <p:cNvSpPr>
            <a:spLocks noChangeArrowheads="1"/>
          </p:cNvSpPr>
          <p:nvPr/>
        </p:nvSpPr>
        <p:spPr bwMode="auto">
          <a:xfrm rot="-7282380">
            <a:off x="1676400" y="3581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64528" name="Oval 15"/>
          <p:cNvSpPr>
            <a:spLocks noChangeArrowheads="1"/>
          </p:cNvSpPr>
          <p:nvPr/>
        </p:nvSpPr>
        <p:spPr bwMode="auto">
          <a:xfrm rot="-7282380">
            <a:off x="2057400" y="35464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29" name="Oval 16"/>
          <p:cNvSpPr>
            <a:spLocks noChangeArrowheads="1"/>
          </p:cNvSpPr>
          <p:nvPr/>
        </p:nvSpPr>
        <p:spPr bwMode="auto">
          <a:xfrm rot="-7282380">
            <a:off x="1828800" y="38512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30" name="Text Box 17"/>
          <p:cNvSpPr txBox="1">
            <a:spLocks noChangeArrowheads="1"/>
          </p:cNvSpPr>
          <p:nvPr/>
        </p:nvSpPr>
        <p:spPr bwMode="auto">
          <a:xfrm>
            <a:off x="633413" y="255428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64531" name="Line 18"/>
          <p:cNvSpPr>
            <a:spLocks noChangeShapeType="1"/>
          </p:cNvSpPr>
          <p:nvPr/>
        </p:nvSpPr>
        <p:spPr bwMode="auto">
          <a:xfrm>
            <a:off x="914400" y="4537075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4532" name="Oval 19"/>
          <p:cNvSpPr>
            <a:spLocks noChangeArrowheads="1"/>
          </p:cNvSpPr>
          <p:nvPr/>
        </p:nvSpPr>
        <p:spPr bwMode="auto">
          <a:xfrm rot="-7282380">
            <a:off x="2795588" y="369887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4533" name="Text Box 20"/>
          <p:cNvSpPr txBox="1">
            <a:spLocks noChangeArrowheads="1"/>
          </p:cNvSpPr>
          <p:nvPr/>
        </p:nvSpPr>
        <p:spPr bwMode="auto">
          <a:xfrm>
            <a:off x="3048000" y="445928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X</a:t>
            </a:r>
          </a:p>
        </p:txBody>
      </p:sp>
      <p:sp>
        <p:nvSpPr>
          <p:cNvPr id="64534" name="Line 21"/>
          <p:cNvSpPr>
            <a:spLocks noChangeShapeType="1"/>
          </p:cNvSpPr>
          <p:nvPr/>
        </p:nvSpPr>
        <p:spPr bwMode="auto">
          <a:xfrm>
            <a:off x="966788" y="3622675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4535" name="Text Box 22"/>
          <p:cNvSpPr txBox="1">
            <a:spLocks noChangeArrowheads="1"/>
          </p:cNvSpPr>
          <p:nvPr/>
        </p:nvSpPr>
        <p:spPr bwMode="auto">
          <a:xfrm>
            <a:off x="1725613" y="4613275"/>
            <a:ext cx="931862" cy="457200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pt-BR" b="1"/>
              <a:t>r</a:t>
            </a:r>
            <a:r>
              <a:rPr lang="en-US" altLang="pt-BR" b="1" baseline="30000"/>
              <a:t>2</a:t>
            </a:r>
            <a:r>
              <a:rPr lang="en-US" altLang="pt-BR" b="1"/>
              <a:t> = 0</a:t>
            </a:r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3AFB8742-D962-4164-835F-426B7472C88F}" type="slidenum">
              <a:rPr lang="en-US" altLang="pt-BR" sz="1000"/>
              <a:pPr eaLnBrk="1" hangingPunct="1"/>
              <a:t>36</a:t>
            </a:fld>
            <a:endParaRPr lang="en-US" altLang="pt-BR" sz="1000"/>
          </a:p>
        </p:txBody>
      </p:sp>
      <p:pic>
        <p:nvPicPr>
          <p:cNvPr id="14340" name="Picture 2" descr="hou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0198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533400" y="4648200"/>
            <a:ext cx="990600" cy="228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533400" y="4114800"/>
            <a:ext cx="990600" cy="228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3" name="Oval 5"/>
          <p:cNvSpPr>
            <a:spLocks noChangeArrowheads="1"/>
          </p:cNvSpPr>
          <p:nvPr/>
        </p:nvSpPr>
        <p:spPr bwMode="auto">
          <a:xfrm>
            <a:off x="381000" y="2133600"/>
            <a:ext cx="3124200" cy="457200"/>
          </a:xfrm>
          <a:prstGeom prst="ellipse">
            <a:avLst/>
          </a:prstGeom>
          <a:solidFill>
            <a:srgbClr val="C7DAF7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3733800" y="3810000"/>
            <a:ext cx="381000" cy="228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3657600" y="4648200"/>
            <a:ext cx="990600" cy="228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3657600" y="4114800"/>
            <a:ext cx="990600" cy="228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347" name="Rectangle 9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535863" cy="990600"/>
          </a:xfrm>
        </p:spPr>
        <p:txBody>
          <a:bodyPr/>
          <a:lstStyle/>
          <a:p>
            <a:pPr algn="l" eaLnBrk="1" hangingPunct="1"/>
            <a:r>
              <a:rPr lang="pt-BR" altLang="pt-BR" sz="3600" baseline="30000" dirty="0"/>
              <a:t>Regressão Linear Simples  -Exemplo: coeficiente de determinação, r2 no Excel</a:t>
            </a:r>
            <a:endParaRPr lang="en-US" altLang="pt-BR" sz="3600" baseline="30000" dirty="0"/>
          </a:p>
        </p:txBody>
      </p:sp>
      <p:graphicFrame>
        <p:nvGraphicFramePr>
          <p:cNvPr id="179210" name="Group 10"/>
          <p:cNvGraphicFramePr>
            <a:graphicFrameLocks noGrp="1"/>
          </p:cNvGraphicFramePr>
          <p:nvPr/>
        </p:nvGraphicFramePr>
        <p:xfrm>
          <a:off x="533400" y="1676400"/>
          <a:ext cx="8229600" cy="4354709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Regression Statistics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Multiple 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0.76211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0.58082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0.52842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41.33032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Observations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40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ANOVA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Significance 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Regression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11.0848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0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Residual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13665.5652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1708.1957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32600.5000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904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P-value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Lower 95%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Upper 95%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98.24833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58.03348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1.69296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0.12892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-35.57720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232.07386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 Feet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0.10977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0.03297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3.32938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0.03374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0.18580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4461" name="Line 126"/>
          <p:cNvSpPr>
            <a:spLocks noChangeShapeType="1"/>
          </p:cNvSpPr>
          <p:nvPr/>
        </p:nvSpPr>
        <p:spPr bwMode="auto">
          <a:xfrm flipV="1">
            <a:off x="3429000" y="1981200"/>
            <a:ext cx="533400" cy="304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4462" name="Text Box 127"/>
          <p:cNvSpPr txBox="1">
            <a:spLocks noChangeArrowheads="1"/>
          </p:cNvSpPr>
          <p:nvPr/>
        </p:nvSpPr>
        <p:spPr bwMode="auto">
          <a:xfrm>
            <a:off x="5105400" y="2489497"/>
            <a:ext cx="3692525" cy="923330"/>
          </a:xfrm>
          <a:prstGeom prst="rect">
            <a:avLst/>
          </a:prstGeom>
          <a:solidFill>
            <a:srgbClr val="FDE0B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1800" dirty="0"/>
              <a:t>58,08% da variação dos preços das casas é explicada pela variação do tamanho das casas</a:t>
            </a:r>
            <a:endParaRPr lang="en-US" altLang="pt-BR" sz="1800" dirty="0"/>
          </a:p>
        </p:txBody>
      </p:sp>
      <p:sp>
        <p:nvSpPr>
          <p:cNvPr id="14463" name="Line 128"/>
          <p:cNvSpPr>
            <a:spLocks noChangeShapeType="1"/>
          </p:cNvSpPr>
          <p:nvPr/>
        </p:nvSpPr>
        <p:spPr bwMode="auto">
          <a:xfrm>
            <a:off x="1524000" y="4191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4464" name="Line 129"/>
          <p:cNvSpPr>
            <a:spLocks noChangeShapeType="1"/>
          </p:cNvSpPr>
          <p:nvPr/>
        </p:nvSpPr>
        <p:spPr bwMode="auto">
          <a:xfrm>
            <a:off x="1524000" y="4800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graphicFrame>
        <p:nvGraphicFramePr>
          <p:cNvPr id="14338" name="Object 130"/>
          <p:cNvGraphicFramePr>
            <a:graphicFrameLocks noChangeAspect="1"/>
          </p:cNvGraphicFramePr>
          <p:nvPr/>
        </p:nvGraphicFramePr>
        <p:xfrm>
          <a:off x="4365625" y="1547813"/>
          <a:ext cx="38703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" name="Equation" r:id="rId4" imgW="2006280" imgH="368280" progId="Equation.3">
                  <p:embed/>
                </p:oleObj>
              </mc:Choice>
              <mc:Fallback>
                <p:oleObj name="Equation" r:id="rId4" imgW="2006280" imgH="368280" progId="Equation.3">
                  <p:embed/>
                  <p:pic>
                    <p:nvPicPr>
                      <p:cNvPr id="0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25" y="1547813"/>
                        <a:ext cx="3870325" cy="708025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65" name="Line 131"/>
          <p:cNvSpPr>
            <a:spLocks noChangeShapeType="1"/>
          </p:cNvSpPr>
          <p:nvPr/>
        </p:nvSpPr>
        <p:spPr bwMode="auto">
          <a:xfrm flipV="1">
            <a:off x="4114800" y="2286000"/>
            <a:ext cx="609600" cy="1295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4466" name="Rectangle 132"/>
          <p:cNvSpPr>
            <a:spLocks noChangeArrowheads="1"/>
          </p:cNvSpPr>
          <p:nvPr/>
        </p:nvSpPr>
        <p:spPr bwMode="auto">
          <a:xfrm>
            <a:off x="457200" y="3581400"/>
            <a:ext cx="4191000" cy="1371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4467" name="Rectangle 18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00E70DB8-D23B-4915-9F4C-68DA8EBF8684}" type="slidenum">
              <a:rPr lang="en-US" altLang="pt-BR" sz="1000"/>
              <a:pPr eaLnBrk="1" hangingPunct="1"/>
              <a:t>37</a:t>
            </a:fld>
            <a:endParaRPr lang="en-US" altLang="pt-BR" sz="10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Erro</a:t>
            </a:r>
            <a:r>
              <a:rPr lang="en-US" altLang="pt-BR" dirty="0"/>
              <a:t> </a:t>
            </a:r>
            <a:r>
              <a:rPr lang="en-US" altLang="pt-BR" dirty="0" err="1"/>
              <a:t>padrão</a:t>
            </a:r>
            <a:r>
              <a:rPr lang="en-US" altLang="pt-BR" dirty="0"/>
              <a:t> de </a:t>
            </a:r>
            <a:r>
              <a:rPr lang="en-US" altLang="pt-BR" dirty="0" err="1"/>
              <a:t>estimativa</a:t>
            </a:r>
            <a:endParaRPr lang="en-US" altLang="pt-BR" dirty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1371600"/>
          </a:xfrm>
        </p:spPr>
        <p:txBody>
          <a:bodyPr/>
          <a:lstStyle/>
          <a:p>
            <a:pPr eaLnBrk="1" hangingPunct="1"/>
            <a:r>
              <a:rPr lang="pt-BR" altLang="pt-BR" dirty="0"/>
              <a:t>O desvio padrão da variação de observações em torno da linha de regressão é estimada por:</a:t>
            </a:r>
            <a:endParaRPr lang="en-US" altLang="pt-BR" dirty="0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3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2066925" y="3082925"/>
          <a:ext cx="5149850" cy="193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4" name="Equation" r:id="rId5" imgW="1879560" imgH="711000" progId="Equation.3">
                  <p:embed/>
                </p:oleObj>
              </mc:Choice>
              <mc:Fallback>
                <p:oleObj name="Equation" r:id="rId5" imgW="187956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3082925"/>
                        <a:ext cx="5149850" cy="19399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1447800" y="5089525"/>
            <a:ext cx="7086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sz="2000" dirty="0"/>
              <a:t>Onde,</a:t>
            </a:r>
            <a:br>
              <a:rPr lang="pt-BR" sz="2000" dirty="0"/>
            </a:br>
            <a:r>
              <a:rPr lang="pt-BR" sz="2000" dirty="0"/>
              <a:t>                 SSE = soma dos quadrados dos erros</a:t>
            </a:r>
            <a:br>
              <a:rPr lang="pt-BR" sz="2000" dirty="0"/>
            </a:br>
            <a:r>
              <a:rPr lang="pt-BR" sz="2000" dirty="0"/>
              <a:t>                  n = tamanho da amostra</a:t>
            </a:r>
            <a:endParaRPr lang="en-US" altLang="pt-BR" sz="2000" dirty="0">
              <a:solidFill>
                <a:srgbClr val="000000"/>
              </a:solidFill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DAF81B6F-E127-4F1C-AFC4-EE1DCF83F593}" type="slidenum">
              <a:rPr lang="en-US" altLang="pt-BR" sz="1000"/>
              <a:pPr eaLnBrk="1" hangingPunct="1"/>
              <a:t>38</a:t>
            </a:fld>
            <a:endParaRPr lang="en-US" altLang="pt-BR" sz="1000"/>
          </a:p>
        </p:txBody>
      </p:sp>
      <p:pic>
        <p:nvPicPr>
          <p:cNvPr id="16388" name="Picture 2" descr="hou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19800"/>
            <a:ext cx="1143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Oval 3"/>
          <p:cNvSpPr>
            <a:spLocks noChangeArrowheads="1"/>
          </p:cNvSpPr>
          <p:nvPr/>
        </p:nvSpPr>
        <p:spPr bwMode="auto">
          <a:xfrm>
            <a:off x="304800" y="2667000"/>
            <a:ext cx="3124200" cy="457200"/>
          </a:xfrm>
          <a:prstGeom prst="ellipse">
            <a:avLst/>
          </a:prstGeom>
          <a:solidFill>
            <a:srgbClr val="FDE0BD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6390" name="Rectangle 5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612062" cy="990600"/>
          </a:xfrm>
        </p:spPr>
        <p:txBody>
          <a:bodyPr/>
          <a:lstStyle/>
          <a:p>
            <a:pPr algn="l" eaLnBrk="1" hangingPunct="1"/>
            <a:r>
              <a:rPr lang="pt-BR" altLang="pt-BR" sz="3200" dirty="0"/>
              <a:t>Exemplo de Regressão Linear Simples: Erro padrão da estimativa em Excel</a:t>
            </a:r>
            <a:endParaRPr lang="en-US" altLang="pt-BR" sz="3200" dirty="0"/>
          </a:p>
        </p:txBody>
      </p:sp>
      <p:graphicFrame>
        <p:nvGraphicFramePr>
          <p:cNvPr id="216198" name="Group 134"/>
          <p:cNvGraphicFramePr>
            <a:graphicFrameLocks noGrp="1"/>
          </p:cNvGraphicFramePr>
          <p:nvPr/>
        </p:nvGraphicFramePr>
        <p:xfrm>
          <a:off x="533400" y="1676400"/>
          <a:ext cx="8229600" cy="43675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28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Regression Statistics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Multiple 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0.76211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0.58082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0.52842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359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41.33032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Observations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37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ANOVA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Significance 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Regression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11.0848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51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Residual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13665.5652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1708.1957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32600.5000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883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P-value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Lower 95%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Upper 95%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98.24833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58.03348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1.69296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0.12892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-35.57720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232.07386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2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 Feet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0.10977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0.03297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3.32938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0.03374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0.18580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6504" name="Line 122"/>
          <p:cNvSpPr>
            <a:spLocks noChangeShapeType="1"/>
          </p:cNvSpPr>
          <p:nvPr/>
        </p:nvSpPr>
        <p:spPr bwMode="auto">
          <a:xfrm flipV="1">
            <a:off x="3276600" y="2133600"/>
            <a:ext cx="609600" cy="685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graphicFrame>
        <p:nvGraphicFramePr>
          <p:cNvPr id="16386" name="Object 123"/>
          <p:cNvGraphicFramePr>
            <a:graphicFrameLocks noChangeAspect="1"/>
          </p:cNvGraphicFramePr>
          <p:nvPr/>
        </p:nvGraphicFramePr>
        <p:xfrm>
          <a:off x="3886200" y="1828800"/>
          <a:ext cx="26876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3" name="Equation" r:id="rId4" imgW="1091880" imgH="215640" progId="Equation.3">
                  <p:embed/>
                </p:oleObj>
              </mc:Choice>
              <mc:Fallback>
                <p:oleObj name="Equation" r:id="rId4" imgW="1091880" imgH="215640" progId="Equation.3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828800"/>
                        <a:ext cx="2687638" cy="5286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05" name="Rectangle 8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5B616293-F004-4E1A-88E0-0EB25FE10339}" type="slidenum">
              <a:rPr lang="en-US" altLang="pt-BR" sz="1000"/>
              <a:pPr eaLnBrk="1" hangingPunct="1"/>
              <a:t>39</a:t>
            </a:fld>
            <a:endParaRPr lang="en-US" altLang="pt-BR" sz="10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Comparando</a:t>
            </a:r>
            <a:r>
              <a:rPr lang="en-US" altLang="pt-BR" dirty="0"/>
              <a:t> </a:t>
            </a:r>
            <a:r>
              <a:rPr lang="en-US" altLang="pt-BR" dirty="0" err="1"/>
              <a:t>os</a:t>
            </a:r>
            <a:r>
              <a:rPr lang="en-US" altLang="pt-BR" dirty="0"/>
              <a:t> </a:t>
            </a:r>
            <a:r>
              <a:rPr lang="en-US" altLang="pt-BR" dirty="0" err="1"/>
              <a:t>Erros</a:t>
            </a:r>
            <a:r>
              <a:rPr lang="en-US" altLang="pt-BR" dirty="0"/>
              <a:t> </a:t>
            </a:r>
            <a:r>
              <a:rPr lang="en-US" altLang="pt-BR" dirty="0" err="1"/>
              <a:t>Padrão</a:t>
            </a:r>
            <a:endParaRPr lang="en-US" altLang="pt-BR" dirty="0"/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 flipH="1">
            <a:off x="5397500" y="2820988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5413375" y="2973388"/>
            <a:ext cx="2574925" cy="873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6" name="Oval 5"/>
          <p:cNvSpPr>
            <a:spLocks noChangeArrowheads="1"/>
          </p:cNvSpPr>
          <p:nvPr/>
        </p:nvSpPr>
        <p:spPr bwMode="auto">
          <a:xfrm rot="-7282380">
            <a:off x="5626100" y="38877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17" name="Oval 6"/>
          <p:cNvSpPr>
            <a:spLocks noChangeArrowheads="1"/>
          </p:cNvSpPr>
          <p:nvPr/>
        </p:nvSpPr>
        <p:spPr bwMode="auto">
          <a:xfrm rot="-7282380">
            <a:off x="5626100" y="3582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18" name="Oval 7"/>
          <p:cNvSpPr>
            <a:spLocks noChangeArrowheads="1"/>
          </p:cNvSpPr>
          <p:nvPr/>
        </p:nvSpPr>
        <p:spPr bwMode="auto">
          <a:xfrm rot="-7282380">
            <a:off x="7378700" y="25923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19" name="Oval 8"/>
          <p:cNvSpPr>
            <a:spLocks noChangeArrowheads="1"/>
          </p:cNvSpPr>
          <p:nvPr/>
        </p:nvSpPr>
        <p:spPr bwMode="auto">
          <a:xfrm rot="-7282380">
            <a:off x="7531100" y="29733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0" name="Oval 9"/>
          <p:cNvSpPr>
            <a:spLocks noChangeArrowheads="1"/>
          </p:cNvSpPr>
          <p:nvPr/>
        </p:nvSpPr>
        <p:spPr bwMode="auto">
          <a:xfrm rot="-7282380">
            <a:off x="6083300" y="3811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1" name="Oval 10"/>
          <p:cNvSpPr>
            <a:spLocks noChangeArrowheads="1"/>
          </p:cNvSpPr>
          <p:nvPr/>
        </p:nvSpPr>
        <p:spPr bwMode="auto">
          <a:xfrm rot="-7282380">
            <a:off x="7378700" y="3201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2" name="Oval 11"/>
          <p:cNvSpPr>
            <a:spLocks noChangeArrowheads="1"/>
          </p:cNvSpPr>
          <p:nvPr/>
        </p:nvSpPr>
        <p:spPr bwMode="auto">
          <a:xfrm rot="-7282380">
            <a:off x="6921500" y="3811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3" name="Oval 12"/>
          <p:cNvSpPr>
            <a:spLocks noChangeArrowheads="1"/>
          </p:cNvSpPr>
          <p:nvPr/>
        </p:nvSpPr>
        <p:spPr bwMode="auto">
          <a:xfrm rot="-7282380">
            <a:off x="6997700" y="25923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4" name="Oval 13"/>
          <p:cNvSpPr>
            <a:spLocks noChangeArrowheads="1"/>
          </p:cNvSpPr>
          <p:nvPr/>
        </p:nvSpPr>
        <p:spPr bwMode="auto">
          <a:xfrm rot="-7282380">
            <a:off x="6464300" y="27447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5" name="Oval 14"/>
          <p:cNvSpPr>
            <a:spLocks noChangeArrowheads="1"/>
          </p:cNvSpPr>
          <p:nvPr/>
        </p:nvSpPr>
        <p:spPr bwMode="auto">
          <a:xfrm rot="-7282380">
            <a:off x="5549900" y="3201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6" name="Oval 15"/>
          <p:cNvSpPr>
            <a:spLocks noChangeArrowheads="1"/>
          </p:cNvSpPr>
          <p:nvPr/>
        </p:nvSpPr>
        <p:spPr bwMode="auto">
          <a:xfrm rot="-7282380">
            <a:off x="5778500" y="2820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7" name="Oval 16"/>
          <p:cNvSpPr>
            <a:spLocks noChangeArrowheads="1"/>
          </p:cNvSpPr>
          <p:nvPr/>
        </p:nvSpPr>
        <p:spPr bwMode="auto">
          <a:xfrm rot="-7282380">
            <a:off x="6159500" y="3389313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17428" name="Oval 17"/>
          <p:cNvSpPr>
            <a:spLocks noChangeArrowheads="1"/>
          </p:cNvSpPr>
          <p:nvPr/>
        </p:nvSpPr>
        <p:spPr bwMode="auto">
          <a:xfrm rot="-7282380">
            <a:off x="6997700" y="33543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29" name="Oval 18"/>
          <p:cNvSpPr>
            <a:spLocks noChangeArrowheads="1"/>
          </p:cNvSpPr>
          <p:nvPr/>
        </p:nvSpPr>
        <p:spPr bwMode="auto">
          <a:xfrm rot="-7282380">
            <a:off x="6616700" y="35067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30" name="Oval 19"/>
          <p:cNvSpPr>
            <a:spLocks noChangeArrowheads="1"/>
          </p:cNvSpPr>
          <p:nvPr/>
        </p:nvSpPr>
        <p:spPr bwMode="auto">
          <a:xfrm rot="-7282380">
            <a:off x="6464300" y="3963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31" name="Text Box 20"/>
          <p:cNvSpPr txBox="1">
            <a:spLocks noChangeArrowheads="1"/>
          </p:cNvSpPr>
          <p:nvPr/>
        </p:nvSpPr>
        <p:spPr bwMode="auto">
          <a:xfrm>
            <a:off x="5068888" y="25146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17432" name="Line 21"/>
          <p:cNvSpPr>
            <a:spLocks noChangeShapeType="1"/>
          </p:cNvSpPr>
          <p:nvPr/>
        </p:nvSpPr>
        <p:spPr bwMode="auto">
          <a:xfrm>
            <a:off x="5397500" y="4268788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33" name="Oval 22"/>
          <p:cNvSpPr>
            <a:spLocks noChangeArrowheads="1"/>
          </p:cNvSpPr>
          <p:nvPr/>
        </p:nvSpPr>
        <p:spPr bwMode="auto">
          <a:xfrm rot="-7282380">
            <a:off x="7759700" y="3430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34" name="Oval 23"/>
          <p:cNvSpPr>
            <a:spLocks noChangeArrowheads="1"/>
          </p:cNvSpPr>
          <p:nvPr/>
        </p:nvSpPr>
        <p:spPr bwMode="auto">
          <a:xfrm rot="-7282380">
            <a:off x="6921500" y="3049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35" name="Oval 24"/>
          <p:cNvSpPr>
            <a:spLocks noChangeArrowheads="1"/>
          </p:cNvSpPr>
          <p:nvPr/>
        </p:nvSpPr>
        <p:spPr bwMode="auto">
          <a:xfrm rot="-7282380">
            <a:off x="6769100" y="27447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36" name="Oval 25"/>
          <p:cNvSpPr>
            <a:spLocks noChangeArrowheads="1"/>
          </p:cNvSpPr>
          <p:nvPr/>
        </p:nvSpPr>
        <p:spPr bwMode="auto">
          <a:xfrm rot="-7282380">
            <a:off x="6235700" y="3049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37" name="Oval 26"/>
          <p:cNvSpPr>
            <a:spLocks noChangeArrowheads="1"/>
          </p:cNvSpPr>
          <p:nvPr/>
        </p:nvSpPr>
        <p:spPr bwMode="auto">
          <a:xfrm rot="-7282380">
            <a:off x="7461250" y="35909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38" name="Line 27"/>
          <p:cNvSpPr>
            <a:spLocks noChangeShapeType="1"/>
          </p:cNvSpPr>
          <p:nvPr/>
        </p:nvSpPr>
        <p:spPr bwMode="auto">
          <a:xfrm flipH="1">
            <a:off x="1365250" y="2820988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39" name="Line 28"/>
          <p:cNvSpPr>
            <a:spLocks noChangeShapeType="1"/>
          </p:cNvSpPr>
          <p:nvPr/>
        </p:nvSpPr>
        <p:spPr bwMode="auto">
          <a:xfrm flipV="1">
            <a:off x="1381125" y="2973388"/>
            <a:ext cx="2574925" cy="873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40" name="Oval 29"/>
          <p:cNvSpPr>
            <a:spLocks noChangeArrowheads="1"/>
          </p:cNvSpPr>
          <p:nvPr/>
        </p:nvSpPr>
        <p:spPr bwMode="auto">
          <a:xfrm rot="-7282380">
            <a:off x="1517650" y="3811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1" name="Oval 30"/>
          <p:cNvSpPr>
            <a:spLocks noChangeArrowheads="1"/>
          </p:cNvSpPr>
          <p:nvPr/>
        </p:nvSpPr>
        <p:spPr bwMode="auto">
          <a:xfrm rot="-7282380">
            <a:off x="1593850" y="3582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2" name="Oval 31"/>
          <p:cNvSpPr>
            <a:spLocks noChangeArrowheads="1"/>
          </p:cNvSpPr>
          <p:nvPr/>
        </p:nvSpPr>
        <p:spPr bwMode="auto">
          <a:xfrm rot="-7282380">
            <a:off x="3727450" y="2820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3" name="Oval 32"/>
          <p:cNvSpPr>
            <a:spLocks noChangeArrowheads="1"/>
          </p:cNvSpPr>
          <p:nvPr/>
        </p:nvSpPr>
        <p:spPr bwMode="auto">
          <a:xfrm rot="-7282380">
            <a:off x="3498850" y="29733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4" name="Oval 33"/>
          <p:cNvSpPr>
            <a:spLocks noChangeArrowheads="1"/>
          </p:cNvSpPr>
          <p:nvPr/>
        </p:nvSpPr>
        <p:spPr bwMode="auto">
          <a:xfrm rot="-7282380">
            <a:off x="1974850" y="3582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5" name="Oval 34"/>
          <p:cNvSpPr>
            <a:spLocks noChangeArrowheads="1"/>
          </p:cNvSpPr>
          <p:nvPr/>
        </p:nvSpPr>
        <p:spPr bwMode="auto">
          <a:xfrm rot="-7282380">
            <a:off x="3346450" y="3201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6" name="Oval 35"/>
          <p:cNvSpPr>
            <a:spLocks noChangeArrowheads="1"/>
          </p:cNvSpPr>
          <p:nvPr/>
        </p:nvSpPr>
        <p:spPr bwMode="auto">
          <a:xfrm rot="-7282380">
            <a:off x="3117850" y="29733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7" name="Oval 36"/>
          <p:cNvSpPr>
            <a:spLocks noChangeArrowheads="1"/>
          </p:cNvSpPr>
          <p:nvPr/>
        </p:nvSpPr>
        <p:spPr bwMode="auto">
          <a:xfrm rot="-7282380">
            <a:off x="1822450" y="3430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48" name="Oval 37"/>
          <p:cNvSpPr>
            <a:spLocks noChangeArrowheads="1"/>
          </p:cNvSpPr>
          <p:nvPr/>
        </p:nvSpPr>
        <p:spPr bwMode="auto">
          <a:xfrm rot="-7282380">
            <a:off x="2203450" y="3201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17449" name="Oval 38"/>
          <p:cNvSpPr>
            <a:spLocks noChangeArrowheads="1"/>
          </p:cNvSpPr>
          <p:nvPr/>
        </p:nvSpPr>
        <p:spPr bwMode="auto">
          <a:xfrm rot="-7282380">
            <a:off x="2965450" y="33543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50" name="Oval 39"/>
          <p:cNvSpPr>
            <a:spLocks noChangeArrowheads="1"/>
          </p:cNvSpPr>
          <p:nvPr/>
        </p:nvSpPr>
        <p:spPr bwMode="auto">
          <a:xfrm rot="-7282380">
            <a:off x="2584450" y="35067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51" name="Oval 40"/>
          <p:cNvSpPr>
            <a:spLocks noChangeArrowheads="1"/>
          </p:cNvSpPr>
          <p:nvPr/>
        </p:nvSpPr>
        <p:spPr bwMode="auto">
          <a:xfrm rot="-7282380">
            <a:off x="2279650" y="3582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52" name="Text Box 41"/>
          <p:cNvSpPr txBox="1">
            <a:spLocks noChangeArrowheads="1"/>
          </p:cNvSpPr>
          <p:nvPr/>
        </p:nvSpPr>
        <p:spPr bwMode="auto">
          <a:xfrm>
            <a:off x="1036638" y="25146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17453" name="Line 42"/>
          <p:cNvSpPr>
            <a:spLocks noChangeShapeType="1"/>
          </p:cNvSpPr>
          <p:nvPr/>
        </p:nvSpPr>
        <p:spPr bwMode="auto">
          <a:xfrm>
            <a:off x="1365250" y="4268788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54" name="Oval 43"/>
          <p:cNvSpPr>
            <a:spLocks noChangeArrowheads="1"/>
          </p:cNvSpPr>
          <p:nvPr/>
        </p:nvSpPr>
        <p:spPr bwMode="auto">
          <a:xfrm rot="-7282380">
            <a:off x="2660650" y="32781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55" name="Oval 44"/>
          <p:cNvSpPr>
            <a:spLocks noChangeArrowheads="1"/>
          </p:cNvSpPr>
          <p:nvPr/>
        </p:nvSpPr>
        <p:spPr bwMode="auto">
          <a:xfrm rot="-7282380">
            <a:off x="2889250" y="3049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56" name="Oval 45"/>
          <p:cNvSpPr>
            <a:spLocks noChangeArrowheads="1"/>
          </p:cNvSpPr>
          <p:nvPr/>
        </p:nvSpPr>
        <p:spPr bwMode="auto">
          <a:xfrm rot="-7282380">
            <a:off x="2432050" y="32019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57" name="Oval 46"/>
          <p:cNvSpPr>
            <a:spLocks noChangeArrowheads="1"/>
          </p:cNvSpPr>
          <p:nvPr/>
        </p:nvSpPr>
        <p:spPr bwMode="auto">
          <a:xfrm rot="-7282380">
            <a:off x="3727450" y="3049588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7458" name="Text Box 51"/>
          <p:cNvSpPr txBox="1">
            <a:spLocks noChangeArrowheads="1"/>
          </p:cNvSpPr>
          <p:nvPr/>
        </p:nvSpPr>
        <p:spPr bwMode="auto">
          <a:xfrm>
            <a:off x="3575050" y="4191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X</a:t>
            </a:r>
          </a:p>
        </p:txBody>
      </p:sp>
      <p:sp>
        <p:nvSpPr>
          <p:cNvPr id="17459" name="Text Box 52"/>
          <p:cNvSpPr txBox="1">
            <a:spLocks noChangeArrowheads="1"/>
          </p:cNvSpPr>
          <p:nvPr/>
        </p:nvSpPr>
        <p:spPr bwMode="auto">
          <a:xfrm>
            <a:off x="7613650" y="41989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X</a:t>
            </a:r>
          </a:p>
        </p:txBody>
      </p:sp>
      <p:graphicFrame>
        <p:nvGraphicFramePr>
          <p:cNvPr id="17410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288342"/>
              </p:ext>
            </p:extLst>
          </p:nvPr>
        </p:nvGraphicFramePr>
        <p:xfrm>
          <a:off x="1779656" y="4368800"/>
          <a:ext cx="122707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2" name="Equação" r:id="rId3" imgW="609480" imgH="215640" progId="Equation.3">
                  <p:embed/>
                </p:oleObj>
              </mc:Choice>
              <mc:Fallback>
                <p:oleObj name="Equação" r:id="rId3" imgW="609480" imgH="21564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656" y="4368800"/>
                        <a:ext cx="1227070" cy="396875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923547"/>
              </p:ext>
            </p:extLst>
          </p:nvPr>
        </p:nvGraphicFramePr>
        <p:xfrm>
          <a:off x="6057900" y="4419600"/>
          <a:ext cx="98259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3" name="Equação" r:id="rId5" imgW="495000" imgH="215640" progId="Equation.3">
                  <p:embed/>
                </p:oleObj>
              </mc:Choice>
              <mc:Fallback>
                <p:oleObj name="Equação" r:id="rId5" imgW="495000" imgH="21564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4419600"/>
                        <a:ext cx="982595" cy="393700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60" name="Text Box 67"/>
          <p:cNvSpPr txBox="1">
            <a:spLocks noChangeArrowheads="1"/>
          </p:cNvSpPr>
          <p:nvPr/>
        </p:nvSpPr>
        <p:spPr bwMode="auto">
          <a:xfrm>
            <a:off x="1371600" y="1524000"/>
            <a:ext cx="640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dirty="0"/>
              <a:t>S</a:t>
            </a:r>
            <a:r>
              <a:rPr lang="en-US" altLang="pt-BR" baseline="-25000" dirty="0"/>
              <a:t>YX</a:t>
            </a:r>
            <a:r>
              <a:rPr lang="en-US" altLang="pt-BR" dirty="0"/>
              <a:t>  </a:t>
            </a:r>
            <a:r>
              <a:rPr lang="pt-BR" altLang="pt-BR" dirty="0"/>
              <a:t>é uma medida da variação dos valores de Y observado a partir da linha de regressão</a:t>
            </a:r>
            <a:endParaRPr lang="en-US" altLang="pt-BR" dirty="0"/>
          </a:p>
        </p:txBody>
      </p:sp>
      <p:sp>
        <p:nvSpPr>
          <p:cNvPr id="17461" name="Text Box 70"/>
          <p:cNvSpPr txBox="1">
            <a:spLocks noChangeArrowheads="1"/>
          </p:cNvSpPr>
          <p:nvPr/>
        </p:nvSpPr>
        <p:spPr bwMode="auto">
          <a:xfrm>
            <a:off x="1066800" y="5029200"/>
            <a:ext cx="7467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 dirty="0"/>
              <a:t>A magnitude de </a:t>
            </a:r>
            <a:r>
              <a:rPr lang="en-US" altLang="pt-BR" sz="2000" dirty="0"/>
              <a:t>S</a:t>
            </a:r>
            <a:r>
              <a:rPr lang="en-US" altLang="pt-BR" sz="2000" baseline="-25000" dirty="0"/>
              <a:t>YX </a:t>
            </a:r>
            <a:r>
              <a:rPr lang="pt-BR" altLang="pt-BR" sz="2000" dirty="0"/>
              <a:t>deve ser sempre considerada em relação ao tamanho dos valores de Y na amostra de dados</a:t>
            </a:r>
            <a:endParaRPr lang="en-US" altLang="pt-BR" sz="2000" dirty="0"/>
          </a:p>
        </p:txBody>
      </p:sp>
      <p:sp>
        <p:nvSpPr>
          <p:cNvPr id="17462" name="Text Box 71"/>
          <p:cNvSpPr txBox="1">
            <a:spLocks noChangeArrowheads="1"/>
          </p:cNvSpPr>
          <p:nvPr/>
        </p:nvSpPr>
        <p:spPr bwMode="auto">
          <a:xfrm>
            <a:off x="1066800" y="5791200"/>
            <a:ext cx="7467600" cy="707886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 dirty="0"/>
              <a:t>isto é, S</a:t>
            </a:r>
            <a:r>
              <a:rPr lang="pt-BR" altLang="pt-BR" sz="2000" baseline="-25000" dirty="0"/>
              <a:t>YX</a:t>
            </a:r>
            <a:r>
              <a:rPr lang="pt-BR" altLang="pt-BR" sz="2000" dirty="0"/>
              <a:t> = $ 41.33K é moderadamente pequeno em relação aos preços da habitação em $ 200K - faixa de US $ 400K</a:t>
            </a:r>
            <a:endParaRPr lang="en-US" altLang="pt-BR" sz="2000" dirty="0"/>
          </a:p>
        </p:txBody>
      </p:sp>
      <p:sp>
        <p:nvSpPr>
          <p:cNvPr id="17463" name="Rectangle 5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63490378-36F1-48D2-ABD5-89C646B50693}" type="slidenum">
              <a:rPr lang="en-US" altLang="pt-BR" sz="1000"/>
              <a:pPr eaLnBrk="1" hangingPunct="1"/>
              <a:t>4</a:t>
            </a:fld>
            <a:endParaRPr lang="en-US" altLang="pt-BR" sz="100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7078662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Introducão</a:t>
            </a:r>
            <a:r>
              <a:rPr lang="en-US" altLang="pt-BR" dirty="0"/>
              <a:t> a </a:t>
            </a:r>
            <a:r>
              <a:rPr lang="en-US" altLang="pt-BR" dirty="0" err="1"/>
              <a:t>Análise</a:t>
            </a:r>
            <a:r>
              <a:rPr lang="en-US" altLang="pt-BR" dirty="0"/>
              <a:t> </a:t>
            </a:r>
            <a:br>
              <a:rPr lang="en-US" altLang="pt-BR" dirty="0"/>
            </a:br>
            <a:r>
              <a:rPr lang="en-US" altLang="pt-BR" dirty="0"/>
              <a:t>da </a:t>
            </a:r>
            <a:r>
              <a:rPr lang="en-US" altLang="pt-BR" dirty="0" err="1"/>
              <a:t>Regressão</a:t>
            </a:r>
            <a:endParaRPr lang="en-US" altLang="pt-BR" dirty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153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pt-BR" dirty="0" err="1">
                <a:solidFill>
                  <a:schemeClr val="folHlink"/>
                </a:solidFill>
              </a:rPr>
              <a:t>Análise</a:t>
            </a:r>
            <a:r>
              <a:rPr lang="en-US" altLang="pt-BR" dirty="0">
                <a:solidFill>
                  <a:schemeClr val="folHlink"/>
                </a:solidFill>
              </a:rPr>
              <a:t> da </a:t>
            </a:r>
            <a:r>
              <a:rPr lang="en-US" altLang="pt-BR" dirty="0" err="1">
                <a:solidFill>
                  <a:schemeClr val="folHlink"/>
                </a:solidFill>
              </a:rPr>
              <a:t>Regressão</a:t>
            </a:r>
            <a:r>
              <a:rPr lang="en-US" altLang="pt-BR" dirty="0">
                <a:solidFill>
                  <a:schemeClr val="folHlink"/>
                </a:solidFill>
              </a:rPr>
              <a:t> </a:t>
            </a:r>
            <a:r>
              <a:rPr lang="en-US" altLang="pt-BR" dirty="0"/>
              <a:t>é </a:t>
            </a:r>
            <a:r>
              <a:rPr lang="en-US" altLang="pt-BR" dirty="0" err="1"/>
              <a:t>usada</a:t>
            </a:r>
            <a:r>
              <a:rPr lang="en-US" altLang="pt-BR" dirty="0"/>
              <a:t> para: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pt-BR" altLang="pt-BR" dirty="0"/>
              <a:t>Prever o valor de uma variável dependente com base no valor de, pelo menos, uma variável independente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pt-BR" altLang="pt-BR" dirty="0"/>
              <a:t>Explicar o impacto que mudanças em uma variável independente causa sobre a variável dependente</a:t>
            </a:r>
            <a:endParaRPr lang="en-US" altLang="pt-BR" dirty="0"/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pt-BR" dirty="0" err="1">
                <a:solidFill>
                  <a:schemeClr val="folHlink"/>
                </a:solidFill>
              </a:rPr>
              <a:t>Variável</a:t>
            </a:r>
            <a:r>
              <a:rPr lang="en-US" altLang="pt-BR" dirty="0">
                <a:solidFill>
                  <a:schemeClr val="folHlink"/>
                </a:solidFill>
              </a:rPr>
              <a:t> </a:t>
            </a:r>
            <a:r>
              <a:rPr lang="en-US" altLang="pt-BR" dirty="0" err="1">
                <a:solidFill>
                  <a:schemeClr val="folHlink"/>
                </a:solidFill>
              </a:rPr>
              <a:t>Dependente</a:t>
            </a:r>
            <a:r>
              <a:rPr lang="en-US" altLang="pt-BR" dirty="0">
                <a:solidFill>
                  <a:schemeClr val="folHlink"/>
                </a:solidFill>
              </a:rPr>
              <a:t>:</a:t>
            </a:r>
            <a:r>
              <a:rPr lang="en-US" altLang="pt-BR" dirty="0"/>
              <a:t>    a </a:t>
            </a:r>
            <a:r>
              <a:rPr lang="en-US" altLang="pt-BR" dirty="0" err="1"/>
              <a:t>variavél</a:t>
            </a:r>
            <a:r>
              <a:rPr lang="en-US" altLang="pt-BR" dirty="0"/>
              <a:t> que </a:t>
            </a:r>
            <a:r>
              <a:rPr lang="en-US" altLang="pt-BR" dirty="0" err="1"/>
              <a:t>desejamos</a:t>
            </a:r>
            <a:r>
              <a:rPr lang="en-US" altLang="pt-BR" dirty="0"/>
              <a:t> </a:t>
            </a:r>
            <a:r>
              <a:rPr lang="en-US" altLang="pt-BR" dirty="0" err="1"/>
              <a:t>prever</a:t>
            </a:r>
            <a:r>
              <a:rPr lang="en-US" altLang="pt-BR" dirty="0"/>
              <a:t> </a:t>
            </a:r>
            <a:r>
              <a:rPr lang="en-US" altLang="pt-BR" dirty="0" err="1"/>
              <a:t>ou</a:t>
            </a:r>
            <a:r>
              <a:rPr lang="en-US" altLang="pt-BR" dirty="0"/>
              <a:t> </a:t>
            </a:r>
            <a:r>
              <a:rPr lang="en-US" altLang="pt-BR" dirty="0" err="1"/>
              <a:t>explicar</a:t>
            </a:r>
            <a:r>
              <a:rPr lang="en-US" altLang="pt-BR" dirty="0"/>
              <a:t> </a:t>
            </a:r>
          </a:p>
          <a:p>
            <a:pPr eaLnBrk="1" hangingPunct="1">
              <a:lnSpc>
                <a:spcPct val="40000"/>
              </a:lnSpc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pt-BR" dirty="0"/>
              <a:t>				          </a:t>
            </a:r>
          </a:p>
          <a:p>
            <a:pPr eaLnBrk="1" hangingPunct="1">
              <a:lnSpc>
                <a:spcPct val="40000"/>
              </a:lnSpc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pt-BR" dirty="0" err="1">
                <a:solidFill>
                  <a:schemeClr val="folHlink"/>
                </a:solidFill>
              </a:rPr>
              <a:t>Variável</a:t>
            </a:r>
            <a:r>
              <a:rPr lang="en-US" altLang="pt-BR" dirty="0">
                <a:solidFill>
                  <a:schemeClr val="folHlink"/>
                </a:solidFill>
              </a:rPr>
              <a:t> </a:t>
            </a:r>
            <a:r>
              <a:rPr lang="en-US" altLang="pt-BR" dirty="0" err="1">
                <a:solidFill>
                  <a:schemeClr val="folHlink"/>
                </a:solidFill>
              </a:rPr>
              <a:t>Independente</a:t>
            </a:r>
            <a:r>
              <a:rPr lang="en-US" altLang="pt-BR" dirty="0">
                <a:solidFill>
                  <a:schemeClr val="folHlink"/>
                </a:solidFill>
              </a:rPr>
              <a:t>:</a:t>
            </a:r>
            <a:r>
              <a:rPr lang="en-US" altLang="pt-BR" dirty="0"/>
              <a:t>  a </a:t>
            </a:r>
            <a:r>
              <a:rPr lang="en-US" altLang="pt-BR" dirty="0" err="1"/>
              <a:t>variável</a:t>
            </a:r>
            <a:r>
              <a:rPr lang="en-US" altLang="pt-BR" dirty="0"/>
              <a:t> </a:t>
            </a:r>
            <a:r>
              <a:rPr lang="en-US" altLang="pt-BR" dirty="0" err="1"/>
              <a:t>usada</a:t>
            </a:r>
            <a:r>
              <a:rPr lang="en-US" altLang="pt-BR" dirty="0"/>
              <a:t> para </a:t>
            </a:r>
          </a:p>
          <a:p>
            <a:pPr eaLnBrk="1" hangingPunct="1">
              <a:lnSpc>
                <a:spcPct val="40000"/>
              </a:lnSpc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US" altLang="pt-BR" dirty="0" err="1"/>
              <a:t>prever</a:t>
            </a:r>
            <a:r>
              <a:rPr lang="en-US" altLang="pt-BR" dirty="0"/>
              <a:t> </a:t>
            </a:r>
            <a:r>
              <a:rPr lang="en-US" altLang="pt-BR" dirty="0" err="1"/>
              <a:t>ou</a:t>
            </a:r>
            <a:r>
              <a:rPr lang="en-US" altLang="pt-BR" dirty="0"/>
              <a:t> </a:t>
            </a:r>
            <a:r>
              <a:rPr lang="en-US" altLang="pt-BR" dirty="0" err="1"/>
              <a:t>explicar</a:t>
            </a:r>
            <a:r>
              <a:rPr lang="en-US" altLang="pt-BR" dirty="0"/>
              <a:t> a </a:t>
            </a:r>
            <a:r>
              <a:rPr lang="en-US" altLang="pt-BR" dirty="0" err="1"/>
              <a:t>variável</a:t>
            </a:r>
            <a:r>
              <a:rPr lang="en-US" altLang="pt-BR" dirty="0"/>
              <a:t> </a:t>
            </a:r>
            <a:r>
              <a:rPr lang="en-US" altLang="pt-BR" dirty="0" err="1"/>
              <a:t>dependente</a:t>
            </a:r>
            <a:r>
              <a:rPr lang="en-US" altLang="pt-BR" dirty="0"/>
              <a:t> 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B7397336-86F2-40E7-BECF-EC5035A58D9C}" type="slidenum">
              <a:rPr lang="en-US" altLang="pt-BR" sz="1000"/>
              <a:pPr eaLnBrk="1" hangingPunct="1"/>
              <a:t>40</a:t>
            </a:fld>
            <a:endParaRPr lang="en-US" altLang="pt-BR" sz="10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Suposições</a:t>
            </a:r>
            <a:r>
              <a:rPr lang="en-US" altLang="pt-BR" dirty="0"/>
              <a:t> de </a:t>
            </a:r>
            <a:r>
              <a:rPr lang="en-US" altLang="pt-BR" dirty="0" err="1"/>
              <a:t>Regressão</a:t>
            </a:r>
            <a:endParaRPr lang="en-US" altLang="pt-BR" dirty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2672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pt-BR" sz="2400" u="sng" dirty="0"/>
              <a:t>L</a:t>
            </a:r>
            <a:r>
              <a:rPr lang="pt-BR" altLang="pt-BR" sz="2400" dirty="0" err="1"/>
              <a:t>inearidade</a:t>
            </a:r>
            <a:endParaRPr lang="pt-BR" altLang="pt-BR" sz="2400" dirty="0"/>
          </a:p>
          <a:p>
            <a:pPr lvl="1" eaLnBrk="1" hangingPunct="1"/>
            <a:r>
              <a:rPr lang="pt-BR" altLang="pt-BR" dirty="0"/>
              <a:t>A relação entre X e Y é linear</a:t>
            </a:r>
            <a:endParaRPr lang="en-US" altLang="pt-BR" dirty="0"/>
          </a:p>
          <a:p>
            <a:pPr eaLnBrk="1" hangingPunct="1"/>
            <a:r>
              <a:rPr lang="en-US" altLang="pt-BR" sz="2400" u="sng" dirty="0" err="1"/>
              <a:t>I</a:t>
            </a:r>
            <a:r>
              <a:rPr lang="en-US" altLang="pt-BR" sz="2400" dirty="0" err="1"/>
              <a:t>ndependência</a:t>
            </a:r>
            <a:r>
              <a:rPr lang="en-US" altLang="pt-BR" sz="2400" dirty="0"/>
              <a:t> dos </a:t>
            </a:r>
            <a:r>
              <a:rPr lang="en-US" altLang="pt-BR" sz="2400" dirty="0" err="1"/>
              <a:t>Erros</a:t>
            </a:r>
            <a:endParaRPr lang="en-US" altLang="pt-BR" sz="2400" dirty="0"/>
          </a:p>
          <a:p>
            <a:pPr lvl="1" eaLnBrk="1" hangingPunct="1"/>
            <a:r>
              <a:rPr lang="pt-BR" altLang="pt-BR" sz="2300" dirty="0"/>
              <a:t>Valores de erros são estatisticamente independentes</a:t>
            </a:r>
            <a:endParaRPr lang="en-US" altLang="pt-BR" sz="2300" dirty="0"/>
          </a:p>
          <a:p>
            <a:pPr eaLnBrk="1" hangingPunct="1"/>
            <a:r>
              <a:rPr lang="en-US" altLang="pt-BR" sz="2400" u="sng" dirty="0" err="1"/>
              <a:t>N</a:t>
            </a:r>
            <a:r>
              <a:rPr lang="en-US" altLang="pt-BR" sz="2400" dirty="0" err="1"/>
              <a:t>ormalidade</a:t>
            </a:r>
            <a:r>
              <a:rPr lang="en-US" altLang="pt-BR" sz="2400" dirty="0"/>
              <a:t> do </a:t>
            </a:r>
            <a:r>
              <a:rPr lang="en-US" altLang="pt-BR" sz="2400" dirty="0" err="1"/>
              <a:t>Erro</a:t>
            </a:r>
            <a:endParaRPr lang="en-US" altLang="pt-BR" sz="2400" dirty="0"/>
          </a:p>
          <a:p>
            <a:pPr lvl="1" eaLnBrk="1" hangingPunct="1"/>
            <a:r>
              <a:rPr lang="en-US" altLang="pt-BR" sz="2300" dirty="0"/>
              <a:t>V</a:t>
            </a:r>
            <a:r>
              <a:rPr lang="pt-BR" altLang="pt-BR" sz="2300" dirty="0" err="1"/>
              <a:t>alores</a:t>
            </a:r>
            <a:r>
              <a:rPr lang="pt-BR" altLang="pt-BR" sz="2300" dirty="0"/>
              <a:t> de erro são normalmente distribuídos para qualquer valor dado de X</a:t>
            </a:r>
            <a:endParaRPr lang="en-US" altLang="pt-BR" sz="2300" dirty="0"/>
          </a:p>
          <a:p>
            <a:pPr eaLnBrk="1" hangingPunct="1"/>
            <a:r>
              <a:rPr lang="en-US" altLang="pt-BR" sz="2400" u="sng" dirty="0" err="1"/>
              <a:t>I</a:t>
            </a:r>
            <a:r>
              <a:rPr lang="en-US" altLang="pt-BR" sz="2400" dirty="0" err="1"/>
              <a:t>gualdade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Variância</a:t>
            </a:r>
            <a:r>
              <a:rPr lang="en-US" altLang="pt-BR" sz="2400" dirty="0"/>
              <a:t> </a:t>
            </a:r>
            <a:r>
              <a:rPr lang="en-US" altLang="pt-BR" sz="2000" dirty="0"/>
              <a:t>(</a:t>
            </a:r>
            <a:r>
              <a:rPr lang="en-US" altLang="pt-BR" sz="2000" dirty="0" err="1"/>
              <a:t>também</a:t>
            </a:r>
            <a:r>
              <a:rPr lang="en-US" altLang="pt-BR" sz="2000" dirty="0"/>
              <a:t> </a:t>
            </a:r>
            <a:r>
              <a:rPr lang="en-US" altLang="pt-BR" sz="2000" dirty="0" err="1"/>
              <a:t>chamada</a:t>
            </a:r>
            <a:r>
              <a:rPr lang="en-US" altLang="pt-BR" sz="2000" dirty="0"/>
              <a:t> de  </a:t>
            </a:r>
            <a:r>
              <a:rPr lang="en-US" altLang="pt-BR" sz="2000" dirty="0" err="1"/>
              <a:t>homocedasticidade</a:t>
            </a:r>
            <a:r>
              <a:rPr lang="en-US" altLang="pt-BR" sz="2000" dirty="0"/>
              <a:t> )</a:t>
            </a:r>
          </a:p>
          <a:p>
            <a:pPr lvl="1" eaLnBrk="1" hangingPunct="1"/>
            <a:r>
              <a:rPr lang="pt-BR" altLang="pt-BR" sz="2300" dirty="0"/>
              <a:t>A distribuição de probabilidade dos erros tem variância constante</a:t>
            </a:r>
            <a:endParaRPr lang="en-US" altLang="pt-BR" sz="2300" dirty="0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31744949-A285-46EC-8DCB-DEBD6A3508D8}" type="slidenum">
              <a:rPr lang="en-US" altLang="pt-BR" sz="1000"/>
              <a:pPr eaLnBrk="1" hangingPunct="1"/>
              <a:t>41</a:t>
            </a:fld>
            <a:endParaRPr lang="en-US" altLang="pt-BR" sz="10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Análise</a:t>
            </a:r>
            <a:r>
              <a:rPr lang="en-US" altLang="pt-BR" dirty="0"/>
              <a:t> Residual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80358"/>
            <a:ext cx="8839200" cy="4579715"/>
          </a:xfrm>
        </p:spPr>
        <p:txBody>
          <a:bodyPr wrap="square">
            <a:spAutoFit/>
          </a:bodyPr>
          <a:lstStyle/>
          <a:p>
            <a:pPr eaLnBrk="1" hangingPunct="1">
              <a:spcAft>
                <a:spcPct val="10000"/>
              </a:spcAft>
            </a:pPr>
            <a:r>
              <a:rPr lang="pt-BR" altLang="pt-BR" sz="2400" dirty="0"/>
              <a:t>O resíduo para observação </a:t>
            </a:r>
            <a:r>
              <a:rPr lang="en-US" alt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pt-BR" sz="2400" dirty="0"/>
              <a:t>, </a:t>
            </a:r>
            <a:r>
              <a:rPr lang="en-US" altLang="pt-BR" sz="2400" dirty="0" err="1"/>
              <a:t>e</a:t>
            </a:r>
            <a:r>
              <a:rPr lang="en-US" altLang="pt-BR" sz="2400" baseline="-25000" dirty="0" err="1"/>
              <a:t>i</a:t>
            </a:r>
            <a:r>
              <a:rPr lang="en-US" altLang="pt-BR" sz="2400" dirty="0"/>
              <a:t>, </a:t>
            </a:r>
            <a:r>
              <a:rPr lang="pt-BR" altLang="pt-BR" sz="2400" dirty="0"/>
              <a:t>é a diferença entre os seus valores observados e preditos</a:t>
            </a:r>
            <a:r>
              <a:rPr lang="en-US" altLang="pt-BR" sz="2400" dirty="0"/>
              <a:t> </a:t>
            </a:r>
          </a:p>
          <a:p>
            <a:pPr eaLnBrk="1" hangingPunct="1">
              <a:spcAft>
                <a:spcPct val="10000"/>
              </a:spcAft>
            </a:pPr>
            <a:r>
              <a:rPr lang="pt-BR" altLang="pt-BR" sz="2400" dirty="0"/>
              <a:t>Verifique os pressupostos da regressão </a:t>
            </a:r>
            <a:r>
              <a:rPr lang="pt-BR" altLang="pt-BR" sz="2400" dirty="0">
                <a:solidFill>
                  <a:srgbClr val="0070C0"/>
                </a:solidFill>
              </a:rPr>
              <a:t>através da análise dos resíduos</a:t>
            </a:r>
            <a:endParaRPr lang="en-US" altLang="pt-BR" sz="2400" dirty="0">
              <a:solidFill>
                <a:srgbClr val="0070C0"/>
              </a:solidFill>
            </a:endParaRPr>
          </a:p>
          <a:p>
            <a:pPr lvl="1" eaLnBrk="1" hangingPunct="1">
              <a:spcAft>
                <a:spcPct val="10000"/>
              </a:spcAft>
            </a:pPr>
            <a:r>
              <a:rPr lang="pt-BR" altLang="pt-BR" sz="2000" dirty="0"/>
              <a:t>Examine para supor linearidade</a:t>
            </a:r>
            <a:endParaRPr lang="en-US" altLang="pt-BR" sz="2000" dirty="0"/>
          </a:p>
          <a:p>
            <a:pPr lvl="1" eaLnBrk="1" hangingPunct="1">
              <a:spcAft>
                <a:spcPct val="10000"/>
              </a:spcAft>
            </a:pPr>
            <a:r>
              <a:rPr lang="en-US" altLang="pt-BR" sz="2000" dirty="0" err="1"/>
              <a:t>Avaliar</a:t>
            </a:r>
            <a:r>
              <a:rPr lang="en-US" altLang="pt-BR" sz="2000" dirty="0"/>
              <a:t> </a:t>
            </a:r>
            <a:r>
              <a:rPr lang="en-US" altLang="pt-BR" sz="2000" dirty="0" err="1"/>
              <a:t>suposição</a:t>
            </a:r>
            <a:r>
              <a:rPr lang="en-US" altLang="pt-BR" sz="2000" dirty="0"/>
              <a:t> de </a:t>
            </a:r>
            <a:r>
              <a:rPr lang="en-US" altLang="pt-BR" sz="2000" dirty="0" err="1"/>
              <a:t>independência</a:t>
            </a:r>
            <a:r>
              <a:rPr lang="en-US" altLang="pt-BR" sz="2000" dirty="0"/>
              <a:t> </a:t>
            </a:r>
          </a:p>
          <a:p>
            <a:pPr lvl="1" eaLnBrk="1" hangingPunct="1">
              <a:spcAft>
                <a:spcPct val="10000"/>
              </a:spcAft>
            </a:pPr>
            <a:r>
              <a:rPr lang="pt-BR" altLang="pt-BR" sz="2000" dirty="0"/>
              <a:t>Avaliar suposição de distribuição normal</a:t>
            </a:r>
            <a:r>
              <a:rPr lang="en-US" altLang="pt-BR" sz="2000" dirty="0"/>
              <a:t> </a:t>
            </a:r>
          </a:p>
          <a:p>
            <a:pPr lvl="1" eaLnBrk="1" hangingPunct="1">
              <a:spcAft>
                <a:spcPct val="10000"/>
              </a:spcAft>
            </a:pPr>
            <a:r>
              <a:rPr lang="pt-BR" altLang="pt-BR" sz="2000" dirty="0"/>
              <a:t>Examine a variância constante para todos os níveis de X (</a:t>
            </a:r>
            <a:r>
              <a:rPr lang="pt-BR" altLang="pt-BR" sz="2000" dirty="0" err="1"/>
              <a:t>homocedasticidade</a:t>
            </a:r>
            <a:r>
              <a:rPr lang="pt-BR" altLang="pt-BR" sz="2000" dirty="0"/>
              <a:t>)</a:t>
            </a:r>
            <a:r>
              <a:rPr lang="en-US" altLang="pt-BR" sz="2000" dirty="0"/>
              <a:t>  </a:t>
            </a:r>
          </a:p>
          <a:p>
            <a:pPr eaLnBrk="1" hangingPunct="1">
              <a:lnSpc>
                <a:spcPct val="130000"/>
              </a:lnSpc>
              <a:spcAft>
                <a:spcPct val="10000"/>
              </a:spcAft>
            </a:pPr>
            <a:r>
              <a:rPr lang="en-US" altLang="pt-BR" sz="2400" dirty="0" err="1"/>
              <a:t>Análise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gráfica</a:t>
            </a:r>
            <a:r>
              <a:rPr lang="en-US" altLang="pt-BR" sz="2400" dirty="0"/>
              <a:t> Residual</a:t>
            </a:r>
          </a:p>
          <a:p>
            <a:pPr lvl="1" eaLnBrk="1" hangingPunct="1">
              <a:spcAft>
                <a:spcPct val="10000"/>
              </a:spcAft>
            </a:pPr>
            <a:r>
              <a:rPr lang="en-US" altLang="pt-BR" sz="2000" dirty="0"/>
              <a:t>Fazer um </a:t>
            </a:r>
            <a:r>
              <a:rPr lang="en-US" altLang="pt-BR" sz="2000" dirty="0" err="1"/>
              <a:t>gráfico</a:t>
            </a:r>
            <a:r>
              <a:rPr lang="en-US" altLang="pt-BR" sz="2000" dirty="0"/>
              <a:t> </a:t>
            </a:r>
            <a:r>
              <a:rPr lang="en-US" altLang="pt-BR" sz="2000" dirty="0" err="1"/>
              <a:t>resíduos</a:t>
            </a:r>
            <a:r>
              <a:rPr lang="en-US" altLang="pt-BR" sz="2000" dirty="0"/>
              <a:t> vs. X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159039"/>
              </p:ext>
            </p:extLst>
          </p:nvPr>
        </p:nvGraphicFramePr>
        <p:xfrm>
          <a:off x="3598068" y="1346993"/>
          <a:ext cx="19478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Equation" r:id="rId3" imgW="711000" imgH="241200" progId="Equation.3">
                  <p:embed/>
                </p:oleObj>
              </mc:Choice>
              <mc:Fallback>
                <p:oleObj name="Equation" r:id="rId3" imgW="7110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068" y="1346993"/>
                        <a:ext cx="1947863" cy="6588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2F868DF7-3CB4-428A-847A-D024053DF34A}" type="slidenum">
              <a:rPr lang="en-US" altLang="pt-BR" sz="1000"/>
              <a:pPr eaLnBrk="1" hangingPunct="1"/>
              <a:t>42</a:t>
            </a:fld>
            <a:endParaRPr lang="en-US" altLang="pt-BR" sz="10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3338" y="228600"/>
            <a:ext cx="7078662" cy="9906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Análise</a:t>
            </a:r>
            <a:r>
              <a:rPr lang="en-US" altLang="pt-BR" dirty="0"/>
              <a:t> Residual para </a:t>
            </a:r>
            <a:r>
              <a:rPr lang="en-US" altLang="pt-BR" dirty="0" err="1"/>
              <a:t>Linearidade</a:t>
            </a:r>
            <a:endParaRPr lang="en-US" altLang="pt-BR" dirty="0"/>
          </a:p>
        </p:txBody>
      </p:sp>
      <p:graphicFrame>
        <p:nvGraphicFramePr>
          <p:cNvPr id="1945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523875" y="5943600"/>
          <a:ext cx="533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3" name="Clip" r:id="rId3" imgW="1044360" imgH="1001520" progId="">
                  <p:embed/>
                </p:oleObj>
              </mc:Choice>
              <mc:Fallback>
                <p:oleObj name="Clip" r:id="rId3" imgW="1044360" imgH="1001520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5943600"/>
                        <a:ext cx="533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662113" y="5946775"/>
            <a:ext cx="1843087" cy="4591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/>
              <a:t>Não</a:t>
            </a:r>
            <a:r>
              <a:rPr lang="en-US" altLang="pt-BR" b="1" dirty="0"/>
              <a:t> Linear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6234113" y="6022975"/>
            <a:ext cx="1262062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Linear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5167313" y="5867400"/>
            <a:ext cx="13049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5400">
                <a:solidFill>
                  <a:srgbClr val="FF0000"/>
                </a:solidFill>
                <a:latin typeface="Wingdings" panose="05000000000000000000" pitchFamily="2" charset="2"/>
              </a:rPr>
              <a:t></a:t>
            </a:r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>
            <a:off x="752475" y="4576763"/>
            <a:ext cx="0" cy="1138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752475" y="5029200"/>
            <a:ext cx="3514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66" name="Arc 9"/>
          <p:cNvSpPr>
            <a:spLocks/>
          </p:cNvSpPr>
          <p:nvPr/>
        </p:nvSpPr>
        <p:spPr bwMode="auto">
          <a:xfrm rot="-9205252">
            <a:off x="1117600" y="4222750"/>
            <a:ext cx="3024188" cy="1798638"/>
          </a:xfrm>
          <a:custGeom>
            <a:avLst/>
            <a:gdLst>
              <a:gd name="T0" fmla="*/ 2147483647 w 25178"/>
              <a:gd name="T1" fmla="*/ 10969528 h 21600"/>
              <a:gd name="T2" fmla="*/ 0 w 25178"/>
              <a:gd name="T3" fmla="*/ 2147483647 h 21600"/>
              <a:gd name="T4" fmla="*/ 2147483647 w 25178"/>
              <a:gd name="T5" fmla="*/ 0 h 21600"/>
              <a:gd name="T6" fmla="*/ 0 60000 65536"/>
              <a:gd name="T7" fmla="*/ 0 60000 65536"/>
              <a:gd name="T8" fmla="*/ 0 60000 65536"/>
              <a:gd name="T9" fmla="*/ 0 w 25178"/>
              <a:gd name="T10" fmla="*/ 0 h 21600"/>
              <a:gd name="T11" fmla="*/ 25178 w 251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78" h="21600" fill="none" extrusionOk="0">
                <a:moveTo>
                  <a:pt x="25177" y="18"/>
                </a:moveTo>
                <a:cubicBezTo>
                  <a:pt x="25167" y="11940"/>
                  <a:pt x="15499" y="21599"/>
                  <a:pt x="3578" y="21600"/>
                </a:cubicBezTo>
                <a:cubicBezTo>
                  <a:pt x="2379" y="21600"/>
                  <a:pt x="1182" y="21500"/>
                  <a:pt x="0" y="21301"/>
                </a:cubicBezTo>
              </a:path>
              <a:path w="25178" h="21600" stroke="0" extrusionOk="0">
                <a:moveTo>
                  <a:pt x="25177" y="18"/>
                </a:moveTo>
                <a:cubicBezTo>
                  <a:pt x="25167" y="11940"/>
                  <a:pt x="15499" y="21599"/>
                  <a:pt x="3578" y="21600"/>
                </a:cubicBezTo>
                <a:cubicBezTo>
                  <a:pt x="2379" y="21600"/>
                  <a:pt x="1182" y="21500"/>
                  <a:pt x="0" y="21301"/>
                </a:cubicBezTo>
                <a:lnTo>
                  <a:pt x="3578" y="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7" name="Arc 10"/>
          <p:cNvSpPr>
            <a:spLocks/>
          </p:cNvSpPr>
          <p:nvPr/>
        </p:nvSpPr>
        <p:spPr bwMode="auto">
          <a:xfrm rot="-9205226">
            <a:off x="1295400" y="5059363"/>
            <a:ext cx="2835275" cy="1798637"/>
          </a:xfrm>
          <a:custGeom>
            <a:avLst/>
            <a:gdLst>
              <a:gd name="T0" fmla="*/ 2147483647 w 23609"/>
              <a:gd name="T1" fmla="*/ 10969439 h 21600"/>
              <a:gd name="T2" fmla="*/ 0 w 23609"/>
              <a:gd name="T3" fmla="*/ 2147483647 h 21600"/>
              <a:gd name="T4" fmla="*/ 2147483647 w 23609"/>
              <a:gd name="T5" fmla="*/ 0 h 21600"/>
              <a:gd name="T6" fmla="*/ 0 60000 65536"/>
              <a:gd name="T7" fmla="*/ 0 60000 65536"/>
              <a:gd name="T8" fmla="*/ 0 60000 65536"/>
              <a:gd name="T9" fmla="*/ 0 w 23609"/>
              <a:gd name="T10" fmla="*/ 0 h 21600"/>
              <a:gd name="T11" fmla="*/ 23609 w 236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09" h="21600" fill="none" extrusionOk="0">
                <a:moveTo>
                  <a:pt x="23608" y="18"/>
                </a:moveTo>
                <a:cubicBezTo>
                  <a:pt x="23598" y="11940"/>
                  <a:pt x="13930" y="21599"/>
                  <a:pt x="2009" y="21600"/>
                </a:cubicBezTo>
                <a:cubicBezTo>
                  <a:pt x="1338" y="21600"/>
                  <a:pt x="667" y="21568"/>
                  <a:pt x="-1" y="21506"/>
                </a:cubicBezTo>
              </a:path>
              <a:path w="23609" h="21600" stroke="0" extrusionOk="0">
                <a:moveTo>
                  <a:pt x="23608" y="18"/>
                </a:moveTo>
                <a:cubicBezTo>
                  <a:pt x="23598" y="11940"/>
                  <a:pt x="13930" y="21599"/>
                  <a:pt x="2009" y="21600"/>
                </a:cubicBezTo>
                <a:cubicBezTo>
                  <a:pt x="1338" y="21600"/>
                  <a:pt x="667" y="21568"/>
                  <a:pt x="-1" y="21506"/>
                </a:cubicBezTo>
                <a:lnTo>
                  <a:pt x="2009" y="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8" name="Oval 11"/>
          <p:cNvSpPr>
            <a:spLocks noChangeArrowheads="1"/>
          </p:cNvSpPr>
          <p:nvPr/>
        </p:nvSpPr>
        <p:spPr bwMode="auto">
          <a:xfrm>
            <a:off x="981075" y="5334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69" name="Oval 12"/>
          <p:cNvSpPr>
            <a:spLocks noChangeArrowheads="1"/>
          </p:cNvSpPr>
          <p:nvPr/>
        </p:nvSpPr>
        <p:spPr bwMode="auto">
          <a:xfrm>
            <a:off x="1285875" y="5334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0" name="Oval 13"/>
          <p:cNvSpPr>
            <a:spLocks noChangeArrowheads="1"/>
          </p:cNvSpPr>
          <p:nvPr/>
        </p:nvSpPr>
        <p:spPr bwMode="auto">
          <a:xfrm>
            <a:off x="2733675" y="4648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1" name="Oval 14"/>
          <p:cNvSpPr>
            <a:spLocks noChangeArrowheads="1"/>
          </p:cNvSpPr>
          <p:nvPr/>
        </p:nvSpPr>
        <p:spPr bwMode="auto">
          <a:xfrm>
            <a:off x="2962275" y="4495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2" name="Oval 15"/>
          <p:cNvSpPr>
            <a:spLocks noChangeArrowheads="1"/>
          </p:cNvSpPr>
          <p:nvPr/>
        </p:nvSpPr>
        <p:spPr bwMode="auto">
          <a:xfrm>
            <a:off x="3267075" y="4953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3" name="Oval 16"/>
          <p:cNvSpPr>
            <a:spLocks noChangeArrowheads="1"/>
          </p:cNvSpPr>
          <p:nvPr/>
        </p:nvSpPr>
        <p:spPr bwMode="auto">
          <a:xfrm>
            <a:off x="1666875" y="5181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4" name="Oval 17"/>
          <p:cNvSpPr>
            <a:spLocks noChangeArrowheads="1"/>
          </p:cNvSpPr>
          <p:nvPr/>
        </p:nvSpPr>
        <p:spPr bwMode="auto">
          <a:xfrm>
            <a:off x="3352800" y="4648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5" name="Oval 18"/>
          <p:cNvSpPr>
            <a:spLocks noChangeArrowheads="1"/>
          </p:cNvSpPr>
          <p:nvPr/>
        </p:nvSpPr>
        <p:spPr bwMode="auto">
          <a:xfrm>
            <a:off x="3581400" y="5181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6" name="Oval 19"/>
          <p:cNvSpPr>
            <a:spLocks noChangeArrowheads="1"/>
          </p:cNvSpPr>
          <p:nvPr/>
        </p:nvSpPr>
        <p:spPr bwMode="auto">
          <a:xfrm>
            <a:off x="3581400" y="4876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7" name="Oval 20"/>
          <p:cNvSpPr>
            <a:spLocks noChangeArrowheads="1"/>
          </p:cNvSpPr>
          <p:nvPr/>
        </p:nvSpPr>
        <p:spPr bwMode="auto">
          <a:xfrm>
            <a:off x="3886200" y="5029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8" name="Oval 21"/>
          <p:cNvSpPr>
            <a:spLocks noChangeArrowheads="1"/>
          </p:cNvSpPr>
          <p:nvPr/>
        </p:nvSpPr>
        <p:spPr bwMode="auto">
          <a:xfrm>
            <a:off x="2962275" y="4876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79" name="Oval 22"/>
          <p:cNvSpPr>
            <a:spLocks noChangeArrowheads="1"/>
          </p:cNvSpPr>
          <p:nvPr/>
        </p:nvSpPr>
        <p:spPr bwMode="auto">
          <a:xfrm>
            <a:off x="2276475" y="4876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0" name="Oval 23"/>
          <p:cNvSpPr>
            <a:spLocks noChangeArrowheads="1"/>
          </p:cNvSpPr>
          <p:nvPr/>
        </p:nvSpPr>
        <p:spPr bwMode="auto">
          <a:xfrm>
            <a:off x="2505075" y="4572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1" name="Oval 24"/>
          <p:cNvSpPr>
            <a:spLocks noChangeArrowheads="1"/>
          </p:cNvSpPr>
          <p:nvPr/>
        </p:nvSpPr>
        <p:spPr bwMode="auto">
          <a:xfrm>
            <a:off x="2124075" y="4572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2" name="Oval 25"/>
          <p:cNvSpPr>
            <a:spLocks noChangeArrowheads="1"/>
          </p:cNvSpPr>
          <p:nvPr/>
        </p:nvSpPr>
        <p:spPr bwMode="auto">
          <a:xfrm>
            <a:off x="1209675" y="5029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3" name="Oval 26"/>
          <p:cNvSpPr>
            <a:spLocks noChangeArrowheads="1"/>
          </p:cNvSpPr>
          <p:nvPr/>
        </p:nvSpPr>
        <p:spPr bwMode="auto">
          <a:xfrm>
            <a:off x="1438275" y="4876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4" name="Oval 27"/>
          <p:cNvSpPr>
            <a:spLocks noChangeArrowheads="1"/>
          </p:cNvSpPr>
          <p:nvPr/>
        </p:nvSpPr>
        <p:spPr bwMode="auto">
          <a:xfrm>
            <a:off x="1743075" y="4953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5" name="Oval 28"/>
          <p:cNvSpPr>
            <a:spLocks noChangeArrowheads="1"/>
          </p:cNvSpPr>
          <p:nvPr/>
        </p:nvSpPr>
        <p:spPr bwMode="auto">
          <a:xfrm>
            <a:off x="2581275" y="4876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6" name="Oval 29"/>
          <p:cNvSpPr>
            <a:spLocks noChangeArrowheads="1"/>
          </p:cNvSpPr>
          <p:nvPr/>
        </p:nvSpPr>
        <p:spPr bwMode="auto">
          <a:xfrm>
            <a:off x="1819275" y="4648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7" name="Oval 30"/>
          <p:cNvSpPr>
            <a:spLocks noChangeArrowheads="1"/>
          </p:cNvSpPr>
          <p:nvPr/>
        </p:nvSpPr>
        <p:spPr bwMode="auto">
          <a:xfrm>
            <a:off x="4038600" y="5334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8" name="Oval 31"/>
          <p:cNvSpPr>
            <a:spLocks noChangeArrowheads="1"/>
          </p:cNvSpPr>
          <p:nvPr/>
        </p:nvSpPr>
        <p:spPr bwMode="auto">
          <a:xfrm>
            <a:off x="2047875" y="5029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89" name="Rectangle 32"/>
          <p:cNvSpPr>
            <a:spLocks noChangeArrowheads="1"/>
          </p:cNvSpPr>
          <p:nvPr/>
        </p:nvSpPr>
        <p:spPr bwMode="auto">
          <a:xfrm>
            <a:off x="4267200" y="4800600"/>
            <a:ext cx="381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19490" name="Rectangle 33"/>
          <p:cNvSpPr>
            <a:spLocks noChangeArrowheads="1"/>
          </p:cNvSpPr>
          <p:nvPr/>
        </p:nvSpPr>
        <p:spPr bwMode="auto">
          <a:xfrm rot="-5400000">
            <a:off x="-150813" y="4875213"/>
            <a:ext cx="1304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resíduos</a:t>
            </a:r>
            <a:endParaRPr lang="en-US" altLang="pt-BR" sz="2000" dirty="0"/>
          </a:p>
        </p:txBody>
      </p:sp>
      <p:sp>
        <p:nvSpPr>
          <p:cNvPr id="19491" name="Line 34"/>
          <p:cNvSpPr>
            <a:spLocks noChangeShapeType="1"/>
          </p:cNvSpPr>
          <p:nvPr/>
        </p:nvSpPr>
        <p:spPr bwMode="auto">
          <a:xfrm>
            <a:off x="5172075" y="5033963"/>
            <a:ext cx="350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92" name="Line 35"/>
          <p:cNvSpPr>
            <a:spLocks noChangeShapeType="1"/>
          </p:cNvSpPr>
          <p:nvPr/>
        </p:nvSpPr>
        <p:spPr bwMode="auto">
          <a:xfrm>
            <a:off x="5172075" y="4419600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93" name="Rectangle 36"/>
          <p:cNvSpPr>
            <a:spLocks noChangeArrowheads="1"/>
          </p:cNvSpPr>
          <p:nvPr/>
        </p:nvSpPr>
        <p:spPr bwMode="auto">
          <a:xfrm>
            <a:off x="8610600" y="4800600"/>
            <a:ext cx="4000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19494" name="Line 37"/>
          <p:cNvSpPr>
            <a:spLocks noChangeShapeType="1"/>
          </p:cNvSpPr>
          <p:nvPr/>
        </p:nvSpPr>
        <p:spPr bwMode="auto">
          <a:xfrm>
            <a:off x="5214938" y="4576763"/>
            <a:ext cx="3195637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95" name="Line 38"/>
          <p:cNvSpPr>
            <a:spLocks noChangeShapeType="1"/>
          </p:cNvSpPr>
          <p:nvPr/>
        </p:nvSpPr>
        <p:spPr bwMode="auto">
          <a:xfrm>
            <a:off x="5291138" y="5491163"/>
            <a:ext cx="3119437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96" name="Oval 39"/>
          <p:cNvSpPr>
            <a:spLocks noChangeArrowheads="1"/>
          </p:cNvSpPr>
          <p:nvPr/>
        </p:nvSpPr>
        <p:spPr bwMode="auto">
          <a:xfrm>
            <a:off x="5857875" y="48053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97" name="Oval 40"/>
          <p:cNvSpPr>
            <a:spLocks noChangeArrowheads="1"/>
          </p:cNvSpPr>
          <p:nvPr/>
        </p:nvSpPr>
        <p:spPr bwMode="auto">
          <a:xfrm>
            <a:off x="5553075" y="46529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98" name="Oval 41"/>
          <p:cNvSpPr>
            <a:spLocks noChangeArrowheads="1"/>
          </p:cNvSpPr>
          <p:nvPr/>
        </p:nvSpPr>
        <p:spPr bwMode="auto">
          <a:xfrm>
            <a:off x="5172075" y="51863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499" name="Oval 42"/>
          <p:cNvSpPr>
            <a:spLocks noChangeArrowheads="1"/>
          </p:cNvSpPr>
          <p:nvPr/>
        </p:nvSpPr>
        <p:spPr bwMode="auto">
          <a:xfrm>
            <a:off x="5324475" y="49577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0" name="Oval 43"/>
          <p:cNvSpPr>
            <a:spLocks noChangeArrowheads="1"/>
          </p:cNvSpPr>
          <p:nvPr/>
        </p:nvSpPr>
        <p:spPr bwMode="auto">
          <a:xfrm>
            <a:off x="5248275" y="46529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1" name="Oval 44"/>
          <p:cNvSpPr>
            <a:spLocks noChangeArrowheads="1"/>
          </p:cNvSpPr>
          <p:nvPr/>
        </p:nvSpPr>
        <p:spPr bwMode="auto">
          <a:xfrm>
            <a:off x="6238875" y="49577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2" name="Oval 45"/>
          <p:cNvSpPr>
            <a:spLocks noChangeArrowheads="1"/>
          </p:cNvSpPr>
          <p:nvPr/>
        </p:nvSpPr>
        <p:spPr bwMode="auto">
          <a:xfrm>
            <a:off x="6238875" y="45767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3" name="Oval 46"/>
          <p:cNvSpPr>
            <a:spLocks noChangeArrowheads="1"/>
          </p:cNvSpPr>
          <p:nvPr/>
        </p:nvSpPr>
        <p:spPr bwMode="auto">
          <a:xfrm>
            <a:off x="5553075" y="51863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4" name="Oval 47"/>
          <p:cNvSpPr>
            <a:spLocks noChangeArrowheads="1"/>
          </p:cNvSpPr>
          <p:nvPr/>
        </p:nvSpPr>
        <p:spPr bwMode="auto">
          <a:xfrm>
            <a:off x="7000875" y="45767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5" name="Oval 48"/>
          <p:cNvSpPr>
            <a:spLocks noChangeArrowheads="1"/>
          </p:cNvSpPr>
          <p:nvPr/>
        </p:nvSpPr>
        <p:spPr bwMode="auto">
          <a:xfrm>
            <a:off x="6543675" y="47291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6" name="Oval 49"/>
          <p:cNvSpPr>
            <a:spLocks noChangeArrowheads="1"/>
          </p:cNvSpPr>
          <p:nvPr/>
        </p:nvSpPr>
        <p:spPr bwMode="auto">
          <a:xfrm>
            <a:off x="6391275" y="52625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7" name="Oval 50"/>
          <p:cNvSpPr>
            <a:spLocks noChangeArrowheads="1"/>
          </p:cNvSpPr>
          <p:nvPr/>
        </p:nvSpPr>
        <p:spPr bwMode="auto">
          <a:xfrm>
            <a:off x="5934075" y="51863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8" name="Oval 51"/>
          <p:cNvSpPr>
            <a:spLocks noChangeArrowheads="1"/>
          </p:cNvSpPr>
          <p:nvPr/>
        </p:nvSpPr>
        <p:spPr bwMode="auto">
          <a:xfrm>
            <a:off x="7686675" y="48053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09" name="Oval 52"/>
          <p:cNvSpPr>
            <a:spLocks noChangeArrowheads="1"/>
          </p:cNvSpPr>
          <p:nvPr/>
        </p:nvSpPr>
        <p:spPr bwMode="auto">
          <a:xfrm>
            <a:off x="7000875" y="51863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0" name="Oval 53"/>
          <p:cNvSpPr>
            <a:spLocks noChangeArrowheads="1"/>
          </p:cNvSpPr>
          <p:nvPr/>
        </p:nvSpPr>
        <p:spPr bwMode="auto">
          <a:xfrm>
            <a:off x="6696075" y="50339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1" name="Oval 54"/>
          <p:cNvSpPr>
            <a:spLocks noChangeArrowheads="1"/>
          </p:cNvSpPr>
          <p:nvPr/>
        </p:nvSpPr>
        <p:spPr bwMode="auto">
          <a:xfrm>
            <a:off x="7686675" y="51101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2" name="Oval 55"/>
          <p:cNvSpPr>
            <a:spLocks noChangeArrowheads="1"/>
          </p:cNvSpPr>
          <p:nvPr/>
        </p:nvSpPr>
        <p:spPr bwMode="auto">
          <a:xfrm>
            <a:off x="7153275" y="49577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3" name="Oval 56"/>
          <p:cNvSpPr>
            <a:spLocks noChangeArrowheads="1"/>
          </p:cNvSpPr>
          <p:nvPr/>
        </p:nvSpPr>
        <p:spPr bwMode="auto">
          <a:xfrm>
            <a:off x="7305675" y="52625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4" name="Oval 57"/>
          <p:cNvSpPr>
            <a:spLocks noChangeArrowheads="1"/>
          </p:cNvSpPr>
          <p:nvPr/>
        </p:nvSpPr>
        <p:spPr bwMode="auto">
          <a:xfrm>
            <a:off x="7381875" y="47291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5" name="Oval 58"/>
          <p:cNvSpPr>
            <a:spLocks noChangeArrowheads="1"/>
          </p:cNvSpPr>
          <p:nvPr/>
        </p:nvSpPr>
        <p:spPr bwMode="auto">
          <a:xfrm>
            <a:off x="8067675" y="52625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6" name="Oval 59"/>
          <p:cNvSpPr>
            <a:spLocks noChangeArrowheads="1"/>
          </p:cNvSpPr>
          <p:nvPr/>
        </p:nvSpPr>
        <p:spPr bwMode="auto">
          <a:xfrm>
            <a:off x="7915275" y="46529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7" name="Oval 60"/>
          <p:cNvSpPr>
            <a:spLocks noChangeArrowheads="1"/>
          </p:cNvSpPr>
          <p:nvPr/>
        </p:nvSpPr>
        <p:spPr bwMode="auto">
          <a:xfrm>
            <a:off x="8296275" y="48815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8" name="Oval 61"/>
          <p:cNvSpPr>
            <a:spLocks noChangeArrowheads="1"/>
          </p:cNvSpPr>
          <p:nvPr/>
        </p:nvSpPr>
        <p:spPr bwMode="auto">
          <a:xfrm>
            <a:off x="7915275" y="4957763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19" name="Line 62"/>
          <p:cNvSpPr>
            <a:spLocks noChangeShapeType="1"/>
          </p:cNvSpPr>
          <p:nvPr/>
        </p:nvSpPr>
        <p:spPr bwMode="auto">
          <a:xfrm>
            <a:off x="752475" y="2366963"/>
            <a:ext cx="0" cy="1519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520" name="Line 63"/>
          <p:cNvSpPr>
            <a:spLocks noChangeShapeType="1"/>
          </p:cNvSpPr>
          <p:nvPr/>
        </p:nvSpPr>
        <p:spPr bwMode="auto">
          <a:xfrm>
            <a:off x="752475" y="3886200"/>
            <a:ext cx="335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521" name="Line 64"/>
          <p:cNvSpPr>
            <a:spLocks noChangeShapeType="1"/>
          </p:cNvSpPr>
          <p:nvPr/>
        </p:nvSpPr>
        <p:spPr bwMode="auto">
          <a:xfrm flipV="1">
            <a:off x="752475" y="2286000"/>
            <a:ext cx="3429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522" name="Oval 65"/>
          <p:cNvSpPr>
            <a:spLocks noChangeArrowheads="1"/>
          </p:cNvSpPr>
          <p:nvPr/>
        </p:nvSpPr>
        <p:spPr bwMode="auto">
          <a:xfrm rot="-7282380">
            <a:off x="1133475" y="3581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23" name="Oval 66"/>
          <p:cNvSpPr>
            <a:spLocks noChangeArrowheads="1"/>
          </p:cNvSpPr>
          <p:nvPr/>
        </p:nvSpPr>
        <p:spPr bwMode="auto">
          <a:xfrm rot="-7282380">
            <a:off x="1514475" y="3429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24" name="Oval 67"/>
          <p:cNvSpPr>
            <a:spLocks noChangeArrowheads="1"/>
          </p:cNvSpPr>
          <p:nvPr/>
        </p:nvSpPr>
        <p:spPr bwMode="auto">
          <a:xfrm rot="-7282380">
            <a:off x="2886075" y="2286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25" name="Oval 68"/>
          <p:cNvSpPr>
            <a:spLocks noChangeArrowheads="1"/>
          </p:cNvSpPr>
          <p:nvPr/>
        </p:nvSpPr>
        <p:spPr bwMode="auto">
          <a:xfrm rot="-7282380">
            <a:off x="3114675" y="2514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26" name="Oval 69"/>
          <p:cNvSpPr>
            <a:spLocks noChangeArrowheads="1"/>
          </p:cNvSpPr>
          <p:nvPr/>
        </p:nvSpPr>
        <p:spPr bwMode="auto">
          <a:xfrm rot="-7282380">
            <a:off x="3581400" y="2133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27" name="Oval 70"/>
          <p:cNvSpPr>
            <a:spLocks noChangeArrowheads="1"/>
          </p:cNvSpPr>
          <p:nvPr/>
        </p:nvSpPr>
        <p:spPr bwMode="auto">
          <a:xfrm rot="-7282380">
            <a:off x="1819275" y="3200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28" name="Oval 71"/>
          <p:cNvSpPr>
            <a:spLocks noChangeArrowheads="1"/>
          </p:cNvSpPr>
          <p:nvPr/>
        </p:nvSpPr>
        <p:spPr bwMode="auto">
          <a:xfrm rot="-7282380">
            <a:off x="3419475" y="2438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29" name="Oval 72"/>
          <p:cNvSpPr>
            <a:spLocks noChangeArrowheads="1"/>
          </p:cNvSpPr>
          <p:nvPr/>
        </p:nvSpPr>
        <p:spPr bwMode="auto">
          <a:xfrm rot="-7282380">
            <a:off x="3810000" y="2514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0" name="Oval 73"/>
          <p:cNvSpPr>
            <a:spLocks noChangeArrowheads="1"/>
          </p:cNvSpPr>
          <p:nvPr/>
        </p:nvSpPr>
        <p:spPr bwMode="auto">
          <a:xfrm rot="-7282380">
            <a:off x="3810000" y="2209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1" name="Oval 74"/>
          <p:cNvSpPr>
            <a:spLocks noChangeArrowheads="1"/>
          </p:cNvSpPr>
          <p:nvPr/>
        </p:nvSpPr>
        <p:spPr bwMode="auto">
          <a:xfrm rot="-7282380">
            <a:off x="4114800" y="2286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2" name="Oval 75"/>
          <p:cNvSpPr>
            <a:spLocks noChangeArrowheads="1"/>
          </p:cNvSpPr>
          <p:nvPr/>
        </p:nvSpPr>
        <p:spPr bwMode="auto">
          <a:xfrm rot="-7282380">
            <a:off x="3276600" y="2057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3" name="Oval 76"/>
          <p:cNvSpPr>
            <a:spLocks noChangeArrowheads="1"/>
          </p:cNvSpPr>
          <p:nvPr/>
        </p:nvSpPr>
        <p:spPr bwMode="auto">
          <a:xfrm rot="-7282380">
            <a:off x="2428875" y="2667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4" name="Oval 77"/>
          <p:cNvSpPr>
            <a:spLocks noChangeArrowheads="1"/>
          </p:cNvSpPr>
          <p:nvPr/>
        </p:nvSpPr>
        <p:spPr bwMode="auto">
          <a:xfrm rot="-7282380">
            <a:off x="2581275" y="2286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5" name="Oval 78"/>
          <p:cNvSpPr>
            <a:spLocks noChangeArrowheads="1"/>
          </p:cNvSpPr>
          <p:nvPr/>
        </p:nvSpPr>
        <p:spPr bwMode="auto">
          <a:xfrm rot="-7282380">
            <a:off x="2286000" y="2362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6" name="Oval 79"/>
          <p:cNvSpPr>
            <a:spLocks noChangeArrowheads="1"/>
          </p:cNvSpPr>
          <p:nvPr/>
        </p:nvSpPr>
        <p:spPr bwMode="auto">
          <a:xfrm rot="-7282380">
            <a:off x="1362075" y="3200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7" name="Oval 80"/>
          <p:cNvSpPr>
            <a:spLocks noChangeArrowheads="1"/>
          </p:cNvSpPr>
          <p:nvPr/>
        </p:nvSpPr>
        <p:spPr bwMode="auto">
          <a:xfrm rot="-7282380">
            <a:off x="1590675" y="2971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8" name="Oval 81"/>
          <p:cNvSpPr>
            <a:spLocks noChangeArrowheads="1"/>
          </p:cNvSpPr>
          <p:nvPr/>
        </p:nvSpPr>
        <p:spPr bwMode="auto">
          <a:xfrm rot="-7282380">
            <a:off x="1895475" y="2971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39" name="Oval 82"/>
          <p:cNvSpPr>
            <a:spLocks noChangeArrowheads="1"/>
          </p:cNvSpPr>
          <p:nvPr/>
        </p:nvSpPr>
        <p:spPr bwMode="auto">
          <a:xfrm rot="-7282380">
            <a:off x="2733675" y="2590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40" name="Oval 83"/>
          <p:cNvSpPr>
            <a:spLocks noChangeArrowheads="1"/>
          </p:cNvSpPr>
          <p:nvPr/>
        </p:nvSpPr>
        <p:spPr bwMode="auto">
          <a:xfrm rot="-7282380">
            <a:off x="1971675" y="2514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41" name="Oval 84"/>
          <p:cNvSpPr>
            <a:spLocks noChangeArrowheads="1"/>
          </p:cNvSpPr>
          <p:nvPr/>
        </p:nvSpPr>
        <p:spPr bwMode="auto">
          <a:xfrm rot="-7282380">
            <a:off x="4191000" y="2590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42" name="Oval 85"/>
          <p:cNvSpPr>
            <a:spLocks noChangeArrowheads="1"/>
          </p:cNvSpPr>
          <p:nvPr/>
        </p:nvSpPr>
        <p:spPr bwMode="auto">
          <a:xfrm rot="-7282380">
            <a:off x="2200275" y="2895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43" name="Text Box 86"/>
          <p:cNvSpPr txBox="1">
            <a:spLocks noChangeArrowheads="1"/>
          </p:cNvSpPr>
          <p:nvPr/>
        </p:nvSpPr>
        <p:spPr bwMode="auto">
          <a:xfrm>
            <a:off x="533400" y="1905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19544" name="Rectangle 87"/>
          <p:cNvSpPr>
            <a:spLocks noChangeArrowheads="1"/>
          </p:cNvSpPr>
          <p:nvPr/>
        </p:nvSpPr>
        <p:spPr bwMode="auto">
          <a:xfrm>
            <a:off x="4038600" y="3657600"/>
            <a:ext cx="466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19545" name="Line 88"/>
          <p:cNvSpPr>
            <a:spLocks noChangeShapeType="1"/>
          </p:cNvSpPr>
          <p:nvPr/>
        </p:nvSpPr>
        <p:spPr bwMode="auto">
          <a:xfrm flipH="1">
            <a:off x="5105400" y="2325688"/>
            <a:ext cx="6350" cy="15605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546" name="Line 89"/>
          <p:cNvSpPr>
            <a:spLocks noChangeShapeType="1"/>
          </p:cNvSpPr>
          <p:nvPr/>
        </p:nvSpPr>
        <p:spPr bwMode="auto">
          <a:xfrm flipV="1">
            <a:off x="5111750" y="2244725"/>
            <a:ext cx="3429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547" name="Oval 90"/>
          <p:cNvSpPr>
            <a:spLocks noChangeArrowheads="1"/>
          </p:cNvSpPr>
          <p:nvPr/>
        </p:nvSpPr>
        <p:spPr bwMode="auto">
          <a:xfrm rot="-7282380">
            <a:off x="5172075" y="3505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48" name="Oval 91"/>
          <p:cNvSpPr>
            <a:spLocks noChangeArrowheads="1"/>
          </p:cNvSpPr>
          <p:nvPr/>
        </p:nvSpPr>
        <p:spPr bwMode="auto">
          <a:xfrm rot="-7282380">
            <a:off x="5400675" y="3200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49" name="Oval 92"/>
          <p:cNvSpPr>
            <a:spLocks noChangeArrowheads="1"/>
          </p:cNvSpPr>
          <p:nvPr/>
        </p:nvSpPr>
        <p:spPr bwMode="auto">
          <a:xfrm rot="-7282380">
            <a:off x="7077075" y="2133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0" name="Oval 93"/>
          <p:cNvSpPr>
            <a:spLocks noChangeArrowheads="1"/>
          </p:cNvSpPr>
          <p:nvPr/>
        </p:nvSpPr>
        <p:spPr bwMode="auto">
          <a:xfrm rot="-7282380">
            <a:off x="7229475" y="2514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1" name="Oval 94"/>
          <p:cNvSpPr>
            <a:spLocks noChangeArrowheads="1"/>
          </p:cNvSpPr>
          <p:nvPr/>
        </p:nvSpPr>
        <p:spPr bwMode="auto">
          <a:xfrm rot="-7282380">
            <a:off x="7839075" y="2209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2" name="Oval 95"/>
          <p:cNvSpPr>
            <a:spLocks noChangeArrowheads="1"/>
          </p:cNvSpPr>
          <p:nvPr/>
        </p:nvSpPr>
        <p:spPr bwMode="auto">
          <a:xfrm rot="-7282380">
            <a:off x="5629275" y="3352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3" name="Oval 96"/>
          <p:cNvSpPr>
            <a:spLocks noChangeArrowheads="1"/>
          </p:cNvSpPr>
          <p:nvPr/>
        </p:nvSpPr>
        <p:spPr bwMode="auto">
          <a:xfrm rot="-7282380">
            <a:off x="7381875" y="2819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4" name="Oval 97"/>
          <p:cNvSpPr>
            <a:spLocks noChangeArrowheads="1"/>
          </p:cNvSpPr>
          <p:nvPr/>
        </p:nvSpPr>
        <p:spPr bwMode="auto">
          <a:xfrm rot="-7282380">
            <a:off x="7839075" y="2514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5" name="Oval 98"/>
          <p:cNvSpPr>
            <a:spLocks noChangeArrowheads="1"/>
          </p:cNvSpPr>
          <p:nvPr/>
        </p:nvSpPr>
        <p:spPr bwMode="auto">
          <a:xfrm rot="-7282380">
            <a:off x="7991475" y="19399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6" name="Oval 99"/>
          <p:cNvSpPr>
            <a:spLocks noChangeArrowheads="1"/>
          </p:cNvSpPr>
          <p:nvPr/>
        </p:nvSpPr>
        <p:spPr bwMode="auto">
          <a:xfrm rot="-7282380">
            <a:off x="7534275" y="2209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7" name="Oval 100"/>
          <p:cNvSpPr>
            <a:spLocks noChangeArrowheads="1"/>
          </p:cNvSpPr>
          <p:nvPr/>
        </p:nvSpPr>
        <p:spPr bwMode="auto">
          <a:xfrm rot="-7282380">
            <a:off x="6467475" y="3124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8" name="Oval 101"/>
          <p:cNvSpPr>
            <a:spLocks noChangeArrowheads="1"/>
          </p:cNvSpPr>
          <p:nvPr/>
        </p:nvSpPr>
        <p:spPr bwMode="auto">
          <a:xfrm rot="-7282380">
            <a:off x="6543675" y="2514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59" name="Oval 102"/>
          <p:cNvSpPr>
            <a:spLocks noChangeArrowheads="1"/>
          </p:cNvSpPr>
          <p:nvPr/>
        </p:nvSpPr>
        <p:spPr bwMode="auto">
          <a:xfrm rot="-7282380">
            <a:off x="6162675" y="2362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0" name="Oval 103"/>
          <p:cNvSpPr>
            <a:spLocks noChangeArrowheads="1"/>
          </p:cNvSpPr>
          <p:nvPr/>
        </p:nvSpPr>
        <p:spPr bwMode="auto">
          <a:xfrm rot="-7282380">
            <a:off x="5248275" y="2895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1" name="Oval 104"/>
          <p:cNvSpPr>
            <a:spLocks noChangeArrowheads="1"/>
          </p:cNvSpPr>
          <p:nvPr/>
        </p:nvSpPr>
        <p:spPr bwMode="auto">
          <a:xfrm rot="-7282380">
            <a:off x="5553075" y="2743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2" name="Oval 105"/>
          <p:cNvSpPr>
            <a:spLocks noChangeArrowheads="1"/>
          </p:cNvSpPr>
          <p:nvPr/>
        </p:nvSpPr>
        <p:spPr bwMode="auto">
          <a:xfrm rot="-7282380">
            <a:off x="5857875" y="29305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19563" name="Oval 106"/>
          <p:cNvSpPr>
            <a:spLocks noChangeArrowheads="1"/>
          </p:cNvSpPr>
          <p:nvPr/>
        </p:nvSpPr>
        <p:spPr bwMode="auto">
          <a:xfrm rot="-7282380">
            <a:off x="6772275" y="2819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4" name="Oval 107"/>
          <p:cNvSpPr>
            <a:spLocks noChangeArrowheads="1"/>
          </p:cNvSpPr>
          <p:nvPr/>
        </p:nvSpPr>
        <p:spPr bwMode="auto">
          <a:xfrm rot="-7282380">
            <a:off x="6238875" y="2895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5" name="Oval 108"/>
          <p:cNvSpPr>
            <a:spLocks noChangeArrowheads="1"/>
          </p:cNvSpPr>
          <p:nvPr/>
        </p:nvSpPr>
        <p:spPr bwMode="auto">
          <a:xfrm rot="-7282380">
            <a:off x="8220075" y="2667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6" name="Oval 109"/>
          <p:cNvSpPr>
            <a:spLocks noChangeArrowheads="1"/>
          </p:cNvSpPr>
          <p:nvPr/>
        </p:nvSpPr>
        <p:spPr bwMode="auto">
          <a:xfrm rot="-7282380">
            <a:off x="6010275" y="3200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7" name="Oval 110"/>
          <p:cNvSpPr>
            <a:spLocks noChangeArrowheads="1"/>
          </p:cNvSpPr>
          <p:nvPr/>
        </p:nvSpPr>
        <p:spPr bwMode="auto">
          <a:xfrm rot="-7282380">
            <a:off x="8372475" y="2133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68" name="Text Box 111"/>
          <p:cNvSpPr txBox="1">
            <a:spLocks noChangeArrowheads="1"/>
          </p:cNvSpPr>
          <p:nvPr/>
        </p:nvSpPr>
        <p:spPr bwMode="auto">
          <a:xfrm>
            <a:off x="4876800" y="1905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19569" name="Rectangle 112"/>
          <p:cNvSpPr>
            <a:spLocks noChangeArrowheads="1"/>
          </p:cNvSpPr>
          <p:nvPr/>
        </p:nvSpPr>
        <p:spPr bwMode="auto">
          <a:xfrm>
            <a:off x="8382000" y="3657600"/>
            <a:ext cx="3905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19570" name="Line 113"/>
          <p:cNvSpPr>
            <a:spLocks noChangeShapeType="1"/>
          </p:cNvSpPr>
          <p:nvPr/>
        </p:nvSpPr>
        <p:spPr bwMode="auto">
          <a:xfrm>
            <a:off x="5095875" y="3886200"/>
            <a:ext cx="335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571" name="Oval 114"/>
          <p:cNvSpPr>
            <a:spLocks noChangeArrowheads="1"/>
          </p:cNvSpPr>
          <p:nvPr/>
        </p:nvSpPr>
        <p:spPr bwMode="auto">
          <a:xfrm rot="-7282380">
            <a:off x="7077075" y="2819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9572" name="Rectangle 115"/>
          <p:cNvSpPr>
            <a:spLocks noChangeArrowheads="1"/>
          </p:cNvSpPr>
          <p:nvPr/>
        </p:nvSpPr>
        <p:spPr bwMode="auto">
          <a:xfrm rot="-5400000">
            <a:off x="4268787" y="4875213"/>
            <a:ext cx="1304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resíduos</a:t>
            </a:r>
            <a:endParaRPr lang="en-US" altLang="pt-BR" sz="2000" dirty="0"/>
          </a:p>
        </p:txBody>
      </p:sp>
      <p:sp>
        <p:nvSpPr>
          <p:cNvPr id="19573" name="Line 116"/>
          <p:cNvSpPr>
            <a:spLocks noChangeShapeType="1"/>
          </p:cNvSpPr>
          <p:nvPr/>
        </p:nvSpPr>
        <p:spPr bwMode="auto">
          <a:xfrm>
            <a:off x="4648200" y="1676400"/>
            <a:ext cx="0" cy="4724400"/>
          </a:xfrm>
          <a:prstGeom prst="lin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9574" name="Rectangle 118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</a:t>
            </a:r>
            <a:r>
              <a:rPr lang="en-US" altLang="pt-BR"/>
              <a:t>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8CDCF9E0-5A0C-49C9-906F-454AB8D5970D}" type="slidenum">
              <a:rPr lang="en-US" altLang="pt-BR" sz="1000"/>
              <a:pPr eaLnBrk="1" hangingPunct="1"/>
              <a:t>43</a:t>
            </a:fld>
            <a:endParaRPr lang="en-US" altLang="pt-BR" sz="1000"/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1295400" y="2124075"/>
            <a:ext cx="2667000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5715000" y="2514600"/>
            <a:ext cx="2362200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/>
          </a:p>
        </p:txBody>
      </p:sp>
      <p:graphicFrame>
        <p:nvGraphicFramePr>
          <p:cNvPr id="2048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4800" y="1752600"/>
          <a:ext cx="10414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3" name="Clip" r:id="rId4" imgW="780840" imgH="752400" progId="">
                  <p:embed/>
                </p:oleObj>
              </mc:Choice>
              <mc:Fallback>
                <p:oleObj name="Clip" r:id="rId4" imgW="780840" imgH="75240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52600"/>
                        <a:ext cx="10414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1143000" y="307975"/>
            <a:ext cx="6969125" cy="1074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pt-BR" sz="4000" dirty="0" err="1">
                <a:solidFill>
                  <a:schemeClr val="tx2"/>
                </a:solidFill>
              </a:rPr>
              <a:t>Análise</a:t>
            </a:r>
            <a:r>
              <a:rPr lang="en-US" altLang="pt-BR" sz="4000" dirty="0">
                <a:solidFill>
                  <a:schemeClr val="tx2"/>
                </a:solidFill>
              </a:rPr>
              <a:t> residual para </a:t>
            </a:r>
            <a:r>
              <a:rPr lang="en-US" altLang="pt-BR" sz="4000" dirty="0" err="1">
                <a:solidFill>
                  <a:schemeClr val="tx2"/>
                </a:solidFill>
              </a:rPr>
              <a:t>Independência</a:t>
            </a:r>
            <a:endParaRPr lang="en-US" altLang="pt-BR" sz="4000" dirty="0">
              <a:solidFill>
                <a:schemeClr val="tx2"/>
              </a:solidFill>
            </a:endParaRP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1277938" y="2116138"/>
            <a:ext cx="33115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300" b="1" dirty="0" err="1">
                <a:solidFill>
                  <a:schemeClr val="bg2"/>
                </a:solidFill>
              </a:rPr>
              <a:t>Não</a:t>
            </a:r>
            <a:r>
              <a:rPr lang="en-US" altLang="pt-BR" sz="2300" b="1" dirty="0">
                <a:solidFill>
                  <a:schemeClr val="bg2"/>
                </a:solidFill>
              </a:rPr>
              <a:t> </a:t>
            </a:r>
            <a:r>
              <a:rPr lang="en-US" altLang="pt-BR" sz="2300" b="1" dirty="0" err="1">
                <a:solidFill>
                  <a:schemeClr val="bg2"/>
                </a:solidFill>
              </a:rPr>
              <a:t>Independente</a:t>
            </a:r>
            <a:endParaRPr lang="en-US" altLang="pt-BR" sz="2300" b="1" dirty="0">
              <a:solidFill>
                <a:schemeClr val="bg2"/>
              </a:solidFill>
            </a:endParaRP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5867400" y="2497138"/>
            <a:ext cx="2836863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>
                <a:solidFill>
                  <a:schemeClr val="bg2"/>
                </a:solidFill>
              </a:rPr>
              <a:t>Independente</a:t>
            </a:r>
            <a:endParaRPr lang="en-US" altLang="pt-BR" b="1" dirty="0">
              <a:solidFill>
                <a:schemeClr val="bg2"/>
              </a:solidFill>
            </a:endParaRPr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>
            <a:off x="1066800" y="2946400"/>
            <a:ext cx="0" cy="13906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>
            <a:off x="1066800" y="3575050"/>
            <a:ext cx="3073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4173538" y="3355975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 flipV="1">
            <a:off x="1349375" y="2895600"/>
            <a:ext cx="2559050" cy="75565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93" name="Line 12"/>
          <p:cNvSpPr>
            <a:spLocks noChangeShapeType="1"/>
          </p:cNvSpPr>
          <p:nvPr/>
        </p:nvSpPr>
        <p:spPr bwMode="auto">
          <a:xfrm flipV="1">
            <a:off x="1501775" y="3352800"/>
            <a:ext cx="2482850" cy="75565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94" name="Oval 13"/>
          <p:cNvSpPr>
            <a:spLocks noChangeArrowheads="1"/>
          </p:cNvSpPr>
          <p:nvPr/>
        </p:nvSpPr>
        <p:spPr bwMode="auto">
          <a:xfrm>
            <a:off x="1600200" y="35401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495" name="Oval 14"/>
          <p:cNvSpPr>
            <a:spLocks noChangeArrowheads="1"/>
          </p:cNvSpPr>
          <p:nvPr/>
        </p:nvSpPr>
        <p:spPr bwMode="auto">
          <a:xfrm>
            <a:off x="1524000" y="37687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496" name="Oval 15"/>
          <p:cNvSpPr>
            <a:spLocks noChangeArrowheads="1"/>
          </p:cNvSpPr>
          <p:nvPr/>
        </p:nvSpPr>
        <p:spPr bwMode="auto">
          <a:xfrm>
            <a:off x="1905000" y="34639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497" name="Oval 16"/>
          <p:cNvSpPr>
            <a:spLocks noChangeArrowheads="1"/>
          </p:cNvSpPr>
          <p:nvPr/>
        </p:nvSpPr>
        <p:spPr bwMode="auto">
          <a:xfrm>
            <a:off x="1828800" y="36925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498" name="Oval 17"/>
          <p:cNvSpPr>
            <a:spLocks noChangeArrowheads="1"/>
          </p:cNvSpPr>
          <p:nvPr/>
        </p:nvSpPr>
        <p:spPr bwMode="auto">
          <a:xfrm>
            <a:off x="2209800" y="34639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499" name="Oval 18"/>
          <p:cNvSpPr>
            <a:spLocks noChangeArrowheads="1"/>
          </p:cNvSpPr>
          <p:nvPr/>
        </p:nvSpPr>
        <p:spPr bwMode="auto">
          <a:xfrm>
            <a:off x="1219200" y="36163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0" name="Oval 19"/>
          <p:cNvSpPr>
            <a:spLocks noChangeArrowheads="1"/>
          </p:cNvSpPr>
          <p:nvPr/>
        </p:nvSpPr>
        <p:spPr bwMode="auto">
          <a:xfrm>
            <a:off x="2971800" y="32353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1" name="Oval 20"/>
          <p:cNvSpPr>
            <a:spLocks noChangeArrowheads="1"/>
          </p:cNvSpPr>
          <p:nvPr/>
        </p:nvSpPr>
        <p:spPr bwMode="auto">
          <a:xfrm>
            <a:off x="2743200" y="33877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2" name="Oval 21"/>
          <p:cNvSpPr>
            <a:spLocks noChangeArrowheads="1"/>
          </p:cNvSpPr>
          <p:nvPr/>
        </p:nvSpPr>
        <p:spPr bwMode="auto">
          <a:xfrm>
            <a:off x="2514600" y="33115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3" name="Oval 22"/>
          <p:cNvSpPr>
            <a:spLocks noChangeArrowheads="1"/>
          </p:cNvSpPr>
          <p:nvPr/>
        </p:nvSpPr>
        <p:spPr bwMode="auto">
          <a:xfrm>
            <a:off x="3657600" y="31591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4" name="Oval 23"/>
          <p:cNvSpPr>
            <a:spLocks noChangeArrowheads="1"/>
          </p:cNvSpPr>
          <p:nvPr/>
        </p:nvSpPr>
        <p:spPr bwMode="auto">
          <a:xfrm>
            <a:off x="3352800" y="30829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5" name="Oval 24"/>
          <p:cNvSpPr>
            <a:spLocks noChangeArrowheads="1"/>
          </p:cNvSpPr>
          <p:nvPr/>
        </p:nvSpPr>
        <p:spPr bwMode="auto">
          <a:xfrm>
            <a:off x="3200400" y="33115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6" name="Oval 25"/>
          <p:cNvSpPr>
            <a:spLocks noChangeArrowheads="1"/>
          </p:cNvSpPr>
          <p:nvPr/>
        </p:nvSpPr>
        <p:spPr bwMode="auto">
          <a:xfrm>
            <a:off x="3886200" y="30067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7" name="Oval 26"/>
          <p:cNvSpPr>
            <a:spLocks noChangeArrowheads="1"/>
          </p:cNvSpPr>
          <p:nvPr/>
        </p:nvSpPr>
        <p:spPr bwMode="auto">
          <a:xfrm>
            <a:off x="5943600" y="3810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08" name="Line 27"/>
          <p:cNvSpPr>
            <a:spLocks noChangeShapeType="1"/>
          </p:cNvSpPr>
          <p:nvPr/>
        </p:nvSpPr>
        <p:spPr bwMode="auto">
          <a:xfrm>
            <a:off x="5257800" y="3562350"/>
            <a:ext cx="0" cy="13906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09" name="Line 28"/>
          <p:cNvSpPr>
            <a:spLocks noChangeShapeType="1"/>
          </p:cNvSpPr>
          <p:nvPr/>
        </p:nvSpPr>
        <p:spPr bwMode="auto">
          <a:xfrm>
            <a:off x="5257800" y="4191000"/>
            <a:ext cx="3073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0" name="Rectangle 29"/>
          <p:cNvSpPr>
            <a:spLocks noChangeArrowheads="1"/>
          </p:cNvSpPr>
          <p:nvPr/>
        </p:nvSpPr>
        <p:spPr bwMode="auto">
          <a:xfrm>
            <a:off x="8288338" y="3962400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20511" name="Line 30"/>
          <p:cNvSpPr>
            <a:spLocks noChangeShapeType="1"/>
          </p:cNvSpPr>
          <p:nvPr/>
        </p:nvSpPr>
        <p:spPr bwMode="auto">
          <a:xfrm>
            <a:off x="5391150" y="3733800"/>
            <a:ext cx="278765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2" name="Line 31"/>
          <p:cNvSpPr>
            <a:spLocks noChangeShapeType="1"/>
          </p:cNvSpPr>
          <p:nvPr/>
        </p:nvSpPr>
        <p:spPr bwMode="auto">
          <a:xfrm>
            <a:off x="5391150" y="4572000"/>
            <a:ext cx="278765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3" name="Oval 32"/>
          <p:cNvSpPr>
            <a:spLocks noChangeArrowheads="1"/>
          </p:cNvSpPr>
          <p:nvPr/>
        </p:nvSpPr>
        <p:spPr bwMode="auto">
          <a:xfrm>
            <a:off x="5943600" y="4267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14" name="Oval 33"/>
          <p:cNvSpPr>
            <a:spLocks noChangeArrowheads="1"/>
          </p:cNvSpPr>
          <p:nvPr/>
        </p:nvSpPr>
        <p:spPr bwMode="auto">
          <a:xfrm>
            <a:off x="5715000" y="4114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15" name="Oval 34"/>
          <p:cNvSpPr>
            <a:spLocks noChangeArrowheads="1"/>
          </p:cNvSpPr>
          <p:nvPr/>
        </p:nvSpPr>
        <p:spPr bwMode="auto">
          <a:xfrm>
            <a:off x="5410200" y="4267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16" name="Oval 35"/>
          <p:cNvSpPr>
            <a:spLocks noChangeArrowheads="1"/>
          </p:cNvSpPr>
          <p:nvPr/>
        </p:nvSpPr>
        <p:spPr bwMode="auto">
          <a:xfrm>
            <a:off x="5257800" y="3962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17" name="Oval 36"/>
          <p:cNvSpPr>
            <a:spLocks noChangeArrowheads="1"/>
          </p:cNvSpPr>
          <p:nvPr/>
        </p:nvSpPr>
        <p:spPr bwMode="auto">
          <a:xfrm>
            <a:off x="5562600" y="3810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18" name="Oval 37"/>
          <p:cNvSpPr>
            <a:spLocks noChangeArrowheads="1"/>
          </p:cNvSpPr>
          <p:nvPr/>
        </p:nvSpPr>
        <p:spPr bwMode="auto">
          <a:xfrm>
            <a:off x="6934200" y="3810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19" name="Oval 38"/>
          <p:cNvSpPr>
            <a:spLocks noChangeArrowheads="1"/>
          </p:cNvSpPr>
          <p:nvPr/>
        </p:nvSpPr>
        <p:spPr bwMode="auto">
          <a:xfrm>
            <a:off x="6781800" y="4267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0" name="Oval 39"/>
          <p:cNvSpPr>
            <a:spLocks noChangeArrowheads="1"/>
          </p:cNvSpPr>
          <p:nvPr/>
        </p:nvSpPr>
        <p:spPr bwMode="auto">
          <a:xfrm>
            <a:off x="6629400" y="4114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1" name="Oval 40"/>
          <p:cNvSpPr>
            <a:spLocks noChangeArrowheads="1"/>
          </p:cNvSpPr>
          <p:nvPr/>
        </p:nvSpPr>
        <p:spPr bwMode="auto">
          <a:xfrm>
            <a:off x="6400800" y="4343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2" name="Oval 41"/>
          <p:cNvSpPr>
            <a:spLocks noChangeArrowheads="1"/>
          </p:cNvSpPr>
          <p:nvPr/>
        </p:nvSpPr>
        <p:spPr bwMode="auto">
          <a:xfrm>
            <a:off x="6477000" y="3810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3" name="Oval 42"/>
          <p:cNvSpPr>
            <a:spLocks noChangeArrowheads="1"/>
          </p:cNvSpPr>
          <p:nvPr/>
        </p:nvSpPr>
        <p:spPr bwMode="auto">
          <a:xfrm>
            <a:off x="6172200" y="3962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4" name="Oval 43"/>
          <p:cNvSpPr>
            <a:spLocks noChangeArrowheads="1"/>
          </p:cNvSpPr>
          <p:nvPr/>
        </p:nvSpPr>
        <p:spPr bwMode="auto">
          <a:xfrm>
            <a:off x="7543800" y="4267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5" name="Oval 44"/>
          <p:cNvSpPr>
            <a:spLocks noChangeArrowheads="1"/>
          </p:cNvSpPr>
          <p:nvPr/>
        </p:nvSpPr>
        <p:spPr bwMode="auto">
          <a:xfrm>
            <a:off x="7239000" y="4038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6" name="Oval 45"/>
          <p:cNvSpPr>
            <a:spLocks noChangeArrowheads="1"/>
          </p:cNvSpPr>
          <p:nvPr/>
        </p:nvSpPr>
        <p:spPr bwMode="auto">
          <a:xfrm>
            <a:off x="7010400" y="4114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7" name="Oval 46"/>
          <p:cNvSpPr>
            <a:spLocks noChangeArrowheads="1"/>
          </p:cNvSpPr>
          <p:nvPr/>
        </p:nvSpPr>
        <p:spPr bwMode="auto">
          <a:xfrm>
            <a:off x="7848600" y="4114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8" name="Oval 47"/>
          <p:cNvSpPr>
            <a:spLocks noChangeArrowheads="1"/>
          </p:cNvSpPr>
          <p:nvPr/>
        </p:nvSpPr>
        <p:spPr bwMode="auto">
          <a:xfrm>
            <a:off x="8001000" y="3733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29" name="Oval 48"/>
          <p:cNvSpPr>
            <a:spLocks noChangeArrowheads="1"/>
          </p:cNvSpPr>
          <p:nvPr/>
        </p:nvSpPr>
        <p:spPr bwMode="auto">
          <a:xfrm>
            <a:off x="7543800" y="3886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30" name="Oval 49"/>
          <p:cNvSpPr>
            <a:spLocks noChangeArrowheads="1"/>
          </p:cNvSpPr>
          <p:nvPr/>
        </p:nvSpPr>
        <p:spPr bwMode="auto">
          <a:xfrm>
            <a:off x="8077200" y="4267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31" name="Rectangle 50"/>
          <p:cNvSpPr>
            <a:spLocks noChangeArrowheads="1"/>
          </p:cNvSpPr>
          <p:nvPr/>
        </p:nvSpPr>
        <p:spPr bwMode="auto">
          <a:xfrm rot="-5400000">
            <a:off x="77787" y="3421063"/>
            <a:ext cx="1304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resíduos</a:t>
            </a:r>
            <a:endParaRPr lang="en-US" altLang="pt-BR" sz="2000" dirty="0"/>
          </a:p>
        </p:txBody>
      </p:sp>
      <p:sp>
        <p:nvSpPr>
          <p:cNvPr id="20532" name="Rectangle 51"/>
          <p:cNvSpPr>
            <a:spLocks noChangeArrowheads="1"/>
          </p:cNvSpPr>
          <p:nvPr/>
        </p:nvSpPr>
        <p:spPr bwMode="auto">
          <a:xfrm rot="-5400000">
            <a:off x="4344987" y="4037013"/>
            <a:ext cx="1304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resíduos</a:t>
            </a:r>
            <a:endParaRPr lang="en-US" altLang="pt-BR" sz="2000" dirty="0"/>
          </a:p>
        </p:txBody>
      </p:sp>
      <p:sp>
        <p:nvSpPr>
          <p:cNvPr id="20533" name="Line 52"/>
          <p:cNvSpPr>
            <a:spLocks noChangeShapeType="1"/>
          </p:cNvSpPr>
          <p:nvPr/>
        </p:nvSpPr>
        <p:spPr bwMode="auto">
          <a:xfrm>
            <a:off x="1066800" y="4857750"/>
            <a:ext cx="0" cy="13906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34" name="Line 53"/>
          <p:cNvSpPr>
            <a:spLocks noChangeShapeType="1"/>
          </p:cNvSpPr>
          <p:nvPr/>
        </p:nvSpPr>
        <p:spPr bwMode="auto">
          <a:xfrm>
            <a:off x="1066800" y="5486400"/>
            <a:ext cx="30734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35" name="Rectangle 54"/>
          <p:cNvSpPr>
            <a:spLocks noChangeArrowheads="1"/>
          </p:cNvSpPr>
          <p:nvPr/>
        </p:nvSpPr>
        <p:spPr bwMode="auto">
          <a:xfrm>
            <a:off x="4173538" y="5257800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20536" name="Oval 55"/>
          <p:cNvSpPr>
            <a:spLocks noChangeArrowheads="1"/>
          </p:cNvSpPr>
          <p:nvPr/>
        </p:nvSpPr>
        <p:spPr bwMode="auto">
          <a:xfrm>
            <a:off x="1752600" y="5181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37" name="Oval 56"/>
          <p:cNvSpPr>
            <a:spLocks noChangeArrowheads="1"/>
          </p:cNvSpPr>
          <p:nvPr/>
        </p:nvSpPr>
        <p:spPr bwMode="auto">
          <a:xfrm>
            <a:off x="1447800" y="5257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38" name="Oval 57"/>
          <p:cNvSpPr>
            <a:spLocks noChangeArrowheads="1"/>
          </p:cNvSpPr>
          <p:nvPr/>
        </p:nvSpPr>
        <p:spPr bwMode="auto">
          <a:xfrm>
            <a:off x="1905000" y="53752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39" name="Oval 58"/>
          <p:cNvSpPr>
            <a:spLocks noChangeArrowheads="1"/>
          </p:cNvSpPr>
          <p:nvPr/>
        </p:nvSpPr>
        <p:spPr bwMode="auto">
          <a:xfrm>
            <a:off x="2133600" y="5638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0" name="Oval 59"/>
          <p:cNvSpPr>
            <a:spLocks noChangeArrowheads="1"/>
          </p:cNvSpPr>
          <p:nvPr/>
        </p:nvSpPr>
        <p:spPr bwMode="auto">
          <a:xfrm>
            <a:off x="2362200" y="5791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1" name="Oval 60"/>
          <p:cNvSpPr>
            <a:spLocks noChangeArrowheads="1"/>
          </p:cNvSpPr>
          <p:nvPr/>
        </p:nvSpPr>
        <p:spPr bwMode="auto">
          <a:xfrm>
            <a:off x="1219200" y="55276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2" name="Oval 61"/>
          <p:cNvSpPr>
            <a:spLocks noChangeArrowheads="1"/>
          </p:cNvSpPr>
          <p:nvPr/>
        </p:nvSpPr>
        <p:spPr bwMode="auto">
          <a:xfrm>
            <a:off x="2971800" y="51466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3" name="Oval 62"/>
          <p:cNvSpPr>
            <a:spLocks noChangeArrowheads="1"/>
          </p:cNvSpPr>
          <p:nvPr/>
        </p:nvSpPr>
        <p:spPr bwMode="auto">
          <a:xfrm>
            <a:off x="2743200" y="52990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4" name="Oval 63"/>
          <p:cNvSpPr>
            <a:spLocks noChangeArrowheads="1"/>
          </p:cNvSpPr>
          <p:nvPr/>
        </p:nvSpPr>
        <p:spPr bwMode="auto">
          <a:xfrm>
            <a:off x="2590800" y="5638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5" name="Oval 64"/>
          <p:cNvSpPr>
            <a:spLocks noChangeArrowheads="1"/>
          </p:cNvSpPr>
          <p:nvPr/>
        </p:nvSpPr>
        <p:spPr bwMode="auto">
          <a:xfrm>
            <a:off x="3581400" y="5638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6" name="Oval 65"/>
          <p:cNvSpPr>
            <a:spLocks noChangeArrowheads="1"/>
          </p:cNvSpPr>
          <p:nvPr/>
        </p:nvSpPr>
        <p:spPr bwMode="auto">
          <a:xfrm>
            <a:off x="3352800" y="5486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7" name="Oval 66"/>
          <p:cNvSpPr>
            <a:spLocks noChangeArrowheads="1"/>
          </p:cNvSpPr>
          <p:nvPr/>
        </p:nvSpPr>
        <p:spPr bwMode="auto">
          <a:xfrm>
            <a:off x="3200400" y="52228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8" name="Oval 67"/>
          <p:cNvSpPr>
            <a:spLocks noChangeArrowheads="1"/>
          </p:cNvSpPr>
          <p:nvPr/>
        </p:nvSpPr>
        <p:spPr bwMode="auto">
          <a:xfrm>
            <a:off x="3886200" y="5562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0549" name="Rectangle 68"/>
          <p:cNvSpPr>
            <a:spLocks noChangeArrowheads="1"/>
          </p:cNvSpPr>
          <p:nvPr/>
        </p:nvSpPr>
        <p:spPr bwMode="auto">
          <a:xfrm rot="-5400000">
            <a:off x="77787" y="5332413"/>
            <a:ext cx="1304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resíduos</a:t>
            </a:r>
            <a:endParaRPr lang="en-US" altLang="pt-BR" sz="2000" dirty="0"/>
          </a:p>
        </p:txBody>
      </p:sp>
      <p:sp>
        <p:nvSpPr>
          <p:cNvPr id="20550" name="Freeform 69"/>
          <p:cNvSpPr>
            <a:spLocks/>
          </p:cNvSpPr>
          <p:nvPr/>
        </p:nvSpPr>
        <p:spPr bwMode="auto">
          <a:xfrm>
            <a:off x="1116013" y="5003800"/>
            <a:ext cx="3303587" cy="657225"/>
          </a:xfrm>
          <a:custGeom>
            <a:avLst/>
            <a:gdLst>
              <a:gd name="T0" fmla="*/ 27720920 w 2081"/>
              <a:gd name="T1" fmla="*/ 977820734 h 414"/>
              <a:gd name="T2" fmla="*/ 163809310 w 2081"/>
              <a:gd name="T3" fmla="*/ 887095135 h 414"/>
              <a:gd name="T4" fmla="*/ 1010581632 w 2081"/>
              <a:gd name="T5" fmla="*/ 40322501 h 414"/>
              <a:gd name="T6" fmla="*/ 2099288853 w 2081"/>
              <a:gd name="T7" fmla="*/ 1008062600 h 414"/>
              <a:gd name="T8" fmla="*/ 2147483647 w 2081"/>
              <a:gd name="T9" fmla="*/ 40322501 h 414"/>
              <a:gd name="T10" fmla="*/ 2147483647 w 2081"/>
              <a:gd name="T11" fmla="*/ 766127473 h 414"/>
              <a:gd name="T12" fmla="*/ 2147483647 w 2081"/>
              <a:gd name="T13" fmla="*/ 403224980 h 4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81"/>
              <a:gd name="T22" fmla="*/ 0 h 414"/>
              <a:gd name="T23" fmla="*/ 2081 w 2081"/>
              <a:gd name="T24" fmla="*/ 414 h 4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81" h="414">
                <a:moveTo>
                  <a:pt x="11" y="388"/>
                </a:moveTo>
                <a:cubicBezTo>
                  <a:pt x="20" y="381"/>
                  <a:pt x="0" y="414"/>
                  <a:pt x="65" y="352"/>
                </a:cubicBezTo>
                <a:cubicBezTo>
                  <a:pt x="130" y="290"/>
                  <a:pt x="273" y="8"/>
                  <a:pt x="401" y="16"/>
                </a:cubicBezTo>
                <a:cubicBezTo>
                  <a:pt x="529" y="24"/>
                  <a:pt x="697" y="400"/>
                  <a:pt x="833" y="400"/>
                </a:cubicBezTo>
                <a:cubicBezTo>
                  <a:pt x="969" y="400"/>
                  <a:pt x="1073" y="32"/>
                  <a:pt x="1217" y="16"/>
                </a:cubicBezTo>
                <a:cubicBezTo>
                  <a:pt x="1361" y="0"/>
                  <a:pt x="1553" y="280"/>
                  <a:pt x="1697" y="304"/>
                </a:cubicBezTo>
                <a:cubicBezTo>
                  <a:pt x="1841" y="328"/>
                  <a:pt x="2017" y="184"/>
                  <a:pt x="2081" y="160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551" name="Freeform 70"/>
          <p:cNvSpPr>
            <a:spLocks/>
          </p:cNvSpPr>
          <p:nvPr/>
        </p:nvSpPr>
        <p:spPr bwMode="auto">
          <a:xfrm>
            <a:off x="1192213" y="5551488"/>
            <a:ext cx="3398837" cy="668337"/>
          </a:xfrm>
          <a:custGeom>
            <a:avLst/>
            <a:gdLst>
              <a:gd name="T0" fmla="*/ 27720921 w 2141"/>
              <a:gd name="T1" fmla="*/ 1000500596 h 421"/>
              <a:gd name="T2" fmla="*/ 163809313 w 2141"/>
              <a:gd name="T3" fmla="*/ 904734758 h 421"/>
              <a:gd name="T4" fmla="*/ 1010581650 w 2141"/>
              <a:gd name="T5" fmla="*/ 57962765 h 421"/>
              <a:gd name="T6" fmla="*/ 2099288890 w 2141"/>
              <a:gd name="T7" fmla="*/ 1025702132 h 421"/>
              <a:gd name="T8" fmla="*/ 2147483647 w 2141"/>
              <a:gd name="T9" fmla="*/ 57962765 h 421"/>
              <a:gd name="T10" fmla="*/ 2147483647 w 2141"/>
              <a:gd name="T11" fmla="*/ 682961039 h 421"/>
              <a:gd name="T12" fmla="*/ 2147483647 w 2141"/>
              <a:gd name="T13" fmla="*/ 199091393 h 4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41"/>
              <a:gd name="T22" fmla="*/ 0 h 421"/>
              <a:gd name="T23" fmla="*/ 2141 w 2141"/>
              <a:gd name="T24" fmla="*/ 421 h 4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41" h="421">
                <a:moveTo>
                  <a:pt x="11" y="397"/>
                </a:moveTo>
                <a:cubicBezTo>
                  <a:pt x="20" y="392"/>
                  <a:pt x="0" y="421"/>
                  <a:pt x="65" y="359"/>
                </a:cubicBezTo>
                <a:cubicBezTo>
                  <a:pt x="130" y="297"/>
                  <a:pt x="273" y="15"/>
                  <a:pt x="401" y="23"/>
                </a:cubicBezTo>
                <a:cubicBezTo>
                  <a:pt x="529" y="31"/>
                  <a:pt x="697" y="407"/>
                  <a:pt x="833" y="407"/>
                </a:cubicBezTo>
                <a:cubicBezTo>
                  <a:pt x="969" y="407"/>
                  <a:pt x="1072" y="46"/>
                  <a:pt x="1217" y="23"/>
                </a:cubicBezTo>
                <a:cubicBezTo>
                  <a:pt x="1362" y="0"/>
                  <a:pt x="1549" y="262"/>
                  <a:pt x="1703" y="271"/>
                </a:cubicBezTo>
                <a:cubicBezTo>
                  <a:pt x="1857" y="280"/>
                  <a:pt x="2050" y="119"/>
                  <a:pt x="2141" y="79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552" name="Line 71"/>
          <p:cNvSpPr>
            <a:spLocks noChangeShapeType="1"/>
          </p:cNvSpPr>
          <p:nvPr/>
        </p:nvSpPr>
        <p:spPr bwMode="auto">
          <a:xfrm>
            <a:off x="4724400" y="1676400"/>
            <a:ext cx="0" cy="4724400"/>
          </a:xfrm>
          <a:prstGeom prst="lin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53" name="Rectangle 72"/>
          <p:cNvSpPr>
            <a:spLocks noChangeArrowheads="1"/>
          </p:cNvSpPr>
          <p:nvPr/>
        </p:nvSpPr>
        <p:spPr bwMode="auto">
          <a:xfrm>
            <a:off x="5105400" y="2286000"/>
            <a:ext cx="9144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5400">
                <a:solidFill>
                  <a:srgbClr val="FF0000"/>
                </a:solidFill>
                <a:latin typeface="Wingdings" panose="05000000000000000000" pitchFamily="2" charset="2"/>
              </a:rPr>
              <a:t></a:t>
            </a:r>
          </a:p>
        </p:txBody>
      </p:sp>
      <p:sp>
        <p:nvSpPr>
          <p:cNvPr id="20554" name="Rectangle 74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</a:t>
            </a:r>
            <a:r>
              <a:rPr lang="en-US" altLang="pt-BR"/>
              <a:t>A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B0D9A7BA-7F0A-454E-97FB-AC756403B85E}" type="slidenum">
              <a:rPr lang="en-US" altLang="pt-BR" sz="1000"/>
              <a:pPr eaLnBrk="1" hangingPunct="1"/>
              <a:t>44</a:t>
            </a:fld>
            <a:endParaRPr lang="en-US" altLang="pt-BR" sz="100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Verificação</a:t>
            </a:r>
            <a:r>
              <a:rPr lang="en-US" altLang="pt-BR" dirty="0"/>
              <a:t> de </a:t>
            </a:r>
            <a:r>
              <a:rPr lang="en-US" altLang="pt-BR" dirty="0" err="1"/>
              <a:t>Normalidade</a:t>
            </a:r>
            <a:endParaRPr lang="en-US" altLang="pt-BR" dirty="0"/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8100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Examinar</a:t>
            </a:r>
            <a:r>
              <a:rPr lang="en-US" altLang="pt-BR" dirty="0"/>
              <a:t> o boxplot dos </a:t>
            </a:r>
            <a:r>
              <a:rPr lang="en-US" altLang="pt-BR" dirty="0" err="1"/>
              <a:t>resíduos</a:t>
            </a:r>
            <a:endParaRPr lang="en-US" altLang="pt-BR" dirty="0"/>
          </a:p>
          <a:p>
            <a:pPr eaLnBrk="1" hangingPunct="1"/>
            <a:r>
              <a:rPr lang="en-US" altLang="pt-BR" dirty="0" err="1"/>
              <a:t>Examinar</a:t>
            </a:r>
            <a:r>
              <a:rPr lang="en-US" altLang="pt-BR" dirty="0"/>
              <a:t> o </a:t>
            </a:r>
            <a:r>
              <a:rPr lang="en-US" altLang="pt-BR" dirty="0" err="1"/>
              <a:t>histograma</a:t>
            </a:r>
            <a:r>
              <a:rPr lang="en-US" altLang="pt-BR" dirty="0"/>
              <a:t> dos </a:t>
            </a:r>
            <a:r>
              <a:rPr lang="en-US" altLang="pt-BR" dirty="0" err="1"/>
              <a:t>resíduos</a:t>
            </a:r>
            <a:r>
              <a:rPr lang="en-US" altLang="pt-BR" dirty="0"/>
              <a:t> </a:t>
            </a:r>
          </a:p>
          <a:p>
            <a:pPr eaLnBrk="1" hangingPunct="1"/>
            <a:r>
              <a:rPr lang="en-US" altLang="pt-BR" dirty="0" err="1"/>
              <a:t>Construir</a:t>
            </a:r>
            <a:r>
              <a:rPr lang="en-US" altLang="pt-BR" dirty="0"/>
              <a:t> um </a:t>
            </a:r>
            <a:r>
              <a:rPr lang="en-US" altLang="pt-BR" dirty="0" err="1"/>
              <a:t>gráfico</a:t>
            </a:r>
            <a:r>
              <a:rPr lang="en-US" altLang="pt-BR" dirty="0"/>
              <a:t> da </a:t>
            </a:r>
            <a:r>
              <a:rPr lang="en-US" altLang="pt-BR" dirty="0" err="1"/>
              <a:t>probabilidade</a:t>
            </a:r>
            <a:r>
              <a:rPr lang="en-US" altLang="pt-BR" dirty="0"/>
              <a:t> normal a </a:t>
            </a:r>
            <a:r>
              <a:rPr lang="en-US" altLang="pt-BR" dirty="0" err="1"/>
              <a:t>partir</a:t>
            </a:r>
            <a:r>
              <a:rPr lang="en-US" altLang="pt-BR" dirty="0"/>
              <a:t> dos </a:t>
            </a:r>
            <a:r>
              <a:rPr lang="en-US" altLang="pt-BR" dirty="0" err="1"/>
              <a:t>resíduos</a:t>
            </a:r>
            <a:endParaRPr lang="en-US" altLang="pt-BR" dirty="0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62B6D72A-81E2-449A-8EDD-42F534BDB2E0}" type="slidenum">
              <a:rPr lang="en-US" altLang="pt-BR" sz="1000"/>
              <a:pPr eaLnBrk="1" hangingPunct="1"/>
              <a:t>45</a:t>
            </a:fld>
            <a:endParaRPr lang="en-US" altLang="pt-BR" sz="100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1303338" y="228600"/>
            <a:ext cx="7231062" cy="9906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Análise</a:t>
            </a:r>
            <a:r>
              <a:rPr lang="en-US" altLang="pt-BR" dirty="0"/>
              <a:t> Residual para </a:t>
            </a:r>
            <a:r>
              <a:rPr lang="en-US" altLang="pt-BR" dirty="0" err="1"/>
              <a:t>Normalidade</a:t>
            </a:r>
            <a:endParaRPr lang="en-US" altLang="pt-BR" dirty="0"/>
          </a:p>
        </p:txBody>
      </p:sp>
      <p:sp>
        <p:nvSpPr>
          <p:cNvPr id="67588" name="Line 88"/>
          <p:cNvSpPr>
            <a:spLocks noChangeShapeType="1"/>
          </p:cNvSpPr>
          <p:nvPr/>
        </p:nvSpPr>
        <p:spPr bwMode="auto">
          <a:xfrm flipH="1">
            <a:off x="2743200" y="3279775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7589" name="Line 89"/>
          <p:cNvSpPr>
            <a:spLocks noChangeShapeType="1"/>
          </p:cNvSpPr>
          <p:nvPr/>
        </p:nvSpPr>
        <p:spPr bwMode="auto">
          <a:xfrm flipV="1">
            <a:off x="2819400" y="3584575"/>
            <a:ext cx="3581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7590" name="Oval 91"/>
          <p:cNvSpPr>
            <a:spLocks noChangeArrowheads="1"/>
          </p:cNvSpPr>
          <p:nvPr/>
        </p:nvSpPr>
        <p:spPr bwMode="auto">
          <a:xfrm rot="-7282380">
            <a:off x="3200400" y="46513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1" name="Oval 93"/>
          <p:cNvSpPr>
            <a:spLocks noChangeArrowheads="1"/>
          </p:cNvSpPr>
          <p:nvPr/>
        </p:nvSpPr>
        <p:spPr bwMode="auto">
          <a:xfrm rot="-7282380">
            <a:off x="4867275" y="40417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2" name="Oval 94"/>
          <p:cNvSpPr>
            <a:spLocks noChangeArrowheads="1"/>
          </p:cNvSpPr>
          <p:nvPr/>
        </p:nvSpPr>
        <p:spPr bwMode="auto">
          <a:xfrm rot="-7282380">
            <a:off x="5638800" y="37369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3" name="Oval 95"/>
          <p:cNvSpPr>
            <a:spLocks noChangeArrowheads="1"/>
          </p:cNvSpPr>
          <p:nvPr/>
        </p:nvSpPr>
        <p:spPr bwMode="auto">
          <a:xfrm rot="-7282380">
            <a:off x="4724400" y="41179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4" name="Oval 96"/>
          <p:cNvSpPr>
            <a:spLocks noChangeArrowheads="1"/>
          </p:cNvSpPr>
          <p:nvPr/>
        </p:nvSpPr>
        <p:spPr bwMode="auto">
          <a:xfrm rot="-7282380">
            <a:off x="5181600" y="39655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5" name="Oval 99"/>
          <p:cNvSpPr>
            <a:spLocks noChangeArrowheads="1"/>
          </p:cNvSpPr>
          <p:nvPr/>
        </p:nvSpPr>
        <p:spPr bwMode="auto">
          <a:xfrm rot="-7282380">
            <a:off x="5410200" y="38893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6" name="Oval 101"/>
          <p:cNvSpPr>
            <a:spLocks noChangeArrowheads="1"/>
          </p:cNvSpPr>
          <p:nvPr/>
        </p:nvSpPr>
        <p:spPr bwMode="auto">
          <a:xfrm rot="-7282380">
            <a:off x="4191000" y="41941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7" name="Oval 105"/>
          <p:cNvSpPr>
            <a:spLocks noChangeArrowheads="1"/>
          </p:cNvSpPr>
          <p:nvPr/>
        </p:nvSpPr>
        <p:spPr bwMode="auto">
          <a:xfrm rot="-7282380">
            <a:off x="3581400" y="44227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67598" name="Oval 106"/>
          <p:cNvSpPr>
            <a:spLocks noChangeArrowheads="1"/>
          </p:cNvSpPr>
          <p:nvPr/>
        </p:nvSpPr>
        <p:spPr bwMode="auto">
          <a:xfrm rot="-7282380">
            <a:off x="4495800" y="41941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599" name="Oval 107"/>
          <p:cNvSpPr>
            <a:spLocks noChangeArrowheads="1"/>
          </p:cNvSpPr>
          <p:nvPr/>
        </p:nvSpPr>
        <p:spPr bwMode="auto">
          <a:xfrm rot="-7282380">
            <a:off x="3962400" y="42703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600" name="Oval 109"/>
          <p:cNvSpPr>
            <a:spLocks noChangeArrowheads="1"/>
          </p:cNvSpPr>
          <p:nvPr/>
        </p:nvSpPr>
        <p:spPr bwMode="auto">
          <a:xfrm rot="-7282380">
            <a:off x="3810000" y="44989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601" name="Oval 110"/>
          <p:cNvSpPr>
            <a:spLocks noChangeArrowheads="1"/>
          </p:cNvSpPr>
          <p:nvPr/>
        </p:nvSpPr>
        <p:spPr bwMode="auto">
          <a:xfrm rot="-7282380">
            <a:off x="6019800" y="350837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67602" name="Text Box 111"/>
          <p:cNvSpPr txBox="1">
            <a:spLocks noChangeArrowheads="1"/>
          </p:cNvSpPr>
          <p:nvPr/>
        </p:nvSpPr>
        <p:spPr bwMode="auto">
          <a:xfrm>
            <a:off x="974860" y="2830102"/>
            <a:ext cx="1758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 dirty="0" err="1"/>
              <a:t>Percentual</a:t>
            </a:r>
            <a:endParaRPr lang="en-US" altLang="pt-BR" b="1" dirty="0"/>
          </a:p>
        </p:txBody>
      </p:sp>
      <p:sp>
        <p:nvSpPr>
          <p:cNvPr id="67603" name="Rectangle 112"/>
          <p:cNvSpPr>
            <a:spLocks noChangeArrowheads="1"/>
          </p:cNvSpPr>
          <p:nvPr/>
        </p:nvSpPr>
        <p:spPr bwMode="auto">
          <a:xfrm>
            <a:off x="4038600" y="5791200"/>
            <a:ext cx="213360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/>
              <a:t>Resíduo</a:t>
            </a:r>
            <a:endParaRPr lang="en-US" altLang="pt-BR" b="1" dirty="0"/>
          </a:p>
        </p:txBody>
      </p:sp>
      <p:sp>
        <p:nvSpPr>
          <p:cNvPr id="67604" name="Line 113"/>
          <p:cNvSpPr>
            <a:spLocks noChangeShapeType="1"/>
          </p:cNvSpPr>
          <p:nvPr/>
        </p:nvSpPr>
        <p:spPr bwMode="auto">
          <a:xfrm>
            <a:off x="2733675" y="5413375"/>
            <a:ext cx="3971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7605" name="Text Box 117"/>
          <p:cNvSpPr txBox="1">
            <a:spLocks noChangeArrowheads="1"/>
          </p:cNvSpPr>
          <p:nvPr/>
        </p:nvSpPr>
        <p:spPr bwMode="auto">
          <a:xfrm>
            <a:off x="533400" y="1825292"/>
            <a:ext cx="815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pt-BR" altLang="pt-BR" dirty="0"/>
              <a:t>Ao utilizar um gráfico de probabilidade normal, os erros normais, serão exibidos em uma linha reta</a:t>
            </a:r>
            <a:endParaRPr lang="en-US" altLang="pt-BR" dirty="0"/>
          </a:p>
        </p:txBody>
      </p:sp>
      <p:sp>
        <p:nvSpPr>
          <p:cNvPr id="67606" name="Rectangle 118"/>
          <p:cNvSpPr>
            <a:spLocks noChangeArrowheads="1"/>
          </p:cNvSpPr>
          <p:nvPr/>
        </p:nvSpPr>
        <p:spPr bwMode="auto">
          <a:xfrm>
            <a:off x="2743200" y="5489575"/>
            <a:ext cx="4343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-3      -2      -1      0      1      2       3</a:t>
            </a:r>
          </a:p>
        </p:txBody>
      </p:sp>
      <p:sp>
        <p:nvSpPr>
          <p:cNvPr id="67607" name="Rectangle 119"/>
          <p:cNvSpPr>
            <a:spLocks noChangeArrowheads="1"/>
          </p:cNvSpPr>
          <p:nvPr/>
        </p:nvSpPr>
        <p:spPr bwMode="auto">
          <a:xfrm>
            <a:off x="2286000" y="5032375"/>
            <a:ext cx="4572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0</a:t>
            </a:r>
          </a:p>
        </p:txBody>
      </p:sp>
      <p:sp>
        <p:nvSpPr>
          <p:cNvPr id="67608" name="Rectangle 120"/>
          <p:cNvSpPr>
            <a:spLocks noChangeArrowheads="1"/>
          </p:cNvSpPr>
          <p:nvPr/>
        </p:nvSpPr>
        <p:spPr bwMode="auto">
          <a:xfrm>
            <a:off x="2133600" y="3203575"/>
            <a:ext cx="609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100</a:t>
            </a:r>
          </a:p>
        </p:txBody>
      </p:sp>
      <p:sp>
        <p:nvSpPr>
          <p:cNvPr id="67609" name="Rectangle 25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58613DDF-6CE4-4620-9DF4-951B7C8754ED}" type="slidenum">
              <a:rPr lang="en-US" altLang="pt-BR" sz="1000"/>
              <a:pPr eaLnBrk="1" hangingPunct="1"/>
              <a:t>46</a:t>
            </a:fld>
            <a:endParaRPr lang="en-US" altLang="pt-BR" sz="10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Análise</a:t>
            </a:r>
            <a:r>
              <a:rPr lang="en-US" altLang="pt-BR" dirty="0"/>
              <a:t> Residual para </a:t>
            </a:r>
            <a:r>
              <a:rPr lang="en-US" altLang="pt-BR" dirty="0" err="1"/>
              <a:t>Igualdade</a:t>
            </a:r>
            <a:r>
              <a:rPr lang="en-US" altLang="pt-BR" dirty="0"/>
              <a:t> de </a:t>
            </a:r>
            <a:r>
              <a:rPr lang="en-US" altLang="pt-BR" dirty="0" err="1"/>
              <a:t>Variâncias</a:t>
            </a:r>
            <a:endParaRPr lang="en-US" altLang="pt-BR" dirty="0"/>
          </a:p>
        </p:txBody>
      </p:sp>
      <p:graphicFrame>
        <p:nvGraphicFramePr>
          <p:cNvPr id="21506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2438" y="5715000"/>
          <a:ext cx="5762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7" name="Clip" r:id="rId3" imgW="1031760" imgH="988920" progId="">
                  <p:embed/>
                </p:oleObj>
              </mc:Choice>
              <mc:Fallback>
                <p:oleObj name="Clip" r:id="rId3" imgW="1031760" imgH="988920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5715000"/>
                        <a:ext cx="57626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138238" y="5791200"/>
            <a:ext cx="3357562" cy="428322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200" dirty="0" err="1"/>
              <a:t>Variância</a:t>
            </a:r>
            <a:r>
              <a:rPr lang="en-US" altLang="pt-BR" sz="2200" dirty="0"/>
              <a:t> </a:t>
            </a:r>
            <a:r>
              <a:rPr lang="en-US" altLang="pt-BR" sz="2200" dirty="0" err="1"/>
              <a:t>não</a:t>
            </a:r>
            <a:r>
              <a:rPr lang="en-US" altLang="pt-BR" sz="2200" dirty="0"/>
              <a:t> </a:t>
            </a:r>
            <a:r>
              <a:rPr lang="en-US" altLang="pt-BR" sz="2200" dirty="0" err="1"/>
              <a:t>constante</a:t>
            </a:r>
            <a:endParaRPr lang="en-US" altLang="pt-BR" sz="2200" dirty="0"/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181600" y="5565775"/>
            <a:ext cx="9144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5400">
                <a:solidFill>
                  <a:srgbClr val="FF0000"/>
                </a:solidFill>
                <a:latin typeface="Wingdings" panose="05000000000000000000" pitchFamily="2" charset="2"/>
              </a:rPr>
              <a:t>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5864225" y="5732463"/>
            <a:ext cx="2974975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dirty="0" err="1"/>
              <a:t>Variância</a:t>
            </a:r>
            <a:r>
              <a:rPr lang="en-US" altLang="pt-BR" dirty="0"/>
              <a:t> </a:t>
            </a:r>
            <a:r>
              <a:rPr lang="en-US" altLang="pt-BR" dirty="0" err="1"/>
              <a:t>Constante</a:t>
            </a:r>
            <a:endParaRPr lang="en-US" altLang="pt-BR" dirty="0"/>
          </a:p>
        </p:txBody>
      </p:sp>
      <p:sp>
        <p:nvSpPr>
          <p:cNvPr id="21512" name="Line 7"/>
          <p:cNvSpPr>
            <a:spLocks noChangeShapeType="1"/>
          </p:cNvSpPr>
          <p:nvPr/>
        </p:nvSpPr>
        <p:spPr bwMode="auto">
          <a:xfrm>
            <a:off x="909638" y="4424363"/>
            <a:ext cx="0" cy="1366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13" name="Line 8"/>
          <p:cNvSpPr>
            <a:spLocks noChangeShapeType="1"/>
          </p:cNvSpPr>
          <p:nvPr/>
        </p:nvSpPr>
        <p:spPr bwMode="auto">
          <a:xfrm flipV="1">
            <a:off x="914400" y="5029200"/>
            <a:ext cx="3276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14" name="Line 9"/>
          <p:cNvSpPr>
            <a:spLocks noChangeShapeType="1"/>
          </p:cNvSpPr>
          <p:nvPr/>
        </p:nvSpPr>
        <p:spPr bwMode="auto">
          <a:xfrm flipV="1">
            <a:off x="1219200" y="4114800"/>
            <a:ext cx="2738438" cy="757238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1219200" y="5257800"/>
            <a:ext cx="2662238" cy="452438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16" name="Oval 11"/>
          <p:cNvSpPr>
            <a:spLocks noChangeArrowheads="1"/>
          </p:cNvSpPr>
          <p:nvPr/>
        </p:nvSpPr>
        <p:spPr bwMode="auto">
          <a:xfrm>
            <a:off x="1290638" y="49149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17" name="Oval 12"/>
          <p:cNvSpPr>
            <a:spLocks noChangeArrowheads="1"/>
          </p:cNvSpPr>
          <p:nvPr/>
        </p:nvSpPr>
        <p:spPr bwMode="auto">
          <a:xfrm>
            <a:off x="2509838" y="46101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18" name="Oval 13"/>
          <p:cNvSpPr>
            <a:spLocks noChangeArrowheads="1"/>
          </p:cNvSpPr>
          <p:nvPr/>
        </p:nvSpPr>
        <p:spPr bwMode="auto">
          <a:xfrm>
            <a:off x="1519238" y="50673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19" name="Oval 14"/>
          <p:cNvSpPr>
            <a:spLocks noChangeArrowheads="1"/>
          </p:cNvSpPr>
          <p:nvPr/>
        </p:nvSpPr>
        <p:spPr bwMode="auto">
          <a:xfrm>
            <a:off x="1671638" y="47625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0" name="Oval 15"/>
          <p:cNvSpPr>
            <a:spLocks noChangeArrowheads="1"/>
          </p:cNvSpPr>
          <p:nvPr/>
        </p:nvSpPr>
        <p:spPr bwMode="auto">
          <a:xfrm>
            <a:off x="2052638" y="47625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1" name="Oval 16"/>
          <p:cNvSpPr>
            <a:spLocks noChangeArrowheads="1"/>
          </p:cNvSpPr>
          <p:nvPr/>
        </p:nvSpPr>
        <p:spPr bwMode="auto">
          <a:xfrm>
            <a:off x="2128838" y="51435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2" name="Oval 17"/>
          <p:cNvSpPr>
            <a:spLocks noChangeArrowheads="1"/>
          </p:cNvSpPr>
          <p:nvPr/>
        </p:nvSpPr>
        <p:spPr bwMode="auto">
          <a:xfrm>
            <a:off x="2433638" y="49149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3" name="Oval 18"/>
          <p:cNvSpPr>
            <a:spLocks noChangeArrowheads="1"/>
          </p:cNvSpPr>
          <p:nvPr/>
        </p:nvSpPr>
        <p:spPr bwMode="auto">
          <a:xfrm>
            <a:off x="1824038" y="50673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4" name="Oval 19"/>
          <p:cNvSpPr>
            <a:spLocks noChangeArrowheads="1"/>
          </p:cNvSpPr>
          <p:nvPr/>
        </p:nvSpPr>
        <p:spPr bwMode="auto">
          <a:xfrm>
            <a:off x="3729038" y="51435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5" name="Oval 20"/>
          <p:cNvSpPr>
            <a:spLocks noChangeArrowheads="1"/>
          </p:cNvSpPr>
          <p:nvPr/>
        </p:nvSpPr>
        <p:spPr bwMode="auto">
          <a:xfrm>
            <a:off x="3043238" y="53721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6" name="Oval 21"/>
          <p:cNvSpPr>
            <a:spLocks noChangeArrowheads="1"/>
          </p:cNvSpPr>
          <p:nvPr/>
        </p:nvSpPr>
        <p:spPr bwMode="auto">
          <a:xfrm>
            <a:off x="3195638" y="47625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7" name="Oval 22"/>
          <p:cNvSpPr>
            <a:spLocks noChangeArrowheads="1"/>
          </p:cNvSpPr>
          <p:nvPr/>
        </p:nvSpPr>
        <p:spPr bwMode="auto">
          <a:xfrm>
            <a:off x="2967038" y="44577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8" name="Oval 23"/>
          <p:cNvSpPr>
            <a:spLocks noChangeArrowheads="1"/>
          </p:cNvSpPr>
          <p:nvPr/>
        </p:nvSpPr>
        <p:spPr bwMode="auto">
          <a:xfrm>
            <a:off x="2814638" y="48387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29" name="Oval 24"/>
          <p:cNvSpPr>
            <a:spLocks noChangeArrowheads="1"/>
          </p:cNvSpPr>
          <p:nvPr/>
        </p:nvSpPr>
        <p:spPr bwMode="auto">
          <a:xfrm>
            <a:off x="2738438" y="50673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30" name="Oval 25"/>
          <p:cNvSpPr>
            <a:spLocks noChangeArrowheads="1"/>
          </p:cNvSpPr>
          <p:nvPr/>
        </p:nvSpPr>
        <p:spPr bwMode="auto">
          <a:xfrm>
            <a:off x="2509838" y="52197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31" name="Oval 26"/>
          <p:cNvSpPr>
            <a:spLocks noChangeArrowheads="1"/>
          </p:cNvSpPr>
          <p:nvPr/>
        </p:nvSpPr>
        <p:spPr bwMode="auto">
          <a:xfrm>
            <a:off x="3429000" y="4572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32" name="Oval 27"/>
          <p:cNvSpPr>
            <a:spLocks noChangeArrowheads="1"/>
          </p:cNvSpPr>
          <p:nvPr/>
        </p:nvSpPr>
        <p:spPr bwMode="auto">
          <a:xfrm>
            <a:off x="3652838" y="48387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33" name="Oval 28"/>
          <p:cNvSpPr>
            <a:spLocks noChangeArrowheads="1"/>
          </p:cNvSpPr>
          <p:nvPr/>
        </p:nvSpPr>
        <p:spPr bwMode="auto">
          <a:xfrm>
            <a:off x="3581400" y="4267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34" name="Oval 29"/>
          <p:cNvSpPr>
            <a:spLocks noChangeArrowheads="1"/>
          </p:cNvSpPr>
          <p:nvPr/>
        </p:nvSpPr>
        <p:spPr bwMode="auto">
          <a:xfrm>
            <a:off x="3576638" y="54483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35" name="Oval 30"/>
          <p:cNvSpPr>
            <a:spLocks noChangeArrowheads="1"/>
          </p:cNvSpPr>
          <p:nvPr/>
        </p:nvSpPr>
        <p:spPr bwMode="auto">
          <a:xfrm>
            <a:off x="3271838" y="51435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36" name="Rectangle 31"/>
          <p:cNvSpPr>
            <a:spLocks noChangeArrowheads="1"/>
          </p:cNvSpPr>
          <p:nvPr/>
        </p:nvSpPr>
        <p:spPr bwMode="auto">
          <a:xfrm>
            <a:off x="4114800" y="4800600"/>
            <a:ext cx="466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21537" name="Line 32"/>
          <p:cNvSpPr>
            <a:spLocks noChangeShapeType="1"/>
          </p:cNvSpPr>
          <p:nvPr/>
        </p:nvSpPr>
        <p:spPr bwMode="auto">
          <a:xfrm>
            <a:off x="5253038" y="5029200"/>
            <a:ext cx="3271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38" name="Line 33"/>
          <p:cNvSpPr>
            <a:spLocks noChangeShapeType="1"/>
          </p:cNvSpPr>
          <p:nvPr/>
        </p:nvSpPr>
        <p:spPr bwMode="auto">
          <a:xfrm>
            <a:off x="5253038" y="4391025"/>
            <a:ext cx="0" cy="1366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39" name="Rectangle 34"/>
          <p:cNvSpPr>
            <a:spLocks noChangeArrowheads="1"/>
          </p:cNvSpPr>
          <p:nvPr/>
        </p:nvSpPr>
        <p:spPr bwMode="auto">
          <a:xfrm>
            <a:off x="8458200" y="4800600"/>
            <a:ext cx="466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21540" name="Line 35"/>
          <p:cNvSpPr>
            <a:spLocks noChangeShapeType="1"/>
          </p:cNvSpPr>
          <p:nvPr/>
        </p:nvSpPr>
        <p:spPr bwMode="auto">
          <a:xfrm>
            <a:off x="5524500" y="4572000"/>
            <a:ext cx="296703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41" name="Line 36"/>
          <p:cNvSpPr>
            <a:spLocks noChangeShapeType="1"/>
          </p:cNvSpPr>
          <p:nvPr/>
        </p:nvSpPr>
        <p:spPr bwMode="auto">
          <a:xfrm>
            <a:off x="5524500" y="5410200"/>
            <a:ext cx="296703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42" name="Oval 37"/>
          <p:cNvSpPr>
            <a:spLocks noChangeArrowheads="1"/>
          </p:cNvSpPr>
          <p:nvPr/>
        </p:nvSpPr>
        <p:spPr bwMode="auto">
          <a:xfrm>
            <a:off x="5481638" y="4648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43" name="Oval 38"/>
          <p:cNvSpPr>
            <a:spLocks noChangeArrowheads="1"/>
          </p:cNvSpPr>
          <p:nvPr/>
        </p:nvSpPr>
        <p:spPr bwMode="auto">
          <a:xfrm>
            <a:off x="6091238" y="5029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44" name="Oval 39"/>
          <p:cNvSpPr>
            <a:spLocks noChangeArrowheads="1"/>
          </p:cNvSpPr>
          <p:nvPr/>
        </p:nvSpPr>
        <p:spPr bwMode="auto">
          <a:xfrm>
            <a:off x="5710238" y="4953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45" name="Oval 40"/>
          <p:cNvSpPr>
            <a:spLocks noChangeArrowheads="1"/>
          </p:cNvSpPr>
          <p:nvPr/>
        </p:nvSpPr>
        <p:spPr bwMode="auto">
          <a:xfrm>
            <a:off x="5862638" y="4648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46" name="Oval 41"/>
          <p:cNvSpPr>
            <a:spLocks noChangeArrowheads="1"/>
          </p:cNvSpPr>
          <p:nvPr/>
        </p:nvSpPr>
        <p:spPr bwMode="auto">
          <a:xfrm>
            <a:off x="5329238" y="4876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47" name="Oval 42"/>
          <p:cNvSpPr>
            <a:spLocks noChangeArrowheads="1"/>
          </p:cNvSpPr>
          <p:nvPr/>
        </p:nvSpPr>
        <p:spPr bwMode="auto">
          <a:xfrm>
            <a:off x="5481638" y="5105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48" name="Oval 43"/>
          <p:cNvSpPr>
            <a:spLocks noChangeArrowheads="1"/>
          </p:cNvSpPr>
          <p:nvPr/>
        </p:nvSpPr>
        <p:spPr bwMode="auto">
          <a:xfrm>
            <a:off x="7310438" y="4572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49" name="Oval 44"/>
          <p:cNvSpPr>
            <a:spLocks noChangeArrowheads="1"/>
          </p:cNvSpPr>
          <p:nvPr/>
        </p:nvSpPr>
        <p:spPr bwMode="auto">
          <a:xfrm>
            <a:off x="6319838" y="4800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0" name="Oval 45"/>
          <p:cNvSpPr>
            <a:spLocks noChangeArrowheads="1"/>
          </p:cNvSpPr>
          <p:nvPr/>
        </p:nvSpPr>
        <p:spPr bwMode="auto">
          <a:xfrm>
            <a:off x="6472238" y="4572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1" name="Oval 46"/>
          <p:cNvSpPr>
            <a:spLocks noChangeArrowheads="1"/>
          </p:cNvSpPr>
          <p:nvPr/>
        </p:nvSpPr>
        <p:spPr bwMode="auto">
          <a:xfrm>
            <a:off x="6700838" y="4800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2" name="Oval 47"/>
          <p:cNvSpPr>
            <a:spLocks noChangeArrowheads="1"/>
          </p:cNvSpPr>
          <p:nvPr/>
        </p:nvSpPr>
        <p:spPr bwMode="auto">
          <a:xfrm>
            <a:off x="6929438" y="5105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3" name="Oval 48"/>
          <p:cNvSpPr>
            <a:spLocks noChangeArrowheads="1"/>
          </p:cNvSpPr>
          <p:nvPr/>
        </p:nvSpPr>
        <p:spPr bwMode="auto">
          <a:xfrm>
            <a:off x="6624638" y="5029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4" name="Oval 49"/>
          <p:cNvSpPr>
            <a:spLocks noChangeArrowheads="1"/>
          </p:cNvSpPr>
          <p:nvPr/>
        </p:nvSpPr>
        <p:spPr bwMode="auto">
          <a:xfrm>
            <a:off x="7767638" y="4648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5" name="Oval 50"/>
          <p:cNvSpPr>
            <a:spLocks noChangeArrowheads="1"/>
          </p:cNvSpPr>
          <p:nvPr/>
        </p:nvSpPr>
        <p:spPr bwMode="auto">
          <a:xfrm>
            <a:off x="7005638" y="4800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6" name="Oval 51"/>
          <p:cNvSpPr>
            <a:spLocks noChangeArrowheads="1"/>
          </p:cNvSpPr>
          <p:nvPr/>
        </p:nvSpPr>
        <p:spPr bwMode="auto">
          <a:xfrm>
            <a:off x="7234238" y="5105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7" name="Oval 52"/>
          <p:cNvSpPr>
            <a:spLocks noChangeArrowheads="1"/>
          </p:cNvSpPr>
          <p:nvPr/>
        </p:nvSpPr>
        <p:spPr bwMode="auto">
          <a:xfrm>
            <a:off x="7767638" y="5105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8" name="Oval 53"/>
          <p:cNvSpPr>
            <a:spLocks noChangeArrowheads="1"/>
          </p:cNvSpPr>
          <p:nvPr/>
        </p:nvSpPr>
        <p:spPr bwMode="auto">
          <a:xfrm>
            <a:off x="7539038" y="4876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59" name="Oval 54"/>
          <p:cNvSpPr>
            <a:spLocks noChangeArrowheads="1"/>
          </p:cNvSpPr>
          <p:nvPr/>
        </p:nvSpPr>
        <p:spPr bwMode="auto">
          <a:xfrm>
            <a:off x="8224838" y="4648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60" name="Oval 55"/>
          <p:cNvSpPr>
            <a:spLocks noChangeArrowheads="1"/>
          </p:cNvSpPr>
          <p:nvPr/>
        </p:nvSpPr>
        <p:spPr bwMode="auto">
          <a:xfrm>
            <a:off x="7996238" y="4953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61" name="Oval 56"/>
          <p:cNvSpPr>
            <a:spLocks noChangeArrowheads="1"/>
          </p:cNvSpPr>
          <p:nvPr/>
        </p:nvSpPr>
        <p:spPr bwMode="auto">
          <a:xfrm>
            <a:off x="8377238" y="5105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62" name="Line 57"/>
          <p:cNvSpPr>
            <a:spLocks noChangeShapeType="1"/>
          </p:cNvSpPr>
          <p:nvPr/>
        </p:nvSpPr>
        <p:spPr bwMode="auto">
          <a:xfrm>
            <a:off x="909638" y="2519363"/>
            <a:ext cx="0" cy="1519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63" name="Line 58"/>
          <p:cNvSpPr>
            <a:spLocks noChangeShapeType="1"/>
          </p:cNvSpPr>
          <p:nvPr/>
        </p:nvSpPr>
        <p:spPr bwMode="auto">
          <a:xfrm>
            <a:off x="909638" y="4038600"/>
            <a:ext cx="335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64" name="Line 59"/>
          <p:cNvSpPr>
            <a:spLocks noChangeShapeType="1"/>
          </p:cNvSpPr>
          <p:nvPr/>
        </p:nvSpPr>
        <p:spPr bwMode="auto">
          <a:xfrm flipV="1">
            <a:off x="909638" y="2438400"/>
            <a:ext cx="3429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65" name="Oval 60"/>
          <p:cNvSpPr>
            <a:spLocks noChangeArrowheads="1"/>
          </p:cNvSpPr>
          <p:nvPr/>
        </p:nvSpPr>
        <p:spPr bwMode="auto">
          <a:xfrm rot="-7282380">
            <a:off x="1214438" y="3352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66" name="Oval 61"/>
          <p:cNvSpPr>
            <a:spLocks noChangeArrowheads="1"/>
          </p:cNvSpPr>
          <p:nvPr/>
        </p:nvSpPr>
        <p:spPr bwMode="auto">
          <a:xfrm rot="-7282380">
            <a:off x="1595438" y="2971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67" name="Oval 62"/>
          <p:cNvSpPr>
            <a:spLocks noChangeArrowheads="1"/>
          </p:cNvSpPr>
          <p:nvPr/>
        </p:nvSpPr>
        <p:spPr bwMode="auto">
          <a:xfrm rot="-7282380">
            <a:off x="2814638" y="1981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68" name="Oval 63"/>
          <p:cNvSpPr>
            <a:spLocks noChangeArrowheads="1"/>
          </p:cNvSpPr>
          <p:nvPr/>
        </p:nvSpPr>
        <p:spPr bwMode="auto">
          <a:xfrm rot="-7282380">
            <a:off x="3119438" y="3124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69" name="Oval 64"/>
          <p:cNvSpPr>
            <a:spLocks noChangeArrowheads="1"/>
          </p:cNvSpPr>
          <p:nvPr/>
        </p:nvSpPr>
        <p:spPr bwMode="auto">
          <a:xfrm rot="-7282380">
            <a:off x="3424238" y="2057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0" name="Oval 65"/>
          <p:cNvSpPr>
            <a:spLocks noChangeArrowheads="1"/>
          </p:cNvSpPr>
          <p:nvPr/>
        </p:nvSpPr>
        <p:spPr bwMode="auto">
          <a:xfrm rot="-7282380">
            <a:off x="1976438" y="2895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1" name="Oval 66"/>
          <p:cNvSpPr>
            <a:spLocks noChangeArrowheads="1"/>
          </p:cNvSpPr>
          <p:nvPr/>
        </p:nvSpPr>
        <p:spPr bwMode="auto">
          <a:xfrm rot="-7282380">
            <a:off x="3348038" y="2819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2" name="Oval 67"/>
          <p:cNvSpPr>
            <a:spLocks noChangeArrowheads="1"/>
          </p:cNvSpPr>
          <p:nvPr/>
        </p:nvSpPr>
        <p:spPr bwMode="auto">
          <a:xfrm rot="-7282380">
            <a:off x="3652838" y="3276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3" name="Oval 68"/>
          <p:cNvSpPr>
            <a:spLocks noChangeArrowheads="1"/>
          </p:cNvSpPr>
          <p:nvPr/>
        </p:nvSpPr>
        <p:spPr bwMode="auto">
          <a:xfrm rot="-7282380">
            <a:off x="3500438" y="1676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4" name="Oval 69"/>
          <p:cNvSpPr>
            <a:spLocks noChangeArrowheads="1"/>
          </p:cNvSpPr>
          <p:nvPr/>
        </p:nvSpPr>
        <p:spPr bwMode="auto">
          <a:xfrm rot="-7282380">
            <a:off x="3652838" y="2286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5" name="Oval 70"/>
          <p:cNvSpPr>
            <a:spLocks noChangeArrowheads="1"/>
          </p:cNvSpPr>
          <p:nvPr/>
        </p:nvSpPr>
        <p:spPr bwMode="auto">
          <a:xfrm rot="-7282380">
            <a:off x="3195638" y="2362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6" name="Oval 71"/>
          <p:cNvSpPr>
            <a:spLocks noChangeArrowheads="1"/>
          </p:cNvSpPr>
          <p:nvPr/>
        </p:nvSpPr>
        <p:spPr bwMode="auto">
          <a:xfrm rot="-7282380">
            <a:off x="2509838" y="3276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7" name="Oval 72"/>
          <p:cNvSpPr>
            <a:spLocks noChangeArrowheads="1"/>
          </p:cNvSpPr>
          <p:nvPr/>
        </p:nvSpPr>
        <p:spPr bwMode="auto">
          <a:xfrm rot="-7282380">
            <a:off x="2814638" y="2667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8" name="Oval 73"/>
          <p:cNvSpPr>
            <a:spLocks noChangeArrowheads="1"/>
          </p:cNvSpPr>
          <p:nvPr/>
        </p:nvSpPr>
        <p:spPr bwMode="auto">
          <a:xfrm rot="-7282380">
            <a:off x="2433638" y="2438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79" name="Oval 74"/>
          <p:cNvSpPr>
            <a:spLocks noChangeArrowheads="1"/>
          </p:cNvSpPr>
          <p:nvPr/>
        </p:nvSpPr>
        <p:spPr bwMode="auto">
          <a:xfrm rot="-7282380">
            <a:off x="1443038" y="3352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80" name="Oval 75"/>
          <p:cNvSpPr>
            <a:spLocks noChangeArrowheads="1"/>
          </p:cNvSpPr>
          <p:nvPr/>
        </p:nvSpPr>
        <p:spPr bwMode="auto">
          <a:xfrm rot="-7282380">
            <a:off x="1747838" y="3200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81" name="Oval 76"/>
          <p:cNvSpPr>
            <a:spLocks noChangeArrowheads="1"/>
          </p:cNvSpPr>
          <p:nvPr/>
        </p:nvSpPr>
        <p:spPr bwMode="auto">
          <a:xfrm rot="-7282380">
            <a:off x="2128838" y="3276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82" name="Oval 77"/>
          <p:cNvSpPr>
            <a:spLocks noChangeArrowheads="1"/>
          </p:cNvSpPr>
          <p:nvPr/>
        </p:nvSpPr>
        <p:spPr bwMode="auto">
          <a:xfrm rot="-7282380">
            <a:off x="2738438" y="2971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83" name="Oval 78"/>
          <p:cNvSpPr>
            <a:spLocks noChangeArrowheads="1"/>
          </p:cNvSpPr>
          <p:nvPr/>
        </p:nvSpPr>
        <p:spPr bwMode="auto">
          <a:xfrm rot="-7282380">
            <a:off x="3805238" y="2743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84" name="Oval 79"/>
          <p:cNvSpPr>
            <a:spLocks noChangeArrowheads="1"/>
          </p:cNvSpPr>
          <p:nvPr/>
        </p:nvSpPr>
        <p:spPr bwMode="auto">
          <a:xfrm rot="-7282380">
            <a:off x="2357438" y="2971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85" name="Text Box 80"/>
          <p:cNvSpPr txBox="1">
            <a:spLocks noChangeArrowheads="1"/>
          </p:cNvSpPr>
          <p:nvPr/>
        </p:nvSpPr>
        <p:spPr bwMode="auto">
          <a:xfrm>
            <a:off x="685800" y="20574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21586" name="Line 81"/>
          <p:cNvSpPr>
            <a:spLocks noChangeShapeType="1"/>
          </p:cNvSpPr>
          <p:nvPr/>
        </p:nvSpPr>
        <p:spPr bwMode="auto">
          <a:xfrm flipV="1">
            <a:off x="1214438" y="1752600"/>
            <a:ext cx="1905000" cy="1524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87" name="Line 82"/>
          <p:cNvSpPr>
            <a:spLocks noChangeShapeType="1"/>
          </p:cNvSpPr>
          <p:nvPr/>
        </p:nvSpPr>
        <p:spPr bwMode="auto">
          <a:xfrm flipV="1">
            <a:off x="1214438" y="3657600"/>
            <a:ext cx="2743200" cy="4763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88" name="Rectangle 83"/>
          <p:cNvSpPr>
            <a:spLocks noChangeArrowheads="1"/>
          </p:cNvSpPr>
          <p:nvPr/>
        </p:nvSpPr>
        <p:spPr bwMode="auto">
          <a:xfrm>
            <a:off x="4191000" y="3810000"/>
            <a:ext cx="466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21589" name="Rectangle 84"/>
          <p:cNvSpPr>
            <a:spLocks noChangeArrowheads="1"/>
          </p:cNvSpPr>
          <p:nvPr/>
        </p:nvSpPr>
        <p:spPr bwMode="auto">
          <a:xfrm>
            <a:off x="8534400" y="3733800"/>
            <a:ext cx="466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/>
              <a:t>x</a:t>
            </a:r>
          </a:p>
        </p:txBody>
      </p:sp>
      <p:sp>
        <p:nvSpPr>
          <p:cNvPr id="21590" name="Line 85"/>
          <p:cNvSpPr>
            <a:spLocks noChangeShapeType="1"/>
          </p:cNvSpPr>
          <p:nvPr/>
        </p:nvSpPr>
        <p:spPr bwMode="auto">
          <a:xfrm flipH="1">
            <a:off x="5181600" y="2325688"/>
            <a:ext cx="11113" cy="16367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91" name="Line 86"/>
          <p:cNvSpPr>
            <a:spLocks noChangeShapeType="1"/>
          </p:cNvSpPr>
          <p:nvPr/>
        </p:nvSpPr>
        <p:spPr bwMode="auto">
          <a:xfrm flipV="1">
            <a:off x="5181600" y="39624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92" name="Line 87"/>
          <p:cNvSpPr>
            <a:spLocks noChangeShapeType="1"/>
          </p:cNvSpPr>
          <p:nvPr/>
        </p:nvSpPr>
        <p:spPr bwMode="auto">
          <a:xfrm flipV="1">
            <a:off x="5192713" y="2320925"/>
            <a:ext cx="3429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93" name="Oval 88"/>
          <p:cNvSpPr>
            <a:spLocks noChangeArrowheads="1"/>
          </p:cNvSpPr>
          <p:nvPr/>
        </p:nvSpPr>
        <p:spPr bwMode="auto">
          <a:xfrm rot="-7282380">
            <a:off x="5329238" y="32353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94" name="Oval 89"/>
          <p:cNvSpPr>
            <a:spLocks noChangeArrowheads="1"/>
          </p:cNvSpPr>
          <p:nvPr/>
        </p:nvSpPr>
        <p:spPr bwMode="auto">
          <a:xfrm rot="-7282380">
            <a:off x="5481638" y="2895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95" name="Oval 90"/>
          <p:cNvSpPr>
            <a:spLocks noChangeArrowheads="1"/>
          </p:cNvSpPr>
          <p:nvPr/>
        </p:nvSpPr>
        <p:spPr bwMode="auto">
          <a:xfrm rot="-7282380">
            <a:off x="7086600" y="2667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96" name="Oval 91"/>
          <p:cNvSpPr>
            <a:spLocks noChangeArrowheads="1"/>
          </p:cNvSpPr>
          <p:nvPr/>
        </p:nvSpPr>
        <p:spPr bwMode="auto">
          <a:xfrm rot="-7282380">
            <a:off x="7767638" y="2209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97" name="Oval 92"/>
          <p:cNvSpPr>
            <a:spLocks noChangeArrowheads="1"/>
          </p:cNvSpPr>
          <p:nvPr/>
        </p:nvSpPr>
        <p:spPr bwMode="auto">
          <a:xfrm rot="-7282380">
            <a:off x="5862638" y="2819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98" name="Oval 93"/>
          <p:cNvSpPr>
            <a:spLocks noChangeArrowheads="1"/>
          </p:cNvSpPr>
          <p:nvPr/>
        </p:nvSpPr>
        <p:spPr bwMode="auto">
          <a:xfrm rot="-7282380">
            <a:off x="7539038" y="2590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599" name="Oval 94"/>
          <p:cNvSpPr>
            <a:spLocks noChangeArrowheads="1"/>
          </p:cNvSpPr>
          <p:nvPr/>
        </p:nvSpPr>
        <p:spPr bwMode="auto">
          <a:xfrm rot="-7282380">
            <a:off x="7767638" y="2819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21600" name="Oval 95"/>
          <p:cNvSpPr>
            <a:spLocks noChangeArrowheads="1"/>
          </p:cNvSpPr>
          <p:nvPr/>
        </p:nvSpPr>
        <p:spPr bwMode="auto">
          <a:xfrm rot="-7282380">
            <a:off x="7935913" y="2438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1" name="Oval 96"/>
          <p:cNvSpPr>
            <a:spLocks noChangeArrowheads="1"/>
          </p:cNvSpPr>
          <p:nvPr/>
        </p:nvSpPr>
        <p:spPr bwMode="auto">
          <a:xfrm rot="-7282380">
            <a:off x="7310438" y="2209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2" name="Oval 97"/>
          <p:cNvSpPr>
            <a:spLocks noChangeArrowheads="1"/>
          </p:cNvSpPr>
          <p:nvPr/>
        </p:nvSpPr>
        <p:spPr bwMode="auto">
          <a:xfrm rot="-7282380">
            <a:off x="6624638" y="2971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3" name="Oval 98"/>
          <p:cNvSpPr>
            <a:spLocks noChangeArrowheads="1"/>
          </p:cNvSpPr>
          <p:nvPr/>
        </p:nvSpPr>
        <p:spPr bwMode="auto">
          <a:xfrm rot="-7282380">
            <a:off x="6700838" y="26670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4" name="Oval 99"/>
          <p:cNvSpPr>
            <a:spLocks noChangeArrowheads="1"/>
          </p:cNvSpPr>
          <p:nvPr/>
        </p:nvSpPr>
        <p:spPr bwMode="auto">
          <a:xfrm rot="-7282380">
            <a:off x="6396038" y="2590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5" name="Oval 100"/>
          <p:cNvSpPr>
            <a:spLocks noChangeArrowheads="1"/>
          </p:cNvSpPr>
          <p:nvPr/>
        </p:nvSpPr>
        <p:spPr bwMode="auto">
          <a:xfrm rot="-7282380">
            <a:off x="5557838" y="3352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6" name="Oval 101"/>
          <p:cNvSpPr>
            <a:spLocks noChangeArrowheads="1"/>
          </p:cNvSpPr>
          <p:nvPr/>
        </p:nvSpPr>
        <p:spPr bwMode="auto">
          <a:xfrm rot="-7282380">
            <a:off x="5710238" y="30829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7" name="Oval 102"/>
          <p:cNvSpPr>
            <a:spLocks noChangeArrowheads="1"/>
          </p:cNvSpPr>
          <p:nvPr/>
        </p:nvSpPr>
        <p:spPr bwMode="auto">
          <a:xfrm rot="-7282380">
            <a:off x="6091238" y="32004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8" name="Oval 103"/>
          <p:cNvSpPr>
            <a:spLocks noChangeArrowheads="1"/>
          </p:cNvSpPr>
          <p:nvPr/>
        </p:nvSpPr>
        <p:spPr bwMode="auto">
          <a:xfrm rot="-7282380">
            <a:off x="6929438" y="29718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09" name="Oval 104"/>
          <p:cNvSpPr>
            <a:spLocks noChangeArrowheads="1"/>
          </p:cNvSpPr>
          <p:nvPr/>
        </p:nvSpPr>
        <p:spPr bwMode="auto">
          <a:xfrm rot="-7282380">
            <a:off x="8224838" y="2625725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10" name="Oval 105"/>
          <p:cNvSpPr>
            <a:spLocks noChangeArrowheads="1"/>
          </p:cNvSpPr>
          <p:nvPr/>
        </p:nvSpPr>
        <p:spPr bwMode="auto">
          <a:xfrm rot="-7282380">
            <a:off x="6243638" y="28956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11" name="Text Box 106"/>
          <p:cNvSpPr txBox="1">
            <a:spLocks noChangeArrowheads="1"/>
          </p:cNvSpPr>
          <p:nvPr/>
        </p:nvSpPr>
        <p:spPr bwMode="auto">
          <a:xfrm>
            <a:off x="4968875" y="19399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b="1"/>
              <a:t>Y</a:t>
            </a:r>
          </a:p>
        </p:txBody>
      </p:sp>
      <p:sp>
        <p:nvSpPr>
          <p:cNvPr id="21612" name="Oval 107"/>
          <p:cNvSpPr>
            <a:spLocks noChangeArrowheads="1"/>
          </p:cNvSpPr>
          <p:nvPr/>
        </p:nvSpPr>
        <p:spPr bwMode="auto">
          <a:xfrm rot="-7282380">
            <a:off x="8072438" y="1981200"/>
            <a:ext cx="228600" cy="2286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21613" name="Line 108"/>
          <p:cNvSpPr>
            <a:spLocks noChangeShapeType="1"/>
          </p:cNvSpPr>
          <p:nvPr/>
        </p:nvSpPr>
        <p:spPr bwMode="auto">
          <a:xfrm flipV="1">
            <a:off x="5481638" y="1905000"/>
            <a:ext cx="2667000" cy="9144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614" name="Line 109"/>
          <p:cNvSpPr>
            <a:spLocks noChangeShapeType="1"/>
          </p:cNvSpPr>
          <p:nvPr/>
        </p:nvSpPr>
        <p:spPr bwMode="auto">
          <a:xfrm flipV="1">
            <a:off x="5634038" y="2971800"/>
            <a:ext cx="2667000" cy="838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615" name="Rectangle 110"/>
          <p:cNvSpPr>
            <a:spLocks noChangeArrowheads="1"/>
          </p:cNvSpPr>
          <p:nvPr/>
        </p:nvSpPr>
        <p:spPr bwMode="auto">
          <a:xfrm rot="-5400000">
            <a:off x="-74613" y="4875213"/>
            <a:ext cx="1304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resíduos</a:t>
            </a:r>
            <a:endParaRPr lang="en-US" altLang="pt-BR" sz="2000" dirty="0"/>
          </a:p>
        </p:txBody>
      </p:sp>
      <p:sp>
        <p:nvSpPr>
          <p:cNvPr id="21616" name="Rectangle 111"/>
          <p:cNvSpPr>
            <a:spLocks noChangeArrowheads="1"/>
          </p:cNvSpPr>
          <p:nvPr/>
        </p:nvSpPr>
        <p:spPr bwMode="auto">
          <a:xfrm rot="-5400000">
            <a:off x="4344987" y="4875213"/>
            <a:ext cx="1304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resíduos</a:t>
            </a:r>
            <a:endParaRPr lang="en-US" altLang="pt-BR" sz="2000" dirty="0"/>
          </a:p>
        </p:txBody>
      </p:sp>
      <p:sp>
        <p:nvSpPr>
          <p:cNvPr id="21617" name="Line 112"/>
          <p:cNvSpPr>
            <a:spLocks noChangeShapeType="1"/>
          </p:cNvSpPr>
          <p:nvPr/>
        </p:nvSpPr>
        <p:spPr bwMode="auto">
          <a:xfrm>
            <a:off x="4648200" y="1676400"/>
            <a:ext cx="0" cy="4724400"/>
          </a:xfrm>
          <a:prstGeom prst="lin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1618" name="Rectangle 114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06DCC7A7-97BC-4E7D-AFC7-D09322E806B6}" type="slidenum">
              <a:rPr lang="en-US" altLang="pt-BR" sz="1000"/>
              <a:pPr eaLnBrk="1" hangingPunct="1"/>
              <a:t>47</a:t>
            </a:fld>
            <a:endParaRPr lang="en-US" altLang="pt-BR" sz="100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352800" y="1828800"/>
          <a:ext cx="5715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5" name="Chart" r:id="rId3" imgW="4638675" imgH="3400349" progId="Excel.Sheet.8">
                  <p:embed/>
                </p:oleObj>
              </mc:Choice>
              <mc:Fallback>
                <p:oleObj name="Chart" r:id="rId3" imgW="4638675" imgH="340034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828800"/>
                        <a:ext cx="5715000" cy="4114800"/>
                      </a:xfrm>
                      <a:prstGeom prst="rect">
                        <a:avLst/>
                      </a:prstGeom>
                      <a:solidFill>
                        <a:srgbClr val="FBC789"/>
                      </a:solidFill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pt-BR" altLang="pt-BR" sz="3600" dirty="0"/>
              <a:t>Regressão Linear Simples - Exemplo: Excel saída Residual</a:t>
            </a:r>
            <a:endParaRPr lang="en-US" altLang="pt-BR" sz="3600" dirty="0"/>
          </a:p>
        </p:txBody>
      </p:sp>
      <p:graphicFrame>
        <p:nvGraphicFramePr>
          <p:cNvPr id="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104939"/>
              </p:ext>
            </p:extLst>
          </p:nvPr>
        </p:nvGraphicFramePr>
        <p:xfrm>
          <a:off x="228600" y="1981200"/>
          <a:ext cx="3048000" cy="4297584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15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Saída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Residual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59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Preço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Previsto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 Casa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Resíduo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251.92316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-6.923162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273.87671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38.12329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284.85348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-5.853484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304.06284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3.937162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218.99284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-19.99284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268.38832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-49.38832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356.20251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48.79749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367.17929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-43.17929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254.6674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64.33264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01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284.85348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-29.85348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2576" name="Text Box 49"/>
          <p:cNvSpPr txBox="1">
            <a:spLocks noChangeArrowheads="1"/>
          </p:cNvSpPr>
          <p:nvPr/>
        </p:nvSpPr>
        <p:spPr bwMode="auto">
          <a:xfrm>
            <a:off x="3886200" y="6019800"/>
            <a:ext cx="5181600" cy="65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br>
              <a:rPr lang="pt-BR" sz="2000" dirty="0"/>
            </a:br>
            <a:r>
              <a:rPr lang="pt-BR" sz="2000" dirty="0"/>
              <a:t>Não parece violar</a:t>
            </a:r>
            <a:br>
              <a:rPr lang="pt-BR" sz="2000" dirty="0"/>
            </a:br>
            <a:r>
              <a:rPr lang="pt-BR" sz="2000" dirty="0"/>
              <a:t>todos os pressupostos de regressão</a:t>
            </a:r>
            <a:endParaRPr lang="en-US" altLang="pt-BR" sz="2000" dirty="0"/>
          </a:p>
        </p:txBody>
      </p:sp>
      <p:sp>
        <p:nvSpPr>
          <p:cNvPr id="22577" name="Rectangle 6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D689E464-A0AB-4AB7-9E6A-96AA1988ADE6}" type="slidenum">
              <a:rPr lang="en-US" altLang="pt-BR" sz="1000"/>
              <a:pPr eaLnBrk="1" hangingPunct="1"/>
              <a:t>48</a:t>
            </a:fld>
            <a:endParaRPr lang="en-US" altLang="pt-BR" sz="100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941513"/>
            <a:ext cx="7315200" cy="3962400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pt-BR" altLang="pt-BR" dirty="0"/>
              <a:t>Usado quando os dados são recolhidos ao longo do tempo para detectar se a </a:t>
            </a:r>
            <a:r>
              <a:rPr lang="pt-BR" altLang="pt-BR" dirty="0" err="1"/>
              <a:t>autocorrelação</a:t>
            </a:r>
            <a:r>
              <a:rPr lang="pt-BR" altLang="pt-BR" dirty="0"/>
              <a:t> está presente</a:t>
            </a:r>
          </a:p>
          <a:p>
            <a:pPr eaLnBrk="1" hangingPunct="1">
              <a:spcBef>
                <a:spcPct val="60000"/>
              </a:spcBef>
            </a:pPr>
            <a:r>
              <a:rPr lang="pt-BR" altLang="pt-BR" dirty="0"/>
              <a:t>Existe </a:t>
            </a:r>
            <a:r>
              <a:rPr lang="pt-BR" altLang="pt-BR" dirty="0" err="1"/>
              <a:t>autocorrelação</a:t>
            </a:r>
            <a:r>
              <a:rPr lang="pt-BR" altLang="pt-BR" dirty="0"/>
              <a:t> se os resíduos em um período de tempo estão relacionados com resíduos em outro período</a:t>
            </a:r>
            <a:endParaRPr lang="en-US" altLang="pt-BR" dirty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078662" cy="1143000"/>
          </a:xfrm>
        </p:spPr>
        <p:txBody>
          <a:bodyPr lIns="90488" tIns="44450" rIns="90488" bIns="44450" anchor="ctr" anchorCtr="1"/>
          <a:lstStyle/>
          <a:p>
            <a:pPr defTabSz="914400" eaLnBrk="1" hangingPunct="1"/>
            <a:r>
              <a:rPr lang="en-US" altLang="pt-BR" dirty="0" err="1"/>
              <a:t>Medição</a:t>
            </a:r>
            <a:r>
              <a:rPr lang="en-US" altLang="pt-BR" dirty="0"/>
              <a:t> de </a:t>
            </a:r>
            <a:r>
              <a:rPr lang="en-US" altLang="pt-BR" dirty="0" err="1"/>
              <a:t>Autocorrelação</a:t>
            </a:r>
            <a:r>
              <a:rPr lang="en-US" altLang="pt-BR" dirty="0"/>
              <a:t>:</a:t>
            </a:r>
            <a:br>
              <a:rPr lang="en-US" altLang="pt-BR" dirty="0"/>
            </a:br>
            <a:r>
              <a:rPr lang="en-US" altLang="pt-BR" dirty="0" err="1"/>
              <a:t>Estatístca</a:t>
            </a:r>
            <a:r>
              <a:rPr lang="en-US" altLang="pt-BR" dirty="0"/>
              <a:t> de  Durbin-Watson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B583DB4A-C454-49A9-B105-49313DA8E0C5}" type="slidenum">
              <a:rPr lang="en-US" altLang="pt-BR" sz="1000"/>
              <a:pPr eaLnBrk="1" hangingPunct="1"/>
              <a:t>49</a:t>
            </a:fld>
            <a:endParaRPr lang="en-US" altLang="pt-BR" sz="1000"/>
          </a:p>
        </p:txBody>
      </p:sp>
      <p:sp>
        <p:nvSpPr>
          <p:cNvPr id="23556" name="Freeform 2"/>
          <p:cNvSpPr>
            <a:spLocks/>
          </p:cNvSpPr>
          <p:nvPr/>
        </p:nvSpPr>
        <p:spPr bwMode="auto">
          <a:xfrm>
            <a:off x="4800600" y="3352800"/>
            <a:ext cx="2166938" cy="1122363"/>
          </a:xfrm>
          <a:custGeom>
            <a:avLst/>
            <a:gdLst>
              <a:gd name="T0" fmla="*/ 0 w 1566"/>
              <a:gd name="T1" fmla="*/ 843380794 h 852"/>
              <a:gd name="T2" fmla="*/ 608887421 w 1566"/>
              <a:gd name="T3" fmla="*/ 111062571 h 852"/>
              <a:gd name="T4" fmla="*/ 1198626644 w 1566"/>
              <a:gd name="T5" fmla="*/ 1478519840 h 852"/>
              <a:gd name="T6" fmla="*/ 1822830860 w 1566"/>
              <a:gd name="T7" fmla="*/ 735789422 h 852"/>
              <a:gd name="T8" fmla="*/ 2147483647 w 1566"/>
              <a:gd name="T9" fmla="*/ 0 h 852"/>
              <a:gd name="T10" fmla="*/ 2147483647 w 1566"/>
              <a:gd name="T11" fmla="*/ 1027328397 h 8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66"/>
              <a:gd name="T19" fmla="*/ 0 h 852"/>
              <a:gd name="T20" fmla="*/ 1566 w 1566"/>
              <a:gd name="T21" fmla="*/ 852 h 8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66" h="852">
                <a:moveTo>
                  <a:pt x="0" y="486"/>
                </a:moveTo>
                <a:lnTo>
                  <a:pt x="318" y="64"/>
                </a:lnTo>
                <a:lnTo>
                  <a:pt x="626" y="852"/>
                </a:lnTo>
                <a:lnTo>
                  <a:pt x="952" y="424"/>
                </a:lnTo>
                <a:lnTo>
                  <a:pt x="1264" y="0"/>
                </a:lnTo>
                <a:lnTo>
                  <a:pt x="1566" y="592"/>
                </a:lnTo>
              </a:path>
            </a:pathLst>
          </a:cu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Autocorrelação</a:t>
            </a:r>
            <a:endParaRPr lang="en-US" altLang="pt-BR" dirty="0"/>
          </a:p>
        </p:txBody>
      </p:sp>
      <p:sp>
        <p:nvSpPr>
          <p:cNvPr id="2355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77200" cy="1174750"/>
          </a:xfrm>
        </p:spPr>
        <p:txBody>
          <a:bodyPr/>
          <a:lstStyle/>
          <a:p>
            <a:pPr eaLnBrk="1" hangingPunct="1"/>
            <a:r>
              <a:rPr lang="pt-BR" altLang="pt-BR" dirty="0" err="1">
                <a:solidFill>
                  <a:schemeClr val="folHlink"/>
                </a:solidFill>
              </a:rPr>
              <a:t>Autocorrelação</a:t>
            </a:r>
            <a:r>
              <a:rPr lang="pt-BR" altLang="pt-BR" dirty="0">
                <a:solidFill>
                  <a:schemeClr val="folHlink"/>
                </a:solidFill>
              </a:rPr>
              <a:t> é a correlação dos erros (resíduos) ao longo do tempo</a:t>
            </a:r>
            <a:endParaRPr lang="en-US" altLang="pt-BR" dirty="0">
              <a:solidFill>
                <a:schemeClr val="folHlink"/>
              </a:solidFill>
            </a:endParaRPr>
          </a:p>
          <a:p>
            <a:pPr eaLnBrk="1" hangingPunct="1"/>
            <a:endParaRPr lang="en-US" altLang="pt-BR" dirty="0"/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762000" y="5410200"/>
            <a:ext cx="8077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/>
          <a:lstStyle>
            <a:lvl1pPr marL="320675" indent="-320675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pt-BR" altLang="pt-BR" sz="2800" dirty="0"/>
              <a:t>Viola a suposição de regressão de que os resíduos são aleatórios e independente</a:t>
            </a:r>
            <a:endParaRPr lang="en-US" altLang="pt-BR" sz="2800" dirty="0"/>
          </a:p>
        </p:txBody>
      </p:sp>
      <p:graphicFrame>
        <p:nvGraphicFramePr>
          <p:cNvPr id="23554" name="Object 7"/>
          <p:cNvGraphicFramePr>
            <a:graphicFrameLocks noChangeAspect="1"/>
          </p:cNvGraphicFramePr>
          <p:nvPr/>
        </p:nvGraphicFramePr>
        <p:xfrm>
          <a:off x="3429000" y="2362200"/>
          <a:ext cx="4648200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8" name="Chart" r:id="rId3" imgW="4105275" imgH="2790749" progId="Excel.Sheet.8">
                  <p:embed/>
                </p:oleObj>
              </mc:Choice>
              <mc:Fallback>
                <p:oleObj name="Chart" r:id="rId3" imgW="4105275" imgH="2790749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4648200" cy="297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28600" y="3200400"/>
            <a:ext cx="3200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/>
          <a:lstStyle>
            <a:lvl1pPr marL="320675" indent="-320675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pt-BR" altLang="pt-BR" sz="2000" dirty="0"/>
              <a:t>Aqui, os resíduos mostram um padrão cíclico, e não aleatória. Padrões cíclicos são um sinal de </a:t>
            </a:r>
            <a:r>
              <a:rPr lang="pt-BR" altLang="pt-BR" sz="2000" dirty="0" err="1"/>
              <a:t>auto-correlação</a:t>
            </a:r>
            <a:r>
              <a:rPr lang="pt-BR" altLang="pt-BR" sz="2000" dirty="0"/>
              <a:t> positiva</a:t>
            </a:r>
            <a:endParaRPr lang="en-US" altLang="pt-BR" sz="2000" dirty="0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BA48459B-84EB-4732-A944-4D4E9C1D5383}" type="slidenum">
              <a:rPr lang="en-US" altLang="pt-BR" sz="1000"/>
              <a:pPr eaLnBrk="1" hangingPunct="1"/>
              <a:t>5</a:t>
            </a:fld>
            <a:endParaRPr lang="en-US" altLang="pt-BR" sz="10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Modelo</a:t>
            </a:r>
            <a:r>
              <a:rPr lang="en-US" altLang="pt-BR" dirty="0"/>
              <a:t> de </a:t>
            </a:r>
            <a:r>
              <a:rPr lang="en-US" altLang="pt-BR" dirty="0" err="1"/>
              <a:t>Regressão</a:t>
            </a:r>
            <a:r>
              <a:rPr lang="en-US" altLang="pt-BR" dirty="0"/>
              <a:t> Linear Simples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65313"/>
            <a:ext cx="6934200" cy="3824287"/>
          </a:xfrm>
        </p:spPr>
        <p:txBody>
          <a:bodyPr/>
          <a:lstStyle/>
          <a:p>
            <a:pPr eaLnBrk="1" hangingPunct="1">
              <a:spcBef>
                <a:spcPct val="45000"/>
              </a:spcBef>
            </a:pPr>
            <a:r>
              <a:rPr lang="en-US" altLang="pt-BR" sz="2700" dirty="0" err="1"/>
              <a:t>Apenas</a:t>
            </a:r>
            <a:r>
              <a:rPr lang="en-US" altLang="pt-BR" sz="2700" dirty="0"/>
              <a:t> </a:t>
            </a:r>
            <a:r>
              <a:rPr lang="en-US" altLang="pt-BR" sz="2700" b="1" dirty="0" err="1">
                <a:solidFill>
                  <a:schemeClr val="folHlink"/>
                </a:solidFill>
              </a:rPr>
              <a:t>uma</a:t>
            </a:r>
            <a:r>
              <a:rPr lang="en-US" altLang="pt-BR" sz="2700" dirty="0">
                <a:solidFill>
                  <a:schemeClr val="folHlink"/>
                </a:solidFill>
              </a:rPr>
              <a:t> </a:t>
            </a:r>
            <a:r>
              <a:rPr lang="en-US" altLang="pt-BR" sz="2700" dirty="0" err="1">
                <a:solidFill>
                  <a:schemeClr val="folHlink"/>
                </a:solidFill>
              </a:rPr>
              <a:t>variável</a:t>
            </a:r>
            <a:r>
              <a:rPr lang="en-US" altLang="pt-BR" sz="2700" dirty="0">
                <a:solidFill>
                  <a:schemeClr val="folHlink"/>
                </a:solidFill>
              </a:rPr>
              <a:t> </a:t>
            </a:r>
            <a:r>
              <a:rPr lang="en-US" altLang="pt-BR" sz="2700" dirty="0" err="1">
                <a:solidFill>
                  <a:schemeClr val="folHlink"/>
                </a:solidFill>
              </a:rPr>
              <a:t>independente</a:t>
            </a:r>
            <a:r>
              <a:rPr lang="en-US" altLang="pt-BR" sz="2700" dirty="0"/>
              <a:t>, X</a:t>
            </a:r>
          </a:p>
          <a:p>
            <a:pPr eaLnBrk="1" hangingPunct="1">
              <a:spcBef>
                <a:spcPct val="45000"/>
              </a:spcBef>
            </a:pPr>
            <a:r>
              <a:rPr lang="en-US" altLang="pt-BR" sz="2700" dirty="0" err="1"/>
              <a:t>Relacionamento</a:t>
            </a:r>
            <a:r>
              <a:rPr lang="en-US" altLang="pt-BR" sz="2700" dirty="0"/>
              <a:t> entre X  e  Y  é </a:t>
            </a:r>
            <a:r>
              <a:rPr lang="en-US" altLang="pt-BR" sz="2700" dirty="0" err="1"/>
              <a:t>descrito</a:t>
            </a:r>
            <a:r>
              <a:rPr lang="en-US" altLang="pt-BR" sz="2700" dirty="0"/>
              <a:t> </a:t>
            </a:r>
            <a:r>
              <a:rPr lang="en-US" altLang="pt-BR" sz="2700" dirty="0" err="1"/>
              <a:t>por</a:t>
            </a:r>
            <a:r>
              <a:rPr lang="en-US" altLang="pt-BR" sz="2700" dirty="0"/>
              <a:t> </a:t>
            </a:r>
            <a:r>
              <a:rPr lang="en-US" altLang="pt-BR" sz="2700" dirty="0" err="1"/>
              <a:t>uma</a:t>
            </a:r>
            <a:r>
              <a:rPr lang="en-US" altLang="pt-BR" sz="2700" dirty="0"/>
              <a:t> </a:t>
            </a:r>
            <a:r>
              <a:rPr lang="en-US" altLang="pt-BR" sz="2700" dirty="0" err="1"/>
              <a:t>função</a:t>
            </a:r>
            <a:r>
              <a:rPr lang="en-US" altLang="pt-BR" sz="2700" dirty="0"/>
              <a:t> linear </a:t>
            </a:r>
          </a:p>
          <a:p>
            <a:pPr eaLnBrk="1" hangingPunct="1">
              <a:spcBef>
                <a:spcPct val="45000"/>
              </a:spcBef>
            </a:pPr>
            <a:r>
              <a:rPr lang="en-US" altLang="pt-BR" sz="2700" dirty="0" err="1"/>
              <a:t>Mudanças</a:t>
            </a:r>
            <a:r>
              <a:rPr lang="en-US" altLang="pt-BR" sz="2700" dirty="0"/>
              <a:t> </a:t>
            </a:r>
            <a:r>
              <a:rPr lang="en-US" altLang="pt-BR" sz="2700" dirty="0" err="1"/>
              <a:t>em</a:t>
            </a:r>
            <a:r>
              <a:rPr lang="en-US" altLang="pt-BR" sz="2700" dirty="0"/>
              <a:t> Y </a:t>
            </a:r>
            <a:r>
              <a:rPr lang="en-US" altLang="pt-BR" sz="2700" dirty="0" err="1"/>
              <a:t>costumam</a:t>
            </a:r>
            <a:r>
              <a:rPr lang="en-US" altLang="pt-BR" sz="2700" dirty="0"/>
              <a:t> </a:t>
            </a:r>
            <a:r>
              <a:rPr lang="en-US" altLang="pt-BR" sz="2700" dirty="0" err="1"/>
              <a:t>estar</a:t>
            </a:r>
            <a:r>
              <a:rPr lang="en-US" altLang="pt-BR" sz="2700" dirty="0"/>
              <a:t> </a:t>
            </a:r>
            <a:r>
              <a:rPr lang="en-US" altLang="pt-BR" sz="2700" dirty="0" err="1"/>
              <a:t>relacionadas</a:t>
            </a:r>
            <a:r>
              <a:rPr lang="en-US" altLang="pt-BR" sz="2700" dirty="0"/>
              <a:t> a </a:t>
            </a:r>
            <a:r>
              <a:rPr lang="en-US" altLang="pt-BR" sz="2700" dirty="0" err="1"/>
              <a:t>mudanças</a:t>
            </a:r>
            <a:r>
              <a:rPr lang="en-US" altLang="pt-BR" sz="2700" dirty="0"/>
              <a:t> </a:t>
            </a:r>
            <a:r>
              <a:rPr lang="en-US" altLang="pt-BR" sz="2700" dirty="0" err="1"/>
              <a:t>ocorridas</a:t>
            </a:r>
            <a:r>
              <a:rPr lang="en-US" altLang="pt-BR" sz="2700" dirty="0"/>
              <a:t> </a:t>
            </a:r>
            <a:r>
              <a:rPr lang="en-US" altLang="pt-BR" sz="2700" dirty="0" err="1"/>
              <a:t>em</a:t>
            </a:r>
            <a:r>
              <a:rPr lang="en-US" altLang="pt-BR" sz="2700" dirty="0"/>
              <a:t> X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DBE39A45-D7DE-428D-BD8B-C8198C9D061B}" type="slidenum">
              <a:rPr lang="en-US" altLang="pt-BR" sz="1000"/>
              <a:pPr eaLnBrk="1" hangingPunct="1"/>
              <a:t>50</a:t>
            </a:fld>
            <a:endParaRPr lang="en-US" altLang="pt-BR" sz="100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078662" cy="1143000"/>
          </a:xfrm>
        </p:spPr>
        <p:txBody>
          <a:bodyPr lIns="90488" tIns="44450" rIns="90488" bIns="44450" anchor="ctr" anchorCtr="1"/>
          <a:lstStyle/>
          <a:p>
            <a:pPr defTabSz="914400" eaLnBrk="1" hangingPunct="1"/>
            <a:r>
              <a:rPr lang="en-US" altLang="pt-BR" dirty="0" err="1"/>
              <a:t>Estatística</a:t>
            </a:r>
            <a:r>
              <a:rPr lang="en-US" altLang="pt-BR" dirty="0"/>
              <a:t> de Durbin-Watson</a:t>
            </a:r>
          </a:p>
        </p:txBody>
      </p:sp>
      <p:graphicFrame>
        <p:nvGraphicFramePr>
          <p:cNvPr id="2457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4191000"/>
          <a:ext cx="21907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Equation" r:id="rId3" imgW="1155600" imgH="838080" progId="Equation.3">
                  <p:embed/>
                </p:oleObj>
              </mc:Choice>
              <mc:Fallback>
                <p:oleObj name="Equation" r:id="rId3" imgW="1155600" imgH="83808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91000"/>
                        <a:ext cx="2190750" cy="167640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343400" y="4114800"/>
            <a:ext cx="4572000" cy="242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8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schemeClr val="bg2"/>
                </a:solidFill>
              </a:rPr>
              <a:t>O intervalo possível é 0 ≤ D ≤ 4</a:t>
            </a:r>
          </a:p>
          <a:p>
            <a:pPr>
              <a:spcBef>
                <a:spcPct val="8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schemeClr val="bg2"/>
                </a:solidFill>
              </a:rPr>
              <a:t>  D deve ser próximo a 2 se H0 é verdadeiro</a:t>
            </a:r>
            <a:endParaRPr lang="en-US" altLang="pt-BR" sz="2000" dirty="0">
              <a:solidFill>
                <a:schemeClr val="bg2"/>
              </a:solidFill>
            </a:endParaRPr>
          </a:p>
          <a:p>
            <a:pPr>
              <a:spcBef>
                <a:spcPct val="8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sz="2000" dirty="0">
                <a:solidFill>
                  <a:schemeClr val="bg2"/>
                </a:solidFill>
              </a:rPr>
              <a:t> D </a:t>
            </a:r>
            <a:r>
              <a:rPr lang="en-US" altLang="pt-BR" sz="2000" dirty="0" err="1">
                <a:solidFill>
                  <a:schemeClr val="bg2"/>
                </a:solidFill>
              </a:rPr>
              <a:t>menor</a:t>
            </a:r>
            <a:r>
              <a:rPr lang="en-US" altLang="pt-BR" sz="2000" dirty="0">
                <a:solidFill>
                  <a:schemeClr val="bg2"/>
                </a:solidFill>
              </a:rPr>
              <a:t> que 2 </a:t>
            </a:r>
            <a:r>
              <a:rPr lang="pt-BR" altLang="pt-BR" sz="2000" dirty="0">
                <a:solidFill>
                  <a:schemeClr val="bg2"/>
                </a:solidFill>
              </a:rPr>
              <a:t>pode ser sinal de </a:t>
            </a:r>
            <a:r>
              <a:rPr lang="pt-BR" altLang="pt-BR" sz="2000" dirty="0" err="1">
                <a:solidFill>
                  <a:schemeClr val="bg2"/>
                </a:solidFill>
              </a:rPr>
              <a:t>autocorrelação</a:t>
            </a:r>
            <a:r>
              <a:rPr lang="pt-BR" altLang="pt-BR" sz="2000" dirty="0">
                <a:solidFill>
                  <a:schemeClr val="bg2"/>
                </a:solidFill>
              </a:rPr>
              <a:t> positiva, D acima de 2 pode sinalizar </a:t>
            </a:r>
            <a:r>
              <a:rPr lang="pt-BR" altLang="pt-BR" sz="2000" dirty="0" err="1">
                <a:solidFill>
                  <a:schemeClr val="bg2"/>
                </a:solidFill>
              </a:rPr>
              <a:t>autocorrelação</a:t>
            </a:r>
            <a:r>
              <a:rPr lang="pt-BR" altLang="pt-BR" sz="2000" dirty="0">
                <a:solidFill>
                  <a:schemeClr val="bg2"/>
                </a:solidFill>
              </a:rPr>
              <a:t> negativa</a:t>
            </a:r>
            <a:endParaRPr lang="en-US" altLang="pt-BR" sz="2000" dirty="0">
              <a:solidFill>
                <a:schemeClr val="bg2"/>
              </a:solidFill>
            </a:endParaRP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950913"/>
          </a:xfrm>
        </p:spPr>
        <p:txBody>
          <a:bodyPr/>
          <a:lstStyle/>
          <a:p>
            <a:pPr eaLnBrk="1" hangingPunct="1"/>
            <a:r>
              <a:rPr lang="en-US" altLang="pt-BR" sz="2400" dirty="0" err="1"/>
              <a:t>Estatística</a:t>
            </a:r>
            <a:r>
              <a:rPr lang="en-US" altLang="pt-BR" sz="2400" dirty="0"/>
              <a:t> de Durbin-Watson é </a:t>
            </a:r>
            <a:r>
              <a:rPr lang="en-US" altLang="pt-BR" sz="2400" dirty="0" err="1"/>
              <a:t>usada</a:t>
            </a:r>
            <a:r>
              <a:rPr lang="en-US" altLang="pt-BR" sz="2400" dirty="0"/>
              <a:t> para </a:t>
            </a:r>
            <a:r>
              <a:rPr lang="en-US" altLang="pt-BR" sz="2400" dirty="0" err="1"/>
              <a:t>testar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autocorrelação</a:t>
            </a:r>
            <a:endParaRPr lang="en-US" altLang="pt-BR" sz="2400" dirty="0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2286000" y="2636838"/>
            <a:ext cx="5334000" cy="86793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dirty="0"/>
              <a:t>H</a:t>
            </a:r>
            <a:r>
              <a:rPr lang="en-US" altLang="pt-BR" baseline="-25000" dirty="0"/>
              <a:t>0</a:t>
            </a:r>
            <a:r>
              <a:rPr lang="en-US" altLang="pt-BR" dirty="0"/>
              <a:t>: </a:t>
            </a:r>
            <a:r>
              <a:rPr lang="en-US" altLang="pt-BR" dirty="0" err="1">
                <a:sym typeface="Symbol" panose="05050102010706020507" pitchFamily="18" charset="2"/>
              </a:rPr>
              <a:t>resíduos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não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são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correlacionados</a:t>
            </a:r>
            <a:endParaRPr lang="en-US" altLang="pt-BR" dirty="0">
              <a:sym typeface="Symbol" panose="05050102010706020507" pitchFamily="18" charset="2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pt-BR" dirty="0">
                <a:sym typeface="Symbol" panose="05050102010706020507" pitchFamily="18" charset="2"/>
              </a:rPr>
              <a:t>H</a:t>
            </a:r>
            <a:r>
              <a:rPr lang="en-US" altLang="pt-BR" baseline="-25000" dirty="0">
                <a:sym typeface="Symbol" panose="05050102010706020507" pitchFamily="18" charset="2"/>
              </a:rPr>
              <a:t>1</a:t>
            </a:r>
            <a:r>
              <a:rPr lang="en-US" altLang="pt-BR" dirty="0">
                <a:sym typeface="Symbol" panose="05050102010706020507" pitchFamily="18" charset="2"/>
              </a:rPr>
              <a:t>: </a:t>
            </a:r>
            <a:r>
              <a:rPr lang="en-US" altLang="pt-BR" dirty="0" err="1">
                <a:sym typeface="Symbol" panose="05050102010706020507" pitchFamily="18" charset="2"/>
              </a:rPr>
              <a:t>apresenta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autocorrelação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positiva</a:t>
            </a:r>
            <a:endParaRPr lang="en-US" altLang="pt-BR" dirty="0">
              <a:sym typeface="Symbol" panose="05050102010706020507" pitchFamily="18" charset="2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97B424C-EC74-412A-A2A2-F89A8742FC56}" type="slidenum">
              <a:rPr lang="en-US" altLang="pt-BR" sz="1000"/>
              <a:pPr eaLnBrk="1" hangingPunct="1"/>
              <a:t>51</a:t>
            </a:fld>
            <a:endParaRPr lang="en-US" altLang="pt-BR" sz="10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/>
              <a:t>Testes para </a:t>
            </a:r>
            <a:r>
              <a:rPr lang="en-US" altLang="pt-BR" dirty="0" err="1"/>
              <a:t>autocorrelação</a:t>
            </a:r>
            <a:r>
              <a:rPr lang="en-US" altLang="pt-BR" dirty="0"/>
              <a:t> </a:t>
            </a:r>
            <a:r>
              <a:rPr lang="en-US" altLang="pt-BR" dirty="0" err="1"/>
              <a:t>positiva</a:t>
            </a:r>
            <a:endParaRPr lang="en-US" altLang="pt-BR" dirty="0"/>
          </a:p>
        </p:txBody>
      </p:sp>
      <p:sp>
        <p:nvSpPr>
          <p:cNvPr id="69636" name="Text Box 3"/>
          <p:cNvSpPr txBox="1">
            <a:spLocks noChangeArrowheads="1"/>
          </p:cNvSpPr>
          <p:nvPr/>
        </p:nvSpPr>
        <p:spPr bwMode="auto">
          <a:xfrm>
            <a:off x="685800" y="2743200"/>
            <a:ext cx="7924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pt-BR" dirty="0"/>
              <a:t> </a:t>
            </a:r>
            <a:r>
              <a:rPr lang="en-US" altLang="pt-BR" dirty="0" err="1"/>
              <a:t>Calcular</a:t>
            </a:r>
            <a:r>
              <a:rPr lang="en-US" altLang="pt-BR" dirty="0"/>
              <a:t> a </a:t>
            </a:r>
            <a:r>
              <a:rPr lang="en-US" altLang="pt-BR" dirty="0" err="1"/>
              <a:t>Estatística</a:t>
            </a:r>
            <a:r>
              <a:rPr lang="en-US" altLang="pt-BR" dirty="0"/>
              <a:t> de Durbin-Watson = D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pt-BR" sz="1800" dirty="0"/>
              <a:t>    (</a:t>
            </a:r>
            <a:r>
              <a:rPr lang="en-US" altLang="pt-BR" sz="1500" dirty="0" err="1"/>
              <a:t>Estatítica</a:t>
            </a:r>
            <a:r>
              <a:rPr lang="en-US" altLang="pt-BR" sz="1500" dirty="0"/>
              <a:t> de Durbin-Watson Statistic </a:t>
            </a:r>
            <a:r>
              <a:rPr lang="en-US" altLang="pt-BR" sz="1500" dirty="0" err="1"/>
              <a:t>pode</a:t>
            </a:r>
            <a:r>
              <a:rPr lang="en-US" altLang="pt-BR" sz="1500" dirty="0"/>
              <a:t> </a:t>
            </a:r>
            <a:r>
              <a:rPr lang="en-US" altLang="pt-BR" sz="1500" dirty="0" err="1"/>
              <a:t>ser</a:t>
            </a:r>
            <a:r>
              <a:rPr lang="en-US" altLang="pt-BR" sz="1500" dirty="0"/>
              <a:t> </a:t>
            </a:r>
            <a:r>
              <a:rPr lang="en-US" altLang="pt-BR" sz="1500" dirty="0" err="1"/>
              <a:t>encontado</a:t>
            </a:r>
            <a:r>
              <a:rPr lang="en-US" altLang="pt-BR" sz="1500" dirty="0"/>
              <a:t> </a:t>
            </a:r>
            <a:r>
              <a:rPr lang="en-US" altLang="pt-BR" sz="1500" dirty="0" err="1"/>
              <a:t>usando</a:t>
            </a:r>
            <a:r>
              <a:rPr lang="en-US" altLang="pt-BR" sz="1500" dirty="0"/>
              <a:t> Excel </a:t>
            </a:r>
            <a:r>
              <a:rPr lang="en-US" altLang="pt-BR" sz="1500" dirty="0" err="1"/>
              <a:t>ou</a:t>
            </a:r>
            <a:r>
              <a:rPr lang="en-US" altLang="pt-BR" sz="1500" dirty="0"/>
              <a:t> Minitab)</a:t>
            </a:r>
          </a:p>
        </p:txBody>
      </p:sp>
      <p:sp>
        <p:nvSpPr>
          <p:cNvPr id="69637" name="Text Box 4"/>
          <p:cNvSpPr txBox="1">
            <a:spLocks noChangeArrowheads="1"/>
          </p:cNvSpPr>
          <p:nvPr/>
        </p:nvSpPr>
        <p:spPr bwMode="auto">
          <a:xfrm>
            <a:off x="381000" y="4495800"/>
            <a:ext cx="5029200" cy="40011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pt-BR" sz="2000" dirty="0" err="1"/>
              <a:t>Regra</a:t>
            </a:r>
            <a:r>
              <a:rPr lang="en-US" altLang="pt-BR" sz="2000" dirty="0"/>
              <a:t> de </a:t>
            </a:r>
            <a:r>
              <a:rPr lang="en-US" altLang="pt-BR" sz="2000" dirty="0" err="1"/>
              <a:t>decisão</a:t>
            </a:r>
            <a:r>
              <a:rPr lang="en-US" altLang="pt-BR" sz="2000" dirty="0"/>
              <a:t>:  </a:t>
            </a:r>
            <a:r>
              <a:rPr lang="en-US" altLang="pt-BR" sz="2000" dirty="0" err="1"/>
              <a:t>rejeitar</a:t>
            </a:r>
            <a:r>
              <a:rPr lang="en-US" altLang="pt-BR" sz="2000" dirty="0"/>
              <a:t> t H</a:t>
            </a:r>
            <a:r>
              <a:rPr lang="en-US" altLang="pt-BR" sz="2000" baseline="-25000" dirty="0"/>
              <a:t>0</a:t>
            </a:r>
            <a:r>
              <a:rPr lang="en-US" altLang="pt-BR" sz="2000" dirty="0"/>
              <a:t> se D &lt; </a:t>
            </a:r>
            <a:r>
              <a:rPr lang="en-US" altLang="pt-BR" sz="2000" dirty="0" err="1"/>
              <a:t>d</a:t>
            </a:r>
            <a:r>
              <a:rPr lang="en-US" altLang="pt-BR" sz="2000" baseline="-25000" dirty="0" err="1"/>
              <a:t>L</a:t>
            </a:r>
            <a:endParaRPr lang="en-US" altLang="pt-BR" sz="2000" baseline="-25000" dirty="0"/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1676400" y="1600200"/>
            <a:ext cx="5943600" cy="1015663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dirty="0"/>
              <a:t>H</a:t>
            </a:r>
            <a:r>
              <a:rPr lang="en-US" altLang="pt-BR" baseline="-25000" dirty="0"/>
              <a:t>0</a:t>
            </a:r>
            <a:r>
              <a:rPr lang="en-US" altLang="pt-BR" dirty="0"/>
              <a:t>: </a:t>
            </a:r>
            <a:r>
              <a:rPr lang="en-US" altLang="pt-BR" dirty="0" err="1">
                <a:sym typeface="Symbol" panose="05050102010706020507" pitchFamily="18" charset="2"/>
              </a:rPr>
              <a:t>autocorrelação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positiva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não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existe</a:t>
            </a:r>
            <a:endParaRPr lang="en-US" altLang="pt-BR" dirty="0"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pt-BR" dirty="0">
                <a:sym typeface="Symbol" panose="05050102010706020507" pitchFamily="18" charset="2"/>
              </a:rPr>
              <a:t>H</a:t>
            </a:r>
            <a:r>
              <a:rPr lang="en-US" altLang="pt-BR" baseline="-25000" dirty="0">
                <a:sym typeface="Symbol" panose="05050102010706020507" pitchFamily="18" charset="2"/>
              </a:rPr>
              <a:t>1</a:t>
            </a:r>
            <a:r>
              <a:rPr lang="en-US" altLang="pt-BR" dirty="0">
                <a:sym typeface="Symbol" panose="05050102010706020507" pitchFamily="18" charset="2"/>
              </a:rPr>
              <a:t>: </a:t>
            </a:r>
            <a:r>
              <a:rPr lang="en-US" altLang="pt-BR" dirty="0" err="1">
                <a:sym typeface="Symbol" panose="05050102010706020507" pitchFamily="18" charset="2"/>
              </a:rPr>
              <a:t>existe</a:t>
            </a:r>
            <a:r>
              <a:rPr lang="en-US" altLang="pt-BR" dirty="0">
                <a:sym typeface="Symbol" panose="05050102010706020507" pitchFamily="18" charset="2"/>
              </a:rPr>
              <a:t> </a:t>
            </a:r>
            <a:r>
              <a:rPr lang="en-US" altLang="pt-BR" dirty="0" err="1">
                <a:sym typeface="Symbol" panose="05050102010706020507" pitchFamily="18" charset="2"/>
              </a:rPr>
              <a:t>autocorrelação</a:t>
            </a:r>
            <a:endParaRPr lang="en-US" altLang="pt-BR" dirty="0">
              <a:sym typeface="Symbol" panose="05050102010706020507" pitchFamily="18" charset="2"/>
            </a:endParaRPr>
          </a:p>
        </p:txBody>
      </p:sp>
      <p:sp>
        <p:nvSpPr>
          <p:cNvPr id="69639" name="Line 6"/>
          <p:cNvSpPr>
            <a:spLocks noChangeShapeType="1"/>
          </p:cNvSpPr>
          <p:nvPr/>
        </p:nvSpPr>
        <p:spPr bwMode="auto">
          <a:xfrm>
            <a:off x="1600200" y="57150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9640" name="Line 7"/>
          <p:cNvSpPr>
            <a:spLocks noChangeShapeType="1"/>
          </p:cNvSpPr>
          <p:nvPr/>
        </p:nvSpPr>
        <p:spPr bwMode="auto">
          <a:xfrm>
            <a:off x="1600200" y="548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9641" name="Line 8"/>
          <p:cNvSpPr>
            <a:spLocks noChangeShapeType="1"/>
          </p:cNvSpPr>
          <p:nvPr/>
        </p:nvSpPr>
        <p:spPr bwMode="auto">
          <a:xfrm>
            <a:off x="3657600" y="548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9642" name="Line 9"/>
          <p:cNvSpPr>
            <a:spLocks noChangeShapeType="1"/>
          </p:cNvSpPr>
          <p:nvPr/>
        </p:nvSpPr>
        <p:spPr bwMode="auto">
          <a:xfrm>
            <a:off x="5867400" y="548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9643" name="Line 10"/>
          <p:cNvSpPr>
            <a:spLocks noChangeShapeType="1"/>
          </p:cNvSpPr>
          <p:nvPr/>
        </p:nvSpPr>
        <p:spPr bwMode="auto">
          <a:xfrm>
            <a:off x="8077200" y="548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9644" name="Text Box 11"/>
          <p:cNvSpPr txBox="1">
            <a:spLocks noChangeArrowheads="1"/>
          </p:cNvSpPr>
          <p:nvPr/>
        </p:nvSpPr>
        <p:spPr bwMode="auto">
          <a:xfrm>
            <a:off x="1447800" y="594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/>
              <a:t>0</a:t>
            </a:r>
          </a:p>
        </p:txBody>
      </p:sp>
      <p:sp>
        <p:nvSpPr>
          <p:cNvPr id="69645" name="Text Box 12"/>
          <p:cNvSpPr txBox="1">
            <a:spLocks noChangeArrowheads="1"/>
          </p:cNvSpPr>
          <p:nvPr/>
        </p:nvSpPr>
        <p:spPr bwMode="auto">
          <a:xfrm>
            <a:off x="5715000" y="59436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/>
              <a:t>d</a:t>
            </a:r>
            <a:r>
              <a:rPr lang="en-US" altLang="pt-BR" baseline="-25000"/>
              <a:t>U</a:t>
            </a:r>
          </a:p>
        </p:txBody>
      </p:sp>
      <p:sp>
        <p:nvSpPr>
          <p:cNvPr id="69646" name="Text Box 13"/>
          <p:cNvSpPr txBox="1">
            <a:spLocks noChangeArrowheads="1"/>
          </p:cNvSpPr>
          <p:nvPr/>
        </p:nvSpPr>
        <p:spPr bwMode="auto">
          <a:xfrm>
            <a:off x="7924800" y="594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/>
              <a:t>2</a:t>
            </a:r>
          </a:p>
        </p:txBody>
      </p:sp>
      <p:sp>
        <p:nvSpPr>
          <p:cNvPr id="69647" name="Text Box 14"/>
          <p:cNvSpPr txBox="1">
            <a:spLocks noChangeArrowheads="1"/>
          </p:cNvSpPr>
          <p:nvPr/>
        </p:nvSpPr>
        <p:spPr bwMode="auto">
          <a:xfrm>
            <a:off x="3429000" y="59436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/>
              <a:t>d</a:t>
            </a:r>
            <a:r>
              <a:rPr lang="en-US" altLang="pt-BR" baseline="-25000"/>
              <a:t>L</a:t>
            </a:r>
          </a:p>
        </p:txBody>
      </p:sp>
      <p:sp>
        <p:nvSpPr>
          <p:cNvPr id="69648" name="Text Box 15"/>
          <p:cNvSpPr txBox="1">
            <a:spLocks noChangeArrowheads="1"/>
          </p:cNvSpPr>
          <p:nvPr/>
        </p:nvSpPr>
        <p:spPr bwMode="auto">
          <a:xfrm>
            <a:off x="2057400" y="5334000"/>
            <a:ext cx="1066800" cy="307777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69649" name="Text Box 16"/>
          <p:cNvSpPr txBox="1">
            <a:spLocks noChangeArrowheads="1"/>
          </p:cNvSpPr>
          <p:nvPr/>
        </p:nvSpPr>
        <p:spPr bwMode="auto">
          <a:xfrm>
            <a:off x="6172200" y="5334000"/>
            <a:ext cx="1752600" cy="346075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600" dirty="0" err="1"/>
              <a:t>Não</a:t>
            </a:r>
            <a:r>
              <a:rPr lang="en-US" altLang="pt-BR" sz="1600" dirty="0"/>
              <a:t> </a:t>
            </a:r>
            <a:r>
              <a:rPr lang="en-US" altLang="pt-BR" sz="1600" dirty="0" err="1"/>
              <a:t>rejeita</a:t>
            </a:r>
            <a:r>
              <a:rPr lang="en-US" altLang="pt-BR" sz="1600" dirty="0"/>
              <a:t> H</a:t>
            </a:r>
            <a:r>
              <a:rPr lang="en-US" altLang="pt-BR" sz="1600" baseline="-25000" dirty="0"/>
              <a:t>0</a:t>
            </a:r>
          </a:p>
        </p:txBody>
      </p:sp>
      <p:sp>
        <p:nvSpPr>
          <p:cNvPr id="69650" name="Text Box 17"/>
          <p:cNvSpPr txBox="1">
            <a:spLocks noChangeArrowheads="1"/>
          </p:cNvSpPr>
          <p:nvPr/>
        </p:nvSpPr>
        <p:spPr bwMode="auto">
          <a:xfrm>
            <a:off x="685800" y="3657600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pt-BR" dirty="0"/>
              <a:t> </a:t>
            </a:r>
            <a:r>
              <a:rPr lang="en-US" altLang="pt-BR" sz="2000" dirty="0" err="1"/>
              <a:t>Encontrar</a:t>
            </a:r>
            <a:r>
              <a:rPr lang="en-US" altLang="pt-BR" sz="2000" dirty="0"/>
              <a:t> </a:t>
            </a:r>
            <a:r>
              <a:rPr lang="en-US" altLang="pt-BR" sz="2000" dirty="0" err="1"/>
              <a:t>os</a:t>
            </a:r>
            <a:r>
              <a:rPr lang="en-US" altLang="pt-BR" sz="2000" dirty="0"/>
              <a:t> </a:t>
            </a:r>
            <a:r>
              <a:rPr lang="en-US" altLang="pt-BR" sz="2000" dirty="0" err="1"/>
              <a:t>valores</a:t>
            </a:r>
            <a:r>
              <a:rPr lang="en-US" altLang="pt-BR" sz="2000" dirty="0"/>
              <a:t> de </a:t>
            </a:r>
            <a:r>
              <a:rPr lang="en-US" altLang="pt-BR" sz="2000" dirty="0" err="1"/>
              <a:t>d</a:t>
            </a:r>
            <a:r>
              <a:rPr lang="en-US" altLang="pt-BR" sz="2000" baseline="-25000" dirty="0" err="1"/>
              <a:t>L</a:t>
            </a:r>
            <a:r>
              <a:rPr lang="en-US" altLang="pt-BR" sz="2000" dirty="0"/>
              <a:t> e </a:t>
            </a:r>
            <a:r>
              <a:rPr lang="en-US" altLang="pt-BR" sz="2000" dirty="0" err="1"/>
              <a:t>d</a:t>
            </a:r>
            <a:r>
              <a:rPr lang="en-US" altLang="pt-BR" sz="2000" baseline="-25000" dirty="0" err="1"/>
              <a:t>U</a:t>
            </a:r>
            <a:r>
              <a:rPr lang="en-US" altLang="pt-BR" sz="2000" dirty="0"/>
              <a:t> </a:t>
            </a:r>
            <a:r>
              <a:rPr lang="en-US" altLang="pt-BR" sz="2000" dirty="0" err="1"/>
              <a:t>na</a:t>
            </a:r>
            <a:r>
              <a:rPr lang="en-US" altLang="pt-BR" sz="2000" dirty="0"/>
              <a:t> </a:t>
            </a:r>
            <a:r>
              <a:rPr lang="en-US" altLang="pt-BR" sz="2000" dirty="0" err="1"/>
              <a:t>tabela</a:t>
            </a:r>
            <a:r>
              <a:rPr lang="en-US" altLang="pt-BR" sz="2000" dirty="0"/>
              <a:t> </a:t>
            </a:r>
            <a:r>
              <a:rPr lang="en-US" altLang="pt-BR" sz="2000" dirty="0" err="1"/>
              <a:t>estatística</a:t>
            </a:r>
            <a:r>
              <a:rPr lang="en-US" altLang="pt-BR" sz="2000" dirty="0"/>
              <a:t> Durbin-Watson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pt-BR" sz="1600" dirty="0"/>
              <a:t>   (</a:t>
            </a:r>
            <a:r>
              <a:rPr lang="pt-BR" altLang="pt-BR" sz="1600" dirty="0"/>
              <a:t>Para o tamanho de amostra </a:t>
            </a:r>
            <a:r>
              <a:rPr lang="pt-BR" altLang="pt-BR" sz="1600" dirty="0">
                <a:solidFill>
                  <a:srgbClr val="0033CC"/>
                </a:solidFill>
              </a:rPr>
              <a:t>n </a:t>
            </a:r>
            <a:r>
              <a:rPr lang="pt-BR" altLang="pt-BR" sz="1600" dirty="0"/>
              <a:t>e número de variáveis independentes</a:t>
            </a:r>
            <a:r>
              <a:rPr lang="pt-BR" altLang="pt-BR" sz="1600" dirty="0">
                <a:solidFill>
                  <a:srgbClr val="0033CC"/>
                </a:solidFill>
              </a:rPr>
              <a:t> k</a:t>
            </a:r>
            <a:r>
              <a:rPr lang="pt-BR" altLang="pt-BR" sz="1600" dirty="0"/>
              <a:t>)</a:t>
            </a:r>
            <a:endParaRPr lang="en-US" altLang="pt-BR" sz="1600" dirty="0"/>
          </a:p>
        </p:txBody>
      </p:sp>
      <p:sp>
        <p:nvSpPr>
          <p:cNvPr id="69651" name="Text Box 18"/>
          <p:cNvSpPr txBox="1">
            <a:spLocks noChangeArrowheads="1"/>
          </p:cNvSpPr>
          <p:nvPr/>
        </p:nvSpPr>
        <p:spPr bwMode="auto">
          <a:xfrm>
            <a:off x="4038600" y="5334000"/>
            <a:ext cx="1371600" cy="346075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600" dirty="0" err="1"/>
              <a:t>Inconclusivo</a:t>
            </a:r>
            <a:endParaRPr lang="en-US" altLang="pt-BR" sz="1600" baseline="-25000" dirty="0"/>
          </a:p>
        </p:txBody>
      </p:sp>
      <p:sp>
        <p:nvSpPr>
          <p:cNvPr id="69652" name="Line 19"/>
          <p:cNvSpPr>
            <a:spLocks noChangeShapeType="1"/>
          </p:cNvSpPr>
          <p:nvPr/>
        </p:nvSpPr>
        <p:spPr bwMode="auto">
          <a:xfrm>
            <a:off x="2590800" y="4953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997844C8-0F30-4057-8CA4-34C949948155}" type="slidenum">
              <a:rPr lang="en-US" altLang="pt-BR" sz="1000"/>
              <a:pPr eaLnBrk="1" hangingPunct="1"/>
              <a:t>52</a:t>
            </a:fld>
            <a:endParaRPr lang="en-US" altLang="pt-BR" sz="100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Suponha que temos os seguintes dados de séries temporais:</a:t>
            </a:r>
          </a:p>
          <a:p>
            <a:pPr marL="0" indent="0" eaLnBrk="1" hangingPunct="1">
              <a:buNone/>
            </a:pPr>
            <a:endParaRPr lang="en-US" altLang="pt-BR" dirty="0"/>
          </a:p>
          <a:p>
            <a:pPr eaLnBrk="1" hangingPunct="1"/>
            <a:endParaRPr lang="en-US" altLang="pt-BR" dirty="0"/>
          </a:p>
          <a:p>
            <a:pPr eaLnBrk="1" hangingPunct="1"/>
            <a:endParaRPr lang="en-US" altLang="pt-BR" dirty="0"/>
          </a:p>
          <a:p>
            <a:pPr eaLnBrk="1" hangingPunct="1"/>
            <a:endParaRPr lang="en-US" altLang="pt-BR" dirty="0"/>
          </a:p>
          <a:p>
            <a:pPr eaLnBrk="1" hangingPunct="1"/>
            <a:endParaRPr lang="en-US" altLang="pt-BR" dirty="0"/>
          </a:p>
          <a:p>
            <a:pPr eaLnBrk="1" hangingPunct="1"/>
            <a:endParaRPr lang="en-US" altLang="pt-BR" dirty="0"/>
          </a:p>
          <a:p>
            <a:pPr eaLnBrk="1" hangingPunct="1"/>
            <a:r>
              <a:rPr lang="en-US" altLang="pt-BR" dirty="0" err="1"/>
              <a:t>Existe</a:t>
            </a:r>
            <a:r>
              <a:rPr lang="en-US" altLang="pt-BR" dirty="0"/>
              <a:t> </a:t>
            </a:r>
            <a:r>
              <a:rPr lang="en-US" altLang="pt-BR" dirty="0" err="1"/>
              <a:t>autocorrelação</a:t>
            </a:r>
            <a:r>
              <a:rPr lang="en-US" altLang="pt-BR" dirty="0"/>
              <a:t>?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2057400" y="2743200"/>
          <a:ext cx="48768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4" name="Chart" r:id="rId3" imgW="4105275" imgH="2790749" progId="Excel.Sheet.8">
                  <p:embed/>
                </p:oleObj>
              </mc:Choice>
              <mc:Fallback>
                <p:oleObj name="Chart" r:id="rId3" imgW="4105275" imgH="279074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43200"/>
                        <a:ext cx="48768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50938" y="381000"/>
            <a:ext cx="70786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pt-BR" sz="4000" dirty="0" err="1">
                <a:solidFill>
                  <a:schemeClr val="tx2"/>
                </a:solidFill>
              </a:rPr>
              <a:t>Testando</a:t>
            </a:r>
            <a:r>
              <a:rPr lang="en-US" altLang="pt-BR" sz="4000" dirty="0">
                <a:solidFill>
                  <a:schemeClr val="tx2"/>
                </a:solidFill>
              </a:rPr>
              <a:t> para </a:t>
            </a:r>
            <a:r>
              <a:rPr lang="en-US" altLang="pt-BR" sz="4000" dirty="0" err="1">
                <a:solidFill>
                  <a:schemeClr val="tx2"/>
                </a:solidFill>
              </a:rPr>
              <a:t>autocorrelação</a:t>
            </a:r>
            <a:r>
              <a:rPr lang="en-US" altLang="pt-BR" sz="4000" dirty="0">
                <a:solidFill>
                  <a:schemeClr val="tx2"/>
                </a:solidFill>
              </a:rPr>
              <a:t> </a:t>
            </a:r>
            <a:r>
              <a:rPr lang="en-US" altLang="pt-BR" sz="4000" dirty="0" err="1">
                <a:solidFill>
                  <a:schemeClr val="tx2"/>
                </a:solidFill>
              </a:rPr>
              <a:t>positiva</a:t>
            </a:r>
            <a:endParaRPr lang="en-US" altLang="pt-BR" sz="4000" dirty="0">
              <a:solidFill>
                <a:schemeClr val="tx2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7620000" y="838200"/>
            <a:ext cx="1670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19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19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3B1DFC6C-8A72-480A-B0BF-B4326851B210}" type="slidenum">
              <a:rPr lang="en-US" altLang="pt-BR" sz="1000"/>
              <a:pPr eaLnBrk="1" hangingPunct="1"/>
              <a:t>53</a:t>
            </a:fld>
            <a:endParaRPr lang="en-US" altLang="pt-BR" sz="1000"/>
          </a:p>
        </p:txBody>
      </p:sp>
      <p:sp>
        <p:nvSpPr>
          <p:cNvPr id="26629" name="Line 2"/>
          <p:cNvSpPr>
            <a:spLocks noChangeShapeType="1"/>
          </p:cNvSpPr>
          <p:nvPr/>
        </p:nvSpPr>
        <p:spPr bwMode="auto">
          <a:xfrm>
            <a:off x="3657600" y="4724400"/>
            <a:ext cx="0" cy="38100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3505200" cy="587375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altLang="pt-BR" sz="2400" dirty="0" err="1"/>
              <a:t>Examplo</a:t>
            </a:r>
            <a:r>
              <a:rPr lang="en-US" altLang="pt-BR" sz="2400" dirty="0"/>
              <a:t> com  n = 25:</a:t>
            </a:r>
          </a:p>
        </p:txBody>
      </p:sp>
      <p:graphicFrame>
        <p:nvGraphicFramePr>
          <p:cNvPr id="2345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758944"/>
              </p:ext>
            </p:extLst>
          </p:nvPr>
        </p:nvGraphicFramePr>
        <p:xfrm>
          <a:off x="381000" y="2667000"/>
          <a:ext cx="3733800" cy="2073274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38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Durbin-Watson Calculations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4" marB="4573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Soma de diferença de quadrados dos resíduos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4" marB="4573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3296.18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4" marB="45734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Soma dos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quadrados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residuais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4" marB="4573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3279.98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4" marB="45734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9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Estatística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Durbin-Watson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4" marB="4573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1.00494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626" name="Object 20"/>
          <p:cNvGraphicFramePr>
            <a:graphicFrameLocks noChangeAspect="1"/>
          </p:cNvGraphicFramePr>
          <p:nvPr/>
        </p:nvGraphicFramePr>
        <p:xfrm>
          <a:off x="4038600" y="1447800"/>
          <a:ext cx="48768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3" name="Chart" r:id="rId3" imgW="4105275" imgH="2790749" progId="Excel.Sheet.8">
                  <p:embed/>
                </p:oleObj>
              </mc:Choice>
              <mc:Fallback>
                <p:oleObj name="Chart" r:id="rId3" imgW="4105275" imgH="2790749" progId="Excel.Sheet.8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447800"/>
                        <a:ext cx="48768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7" name="Rectangle 21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Testando</a:t>
            </a:r>
            <a:r>
              <a:rPr lang="en-US" altLang="pt-BR" dirty="0"/>
              <a:t> para </a:t>
            </a:r>
            <a:r>
              <a:rPr lang="en-US" altLang="pt-BR" dirty="0" err="1"/>
              <a:t>autocorrelação</a:t>
            </a:r>
            <a:r>
              <a:rPr lang="en-US" altLang="pt-BR" dirty="0"/>
              <a:t> </a:t>
            </a:r>
            <a:r>
              <a:rPr lang="en-US" altLang="pt-BR" dirty="0" err="1"/>
              <a:t>positiva</a:t>
            </a:r>
            <a:endParaRPr lang="en-US" altLang="pt-BR" dirty="0"/>
          </a:p>
        </p:txBody>
      </p:sp>
      <p:sp>
        <p:nvSpPr>
          <p:cNvPr id="26648" name="Text Box 22"/>
          <p:cNvSpPr txBox="1">
            <a:spLocks noChangeArrowheads="1"/>
          </p:cNvSpPr>
          <p:nvPr/>
        </p:nvSpPr>
        <p:spPr bwMode="auto">
          <a:xfrm>
            <a:off x="7620000" y="609600"/>
            <a:ext cx="1670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19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19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6649" name="Text Box 23"/>
          <p:cNvSpPr txBox="1">
            <a:spLocks noChangeArrowheads="1"/>
          </p:cNvSpPr>
          <p:nvPr/>
        </p:nvSpPr>
        <p:spPr bwMode="auto">
          <a:xfrm>
            <a:off x="304800" y="22098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2000" dirty="0"/>
              <a:t> </a:t>
            </a:r>
            <a:r>
              <a:rPr lang="en-US" altLang="pt-BR" sz="2000" dirty="0" err="1"/>
              <a:t>Saída</a:t>
            </a:r>
            <a:r>
              <a:rPr lang="en-US" altLang="pt-BR" sz="2000" dirty="0"/>
              <a:t> Excel/</a:t>
            </a:r>
            <a:r>
              <a:rPr lang="en-US" altLang="pt-BR" sz="2000" dirty="0" err="1"/>
              <a:t>PHStat</a:t>
            </a:r>
            <a:r>
              <a:rPr lang="en-US" altLang="pt-BR" sz="2000" dirty="0"/>
              <a:t>:</a:t>
            </a:r>
          </a:p>
        </p:txBody>
      </p:sp>
      <p:graphicFrame>
        <p:nvGraphicFramePr>
          <p:cNvPr id="26627" name="Object 24"/>
          <p:cNvGraphicFramePr>
            <a:graphicFrameLocks noChangeAspect="1"/>
          </p:cNvGraphicFramePr>
          <p:nvPr/>
        </p:nvGraphicFramePr>
        <p:xfrm>
          <a:off x="2287588" y="5124450"/>
          <a:ext cx="44323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4" name="Equation" r:id="rId5" imgW="2603160" imgH="838080" progId="Equation.3">
                  <p:embed/>
                </p:oleObj>
              </mc:Choice>
              <mc:Fallback>
                <p:oleObj name="Equation" r:id="rId5" imgW="2603160" imgH="8380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5124450"/>
                        <a:ext cx="4432300" cy="14287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0" name="Rectangle 10"/>
          <p:cNvSpPr>
            <a:spLocks noChangeArrowheads="1"/>
          </p:cNvSpPr>
          <p:nvPr/>
        </p:nvSpPr>
        <p:spPr bwMode="auto">
          <a:xfrm>
            <a:off x="7543800" y="1143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C9B80D65-84E8-4A29-9A1F-4092F6182A57}" type="slidenum">
              <a:rPr lang="en-US" altLang="pt-BR" sz="1000"/>
              <a:pPr eaLnBrk="1" hangingPunct="1"/>
              <a:t>54</a:t>
            </a:fld>
            <a:endParaRPr lang="en-US" altLang="pt-BR" sz="1000"/>
          </a:p>
        </p:txBody>
      </p:sp>
      <p:sp>
        <p:nvSpPr>
          <p:cNvPr id="70659" name="Line 2"/>
          <p:cNvSpPr>
            <a:spLocks noChangeShapeType="1"/>
          </p:cNvSpPr>
          <p:nvPr/>
        </p:nvSpPr>
        <p:spPr bwMode="auto">
          <a:xfrm>
            <a:off x="2971800" y="5105400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23622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pt-BR" altLang="pt-BR" sz="2400" dirty="0"/>
              <a:t>Aqui, n = 25, e há k = 1 uma variável independente</a:t>
            </a:r>
            <a:endParaRPr lang="en-US" altLang="pt-BR" sz="2400" dirty="0"/>
          </a:p>
          <a:p>
            <a:pPr eaLnBrk="1" hangingPunct="1">
              <a:spcBef>
                <a:spcPct val="30000"/>
              </a:spcBef>
            </a:pPr>
            <a:endParaRPr lang="en-US" altLang="pt-BR" sz="1000" dirty="0"/>
          </a:p>
          <a:p>
            <a:pPr eaLnBrk="1" hangingPunct="1">
              <a:spcBef>
                <a:spcPct val="30000"/>
              </a:spcBef>
            </a:pPr>
            <a:r>
              <a:rPr lang="en-US" altLang="pt-BR" sz="2400" dirty="0" err="1"/>
              <a:t>Utilizando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tabela</a:t>
            </a:r>
            <a:r>
              <a:rPr lang="en-US" altLang="pt-BR" sz="2400" dirty="0"/>
              <a:t> de Durbin-Watson, </a:t>
            </a:r>
            <a:r>
              <a:rPr lang="en-US" altLang="pt-BR" sz="2400" dirty="0" err="1">
                <a:solidFill>
                  <a:schemeClr val="folHlink"/>
                </a:solidFill>
              </a:rPr>
              <a:t>d</a:t>
            </a:r>
            <a:r>
              <a:rPr lang="en-US" altLang="pt-BR" sz="2400" baseline="-25000" dirty="0" err="1">
                <a:solidFill>
                  <a:schemeClr val="folHlink"/>
                </a:solidFill>
              </a:rPr>
              <a:t>L</a:t>
            </a:r>
            <a:r>
              <a:rPr lang="en-US" altLang="pt-BR" sz="2400" dirty="0">
                <a:solidFill>
                  <a:schemeClr val="folHlink"/>
                </a:solidFill>
              </a:rPr>
              <a:t> = 1.29  </a:t>
            </a:r>
            <a:r>
              <a:rPr lang="en-US" altLang="pt-BR" sz="2400" dirty="0"/>
              <a:t>e</a:t>
            </a:r>
            <a:r>
              <a:rPr lang="en-US" altLang="pt-BR" sz="2400" dirty="0">
                <a:solidFill>
                  <a:schemeClr val="folHlink"/>
                </a:solidFill>
              </a:rPr>
              <a:t>  </a:t>
            </a:r>
            <a:r>
              <a:rPr lang="en-US" altLang="pt-BR" sz="2400" dirty="0" err="1">
                <a:solidFill>
                  <a:schemeClr val="folHlink"/>
                </a:solidFill>
              </a:rPr>
              <a:t>d</a:t>
            </a:r>
            <a:r>
              <a:rPr lang="en-US" altLang="pt-BR" sz="2400" baseline="-25000" dirty="0" err="1">
                <a:solidFill>
                  <a:schemeClr val="folHlink"/>
                </a:solidFill>
              </a:rPr>
              <a:t>U</a:t>
            </a:r>
            <a:r>
              <a:rPr lang="en-US" altLang="pt-BR" sz="2400" dirty="0">
                <a:solidFill>
                  <a:schemeClr val="folHlink"/>
                </a:solidFill>
              </a:rPr>
              <a:t> = 1.45</a:t>
            </a:r>
          </a:p>
          <a:p>
            <a:pPr eaLnBrk="1" hangingPunct="1">
              <a:spcBef>
                <a:spcPct val="30000"/>
              </a:spcBef>
            </a:pPr>
            <a:endParaRPr lang="en-US" altLang="pt-BR" sz="10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pt-BR" sz="2400" dirty="0">
                <a:solidFill>
                  <a:schemeClr val="folHlink"/>
                </a:solidFill>
              </a:rPr>
              <a:t>D = 1.00494 &lt; </a:t>
            </a:r>
            <a:r>
              <a:rPr lang="en-US" altLang="pt-BR" sz="2400" dirty="0" err="1">
                <a:solidFill>
                  <a:schemeClr val="folHlink"/>
                </a:solidFill>
              </a:rPr>
              <a:t>d</a:t>
            </a:r>
            <a:r>
              <a:rPr lang="en-US" altLang="pt-BR" sz="2400" baseline="-25000" dirty="0" err="1">
                <a:solidFill>
                  <a:schemeClr val="folHlink"/>
                </a:solidFill>
              </a:rPr>
              <a:t>L</a:t>
            </a:r>
            <a:r>
              <a:rPr lang="en-US" altLang="pt-BR" sz="2400" dirty="0">
                <a:solidFill>
                  <a:schemeClr val="folHlink"/>
                </a:solidFill>
              </a:rPr>
              <a:t> = 1.29, </a:t>
            </a:r>
            <a:r>
              <a:rPr lang="en-US" altLang="pt-BR" sz="2400" dirty="0" err="1">
                <a:solidFill>
                  <a:schemeClr val="folHlink"/>
                </a:solidFill>
              </a:rPr>
              <a:t>então</a:t>
            </a:r>
            <a:r>
              <a:rPr lang="en-US" altLang="pt-BR" sz="2400" dirty="0"/>
              <a:t> </a:t>
            </a:r>
            <a:r>
              <a:rPr lang="en-US" altLang="pt-BR" sz="2400" dirty="0" err="1">
                <a:solidFill>
                  <a:schemeClr val="folHlink"/>
                </a:solidFill>
              </a:rPr>
              <a:t>rejeita</a:t>
            </a:r>
            <a:r>
              <a:rPr lang="en-US" altLang="pt-BR" sz="2400" dirty="0">
                <a:solidFill>
                  <a:schemeClr val="folHlink"/>
                </a:solidFill>
              </a:rPr>
              <a:t> H</a:t>
            </a:r>
            <a:r>
              <a:rPr lang="en-US" altLang="pt-BR" sz="2400" baseline="-25000" dirty="0">
                <a:solidFill>
                  <a:schemeClr val="folHlink"/>
                </a:solidFill>
              </a:rPr>
              <a:t>0</a:t>
            </a:r>
            <a:r>
              <a:rPr lang="en-US" altLang="pt-BR" sz="2400" dirty="0"/>
              <a:t> </a:t>
            </a:r>
            <a:r>
              <a:rPr lang="pt-BR" altLang="pt-BR" sz="2400" dirty="0"/>
              <a:t>e concluiu que existe correlação positiva significativa</a:t>
            </a:r>
            <a:endParaRPr lang="en-US" altLang="pt-BR" sz="2400" dirty="0"/>
          </a:p>
        </p:txBody>
      </p:sp>
      <p:sp>
        <p:nvSpPr>
          <p:cNvPr id="70661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Testando</a:t>
            </a:r>
            <a:r>
              <a:rPr lang="en-US" altLang="pt-BR" dirty="0"/>
              <a:t> para </a:t>
            </a:r>
            <a:r>
              <a:rPr lang="en-US" altLang="pt-BR" dirty="0" err="1"/>
              <a:t>autocorrelação</a:t>
            </a:r>
            <a:r>
              <a:rPr lang="en-US" altLang="pt-BR" dirty="0"/>
              <a:t> </a:t>
            </a:r>
            <a:r>
              <a:rPr lang="en-US" altLang="pt-BR" dirty="0" err="1"/>
              <a:t>positiva</a:t>
            </a:r>
            <a:endParaRPr lang="en-US" altLang="pt-BR" dirty="0"/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>
            <a:off x="7620000" y="898525"/>
            <a:ext cx="1670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19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19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>
            <a:off x="1143000" y="4267200"/>
            <a:ext cx="3581400" cy="846386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pt-BR" sz="1900" dirty="0" err="1">
                <a:solidFill>
                  <a:schemeClr val="hlink"/>
                </a:solidFill>
              </a:rPr>
              <a:t>Decisão</a:t>
            </a:r>
            <a:r>
              <a:rPr lang="en-US" altLang="pt-BR" sz="1900" dirty="0">
                <a:solidFill>
                  <a:schemeClr val="hlink"/>
                </a:solidFill>
              </a:rPr>
              <a:t>:</a:t>
            </a:r>
            <a:r>
              <a:rPr lang="en-US" altLang="pt-BR" sz="1900" dirty="0"/>
              <a:t>  </a:t>
            </a:r>
            <a:r>
              <a:rPr lang="en-US" altLang="pt-BR" sz="1900" b="1" dirty="0" err="1">
                <a:solidFill>
                  <a:schemeClr val="folHlink"/>
                </a:solidFill>
              </a:rPr>
              <a:t>rejeita</a:t>
            </a:r>
            <a:r>
              <a:rPr lang="en-US" altLang="pt-BR" sz="1900" b="1" dirty="0">
                <a:solidFill>
                  <a:schemeClr val="folHlink"/>
                </a:solidFill>
              </a:rPr>
              <a:t> H</a:t>
            </a:r>
            <a:r>
              <a:rPr lang="en-US" altLang="pt-BR" sz="1900" b="1" baseline="-25000" dirty="0">
                <a:solidFill>
                  <a:schemeClr val="folHlink"/>
                </a:solidFill>
              </a:rPr>
              <a:t>0</a:t>
            </a:r>
            <a:r>
              <a:rPr lang="en-US" altLang="pt-BR" sz="1900" dirty="0"/>
              <a:t> </a:t>
            </a:r>
            <a:r>
              <a:rPr lang="en-US" altLang="pt-BR" sz="1900" dirty="0" err="1"/>
              <a:t>desde</a:t>
            </a:r>
            <a:r>
              <a:rPr lang="en-US" altLang="pt-BR" sz="1900" dirty="0"/>
              <a:t> que </a:t>
            </a:r>
          </a:p>
          <a:p>
            <a:pPr eaLnBrk="1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pt-BR" sz="2000" dirty="0"/>
              <a:t>                 D = 1.00494 &lt; </a:t>
            </a:r>
            <a:r>
              <a:rPr lang="en-US" altLang="pt-BR" sz="2000" dirty="0" err="1"/>
              <a:t>d</a:t>
            </a:r>
            <a:r>
              <a:rPr lang="en-US" altLang="pt-BR" sz="2000" baseline="-25000" dirty="0" err="1"/>
              <a:t>L</a:t>
            </a:r>
            <a:endParaRPr lang="en-US" altLang="pt-BR" sz="2000" baseline="-25000" dirty="0"/>
          </a:p>
        </p:txBody>
      </p:sp>
      <p:sp>
        <p:nvSpPr>
          <p:cNvPr id="70664" name="Line 7"/>
          <p:cNvSpPr>
            <a:spLocks noChangeShapeType="1"/>
          </p:cNvSpPr>
          <p:nvPr/>
        </p:nvSpPr>
        <p:spPr bwMode="auto">
          <a:xfrm>
            <a:off x="1600200" y="55626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70665" name="Line 8"/>
          <p:cNvSpPr>
            <a:spLocks noChangeShapeType="1"/>
          </p:cNvSpPr>
          <p:nvPr/>
        </p:nvSpPr>
        <p:spPr bwMode="auto">
          <a:xfrm>
            <a:off x="16002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70666" name="Line 9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70667" name="Line 10"/>
          <p:cNvSpPr>
            <a:spLocks noChangeShapeType="1"/>
          </p:cNvSpPr>
          <p:nvPr/>
        </p:nvSpPr>
        <p:spPr bwMode="auto">
          <a:xfrm>
            <a:off x="58674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70668" name="Line 11"/>
          <p:cNvSpPr>
            <a:spLocks noChangeShapeType="1"/>
          </p:cNvSpPr>
          <p:nvPr/>
        </p:nvSpPr>
        <p:spPr bwMode="auto">
          <a:xfrm>
            <a:off x="80772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70669" name="Text Box 12"/>
          <p:cNvSpPr txBox="1">
            <a:spLocks noChangeArrowheads="1"/>
          </p:cNvSpPr>
          <p:nvPr/>
        </p:nvSpPr>
        <p:spPr bwMode="auto">
          <a:xfrm>
            <a:off x="1447800" y="5867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/>
              <a:t>0</a:t>
            </a:r>
          </a:p>
        </p:txBody>
      </p:sp>
      <p:sp>
        <p:nvSpPr>
          <p:cNvPr id="70670" name="Text Box 13"/>
          <p:cNvSpPr txBox="1">
            <a:spLocks noChangeArrowheads="1"/>
          </p:cNvSpPr>
          <p:nvPr/>
        </p:nvSpPr>
        <p:spPr bwMode="auto">
          <a:xfrm>
            <a:off x="5334000" y="58674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2000">
                <a:solidFill>
                  <a:schemeClr val="folHlink"/>
                </a:solidFill>
              </a:rPr>
              <a:t>d</a:t>
            </a:r>
            <a:r>
              <a:rPr lang="en-US" altLang="pt-BR" sz="2000" baseline="-25000">
                <a:solidFill>
                  <a:schemeClr val="folHlink"/>
                </a:solidFill>
              </a:rPr>
              <a:t>U</a:t>
            </a:r>
            <a:r>
              <a:rPr lang="en-US" altLang="pt-BR" sz="2000">
                <a:solidFill>
                  <a:schemeClr val="folHlink"/>
                </a:solidFill>
              </a:rPr>
              <a:t>=1.45</a:t>
            </a:r>
          </a:p>
        </p:txBody>
      </p:sp>
      <p:sp>
        <p:nvSpPr>
          <p:cNvPr id="70671" name="Text Box 14"/>
          <p:cNvSpPr txBox="1">
            <a:spLocks noChangeArrowheads="1"/>
          </p:cNvSpPr>
          <p:nvPr/>
        </p:nvSpPr>
        <p:spPr bwMode="auto">
          <a:xfrm>
            <a:off x="7924800" y="5867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/>
              <a:t>2</a:t>
            </a:r>
          </a:p>
        </p:txBody>
      </p:sp>
      <p:sp>
        <p:nvSpPr>
          <p:cNvPr id="70672" name="Text Box 15"/>
          <p:cNvSpPr txBox="1">
            <a:spLocks noChangeArrowheads="1"/>
          </p:cNvSpPr>
          <p:nvPr/>
        </p:nvSpPr>
        <p:spPr bwMode="auto">
          <a:xfrm>
            <a:off x="3124200" y="5867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2000">
                <a:solidFill>
                  <a:schemeClr val="folHlink"/>
                </a:solidFill>
              </a:rPr>
              <a:t>d</a:t>
            </a:r>
            <a:r>
              <a:rPr lang="en-US" altLang="pt-BR" sz="2000" baseline="-25000">
                <a:solidFill>
                  <a:schemeClr val="folHlink"/>
                </a:solidFill>
              </a:rPr>
              <a:t>L</a:t>
            </a:r>
            <a:r>
              <a:rPr lang="en-US" altLang="pt-BR" sz="2000">
                <a:solidFill>
                  <a:schemeClr val="folHlink"/>
                </a:solidFill>
              </a:rPr>
              <a:t>=1.29</a:t>
            </a:r>
          </a:p>
        </p:txBody>
      </p:sp>
      <p:sp>
        <p:nvSpPr>
          <p:cNvPr id="70673" name="Text Box 16"/>
          <p:cNvSpPr txBox="1">
            <a:spLocks noChangeArrowheads="1"/>
          </p:cNvSpPr>
          <p:nvPr/>
        </p:nvSpPr>
        <p:spPr bwMode="auto">
          <a:xfrm>
            <a:off x="2057400" y="5597525"/>
            <a:ext cx="1066800" cy="32316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500" dirty="0" err="1"/>
              <a:t>Rejeita</a:t>
            </a:r>
            <a:r>
              <a:rPr lang="en-US" altLang="pt-BR" sz="1500" dirty="0"/>
              <a:t> H</a:t>
            </a:r>
            <a:r>
              <a:rPr lang="en-US" altLang="pt-BR" sz="1500" baseline="-25000" dirty="0"/>
              <a:t>0</a:t>
            </a:r>
          </a:p>
        </p:txBody>
      </p:sp>
      <p:sp>
        <p:nvSpPr>
          <p:cNvPr id="70674" name="Text Box 17"/>
          <p:cNvSpPr txBox="1">
            <a:spLocks noChangeArrowheads="1"/>
          </p:cNvSpPr>
          <p:nvPr/>
        </p:nvSpPr>
        <p:spPr bwMode="auto">
          <a:xfrm>
            <a:off x="6172200" y="5597525"/>
            <a:ext cx="1752600" cy="346075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600" dirty="0" err="1"/>
              <a:t>Não</a:t>
            </a:r>
            <a:r>
              <a:rPr lang="en-US" altLang="pt-BR" sz="1600" dirty="0"/>
              <a:t> </a:t>
            </a:r>
            <a:r>
              <a:rPr lang="en-US" altLang="pt-BR" sz="1600" dirty="0" err="1"/>
              <a:t>rejeita</a:t>
            </a:r>
            <a:r>
              <a:rPr lang="en-US" altLang="pt-BR" sz="1600" dirty="0"/>
              <a:t> H</a:t>
            </a:r>
            <a:r>
              <a:rPr lang="en-US" altLang="pt-BR" sz="1600" baseline="-25000" dirty="0"/>
              <a:t>0</a:t>
            </a:r>
          </a:p>
        </p:txBody>
      </p:sp>
      <p:sp>
        <p:nvSpPr>
          <p:cNvPr id="70675" name="Text Box 18"/>
          <p:cNvSpPr txBox="1">
            <a:spLocks noChangeArrowheads="1"/>
          </p:cNvSpPr>
          <p:nvPr/>
        </p:nvSpPr>
        <p:spPr bwMode="auto">
          <a:xfrm>
            <a:off x="4038600" y="5597525"/>
            <a:ext cx="1371600" cy="346075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600" dirty="0" err="1"/>
              <a:t>Inconclusivo</a:t>
            </a:r>
            <a:endParaRPr lang="en-US" altLang="pt-BR" sz="1600" baseline="-25000" dirty="0"/>
          </a:p>
        </p:txBody>
      </p: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7543800" y="1268413"/>
            <a:ext cx="1447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87595EFD-4838-4426-8582-E85FC69BBF74}" type="slidenum">
              <a:rPr lang="en-US" altLang="pt-BR" sz="1000"/>
              <a:pPr eaLnBrk="1" hangingPunct="1"/>
              <a:t>55</a:t>
            </a:fld>
            <a:endParaRPr lang="en-US" altLang="pt-BR" sz="1000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793038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Inferências</a:t>
            </a:r>
            <a:r>
              <a:rPr lang="en-US" altLang="pt-BR" dirty="0"/>
              <a:t> </a:t>
            </a:r>
            <a:r>
              <a:rPr lang="en-US" altLang="pt-BR" dirty="0" err="1"/>
              <a:t>sobre</a:t>
            </a:r>
            <a:r>
              <a:rPr lang="en-US" altLang="pt-BR" dirty="0"/>
              <a:t> a </a:t>
            </a:r>
            <a:r>
              <a:rPr lang="en-US" altLang="pt-BR" dirty="0" err="1"/>
              <a:t>Inclinação</a:t>
            </a:r>
            <a:endParaRPr lang="en-US" altLang="pt-BR" dirty="0"/>
          </a:p>
        </p:txBody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O erro padrão do coeficiente angular de regressão </a:t>
            </a:r>
            <a:r>
              <a:rPr lang="en-US" altLang="pt-BR" dirty="0"/>
              <a:t>(b</a:t>
            </a:r>
            <a:r>
              <a:rPr lang="en-US" altLang="pt-BR" baseline="-25000" dirty="0"/>
              <a:t>1</a:t>
            </a:r>
            <a:r>
              <a:rPr lang="en-US" altLang="pt-BR" dirty="0"/>
              <a:t>)</a:t>
            </a:r>
            <a:r>
              <a:rPr lang="pt-BR" altLang="pt-BR" dirty="0"/>
              <a:t> é estimada pela:</a:t>
            </a:r>
            <a:endParaRPr lang="en-US" altLang="pt-BR" dirty="0"/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2362200" y="3124200"/>
          <a:ext cx="4667250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86" name="Equation" r:id="rId3" imgW="1892160" imgH="507960" progId="Equation.3">
                  <p:embed/>
                </p:oleObj>
              </mc:Choice>
              <mc:Fallback>
                <p:oleObj name="Equation" r:id="rId3" imgW="189216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124200"/>
                        <a:ext cx="4667250" cy="12525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685800" y="4648200"/>
            <a:ext cx="8153400" cy="163121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 err="1">
                <a:solidFill>
                  <a:srgbClr val="000000"/>
                </a:solidFill>
                <a:cs typeface="+mn-cs"/>
              </a:rPr>
              <a:t>onde</a:t>
            </a:r>
            <a:r>
              <a:rPr lang="en-US" sz="2000" dirty="0">
                <a:solidFill>
                  <a:srgbClr val="000000"/>
                </a:solidFill>
                <a:cs typeface="+mn-cs"/>
              </a:rPr>
              <a:t>:</a:t>
            </a:r>
          </a:p>
          <a:p>
            <a:pPr eaLnBrk="0" hangingPunct="0">
              <a:lnSpc>
                <a:spcPct val="160000"/>
              </a:lnSpc>
              <a:defRPr/>
            </a:pPr>
            <a:r>
              <a:rPr lang="en-US" sz="20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	</a:t>
            </a:r>
            <a:r>
              <a:rPr lang="en-US" sz="2000" dirty="0">
                <a:solidFill>
                  <a:srgbClr val="000000"/>
                </a:solidFill>
                <a:cs typeface="+mn-cs"/>
              </a:rPr>
              <a:t>= </a:t>
            </a:r>
            <a:r>
              <a:rPr lang="pt-BR" sz="2000" dirty="0">
                <a:solidFill>
                  <a:srgbClr val="000000"/>
                </a:solidFill>
                <a:cs typeface="+mn-cs"/>
              </a:rPr>
              <a:t>Estimativa do erro padrão da inclinação</a:t>
            </a:r>
            <a:endParaRPr lang="en-US" sz="2000" dirty="0">
              <a:solidFill>
                <a:srgbClr val="000000"/>
              </a:solidFill>
              <a:cs typeface="+mn-cs"/>
            </a:endParaRPr>
          </a:p>
          <a:p>
            <a:pPr eaLnBrk="0" hangingPunct="0">
              <a:lnSpc>
                <a:spcPct val="120000"/>
              </a:lnSpc>
              <a:defRPr/>
            </a:pPr>
            <a:endParaRPr lang="en-US" sz="2000" dirty="0">
              <a:solidFill>
                <a:srgbClr val="000000"/>
              </a:solidFill>
              <a:cs typeface="+mn-cs"/>
            </a:endParaRPr>
          </a:p>
          <a:p>
            <a:pPr eaLnBrk="0" hangingPunct="0">
              <a:lnSpc>
                <a:spcPct val="120000"/>
              </a:lnSpc>
              <a:defRPr/>
            </a:pPr>
            <a:r>
              <a:rPr lang="en-US" sz="2000" dirty="0">
                <a:solidFill>
                  <a:srgbClr val="000000"/>
                </a:solidFill>
                <a:cs typeface="+mn-cs"/>
              </a:rPr>
              <a:t>		     = </a:t>
            </a:r>
            <a:r>
              <a:rPr lang="en-US" sz="2000" dirty="0" err="1">
                <a:solidFill>
                  <a:srgbClr val="000000"/>
                </a:solidFill>
                <a:cs typeface="+mn-cs"/>
              </a:rPr>
              <a:t>Erro</a:t>
            </a:r>
            <a:r>
              <a:rPr lang="en-US" sz="200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2000" dirty="0" err="1">
                <a:solidFill>
                  <a:srgbClr val="000000"/>
                </a:solidFill>
                <a:cs typeface="+mn-cs"/>
              </a:rPr>
              <a:t>padrão</a:t>
            </a:r>
            <a:r>
              <a:rPr lang="en-US" sz="2000" dirty="0">
                <a:solidFill>
                  <a:srgbClr val="000000"/>
                </a:solidFill>
                <a:cs typeface="+mn-cs"/>
              </a:rPr>
              <a:t> da </a:t>
            </a:r>
            <a:r>
              <a:rPr lang="en-US" sz="2000" dirty="0" err="1">
                <a:solidFill>
                  <a:srgbClr val="000000"/>
                </a:solidFill>
                <a:cs typeface="+mn-cs"/>
              </a:rPr>
              <a:t>estimativa</a:t>
            </a:r>
            <a:endParaRPr lang="en-US" sz="2000" dirty="0">
              <a:solidFill>
                <a:srgbClr val="000000"/>
              </a:solidFill>
              <a:cs typeface="+mn-cs"/>
            </a:endParaRPr>
          </a:p>
        </p:txBody>
      </p:sp>
      <p:graphicFrame>
        <p:nvGraphicFramePr>
          <p:cNvPr id="27651" name="Object 6"/>
          <p:cNvGraphicFramePr>
            <a:graphicFrameLocks noChangeAspect="1"/>
          </p:cNvGraphicFramePr>
          <p:nvPr/>
        </p:nvGraphicFramePr>
        <p:xfrm>
          <a:off x="1066800" y="5029200"/>
          <a:ext cx="5683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87" name="Equation" r:id="rId5" imgW="241200" imgH="241200" progId="Equation.3">
                  <p:embed/>
                </p:oleObj>
              </mc:Choice>
              <mc:Fallback>
                <p:oleObj name="Equation" r:id="rId5" imgW="24120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568325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7"/>
          <p:cNvGraphicFramePr>
            <a:graphicFrameLocks noChangeAspect="1"/>
          </p:cNvGraphicFramePr>
          <p:nvPr/>
        </p:nvGraphicFramePr>
        <p:xfrm>
          <a:off x="1135063" y="5638800"/>
          <a:ext cx="1684337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88" name="Equation" r:id="rId7" imgW="888840" imgH="444240" progId="Equation.3">
                  <p:embed/>
                </p:oleObj>
              </mc:Choice>
              <mc:Fallback>
                <p:oleObj name="Equation" r:id="rId7" imgW="88884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5638800"/>
                        <a:ext cx="1684337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FF0D9AD-2347-4971-B71F-5EA05DDFB034}" type="slidenum">
              <a:rPr lang="en-US" altLang="pt-BR" sz="1000"/>
              <a:pPr eaLnBrk="1" hangingPunct="1"/>
              <a:t>56</a:t>
            </a:fld>
            <a:endParaRPr lang="en-US" altLang="pt-BR" sz="10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Inferências</a:t>
            </a:r>
            <a:r>
              <a:rPr lang="en-US" altLang="pt-BR" dirty="0"/>
              <a:t> </a:t>
            </a:r>
            <a:r>
              <a:rPr lang="en-US" altLang="pt-BR" dirty="0" err="1"/>
              <a:t>sobre</a:t>
            </a:r>
            <a:r>
              <a:rPr lang="en-US" altLang="pt-BR" dirty="0"/>
              <a:t> a </a:t>
            </a:r>
            <a:r>
              <a:rPr lang="en-US" altLang="pt-BR" dirty="0" err="1"/>
              <a:t>Inclinação</a:t>
            </a:r>
            <a:r>
              <a:rPr lang="en-US" altLang="pt-BR" dirty="0"/>
              <a:t>: </a:t>
            </a:r>
            <a:br>
              <a:rPr lang="en-US" altLang="pt-BR" dirty="0"/>
            </a:br>
            <a:r>
              <a:rPr lang="en-US" altLang="pt-BR" dirty="0"/>
              <a:t>Teste t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848600" cy="274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pt-BR" dirty="0"/>
              <a:t>teste t para a </a:t>
            </a:r>
            <a:r>
              <a:rPr lang="en-US" altLang="pt-BR" dirty="0" err="1"/>
              <a:t>inclinação</a:t>
            </a:r>
            <a:r>
              <a:rPr lang="en-US" altLang="pt-BR" dirty="0"/>
              <a:t> da </a:t>
            </a:r>
            <a:r>
              <a:rPr lang="en-US" altLang="pt-BR" dirty="0" err="1"/>
              <a:t>população</a:t>
            </a:r>
            <a:r>
              <a:rPr lang="en-US" altLang="pt-BR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dirty="0" err="1"/>
              <a:t>Há</a:t>
            </a:r>
            <a:r>
              <a:rPr lang="en-US" altLang="pt-BR" dirty="0"/>
              <a:t> </a:t>
            </a:r>
            <a:r>
              <a:rPr lang="en-US" altLang="pt-BR" dirty="0" err="1"/>
              <a:t>uma</a:t>
            </a:r>
            <a:r>
              <a:rPr lang="en-US" altLang="pt-BR" dirty="0"/>
              <a:t> </a:t>
            </a:r>
            <a:r>
              <a:rPr lang="en-US" altLang="pt-BR" dirty="0" err="1"/>
              <a:t>relação</a:t>
            </a:r>
            <a:r>
              <a:rPr lang="en-US" altLang="pt-BR" dirty="0"/>
              <a:t> linear entre X e Y?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dirty="0" err="1"/>
              <a:t>Hipóteses</a:t>
            </a:r>
            <a:r>
              <a:rPr lang="en-US" altLang="pt-BR" dirty="0"/>
              <a:t> </a:t>
            </a:r>
            <a:r>
              <a:rPr lang="en-US" altLang="pt-BR" dirty="0" err="1"/>
              <a:t>nula</a:t>
            </a:r>
            <a:r>
              <a:rPr lang="en-US" altLang="pt-BR" dirty="0"/>
              <a:t> e </a:t>
            </a:r>
            <a:r>
              <a:rPr lang="en-US" altLang="pt-BR" dirty="0" err="1"/>
              <a:t>alternativa</a:t>
            </a:r>
            <a:endParaRPr lang="en-US" altLang="pt-BR" dirty="0"/>
          </a:p>
          <a:p>
            <a:pPr lvl="1" eaLnBrk="1" hangingPunct="1">
              <a:lnSpc>
                <a:spcPct val="90000"/>
              </a:lnSpc>
            </a:pPr>
            <a:r>
              <a:rPr lang="en-US" altLang="pt-BR" dirty="0"/>
              <a:t>  H</a:t>
            </a:r>
            <a:r>
              <a:rPr lang="en-US" altLang="pt-BR" baseline="-25000" dirty="0"/>
              <a:t>0</a:t>
            </a:r>
            <a:r>
              <a:rPr lang="en-US" altLang="pt-BR" dirty="0"/>
              <a:t>:  </a:t>
            </a:r>
            <a:r>
              <a:rPr lang="el-GR" altLang="pt-BR" dirty="0"/>
              <a:t>β</a:t>
            </a:r>
            <a:r>
              <a:rPr lang="en-US" altLang="pt-BR" baseline="-25000" dirty="0"/>
              <a:t>1</a:t>
            </a:r>
            <a:r>
              <a:rPr lang="en-US" altLang="pt-BR" dirty="0"/>
              <a:t> = 0	(</a:t>
            </a:r>
            <a:r>
              <a:rPr lang="en-US" altLang="pt-BR" dirty="0" err="1"/>
              <a:t>não</a:t>
            </a:r>
            <a:r>
              <a:rPr lang="en-US" altLang="pt-BR" dirty="0"/>
              <a:t> </a:t>
            </a:r>
            <a:r>
              <a:rPr lang="en-US" altLang="pt-BR" dirty="0" err="1"/>
              <a:t>há</a:t>
            </a:r>
            <a:r>
              <a:rPr lang="en-US" altLang="pt-BR" dirty="0"/>
              <a:t> </a:t>
            </a:r>
            <a:r>
              <a:rPr lang="en-US" altLang="pt-BR" dirty="0" err="1"/>
              <a:t>relação</a:t>
            </a:r>
            <a:r>
              <a:rPr lang="en-US" altLang="pt-BR" dirty="0"/>
              <a:t> linear)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pt-BR" dirty="0"/>
              <a:t>  H</a:t>
            </a:r>
            <a:r>
              <a:rPr lang="en-US" altLang="pt-BR" baseline="-25000" dirty="0"/>
              <a:t>1</a:t>
            </a:r>
            <a:r>
              <a:rPr lang="en-US" altLang="pt-BR" dirty="0"/>
              <a:t>:  </a:t>
            </a:r>
            <a:r>
              <a:rPr lang="el-GR" altLang="pt-BR" dirty="0"/>
              <a:t>β</a:t>
            </a:r>
            <a:r>
              <a:rPr lang="en-US" altLang="pt-BR" baseline="-25000" dirty="0"/>
              <a:t>1</a:t>
            </a:r>
            <a:r>
              <a:rPr lang="en-US" altLang="pt-BR" dirty="0"/>
              <a:t> </a:t>
            </a:r>
            <a:r>
              <a:rPr lang="en-US" altLang="pt-BR" dirty="0">
                <a:cs typeface="Times New Roman" panose="02020603050405020304" pitchFamily="18" charset="0"/>
              </a:rPr>
              <a:t>≠</a:t>
            </a:r>
            <a:r>
              <a:rPr lang="en-US" altLang="pt-BR" dirty="0"/>
              <a:t> 0	(</a:t>
            </a:r>
            <a:r>
              <a:rPr lang="en-US" altLang="pt-BR" dirty="0" err="1"/>
              <a:t>existe</a:t>
            </a:r>
            <a:r>
              <a:rPr lang="en-US" altLang="pt-BR" dirty="0"/>
              <a:t> </a:t>
            </a:r>
            <a:r>
              <a:rPr lang="en-US" altLang="pt-BR" dirty="0" err="1"/>
              <a:t>relação</a:t>
            </a:r>
            <a:r>
              <a:rPr lang="en-US" altLang="pt-BR" dirty="0"/>
              <a:t> linear)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dirty="0" err="1"/>
              <a:t>Estatística</a:t>
            </a:r>
            <a:r>
              <a:rPr lang="en-US" altLang="pt-BR" dirty="0"/>
              <a:t> Teste</a:t>
            </a:r>
            <a:r>
              <a:rPr lang="en-US" altLang="pt-BR" sz="3100" dirty="0"/>
              <a:t>  </a:t>
            </a: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3013075" y="4419600"/>
          <a:ext cx="277812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3" name="Equation" r:id="rId3" imgW="977760" imgH="457200" progId="Equation.3">
                  <p:embed/>
                </p:oleObj>
              </mc:Choice>
              <mc:Fallback>
                <p:oleObj name="Equation" r:id="rId3" imgW="9777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4419600"/>
                        <a:ext cx="2778125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3505200" y="5867400"/>
          <a:ext cx="1676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4" name="Equation" r:id="rId5" imgW="711000" imgH="177480" progId="Equation.3">
                  <p:embed/>
                </p:oleObj>
              </mc:Choice>
              <mc:Fallback>
                <p:oleObj name="Equation" r:id="rId5" imgW="711000" imgH="177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867400"/>
                        <a:ext cx="1676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6172200" y="4267200"/>
            <a:ext cx="2819400" cy="2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ONDE:</a:t>
            </a:r>
          </a:p>
          <a:p>
            <a:pPr>
              <a:spcBef>
                <a:spcPct val="50000"/>
              </a:spcBef>
            </a:pP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b</a:t>
            </a:r>
            <a:r>
              <a:rPr lang="en-US" altLang="pt-BR" sz="18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pt-B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inclinação</a:t>
            </a:r>
            <a:endParaRPr lang="en-US" altLang="pt-B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l-GR" altLang="pt-BR" sz="1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US" altLang="pt-BR" sz="1800" baseline="-250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pt-B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hipótese</a:t>
            </a: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para       </a:t>
            </a:r>
            <a:r>
              <a:rPr lang="en-US" altLang="pt-B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inclinação</a:t>
            </a:r>
            <a:endParaRPr lang="en-US" altLang="pt-B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S</a:t>
            </a:r>
            <a:r>
              <a:rPr lang="en-US" altLang="pt-BR" sz="18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b1</a:t>
            </a: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pt-B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erro</a:t>
            </a: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pt-B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padrão</a:t>
            </a: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da 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pt-B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</a:t>
            </a:r>
            <a:r>
              <a:rPr lang="en-US" altLang="pt-B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inclinação</a:t>
            </a:r>
            <a:endParaRPr lang="en-US" altLang="pt-B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4DEF1DB4-DD13-4407-8ED4-21F7D4CD7013}" type="slidenum">
              <a:rPr lang="en-US" altLang="pt-BR" sz="1000"/>
              <a:pPr eaLnBrk="1" hangingPunct="1"/>
              <a:t>57</a:t>
            </a:fld>
            <a:endParaRPr lang="en-US" altLang="pt-BR" sz="10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Inferências</a:t>
            </a:r>
            <a:r>
              <a:rPr lang="en-US" altLang="pt-BR" dirty="0"/>
              <a:t> </a:t>
            </a:r>
            <a:r>
              <a:rPr lang="en-US" altLang="pt-BR" dirty="0" err="1"/>
              <a:t>sobre</a:t>
            </a:r>
            <a:r>
              <a:rPr lang="en-US" altLang="pt-BR" dirty="0"/>
              <a:t> a </a:t>
            </a:r>
            <a:r>
              <a:rPr lang="en-US" altLang="pt-BR" dirty="0" err="1"/>
              <a:t>inclinação</a:t>
            </a:r>
            <a:r>
              <a:rPr lang="en-US" altLang="pt-BR" dirty="0"/>
              <a:t>: </a:t>
            </a:r>
            <a:br>
              <a:rPr lang="en-US" altLang="pt-BR" dirty="0"/>
            </a:br>
            <a:r>
              <a:rPr lang="en-US" altLang="pt-BR" dirty="0" err="1"/>
              <a:t>Exemplo</a:t>
            </a:r>
            <a:r>
              <a:rPr lang="en-US" altLang="pt-BR" dirty="0"/>
              <a:t> de Teste t</a:t>
            </a:r>
          </a:p>
        </p:txBody>
      </p:sp>
      <p:graphicFrame>
        <p:nvGraphicFramePr>
          <p:cNvPr id="28160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79257"/>
              </p:ext>
            </p:extLst>
          </p:nvPr>
        </p:nvGraphicFramePr>
        <p:xfrm>
          <a:off x="381000" y="2057400"/>
          <a:ext cx="2819400" cy="3978274"/>
        </p:xfrm>
        <a:graphic>
          <a:graphicData uri="http://schemas.openxmlformats.org/drawingml/2006/table">
            <a:tbl>
              <a:tblPr/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364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Preço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da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acsa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$1000s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(y)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Pés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Quadrados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(x)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279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308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199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219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319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1425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91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29698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879432"/>
              </p:ext>
            </p:extLst>
          </p:nvPr>
        </p:nvGraphicFramePr>
        <p:xfrm>
          <a:off x="4114800" y="2529681"/>
          <a:ext cx="366553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9" name="Equação" r:id="rId3" imgW="2044440" imgH="203040" progId="Equation.3">
                  <p:embed/>
                </p:oleObj>
              </mc:Choice>
              <mc:Fallback>
                <p:oleObj name="Equação" r:id="rId3" imgW="2044440" imgH="2030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529681"/>
                        <a:ext cx="366553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9" name="Rectangle 46"/>
          <p:cNvSpPr>
            <a:spLocks noChangeArrowheads="1"/>
          </p:cNvSpPr>
          <p:nvPr/>
        </p:nvSpPr>
        <p:spPr bwMode="auto">
          <a:xfrm>
            <a:off x="3657600" y="1900238"/>
            <a:ext cx="502920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>
                <a:latin typeface="Times New Roman" panose="02020603050405020304" pitchFamily="18" charset="0"/>
              </a:rPr>
              <a:t>Estimativa</a:t>
            </a:r>
            <a:r>
              <a:rPr lang="en-US" altLang="pt-BR" b="1" dirty="0">
                <a:latin typeface="Times New Roman" panose="02020603050405020304" pitchFamily="18" charset="0"/>
              </a:rPr>
              <a:t> da </a:t>
            </a:r>
            <a:r>
              <a:rPr lang="en-US" altLang="pt-BR" b="1" dirty="0" err="1">
                <a:latin typeface="Times New Roman" panose="02020603050405020304" pitchFamily="18" charset="0"/>
              </a:rPr>
              <a:t>equação</a:t>
            </a:r>
            <a:r>
              <a:rPr lang="en-US" altLang="pt-BR" b="1" dirty="0">
                <a:latin typeface="Times New Roman" panose="02020603050405020304" pitchFamily="18" charset="0"/>
              </a:rPr>
              <a:t> de </a:t>
            </a:r>
            <a:r>
              <a:rPr lang="en-US" altLang="pt-BR" b="1" dirty="0" err="1">
                <a:latin typeface="Times New Roman" panose="02020603050405020304" pitchFamily="18" charset="0"/>
              </a:rPr>
              <a:t>regressão</a:t>
            </a:r>
            <a:r>
              <a:rPr lang="en-US" altLang="pt-BR" b="1" dirty="0"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29740" name="Rectangle 47"/>
          <p:cNvSpPr>
            <a:spLocks noChangeArrowheads="1"/>
          </p:cNvSpPr>
          <p:nvPr/>
        </p:nvSpPr>
        <p:spPr bwMode="auto">
          <a:xfrm>
            <a:off x="3962400" y="3657600"/>
            <a:ext cx="4800600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dirty="0">
                <a:latin typeface="Times New Roman" panose="02020603050405020304" pitchFamily="18" charset="0"/>
              </a:rPr>
              <a:t>A inclinação deste modelo é 0,1098</a:t>
            </a:r>
          </a:p>
          <a:p>
            <a:pPr>
              <a:spcBef>
                <a:spcPct val="50000"/>
              </a:spcBef>
            </a:pPr>
            <a:r>
              <a:rPr lang="pt-BR" altLang="pt-BR" dirty="0">
                <a:latin typeface="Times New Roman" panose="02020603050405020304" pitchFamily="18" charset="0"/>
              </a:rPr>
              <a:t>Existe uma relação entre a metragem quadrada da casa e seu preço de venda?</a:t>
            </a:r>
            <a:endParaRPr lang="en-US" altLang="pt-BR" dirty="0">
              <a:latin typeface="Times New Roman" panose="02020603050405020304" pitchFamily="18" charset="0"/>
            </a:endParaRPr>
          </a:p>
        </p:txBody>
      </p:sp>
      <p:sp>
        <p:nvSpPr>
          <p:cNvPr id="29741" name="Rectangle 7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32DFC046-1A8E-4419-8433-49AD0C41DCEC}" type="slidenum">
              <a:rPr lang="en-US" altLang="pt-BR" sz="1000"/>
              <a:pPr eaLnBrk="1" hangingPunct="1"/>
              <a:t>58</a:t>
            </a:fld>
            <a:endParaRPr lang="en-US" altLang="pt-BR" sz="10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Inferências</a:t>
            </a:r>
            <a:r>
              <a:rPr lang="en-US" altLang="pt-BR" dirty="0"/>
              <a:t> </a:t>
            </a:r>
            <a:r>
              <a:rPr lang="en-US" altLang="pt-BR" dirty="0" err="1"/>
              <a:t>sobre</a:t>
            </a:r>
            <a:r>
              <a:rPr lang="en-US" altLang="pt-BR" dirty="0"/>
              <a:t> a </a:t>
            </a:r>
            <a:r>
              <a:rPr lang="en-US" altLang="pt-BR" dirty="0" err="1"/>
              <a:t>inclinação</a:t>
            </a:r>
            <a:r>
              <a:rPr lang="en-US" altLang="pt-BR" dirty="0"/>
              <a:t>: </a:t>
            </a:r>
            <a:br>
              <a:rPr lang="en-US" altLang="pt-BR" dirty="0"/>
            </a:br>
            <a:r>
              <a:rPr lang="en-US" altLang="pt-BR" dirty="0" err="1"/>
              <a:t>Exemplo</a:t>
            </a:r>
            <a:r>
              <a:rPr lang="en-US" altLang="pt-BR" dirty="0"/>
              <a:t> de Teste t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14800" y="1447800"/>
            <a:ext cx="1676400" cy="990600"/>
          </a:xfrm>
        </p:spPr>
        <p:txBody>
          <a:bodyPr lIns="90488" tIns="44450" rIns="90488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0</a:t>
            </a:r>
            <a:r>
              <a:rPr lang="en-US" altLang="pt-BR" sz="2400"/>
              <a:t>: </a:t>
            </a:r>
            <a:r>
              <a:rPr lang="el-GR" altLang="pt-BR" sz="2400"/>
              <a:t>β</a:t>
            </a:r>
            <a:r>
              <a:rPr lang="en-US" altLang="pt-BR" sz="2400" baseline="-25000"/>
              <a:t>1</a:t>
            </a:r>
            <a:r>
              <a:rPr lang="en-US" altLang="pt-BR" sz="2400"/>
              <a:t> =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1</a:t>
            </a:r>
            <a:r>
              <a:rPr lang="en-US" altLang="pt-BR" sz="2400"/>
              <a:t>: </a:t>
            </a:r>
            <a:r>
              <a:rPr lang="el-GR" altLang="pt-BR" sz="2400"/>
              <a:t>β</a:t>
            </a:r>
            <a:r>
              <a:rPr lang="en-US" altLang="pt-BR" sz="2400" baseline="-25000"/>
              <a:t>1</a:t>
            </a:r>
            <a:r>
              <a:rPr lang="en-US" altLang="pt-BR" sz="2400"/>
              <a:t> </a:t>
            </a:r>
            <a:r>
              <a:rPr lang="en-US" altLang="pt-BR" sz="2400">
                <a:cs typeface="Times New Roman" panose="02020603050405020304" pitchFamily="18" charset="0"/>
              </a:rPr>
              <a:t>≠ </a:t>
            </a:r>
            <a:r>
              <a:rPr lang="en-US" altLang="pt-BR" sz="2400"/>
              <a:t>0</a:t>
            </a:r>
          </a:p>
        </p:txBody>
      </p:sp>
      <p:sp>
        <p:nvSpPr>
          <p:cNvPr id="30727" name="Rectangle 4"/>
          <p:cNvSpPr>
            <a:spLocks noChangeArrowheads="1"/>
          </p:cNvSpPr>
          <p:nvPr/>
        </p:nvSpPr>
        <p:spPr bwMode="auto">
          <a:xfrm>
            <a:off x="228600" y="1981200"/>
            <a:ext cx="36671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/>
              <a:t>Saída</a:t>
            </a:r>
            <a:r>
              <a:rPr lang="en-US" altLang="pt-BR" b="1" dirty="0"/>
              <a:t> do Excel: </a:t>
            </a:r>
          </a:p>
        </p:txBody>
      </p:sp>
      <p:graphicFrame>
        <p:nvGraphicFramePr>
          <p:cNvPr id="282629" name="Group 5"/>
          <p:cNvGraphicFramePr>
            <a:graphicFrameLocks noGrp="1"/>
          </p:cNvGraphicFramePr>
          <p:nvPr/>
        </p:nvGraphicFramePr>
        <p:xfrm>
          <a:off x="228600" y="2590800"/>
          <a:ext cx="6324600" cy="960438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146"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Coefficients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P-value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98.24833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58.03348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1.69296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0.12892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46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 Feet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0.10977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0.03297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3.32938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54" name="Oval 31"/>
          <p:cNvSpPr>
            <a:spLocks noChangeArrowheads="1"/>
          </p:cNvSpPr>
          <p:nvPr/>
        </p:nvSpPr>
        <p:spPr bwMode="auto">
          <a:xfrm>
            <a:off x="1981200" y="3200400"/>
            <a:ext cx="1104900" cy="304800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0755" name="Oval 32"/>
          <p:cNvSpPr>
            <a:spLocks noChangeArrowheads="1"/>
          </p:cNvSpPr>
          <p:nvPr/>
        </p:nvSpPr>
        <p:spPr bwMode="auto">
          <a:xfrm>
            <a:off x="3581400" y="3200400"/>
            <a:ext cx="1042988" cy="333375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0756" name="Oval 33"/>
          <p:cNvSpPr>
            <a:spLocks noChangeArrowheads="1"/>
          </p:cNvSpPr>
          <p:nvPr/>
        </p:nvSpPr>
        <p:spPr bwMode="auto">
          <a:xfrm>
            <a:off x="4724400" y="3200400"/>
            <a:ext cx="1000125" cy="352425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0757" name="Line 34"/>
          <p:cNvSpPr>
            <a:spLocks noChangeShapeType="1"/>
          </p:cNvSpPr>
          <p:nvPr/>
        </p:nvSpPr>
        <p:spPr bwMode="auto">
          <a:xfrm flipH="1" flipV="1">
            <a:off x="5486400" y="3581400"/>
            <a:ext cx="2133600" cy="1981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aphicFrame>
        <p:nvGraphicFramePr>
          <p:cNvPr id="30722" name="Object 37"/>
          <p:cNvGraphicFramePr>
            <a:graphicFrameLocks noChangeAspect="1"/>
          </p:cNvGraphicFramePr>
          <p:nvPr/>
        </p:nvGraphicFramePr>
        <p:xfrm>
          <a:off x="4572000" y="3886200"/>
          <a:ext cx="5318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4" name="Equation" r:id="rId3" imgW="241200" imgH="241200" progId="Equation.3">
                  <p:embed/>
                </p:oleObj>
              </mc:Choice>
              <mc:Fallback>
                <p:oleObj name="Equation" r:id="rId3" imgW="241200" imgH="2412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86200"/>
                        <a:ext cx="531813" cy="533400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8" name="Text Box 39"/>
          <p:cNvSpPr txBox="1">
            <a:spLocks noChangeArrowheads="1"/>
          </p:cNvSpPr>
          <p:nvPr/>
        </p:nvSpPr>
        <p:spPr bwMode="auto">
          <a:xfrm>
            <a:off x="3581400" y="3810000"/>
            <a:ext cx="533400" cy="47625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/>
              <a:t>b</a:t>
            </a:r>
            <a:r>
              <a:rPr lang="en-US" altLang="pt-BR" baseline="-25000"/>
              <a:t>1</a:t>
            </a:r>
          </a:p>
        </p:txBody>
      </p:sp>
      <p:graphicFrame>
        <p:nvGraphicFramePr>
          <p:cNvPr id="30723" name="Object 40"/>
          <p:cNvGraphicFramePr>
            <a:graphicFrameLocks noChangeAspect="1"/>
          </p:cNvGraphicFramePr>
          <p:nvPr/>
        </p:nvGraphicFramePr>
        <p:xfrm>
          <a:off x="5029200" y="5562600"/>
          <a:ext cx="391795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5" name="Equation" r:id="rId5" imgW="2349360" imgH="507960" progId="Equation.3">
                  <p:embed/>
                </p:oleObj>
              </mc:Choice>
              <mc:Fallback>
                <p:oleObj name="Equation" r:id="rId5" imgW="2349360" imgH="50796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562600"/>
                        <a:ext cx="3917950" cy="846138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9" name="Line 50"/>
          <p:cNvSpPr>
            <a:spLocks noChangeShapeType="1"/>
          </p:cNvSpPr>
          <p:nvPr/>
        </p:nvSpPr>
        <p:spPr bwMode="auto">
          <a:xfrm flipH="1" flipV="1">
            <a:off x="2819400" y="3505200"/>
            <a:ext cx="990600" cy="304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60" name="Line 51"/>
          <p:cNvSpPr>
            <a:spLocks noChangeShapeType="1"/>
          </p:cNvSpPr>
          <p:nvPr/>
        </p:nvSpPr>
        <p:spPr bwMode="auto">
          <a:xfrm flipH="1" flipV="1">
            <a:off x="4343400" y="3581400"/>
            <a:ext cx="533400" cy="304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61" name="Rectangle 26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8BC438E4-6847-49F4-8F4A-24F0D4FFDFE0}" type="slidenum">
              <a:rPr lang="en-US" altLang="pt-BR" sz="1000"/>
              <a:pPr eaLnBrk="1" hangingPunct="1"/>
              <a:t>59</a:t>
            </a:fld>
            <a:endParaRPr lang="en-US" altLang="pt-BR" sz="100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Inferências</a:t>
            </a:r>
            <a:r>
              <a:rPr lang="en-US" altLang="pt-BR" dirty="0"/>
              <a:t> </a:t>
            </a:r>
            <a:r>
              <a:rPr lang="en-US" altLang="pt-BR" dirty="0" err="1"/>
              <a:t>sobre</a:t>
            </a:r>
            <a:r>
              <a:rPr lang="en-US" altLang="pt-BR" dirty="0"/>
              <a:t> a </a:t>
            </a:r>
            <a:r>
              <a:rPr lang="en-US" altLang="pt-BR" dirty="0" err="1"/>
              <a:t>inclinação</a:t>
            </a:r>
            <a:r>
              <a:rPr lang="en-US" altLang="pt-BR" dirty="0"/>
              <a:t>: </a:t>
            </a:r>
            <a:br>
              <a:rPr lang="en-US" altLang="pt-BR" dirty="0"/>
            </a:br>
            <a:r>
              <a:rPr lang="en-US" altLang="pt-BR" dirty="0" err="1"/>
              <a:t>Exemplo</a:t>
            </a:r>
            <a:r>
              <a:rPr lang="en-US" altLang="pt-BR" dirty="0"/>
              <a:t> de Teste t</a:t>
            </a:r>
          </a:p>
        </p:txBody>
      </p:sp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1219200" y="2133600"/>
            <a:ext cx="434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pt-BR" dirty="0" err="1">
                <a:latin typeface="Times New Roman" panose="02020603050405020304" pitchFamily="18" charset="0"/>
              </a:rPr>
              <a:t>Estatística</a:t>
            </a:r>
            <a:r>
              <a:rPr lang="en-US" altLang="pt-BR" dirty="0">
                <a:latin typeface="Times New Roman" panose="02020603050405020304" pitchFamily="18" charset="0"/>
              </a:rPr>
              <a:t> Teste:  </a:t>
            </a:r>
            <a:r>
              <a:rPr lang="en-US" altLang="pt-BR" sz="2800" b="1" dirty="0" err="1">
                <a:latin typeface="Times New Roman" panose="02020603050405020304" pitchFamily="18" charset="0"/>
              </a:rPr>
              <a:t>t</a:t>
            </a:r>
            <a:r>
              <a:rPr lang="en-US" altLang="pt-BR" sz="2800" b="1" baseline="-25000" dirty="0" err="1">
                <a:latin typeface="Times New Roman" panose="02020603050405020304" pitchFamily="18" charset="0"/>
              </a:rPr>
              <a:t>STAT</a:t>
            </a:r>
            <a:r>
              <a:rPr lang="en-US" altLang="pt-BR" sz="2800" b="1" dirty="0">
                <a:latin typeface="Times New Roman" panose="02020603050405020304" pitchFamily="18" charset="0"/>
              </a:rPr>
              <a:t> = 3.329</a:t>
            </a:r>
          </a:p>
        </p:txBody>
      </p:sp>
      <p:sp>
        <p:nvSpPr>
          <p:cNvPr id="71685" name="Rectangle 4"/>
          <p:cNvSpPr>
            <a:spLocks noChangeArrowheads="1"/>
          </p:cNvSpPr>
          <p:nvPr/>
        </p:nvSpPr>
        <p:spPr bwMode="auto">
          <a:xfrm>
            <a:off x="4572000" y="4419600"/>
            <a:ext cx="4267200" cy="138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800" dirty="0">
                <a:latin typeface="Times New Roman" panose="02020603050405020304" pitchFamily="18" charset="0"/>
              </a:rPr>
              <a:t>Há evidências suficientes de que a metragem quadrada afeta preço de casa.</a:t>
            </a:r>
            <a:endParaRPr lang="en-US" altLang="pt-BR" sz="2800" dirty="0">
              <a:latin typeface="Times New Roman" panose="02020603050405020304" pitchFamily="18" charset="0"/>
            </a:endParaRPr>
          </a:p>
        </p:txBody>
      </p:sp>
      <p:sp>
        <p:nvSpPr>
          <p:cNvPr id="71686" name="Rectangle 5"/>
          <p:cNvSpPr>
            <a:spLocks noChangeArrowheads="1"/>
          </p:cNvSpPr>
          <p:nvPr/>
        </p:nvSpPr>
        <p:spPr bwMode="auto">
          <a:xfrm>
            <a:off x="4572000" y="3657600"/>
            <a:ext cx="39719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dirty="0" err="1">
                <a:latin typeface="Times New Roman" panose="02020603050405020304" pitchFamily="18" charset="0"/>
              </a:rPr>
              <a:t>Decisão</a:t>
            </a:r>
            <a:r>
              <a:rPr lang="en-US" altLang="pt-BR" sz="2800" dirty="0">
                <a:latin typeface="Times New Roman" panose="02020603050405020304" pitchFamily="18" charset="0"/>
              </a:rPr>
              <a:t>:  </a:t>
            </a:r>
            <a:r>
              <a:rPr lang="en-US" altLang="pt-BR" sz="2800" dirty="0" err="1">
                <a:latin typeface="Times New Roman" panose="02020603050405020304" pitchFamily="18" charset="0"/>
              </a:rPr>
              <a:t>Rejeita</a:t>
            </a:r>
            <a:r>
              <a:rPr lang="en-US" altLang="pt-BR" sz="2800" dirty="0">
                <a:latin typeface="Times New Roman" panose="02020603050405020304" pitchFamily="18" charset="0"/>
              </a:rPr>
              <a:t> H</a:t>
            </a:r>
            <a:r>
              <a:rPr lang="en-US" altLang="pt-BR" sz="2800" baseline="-25000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687" name="Rectangle 6"/>
          <p:cNvSpPr>
            <a:spLocks noChangeArrowheads="1"/>
          </p:cNvSpPr>
          <p:nvPr/>
        </p:nvSpPr>
        <p:spPr bwMode="auto">
          <a:xfrm>
            <a:off x="2438400" y="5562600"/>
            <a:ext cx="914400" cy="228600"/>
          </a:xfrm>
          <a:prstGeom prst="rect">
            <a:avLst/>
          </a:prstGeom>
          <a:solidFill>
            <a:srgbClr val="FDE0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1688" name="Rectangle 7"/>
          <p:cNvSpPr>
            <a:spLocks noChangeArrowheads="1"/>
          </p:cNvSpPr>
          <p:nvPr/>
        </p:nvSpPr>
        <p:spPr bwMode="auto">
          <a:xfrm>
            <a:off x="838200" y="5562600"/>
            <a:ext cx="1066800" cy="228600"/>
          </a:xfrm>
          <a:prstGeom prst="rect">
            <a:avLst/>
          </a:prstGeom>
          <a:solidFill>
            <a:srgbClr val="FDE0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1689" name="Text Box 8"/>
          <p:cNvSpPr txBox="1">
            <a:spLocks noChangeArrowheads="1"/>
          </p:cNvSpPr>
          <p:nvPr/>
        </p:nvSpPr>
        <p:spPr bwMode="auto">
          <a:xfrm>
            <a:off x="2895600" y="50292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71690" name="Text Box 9"/>
          <p:cNvSpPr txBox="1">
            <a:spLocks noChangeArrowheads="1"/>
          </p:cNvSpPr>
          <p:nvPr/>
        </p:nvSpPr>
        <p:spPr bwMode="auto">
          <a:xfrm>
            <a:off x="381000" y="5029200"/>
            <a:ext cx="990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71691" name="Freeform 10"/>
          <p:cNvSpPr>
            <a:spLocks/>
          </p:cNvSpPr>
          <p:nvPr/>
        </p:nvSpPr>
        <p:spPr bwMode="auto">
          <a:xfrm>
            <a:off x="2890838" y="4241800"/>
            <a:ext cx="850900" cy="561975"/>
          </a:xfrm>
          <a:custGeom>
            <a:avLst/>
            <a:gdLst>
              <a:gd name="T0" fmla="*/ 1350803532 w 536"/>
              <a:gd name="T1" fmla="*/ 884575729 h 354"/>
              <a:gd name="T2" fmla="*/ 1348284170 w 536"/>
              <a:gd name="T3" fmla="*/ 786288677 h 354"/>
              <a:gd name="T4" fmla="*/ 793848262 w 536"/>
              <a:gd name="T5" fmla="*/ 688003411 h 354"/>
              <a:gd name="T6" fmla="*/ 473789358 w 536"/>
              <a:gd name="T7" fmla="*/ 524192518 h 354"/>
              <a:gd name="T8" fmla="*/ 294857452 w 536"/>
              <a:gd name="T9" fmla="*/ 385584666 h 354"/>
              <a:gd name="T10" fmla="*/ 7559675 w 536"/>
              <a:gd name="T11" fmla="*/ 0 h 354"/>
              <a:gd name="T12" fmla="*/ 0 w 536"/>
              <a:gd name="T13" fmla="*/ 892135402 h 354"/>
              <a:gd name="T14" fmla="*/ 1328122929 w 536"/>
              <a:gd name="T15" fmla="*/ 884575729 h 354"/>
              <a:gd name="T16" fmla="*/ 1328122929 w 536"/>
              <a:gd name="T17" fmla="*/ 874495108 h 35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354"/>
              <a:gd name="T29" fmla="*/ 536 w 536"/>
              <a:gd name="T30" fmla="*/ 354 h 35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354">
                <a:moveTo>
                  <a:pt x="536" y="351"/>
                </a:moveTo>
                <a:lnTo>
                  <a:pt x="535" y="312"/>
                </a:lnTo>
                <a:lnTo>
                  <a:pt x="315" y="273"/>
                </a:lnTo>
                <a:lnTo>
                  <a:pt x="188" y="208"/>
                </a:lnTo>
                <a:lnTo>
                  <a:pt x="117" y="153"/>
                </a:lnTo>
                <a:lnTo>
                  <a:pt x="3" y="0"/>
                </a:lnTo>
                <a:lnTo>
                  <a:pt x="0" y="354"/>
                </a:lnTo>
                <a:lnTo>
                  <a:pt x="527" y="351"/>
                </a:lnTo>
                <a:lnTo>
                  <a:pt x="527" y="347"/>
                </a:lnTo>
              </a:path>
            </a:pathLst>
          </a:cu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692" name="Freeform 11"/>
          <p:cNvSpPr>
            <a:spLocks/>
          </p:cNvSpPr>
          <p:nvPr/>
        </p:nvSpPr>
        <p:spPr bwMode="auto">
          <a:xfrm>
            <a:off x="593725" y="4308475"/>
            <a:ext cx="854075" cy="495300"/>
          </a:xfrm>
          <a:custGeom>
            <a:avLst/>
            <a:gdLst>
              <a:gd name="T0" fmla="*/ 0 w 538"/>
              <a:gd name="T1" fmla="*/ 786288641 h 312"/>
              <a:gd name="T2" fmla="*/ 0 w 538"/>
              <a:gd name="T3" fmla="*/ 672882448 h 312"/>
              <a:gd name="T4" fmla="*/ 551913373 w 538"/>
              <a:gd name="T5" fmla="*/ 592235892 h 312"/>
              <a:gd name="T6" fmla="*/ 831651384 w 538"/>
              <a:gd name="T7" fmla="*/ 478829699 h 312"/>
              <a:gd name="T8" fmla="*/ 1015622111 w 538"/>
              <a:gd name="T9" fmla="*/ 355342785 h 312"/>
              <a:gd name="T10" fmla="*/ 1353324483 w 538"/>
              <a:gd name="T11" fmla="*/ 0 h 312"/>
              <a:gd name="T12" fmla="*/ 1355843844 w 538"/>
              <a:gd name="T13" fmla="*/ 778728969 h 312"/>
              <a:gd name="T14" fmla="*/ 45362804 w 538"/>
              <a:gd name="T15" fmla="*/ 778728969 h 312"/>
              <a:gd name="T16" fmla="*/ 45362804 w 538"/>
              <a:gd name="T17" fmla="*/ 768648348 h 3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8"/>
              <a:gd name="T28" fmla="*/ 0 h 312"/>
              <a:gd name="T29" fmla="*/ 538 w 538"/>
              <a:gd name="T30" fmla="*/ 312 h 3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8" h="312">
                <a:moveTo>
                  <a:pt x="0" y="312"/>
                </a:moveTo>
                <a:lnTo>
                  <a:pt x="0" y="267"/>
                </a:lnTo>
                <a:lnTo>
                  <a:pt x="219" y="235"/>
                </a:lnTo>
                <a:lnTo>
                  <a:pt x="330" y="190"/>
                </a:lnTo>
                <a:lnTo>
                  <a:pt x="403" y="141"/>
                </a:lnTo>
                <a:lnTo>
                  <a:pt x="537" y="0"/>
                </a:lnTo>
                <a:lnTo>
                  <a:pt x="538" y="309"/>
                </a:lnTo>
                <a:lnTo>
                  <a:pt x="18" y="309"/>
                </a:lnTo>
                <a:lnTo>
                  <a:pt x="18" y="305"/>
                </a:lnTo>
              </a:path>
            </a:pathLst>
          </a:cu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693" name="Freeform 12"/>
          <p:cNvSpPr>
            <a:spLocks/>
          </p:cNvSpPr>
          <p:nvPr/>
        </p:nvSpPr>
        <p:spPr bwMode="auto">
          <a:xfrm>
            <a:off x="609600" y="3429000"/>
            <a:ext cx="1600200" cy="1295400"/>
          </a:xfrm>
          <a:custGeom>
            <a:avLst/>
            <a:gdLst>
              <a:gd name="T0" fmla="*/ 0 w 600"/>
              <a:gd name="T1" fmla="*/ 2147483647 h 576"/>
              <a:gd name="T2" fmla="*/ 448111991 w 600"/>
              <a:gd name="T3" fmla="*/ 2147483647 h 576"/>
              <a:gd name="T4" fmla="*/ 675724347 w 600"/>
              <a:gd name="T5" fmla="*/ 2147483647 h 576"/>
              <a:gd name="T6" fmla="*/ 903336869 w 600"/>
              <a:gd name="T7" fmla="*/ 2147483647 h 576"/>
              <a:gd name="T8" fmla="*/ 1123836338 w 600"/>
              <a:gd name="T9" fmla="*/ 2147483647 h 576"/>
              <a:gd name="T10" fmla="*/ 1351448693 w 600"/>
              <a:gd name="T11" fmla="*/ 2147483647 h 576"/>
              <a:gd name="T12" fmla="*/ 1579061382 w 600"/>
              <a:gd name="T13" fmla="*/ 2147483647 h 576"/>
              <a:gd name="T14" fmla="*/ 2020060321 w 600"/>
              <a:gd name="T15" fmla="*/ 2147483647 h 576"/>
              <a:gd name="T16" fmla="*/ 2147483647 w 600"/>
              <a:gd name="T17" fmla="*/ 1709541017 h 576"/>
              <a:gd name="T18" fmla="*/ 2147483647 w 600"/>
              <a:gd name="T19" fmla="*/ 1132950794 h 576"/>
              <a:gd name="T20" fmla="*/ 2147483647 w 600"/>
              <a:gd name="T21" fmla="*/ 844654698 h 576"/>
              <a:gd name="T22" fmla="*/ 2147483647 w 600"/>
              <a:gd name="T23" fmla="*/ 576590083 h 576"/>
              <a:gd name="T24" fmla="*/ 2147483647 w 600"/>
              <a:gd name="T25" fmla="*/ 338873039 h 576"/>
              <a:gd name="T26" fmla="*/ 2147483647 w 600"/>
              <a:gd name="T27" fmla="*/ 156792881 h 576"/>
              <a:gd name="T28" fmla="*/ 2147483647 w 600"/>
              <a:gd name="T29" fmla="*/ 40463259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694" name="Freeform 13"/>
          <p:cNvSpPr>
            <a:spLocks/>
          </p:cNvSpPr>
          <p:nvPr/>
        </p:nvSpPr>
        <p:spPr bwMode="auto">
          <a:xfrm>
            <a:off x="2209800" y="3429000"/>
            <a:ext cx="15240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21129950 w 576"/>
              <a:gd name="T15" fmla="*/ 2147483647 h 576"/>
              <a:gd name="T16" fmla="*/ 1694105860 w 576"/>
              <a:gd name="T17" fmla="*/ 1709541017 h 576"/>
              <a:gd name="T18" fmla="*/ 1274079666 w 576"/>
              <a:gd name="T19" fmla="*/ 1132950794 h 576"/>
              <a:gd name="T20" fmla="*/ 1057065862 w 576"/>
              <a:gd name="T21" fmla="*/ 844654698 h 576"/>
              <a:gd name="T22" fmla="*/ 840052058 w 576"/>
              <a:gd name="T23" fmla="*/ 576590083 h 576"/>
              <a:gd name="T24" fmla="*/ 637039833 w 576"/>
              <a:gd name="T25" fmla="*/ 338873039 h 576"/>
              <a:gd name="T26" fmla="*/ 420026029 w 576"/>
              <a:gd name="T27" fmla="*/ 156792881 h 576"/>
              <a:gd name="T28" fmla="*/ 210013015 w 576"/>
              <a:gd name="T29" fmla="*/ 40463259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695" name="Line 14"/>
          <p:cNvSpPr>
            <a:spLocks noChangeShapeType="1"/>
          </p:cNvSpPr>
          <p:nvPr/>
        </p:nvSpPr>
        <p:spPr bwMode="auto">
          <a:xfrm>
            <a:off x="533400" y="4800600"/>
            <a:ext cx="320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696" name="Line 15"/>
          <p:cNvSpPr>
            <a:spLocks noChangeShapeType="1"/>
          </p:cNvSpPr>
          <p:nvPr/>
        </p:nvSpPr>
        <p:spPr bwMode="auto">
          <a:xfrm>
            <a:off x="1066800" y="42672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697" name="Rectangle 16"/>
          <p:cNvSpPr>
            <a:spLocks noChangeArrowheads="1"/>
          </p:cNvSpPr>
          <p:nvPr/>
        </p:nvSpPr>
        <p:spPr bwMode="auto">
          <a:xfrm flipH="1">
            <a:off x="457200" y="3962400"/>
            <a:ext cx="10668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600">
                <a:latin typeface="Symbol" panose="05050102010706020507" pitchFamily="18" charset="2"/>
              </a:rPr>
              <a:t>a</a:t>
            </a:r>
            <a:r>
              <a:rPr lang="en-US" altLang="pt-BR" sz="1600"/>
              <a:t>/2=.025</a:t>
            </a:r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>
            <a:off x="2209800" y="34290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>
            <a:off x="1447800" y="4876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00" name="Text Box 19"/>
          <p:cNvSpPr txBox="1">
            <a:spLocks noChangeArrowheads="1"/>
          </p:cNvSpPr>
          <p:nvPr/>
        </p:nvSpPr>
        <p:spPr bwMode="auto">
          <a:xfrm>
            <a:off x="1066800" y="51054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2000"/>
              <a:t>-t</a:t>
            </a:r>
            <a:r>
              <a:rPr lang="el-GR" altLang="pt-BR" sz="2000" baseline="-25000"/>
              <a:t>α</a:t>
            </a:r>
            <a:r>
              <a:rPr lang="en-US" altLang="pt-BR" sz="2000" baseline="-25000"/>
              <a:t>/2</a:t>
            </a:r>
            <a:endParaRPr lang="el-GR" altLang="pt-BR" sz="2000" baseline="-25000"/>
          </a:p>
        </p:txBody>
      </p:sp>
      <p:sp>
        <p:nvSpPr>
          <p:cNvPr id="71701" name="Line 20"/>
          <p:cNvSpPr>
            <a:spLocks noChangeShapeType="1"/>
          </p:cNvSpPr>
          <p:nvPr/>
        </p:nvSpPr>
        <p:spPr bwMode="auto">
          <a:xfrm>
            <a:off x="1447800" y="50292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02" name="Text Box 21"/>
          <p:cNvSpPr txBox="1">
            <a:spLocks noChangeArrowheads="1"/>
          </p:cNvSpPr>
          <p:nvPr/>
        </p:nvSpPr>
        <p:spPr bwMode="auto">
          <a:xfrm>
            <a:off x="1371600" y="50292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400" dirty="0" err="1"/>
              <a:t>Não</a:t>
            </a:r>
            <a:r>
              <a:rPr lang="en-US" altLang="pt-BR" sz="1400" dirty="0"/>
              <a:t> </a:t>
            </a: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71703" name="Line 22"/>
          <p:cNvSpPr>
            <a:spLocks noChangeShapeType="1"/>
          </p:cNvSpPr>
          <p:nvPr/>
        </p:nvSpPr>
        <p:spPr bwMode="auto">
          <a:xfrm>
            <a:off x="304800" y="50292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04" name="Text Box 23"/>
          <p:cNvSpPr txBox="1">
            <a:spLocks noChangeArrowheads="1"/>
          </p:cNvSpPr>
          <p:nvPr/>
        </p:nvSpPr>
        <p:spPr bwMode="auto">
          <a:xfrm>
            <a:off x="1981200" y="5257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800"/>
              <a:t>0</a:t>
            </a:r>
            <a:endParaRPr lang="el-GR" altLang="pt-BR" sz="1800" baseline="-25000"/>
          </a:p>
        </p:txBody>
      </p:sp>
      <p:sp>
        <p:nvSpPr>
          <p:cNvPr id="71705" name="Text Box 24"/>
          <p:cNvSpPr txBox="1">
            <a:spLocks noChangeArrowheads="1"/>
          </p:cNvSpPr>
          <p:nvPr/>
        </p:nvSpPr>
        <p:spPr bwMode="auto">
          <a:xfrm>
            <a:off x="2667000" y="5105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2000"/>
              <a:t>t</a:t>
            </a:r>
            <a:r>
              <a:rPr lang="el-GR" altLang="pt-BR" sz="2000" baseline="-25000"/>
              <a:t>α</a:t>
            </a:r>
            <a:r>
              <a:rPr lang="en-US" altLang="pt-BR" sz="2000" baseline="-25000"/>
              <a:t>/2</a:t>
            </a:r>
            <a:endParaRPr lang="el-GR" altLang="pt-BR" sz="2000" baseline="-25000"/>
          </a:p>
        </p:txBody>
      </p:sp>
      <p:sp>
        <p:nvSpPr>
          <p:cNvPr id="71706" name="Line 25"/>
          <p:cNvSpPr>
            <a:spLocks noChangeShapeType="1"/>
          </p:cNvSpPr>
          <p:nvPr/>
        </p:nvSpPr>
        <p:spPr bwMode="auto">
          <a:xfrm>
            <a:off x="2895600" y="4876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07" name="Freeform 26"/>
          <p:cNvSpPr>
            <a:spLocks/>
          </p:cNvSpPr>
          <p:nvPr/>
        </p:nvSpPr>
        <p:spPr bwMode="auto">
          <a:xfrm>
            <a:off x="3048000" y="4237038"/>
            <a:ext cx="204788" cy="411162"/>
          </a:xfrm>
          <a:custGeom>
            <a:avLst/>
            <a:gdLst>
              <a:gd name="T0" fmla="*/ 873710925 w 48"/>
              <a:gd name="T1" fmla="*/ 0 h 249"/>
              <a:gd name="T2" fmla="*/ 0 w 48"/>
              <a:gd name="T3" fmla="*/ 678932531 h 249"/>
              <a:gd name="T4" fmla="*/ 0 60000 65536"/>
              <a:gd name="T5" fmla="*/ 0 60000 65536"/>
              <a:gd name="T6" fmla="*/ 0 w 48"/>
              <a:gd name="T7" fmla="*/ 0 h 249"/>
              <a:gd name="T8" fmla="*/ 48 w 48"/>
              <a:gd name="T9" fmla="*/ 249 h 2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249">
                <a:moveTo>
                  <a:pt x="48" y="0"/>
                </a:moveTo>
                <a:lnTo>
                  <a:pt x="0" y="249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708" name="Rectangle 27"/>
          <p:cNvSpPr>
            <a:spLocks noChangeArrowheads="1"/>
          </p:cNvSpPr>
          <p:nvPr/>
        </p:nvSpPr>
        <p:spPr bwMode="auto">
          <a:xfrm flipH="1">
            <a:off x="2971800" y="3962400"/>
            <a:ext cx="12192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600">
                <a:latin typeface="Symbol" panose="05050102010706020507" pitchFamily="18" charset="2"/>
              </a:rPr>
              <a:t>a</a:t>
            </a:r>
            <a:r>
              <a:rPr lang="en-US" altLang="pt-BR" sz="1600"/>
              <a:t>/2=.025</a:t>
            </a:r>
          </a:p>
        </p:txBody>
      </p:sp>
      <p:sp>
        <p:nvSpPr>
          <p:cNvPr id="71709" name="Rectangle 28"/>
          <p:cNvSpPr>
            <a:spLocks noChangeArrowheads="1"/>
          </p:cNvSpPr>
          <p:nvPr/>
        </p:nvSpPr>
        <p:spPr bwMode="auto">
          <a:xfrm flipH="1">
            <a:off x="838200" y="5486400"/>
            <a:ext cx="1219200" cy="393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-2.3060</a:t>
            </a:r>
          </a:p>
        </p:txBody>
      </p:sp>
      <p:sp>
        <p:nvSpPr>
          <p:cNvPr id="71710" name="Rectangle 29"/>
          <p:cNvSpPr>
            <a:spLocks noChangeArrowheads="1"/>
          </p:cNvSpPr>
          <p:nvPr/>
        </p:nvSpPr>
        <p:spPr bwMode="auto">
          <a:xfrm flipH="1">
            <a:off x="2438400" y="5486400"/>
            <a:ext cx="990600" cy="393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2.3060</a:t>
            </a:r>
          </a:p>
        </p:txBody>
      </p:sp>
      <p:sp>
        <p:nvSpPr>
          <p:cNvPr id="71711" name="Rectangle 30"/>
          <p:cNvSpPr>
            <a:spLocks noChangeArrowheads="1"/>
          </p:cNvSpPr>
          <p:nvPr/>
        </p:nvSpPr>
        <p:spPr bwMode="auto">
          <a:xfrm flipH="1">
            <a:off x="3581400" y="5486400"/>
            <a:ext cx="838200" cy="41275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3.329</a:t>
            </a:r>
          </a:p>
        </p:txBody>
      </p:sp>
      <p:sp>
        <p:nvSpPr>
          <p:cNvPr id="71712" name="Rectangle 31"/>
          <p:cNvSpPr>
            <a:spLocks noChangeArrowheads="1"/>
          </p:cNvSpPr>
          <p:nvPr/>
        </p:nvSpPr>
        <p:spPr bwMode="auto">
          <a:xfrm flipH="1">
            <a:off x="228600" y="3276600"/>
            <a:ext cx="1676400" cy="3333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600" b="1"/>
              <a:t>d.f. = 10- 2 = 8</a:t>
            </a:r>
          </a:p>
        </p:txBody>
      </p:sp>
      <p:sp>
        <p:nvSpPr>
          <p:cNvPr id="71713" name="Line 32"/>
          <p:cNvSpPr>
            <a:spLocks noChangeShapeType="1"/>
          </p:cNvSpPr>
          <p:nvPr/>
        </p:nvSpPr>
        <p:spPr bwMode="auto">
          <a:xfrm>
            <a:off x="2895600" y="50292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71714" name="Line 33"/>
          <p:cNvSpPr>
            <a:spLocks noChangeShapeType="1"/>
          </p:cNvSpPr>
          <p:nvPr/>
        </p:nvSpPr>
        <p:spPr bwMode="auto">
          <a:xfrm flipV="1">
            <a:off x="3581400" y="4800600"/>
            <a:ext cx="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15" name="Rectangle 34"/>
          <p:cNvSpPr>
            <a:spLocks noGrp="1" noChangeArrowheads="1"/>
          </p:cNvSpPr>
          <p:nvPr>
            <p:ph type="body" sz="half" idx="1"/>
          </p:nvPr>
        </p:nvSpPr>
        <p:spPr>
          <a:xfrm>
            <a:off x="5876925" y="1905000"/>
            <a:ext cx="2370138" cy="1182688"/>
          </a:xfrm>
        </p:spPr>
        <p:txBody>
          <a:bodyPr lIns="90488" tIns="44450" rIns="90488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0</a:t>
            </a:r>
            <a:r>
              <a:rPr lang="en-US" altLang="pt-BR" sz="2400"/>
              <a:t>: </a:t>
            </a:r>
            <a:r>
              <a:rPr lang="el-GR" altLang="pt-BR" sz="2400"/>
              <a:t>β</a:t>
            </a:r>
            <a:r>
              <a:rPr lang="en-US" altLang="pt-BR" sz="2400" baseline="-25000"/>
              <a:t>1</a:t>
            </a:r>
            <a:r>
              <a:rPr lang="en-US" altLang="pt-BR" sz="2400"/>
              <a:t> =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1</a:t>
            </a:r>
            <a:r>
              <a:rPr lang="en-US" altLang="pt-BR" sz="2400"/>
              <a:t>: </a:t>
            </a:r>
            <a:r>
              <a:rPr lang="el-GR" altLang="pt-BR" sz="2400"/>
              <a:t>β</a:t>
            </a:r>
            <a:r>
              <a:rPr lang="en-US" altLang="pt-BR" sz="2400" baseline="-25000"/>
              <a:t>1</a:t>
            </a:r>
            <a:r>
              <a:rPr lang="en-US" altLang="pt-BR" sz="2400"/>
              <a:t> ≠ 0</a:t>
            </a:r>
          </a:p>
        </p:txBody>
      </p:sp>
      <p:sp>
        <p:nvSpPr>
          <p:cNvPr id="71716" name="Rectangle 36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0E1BEBBA-8F35-4F1B-8C59-EC8A00C6CE06}" type="slidenum">
              <a:rPr lang="en-US" altLang="pt-BR" sz="1000"/>
              <a:pPr eaLnBrk="1" hangingPunct="1"/>
              <a:t>6</a:t>
            </a:fld>
            <a:endParaRPr lang="en-US" altLang="pt-BR" sz="10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383463" cy="9906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Tipos</a:t>
            </a:r>
            <a:r>
              <a:rPr lang="en-US" altLang="pt-BR" dirty="0"/>
              <a:t> de </a:t>
            </a:r>
            <a:r>
              <a:rPr lang="en-US" altLang="pt-BR" dirty="0" err="1"/>
              <a:t>Relações</a:t>
            </a:r>
            <a:endParaRPr lang="en-US" altLang="pt-BR" dirty="0"/>
          </a:p>
        </p:txBody>
      </p:sp>
      <p:sp>
        <p:nvSpPr>
          <p:cNvPr id="50180" name="Line 3"/>
          <p:cNvSpPr>
            <a:spLocks noChangeShapeType="1"/>
          </p:cNvSpPr>
          <p:nvPr/>
        </p:nvSpPr>
        <p:spPr bwMode="auto">
          <a:xfrm>
            <a:off x="1143000" y="47244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81" name="Oval 4"/>
          <p:cNvSpPr>
            <a:spLocks noChangeArrowheads="1"/>
          </p:cNvSpPr>
          <p:nvPr/>
        </p:nvSpPr>
        <p:spPr bwMode="auto">
          <a:xfrm rot="-7282380">
            <a:off x="2667000" y="5867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2" name="Oval 5"/>
          <p:cNvSpPr>
            <a:spLocks noChangeArrowheads="1"/>
          </p:cNvSpPr>
          <p:nvPr/>
        </p:nvSpPr>
        <p:spPr bwMode="auto">
          <a:xfrm rot="-7282380">
            <a:off x="1371600" y="4953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3" name="Oval 6"/>
          <p:cNvSpPr>
            <a:spLocks noChangeArrowheads="1"/>
          </p:cNvSpPr>
          <p:nvPr/>
        </p:nvSpPr>
        <p:spPr bwMode="auto">
          <a:xfrm rot="-7282380">
            <a:off x="3124200" y="5791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4" name="Oval 7"/>
          <p:cNvSpPr>
            <a:spLocks noChangeArrowheads="1"/>
          </p:cNvSpPr>
          <p:nvPr/>
        </p:nvSpPr>
        <p:spPr bwMode="auto">
          <a:xfrm rot="-7282380">
            <a:off x="1752600" y="4800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5" name="Oval 8"/>
          <p:cNvSpPr>
            <a:spLocks noChangeArrowheads="1"/>
          </p:cNvSpPr>
          <p:nvPr/>
        </p:nvSpPr>
        <p:spPr bwMode="auto">
          <a:xfrm rot="-7282380">
            <a:off x="2514600" y="5486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6" name="Oval 9"/>
          <p:cNvSpPr>
            <a:spLocks noChangeArrowheads="1"/>
          </p:cNvSpPr>
          <p:nvPr/>
        </p:nvSpPr>
        <p:spPr bwMode="auto">
          <a:xfrm rot="-7282380">
            <a:off x="2819400" y="5638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7" name="Oval 10"/>
          <p:cNvSpPr>
            <a:spLocks noChangeArrowheads="1"/>
          </p:cNvSpPr>
          <p:nvPr/>
        </p:nvSpPr>
        <p:spPr bwMode="auto">
          <a:xfrm rot="-7282380">
            <a:off x="2057400" y="5029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8" name="Oval 11"/>
          <p:cNvSpPr>
            <a:spLocks noChangeArrowheads="1"/>
          </p:cNvSpPr>
          <p:nvPr/>
        </p:nvSpPr>
        <p:spPr bwMode="auto">
          <a:xfrm rot="-7282380">
            <a:off x="1295400" y="4724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89" name="Oval 12"/>
          <p:cNvSpPr>
            <a:spLocks noChangeArrowheads="1"/>
          </p:cNvSpPr>
          <p:nvPr/>
        </p:nvSpPr>
        <p:spPr bwMode="auto">
          <a:xfrm rot="-7282380">
            <a:off x="16002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90" name="Oval 13"/>
          <p:cNvSpPr>
            <a:spLocks noChangeArrowheads="1"/>
          </p:cNvSpPr>
          <p:nvPr/>
        </p:nvSpPr>
        <p:spPr bwMode="auto">
          <a:xfrm rot="-7282380">
            <a:off x="1828800" y="5334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0191" name="Oval 14"/>
          <p:cNvSpPr>
            <a:spLocks noChangeArrowheads="1"/>
          </p:cNvSpPr>
          <p:nvPr/>
        </p:nvSpPr>
        <p:spPr bwMode="auto">
          <a:xfrm rot="-7282380">
            <a:off x="2438400" y="5715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92" name="Oval 15"/>
          <p:cNvSpPr>
            <a:spLocks noChangeArrowheads="1"/>
          </p:cNvSpPr>
          <p:nvPr/>
        </p:nvSpPr>
        <p:spPr bwMode="auto">
          <a:xfrm rot="-7282380">
            <a:off x="2362200" y="5257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93" name="Oval 16"/>
          <p:cNvSpPr>
            <a:spLocks noChangeArrowheads="1"/>
          </p:cNvSpPr>
          <p:nvPr/>
        </p:nvSpPr>
        <p:spPr bwMode="auto">
          <a:xfrm rot="-7282380">
            <a:off x="2133600" y="5334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94" name="Text Box 17"/>
          <p:cNvSpPr txBox="1">
            <a:spLocks noChangeArrowheads="1"/>
          </p:cNvSpPr>
          <p:nvPr/>
        </p:nvSpPr>
        <p:spPr bwMode="auto">
          <a:xfrm>
            <a:off x="685800" y="44656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0195" name="Line 18"/>
          <p:cNvSpPr>
            <a:spLocks noChangeShapeType="1"/>
          </p:cNvSpPr>
          <p:nvPr/>
        </p:nvSpPr>
        <p:spPr bwMode="auto">
          <a:xfrm>
            <a:off x="1143000" y="61722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96" name="Text Box 19"/>
          <p:cNvSpPr txBox="1">
            <a:spLocks noChangeArrowheads="1"/>
          </p:cNvSpPr>
          <p:nvPr/>
        </p:nvSpPr>
        <p:spPr bwMode="auto">
          <a:xfrm>
            <a:off x="3405188" y="60658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0197" name="Line 20"/>
          <p:cNvSpPr>
            <a:spLocks noChangeShapeType="1"/>
          </p:cNvSpPr>
          <p:nvPr/>
        </p:nvSpPr>
        <p:spPr bwMode="auto">
          <a:xfrm flipH="1">
            <a:off x="1143000" y="24384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98" name="Oval 21"/>
          <p:cNvSpPr>
            <a:spLocks noChangeArrowheads="1"/>
          </p:cNvSpPr>
          <p:nvPr/>
        </p:nvSpPr>
        <p:spPr bwMode="auto">
          <a:xfrm rot="-7282380">
            <a:off x="1219200" y="3657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199" name="Oval 22"/>
          <p:cNvSpPr>
            <a:spLocks noChangeArrowheads="1"/>
          </p:cNvSpPr>
          <p:nvPr/>
        </p:nvSpPr>
        <p:spPr bwMode="auto">
          <a:xfrm rot="-7282380">
            <a:off x="1447800" y="3352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0" name="Oval 23"/>
          <p:cNvSpPr>
            <a:spLocks noChangeArrowheads="1"/>
          </p:cNvSpPr>
          <p:nvPr/>
        </p:nvSpPr>
        <p:spPr bwMode="auto">
          <a:xfrm rot="-7282380">
            <a:off x="3124200" y="2286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1" name="Oval 24"/>
          <p:cNvSpPr>
            <a:spLocks noChangeArrowheads="1"/>
          </p:cNvSpPr>
          <p:nvPr/>
        </p:nvSpPr>
        <p:spPr bwMode="auto">
          <a:xfrm rot="-7282380">
            <a:off x="32766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2" name="Oval 25"/>
          <p:cNvSpPr>
            <a:spLocks noChangeArrowheads="1"/>
          </p:cNvSpPr>
          <p:nvPr/>
        </p:nvSpPr>
        <p:spPr bwMode="auto">
          <a:xfrm rot="-7282380">
            <a:off x="1676400" y="3505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3" name="Oval 26"/>
          <p:cNvSpPr>
            <a:spLocks noChangeArrowheads="1"/>
          </p:cNvSpPr>
          <p:nvPr/>
        </p:nvSpPr>
        <p:spPr bwMode="auto">
          <a:xfrm rot="-7282380">
            <a:off x="28956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4" name="Oval 27"/>
          <p:cNvSpPr>
            <a:spLocks noChangeArrowheads="1"/>
          </p:cNvSpPr>
          <p:nvPr/>
        </p:nvSpPr>
        <p:spPr bwMode="auto">
          <a:xfrm rot="-7282380">
            <a:off x="2514600" y="3276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5" name="Oval 28"/>
          <p:cNvSpPr>
            <a:spLocks noChangeArrowheads="1"/>
          </p:cNvSpPr>
          <p:nvPr/>
        </p:nvSpPr>
        <p:spPr bwMode="auto">
          <a:xfrm rot="-7282380">
            <a:off x="25908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6" name="Oval 29"/>
          <p:cNvSpPr>
            <a:spLocks noChangeArrowheads="1"/>
          </p:cNvSpPr>
          <p:nvPr/>
        </p:nvSpPr>
        <p:spPr bwMode="auto">
          <a:xfrm rot="-7282380">
            <a:off x="2209800" y="2514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7" name="Oval 30"/>
          <p:cNvSpPr>
            <a:spLocks noChangeArrowheads="1"/>
          </p:cNvSpPr>
          <p:nvPr/>
        </p:nvSpPr>
        <p:spPr bwMode="auto">
          <a:xfrm rot="-7282380">
            <a:off x="1295400" y="3048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8" name="Oval 31"/>
          <p:cNvSpPr>
            <a:spLocks noChangeArrowheads="1"/>
          </p:cNvSpPr>
          <p:nvPr/>
        </p:nvSpPr>
        <p:spPr bwMode="auto">
          <a:xfrm rot="-7282380">
            <a:off x="1600200" y="2895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09" name="Oval 32"/>
          <p:cNvSpPr>
            <a:spLocks noChangeArrowheads="1"/>
          </p:cNvSpPr>
          <p:nvPr/>
        </p:nvSpPr>
        <p:spPr bwMode="auto">
          <a:xfrm rot="-7282380">
            <a:off x="1905000" y="30829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0210" name="Oval 33"/>
          <p:cNvSpPr>
            <a:spLocks noChangeArrowheads="1"/>
          </p:cNvSpPr>
          <p:nvPr/>
        </p:nvSpPr>
        <p:spPr bwMode="auto">
          <a:xfrm rot="-7282380">
            <a:off x="28194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11" name="Oval 34"/>
          <p:cNvSpPr>
            <a:spLocks noChangeArrowheads="1"/>
          </p:cNvSpPr>
          <p:nvPr/>
        </p:nvSpPr>
        <p:spPr bwMode="auto">
          <a:xfrm rot="-7282380">
            <a:off x="2286000" y="3048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12" name="Oval 35"/>
          <p:cNvSpPr>
            <a:spLocks noChangeArrowheads="1"/>
          </p:cNvSpPr>
          <p:nvPr/>
        </p:nvSpPr>
        <p:spPr bwMode="auto">
          <a:xfrm rot="-7282380">
            <a:off x="2057400" y="3352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13" name="Text Box 36"/>
          <p:cNvSpPr txBox="1">
            <a:spLocks noChangeArrowheads="1"/>
          </p:cNvSpPr>
          <p:nvPr/>
        </p:nvSpPr>
        <p:spPr bwMode="auto">
          <a:xfrm>
            <a:off x="685800" y="22558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0214" name="Line 37"/>
          <p:cNvSpPr>
            <a:spLocks noChangeShapeType="1"/>
          </p:cNvSpPr>
          <p:nvPr/>
        </p:nvSpPr>
        <p:spPr bwMode="auto">
          <a:xfrm>
            <a:off x="1143000" y="39624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15" name="Oval 38"/>
          <p:cNvSpPr>
            <a:spLocks noChangeArrowheads="1"/>
          </p:cNvSpPr>
          <p:nvPr/>
        </p:nvSpPr>
        <p:spPr bwMode="auto">
          <a:xfrm rot="-7282380">
            <a:off x="31242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16" name="Text Box 39"/>
          <p:cNvSpPr txBox="1">
            <a:spLocks noChangeArrowheads="1"/>
          </p:cNvSpPr>
          <p:nvPr/>
        </p:nvSpPr>
        <p:spPr bwMode="auto">
          <a:xfrm>
            <a:off x="3405188" y="38560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0217" name="Line 41"/>
          <p:cNvSpPr>
            <a:spLocks noChangeShapeType="1"/>
          </p:cNvSpPr>
          <p:nvPr/>
        </p:nvSpPr>
        <p:spPr bwMode="auto">
          <a:xfrm>
            <a:off x="5943600" y="47244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 rot="-7282380">
            <a:off x="6019800" y="5715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19" name="Oval 43"/>
          <p:cNvSpPr>
            <a:spLocks noChangeArrowheads="1"/>
          </p:cNvSpPr>
          <p:nvPr/>
        </p:nvSpPr>
        <p:spPr bwMode="auto">
          <a:xfrm rot="-7282380">
            <a:off x="6324600" y="5562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0" name="Oval 44"/>
          <p:cNvSpPr>
            <a:spLocks noChangeArrowheads="1"/>
          </p:cNvSpPr>
          <p:nvPr/>
        </p:nvSpPr>
        <p:spPr bwMode="auto">
          <a:xfrm rot="-7282380">
            <a:off x="7848600" y="4495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1" name="Oval 45"/>
          <p:cNvSpPr>
            <a:spLocks noChangeArrowheads="1"/>
          </p:cNvSpPr>
          <p:nvPr/>
        </p:nvSpPr>
        <p:spPr bwMode="auto">
          <a:xfrm rot="-7282380">
            <a:off x="7772400" y="4800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2" name="Oval 46"/>
          <p:cNvSpPr>
            <a:spLocks noChangeArrowheads="1"/>
          </p:cNvSpPr>
          <p:nvPr/>
        </p:nvSpPr>
        <p:spPr bwMode="auto">
          <a:xfrm rot="-7282380">
            <a:off x="6400800" y="5791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3" name="Oval 47"/>
          <p:cNvSpPr>
            <a:spLocks noChangeArrowheads="1"/>
          </p:cNvSpPr>
          <p:nvPr/>
        </p:nvSpPr>
        <p:spPr bwMode="auto">
          <a:xfrm rot="-7282380">
            <a:off x="7467600" y="4648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4" name="Oval 48"/>
          <p:cNvSpPr>
            <a:spLocks noChangeArrowheads="1"/>
          </p:cNvSpPr>
          <p:nvPr/>
        </p:nvSpPr>
        <p:spPr bwMode="auto">
          <a:xfrm rot="-7282380">
            <a:off x="7391400" y="5410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5" name="Oval 49"/>
          <p:cNvSpPr>
            <a:spLocks noChangeArrowheads="1"/>
          </p:cNvSpPr>
          <p:nvPr/>
        </p:nvSpPr>
        <p:spPr bwMode="auto">
          <a:xfrm rot="-7282380">
            <a:off x="73152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6" name="Oval 50"/>
          <p:cNvSpPr>
            <a:spLocks noChangeArrowheads="1"/>
          </p:cNvSpPr>
          <p:nvPr/>
        </p:nvSpPr>
        <p:spPr bwMode="auto">
          <a:xfrm rot="-7282380">
            <a:off x="7620000" y="4343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7" name="Oval 51"/>
          <p:cNvSpPr>
            <a:spLocks noChangeArrowheads="1"/>
          </p:cNvSpPr>
          <p:nvPr/>
        </p:nvSpPr>
        <p:spPr bwMode="auto">
          <a:xfrm rot="-7282380">
            <a:off x="6629400" y="5486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0228" name="Oval 52"/>
          <p:cNvSpPr>
            <a:spLocks noChangeArrowheads="1"/>
          </p:cNvSpPr>
          <p:nvPr/>
        </p:nvSpPr>
        <p:spPr bwMode="auto">
          <a:xfrm rot="-7282380">
            <a:off x="76200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29" name="Oval 53"/>
          <p:cNvSpPr>
            <a:spLocks noChangeArrowheads="1"/>
          </p:cNvSpPr>
          <p:nvPr/>
        </p:nvSpPr>
        <p:spPr bwMode="auto">
          <a:xfrm rot="-7282380">
            <a:off x="7010400" y="5334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30" name="Oval 54"/>
          <p:cNvSpPr>
            <a:spLocks noChangeArrowheads="1"/>
          </p:cNvSpPr>
          <p:nvPr/>
        </p:nvSpPr>
        <p:spPr bwMode="auto">
          <a:xfrm rot="-7282380">
            <a:off x="6858000" y="5638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31" name="Text Box 55"/>
          <p:cNvSpPr txBox="1">
            <a:spLocks noChangeArrowheads="1"/>
          </p:cNvSpPr>
          <p:nvPr/>
        </p:nvSpPr>
        <p:spPr bwMode="auto">
          <a:xfrm>
            <a:off x="5486400" y="44656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0232" name="Line 56"/>
          <p:cNvSpPr>
            <a:spLocks noChangeShapeType="1"/>
          </p:cNvSpPr>
          <p:nvPr/>
        </p:nvSpPr>
        <p:spPr bwMode="auto">
          <a:xfrm>
            <a:off x="5943600" y="61722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33" name="Line 57"/>
          <p:cNvSpPr>
            <a:spLocks noChangeShapeType="1"/>
          </p:cNvSpPr>
          <p:nvPr/>
        </p:nvSpPr>
        <p:spPr bwMode="auto">
          <a:xfrm flipH="1">
            <a:off x="5943600" y="24384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34" name="Oval 58"/>
          <p:cNvSpPr>
            <a:spLocks noChangeArrowheads="1"/>
          </p:cNvSpPr>
          <p:nvPr/>
        </p:nvSpPr>
        <p:spPr bwMode="auto">
          <a:xfrm rot="-7282380">
            <a:off x="6019800" y="3657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35" name="Oval 59"/>
          <p:cNvSpPr>
            <a:spLocks noChangeArrowheads="1"/>
          </p:cNvSpPr>
          <p:nvPr/>
        </p:nvSpPr>
        <p:spPr bwMode="auto">
          <a:xfrm rot="-7282380">
            <a:off x="6248400" y="3352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36" name="Oval 60"/>
          <p:cNvSpPr>
            <a:spLocks noChangeArrowheads="1"/>
          </p:cNvSpPr>
          <p:nvPr/>
        </p:nvSpPr>
        <p:spPr bwMode="auto">
          <a:xfrm rot="-7282380">
            <a:off x="8153400" y="3200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37" name="Oval 61"/>
          <p:cNvSpPr>
            <a:spLocks noChangeArrowheads="1"/>
          </p:cNvSpPr>
          <p:nvPr/>
        </p:nvSpPr>
        <p:spPr bwMode="auto">
          <a:xfrm rot="-7282380">
            <a:off x="76962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38" name="Oval 62"/>
          <p:cNvSpPr>
            <a:spLocks noChangeArrowheads="1"/>
          </p:cNvSpPr>
          <p:nvPr/>
        </p:nvSpPr>
        <p:spPr bwMode="auto">
          <a:xfrm rot="-7282380">
            <a:off x="66294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39" name="Oval 63"/>
          <p:cNvSpPr>
            <a:spLocks noChangeArrowheads="1"/>
          </p:cNvSpPr>
          <p:nvPr/>
        </p:nvSpPr>
        <p:spPr bwMode="auto">
          <a:xfrm rot="-7282380">
            <a:off x="8153400" y="3505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0" name="Oval 64"/>
          <p:cNvSpPr>
            <a:spLocks noChangeArrowheads="1"/>
          </p:cNvSpPr>
          <p:nvPr/>
        </p:nvSpPr>
        <p:spPr bwMode="auto">
          <a:xfrm rot="-7282380">
            <a:off x="7848600" y="3276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1" name="Oval 65"/>
          <p:cNvSpPr>
            <a:spLocks noChangeArrowheads="1"/>
          </p:cNvSpPr>
          <p:nvPr/>
        </p:nvSpPr>
        <p:spPr bwMode="auto">
          <a:xfrm rot="-7282380">
            <a:off x="7391400" y="2743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2" name="Oval 66"/>
          <p:cNvSpPr>
            <a:spLocks noChangeArrowheads="1"/>
          </p:cNvSpPr>
          <p:nvPr/>
        </p:nvSpPr>
        <p:spPr bwMode="auto">
          <a:xfrm rot="-7282380">
            <a:off x="70104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3" name="Oval 67"/>
          <p:cNvSpPr>
            <a:spLocks noChangeArrowheads="1"/>
          </p:cNvSpPr>
          <p:nvPr/>
        </p:nvSpPr>
        <p:spPr bwMode="auto">
          <a:xfrm rot="-7282380">
            <a:off x="6172200" y="3048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4" name="Oval 68"/>
          <p:cNvSpPr>
            <a:spLocks noChangeArrowheads="1"/>
          </p:cNvSpPr>
          <p:nvPr/>
        </p:nvSpPr>
        <p:spPr bwMode="auto">
          <a:xfrm rot="-7282380">
            <a:off x="6400800" y="2895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5" name="Oval 69"/>
          <p:cNvSpPr>
            <a:spLocks noChangeArrowheads="1"/>
          </p:cNvSpPr>
          <p:nvPr/>
        </p:nvSpPr>
        <p:spPr bwMode="auto">
          <a:xfrm rot="-7282380">
            <a:off x="6705600" y="30829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0246" name="Oval 70"/>
          <p:cNvSpPr>
            <a:spLocks noChangeArrowheads="1"/>
          </p:cNvSpPr>
          <p:nvPr/>
        </p:nvSpPr>
        <p:spPr bwMode="auto">
          <a:xfrm rot="-7282380">
            <a:off x="76200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7" name="Oval 71"/>
          <p:cNvSpPr>
            <a:spLocks noChangeArrowheads="1"/>
          </p:cNvSpPr>
          <p:nvPr/>
        </p:nvSpPr>
        <p:spPr bwMode="auto">
          <a:xfrm rot="-7282380">
            <a:off x="7086600" y="2895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8" name="Oval 72"/>
          <p:cNvSpPr>
            <a:spLocks noChangeArrowheads="1"/>
          </p:cNvSpPr>
          <p:nvPr/>
        </p:nvSpPr>
        <p:spPr bwMode="auto">
          <a:xfrm rot="-7282380">
            <a:off x="7315200" y="2438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49" name="Text Box 73"/>
          <p:cNvSpPr txBox="1">
            <a:spLocks noChangeArrowheads="1"/>
          </p:cNvSpPr>
          <p:nvPr/>
        </p:nvSpPr>
        <p:spPr bwMode="auto">
          <a:xfrm>
            <a:off x="5486400" y="22558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0250" name="Line 74"/>
          <p:cNvSpPr>
            <a:spLocks noChangeShapeType="1"/>
          </p:cNvSpPr>
          <p:nvPr/>
        </p:nvSpPr>
        <p:spPr bwMode="auto">
          <a:xfrm>
            <a:off x="5943600" y="39624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51" name="Oval 75"/>
          <p:cNvSpPr>
            <a:spLocks noChangeArrowheads="1"/>
          </p:cNvSpPr>
          <p:nvPr/>
        </p:nvSpPr>
        <p:spPr bwMode="auto">
          <a:xfrm rot="-7282380">
            <a:off x="79248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0252" name="Text Box 76"/>
          <p:cNvSpPr txBox="1">
            <a:spLocks noChangeArrowheads="1"/>
          </p:cNvSpPr>
          <p:nvPr/>
        </p:nvSpPr>
        <p:spPr bwMode="auto">
          <a:xfrm>
            <a:off x="8205788" y="38560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0253" name="Text Box 77"/>
          <p:cNvSpPr txBox="1">
            <a:spLocks noChangeArrowheads="1"/>
          </p:cNvSpPr>
          <p:nvPr/>
        </p:nvSpPr>
        <p:spPr bwMode="auto">
          <a:xfrm>
            <a:off x="8229600" y="60658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0254" name="Text Box 78"/>
          <p:cNvSpPr txBox="1">
            <a:spLocks noChangeArrowheads="1"/>
          </p:cNvSpPr>
          <p:nvPr/>
        </p:nvSpPr>
        <p:spPr bwMode="auto">
          <a:xfrm>
            <a:off x="1143000" y="1676400"/>
            <a:ext cx="2667000" cy="40011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 dirty="0" err="1"/>
              <a:t>Relacões</a:t>
            </a:r>
            <a:r>
              <a:rPr lang="en-US" altLang="pt-BR" sz="2000" b="1" dirty="0"/>
              <a:t> </a:t>
            </a:r>
            <a:r>
              <a:rPr lang="en-US" altLang="pt-BR" sz="2000" b="1" dirty="0" err="1"/>
              <a:t>Lineares</a:t>
            </a:r>
            <a:endParaRPr lang="en-US" altLang="pt-BR" sz="2000" b="1" dirty="0"/>
          </a:p>
        </p:txBody>
      </p:sp>
      <p:sp>
        <p:nvSpPr>
          <p:cNvPr id="50255" name="Text Box 79"/>
          <p:cNvSpPr txBox="1">
            <a:spLocks noChangeArrowheads="1"/>
          </p:cNvSpPr>
          <p:nvPr/>
        </p:nvSpPr>
        <p:spPr bwMode="auto">
          <a:xfrm>
            <a:off x="5715000" y="1676400"/>
            <a:ext cx="3200400" cy="40957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 dirty="0" err="1"/>
              <a:t>Relações</a:t>
            </a:r>
            <a:r>
              <a:rPr lang="en-US" altLang="pt-BR" sz="2000" b="1" dirty="0"/>
              <a:t> </a:t>
            </a:r>
            <a:r>
              <a:rPr lang="en-US" altLang="pt-BR" sz="2000" b="1" dirty="0" err="1"/>
              <a:t>Curvilíneas</a:t>
            </a:r>
            <a:endParaRPr lang="en-US" altLang="pt-BR" sz="2000" b="1" dirty="0"/>
          </a:p>
        </p:txBody>
      </p:sp>
      <p:sp>
        <p:nvSpPr>
          <p:cNvPr id="50256" name="Line 80"/>
          <p:cNvSpPr>
            <a:spLocks noChangeShapeType="1"/>
          </p:cNvSpPr>
          <p:nvPr/>
        </p:nvSpPr>
        <p:spPr bwMode="auto">
          <a:xfrm>
            <a:off x="4648200" y="1676400"/>
            <a:ext cx="0" cy="4724400"/>
          </a:xfrm>
          <a:prstGeom prst="lin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0257" name="Line 81"/>
          <p:cNvSpPr>
            <a:spLocks noChangeShapeType="1"/>
          </p:cNvSpPr>
          <p:nvPr/>
        </p:nvSpPr>
        <p:spPr bwMode="auto">
          <a:xfrm flipV="1">
            <a:off x="1143000" y="2590800"/>
            <a:ext cx="2362200" cy="1143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0258" name="Line 82"/>
          <p:cNvSpPr>
            <a:spLocks noChangeShapeType="1"/>
          </p:cNvSpPr>
          <p:nvPr/>
        </p:nvSpPr>
        <p:spPr bwMode="auto">
          <a:xfrm>
            <a:off x="1295400" y="4724400"/>
            <a:ext cx="1828800" cy="1295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0259" name="Freeform 83"/>
          <p:cNvSpPr>
            <a:spLocks/>
          </p:cNvSpPr>
          <p:nvPr/>
        </p:nvSpPr>
        <p:spPr bwMode="auto">
          <a:xfrm>
            <a:off x="6096000" y="2692400"/>
            <a:ext cx="2209800" cy="1117600"/>
          </a:xfrm>
          <a:custGeom>
            <a:avLst/>
            <a:gdLst>
              <a:gd name="T0" fmla="*/ 0 w 1392"/>
              <a:gd name="T1" fmla="*/ 1774190178 h 704"/>
              <a:gd name="T2" fmla="*/ 1814512657 w 1392"/>
              <a:gd name="T3" fmla="*/ 80644997 h 704"/>
              <a:gd name="T4" fmla="*/ 2147483647 w 1392"/>
              <a:gd name="T5" fmla="*/ 1290319949 h 704"/>
              <a:gd name="T6" fmla="*/ 0 60000 65536"/>
              <a:gd name="T7" fmla="*/ 0 60000 65536"/>
              <a:gd name="T8" fmla="*/ 0 60000 65536"/>
              <a:gd name="T9" fmla="*/ 0 w 1392"/>
              <a:gd name="T10" fmla="*/ 0 h 704"/>
              <a:gd name="T11" fmla="*/ 1392 w 1392"/>
              <a:gd name="T12" fmla="*/ 704 h 7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" h="704">
                <a:moveTo>
                  <a:pt x="0" y="704"/>
                </a:moveTo>
                <a:cubicBezTo>
                  <a:pt x="244" y="384"/>
                  <a:pt x="488" y="64"/>
                  <a:pt x="720" y="32"/>
                </a:cubicBezTo>
                <a:cubicBezTo>
                  <a:pt x="952" y="0"/>
                  <a:pt x="1172" y="256"/>
                  <a:pt x="1392" y="512"/>
                </a:cubicBezTo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0260" name="Freeform 84"/>
          <p:cNvSpPr>
            <a:spLocks/>
          </p:cNvSpPr>
          <p:nvPr/>
        </p:nvSpPr>
        <p:spPr bwMode="auto">
          <a:xfrm>
            <a:off x="6096000" y="4419600"/>
            <a:ext cx="1828800" cy="1447800"/>
          </a:xfrm>
          <a:custGeom>
            <a:avLst/>
            <a:gdLst>
              <a:gd name="T0" fmla="*/ 0 w 1152"/>
              <a:gd name="T1" fmla="*/ 2147483647 h 912"/>
              <a:gd name="T2" fmla="*/ 2056447422 w 1152"/>
              <a:gd name="T3" fmla="*/ 1572577476 h 912"/>
              <a:gd name="T4" fmla="*/ 2147483647 w 1152"/>
              <a:gd name="T5" fmla="*/ 0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912"/>
                </a:moveTo>
                <a:cubicBezTo>
                  <a:pt x="312" y="844"/>
                  <a:pt x="624" y="776"/>
                  <a:pt x="816" y="624"/>
                </a:cubicBezTo>
                <a:cubicBezTo>
                  <a:pt x="1008" y="472"/>
                  <a:pt x="1080" y="236"/>
                  <a:pt x="1152" y="0"/>
                </a:cubicBezTo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0261" name="Rectangle 85"/>
          <p:cNvSpPr>
            <a:spLocks noChangeArrowheads="1"/>
          </p:cNvSpPr>
          <p:nvPr/>
        </p:nvSpPr>
        <p:spPr bwMode="auto">
          <a:xfrm>
            <a:off x="7467600" y="9906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</a:t>
            </a:r>
            <a:r>
              <a:rPr lang="en-US" altLang="pt-BR"/>
              <a:t>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9D5DB426-8D3E-4796-B54A-6062350513E9}" type="slidenum">
              <a:rPr lang="en-US" altLang="pt-BR" sz="1000"/>
              <a:pPr eaLnBrk="1" hangingPunct="1"/>
              <a:t>60</a:t>
            </a:fld>
            <a:endParaRPr lang="en-US" altLang="pt-BR" sz="100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Inferências</a:t>
            </a:r>
            <a:r>
              <a:rPr lang="en-US" altLang="pt-BR" dirty="0"/>
              <a:t> </a:t>
            </a:r>
            <a:r>
              <a:rPr lang="en-US" altLang="pt-BR" dirty="0" err="1"/>
              <a:t>sobre</a:t>
            </a:r>
            <a:r>
              <a:rPr lang="en-US" altLang="pt-BR" dirty="0"/>
              <a:t> a </a:t>
            </a:r>
            <a:r>
              <a:rPr lang="en-US" altLang="pt-BR" dirty="0" err="1"/>
              <a:t>inclinação</a:t>
            </a:r>
            <a:r>
              <a:rPr lang="en-US" altLang="pt-BR" dirty="0"/>
              <a:t>: </a:t>
            </a:r>
            <a:br>
              <a:rPr lang="en-US" altLang="pt-BR" dirty="0"/>
            </a:br>
            <a:r>
              <a:rPr lang="en-US" altLang="pt-BR" dirty="0" err="1"/>
              <a:t>Exemplo</a:t>
            </a:r>
            <a:r>
              <a:rPr lang="en-US" altLang="pt-BR" dirty="0"/>
              <a:t> de Teste t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5200" y="1600200"/>
            <a:ext cx="2057400" cy="990600"/>
          </a:xfrm>
        </p:spPr>
        <p:txBody>
          <a:bodyPr lIns="90488" tIns="44450" rIns="90488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0</a:t>
            </a:r>
            <a:r>
              <a:rPr lang="en-US" altLang="pt-BR" sz="2400"/>
              <a:t>: </a:t>
            </a:r>
            <a:r>
              <a:rPr lang="el-GR" altLang="pt-BR" sz="2400"/>
              <a:t>β</a:t>
            </a:r>
            <a:r>
              <a:rPr lang="en-US" altLang="pt-BR" sz="2400" baseline="-25000"/>
              <a:t>1</a:t>
            </a:r>
            <a:r>
              <a:rPr lang="en-US" altLang="pt-BR" sz="2400"/>
              <a:t> =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1</a:t>
            </a:r>
            <a:r>
              <a:rPr lang="en-US" altLang="pt-BR" sz="2400"/>
              <a:t>: </a:t>
            </a:r>
            <a:r>
              <a:rPr lang="el-GR" altLang="pt-BR" sz="2400"/>
              <a:t>β</a:t>
            </a:r>
            <a:r>
              <a:rPr lang="en-US" altLang="pt-BR" sz="2400" baseline="-25000"/>
              <a:t>1</a:t>
            </a:r>
            <a:r>
              <a:rPr lang="en-US" altLang="pt-BR" sz="2400"/>
              <a:t> ≠ 0</a:t>
            </a:r>
          </a:p>
        </p:txBody>
      </p:sp>
      <p:sp>
        <p:nvSpPr>
          <p:cNvPr id="72709" name="Rectangle 4"/>
          <p:cNvSpPr>
            <a:spLocks noChangeArrowheads="1"/>
          </p:cNvSpPr>
          <p:nvPr/>
        </p:nvSpPr>
        <p:spPr bwMode="auto">
          <a:xfrm>
            <a:off x="304800" y="2438400"/>
            <a:ext cx="36671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/>
              <a:t>Saída</a:t>
            </a:r>
            <a:r>
              <a:rPr lang="en-US" altLang="pt-BR" b="1" dirty="0"/>
              <a:t> do Excel: </a:t>
            </a:r>
          </a:p>
        </p:txBody>
      </p:sp>
      <p:graphicFrame>
        <p:nvGraphicFramePr>
          <p:cNvPr id="28467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143039"/>
              </p:ext>
            </p:extLst>
          </p:nvPr>
        </p:nvGraphicFramePr>
        <p:xfrm>
          <a:off x="533400" y="2971800"/>
          <a:ext cx="7010400" cy="1445901"/>
        </p:xfrm>
        <a:graphic>
          <a:graphicData uri="http://schemas.openxmlformats.org/drawingml/2006/table">
            <a:tbl>
              <a:tblPr/>
              <a:tblGrid>
                <a:gridCol w="1520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9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1967"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P-value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967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Intercepto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98.24833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58.03348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1.69296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0.12892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967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 Feet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0.10977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0.03297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3.32938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736" name="Oval 31"/>
          <p:cNvSpPr>
            <a:spLocks noChangeArrowheads="1"/>
          </p:cNvSpPr>
          <p:nvPr/>
        </p:nvSpPr>
        <p:spPr bwMode="auto">
          <a:xfrm>
            <a:off x="6539987" y="4028125"/>
            <a:ext cx="1000125" cy="352425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2737" name="Line 32"/>
          <p:cNvSpPr>
            <a:spLocks noChangeShapeType="1"/>
          </p:cNvSpPr>
          <p:nvPr/>
        </p:nvSpPr>
        <p:spPr bwMode="auto">
          <a:xfrm flipH="1" flipV="1">
            <a:off x="7391399" y="4417700"/>
            <a:ext cx="228600" cy="442877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738" name="Text Box 33"/>
          <p:cNvSpPr txBox="1">
            <a:spLocks noChangeArrowheads="1"/>
          </p:cNvSpPr>
          <p:nvPr/>
        </p:nvSpPr>
        <p:spPr bwMode="auto">
          <a:xfrm>
            <a:off x="7620000" y="4860578"/>
            <a:ext cx="1295400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dirty="0"/>
              <a:t>Valor-p</a:t>
            </a:r>
            <a:endParaRPr lang="en-US" altLang="pt-BR" baseline="-25000" dirty="0"/>
          </a:p>
        </p:txBody>
      </p:sp>
      <p:sp>
        <p:nvSpPr>
          <p:cNvPr id="72739" name="Rectangle 34"/>
          <p:cNvSpPr>
            <a:spLocks noChangeArrowheads="1"/>
          </p:cNvSpPr>
          <p:nvPr/>
        </p:nvSpPr>
        <p:spPr bwMode="auto">
          <a:xfrm>
            <a:off x="609600" y="5410200"/>
            <a:ext cx="5638800" cy="889987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600" dirty="0">
                <a:latin typeface="Times New Roman" panose="02020603050405020304" pitchFamily="18" charset="0"/>
              </a:rPr>
              <a:t>Há provas suficientes de que a metragem quadrada afeta o preço casa.</a:t>
            </a:r>
            <a:endParaRPr lang="en-US" altLang="pt-BR" sz="2600" dirty="0">
              <a:latin typeface="Times New Roman" panose="02020603050405020304" pitchFamily="18" charset="0"/>
            </a:endParaRPr>
          </a:p>
        </p:txBody>
      </p:sp>
      <p:sp>
        <p:nvSpPr>
          <p:cNvPr id="72740" name="Rectangle 35"/>
          <p:cNvSpPr>
            <a:spLocks noChangeArrowheads="1"/>
          </p:cNvSpPr>
          <p:nvPr/>
        </p:nvSpPr>
        <p:spPr bwMode="auto">
          <a:xfrm>
            <a:off x="457200" y="4724400"/>
            <a:ext cx="594360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dirty="0" err="1">
                <a:latin typeface="Times New Roman" panose="02020603050405020304" pitchFamily="18" charset="0"/>
              </a:rPr>
              <a:t>Decisão</a:t>
            </a:r>
            <a:r>
              <a:rPr lang="en-US" altLang="pt-BR" dirty="0">
                <a:latin typeface="Times New Roman" panose="02020603050405020304" pitchFamily="18" charset="0"/>
              </a:rPr>
              <a:t>:  </a:t>
            </a:r>
            <a:r>
              <a:rPr lang="en-US" altLang="pt-BR" dirty="0" err="1">
                <a:latin typeface="Times New Roman" panose="02020603050405020304" pitchFamily="18" charset="0"/>
              </a:rPr>
              <a:t>Rejeita</a:t>
            </a:r>
            <a:r>
              <a:rPr lang="en-US" altLang="pt-BR" dirty="0">
                <a:latin typeface="Times New Roman" panose="02020603050405020304" pitchFamily="18" charset="0"/>
              </a:rPr>
              <a:t> H</a:t>
            </a:r>
            <a:r>
              <a:rPr lang="en-US" altLang="pt-BR" baseline="-25000" dirty="0">
                <a:latin typeface="Times New Roman" panose="02020603050405020304" pitchFamily="18" charset="0"/>
              </a:rPr>
              <a:t>0</a:t>
            </a:r>
            <a:r>
              <a:rPr lang="en-US" altLang="pt-BR" dirty="0">
                <a:latin typeface="Times New Roman" panose="02020603050405020304" pitchFamily="18" charset="0"/>
              </a:rPr>
              <a:t>, </a:t>
            </a:r>
            <a:r>
              <a:rPr lang="en-US" altLang="pt-BR" dirty="0" err="1">
                <a:latin typeface="Times New Roman" panose="02020603050405020304" pitchFamily="18" charset="0"/>
              </a:rPr>
              <a:t>desde</a:t>
            </a:r>
            <a:r>
              <a:rPr lang="en-US" altLang="pt-BR" dirty="0">
                <a:latin typeface="Times New Roman" panose="02020603050405020304" pitchFamily="18" charset="0"/>
              </a:rPr>
              <a:t> que valor-p  &lt; </a:t>
            </a:r>
            <a:r>
              <a:rPr lang="el-G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l-GR" altLang="pt-B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741" name="Rectangle 15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5D9700A-0A50-4A4D-B65A-F1255B9FD512}" type="slidenum">
              <a:rPr lang="en-US" altLang="pt-BR" sz="1000"/>
              <a:pPr eaLnBrk="1" hangingPunct="1"/>
              <a:t>61</a:t>
            </a:fld>
            <a:endParaRPr lang="en-US" altLang="pt-BR" sz="10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/>
              <a:t>Teste F para </a:t>
            </a:r>
            <a:r>
              <a:rPr lang="en-US" altLang="pt-BR" dirty="0" err="1"/>
              <a:t>significância</a:t>
            </a:r>
            <a:r>
              <a:rPr lang="en-US" altLang="pt-BR" dirty="0"/>
              <a:t> 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77200" cy="1905000"/>
          </a:xfrm>
        </p:spPr>
        <p:txBody>
          <a:bodyPr/>
          <a:lstStyle/>
          <a:p>
            <a:pPr eaLnBrk="1" hangingPunct="1"/>
            <a:r>
              <a:rPr lang="en-US" altLang="pt-BR" sz="3200" dirty="0"/>
              <a:t>Teste F:</a:t>
            </a:r>
          </a:p>
          <a:p>
            <a:pPr eaLnBrk="1" hangingPunct="1"/>
            <a:endParaRPr lang="en-US" altLang="pt-BR" sz="3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3200" dirty="0"/>
              <a:t>			</a:t>
            </a:r>
            <a:r>
              <a:rPr lang="en-US" altLang="pt-BR" sz="2400" dirty="0" err="1"/>
              <a:t>onde</a:t>
            </a:r>
            <a:endParaRPr lang="en-US" altLang="pt-BR" sz="2400" dirty="0"/>
          </a:p>
          <a:p>
            <a:pPr eaLnBrk="1" hangingPunct="1"/>
            <a:endParaRPr lang="en-US" altLang="pt-BR" sz="3200" dirty="0"/>
          </a:p>
          <a:p>
            <a:pPr eaLnBrk="1" hangingPunct="1"/>
            <a:endParaRPr lang="en-US" altLang="pt-BR" sz="3200" dirty="0"/>
          </a:p>
          <a:p>
            <a:pPr eaLnBrk="1" hangingPunct="1"/>
            <a:endParaRPr lang="en-US" altLang="pt-BR" sz="1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3200" dirty="0"/>
              <a:t>   </a:t>
            </a:r>
            <a:endParaRPr lang="en-US" altLang="pt-BR" sz="2400" dirty="0"/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3975100" y="1709738"/>
          <a:ext cx="2341563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5" name="Equation" r:id="rId3" imgW="863280" imgH="368280" progId="Equation.3">
                  <p:embed/>
                </p:oleObj>
              </mc:Choice>
              <mc:Fallback>
                <p:oleObj name="Equation" r:id="rId3" imgW="863280" imgH="368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1709738"/>
                        <a:ext cx="2341563" cy="998537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6"/>
          <p:cNvGraphicFramePr>
            <a:graphicFrameLocks noChangeAspect="1"/>
          </p:cNvGraphicFramePr>
          <p:nvPr/>
        </p:nvGraphicFramePr>
        <p:xfrm>
          <a:off x="3657600" y="3200400"/>
          <a:ext cx="19050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6" name="Equation" r:id="rId5" imgW="1041120" imgH="888840" progId="Equation.3">
                  <p:embed/>
                </p:oleObj>
              </mc:Choice>
              <mc:Fallback>
                <p:oleObj name="Equation" r:id="rId5" imgW="1041120" imgH="888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00400"/>
                        <a:ext cx="1905000" cy="1625600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3400" y="4953000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dirty="0" err="1"/>
              <a:t>onde</a:t>
            </a:r>
            <a:r>
              <a:rPr lang="en-US" altLang="pt-BR" sz="2000" dirty="0"/>
              <a:t> F</a:t>
            </a:r>
            <a:r>
              <a:rPr lang="en-US" altLang="pt-BR" sz="2000" baseline="-25000" dirty="0"/>
              <a:t>STAT</a:t>
            </a:r>
            <a:r>
              <a:rPr lang="en-US" altLang="pt-BR" sz="2000" dirty="0"/>
              <a:t> </a:t>
            </a:r>
            <a:r>
              <a:rPr lang="pt-BR" altLang="pt-BR" sz="2000" dirty="0"/>
              <a:t>segue uma distribuição F com numerador </a:t>
            </a:r>
            <a:r>
              <a:rPr lang="pt-BR" altLang="pt-BR" sz="2000" dirty="0">
                <a:solidFill>
                  <a:srgbClr val="0033CC"/>
                </a:solidFill>
              </a:rPr>
              <a:t>k</a:t>
            </a:r>
            <a:r>
              <a:rPr lang="pt-BR" altLang="pt-BR" sz="2000" dirty="0"/>
              <a:t> e </a:t>
            </a:r>
            <a:r>
              <a:rPr lang="pt-BR" altLang="pt-BR" sz="2000" dirty="0">
                <a:solidFill>
                  <a:srgbClr val="0033CC"/>
                </a:solidFill>
              </a:rPr>
              <a:t>(n - k - 1) </a:t>
            </a:r>
            <a:r>
              <a:rPr lang="pt-BR" altLang="pt-BR" sz="2000" dirty="0"/>
              <a:t>graus de </a:t>
            </a:r>
            <a:r>
              <a:rPr lang="pt-BR" altLang="pt-BR" sz="2000" dirty="0">
                <a:solidFill>
                  <a:srgbClr val="0033CC"/>
                </a:solidFill>
              </a:rPr>
              <a:t>liberdade do denominador</a:t>
            </a:r>
            <a:endParaRPr lang="en-US" altLang="pt-BR" sz="2000" dirty="0">
              <a:solidFill>
                <a:srgbClr val="0033CC"/>
              </a:solidFill>
            </a:endParaRPr>
          </a:p>
          <a:p>
            <a:pPr eaLnBrk="1" hangingPunct="1"/>
            <a:endParaRPr lang="en-US" altLang="pt-BR" sz="2000" dirty="0"/>
          </a:p>
          <a:p>
            <a:pPr eaLnBrk="1" hangingPunct="1"/>
            <a:r>
              <a:rPr lang="pt-BR" altLang="pt-BR" sz="2000" dirty="0"/>
              <a:t>(K = número de variáveis independentes no modelo de regressão)</a:t>
            </a:r>
            <a:endParaRPr lang="en-US" altLang="pt-BR" sz="2000" dirty="0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E244BDA-43FD-4FE6-9303-1E889AC8C816}" type="slidenum">
              <a:rPr lang="en-US" altLang="pt-BR" sz="1000"/>
              <a:pPr eaLnBrk="1" hangingPunct="1"/>
              <a:t>62</a:t>
            </a:fld>
            <a:endParaRPr lang="en-US" altLang="pt-BR" sz="100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Saída</a:t>
            </a:r>
            <a:r>
              <a:rPr lang="en-US" altLang="pt-BR" dirty="0"/>
              <a:t> do Excel para Teste F de </a:t>
            </a:r>
            <a:r>
              <a:rPr lang="en-US" altLang="pt-BR" dirty="0" err="1"/>
              <a:t>Significância</a:t>
            </a:r>
            <a:r>
              <a:rPr lang="en-US" altLang="pt-BR" dirty="0"/>
              <a:t> </a:t>
            </a:r>
          </a:p>
        </p:txBody>
      </p:sp>
      <p:graphicFrame>
        <p:nvGraphicFramePr>
          <p:cNvPr id="286823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152873"/>
              </p:ext>
            </p:extLst>
          </p:nvPr>
        </p:nvGraphicFramePr>
        <p:xfrm>
          <a:off x="609600" y="2209800"/>
          <a:ext cx="8177213" cy="3251204"/>
        </p:xfrm>
        <a:graphic>
          <a:graphicData uri="http://schemas.openxmlformats.org/drawingml/2006/table">
            <a:tbl>
              <a:tblPr/>
              <a:tblGrid>
                <a:gridCol w="1547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74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Estatística</a:t>
                      </a: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regressão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Multiple 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0.76211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92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0.58082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Adjusted R Square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0.52842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41.33032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Observations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7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16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ANOVA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MS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Significance F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04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Regression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18934.9348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11.0848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8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Residual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13665.5652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1708.1957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7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32600.5000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2770" name="Object 88"/>
          <p:cNvGraphicFramePr>
            <a:graphicFrameLocks noChangeAspect="1"/>
          </p:cNvGraphicFramePr>
          <p:nvPr/>
        </p:nvGraphicFramePr>
        <p:xfrm>
          <a:off x="3644900" y="2540000"/>
          <a:ext cx="45735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37" name="Equation" r:id="rId3" imgW="2273040" imgH="368280" progId="Equation.3">
                  <p:embed/>
                </p:oleObj>
              </mc:Choice>
              <mc:Fallback>
                <p:oleObj name="Equation" r:id="rId3" imgW="2273040" imgH="368280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2540000"/>
                        <a:ext cx="4573588" cy="736600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55" name="Line 89"/>
          <p:cNvSpPr>
            <a:spLocks noChangeShapeType="1"/>
          </p:cNvSpPr>
          <p:nvPr/>
        </p:nvSpPr>
        <p:spPr bwMode="auto">
          <a:xfrm flipV="1">
            <a:off x="32004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2856" name="Line 90"/>
          <p:cNvSpPr>
            <a:spLocks noChangeShapeType="1"/>
          </p:cNvSpPr>
          <p:nvPr/>
        </p:nvSpPr>
        <p:spPr bwMode="auto">
          <a:xfrm flipV="1">
            <a:off x="6324600" y="3124200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2857" name="Line 91"/>
          <p:cNvSpPr>
            <a:spLocks noChangeShapeType="1"/>
          </p:cNvSpPr>
          <p:nvPr/>
        </p:nvSpPr>
        <p:spPr bwMode="auto">
          <a:xfrm flipV="1">
            <a:off x="7772400" y="4191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2858" name="Text Box 92"/>
          <p:cNvSpPr txBox="1">
            <a:spLocks noChangeArrowheads="1"/>
          </p:cNvSpPr>
          <p:nvPr/>
        </p:nvSpPr>
        <p:spPr bwMode="auto">
          <a:xfrm>
            <a:off x="3581400" y="3505200"/>
            <a:ext cx="2362200" cy="581025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600" b="1"/>
              <a:t>With 1 and 8 degrees of freedom</a:t>
            </a:r>
          </a:p>
        </p:txBody>
      </p:sp>
      <p:sp>
        <p:nvSpPr>
          <p:cNvPr id="32859" name="Text Box 93"/>
          <p:cNvSpPr txBox="1">
            <a:spLocks noChangeArrowheads="1"/>
          </p:cNvSpPr>
          <p:nvPr/>
        </p:nvSpPr>
        <p:spPr bwMode="auto">
          <a:xfrm>
            <a:off x="7543800" y="3581400"/>
            <a:ext cx="1295400" cy="581025"/>
          </a:xfrm>
          <a:prstGeom prst="rect">
            <a:avLst/>
          </a:prstGeom>
          <a:solidFill>
            <a:srgbClr val="C7DA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1600" b="1"/>
              <a:t>p-value for the F-Test</a:t>
            </a:r>
          </a:p>
        </p:txBody>
      </p:sp>
      <p:sp>
        <p:nvSpPr>
          <p:cNvPr id="32860" name="Rectangle 10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0E38D1E-86ED-4C40-B087-E991E82B8E48}" type="slidenum">
              <a:rPr lang="en-US" altLang="pt-BR" sz="1000"/>
              <a:pPr eaLnBrk="1" hangingPunct="1"/>
              <a:t>63</a:t>
            </a:fld>
            <a:endParaRPr lang="en-US" altLang="pt-BR" sz="1000"/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381000" y="1752600"/>
            <a:ext cx="3810000" cy="9144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3848100" cy="1828800"/>
          </a:xfrm>
        </p:spPr>
        <p:txBody>
          <a:bodyPr lIns="90488" tIns="44450" rIns="90488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0</a:t>
            </a:r>
            <a:r>
              <a:rPr lang="en-US" altLang="pt-BR" sz="2400"/>
              <a:t>: </a:t>
            </a:r>
            <a:r>
              <a:rPr lang="el-GR" altLang="pt-BR" sz="2400">
                <a:cs typeface="Arial" panose="020B0604020202020204" pitchFamily="34" charset="0"/>
              </a:rPr>
              <a:t>β</a:t>
            </a:r>
            <a:r>
              <a:rPr lang="en-US" altLang="pt-BR" sz="2400" baseline="-25000"/>
              <a:t>1</a:t>
            </a:r>
            <a:r>
              <a:rPr lang="en-US" altLang="pt-BR" sz="2400"/>
              <a:t> = </a:t>
            </a:r>
            <a:r>
              <a:rPr lang="en-US" altLang="pt-BR" sz="2400">
                <a:cs typeface="Arial" panose="020B0604020202020204" pitchFamily="34" charset="0"/>
              </a:rPr>
              <a:t>0</a:t>
            </a:r>
            <a:endParaRPr lang="en-US" altLang="pt-BR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H</a:t>
            </a:r>
            <a:r>
              <a:rPr lang="en-US" altLang="pt-BR" sz="2400" baseline="-25000"/>
              <a:t>1</a:t>
            </a:r>
            <a:r>
              <a:rPr lang="en-US" altLang="pt-BR" sz="2400"/>
              <a:t>: </a:t>
            </a:r>
            <a:r>
              <a:rPr lang="el-GR" altLang="pt-BR" sz="2400">
                <a:cs typeface="Arial" panose="020B0604020202020204" pitchFamily="34" charset="0"/>
              </a:rPr>
              <a:t>β</a:t>
            </a:r>
            <a:r>
              <a:rPr lang="en-US" altLang="pt-BR" sz="2400" baseline="-25000">
                <a:cs typeface="Arial" panose="020B0604020202020204" pitchFamily="34" charset="0"/>
              </a:rPr>
              <a:t>1</a:t>
            </a:r>
            <a:r>
              <a:rPr lang="en-US" altLang="pt-BR" sz="2400">
                <a:cs typeface="Arial" panose="020B0604020202020204" pitchFamily="34" charset="0"/>
              </a:rPr>
              <a:t> ≠ 0</a:t>
            </a:r>
            <a:endParaRPr lang="en-US" altLang="pt-BR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>
                <a:sym typeface="Symbol" panose="05050102010706020507" pitchFamily="18" charset="2"/>
              </a:rPr>
              <a:t></a:t>
            </a:r>
            <a:r>
              <a:rPr lang="en-US" altLang="pt-BR" sz="2400"/>
              <a:t> = .05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pt-BR" sz="2400"/>
              <a:t>df</a:t>
            </a:r>
            <a:r>
              <a:rPr lang="en-US" altLang="pt-BR" sz="2400" baseline="-25000"/>
              <a:t>1</a:t>
            </a:r>
            <a:r>
              <a:rPr lang="en-US" altLang="pt-BR" sz="2400"/>
              <a:t>= 1      df</a:t>
            </a:r>
            <a:r>
              <a:rPr lang="en-US" altLang="pt-BR" sz="2400" baseline="-25000"/>
              <a:t>2</a:t>
            </a:r>
            <a:r>
              <a:rPr lang="en-US" altLang="pt-BR" sz="2400"/>
              <a:t> = 8 </a:t>
            </a:r>
            <a:endParaRPr lang="en-US" altLang="pt-BR" sz="2400" b="1"/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4419600" y="1676400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pt-BR" sz="2800" b="1" dirty="0" err="1"/>
              <a:t>Estatística</a:t>
            </a:r>
            <a:r>
              <a:rPr lang="en-US" altLang="pt-BR" sz="2800" b="1" dirty="0"/>
              <a:t> Teste: </a:t>
            </a:r>
            <a:endParaRPr lang="en-US" altLang="pt-BR" sz="2800" dirty="0"/>
          </a:p>
          <a:p>
            <a:pPr>
              <a:spcBef>
                <a:spcPct val="20000"/>
              </a:spcBef>
            </a:pPr>
            <a:endParaRPr lang="en-US" altLang="pt-BR" sz="2800" dirty="0"/>
          </a:p>
          <a:p>
            <a:pPr>
              <a:spcBef>
                <a:spcPct val="20000"/>
              </a:spcBef>
            </a:pPr>
            <a:endParaRPr lang="en-US" altLang="pt-BR" sz="2800" dirty="0"/>
          </a:p>
          <a:p>
            <a:pPr>
              <a:spcBef>
                <a:spcPct val="20000"/>
              </a:spcBef>
            </a:pPr>
            <a:r>
              <a:rPr lang="en-US" altLang="pt-BR" sz="2800" b="1" dirty="0" err="1">
                <a:solidFill>
                  <a:schemeClr val="folHlink"/>
                </a:solidFill>
              </a:rPr>
              <a:t>Decisão</a:t>
            </a:r>
            <a:r>
              <a:rPr lang="en-US" altLang="pt-BR" sz="2800" b="1" dirty="0">
                <a:solidFill>
                  <a:schemeClr val="folHlink"/>
                </a:solidFill>
              </a:rPr>
              <a:t>:</a:t>
            </a:r>
            <a:endParaRPr lang="en-US" altLang="pt-BR" sz="2800" dirty="0">
              <a:solidFill>
                <a:schemeClr val="folHlink"/>
              </a:solidFill>
            </a:endParaRPr>
          </a:p>
          <a:p>
            <a:pPr>
              <a:spcBef>
                <a:spcPct val="20000"/>
              </a:spcBef>
            </a:pPr>
            <a:endParaRPr lang="en-US" altLang="pt-BR" sz="2800" dirty="0"/>
          </a:p>
          <a:p>
            <a:pPr>
              <a:spcBef>
                <a:spcPct val="20000"/>
              </a:spcBef>
            </a:pPr>
            <a:endParaRPr lang="en-US" altLang="pt-BR" sz="2800" b="1" dirty="0">
              <a:solidFill>
                <a:schemeClr val="folHlink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pt-BR" sz="2800" b="1" dirty="0" err="1">
                <a:solidFill>
                  <a:schemeClr val="folHlink"/>
                </a:solidFill>
              </a:rPr>
              <a:t>Conclusão</a:t>
            </a:r>
            <a:r>
              <a:rPr lang="en-US" altLang="pt-BR" sz="2800" b="1" dirty="0">
                <a:solidFill>
                  <a:schemeClr val="folHlink"/>
                </a:solidFill>
              </a:rPr>
              <a:t>:</a:t>
            </a:r>
            <a:endParaRPr lang="en-US" altLang="pt-BR" sz="2800" dirty="0">
              <a:solidFill>
                <a:schemeClr val="folHlink"/>
              </a:solidFill>
            </a:endParaRPr>
          </a:p>
          <a:p>
            <a:pPr latinLnBrk="1">
              <a:spcBef>
                <a:spcPct val="20000"/>
              </a:spcBef>
            </a:pPr>
            <a:endParaRPr lang="en-US" altLang="pt-BR" sz="2800" dirty="0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4648200" y="3733800"/>
            <a:ext cx="3733800" cy="951543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 dirty="0" err="1"/>
              <a:t>Rejeita</a:t>
            </a:r>
            <a:r>
              <a:rPr lang="en-US" altLang="pt-BR" sz="2800" dirty="0"/>
              <a:t> H</a:t>
            </a:r>
            <a:r>
              <a:rPr lang="en-US" altLang="pt-BR" sz="2800" baseline="-25000" dirty="0"/>
              <a:t>0</a:t>
            </a:r>
            <a:r>
              <a:rPr lang="en-US" altLang="pt-BR" sz="2800" dirty="0"/>
              <a:t> com  </a:t>
            </a:r>
            <a:r>
              <a:rPr lang="en-US" altLang="pt-BR" sz="2800" b="1" dirty="0">
                <a:latin typeface="Symbol" panose="05050102010706020507" pitchFamily="18" charset="2"/>
              </a:rPr>
              <a:t></a:t>
            </a:r>
            <a:r>
              <a:rPr lang="en-US" altLang="pt-BR" sz="2800" dirty="0"/>
              <a:t> = 0.05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4495800" y="5168900"/>
            <a:ext cx="4495800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dirty="0"/>
              <a:t>Há provas suficientes de que o tamanho da casa afeta preço de venda</a:t>
            </a:r>
            <a:endParaRPr lang="en-US" altLang="pt-BR" dirty="0"/>
          </a:p>
        </p:txBody>
      </p:sp>
      <p:sp>
        <p:nvSpPr>
          <p:cNvPr id="33801" name="Freeform 7"/>
          <p:cNvSpPr>
            <a:spLocks/>
          </p:cNvSpPr>
          <p:nvPr/>
        </p:nvSpPr>
        <p:spPr bwMode="auto">
          <a:xfrm>
            <a:off x="2051050" y="5486400"/>
            <a:ext cx="1555750" cy="223838"/>
          </a:xfrm>
          <a:custGeom>
            <a:avLst/>
            <a:gdLst>
              <a:gd name="T0" fmla="*/ 10080626 w 980"/>
              <a:gd name="T1" fmla="*/ 325347041 h 154"/>
              <a:gd name="T2" fmla="*/ 0 w 980"/>
              <a:gd name="T3" fmla="*/ 0 h 154"/>
              <a:gd name="T4" fmla="*/ 209173810 w 980"/>
              <a:gd name="T5" fmla="*/ 82392723 h 154"/>
              <a:gd name="T6" fmla="*/ 388104065 w 980"/>
              <a:gd name="T7" fmla="*/ 128871089 h 154"/>
              <a:gd name="T8" fmla="*/ 526713517 w 980"/>
              <a:gd name="T9" fmla="*/ 160561595 h 154"/>
              <a:gd name="T10" fmla="*/ 713205033 w 980"/>
              <a:gd name="T11" fmla="*/ 192250694 h 154"/>
              <a:gd name="T12" fmla="*/ 1078627003 w 980"/>
              <a:gd name="T13" fmla="*/ 234503733 h 154"/>
              <a:gd name="T14" fmla="*/ 1491932525 w 980"/>
              <a:gd name="T15" fmla="*/ 266192786 h 154"/>
              <a:gd name="T16" fmla="*/ 2147483647 w 980"/>
              <a:gd name="T17" fmla="*/ 297883292 h 154"/>
              <a:gd name="T18" fmla="*/ 2147483647 w 980"/>
              <a:gd name="T19" fmla="*/ 325347041 h 1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80"/>
              <a:gd name="T31" fmla="*/ 0 h 154"/>
              <a:gd name="T32" fmla="*/ 980 w 980"/>
              <a:gd name="T33" fmla="*/ 154 h 1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80" h="154">
                <a:moveTo>
                  <a:pt x="4" y="154"/>
                </a:moveTo>
                <a:lnTo>
                  <a:pt x="0" y="0"/>
                </a:lnTo>
                <a:lnTo>
                  <a:pt x="83" y="39"/>
                </a:lnTo>
                <a:lnTo>
                  <a:pt x="154" y="61"/>
                </a:lnTo>
                <a:lnTo>
                  <a:pt x="209" y="76"/>
                </a:lnTo>
                <a:lnTo>
                  <a:pt x="283" y="91"/>
                </a:lnTo>
                <a:lnTo>
                  <a:pt x="428" y="111"/>
                </a:lnTo>
                <a:lnTo>
                  <a:pt x="592" y="126"/>
                </a:lnTo>
                <a:lnTo>
                  <a:pt x="979" y="141"/>
                </a:lnTo>
                <a:lnTo>
                  <a:pt x="980" y="154"/>
                </a:ln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3802" name="Freeform 8"/>
          <p:cNvSpPr>
            <a:spLocks/>
          </p:cNvSpPr>
          <p:nvPr/>
        </p:nvSpPr>
        <p:spPr bwMode="auto">
          <a:xfrm>
            <a:off x="373063" y="4100513"/>
            <a:ext cx="3513137" cy="1614487"/>
          </a:xfrm>
          <a:custGeom>
            <a:avLst/>
            <a:gdLst>
              <a:gd name="T0" fmla="*/ 0 w 3388"/>
              <a:gd name="T1" fmla="*/ 0 h 1023"/>
              <a:gd name="T2" fmla="*/ 0 w 3388"/>
              <a:gd name="T3" fmla="*/ 2147483647 h 1023"/>
              <a:gd name="T4" fmla="*/ 2147483647 w 3388"/>
              <a:gd name="T5" fmla="*/ 2147483647 h 1023"/>
              <a:gd name="T6" fmla="*/ 0 60000 65536"/>
              <a:gd name="T7" fmla="*/ 0 60000 65536"/>
              <a:gd name="T8" fmla="*/ 0 60000 65536"/>
              <a:gd name="T9" fmla="*/ 0 w 3388"/>
              <a:gd name="T10" fmla="*/ 0 h 1023"/>
              <a:gd name="T11" fmla="*/ 3388 w 3388"/>
              <a:gd name="T12" fmla="*/ 1023 h 10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88" h="1023">
                <a:moveTo>
                  <a:pt x="0" y="0"/>
                </a:moveTo>
                <a:lnTo>
                  <a:pt x="0" y="1022"/>
                </a:lnTo>
                <a:lnTo>
                  <a:pt x="3387" y="102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152400" y="5486400"/>
            <a:ext cx="4572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/>
              <a:t>0</a:t>
            </a:r>
            <a:r>
              <a:rPr lang="en-US" altLang="pt-BR" sz="3600" b="1"/>
              <a:t> </a:t>
            </a:r>
          </a:p>
        </p:txBody>
      </p:sp>
      <p:sp>
        <p:nvSpPr>
          <p:cNvPr id="33804" name="Line 10"/>
          <p:cNvSpPr>
            <a:spLocks noChangeShapeType="1"/>
          </p:cNvSpPr>
          <p:nvPr/>
        </p:nvSpPr>
        <p:spPr bwMode="auto">
          <a:xfrm>
            <a:off x="515938" y="4419600"/>
            <a:ext cx="31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05" name="Freeform 11"/>
          <p:cNvSpPr>
            <a:spLocks/>
          </p:cNvSpPr>
          <p:nvPr/>
        </p:nvSpPr>
        <p:spPr bwMode="auto">
          <a:xfrm>
            <a:off x="381000" y="4343400"/>
            <a:ext cx="3429000" cy="1392238"/>
          </a:xfrm>
          <a:custGeom>
            <a:avLst/>
            <a:gdLst>
              <a:gd name="T0" fmla="*/ 0 w 3492"/>
              <a:gd name="T1" fmla="*/ 1879865160 h 1021"/>
              <a:gd name="T2" fmla="*/ 156207072 w 3492"/>
              <a:gd name="T3" fmla="*/ 1556327399 h 1021"/>
              <a:gd name="T4" fmla="*/ 688469999 w 3492"/>
              <a:gd name="T5" fmla="*/ 5578497 h 1021"/>
              <a:gd name="T6" fmla="*/ 1666212203 w 3492"/>
              <a:gd name="T7" fmla="*/ 1589797010 h 1021"/>
              <a:gd name="T8" fmla="*/ 2147483647 w 3492"/>
              <a:gd name="T9" fmla="*/ 1857552540 h 10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92"/>
              <a:gd name="T16" fmla="*/ 0 h 1021"/>
              <a:gd name="T17" fmla="*/ 3492 w 3492"/>
              <a:gd name="T18" fmla="*/ 1021 h 10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92" h="1021">
                <a:moveTo>
                  <a:pt x="0" y="1011"/>
                </a:moveTo>
                <a:cubicBezTo>
                  <a:pt x="27" y="982"/>
                  <a:pt x="43" y="1005"/>
                  <a:pt x="162" y="837"/>
                </a:cubicBezTo>
                <a:cubicBezTo>
                  <a:pt x="281" y="669"/>
                  <a:pt x="453" y="0"/>
                  <a:pt x="714" y="3"/>
                </a:cubicBezTo>
                <a:cubicBezTo>
                  <a:pt x="975" y="6"/>
                  <a:pt x="1265" y="689"/>
                  <a:pt x="1728" y="855"/>
                </a:cubicBezTo>
                <a:cubicBezTo>
                  <a:pt x="2191" y="1021"/>
                  <a:pt x="3125" y="969"/>
                  <a:pt x="3492" y="999"/>
                </a:cubicBezTo>
              </a:path>
            </a:pathLst>
          </a:custGeom>
          <a:noFill/>
          <a:ln w="381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>
            <a:off x="2057400" y="5486400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 flipH="1">
            <a:off x="2362200" y="5257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3808" name="Text Box 14"/>
          <p:cNvSpPr txBox="1">
            <a:spLocks noChangeArrowheads="1"/>
          </p:cNvSpPr>
          <p:nvPr/>
        </p:nvSpPr>
        <p:spPr bwMode="auto">
          <a:xfrm>
            <a:off x="1905000" y="49530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sz="2000">
                <a:sym typeface="Symbol" panose="05050102010706020507" pitchFamily="18" charset="2"/>
              </a:rPr>
              <a:t> = .05</a:t>
            </a:r>
            <a:endParaRPr lang="en-US" altLang="pt-BR" sz="2000" baseline="-25000">
              <a:sym typeface="Symbol" panose="05050102010706020507" pitchFamily="18" charset="2"/>
            </a:endParaRPr>
          </a:p>
        </p:txBody>
      </p:sp>
      <p:sp>
        <p:nvSpPr>
          <p:cNvPr id="33809" name="Rectangle 15"/>
          <p:cNvSpPr>
            <a:spLocks noChangeArrowheads="1"/>
          </p:cNvSpPr>
          <p:nvPr/>
        </p:nvSpPr>
        <p:spPr bwMode="auto">
          <a:xfrm>
            <a:off x="1600200" y="6096000"/>
            <a:ext cx="15240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>
                <a:solidFill>
                  <a:schemeClr val="hlink"/>
                </a:solidFill>
              </a:rPr>
              <a:t>F</a:t>
            </a:r>
            <a:r>
              <a:rPr lang="en-US" altLang="pt-BR" sz="2000" b="1" baseline="-25000">
                <a:solidFill>
                  <a:schemeClr val="hlink"/>
                </a:solidFill>
                <a:sym typeface="Symbol" panose="05050102010706020507" pitchFamily="18" charset="2"/>
              </a:rPr>
              <a:t>.05 </a:t>
            </a:r>
            <a:r>
              <a:rPr lang="en-US" altLang="pt-BR" sz="2000" b="1">
                <a:solidFill>
                  <a:schemeClr val="hlink"/>
                </a:solidFill>
              </a:rPr>
              <a:t>= 5.32</a:t>
            </a:r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V="1">
            <a:off x="2057400" y="57150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 flipH="1">
            <a:off x="457200" y="5943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 flipH="1">
            <a:off x="2057400" y="5943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3813" name="Rectangle 19"/>
          <p:cNvSpPr>
            <a:spLocks noChangeArrowheads="1"/>
          </p:cNvSpPr>
          <p:nvPr/>
        </p:nvSpPr>
        <p:spPr bwMode="auto">
          <a:xfrm>
            <a:off x="2362200" y="5867400"/>
            <a:ext cx="99060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33814" name="Rectangle 20"/>
          <p:cNvSpPr>
            <a:spLocks noChangeArrowheads="1"/>
          </p:cNvSpPr>
          <p:nvPr/>
        </p:nvSpPr>
        <p:spPr bwMode="auto">
          <a:xfrm>
            <a:off x="762000" y="5867400"/>
            <a:ext cx="914400" cy="456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400" dirty="0" err="1"/>
              <a:t>Não</a:t>
            </a:r>
            <a:r>
              <a:rPr lang="en-US" altLang="pt-BR" sz="1400" dirty="0"/>
              <a:t> 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graphicFrame>
        <p:nvGraphicFramePr>
          <p:cNvPr id="33794" name="Object 21"/>
          <p:cNvGraphicFramePr>
            <a:graphicFrameLocks noChangeAspect="1"/>
          </p:cNvGraphicFramePr>
          <p:nvPr/>
        </p:nvGraphicFramePr>
        <p:xfrm>
          <a:off x="4633913" y="2236788"/>
          <a:ext cx="286543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9" name="Equation" r:id="rId3" imgW="1295280" imgH="368280" progId="Equation.3">
                  <p:embed/>
                </p:oleObj>
              </mc:Choice>
              <mc:Fallback>
                <p:oleObj name="Equation" r:id="rId3" imgW="1295280" imgH="3682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2236788"/>
                        <a:ext cx="2865437" cy="800100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5" name="Line 22"/>
          <p:cNvSpPr>
            <a:spLocks noChangeShapeType="1"/>
          </p:cNvSpPr>
          <p:nvPr/>
        </p:nvSpPr>
        <p:spPr bwMode="auto">
          <a:xfrm>
            <a:off x="34290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16" name="Line 23"/>
          <p:cNvSpPr>
            <a:spLocks noChangeShapeType="1"/>
          </p:cNvSpPr>
          <p:nvPr/>
        </p:nvSpPr>
        <p:spPr bwMode="auto">
          <a:xfrm flipV="1">
            <a:off x="3429000" y="2743200"/>
            <a:ext cx="1219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817" name="Rectangle 24"/>
          <p:cNvSpPr>
            <a:spLocks noChangeArrowheads="1"/>
          </p:cNvSpPr>
          <p:nvPr/>
        </p:nvSpPr>
        <p:spPr bwMode="auto">
          <a:xfrm>
            <a:off x="1447800" y="3733800"/>
            <a:ext cx="1371600" cy="116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 dirty="0">
                <a:solidFill>
                  <a:schemeClr val="hlink"/>
                </a:solidFill>
              </a:rPr>
              <a:t>Valor </a:t>
            </a:r>
            <a:r>
              <a:rPr lang="en-US" altLang="pt-BR" sz="2000" b="1" dirty="0" err="1">
                <a:solidFill>
                  <a:schemeClr val="hlink"/>
                </a:solidFill>
              </a:rPr>
              <a:t>Crítico</a:t>
            </a:r>
            <a:r>
              <a:rPr lang="en-US" altLang="pt-BR" sz="2000" b="1" dirty="0">
                <a:solidFill>
                  <a:schemeClr val="hlink"/>
                </a:solidFill>
              </a:rPr>
              <a:t>:  </a:t>
            </a:r>
          </a:p>
          <a:p>
            <a:pPr>
              <a:spcBef>
                <a:spcPct val="50000"/>
              </a:spcBef>
            </a:pPr>
            <a:r>
              <a:rPr lang="en-US" altLang="pt-BR" sz="2000" b="1" dirty="0">
                <a:solidFill>
                  <a:schemeClr val="hlink"/>
                </a:solidFill>
              </a:rPr>
              <a:t>F</a:t>
            </a:r>
            <a:r>
              <a:rPr lang="en-US" altLang="pt-BR" sz="2000" b="1" baseline="-25000" dirty="0">
                <a:solidFill>
                  <a:schemeClr val="hlink"/>
                </a:solidFill>
                <a:sym typeface="Symbol" panose="05050102010706020507" pitchFamily="18" charset="2"/>
              </a:rPr>
              <a:t> </a:t>
            </a:r>
            <a:r>
              <a:rPr lang="en-US" altLang="pt-BR" sz="2000" b="1" dirty="0">
                <a:solidFill>
                  <a:schemeClr val="hlink"/>
                </a:solidFill>
              </a:rPr>
              <a:t>= 5.32</a:t>
            </a:r>
          </a:p>
        </p:txBody>
      </p:sp>
      <p:sp>
        <p:nvSpPr>
          <p:cNvPr id="33818" name="Rectangle 25"/>
          <p:cNvSpPr>
            <a:spLocks noGrp="1" noChangeArrowheads="1"/>
          </p:cNvSpPr>
          <p:nvPr>
            <p:ph type="title"/>
          </p:nvPr>
        </p:nvSpPr>
        <p:spPr>
          <a:xfrm>
            <a:off x="1150938" y="-228600"/>
            <a:ext cx="7383462" cy="990600"/>
          </a:xfrm>
        </p:spPr>
        <p:txBody>
          <a:bodyPr/>
          <a:lstStyle/>
          <a:p>
            <a:pPr defTabSz="914400" eaLnBrk="1" hangingPunct="1"/>
            <a:r>
              <a:rPr lang="en-US" altLang="pt-BR" dirty="0"/>
              <a:t>Teste F de </a:t>
            </a:r>
            <a:r>
              <a:rPr lang="en-US" altLang="pt-BR" dirty="0" err="1"/>
              <a:t>Significância</a:t>
            </a:r>
            <a:endParaRPr lang="en-US" altLang="pt-BR" dirty="0"/>
          </a:p>
        </p:txBody>
      </p:sp>
      <p:sp>
        <p:nvSpPr>
          <p:cNvPr id="33819" name="Text Box 26"/>
          <p:cNvSpPr txBox="1">
            <a:spLocks noChangeArrowheads="1"/>
          </p:cNvSpPr>
          <p:nvPr/>
        </p:nvSpPr>
        <p:spPr bwMode="auto">
          <a:xfrm>
            <a:off x="7543800" y="838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3820" name="Text Box 27"/>
          <p:cNvSpPr txBox="1">
            <a:spLocks noChangeArrowheads="1"/>
          </p:cNvSpPr>
          <p:nvPr/>
        </p:nvSpPr>
        <p:spPr bwMode="auto">
          <a:xfrm>
            <a:off x="3810000" y="56388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/>
              <a:t>F</a:t>
            </a:r>
          </a:p>
        </p:txBody>
      </p:sp>
      <p:sp>
        <p:nvSpPr>
          <p:cNvPr id="33821" name="AutoShape 28"/>
          <p:cNvSpPr>
            <a:spLocks/>
          </p:cNvSpPr>
          <p:nvPr/>
        </p:nvSpPr>
        <p:spPr bwMode="auto">
          <a:xfrm rot="-5400000">
            <a:off x="1562100" y="2400300"/>
            <a:ext cx="228600" cy="2438400"/>
          </a:xfrm>
          <a:prstGeom prst="leftBrace">
            <a:avLst>
              <a:gd name="adj1" fmla="val 88889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5A2054D7-1DA9-4DF0-8713-50C763E11FD5}" type="slidenum">
              <a:rPr lang="en-US" altLang="pt-BR" sz="1000"/>
              <a:pPr eaLnBrk="1" hangingPunct="1"/>
              <a:t>64</a:t>
            </a:fld>
            <a:endParaRPr lang="en-US" altLang="pt-BR" sz="10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Intervalo</a:t>
            </a:r>
            <a:r>
              <a:rPr lang="en-US" altLang="pt-BR" dirty="0"/>
              <a:t> de </a:t>
            </a:r>
            <a:r>
              <a:rPr lang="en-US" altLang="pt-BR" dirty="0" err="1"/>
              <a:t>Confiança</a:t>
            </a:r>
            <a:r>
              <a:rPr lang="en-US" altLang="pt-BR" dirty="0"/>
              <a:t> </a:t>
            </a:r>
            <a:r>
              <a:rPr lang="en-US" altLang="pt-BR" dirty="0" err="1"/>
              <a:t>Estimado</a:t>
            </a:r>
            <a:r>
              <a:rPr lang="en-US" altLang="pt-BR" dirty="0"/>
              <a:t> para </a:t>
            </a:r>
            <a:r>
              <a:rPr lang="en-US" altLang="pt-BR" dirty="0" err="1"/>
              <a:t>Inclinação</a:t>
            </a:r>
            <a:r>
              <a:rPr lang="en-US" altLang="pt-BR" dirty="0"/>
              <a:t> 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1066800" y="1600200"/>
            <a:ext cx="7705725" cy="47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500" dirty="0" err="1"/>
              <a:t>Estimativa</a:t>
            </a:r>
            <a:r>
              <a:rPr lang="en-US" altLang="pt-BR" sz="2500" dirty="0"/>
              <a:t> de </a:t>
            </a:r>
            <a:r>
              <a:rPr lang="en-US" altLang="pt-BR" sz="2500" dirty="0" err="1"/>
              <a:t>Intervalo</a:t>
            </a:r>
            <a:r>
              <a:rPr lang="en-US" altLang="pt-BR" sz="2500" dirty="0"/>
              <a:t> de </a:t>
            </a:r>
            <a:r>
              <a:rPr lang="en-US" altLang="pt-BR" sz="2500" dirty="0" err="1"/>
              <a:t>Confiança</a:t>
            </a:r>
            <a:r>
              <a:rPr lang="en-US" altLang="pt-BR" sz="2500" dirty="0"/>
              <a:t> para </a:t>
            </a:r>
            <a:r>
              <a:rPr lang="en-US" altLang="pt-BR" sz="2500" dirty="0" err="1"/>
              <a:t>Inclinação</a:t>
            </a:r>
            <a:r>
              <a:rPr lang="en-US" altLang="pt-BR" sz="2000" dirty="0"/>
              <a:t>:</a:t>
            </a: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304800" y="3352800"/>
            <a:ext cx="4505325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800" dirty="0" err="1"/>
              <a:t>Saída</a:t>
            </a:r>
            <a:r>
              <a:rPr lang="en-US" altLang="pt-BR" sz="1800" dirty="0"/>
              <a:t> do Excel  para </a:t>
            </a:r>
            <a:r>
              <a:rPr lang="en-US" altLang="pt-BR" sz="1800" dirty="0" err="1"/>
              <a:t>preço</a:t>
            </a:r>
            <a:r>
              <a:rPr lang="en-US" altLang="pt-BR" sz="1800" dirty="0"/>
              <a:t> das casas:</a:t>
            </a:r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685800" y="5181600"/>
            <a:ext cx="7858125" cy="828432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dirty="0"/>
              <a:t>A nível de 95% de confiança, o intervalo de confiança para a inclinação é </a:t>
            </a:r>
            <a:r>
              <a:rPr lang="en-US" altLang="pt-BR" dirty="0"/>
              <a:t>(0.0337, 0.1858)</a:t>
            </a:r>
          </a:p>
        </p:txBody>
      </p:sp>
      <p:graphicFrame>
        <p:nvGraphicFramePr>
          <p:cNvPr id="34818" name="Object 6"/>
          <p:cNvGraphicFramePr>
            <a:graphicFrameLocks noChangeAspect="1"/>
          </p:cNvGraphicFramePr>
          <p:nvPr/>
        </p:nvGraphicFramePr>
        <p:xfrm>
          <a:off x="3443288" y="2133600"/>
          <a:ext cx="279082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1" name="Equation" r:id="rId3" imgW="749160" imgH="241200" progId="Equation.3">
                  <p:embed/>
                </p:oleObj>
              </mc:Choice>
              <mc:Fallback>
                <p:oleObj name="Equation" r:id="rId3" imgW="74916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2133600"/>
                        <a:ext cx="2790825" cy="8953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11" name="Group 7"/>
          <p:cNvGraphicFramePr>
            <a:graphicFrameLocks noGrp="1"/>
          </p:cNvGraphicFramePr>
          <p:nvPr/>
        </p:nvGraphicFramePr>
        <p:xfrm>
          <a:off x="304800" y="3733800"/>
          <a:ext cx="8382000" cy="868578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9454"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Coefficients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P-value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Lower 95%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Upper 95%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54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98.24833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58.03348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1.69296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0.12892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-35.57720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232.07386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454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 Feet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0.10977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0.03297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3.32938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0.03374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0.18580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858" name="Oval 41"/>
          <p:cNvSpPr>
            <a:spLocks noChangeArrowheads="1"/>
          </p:cNvSpPr>
          <p:nvPr/>
        </p:nvSpPr>
        <p:spPr bwMode="auto">
          <a:xfrm>
            <a:off x="6619875" y="4267200"/>
            <a:ext cx="1000125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4859" name="Oval 42"/>
          <p:cNvSpPr>
            <a:spLocks noChangeArrowheads="1"/>
          </p:cNvSpPr>
          <p:nvPr/>
        </p:nvSpPr>
        <p:spPr bwMode="auto">
          <a:xfrm>
            <a:off x="7762875" y="4267200"/>
            <a:ext cx="1000125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4860" name="Oval 43"/>
          <p:cNvSpPr>
            <a:spLocks noChangeArrowheads="1"/>
          </p:cNvSpPr>
          <p:nvPr/>
        </p:nvSpPr>
        <p:spPr bwMode="auto">
          <a:xfrm>
            <a:off x="6248400" y="3657600"/>
            <a:ext cx="2590800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4861" name="Oval 44"/>
          <p:cNvSpPr>
            <a:spLocks noChangeArrowheads="1"/>
          </p:cNvSpPr>
          <p:nvPr/>
        </p:nvSpPr>
        <p:spPr bwMode="auto">
          <a:xfrm>
            <a:off x="2057400" y="4267200"/>
            <a:ext cx="1000125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4862" name="Rectangle 45"/>
          <p:cNvSpPr>
            <a:spLocks noChangeArrowheads="1"/>
          </p:cNvSpPr>
          <p:nvPr/>
        </p:nvSpPr>
        <p:spPr bwMode="auto">
          <a:xfrm flipH="1">
            <a:off x="6553200" y="2438400"/>
            <a:ext cx="1143000" cy="333375"/>
          </a:xfrm>
          <a:prstGeom prst="rect">
            <a:avLst/>
          </a:prstGeom>
          <a:solidFill>
            <a:srgbClr val="FDE0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600" b="1"/>
              <a:t>d.f. = n - 2</a:t>
            </a:r>
          </a:p>
        </p:txBody>
      </p:sp>
      <p:sp>
        <p:nvSpPr>
          <p:cNvPr id="34863" name="Rectangle 13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A00E1F3-6C02-45BC-B96A-53782F1FE6BF}" type="slidenum">
              <a:rPr lang="en-US" altLang="pt-BR" sz="1000"/>
              <a:pPr eaLnBrk="1" hangingPunct="1"/>
              <a:t>65</a:t>
            </a:fld>
            <a:endParaRPr lang="en-US" altLang="pt-BR" sz="1000"/>
          </a:p>
        </p:txBody>
      </p:sp>
      <p:sp>
        <p:nvSpPr>
          <p:cNvPr id="73731" name="Rectangle 2"/>
          <p:cNvSpPr>
            <a:spLocks noChangeArrowheads="1"/>
          </p:cNvSpPr>
          <p:nvPr/>
        </p:nvSpPr>
        <p:spPr bwMode="auto">
          <a:xfrm>
            <a:off x="1143000" y="3200400"/>
            <a:ext cx="6934200" cy="1443985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200" dirty="0"/>
              <a:t>Uma vez que as unidades da variável preço da casa é de R $ 1000s, somos 95% confiante de que o impacto médio no preço de venda é entre US $ 33,74 e US $ 185,80 por pé quadrado do tamanho da casa</a:t>
            </a:r>
            <a:endParaRPr lang="en-US" altLang="pt-BR" sz="2200" dirty="0"/>
          </a:p>
        </p:txBody>
      </p:sp>
      <p:graphicFrame>
        <p:nvGraphicFramePr>
          <p:cNvPr id="252931" name="Group 3"/>
          <p:cNvGraphicFramePr>
            <a:graphicFrameLocks noGrp="1"/>
          </p:cNvGraphicFramePr>
          <p:nvPr/>
        </p:nvGraphicFramePr>
        <p:xfrm>
          <a:off x="304800" y="1905000"/>
          <a:ext cx="8382000" cy="868578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9454"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Coefficients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Standard Error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P-value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Lower 95%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Upper 95%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54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Intercept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98.24833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58.03348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1.69296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0.12892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-35.57720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232.07386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454">
                <a:tc>
                  <a:txBody>
                    <a:bodyPr/>
                    <a:lstStyle/>
                    <a:p>
                      <a:pPr marL="0" marR="0" lvl="0" indent="0" algn="l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Square Feet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0.10977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0.03297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3.32938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0.01039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0.03374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2488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0.18580</a:t>
                      </a:r>
                      <a:endParaRPr kumimoji="0" lang="en-US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3766" name="Oval 37"/>
          <p:cNvSpPr>
            <a:spLocks noChangeArrowheads="1"/>
          </p:cNvSpPr>
          <p:nvPr/>
        </p:nvSpPr>
        <p:spPr bwMode="auto">
          <a:xfrm>
            <a:off x="6619875" y="2438400"/>
            <a:ext cx="1000125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3767" name="Oval 38"/>
          <p:cNvSpPr>
            <a:spLocks noChangeArrowheads="1"/>
          </p:cNvSpPr>
          <p:nvPr/>
        </p:nvSpPr>
        <p:spPr bwMode="auto">
          <a:xfrm>
            <a:off x="7762875" y="2438400"/>
            <a:ext cx="1000125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3768" name="Oval 39"/>
          <p:cNvSpPr>
            <a:spLocks noChangeArrowheads="1"/>
          </p:cNvSpPr>
          <p:nvPr/>
        </p:nvSpPr>
        <p:spPr bwMode="auto">
          <a:xfrm>
            <a:off x="6248400" y="1828800"/>
            <a:ext cx="2590800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3769" name="Oval 40"/>
          <p:cNvSpPr>
            <a:spLocks noChangeArrowheads="1"/>
          </p:cNvSpPr>
          <p:nvPr/>
        </p:nvSpPr>
        <p:spPr bwMode="auto">
          <a:xfrm>
            <a:off x="2057400" y="2438400"/>
            <a:ext cx="1000125" cy="42862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3770" name="Rectangle 41"/>
          <p:cNvSpPr>
            <a:spLocks noChangeArrowheads="1"/>
          </p:cNvSpPr>
          <p:nvPr/>
        </p:nvSpPr>
        <p:spPr bwMode="auto">
          <a:xfrm>
            <a:off x="1219200" y="5029200"/>
            <a:ext cx="6867525" cy="1166986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 dirty="0"/>
              <a:t>Este intervalo de confiança de </a:t>
            </a:r>
            <a:r>
              <a:rPr lang="pt-BR" altLang="pt-BR" sz="2000" dirty="0">
                <a:solidFill>
                  <a:srgbClr val="0033CC"/>
                </a:solidFill>
              </a:rPr>
              <a:t>95% não inclui 0</a:t>
            </a:r>
            <a:r>
              <a:rPr lang="pt-BR" altLang="pt-BR" sz="2000" dirty="0"/>
              <a:t>.</a:t>
            </a:r>
          </a:p>
          <a:p>
            <a:pPr>
              <a:spcBef>
                <a:spcPct val="50000"/>
              </a:spcBef>
            </a:pPr>
            <a:r>
              <a:rPr lang="pt-BR" altLang="pt-BR" sz="2000" dirty="0">
                <a:solidFill>
                  <a:srgbClr val="0033CC"/>
                </a:solidFill>
              </a:rPr>
              <a:t>Conclusão: </a:t>
            </a:r>
            <a:r>
              <a:rPr lang="pt-BR" altLang="pt-BR" sz="2000" dirty="0"/>
              <a:t>Existe uma relação significativa entre o preço de casa e os pés quadrados no 0,05 nível de significância</a:t>
            </a:r>
            <a:endParaRPr lang="en-US" altLang="pt-BR" sz="2000" dirty="0"/>
          </a:p>
        </p:txBody>
      </p:sp>
      <p:sp>
        <p:nvSpPr>
          <p:cNvPr id="73771" name="Rectangle 4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altLang="pt-BR" dirty="0" err="1"/>
              <a:t>Intervalo</a:t>
            </a:r>
            <a:r>
              <a:rPr lang="en-US" altLang="pt-BR" dirty="0"/>
              <a:t> de </a:t>
            </a:r>
            <a:r>
              <a:rPr lang="en-US" altLang="pt-BR" dirty="0" err="1"/>
              <a:t>Confiança</a:t>
            </a:r>
            <a:r>
              <a:rPr lang="en-US" altLang="pt-BR" dirty="0"/>
              <a:t> </a:t>
            </a:r>
            <a:r>
              <a:rPr lang="en-US" altLang="pt-BR" dirty="0" err="1"/>
              <a:t>Estimado</a:t>
            </a:r>
            <a:r>
              <a:rPr lang="en-US" altLang="pt-BR" dirty="0"/>
              <a:t> para </a:t>
            </a:r>
            <a:r>
              <a:rPr lang="en-US" altLang="pt-BR" dirty="0" err="1"/>
              <a:t>Inclinação</a:t>
            </a:r>
            <a:r>
              <a:rPr lang="en-US" altLang="pt-BR" dirty="0"/>
              <a:t> </a:t>
            </a:r>
          </a:p>
        </p:txBody>
      </p:sp>
      <p:sp>
        <p:nvSpPr>
          <p:cNvPr id="73772" name="Text Box 43"/>
          <p:cNvSpPr txBox="1">
            <a:spLocks noChangeArrowheads="1"/>
          </p:cNvSpPr>
          <p:nvPr/>
        </p:nvSpPr>
        <p:spPr bwMode="auto">
          <a:xfrm>
            <a:off x="7543800" y="914400"/>
            <a:ext cx="1582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800" i="1" dirty="0">
                <a:solidFill>
                  <a:schemeClr val="tx2"/>
                </a:solidFill>
              </a:rPr>
              <a:t>(</a:t>
            </a:r>
            <a:r>
              <a:rPr lang="en-US" altLang="pt-BR" sz="18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18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73773" name="Rectangle 11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6B0E82A-8FB9-4A66-AF83-5826D00902AC}" type="slidenum">
              <a:rPr lang="en-US" altLang="pt-BR" sz="1000"/>
              <a:pPr eaLnBrk="1" hangingPunct="1"/>
              <a:t>66</a:t>
            </a:fld>
            <a:endParaRPr lang="en-US" altLang="pt-BR" sz="1000"/>
          </a:p>
        </p:txBody>
      </p:sp>
      <p:sp>
        <p:nvSpPr>
          <p:cNvPr id="35845" name="Rectangle 2"/>
          <p:cNvSpPr>
            <a:spLocks noChangeArrowheads="1"/>
          </p:cNvSpPr>
          <p:nvPr/>
        </p:nvSpPr>
        <p:spPr bwMode="auto">
          <a:xfrm>
            <a:off x="1828800" y="2133600"/>
            <a:ext cx="7010400" cy="990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pt-BR" sz="3800" dirty="0"/>
              <a:t>Teste t para o </a:t>
            </a:r>
            <a:r>
              <a:rPr lang="en-US" altLang="pt-BR" sz="3800" dirty="0" err="1"/>
              <a:t>Coeficiente</a:t>
            </a:r>
            <a:r>
              <a:rPr lang="en-US" altLang="pt-BR" sz="3800" dirty="0"/>
              <a:t>  de </a:t>
            </a:r>
            <a:r>
              <a:rPr lang="en-US" altLang="pt-BR" sz="3800" dirty="0" err="1"/>
              <a:t>Correlação</a:t>
            </a:r>
            <a:endParaRPr lang="en-US" altLang="pt-BR" sz="3800" dirty="0"/>
          </a:p>
        </p:txBody>
      </p:sp>
      <p:sp>
        <p:nvSpPr>
          <p:cNvPr id="358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848600" cy="32766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Hipóteses</a:t>
            </a:r>
            <a:r>
              <a:rPr lang="en-US" altLang="pt-BR" dirty="0"/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pt-BR" sz="2800" dirty="0"/>
              <a:t>	H</a:t>
            </a:r>
            <a:r>
              <a:rPr lang="en-US" altLang="pt-BR" sz="2800" baseline="-25000" dirty="0"/>
              <a:t>0</a:t>
            </a:r>
            <a:r>
              <a:rPr lang="en-US" altLang="pt-BR" sz="2800" dirty="0"/>
              <a:t>: </a:t>
            </a:r>
            <a:r>
              <a:rPr lang="el-GR" altLang="pt-BR" sz="2800" dirty="0">
                <a:cs typeface="Arial" panose="020B0604020202020204" pitchFamily="34" charset="0"/>
              </a:rPr>
              <a:t>ρ</a:t>
            </a:r>
            <a:r>
              <a:rPr lang="en-US" altLang="pt-BR" sz="2800" dirty="0"/>
              <a:t> = 0 	</a:t>
            </a:r>
            <a:r>
              <a:rPr lang="en-US" altLang="pt-BR" dirty="0"/>
              <a:t>(</a:t>
            </a:r>
            <a:r>
              <a:rPr lang="en-US" altLang="pt-BR" dirty="0" err="1"/>
              <a:t>não</a:t>
            </a:r>
            <a:r>
              <a:rPr lang="en-US" altLang="pt-BR" dirty="0"/>
              <a:t> </a:t>
            </a:r>
            <a:r>
              <a:rPr lang="en-US" altLang="pt-BR" dirty="0" err="1"/>
              <a:t>há</a:t>
            </a:r>
            <a:r>
              <a:rPr lang="en-US" altLang="pt-BR" dirty="0"/>
              <a:t> </a:t>
            </a:r>
            <a:r>
              <a:rPr lang="en-US" altLang="pt-BR" dirty="0" err="1"/>
              <a:t>correlação</a:t>
            </a:r>
            <a:r>
              <a:rPr lang="en-US" altLang="pt-BR" dirty="0"/>
              <a:t> entre X e Y)</a:t>
            </a:r>
            <a:r>
              <a:rPr lang="en-US" altLang="pt-BR" sz="2800" dirty="0"/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pt-BR" sz="2800" dirty="0"/>
              <a:t>	H</a:t>
            </a:r>
            <a:r>
              <a:rPr lang="en-US" altLang="pt-BR" sz="2800" baseline="-25000" dirty="0"/>
              <a:t>1</a:t>
            </a:r>
            <a:r>
              <a:rPr lang="en-US" altLang="pt-BR" sz="2800" dirty="0"/>
              <a:t>: </a:t>
            </a:r>
            <a:r>
              <a:rPr lang="el-GR" altLang="pt-BR" sz="2800" dirty="0">
                <a:cs typeface="Arial" panose="020B0604020202020204" pitchFamily="34" charset="0"/>
              </a:rPr>
              <a:t>ρ</a:t>
            </a:r>
            <a:r>
              <a:rPr lang="en-US" altLang="pt-BR" sz="2800" i="1" dirty="0"/>
              <a:t> </a:t>
            </a:r>
            <a:r>
              <a:rPr lang="en-US" altLang="pt-BR" sz="2800" dirty="0">
                <a:cs typeface="Arial" panose="020B0604020202020204" pitchFamily="34" charset="0"/>
              </a:rPr>
              <a:t>≠</a:t>
            </a:r>
            <a:r>
              <a:rPr lang="en-US" altLang="pt-BR" sz="2800" dirty="0"/>
              <a:t> 0 	</a:t>
            </a:r>
            <a:r>
              <a:rPr lang="en-US" altLang="pt-BR" dirty="0"/>
              <a:t>(</a:t>
            </a:r>
            <a:r>
              <a:rPr lang="en-US" altLang="pt-BR" dirty="0" err="1"/>
              <a:t>existe</a:t>
            </a:r>
            <a:r>
              <a:rPr lang="en-US" altLang="pt-BR" dirty="0"/>
              <a:t> </a:t>
            </a:r>
            <a:r>
              <a:rPr lang="en-US" altLang="pt-BR" dirty="0" err="1"/>
              <a:t>correlação</a:t>
            </a:r>
            <a:r>
              <a:rPr lang="en-US" altLang="pt-BR" dirty="0"/>
              <a:t>)</a:t>
            </a:r>
          </a:p>
          <a:p>
            <a:pPr eaLnBrk="1" hangingPunct="1"/>
            <a:endParaRPr lang="en-US" altLang="pt-BR" dirty="0"/>
          </a:p>
          <a:p>
            <a:pPr eaLnBrk="1" hangingPunct="1">
              <a:lnSpc>
                <a:spcPct val="60000"/>
              </a:lnSpc>
            </a:pPr>
            <a:r>
              <a:rPr lang="en-US" altLang="pt-BR" dirty="0" err="1"/>
              <a:t>Estatística</a:t>
            </a:r>
            <a:r>
              <a:rPr lang="en-US" altLang="pt-BR" dirty="0"/>
              <a:t> Teste</a:t>
            </a:r>
          </a:p>
          <a:p>
            <a:pPr lvl="1" eaLnBrk="1" hangingPunct="1"/>
            <a:endParaRPr lang="en-US" altLang="pt-BR" sz="2300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pt-BR" dirty="0"/>
              <a:t>	 				 </a:t>
            </a:r>
            <a:r>
              <a:rPr lang="en-US" altLang="pt-BR" sz="1800" dirty="0"/>
              <a:t>(com n – 2 </a:t>
            </a:r>
            <a:r>
              <a:rPr lang="en-US" altLang="pt-BR" sz="1800" dirty="0" err="1"/>
              <a:t>grau</a:t>
            </a:r>
            <a:r>
              <a:rPr lang="en-US" altLang="pt-BR" sz="1800" dirty="0"/>
              <a:t> de </a:t>
            </a:r>
            <a:r>
              <a:rPr lang="en-US" altLang="pt-BR" sz="1800" dirty="0" err="1"/>
              <a:t>liberdade</a:t>
            </a:r>
            <a:r>
              <a:rPr lang="en-US" altLang="pt-BR" sz="1800" dirty="0"/>
              <a:t>)</a:t>
            </a:r>
          </a:p>
        </p:txBody>
      </p:sp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1600200" y="4038600"/>
          <a:ext cx="2979738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3" name="Equation" r:id="rId3" imgW="1028520" imgH="647640" progId="Equation.3">
                  <p:embed/>
                </p:oleObj>
              </mc:Choice>
              <mc:Fallback>
                <p:oleObj name="Equation" r:id="rId3" imgW="1028520" imgH="647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038600"/>
                        <a:ext cx="2979738" cy="18764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320995"/>
              </p:ext>
            </p:extLst>
          </p:nvPr>
        </p:nvGraphicFramePr>
        <p:xfrm>
          <a:off x="5465763" y="5006975"/>
          <a:ext cx="200342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4" name="Equação" r:id="rId5" imgW="1168200" imgH="774360" progId="Equation.3">
                  <p:embed/>
                </p:oleObj>
              </mc:Choice>
              <mc:Fallback>
                <p:oleObj name="Equação" r:id="rId5" imgW="1168200" imgH="774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5006975"/>
                        <a:ext cx="2003425" cy="1327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DE0BD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5A05CAC8-A809-40E2-8688-F176E08EADED}" type="slidenum">
              <a:rPr lang="en-US" altLang="pt-BR" sz="1000"/>
              <a:pPr eaLnBrk="1" hangingPunct="1"/>
              <a:t>67</a:t>
            </a:fld>
            <a:endParaRPr lang="en-US" altLang="pt-BR" sz="1000"/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2438400" y="2971800"/>
            <a:ext cx="4191000" cy="9144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-228600"/>
            <a:ext cx="7383462" cy="1219200"/>
          </a:xfrm>
        </p:spPr>
        <p:txBody>
          <a:bodyPr/>
          <a:lstStyle/>
          <a:p>
            <a:pPr eaLnBrk="1" hangingPunct="1"/>
            <a:r>
              <a:rPr lang="en-US" altLang="pt-BR" sz="3200" dirty="0"/>
              <a:t>Teste t para o </a:t>
            </a:r>
            <a:r>
              <a:rPr lang="en-US" altLang="pt-BR" sz="3200" dirty="0" err="1"/>
              <a:t>Coeficiente</a:t>
            </a:r>
            <a:r>
              <a:rPr lang="en-US" altLang="pt-BR" sz="3200" dirty="0"/>
              <a:t>  de </a:t>
            </a:r>
            <a:r>
              <a:rPr lang="en-US" altLang="pt-BR" sz="3200" dirty="0" err="1"/>
              <a:t>Correlação</a:t>
            </a:r>
            <a:endParaRPr lang="en-US" altLang="pt-BR" sz="3200" dirty="0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600200" y="1600200"/>
            <a:ext cx="6172200" cy="1200329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dirty="0"/>
              <a:t>Existe evidência de uma relação linear entre os pés quadrados e preço de casa no 0,05 nível de significância?</a:t>
            </a:r>
            <a:endParaRPr lang="en-US" altLang="pt-BR" dirty="0"/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2438400" y="2971800"/>
            <a:ext cx="4419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20675" indent="-320675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pt-BR" sz="2300" dirty="0"/>
              <a:t>H</a:t>
            </a:r>
            <a:r>
              <a:rPr lang="en-US" altLang="pt-BR" sz="2300" baseline="-25000" dirty="0"/>
              <a:t>0</a:t>
            </a:r>
            <a:r>
              <a:rPr lang="en-US" altLang="pt-BR" sz="2300" dirty="0"/>
              <a:t>: </a:t>
            </a:r>
            <a:r>
              <a:rPr lang="el-GR" altLang="pt-BR" sz="2300" dirty="0"/>
              <a:t>ρ</a:t>
            </a:r>
            <a:r>
              <a:rPr lang="en-US" altLang="pt-BR" sz="2300" baseline="-25000" dirty="0"/>
              <a:t> </a:t>
            </a:r>
            <a:r>
              <a:rPr lang="en-US" altLang="pt-BR" sz="2300" dirty="0"/>
              <a:t>= 0    (</a:t>
            </a:r>
            <a:r>
              <a:rPr lang="en-US" altLang="pt-BR" sz="2300" dirty="0" err="1"/>
              <a:t>Não</a:t>
            </a:r>
            <a:r>
              <a:rPr lang="en-US" altLang="pt-BR" sz="2300" dirty="0"/>
              <a:t> </a:t>
            </a:r>
            <a:r>
              <a:rPr lang="en-US" altLang="pt-BR" sz="2300" dirty="0" err="1"/>
              <a:t>há</a:t>
            </a:r>
            <a:r>
              <a:rPr lang="en-US" altLang="pt-BR" sz="2300" dirty="0"/>
              <a:t> </a:t>
            </a:r>
            <a:r>
              <a:rPr lang="en-US" altLang="pt-BR" sz="2300" dirty="0" err="1"/>
              <a:t>correlação</a:t>
            </a:r>
            <a:r>
              <a:rPr lang="en-US" altLang="pt-BR" sz="2300" dirty="0"/>
              <a:t>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pt-BR" sz="2300" dirty="0"/>
              <a:t>H</a:t>
            </a:r>
            <a:r>
              <a:rPr lang="en-US" altLang="pt-BR" sz="2300" baseline="-25000" dirty="0"/>
              <a:t>1</a:t>
            </a:r>
            <a:r>
              <a:rPr lang="en-US" altLang="pt-BR" sz="2300" dirty="0"/>
              <a:t>: </a:t>
            </a:r>
            <a:r>
              <a:rPr lang="el-GR" altLang="pt-BR" sz="2300" dirty="0"/>
              <a:t>ρ</a:t>
            </a:r>
            <a:r>
              <a:rPr lang="en-US" altLang="pt-BR" sz="2300" dirty="0"/>
              <a:t> ≠ 0    (</a:t>
            </a:r>
            <a:r>
              <a:rPr lang="en-US" altLang="pt-BR" sz="2300" dirty="0" err="1"/>
              <a:t>Há</a:t>
            </a:r>
            <a:r>
              <a:rPr lang="en-US" altLang="pt-BR" sz="2300" dirty="0"/>
              <a:t> </a:t>
            </a:r>
            <a:r>
              <a:rPr lang="en-US" altLang="pt-BR" sz="2300" dirty="0" err="1"/>
              <a:t>correlação</a:t>
            </a:r>
            <a:r>
              <a:rPr lang="en-US" altLang="pt-BR" sz="2300" dirty="0"/>
              <a:t>)</a:t>
            </a:r>
            <a:endParaRPr lang="en-US" altLang="pt-BR" sz="2300" b="1" dirty="0"/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pt-BR" sz="2300" i="1" dirty="0">
                <a:sym typeface="Symbol" panose="05050102010706020507" pitchFamily="18" charset="2"/>
              </a:rPr>
              <a:t>   </a:t>
            </a:r>
            <a:r>
              <a:rPr lang="en-US" altLang="pt-BR" sz="2300" dirty="0">
                <a:sym typeface="Symbol" panose="05050102010706020507" pitchFamily="18" charset="2"/>
              </a:rPr>
              <a:t></a:t>
            </a:r>
            <a:r>
              <a:rPr lang="en-US" altLang="pt-BR" sz="2300" b="1" dirty="0"/>
              <a:t> </a:t>
            </a:r>
            <a:r>
              <a:rPr lang="en-US" altLang="pt-BR" sz="2300" dirty="0"/>
              <a:t>=.05 ,   </a:t>
            </a:r>
            <a:r>
              <a:rPr lang="en-US" altLang="pt-BR" sz="2300" dirty="0" err="1"/>
              <a:t>df</a:t>
            </a:r>
            <a:r>
              <a:rPr lang="en-US" altLang="pt-BR" sz="2300" b="1" dirty="0"/>
              <a:t> </a:t>
            </a:r>
            <a:r>
              <a:rPr lang="en-US" altLang="pt-BR" sz="2300" dirty="0"/>
              <a:t>=</a:t>
            </a:r>
            <a:r>
              <a:rPr lang="en-US" altLang="pt-BR" sz="2300" b="1" dirty="0"/>
              <a:t> </a:t>
            </a:r>
            <a:r>
              <a:rPr lang="en-US" altLang="pt-BR" sz="2300" dirty="0"/>
              <a:t>10 - 2  = 8</a:t>
            </a:r>
          </a:p>
        </p:txBody>
      </p:sp>
      <p:graphicFrame>
        <p:nvGraphicFramePr>
          <p:cNvPr id="36866" name="Object 6"/>
          <p:cNvGraphicFramePr>
            <a:graphicFrameLocks noChangeAspect="1"/>
          </p:cNvGraphicFramePr>
          <p:nvPr/>
        </p:nvGraphicFramePr>
        <p:xfrm>
          <a:off x="1936750" y="4648200"/>
          <a:ext cx="5410200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1" name="Equation" r:id="rId3" imgW="2273040" imgH="647640" progId="Equation.3">
                  <p:embed/>
                </p:oleObj>
              </mc:Choice>
              <mc:Fallback>
                <p:oleObj name="Equation" r:id="rId3" imgW="2273040" imgH="647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4648200"/>
                        <a:ext cx="5410200" cy="154146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7543800" y="838200"/>
            <a:ext cx="1590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18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18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760095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C02C2ADD-EC0B-4AD8-A565-4B5EA3181178}" type="slidenum">
              <a:rPr lang="en-US" altLang="pt-BR" sz="1000"/>
              <a:pPr eaLnBrk="1" hangingPunct="1"/>
              <a:t>68</a:t>
            </a:fld>
            <a:endParaRPr lang="en-US" altLang="pt-BR" sz="100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-152401"/>
            <a:ext cx="7383462" cy="1387476"/>
          </a:xfrm>
        </p:spPr>
        <p:txBody>
          <a:bodyPr/>
          <a:lstStyle/>
          <a:p>
            <a:pPr eaLnBrk="1" hangingPunct="1"/>
            <a:r>
              <a:rPr lang="en-US" altLang="pt-BR" sz="3600" dirty="0"/>
              <a:t>Teste t para o </a:t>
            </a:r>
            <a:r>
              <a:rPr lang="en-US" altLang="pt-BR" sz="3600" dirty="0" err="1"/>
              <a:t>Coeficiente</a:t>
            </a:r>
            <a:r>
              <a:rPr lang="en-US" altLang="pt-BR" sz="3600" dirty="0"/>
              <a:t>  de </a:t>
            </a:r>
            <a:r>
              <a:rPr lang="en-US" altLang="pt-BR" sz="3600" dirty="0" err="1"/>
              <a:t>Correlação</a:t>
            </a:r>
            <a:endParaRPr lang="en-US" altLang="pt-BR" sz="3600" dirty="0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172200" y="3048000"/>
            <a:ext cx="2590800" cy="2305759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>
                <a:solidFill>
                  <a:schemeClr val="folHlink"/>
                </a:solidFill>
              </a:rPr>
              <a:t>Conclusão</a:t>
            </a:r>
            <a:r>
              <a:rPr lang="en-US" altLang="pt-BR" b="1" dirty="0">
                <a:solidFill>
                  <a:schemeClr val="folHlink"/>
                </a:solidFill>
              </a:rPr>
              <a:t>:</a:t>
            </a:r>
            <a:br>
              <a:rPr lang="en-US" altLang="pt-BR" b="1" dirty="0"/>
            </a:br>
            <a:r>
              <a:rPr lang="pt-BR" altLang="pt-BR" dirty="0"/>
              <a:t>Há evidências de uma associação linear ao nível de 5% de significância</a:t>
            </a:r>
            <a:endParaRPr lang="en-US" altLang="pt-BR" dirty="0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6172200" y="2057400"/>
            <a:ext cx="1914525" cy="831850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 dirty="0" err="1">
                <a:solidFill>
                  <a:schemeClr val="folHlink"/>
                </a:solidFill>
              </a:rPr>
              <a:t>Decisão</a:t>
            </a:r>
            <a:r>
              <a:rPr lang="en-US" altLang="pt-BR" b="1" dirty="0">
                <a:solidFill>
                  <a:schemeClr val="folHlink"/>
                </a:solidFill>
              </a:rPr>
              <a:t>:</a:t>
            </a:r>
            <a:br>
              <a:rPr lang="en-US" altLang="pt-BR" b="1" dirty="0"/>
            </a:br>
            <a:r>
              <a:rPr lang="en-US" altLang="pt-BR" dirty="0" err="1"/>
              <a:t>Rejeita</a:t>
            </a:r>
            <a:r>
              <a:rPr lang="en-US" altLang="pt-BR" dirty="0"/>
              <a:t> H</a:t>
            </a:r>
            <a:r>
              <a:rPr lang="en-US" altLang="pt-BR" baseline="-25000" dirty="0"/>
              <a:t>0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114800" y="6019800"/>
            <a:ext cx="990600" cy="228600"/>
          </a:xfrm>
          <a:prstGeom prst="rect">
            <a:avLst/>
          </a:prstGeom>
          <a:solidFill>
            <a:srgbClr val="FFD5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990600" y="6019800"/>
            <a:ext cx="1066800" cy="228600"/>
          </a:xfrm>
          <a:prstGeom prst="rect">
            <a:avLst/>
          </a:prstGeom>
          <a:solidFill>
            <a:srgbClr val="FFD5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572000" y="5486400"/>
            <a:ext cx="990600" cy="304800"/>
          </a:xfrm>
          <a:prstGeom prst="rect">
            <a:avLst/>
          </a:prstGeom>
          <a:solidFill>
            <a:srgbClr val="FAFEB4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81000" y="5486400"/>
            <a:ext cx="990600" cy="304800"/>
          </a:xfrm>
          <a:prstGeom prst="rect">
            <a:avLst/>
          </a:prstGeom>
          <a:solidFill>
            <a:srgbClr val="FAFEB4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37899" name="Freeform 11"/>
          <p:cNvSpPr>
            <a:spLocks/>
          </p:cNvSpPr>
          <p:nvPr/>
        </p:nvSpPr>
        <p:spPr bwMode="auto">
          <a:xfrm flipH="1">
            <a:off x="4495800" y="5029200"/>
            <a:ext cx="842963" cy="228600"/>
          </a:xfrm>
          <a:custGeom>
            <a:avLst/>
            <a:gdLst>
              <a:gd name="T0" fmla="*/ 18881210 w 582"/>
              <a:gd name="T1" fmla="*/ 276200002 h 183"/>
              <a:gd name="T2" fmla="*/ 0 w 582"/>
              <a:gd name="T3" fmla="*/ 205979852 h 183"/>
              <a:gd name="T4" fmla="*/ 541241584 w 582"/>
              <a:gd name="T5" fmla="*/ 177892042 h 183"/>
              <a:gd name="T6" fmla="*/ 887383664 w 582"/>
              <a:gd name="T7" fmla="*/ 102989926 h 183"/>
              <a:gd name="T8" fmla="*/ 1057307263 w 582"/>
              <a:gd name="T9" fmla="*/ 74902096 h 183"/>
              <a:gd name="T10" fmla="*/ 1220939058 w 582"/>
              <a:gd name="T11" fmla="*/ 0 h 183"/>
              <a:gd name="T12" fmla="*/ 1220939058 w 582"/>
              <a:gd name="T13" fmla="*/ 285562606 h 183"/>
              <a:gd name="T14" fmla="*/ 18881210 w 582"/>
              <a:gd name="T15" fmla="*/ 284002380 h 183"/>
              <a:gd name="T16" fmla="*/ 18881210 w 582"/>
              <a:gd name="T17" fmla="*/ 276200002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FFD5D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7900" name="Freeform 12"/>
          <p:cNvSpPr>
            <a:spLocks/>
          </p:cNvSpPr>
          <p:nvPr/>
        </p:nvSpPr>
        <p:spPr bwMode="auto">
          <a:xfrm>
            <a:off x="609600" y="5029200"/>
            <a:ext cx="833438" cy="228600"/>
          </a:xfrm>
          <a:custGeom>
            <a:avLst/>
            <a:gdLst>
              <a:gd name="T0" fmla="*/ 18455924 w 582"/>
              <a:gd name="T1" fmla="*/ 276200002 h 183"/>
              <a:gd name="T2" fmla="*/ 0 w 582"/>
              <a:gd name="T3" fmla="*/ 205979852 h 183"/>
              <a:gd name="T4" fmla="*/ 529078428 w 582"/>
              <a:gd name="T5" fmla="*/ 177892042 h 183"/>
              <a:gd name="T6" fmla="*/ 867442837 w 582"/>
              <a:gd name="T7" fmla="*/ 102989926 h 183"/>
              <a:gd name="T8" fmla="*/ 1033548966 w 582"/>
              <a:gd name="T9" fmla="*/ 74902096 h 183"/>
              <a:gd name="T10" fmla="*/ 1193503122 w 582"/>
              <a:gd name="T11" fmla="*/ 0 h 183"/>
              <a:gd name="T12" fmla="*/ 1193503122 w 582"/>
              <a:gd name="T13" fmla="*/ 285562606 h 183"/>
              <a:gd name="T14" fmla="*/ 18455924 w 582"/>
              <a:gd name="T15" fmla="*/ 284002380 h 183"/>
              <a:gd name="T16" fmla="*/ 18455924 w 582"/>
              <a:gd name="T17" fmla="*/ 276200002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2"/>
              <a:gd name="T28" fmla="*/ 0 h 183"/>
              <a:gd name="T29" fmla="*/ 582 w 582"/>
              <a:gd name="T30" fmla="*/ 183 h 1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2" h="183">
                <a:moveTo>
                  <a:pt x="9" y="177"/>
                </a:moveTo>
                <a:lnTo>
                  <a:pt x="0" y="132"/>
                </a:lnTo>
                <a:lnTo>
                  <a:pt x="258" y="114"/>
                </a:lnTo>
                <a:lnTo>
                  <a:pt x="423" y="66"/>
                </a:lnTo>
                <a:lnTo>
                  <a:pt x="504" y="48"/>
                </a:lnTo>
                <a:lnTo>
                  <a:pt x="582" y="0"/>
                </a:lnTo>
                <a:lnTo>
                  <a:pt x="582" y="183"/>
                </a:lnTo>
                <a:lnTo>
                  <a:pt x="9" y="182"/>
                </a:lnTo>
                <a:lnTo>
                  <a:pt x="9" y="177"/>
                </a:lnTo>
              </a:path>
            </a:pathLst>
          </a:custGeom>
          <a:solidFill>
            <a:srgbClr val="FFD5D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7901" name="Freeform 13"/>
          <p:cNvSpPr>
            <a:spLocks/>
          </p:cNvSpPr>
          <p:nvPr/>
        </p:nvSpPr>
        <p:spPr bwMode="auto">
          <a:xfrm>
            <a:off x="685800" y="3886200"/>
            <a:ext cx="2362200" cy="1295400"/>
          </a:xfrm>
          <a:custGeom>
            <a:avLst/>
            <a:gdLst>
              <a:gd name="T0" fmla="*/ 0 w 600"/>
              <a:gd name="T1" fmla="*/ 2147483647 h 576"/>
              <a:gd name="T2" fmla="*/ 976497896 w 600"/>
              <a:gd name="T3" fmla="*/ 2147483647 h 576"/>
              <a:gd name="T4" fmla="*/ 1472496948 w 600"/>
              <a:gd name="T5" fmla="*/ 2147483647 h 576"/>
              <a:gd name="T6" fmla="*/ 1968495754 w 600"/>
              <a:gd name="T7" fmla="*/ 2147483647 h 576"/>
              <a:gd name="T8" fmla="*/ 2147483647 w 600"/>
              <a:gd name="T9" fmla="*/ 2147483647 h 576"/>
              <a:gd name="T10" fmla="*/ 2147483647 w 600"/>
              <a:gd name="T11" fmla="*/ 2147483647 h 576"/>
              <a:gd name="T12" fmla="*/ 2147483647 w 600"/>
              <a:gd name="T13" fmla="*/ 2147483647 h 576"/>
              <a:gd name="T14" fmla="*/ 2147483647 w 600"/>
              <a:gd name="T15" fmla="*/ 2147483647 h 576"/>
              <a:gd name="T16" fmla="*/ 2147483647 w 600"/>
              <a:gd name="T17" fmla="*/ 1709541017 h 576"/>
              <a:gd name="T18" fmla="*/ 2147483647 w 600"/>
              <a:gd name="T19" fmla="*/ 1132950794 h 576"/>
              <a:gd name="T20" fmla="*/ 2147483647 w 600"/>
              <a:gd name="T21" fmla="*/ 844654698 h 576"/>
              <a:gd name="T22" fmla="*/ 2147483647 w 600"/>
              <a:gd name="T23" fmla="*/ 576590083 h 576"/>
              <a:gd name="T24" fmla="*/ 2147483647 w 600"/>
              <a:gd name="T25" fmla="*/ 338873039 h 576"/>
              <a:gd name="T26" fmla="*/ 2147483647 w 600"/>
              <a:gd name="T27" fmla="*/ 156792881 h 576"/>
              <a:gd name="T28" fmla="*/ 2147483647 w 600"/>
              <a:gd name="T29" fmla="*/ 40463259 h 576"/>
              <a:gd name="T30" fmla="*/ 2147483647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7902" name="Freeform 14"/>
          <p:cNvSpPr>
            <a:spLocks/>
          </p:cNvSpPr>
          <p:nvPr/>
        </p:nvSpPr>
        <p:spPr bwMode="auto">
          <a:xfrm>
            <a:off x="3048000" y="3886200"/>
            <a:ext cx="2209800" cy="1295400"/>
          </a:xfrm>
          <a:custGeom>
            <a:avLst/>
            <a:gdLst>
              <a:gd name="T0" fmla="*/ 2147483647 w 576"/>
              <a:gd name="T1" fmla="*/ 2147483647 h 576"/>
              <a:gd name="T2" fmla="*/ 2147483647 w 576"/>
              <a:gd name="T3" fmla="*/ 2147483647 h 576"/>
              <a:gd name="T4" fmla="*/ 2147483647 w 576"/>
              <a:gd name="T5" fmla="*/ 2147483647 h 576"/>
              <a:gd name="T6" fmla="*/ 2147483647 w 576"/>
              <a:gd name="T7" fmla="*/ 2147483647 h 576"/>
              <a:gd name="T8" fmla="*/ 2147483647 w 576"/>
              <a:gd name="T9" fmla="*/ 2147483647 h 576"/>
              <a:gd name="T10" fmla="*/ 2147483647 w 576"/>
              <a:gd name="T11" fmla="*/ 2147483647 h 576"/>
              <a:gd name="T12" fmla="*/ 2147483647 w 576"/>
              <a:gd name="T13" fmla="*/ 2147483647 h 576"/>
              <a:gd name="T14" fmla="*/ 2147483647 w 576"/>
              <a:gd name="T15" fmla="*/ 2147483647 h 576"/>
              <a:gd name="T16" fmla="*/ 2147483647 w 576"/>
              <a:gd name="T17" fmla="*/ 1709541017 h 576"/>
              <a:gd name="T18" fmla="*/ 2147483647 w 576"/>
              <a:gd name="T19" fmla="*/ 1132950794 h 576"/>
              <a:gd name="T20" fmla="*/ 2147483647 w 576"/>
              <a:gd name="T21" fmla="*/ 844654698 h 576"/>
              <a:gd name="T22" fmla="*/ 1766209236 w 576"/>
              <a:gd name="T23" fmla="*/ 576590083 h 576"/>
              <a:gd name="T24" fmla="*/ 1339376572 w 576"/>
              <a:gd name="T25" fmla="*/ 338873039 h 576"/>
              <a:gd name="T26" fmla="*/ 883102700 w 576"/>
              <a:gd name="T27" fmla="*/ 156792881 h 576"/>
              <a:gd name="T28" fmla="*/ 441553268 w 576"/>
              <a:gd name="T29" fmla="*/ 40463259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457200" y="5257800"/>
            <a:ext cx="510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914400" y="47244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 flipH="1">
            <a:off x="381000" y="4419600"/>
            <a:ext cx="12192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600">
                <a:latin typeface="Symbol" panose="05050102010706020507" pitchFamily="18" charset="2"/>
              </a:rPr>
              <a:t>a</a:t>
            </a:r>
            <a:r>
              <a:rPr lang="en-US" altLang="pt-BR" sz="1600"/>
              <a:t>/2=.025</a:t>
            </a:r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3048000" y="3886200"/>
            <a:ext cx="0" cy="1371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1447800" y="5334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1219200" y="5562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2000"/>
              <a:t>-t</a:t>
            </a:r>
            <a:r>
              <a:rPr lang="el-GR" altLang="pt-BR" sz="2000" baseline="-25000"/>
              <a:t>α</a:t>
            </a:r>
            <a:r>
              <a:rPr lang="en-US" altLang="pt-BR" sz="2000" baseline="-25000"/>
              <a:t>/2</a:t>
            </a:r>
            <a:endParaRPr lang="el-GR" altLang="pt-BR" sz="2000" baseline="-25000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1447800" y="54864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2286000" y="54864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400" dirty="0" err="1"/>
              <a:t>Não</a:t>
            </a:r>
            <a:r>
              <a:rPr lang="en-US" altLang="pt-BR" sz="1400" dirty="0"/>
              <a:t> </a:t>
            </a:r>
            <a:r>
              <a:rPr lang="en-US" altLang="pt-BR" sz="1400" dirty="0" err="1"/>
              <a:t>Rejeita</a:t>
            </a:r>
            <a:r>
              <a:rPr lang="en-US" altLang="pt-BR" sz="1400" dirty="0"/>
              <a:t> H</a:t>
            </a:r>
            <a:r>
              <a:rPr lang="en-US" altLang="pt-BR" sz="1400" baseline="-25000" dirty="0"/>
              <a:t>0</a:t>
            </a:r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>
            <a:off x="304800" y="54864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2819400" y="57150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800"/>
              <a:t>0</a:t>
            </a:r>
            <a:endParaRPr lang="el-GR" altLang="pt-BR" sz="1800" baseline="-25000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4267200" y="55626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2000"/>
              <a:t>t</a:t>
            </a:r>
            <a:r>
              <a:rPr lang="el-GR" altLang="pt-BR" sz="2000" baseline="-25000"/>
              <a:t>α</a:t>
            </a:r>
            <a:r>
              <a:rPr lang="en-US" altLang="pt-BR" sz="2000" baseline="-25000"/>
              <a:t>/2</a:t>
            </a:r>
            <a:endParaRPr lang="el-GR" altLang="pt-BR" sz="2000" baseline="-25000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4495800" y="5334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>
            <a:off x="4495800" y="5486400"/>
            <a:ext cx="121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>
            <a:off x="4572000" y="47244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 flipH="1">
            <a:off x="4114800" y="4419600"/>
            <a:ext cx="12192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600">
                <a:latin typeface="Symbol" panose="05050102010706020507" pitchFamily="18" charset="2"/>
              </a:rPr>
              <a:t>a</a:t>
            </a:r>
            <a:r>
              <a:rPr lang="en-US" altLang="pt-BR" sz="1600"/>
              <a:t>/2=.025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 flipH="1">
            <a:off x="990600" y="5943600"/>
            <a:ext cx="12192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-2.3060</a:t>
            </a:r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 flipH="1">
            <a:off x="4114800" y="5943600"/>
            <a:ext cx="12192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/>
              <a:t>2.3060</a:t>
            </a:r>
          </a:p>
        </p:txBody>
      </p:sp>
      <p:sp>
        <p:nvSpPr>
          <p:cNvPr id="37920" name="Rectangle 32"/>
          <p:cNvSpPr>
            <a:spLocks noChangeArrowheads="1"/>
          </p:cNvSpPr>
          <p:nvPr/>
        </p:nvSpPr>
        <p:spPr bwMode="auto">
          <a:xfrm flipH="1">
            <a:off x="5105400" y="6324600"/>
            <a:ext cx="914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>
                <a:solidFill>
                  <a:schemeClr val="hlink"/>
                </a:solidFill>
              </a:rPr>
              <a:t>3.329</a:t>
            </a:r>
          </a:p>
        </p:txBody>
      </p:sp>
      <p:sp>
        <p:nvSpPr>
          <p:cNvPr id="37921" name="Line 33"/>
          <p:cNvSpPr>
            <a:spLocks noChangeShapeType="1"/>
          </p:cNvSpPr>
          <p:nvPr/>
        </p:nvSpPr>
        <p:spPr bwMode="auto">
          <a:xfrm flipV="1">
            <a:off x="5410200" y="5791200"/>
            <a:ext cx="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22" name="Line 35"/>
          <p:cNvSpPr>
            <a:spLocks noChangeShapeType="1"/>
          </p:cNvSpPr>
          <p:nvPr/>
        </p:nvSpPr>
        <p:spPr bwMode="auto">
          <a:xfrm>
            <a:off x="5334000" y="2438400"/>
            <a:ext cx="762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7923" name="Rectangle 36"/>
          <p:cNvSpPr>
            <a:spLocks noChangeArrowheads="1"/>
          </p:cNvSpPr>
          <p:nvPr/>
        </p:nvSpPr>
        <p:spPr bwMode="auto">
          <a:xfrm flipH="1">
            <a:off x="304800" y="3810000"/>
            <a:ext cx="12192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 sz="1600"/>
          </a:p>
        </p:txBody>
      </p:sp>
      <p:sp>
        <p:nvSpPr>
          <p:cNvPr id="37924" name="Rectangle 37"/>
          <p:cNvSpPr>
            <a:spLocks noChangeArrowheads="1"/>
          </p:cNvSpPr>
          <p:nvPr/>
        </p:nvSpPr>
        <p:spPr bwMode="auto">
          <a:xfrm flipH="1">
            <a:off x="228600" y="3733800"/>
            <a:ext cx="1524000" cy="333375"/>
          </a:xfrm>
          <a:prstGeom prst="rect">
            <a:avLst/>
          </a:prstGeom>
          <a:solidFill>
            <a:srgbClr val="FFD5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600" b="1"/>
              <a:t>d.f. = 10-2 = 8</a:t>
            </a:r>
          </a:p>
        </p:txBody>
      </p:sp>
      <p:graphicFrame>
        <p:nvGraphicFramePr>
          <p:cNvPr id="37890" name="Object 38"/>
          <p:cNvGraphicFramePr>
            <a:graphicFrameLocks noChangeAspect="1"/>
          </p:cNvGraphicFramePr>
          <p:nvPr/>
        </p:nvGraphicFramePr>
        <p:xfrm>
          <a:off x="139700" y="1981200"/>
          <a:ext cx="5410200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7" name="Equation" r:id="rId3" imgW="2273040" imgH="647640" progId="Equation.3">
                  <p:embed/>
                </p:oleObj>
              </mc:Choice>
              <mc:Fallback>
                <p:oleObj name="Equation" r:id="rId3" imgW="2273040" imgH="6476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1981200"/>
                        <a:ext cx="5410200" cy="154146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25" name="Oval 6"/>
          <p:cNvSpPr>
            <a:spLocks noChangeArrowheads="1"/>
          </p:cNvSpPr>
          <p:nvPr/>
        </p:nvSpPr>
        <p:spPr bwMode="auto">
          <a:xfrm>
            <a:off x="4495800" y="2057400"/>
            <a:ext cx="1066800" cy="688975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37926" name="Line 34"/>
          <p:cNvSpPr>
            <a:spLocks noChangeShapeType="1"/>
          </p:cNvSpPr>
          <p:nvPr/>
        </p:nvSpPr>
        <p:spPr bwMode="auto">
          <a:xfrm>
            <a:off x="5410200" y="2590800"/>
            <a:ext cx="0" cy="2590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7543800" y="838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0BEB2291-C6A2-4717-98E7-4929570671C6}" type="slidenum">
              <a:rPr lang="en-US" altLang="pt-BR" sz="1000"/>
              <a:pPr eaLnBrk="1" hangingPunct="1"/>
              <a:t>69</a:t>
            </a:fld>
            <a:endParaRPr lang="en-US" altLang="pt-BR" sz="10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078662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3800" dirty="0"/>
              <a:t>Estimar os valores médios e predição de valores individuais</a:t>
            </a:r>
            <a:endParaRPr lang="en-US" altLang="pt-BR" sz="3800" dirty="0"/>
          </a:p>
        </p:txBody>
      </p:sp>
      <p:sp>
        <p:nvSpPr>
          <p:cNvPr id="74756" name="Line 3"/>
          <p:cNvSpPr>
            <a:spLocks noChangeShapeType="1"/>
          </p:cNvSpPr>
          <p:nvPr/>
        </p:nvSpPr>
        <p:spPr bwMode="auto">
          <a:xfrm>
            <a:off x="2971800" y="2938463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57" name="Line 4"/>
          <p:cNvSpPr>
            <a:spLocks noChangeShapeType="1"/>
          </p:cNvSpPr>
          <p:nvPr/>
        </p:nvSpPr>
        <p:spPr bwMode="auto">
          <a:xfrm>
            <a:off x="2971800" y="6215063"/>
            <a:ext cx="5214938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 flipV="1">
            <a:off x="3200400" y="3395663"/>
            <a:ext cx="5334000" cy="205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2590800" y="2633663"/>
            <a:ext cx="63976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/>
              <a:t>Y</a:t>
            </a:r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8077200" y="6215063"/>
            <a:ext cx="9239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800"/>
              <a:t>X</a:t>
            </a:r>
          </a:p>
        </p:txBody>
      </p:sp>
      <p:sp>
        <p:nvSpPr>
          <p:cNvPr id="74761" name="Line 8"/>
          <p:cNvSpPr>
            <a:spLocks noChangeShapeType="1"/>
          </p:cNvSpPr>
          <p:nvPr/>
        </p:nvSpPr>
        <p:spPr bwMode="auto">
          <a:xfrm>
            <a:off x="6172200" y="2557463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62" name="Rectangle 9"/>
          <p:cNvSpPr>
            <a:spLocks noChangeArrowheads="1"/>
          </p:cNvSpPr>
          <p:nvPr/>
        </p:nvSpPr>
        <p:spPr bwMode="auto">
          <a:xfrm>
            <a:off x="5705475" y="6197600"/>
            <a:ext cx="8477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/>
              <a:t>   </a:t>
            </a:r>
            <a:r>
              <a:rPr lang="en-US" altLang="pt-BR" sz="2800"/>
              <a:t>X</a:t>
            </a:r>
            <a:r>
              <a:rPr lang="en-US" altLang="pt-BR" sz="2800" baseline="-25000"/>
              <a:t>i</a:t>
            </a:r>
          </a:p>
        </p:txBody>
      </p:sp>
      <p:sp>
        <p:nvSpPr>
          <p:cNvPr id="74763" name="Freeform 10"/>
          <p:cNvSpPr>
            <a:spLocks/>
          </p:cNvSpPr>
          <p:nvPr/>
        </p:nvSpPr>
        <p:spPr bwMode="auto">
          <a:xfrm>
            <a:off x="2438400" y="3319463"/>
            <a:ext cx="212725" cy="1752600"/>
          </a:xfrm>
          <a:custGeom>
            <a:avLst/>
            <a:gdLst>
              <a:gd name="T0" fmla="*/ 232054461 w 194"/>
              <a:gd name="T1" fmla="*/ 0 h 1057"/>
              <a:gd name="T2" fmla="*/ 189972206 w 194"/>
              <a:gd name="T3" fmla="*/ 10996444 h 1057"/>
              <a:gd name="T4" fmla="*/ 147889951 w 194"/>
              <a:gd name="T5" fmla="*/ 63232876 h 1057"/>
              <a:gd name="T6" fmla="*/ 127449682 w 194"/>
              <a:gd name="T7" fmla="*/ 137462193 h 1057"/>
              <a:gd name="T8" fmla="*/ 115426337 w 194"/>
              <a:gd name="T9" fmla="*/ 236436844 h 1057"/>
              <a:gd name="T10" fmla="*/ 115426337 w 194"/>
              <a:gd name="T11" fmla="*/ 1209673558 h 1057"/>
              <a:gd name="T12" fmla="*/ 105807662 w 194"/>
              <a:gd name="T13" fmla="*/ 1308646499 h 1057"/>
              <a:gd name="T14" fmla="*/ 85367427 w 194"/>
              <a:gd name="T15" fmla="*/ 1382877448 h 1057"/>
              <a:gd name="T16" fmla="*/ 42082272 w 194"/>
              <a:gd name="T17" fmla="*/ 1432363089 h 1057"/>
              <a:gd name="T18" fmla="*/ 0 w 194"/>
              <a:gd name="T19" fmla="*/ 1446110298 h 1057"/>
              <a:gd name="T20" fmla="*/ 42082272 w 194"/>
              <a:gd name="T21" fmla="*/ 1470853948 h 1057"/>
              <a:gd name="T22" fmla="*/ 85367427 w 194"/>
              <a:gd name="T23" fmla="*/ 1520339589 h 1057"/>
              <a:gd name="T24" fmla="*/ 105807662 w 194"/>
              <a:gd name="T25" fmla="*/ 1594570538 h 1057"/>
              <a:gd name="T26" fmla="*/ 115426337 w 194"/>
              <a:gd name="T27" fmla="*/ 1693543479 h 1057"/>
              <a:gd name="T28" fmla="*/ 115426337 w 194"/>
              <a:gd name="T29" fmla="*/ 2147483647 h 1057"/>
              <a:gd name="T30" fmla="*/ 127449682 w 194"/>
              <a:gd name="T31" fmla="*/ 2147483647 h 1057"/>
              <a:gd name="T32" fmla="*/ 147889951 w 194"/>
              <a:gd name="T33" fmla="*/ 2147483647 h 1057"/>
              <a:gd name="T34" fmla="*/ 189972206 w 194"/>
              <a:gd name="T35" fmla="*/ 2147483647 h 1057"/>
              <a:gd name="T36" fmla="*/ 232054461 w 194"/>
              <a:gd name="T37" fmla="*/ 2147483647 h 105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94"/>
              <a:gd name="T58" fmla="*/ 0 h 1057"/>
              <a:gd name="T59" fmla="*/ 194 w 194"/>
              <a:gd name="T60" fmla="*/ 1057 h 105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94" h="1057">
                <a:moveTo>
                  <a:pt x="193" y="0"/>
                </a:moveTo>
                <a:lnTo>
                  <a:pt x="158" y="4"/>
                </a:lnTo>
                <a:lnTo>
                  <a:pt x="123" y="23"/>
                </a:lnTo>
                <a:lnTo>
                  <a:pt x="106" y="50"/>
                </a:lnTo>
                <a:lnTo>
                  <a:pt x="96" y="86"/>
                </a:lnTo>
                <a:lnTo>
                  <a:pt x="96" y="440"/>
                </a:lnTo>
                <a:lnTo>
                  <a:pt x="88" y="476"/>
                </a:lnTo>
                <a:lnTo>
                  <a:pt x="71" y="503"/>
                </a:lnTo>
                <a:lnTo>
                  <a:pt x="35" y="521"/>
                </a:lnTo>
                <a:lnTo>
                  <a:pt x="0" y="526"/>
                </a:lnTo>
                <a:lnTo>
                  <a:pt x="35" y="535"/>
                </a:lnTo>
                <a:lnTo>
                  <a:pt x="71" y="553"/>
                </a:lnTo>
                <a:lnTo>
                  <a:pt x="88" y="580"/>
                </a:lnTo>
                <a:lnTo>
                  <a:pt x="96" y="616"/>
                </a:lnTo>
                <a:lnTo>
                  <a:pt x="96" y="965"/>
                </a:lnTo>
                <a:lnTo>
                  <a:pt x="106" y="1002"/>
                </a:lnTo>
                <a:lnTo>
                  <a:pt x="123" y="1029"/>
                </a:lnTo>
                <a:lnTo>
                  <a:pt x="158" y="1047"/>
                </a:lnTo>
                <a:lnTo>
                  <a:pt x="193" y="1056"/>
                </a:lnTo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4764" name="Line 11"/>
          <p:cNvSpPr>
            <a:spLocks noChangeShapeType="1"/>
          </p:cNvSpPr>
          <p:nvPr/>
        </p:nvSpPr>
        <p:spPr bwMode="auto">
          <a:xfrm flipV="1">
            <a:off x="1828800" y="4919663"/>
            <a:ext cx="6096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65" name="Freeform 12"/>
          <p:cNvSpPr>
            <a:spLocks/>
          </p:cNvSpPr>
          <p:nvPr/>
        </p:nvSpPr>
        <p:spPr bwMode="auto">
          <a:xfrm flipH="1">
            <a:off x="2667000" y="3852863"/>
            <a:ext cx="228600" cy="762000"/>
          </a:xfrm>
          <a:custGeom>
            <a:avLst/>
            <a:gdLst>
              <a:gd name="T0" fmla="*/ 0 w 194"/>
              <a:gd name="T1" fmla="*/ 0 h 724"/>
              <a:gd name="T2" fmla="*/ 56928471 w 194"/>
              <a:gd name="T3" fmla="*/ 5538183 h 724"/>
              <a:gd name="T4" fmla="*/ 97196249 w 194"/>
              <a:gd name="T5" fmla="*/ 24370318 h 724"/>
              <a:gd name="T6" fmla="*/ 134685458 w 194"/>
              <a:gd name="T7" fmla="*/ 42093135 h 724"/>
              <a:gd name="T8" fmla="*/ 134685458 w 194"/>
              <a:gd name="T9" fmla="*/ 70894426 h 724"/>
              <a:gd name="T10" fmla="*/ 134685458 w 194"/>
              <a:gd name="T11" fmla="*/ 346718435 h 724"/>
              <a:gd name="T12" fmla="*/ 152736604 w 194"/>
              <a:gd name="T13" fmla="*/ 374411442 h 724"/>
              <a:gd name="T14" fmla="*/ 172174705 w 194"/>
              <a:gd name="T15" fmla="*/ 393243571 h 724"/>
              <a:gd name="T16" fmla="*/ 212442465 w 194"/>
              <a:gd name="T17" fmla="*/ 407643682 h 724"/>
              <a:gd name="T18" fmla="*/ 267982820 w 194"/>
              <a:gd name="T19" fmla="*/ 412074647 h 724"/>
              <a:gd name="T20" fmla="*/ 212442465 w 194"/>
              <a:gd name="T21" fmla="*/ 417612828 h 724"/>
              <a:gd name="T22" fmla="*/ 172174705 w 194"/>
              <a:gd name="T23" fmla="*/ 430905724 h 724"/>
              <a:gd name="T24" fmla="*/ 152736604 w 194"/>
              <a:gd name="T25" fmla="*/ 454167766 h 724"/>
              <a:gd name="T26" fmla="*/ 134685458 w 194"/>
              <a:gd name="T27" fmla="*/ 477430860 h 724"/>
              <a:gd name="T28" fmla="*/ 134685458 w 194"/>
              <a:gd name="T29" fmla="*/ 735531040 h 724"/>
              <a:gd name="T30" fmla="*/ 134685458 w 194"/>
              <a:gd name="T31" fmla="*/ 758793082 h 724"/>
              <a:gd name="T32" fmla="*/ 97196249 w 194"/>
              <a:gd name="T33" fmla="*/ 782055124 h 724"/>
              <a:gd name="T34" fmla="*/ 56928471 w 194"/>
              <a:gd name="T35" fmla="*/ 796456287 h 724"/>
              <a:gd name="T36" fmla="*/ 0 w 194"/>
              <a:gd name="T37" fmla="*/ 800887253 h 72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94"/>
              <a:gd name="T58" fmla="*/ 0 h 724"/>
              <a:gd name="T59" fmla="*/ 194 w 194"/>
              <a:gd name="T60" fmla="*/ 724 h 72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94" h="724">
                <a:moveTo>
                  <a:pt x="0" y="0"/>
                </a:moveTo>
                <a:lnTo>
                  <a:pt x="41" y="5"/>
                </a:lnTo>
                <a:lnTo>
                  <a:pt x="70" y="22"/>
                </a:lnTo>
                <a:lnTo>
                  <a:pt x="97" y="38"/>
                </a:lnTo>
                <a:lnTo>
                  <a:pt x="97" y="64"/>
                </a:lnTo>
                <a:lnTo>
                  <a:pt x="97" y="313"/>
                </a:lnTo>
                <a:lnTo>
                  <a:pt x="110" y="338"/>
                </a:lnTo>
                <a:lnTo>
                  <a:pt x="124" y="355"/>
                </a:lnTo>
                <a:lnTo>
                  <a:pt x="153" y="368"/>
                </a:lnTo>
                <a:lnTo>
                  <a:pt x="193" y="372"/>
                </a:lnTo>
                <a:lnTo>
                  <a:pt x="153" y="377"/>
                </a:lnTo>
                <a:lnTo>
                  <a:pt x="124" y="389"/>
                </a:lnTo>
                <a:lnTo>
                  <a:pt x="110" y="410"/>
                </a:lnTo>
                <a:lnTo>
                  <a:pt x="97" y="431"/>
                </a:lnTo>
                <a:lnTo>
                  <a:pt x="97" y="664"/>
                </a:lnTo>
                <a:lnTo>
                  <a:pt x="97" y="685"/>
                </a:lnTo>
                <a:lnTo>
                  <a:pt x="70" y="706"/>
                </a:lnTo>
                <a:lnTo>
                  <a:pt x="41" y="719"/>
                </a:lnTo>
                <a:lnTo>
                  <a:pt x="0" y="723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4766" name="Line 13"/>
          <p:cNvSpPr>
            <a:spLocks noChangeShapeType="1"/>
          </p:cNvSpPr>
          <p:nvPr/>
        </p:nvSpPr>
        <p:spPr bwMode="auto">
          <a:xfrm>
            <a:off x="2057400" y="3395663"/>
            <a:ext cx="609600" cy="6096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67" name="Rectangle 14"/>
          <p:cNvSpPr>
            <a:spLocks noChangeArrowheads="1"/>
          </p:cNvSpPr>
          <p:nvPr/>
        </p:nvSpPr>
        <p:spPr bwMode="auto">
          <a:xfrm>
            <a:off x="228600" y="4144963"/>
            <a:ext cx="160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/>
              <a:t>Y = b</a:t>
            </a:r>
            <a:r>
              <a:rPr lang="en-US" altLang="pt-BR" sz="2000" baseline="-25000"/>
              <a:t>0</a:t>
            </a:r>
            <a:r>
              <a:rPr lang="en-US" altLang="pt-BR" sz="2000"/>
              <a:t>+b</a:t>
            </a:r>
            <a:r>
              <a:rPr lang="en-US" altLang="pt-BR" sz="2000" baseline="-25000"/>
              <a:t>1</a:t>
            </a:r>
            <a:r>
              <a:rPr lang="en-US" altLang="pt-BR" sz="2000"/>
              <a:t>X</a:t>
            </a:r>
            <a:r>
              <a:rPr lang="en-US" altLang="pt-BR" sz="2000" baseline="-25000"/>
              <a:t>i</a:t>
            </a:r>
          </a:p>
        </p:txBody>
      </p:sp>
      <p:sp>
        <p:nvSpPr>
          <p:cNvPr id="74768" name="Rectangle 15"/>
          <p:cNvSpPr>
            <a:spLocks noChangeArrowheads="1"/>
          </p:cNvSpPr>
          <p:nvPr/>
        </p:nvSpPr>
        <p:spPr bwMode="auto">
          <a:xfrm>
            <a:off x="231775" y="3886200"/>
            <a:ext cx="10636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74769" name="Freeform 16"/>
          <p:cNvSpPr>
            <a:spLocks/>
          </p:cNvSpPr>
          <p:nvPr/>
        </p:nvSpPr>
        <p:spPr bwMode="auto">
          <a:xfrm>
            <a:off x="4065588" y="4462463"/>
            <a:ext cx="4011612" cy="1617662"/>
          </a:xfrm>
          <a:custGeom>
            <a:avLst/>
            <a:gdLst>
              <a:gd name="T0" fmla="*/ 0 w 3654"/>
              <a:gd name="T1" fmla="*/ 2147483647 h 1019"/>
              <a:gd name="T2" fmla="*/ 1171566599 w 3654"/>
              <a:gd name="T3" fmla="*/ 1159271636 h 1019"/>
              <a:gd name="T4" fmla="*/ 2147483647 w 3654"/>
              <a:gd name="T5" fmla="*/ 163809322 h 1019"/>
              <a:gd name="T6" fmla="*/ 2147483647 w 3654"/>
              <a:gd name="T7" fmla="*/ 178930251 h 1019"/>
              <a:gd name="T8" fmla="*/ 0 60000 65536"/>
              <a:gd name="T9" fmla="*/ 0 60000 65536"/>
              <a:gd name="T10" fmla="*/ 0 60000 65536"/>
              <a:gd name="T11" fmla="*/ 0 60000 65536"/>
              <a:gd name="T12" fmla="*/ 0 w 3654"/>
              <a:gd name="T13" fmla="*/ 0 h 1019"/>
              <a:gd name="T14" fmla="*/ 3654 w 3654"/>
              <a:gd name="T15" fmla="*/ 1019 h 101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54" h="1019">
                <a:moveTo>
                  <a:pt x="0" y="1019"/>
                </a:moveTo>
                <a:cubicBezTo>
                  <a:pt x="162" y="926"/>
                  <a:pt x="578" y="619"/>
                  <a:pt x="972" y="460"/>
                </a:cubicBezTo>
                <a:cubicBezTo>
                  <a:pt x="1366" y="301"/>
                  <a:pt x="1917" y="130"/>
                  <a:pt x="2364" y="65"/>
                </a:cubicBezTo>
                <a:cubicBezTo>
                  <a:pt x="2811" y="0"/>
                  <a:pt x="3385" y="70"/>
                  <a:pt x="3654" y="71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4770" name="Freeform 17"/>
          <p:cNvSpPr>
            <a:spLocks/>
          </p:cNvSpPr>
          <p:nvPr/>
        </p:nvSpPr>
        <p:spPr bwMode="auto">
          <a:xfrm>
            <a:off x="4695825" y="5092700"/>
            <a:ext cx="3143250" cy="989013"/>
          </a:xfrm>
          <a:custGeom>
            <a:avLst/>
            <a:gdLst>
              <a:gd name="T0" fmla="*/ 0 w 1980"/>
              <a:gd name="T1" fmla="*/ 1570058713 h 623"/>
              <a:gd name="T2" fmla="*/ 793850015 w 1980"/>
              <a:gd name="T3" fmla="*/ 798890614 h 623"/>
              <a:gd name="T4" fmla="*/ 1869956270 w 1980"/>
              <a:gd name="T5" fmla="*/ 194052897 h 623"/>
              <a:gd name="T6" fmla="*/ 2147483647 w 1980"/>
              <a:gd name="T7" fmla="*/ 12601580 h 623"/>
              <a:gd name="T8" fmla="*/ 2147483647 w 1980"/>
              <a:gd name="T9" fmla="*/ 118448201 h 6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0"/>
              <a:gd name="T16" fmla="*/ 0 h 623"/>
              <a:gd name="T17" fmla="*/ 1980 w 1980"/>
              <a:gd name="T18" fmla="*/ 623 h 6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0" h="623">
                <a:moveTo>
                  <a:pt x="0" y="623"/>
                </a:moveTo>
                <a:cubicBezTo>
                  <a:pt x="53" y="572"/>
                  <a:pt x="191" y="408"/>
                  <a:pt x="315" y="317"/>
                </a:cubicBezTo>
                <a:cubicBezTo>
                  <a:pt x="439" y="226"/>
                  <a:pt x="582" y="129"/>
                  <a:pt x="742" y="77"/>
                </a:cubicBezTo>
                <a:cubicBezTo>
                  <a:pt x="902" y="25"/>
                  <a:pt x="1067" y="10"/>
                  <a:pt x="1273" y="5"/>
                </a:cubicBezTo>
                <a:cubicBezTo>
                  <a:pt x="1479" y="0"/>
                  <a:pt x="1833" y="38"/>
                  <a:pt x="1980" y="47"/>
                </a:cubicBez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4771" name="Freeform 18"/>
          <p:cNvSpPr>
            <a:spLocks/>
          </p:cNvSpPr>
          <p:nvPr/>
        </p:nvSpPr>
        <p:spPr bwMode="auto">
          <a:xfrm>
            <a:off x="3838575" y="2457450"/>
            <a:ext cx="3248025" cy="1547813"/>
          </a:xfrm>
          <a:custGeom>
            <a:avLst/>
            <a:gdLst>
              <a:gd name="T0" fmla="*/ 0 w 2958"/>
              <a:gd name="T1" fmla="*/ 2147483647 h 975"/>
              <a:gd name="T2" fmla="*/ 1047760307 w 2958"/>
              <a:gd name="T3" fmla="*/ 2147483647 h 975"/>
              <a:gd name="T4" fmla="*/ 2009915748 w 2958"/>
              <a:gd name="T5" fmla="*/ 1963203449 h 975"/>
              <a:gd name="T6" fmla="*/ 2147483647 w 2958"/>
              <a:gd name="T7" fmla="*/ 1161793306 h 975"/>
              <a:gd name="T8" fmla="*/ 2147483647 w 2958"/>
              <a:gd name="T9" fmla="*/ 0 h 9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8"/>
              <a:gd name="T16" fmla="*/ 0 h 975"/>
              <a:gd name="T17" fmla="*/ 2958 w 2958"/>
              <a:gd name="T18" fmla="*/ 975 h 9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8" h="975">
                <a:moveTo>
                  <a:pt x="0" y="912"/>
                </a:moveTo>
                <a:cubicBezTo>
                  <a:pt x="145" y="919"/>
                  <a:pt x="591" y="975"/>
                  <a:pt x="869" y="953"/>
                </a:cubicBezTo>
                <a:cubicBezTo>
                  <a:pt x="1147" y="931"/>
                  <a:pt x="1426" y="861"/>
                  <a:pt x="1667" y="779"/>
                </a:cubicBezTo>
                <a:cubicBezTo>
                  <a:pt x="1908" y="697"/>
                  <a:pt x="2100" y="591"/>
                  <a:pt x="2315" y="461"/>
                </a:cubicBezTo>
                <a:cubicBezTo>
                  <a:pt x="2530" y="331"/>
                  <a:pt x="2824" y="96"/>
                  <a:pt x="2958" y="0"/>
                </a:cubicBez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4772" name="Freeform 19"/>
          <p:cNvSpPr>
            <a:spLocks/>
          </p:cNvSpPr>
          <p:nvPr/>
        </p:nvSpPr>
        <p:spPr bwMode="auto">
          <a:xfrm>
            <a:off x="3429000" y="2695575"/>
            <a:ext cx="3930650" cy="1938338"/>
          </a:xfrm>
          <a:custGeom>
            <a:avLst/>
            <a:gdLst>
              <a:gd name="T0" fmla="*/ 0 w 3580"/>
              <a:gd name="T1" fmla="*/ 2147483647 h 1221"/>
              <a:gd name="T2" fmla="*/ 1405598410 w 3580"/>
              <a:gd name="T3" fmla="*/ 2147483647 h 1221"/>
              <a:gd name="T4" fmla="*/ 2147483647 w 3580"/>
              <a:gd name="T5" fmla="*/ 1799392101 h 1221"/>
              <a:gd name="T6" fmla="*/ 2147483647 w 3580"/>
              <a:gd name="T7" fmla="*/ 0 h 1221"/>
              <a:gd name="T8" fmla="*/ 0 60000 65536"/>
              <a:gd name="T9" fmla="*/ 0 60000 65536"/>
              <a:gd name="T10" fmla="*/ 0 60000 65536"/>
              <a:gd name="T11" fmla="*/ 0 60000 65536"/>
              <a:gd name="T12" fmla="*/ 0 w 3580"/>
              <a:gd name="T13" fmla="*/ 0 h 1221"/>
              <a:gd name="T14" fmla="*/ 3580 w 3580"/>
              <a:gd name="T15" fmla="*/ 1221 h 122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80" h="1221">
                <a:moveTo>
                  <a:pt x="0" y="1221"/>
                </a:moveTo>
                <a:cubicBezTo>
                  <a:pt x="194" y="1207"/>
                  <a:pt x="744" y="1217"/>
                  <a:pt x="1166" y="1133"/>
                </a:cubicBezTo>
                <a:cubicBezTo>
                  <a:pt x="1588" y="1049"/>
                  <a:pt x="2132" y="903"/>
                  <a:pt x="2534" y="714"/>
                </a:cubicBezTo>
                <a:cubicBezTo>
                  <a:pt x="2936" y="526"/>
                  <a:pt x="3362" y="149"/>
                  <a:pt x="3580" y="0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4773" name="Rectangle 20"/>
          <p:cNvSpPr>
            <a:spLocks noChangeArrowheads="1"/>
          </p:cNvSpPr>
          <p:nvPr/>
        </p:nvSpPr>
        <p:spPr bwMode="auto">
          <a:xfrm>
            <a:off x="457200" y="2438400"/>
            <a:ext cx="1600200" cy="1197764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800" dirty="0"/>
              <a:t>Intervalo de confiança para a </a:t>
            </a:r>
            <a:r>
              <a:rPr lang="pt-BR" altLang="pt-BR" sz="1800" dirty="0">
                <a:solidFill>
                  <a:srgbClr val="0033CC"/>
                </a:solidFill>
              </a:rPr>
              <a:t>média</a:t>
            </a:r>
            <a:r>
              <a:rPr lang="pt-BR" altLang="pt-BR" sz="1800" dirty="0"/>
              <a:t> de Y, dado</a:t>
            </a:r>
            <a:r>
              <a:rPr lang="en-US" altLang="pt-BR" sz="1800" dirty="0"/>
              <a:t>X</a:t>
            </a:r>
            <a:r>
              <a:rPr lang="en-US" altLang="pt-BR" sz="2000" baseline="-25000" dirty="0"/>
              <a:t>i</a:t>
            </a:r>
          </a:p>
        </p:txBody>
      </p:sp>
      <p:sp>
        <p:nvSpPr>
          <p:cNvPr id="74774" name="Line 21"/>
          <p:cNvSpPr>
            <a:spLocks noChangeShapeType="1"/>
          </p:cNvSpPr>
          <p:nvPr/>
        </p:nvSpPr>
        <p:spPr bwMode="auto">
          <a:xfrm flipH="1" flipV="1">
            <a:off x="3009900" y="4310063"/>
            <a:ext cx="3162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75" name="Oval 22"/>
          <p:cNvSpPr>
            <a:spLocks noChangeArrowheads="1"/>
          </p:cNvSpPr>
          <p:nvPr/>
        </p:nvSpPr>
        <p:spPr bwMode="auto">
          <a:xfrm>
            <a:off x="6096000" y="4233863"/>
            <a:ext cx="152400" cy="152400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4776" name="Rectangle 23"/>
          <p:cNvSpPr>
            <a:spLocks noChangeArrowheads="1"/>
          </p:cNvSpPr>
          <p:nvPr/>
        </p:nvSpPr>
        <p:spPr bwMode="auto">
          <a:xfrm>
            <a:off x="152400" y="5453063"/>
            <a:ext cx="2441575" cy="1013098"/>
          </a:xfrm>
          <a:prstGeom prst="rect">
            <a:avLst/>
          </a:prstGeom>
          <a:solidFill>
            <a:srgbClr val="FEDA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 dirty="0"/>
              <a:t>Intervalo de </a:t>
            </a:r>
            <a:r>
              <a:rPr lang="pt-BR" altLang="pt-BR" sz="2000" dirty="0">
                <a:solidFill>
                  <a:srgbClr val="FF0000"/>
                </a:solidFill>
              </a:rPr>
              <a:t>previsão</a:t>
            </a:r>
            <a:r>
              <a:rPr lang="pt-BR" altLang="pt-BR" sz="2000" dirty="0"/>
              <a:t> para um Y </a:t>
            </a:r>
            <a:r>
              <a:rPr lang="pt-BR" altLang="pt-BR" sz="2000" dirty="0" err="1"/>
              <a:t>indivíduoal</a:t>
            </a:r>
            <a:r>
              <a:rPr lang="pt-BR" altLang="pt-BR" sz="2000" dirty="0"/>
              <a:t>, dado </a:t>
            </a:r>
            <a:r>
              <a:rPr lang="en-US" altLang="pt-BR" sz="2000" dirty="0"/>
              <a:t>X</a:t>
            </a:r>
            <a:r>
              <a:rPr lang="en-US" altLang="pt-BR" baseline="-25000" dirty="0"/>
              <a:t>i</a:t>
            </a:r>
          </a:p>
        </p:txBody>
      </p:sp>
      <p:sp>
        <p:nvSpPr>
          <p:cNvPr id="74777" name="Line 24"/>
          <p:cNvSpPr>
            <a:spLocks noChangeShapeType="1"/>
          </p:cNvSpPr>
          <p:nvPr/>
        </p:nvSpPr>
        <p:spPr bwMode="auto">
          <a:xfrm flipH="1">
            <a:off x="3009900" y="3317875"/>
            <a:ext cx="3162300" cy="1588"/>
          </a:xfrm>
          <a:prstGeom prst="line">
            <a:avLst/>
          </a:prstGeom>
          <a:noFill/>
          <a:ln w="19050">
            <a:solidFill>
              <a:schemeClr val="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78" name="Line 25"/>
          <p:cNvSpPr>
            <a:spLocks noChangeShapeType="1"/>
          </p:cNvSpPr>
          <p:nvPr/>
        </p:nvSpPr>
        <p:spPr bwMode="auto">
          <a:xfrm flipH="1">
            <a:off x="3009900" y="5097463"/>
            <a:ext cx="3162300" cy="1587"/>
          </a:xfrm>
          <a:prstGeom prst="line">
            <a:avLst/>
          </a:prstGeom>
          <a:noFill/>
          <a:ln w="19050">
            <a:solidFill>
              <a:schemeClr val="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79" name="Line 26"/>
          <p:cNvSpPr>
            <a:spLocks noChangeShapeType="1"/>
          </p:cNvSpPr>
          <p:nvPr/>
        </p:nvSpPr>
        <p:spPr bwMode="auto">
          <a:xfrm flipH="1">
            <a:off x="3009900" y="4689475"/>
            <a:ext cx="3162300" cy="1588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80" name="Line 27"/>
          <p:cNvSpPr>
            <a:spLocks noChangeShapeType="1"/>
          </p:cNvSpPr>
          <p:nvPr/>
        </p:nvSpPr>
        <p:spPr bwMode="auto">
          <a:xfrm flipH="1">
            <a:off x="3009900" y="3851275"/>
            <a:ext cx="3162300" cy="1588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81" name="Line 28"/>
          <p:cNvSpPr>
            <a:spLocks noChangeShapeType="1"/>
          </p:cNvSpPr>
          <p:nvPr/>
        </p:nvSpPr>
        <p:spPr bwMode="auto">
          <a:xfrm>
            <a:off x="1676400" y="4310063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82" name="Rectangle 29"/>
          <p:cNvSpPr>
            <a:spLocks noChangeArrowheads="1"/>
          </p:cNvSpPr>
          <p:nvPr/>
        </p:nvSpPr>
        <p:spPr bwMode="auto">
          <a:xfrm>
            <a:off x="228600" y="3929063"/>
            <a:ext cx="1447800" cy="6858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1447800" y="1524000"/>
            <a:ext cx="6858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200" dirty="0"/>
              <a:t>Meta: formar intervalos em torno de Y para expressar incerteza sobre o valor de Y para um determinado </a:t>
            </a:r>
            <a:r>
              <a:rPr lang="en-US" altLang="pt-BR" sz="2200" dirty="0"/>
              <a:t>X</a:t>
            </a:r>
            <a:r>
              <a:rPr lang="en-US" altLang="pt-BR" sz="2200" baseline="-25000" dirty="0"/>
              <a:t>i</a:t>
            </a:r>
          </a:p>
        </p:txBody>
      </p:sp>
      <p:sp>
        <p:nvSpPr>
          <p:cNvPr id="74784" name="Rectangle 32"/>
          <p:cNvSpPr>
            <a:spLocks noChangeArrowheads="1"/>
          </p:cNvSpPr>
          <p:nvPr/>
        </p:nvSpPr>
        <p:spPr bwMode="auto">
          <a:xfrm>
            <a:off x="8455025" y="29845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/>
              <a:t>Y</a:t>
            </a:r>
            <a:endParaRPr lang="en-US" altLang="pt-BR" sz="2000" baseline="-25000"/>
          </a:p>
        </p:txBody>
      </p:sp>
      <p:sp>
        <p:nvSpPr>
          <p:cNvPr id="74785" name="Rectangle 33"/>
          <p:cNvSpPr>
            <a:spLocks noChangeArrowheads="1"/>
          </p:cNvSpPr>
          <p:nvPr/>
        </p:nvSpPr>
        <p:spPr bwMode="auto">
          <a:xfrm>
            <a:off x="8458200" y="2743200"/>
            <a:ext cx="3810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b="1">
                <a:latin typeface="Symbol" panose="05050102010706020507" pitchFamily="18" charset="2"/>
              </a:rPr>
              <a:t></a:t>
            </a:r>
          </a:p>
        </p:txBody>
      </p:sp>
      <p:sp>
        <p:nvSpPr>
          <p:cNvPr id="74786" name="Rectangle 34"/>
          <p:cNvSpPr>
            <a:spLocks noChangeArrowheads="1"/>
          </p:cNvSpPr>
          <p:nvPr/>
        </p:nvSpPr>
        <p:spPr bwMode="auto">
          <a:xfrm>
            <a:off x="7543800" y="130492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C8364AAF-ECB2-46CF-925B-C8AFC5A8787B}" type="slidenum">
              <a:rPr lang="en-US" altLang="pt-BR" sz="1000"/>
              <a:pPr eaLnBrk="1" hangingPunct="1"/>
              <a:t>7</a:t>
            </a:fld>
            <a:endParaRPr lang="en-US" altLang="pt-BR" sz="10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152400"/>
            <a:ext cx="7383462" cy="9906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Tipos</a:t>
            </a:r>
            <a:r>
              <a:rPr lang="en-US" altLang="pt-BR" dirty="0"/>
              <a:t> de </a:t>
            </a:r>
            <a:r>
              <a:rPr lang="en-US" altLang="pt-BR" dirty="0" err="1"/>
              <a:t>Relações</a:t>
            </a:r>
            <a:endParaRPr lang="en-US" altLang="pt-BR" dirty="0"/>
          </a:p>
        </p:txBody>
      </p:sp>
      <p:sp>
        <p:nvSpPr>
          <p:cNvPr id="51204" name="Line 3"/>
          <p:cNvSpPr>
            <a:spLocks noChangeShapeType="1"/>
          </p:cNvSpPr>
          <p:nvPr/>
        </p:nvSpPr>
        <p:spPr bwMode="auto">
          <a:xfrm>
            <a:off x="1143000" y="47244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05" name="Oval 4"/>
          <p:cNvSpPr>
            <a:spLocks noChangeArrowheads="1"/>
          </p:cNvSpPr>
          <p:nvPr/>
        </p:nvSpPr>
        <p:spPr bwMode="auto">
          <a:xfrm rot="-7282380">
            <a:off x="2743200" y="5791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06" name="Oval 5"/>
          <p:cNvSpPr>
            <a:spLocks noChangeArrowheads="1"/>
          </p:cNvSpPr>
          <p:nvPr/>
        </p:nvSpPr>
        <p:spPr bwMode="auto">
          <a:xfrm rot="-7282380">
            <a:off x="1371600" y="4953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07" name="Oval 6"/>
          <p:cNvSpPr>
            <a:spLocks noChangeArrowheads="1"/>
          </p:cNvSpPr>
          <p:nvPr/>
        </p:nvSpPr>
        <p:spPr bwMode="auto">
          <a:xfrm rot="-7282380">
            <a:off x="3124200" y="5791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08" name="Oval 7"/>
          <p:cNvSpPr>
            <a:spLocks noChangeArrowheads="1"/>
          </p:cNvSpPr>
          <p:nvPr/>
        </p:nvSpPr>
        <p:spPr bwMode="auto">
          <a:xfrm rot="-7282380">
            <a:off x="1752600" y="4800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09" name="Oval 8"/>
          <p:cNvSpPr>
            <a:spLocks noChangeArrowheads="1"/>
          </p:cNvSpPr>
          <p:nvPr/>
        </p:nvSpPr>
        <p:spPr bwMode="auto">
          <a:xfrm rot="-7282380">
            <a:off x="2514600" y="5486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0" name="Oval 9"/>
          <p:cNvSpPr>
            <a:spLocks noChangeArrowheads="1"/>
          </p:cNvSpPr>
          <p:nvPr/>
        </p:nvSpPr>
        <p:spPr bwMode="auto">
          <a:xfrm rot="-7282380">
            <a:off x="2819400" y="5638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1" name="Oval 10"/>
          <p:cNvSpPr>
            <a:spLocks noChangeArrowheads="1"/>
          </p:cNvSpPr>
          <p:nvPr/>
        </p:nvSpPr>
        <p:spPr bwMode="auto">
          <a:xfrm rot="-7282380">
            <a:off x="21336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2" name="Oval 11"/>
          <p:cNvSpPr>
            <a:spLocks noChangeArrowheads="1"/>
          </p:cNvSpPr>
          <p:nvPr/>
        </p:nvSpPr>
        <p:spPr bwMode="auto">
          <a:xfrm rot="-7282380">
            <a:off x="1295400" y="4724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3" name="Oval 12"/>
          <p:cNvSpPr>
            <a:spLocks noChangeArrowheads="1"/>
          </p:cNvSpPr>
          <p:nvPr/>
        </p:nvSpPr>
        <p:spPr bwMode="auto">
          <a:xfrm rot="-7282380">
            <a:off x="16002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4" name="Oval 13"/>
          <p:cNvSpPr>
            <a:spLocks noChangeArrowheads="1"/>
          </p:cNvSpPr>
          <p:nvPr/>
        </p:nvSpPr>
        <p:spPr bwMode="auto">
          <a:xfrm rot="-7282380">
            <a:off x="1905000" y="5181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1215" name="Oval 14"/>
          <p:cNvSpPr>
            <a:spLocks noChangeArrowheads="1"/>
          </p:cNvSpPr>
          <p:nvPr/>
        </p:nvSpPr>
        <p:spPr bwMode="auto">
          <a:xfrm rot="-7282380">
            <a:off x="2438400" y="5715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6" name="Oval 15"/>
          <p:cNvSpPr>
            <a:spLocks noChangeArrowheads="1"/>
          </p:cNvSpPr>
          <p:nvPr/>
        </p:nvSpPr>
        <p:spPr bwMode="auto">
          <a:xfrm rot="-7282380">
            <a:off x="2362200" y="5257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7" name="Oval 16"/>
          <p:cNvSpPr>
            <a:spLocks noChangeArrowheads="1"/>
          </p:cNvSpPr>
          <p:nvPr/>
        </p:nvSpPr>
        <p:spPr bwMode="auto">
          <a:xfrm rot="-7282380">
            <a:off x="2133600" y="5410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18" name="Text Box 17"/>
          <p:cNvSpPr txBox="1">
            <a:spLocks noChangeArrowheads="1"/>
          </p:cNvSpPr>
          <p:nvPr/>
        </p:nvSpPr>
        <p:spPr bwMode="auto">
          <a:xfrm>
            <a:off x="685800" y="44656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1219" name="Line 18"/>
          <p:cNvSpPr>
            <a:spLocks noChangeShapeType="1"/>
          </p:cNvSpPr>
          <p:nvPr/>
        </p:nvSpPr>
        <p:spPr bwMode="auto">
          <a:xfrm>
            <a:off x="1143000" y="61722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20" name="Text Box 19"/>
          <p:cNvSpPr txBox="1">
            <a:spLocks noChangeArrowheads="1"/>
          </p:cNvSpPr>
          <p:nvPr/>
        </p:nvSpPr>
        <p:spPr bwMode="auto">
          <a:xfrm>
            <a:off x="3405188" y="60658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1221" name="Line 20"/>
          <p:cNvSpPr>
            <a:spLocks noChangeShapeType="1"/>
          </p:cNvSpPr>
          <p:nvPr/>
        </p:nvSpPr>
        <p:spPr bwMode="auto">
          <a:xfrm flipH="1">
            <a:off x="1143000" y="24384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22" name="Oval 21"/>
          <p:cNvSpPr>
            <a:spLocks noChangeArrowheads="1"/>
          </p:cNvSpPr>
          <p:nvPr/>
        </p:nvSpPr>
        <p:spPr bwMode="auto">
          <a:xfrm rot="-7282380">
            <a:off x="1219200" y="3657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23" name="Oval 22"/>
          <p:cNvSpPr>
            <a:spLocks noChangeArrowheads="1"/>
          </p:cNvSpPr>
          <p:nvPr/>
        </p:nvSpPr>
        <p:spPr bwMode="auto">
          <a:xfrm rot="-7282380">
            <a:off x="1447800" y="3352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24" name="Oval 23"/>
          <p:cNvSpPr>
            <a:spLocks noChangeArrowheads="1"/>
          </p:cNvSpPr>
          <p:nvPr/>
        </p:nvSpPr>
        <p:spPr bwMode="auto">
          <a:xfrm rot="-7282380">
            <a:off x="3124200" y="2286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25" name="Oval 24"/>
          <p:cNvSpPr>
            <a:spLocks noChangeArrowheads="1"/>
          </p:cNvSpPr>
          <p:nvPr/>
        </p:nvSpPr>
        <p:spPr bwMode="auto">
          <a:xfrm rot="-7282380">
            <a:off x="32766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26" name="Oval 25"/>
          <p:cNvSpPr>
            <a:spLocks noChangeArrowheads="1"/>
          </p:cNvSpPr>
          <p:nvPr/>
        </p:nvSpPr>
        <p:spPr bwMode="auto">
          <a:xfrm rot="-7282380">
            <a:off x="1676400" y="3505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27" name="Oval 26"/>
          <p:cNvSpPr>
            <a:spLocks noChangeArrowheads="1"/>
          </p:cNvSpPr>
          <p:nvPr/>
        </p:nvSpPr>
        <p:spPr bwMode="auto">
          <a:xfrm rot="-7282380">
            <a:off x="3429000" y="2438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28" name="Oval 27"/>
          <p:cNvSpPr>
            <a:spLocks noChangeArrowheads="1"/>
          </p:cNvSpPr>
          <p:nvPr/>
        </p:nvSpPr>
        <p:spPr bwMode="auto">
          <a:xfrm rot="-7282380">
            <a:off x="25908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29" name="Oval 28"/>
          <p:cNvSpPr>
            <a:spLocks noChangeArrowheads="1"/>
          </p:cNvSpPr>
          <p:nvPr/>
        </p:nvSpPr>
        <p:spPr bwMode="auto">
          <a:xfrm rot="-7282380">
            <a:off x="25908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30" name="Oval 29"/>
          <p:cNvSpPr>
            <a:spLocks noChangeArrowheads="1"/>
          </p:cNvSpPr>
          <p:nvPr/>
        </p:nvSpPr>
        <p:spPr bwMode="auto">
          <a:xfrm rot="-7282380">
            <a:off x="29718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31" name="Oval 30"/>
          <p:cNvSpPr>
            <a:spLocks noChangeArrowheads="1"/>
          </p:cNvSpPr>
          <p:nvPr/>
        </p:nvSpPr>
        <p:spPr bwMode="auto">
          <a:xfrm rot="-7282380">
            <a:off x="2286000" y="2819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32" name="Oval 31"/>
          <p:cNvSpPr>
            <a:spLocks noChangeArrowheads="1"/>
          </p:cNvSpPr>
          <p:nvPr/>
        </p:nvSpPr>
        <p:spPr bwMode="auto">
          <a:xfrm rot="-7282380">
            <a:off x="1676400" y="3200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33" name="Oval 32"/>
          <p:cNvSpPr>
            <a:spLocks noChangeArrowheads="1"/>
          </p:cNvSpPr>
          <p:nvPr/>
        </p:nvSpPr>
        <p:spPr bwMode="auto">
          <a:xfrm rot="-7282380">
            <a:off x="1905000" y="3082925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1234" name="Oval 33"/>
          <p:cNvSpPr>
            <a:spLocks noChangeArrowheads="1"/>
          </p:cNvSpPr>
          <p:nvPr/>
        </p:nvSpPr>
        <p:spPr bwMode="auto">
          <a:xfrm rot="-7282380">
            <a:off x="28194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35" name="Oval 34"/>
          <p:cNvSpPr>
            <a:spLocks noChangeArrowheads="1"/>
          </p:cNvSpPr>
          <p:nvPr/>
        </p:nvSpPr>
        <p:spPr bwMode="auto">
          <a:xfrm rot="-7282380">
            <a:off x="2286000" y="3048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36" name="Oval 35"/>
          <p:cNvSpPr>
            <a:spLocks noChangeArrowheads="1"/>
          </p:cNvSpPr>
          <p:nvPr/>
        </p:nvSpPr>
        <p:spPr bwMode="auto">
          <a:xfrm rot="-7282380">
            <a:off x="2057400" y="3352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37" name="Text Box 36"/>
          <p:cNvSpPr txBox="1">
            <a:spLocks noChangeArrowheads="1"/>
          </p:cNvSpPr>
          <p:nvPr/>
        </p:nvSpPr>
        <p:spPr bwMode="auto">
          <a:xfrm>
            <a:off x="685800" y="22558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1238" name="Line 37"/>
          <p:cNvSpPr>
            <a:spLocks noChangeShapeType="1"/>
          </p:cNvSpPr>
          <p:nvPr/>
        </p:nvSpPr>
        <p:spPr bwMode="auto">
          <a:xfrm>
            <a:off x="1143000" y="39624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39" name="Text Box 38"/>
          <p:cNvSpPr txBox="1">
            <a:spLocks noChangeArrowheads="1"/>
          </p:cNvSpPr>
          <p:nvPr/>
        </p:nvSpPr>
        <p:spPr bwMode="auto">
          <a:xfrm>
            <a:off x="3405188" y="38560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>
            <a:off x="5943600" y="47244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41" name="Oval 41"/>
          <p:cNvSpPr>
            <a:spLocks noChangeArrowheads="1"/>
          </p:cNvSpPr>
          <p:nvPr/>
        </p:nvSpPr>
        <p:spPr bwMode="auto">
          <a:xfrm rot="-7282380">
            <a:off x="60960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2" name="Oval 42"/>
          <p:cNvSpPr>
            <a:spLocks noChangeArrowheads="1"/>
          </p:cNvSpPr>
          <p:nvPr/>
        </p:nvSpPr>
        <p:spPr bwMode="auto">
          <a:xfrm rot="-7282380">
            <a:off x="6096000" y="4648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3" name="Oval 43"/>
          <p:cNvSpPr>
            <a:spLocks noChangeArrowheads="1"/>
          </p:cNvSpPr>
          <p:nvPr/>
        </p:nvSpPr>
        <p:spPr bwMode="auto">
          <a:xfrm rot="-7282380">
            <a:off x="6553200" y="5257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4" name="Oval 44"/>
          <p:cNvSpPr>
            <a:spLocks noChangeArrowheads="1"/>
          </p:cNvSpPr>
          <p:nvPr/>
        </p:nvSpPr>
        <p:spPr bwMode="auto">
          <a:xfrm rot="-7282380">
            <a:off x="7391400" y="5867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5" name="Oval 45"/>
          <p:cNvSpPr>
            <a:spLocks noChangeArrowheads="1"/>
          </p:cNvSpPr>
          <p:nvPr/>
        </p:nvSpPr>
        <p:spPr bwMode="auto">
          <a:xfrm rot="-7282380">
            <a:off x="6248400" y="5334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6" name="Oval 46"/>
          <p:cNvSpPr>
            <a:spLocks noChangeArrowheads="1"/>
          </p:cNvSpPr>
          <p:nvPr/>
        </p:nvSpPr>
        <p:spPr bwMode="auto">
          <a:xfrm rot="-7282380">
            <a:off x="6934200" y="4724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7" name="Oval 47"/>
          <p:cNvSpPr>
            <a:spLocks noChangeArrowheads="1"/>
          </p:cNvSpPr>
          <p:nvPr/>
        </p:nvSpPr>
        <p:spPr bwMode="auto">
          <a:xfrm rot="-7282380">
            <a:off x="7315200" y="5410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8" name="Oval 48"/>
          <p:cNvSpPr>
            <a:spLocks noChangeArrowheads="1"/>
          </p:cNvSpPr>
          <p:nvPr/>
        </p:nvSpPr>
        <p:spPr bwMode="auto">
          <a:xfrm rot="-7282380">
            <a:off x="7239000" y="5029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49" name="Oval 49"/>
          <p:cNvSpPr>
            <a:spLocks noChangeArrowheads="1"/>
          </p:cNvSpPr>
          <p:nvPr/>
        </p:nvSpPr>
        <p:spPr bwMode="auto">
          <a:xfrm rot="-7282380">
            <a:off x="6934200" y="5029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50" name="Oval 50"/>
          <p:cNvSpPr>
            <a:spLocks noChangeArrowheads="1"/>
          </p:cNvSpPr>
          <p:nvPr/>
        </p:nvSpPr>
        <p:spPr bwMode="auto">
          <a:xfrm rot="-7282380">
            <a:off x="6553200" y="4800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1251" name="Oval 51"/>
          <p:cNvSpPr>
            <a:spLocks noChangeArrowheads="1"/>
          </p:cNvSpPr>
          <p:nvPr/>
        </p:nvSpPr>
        <p:spPr bwMode="auto">
          <a:xfrm rot="-7282380">
            <a:off x="7543800" y="5029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52" name="Oval 52"/>
          <p:cNvSpPr>
            <a:spLocks noChangeArrowheads="1"/>
          </p:cNvSpPr>
          <p:nvPr/>
        </p:nvSpPr>
        <p:spPr bwMode="auto">
          <a:xfrm rot="-7282380">
            <a:off x="7010400" y="5334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53" name="Oval 53"/>
          <p:cNvSpPr>
            <a:spLocks noChangeArrowheads="1"/>
          </p:cNvSpPr>
          <p:nvPr/>
        </p:nvSpPr>
        <p:spPr bwMode="auto">
          <a:xfrm rot="-7282380">
            <a:off x="6781800" y="5715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5486400" y="44656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1255" name="Line 55"/>
          <p:cNvSpPr>
            <a:spLocks noChangeShapeType="1"/>
          </p:cNvSpPr>
          <p:nvPr/>
        </p:nvSpPr>
        <p:spPr bwMode="auto">
          <a:xfrm>
            <a:off x="5943600" y="61722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56" name="Line 56"/>
          <p:cNvSpPr>
            <a:spLocks noChangeShapeType="1"/>
          </p:cNvSpPr>
          <p:nvPr/>
        </p:nvSpPr>
        <p:spPr bwMode="auto">
          <a:xfrm flipH="1">
            <a:off x="5943600" y="24384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57" name="Oval 57"/>
          <p:cNvSpPr>
            <a:spLocks noChangeArrowheads="1"/>
          </p:cNvSpPr>
          <p:nvPr/>
        </p:nvSpPr>
        <p:spPr bwMode="auto">
          <a:xfrm rot="-7282380">
            <a:off x="7086600" y="2514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58" name="Oval 58"/>
          <p:cNvSpPr>
            <a:spLocks noChangeArrowheads="1"/>
          </p:cNvSpPr>
          <p:nvPr/>
        </p:nvSpPr>
        <p:spPr bwMode="auto">
          <a:xfrm rot="-7282380">
            <a:off x="6248400" y="3352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59" name="Oval 59"/>
          <p:cNvSpPr>
            <a:spLocks noChangeArrowheads="1"/>
          </p:cNvSpPr>
          <p:nvPr/>
        </p:nvSpPr>
        <p:spPr bwMode="auto">
          <a:xfrm rot="-7282380">
            <a:off x="7315200" y="3276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0" name="Oval 60"/>
          <p:cNvSpPr>
            <a:spLocks noChangeArrowheads="1"/>
          </p:cNvSpPr>
          <p:nvPr/>
        </p:nvSpPr>
        <p:spPr bwMode="auto">
          <a:xfrm rot="-7282380">
            <a:off x="76962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1" name="Oval 61"/>
          <p:cNvSpPr>
            <a:spLocks noChangeArrowheads="1"/>
          </p:cNvSpPr>
          <p:nvPr/>
        </p:nvSpPr>
        <p:spPr bwMode="auto">
          <a:xfrm rot="-7282380">
            <a:off x="65532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2" name="Oval 62"/>
          <p:cNvSpPr>
            <a:spLocks noChangeArrowheads="1"/>
          </p:cNvSpPr>
          <p:nvPr/>
        </p:nvSpPr>
        <p:spPr bwMode="auto">
          <a:xfrm rot="-7282380">
            <a:off x="6629400" y="3657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3" name="Oval 63"/>
          <p:cNvSpPr>
            <a:spLocks noChangeArrowheads="1"/>
          </p:cNvSpPr>
          <p:nvPr/>
        </p:nvSpPr>
        <p:spPr bwMode="auto">
          <a:xfrm rot="-7282380">
            <a:off x="6858000" y="3276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4" name="Oval 64"/>
          <p:cNvSpPr>
            <a:spLocks noChangeArrowheads="1"/>
          </p:cNvSpPr>
          <p:nvPr/>
        </p:nvSpPr>
        <p:spPr bwMode="auto">
          <a:xfrm rot="-7282380">
            <a:off x="73914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5" name="Oval 65"/>
          <p:cNvSpPr>
            <a:spLocks noChangeArrowheads="1"/>
          </p:cNvSpPr>
          <p:nvPr/>
        </p:nvSpPr>
        <p:spPr bwMode="auto">
          <a:xfrm rot="-7282380">
            <a:off x="6858000" y="2286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6" name="Oval 66"/>
          <p:cNvSpPr>
            <a:spLocks noChangeArrowheads="1"/>
          </p:cNvSpPr>
          <p:nvPr/>
        </p:nvSpPr>
        <p:spPr bwMode="auto">
          <a:xfrm rot="-7282380">
            <a:off x="6248400" y="3048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7" name="Oval 67"/>
          <p:cNvSpPr>
            <a:spLocks noChangeArrowheads="1"/>
          </p:cNvSpPr>
          <p:nvPr/>
        </p:nvSpPr>
        <p:spPr bwMode="auto">
          <a:xfrm rot="-7282380">
            <a:off x="61722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68" name="Oval 68"/>
          <p:cNvSpPr>
            <a:spLocks noChangeArrowheads="1"/>
          </p:cNvSpPr>
          <p:nvPr/>
        </p:nvSpPr>
        <p:spPr bwMode="auto">
          <a:xfrm rot="-7282380">
            <a:off x="67056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1269" name="Oval 69"/>
          <p:cNvSpPr>
            <a:spLocks noChangeArrowheads="1"/>
          </p:cNvSpPr>
          <p:nvPr/>
        </p:nvSpPr>
        <p:spPr bwMode="auto">
          <a:xfrm rot="-7282380">
            <a:off x="76200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70" name="Oval 70"/>
          <p:cNvSpPr>
            <a:spLocks noChangeArrowheads="1"/>
          </p:cNvSpPr>
          <p:nvPr/>
        </p:nvSpPr>
        <p:spPr bwMode="auto">
          <a:xfrm rot="-7282380">
            <a:off x="7086600" y="2895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71" name="Oval 71"/>
          <p:cNvSpPr>
            <a:spLocks noChangeArrowheads="1"/>
          </p:cNvSpPr>
          <p:nvPr/>
        </p:nvSpPr>
        <p:spPr bwMode="auto">
          <a:xfrm rot="-7282380">
            <a:off x="7315200" y="2133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72" name="Text Box 72"/>
          <p:cNvSpPr txBox="1">
            <a:spLocks noChangeArrowheads="1"/>
          </p:cNvSpPr>
          <p:nvPr/>
        </p:nvSpPr>
        <p:spPr bwMode="auto">
          <a:xfrm>
            <a:off x="5486400" y="22558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1273" name="Line 73"/>
          <p:cNvSpPr>
            <a:spLocks noChangeShapeType="1"/>
          </p:cNvSpPr>
          <p:nvPr/>
        </p:nvSpPr>
        <p:spPr bwMode="auto">
          <a:xfrm>
            <a:off x="5943600" y="39624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74" name="Oval 74"/>
          <p:cNvSpPr>
            <a:spLocks noChangeArrowheads="1"/>
          </p:cNvSpPr>
          <p:nvPr/>
        </p:nvSpPr>
        <p:spPr bwMode="auto">
          <a:xfrm rot="-7282380">
            <a:off x="8153400" y="2362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75" name="Text Box 75"/>
          <p:cNvSpPr txBox="1">
            <a:spLocks noChangeArrowheads="1"/>
          </p:cNvSpPr>
          <p:nvPr/>
        </p:nvSpPr>
        <p:spPr bwMode="auto">
          <a:xfrm>
            <a:off x="8205788" y="38560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1276" name="Text Box 76"/>
          <p:cNvSpPr txBox="1">
            <a:spLocks noChangeArrowheads="1"/>
          </p:cNvSpPr>
          <p:nvPr/>
        </p:nvSpPr>
        <p:spPr bwMode="auto">
          <a:xfrm>
            <a:off x="8229600" y="60658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1277" name="Text Box 77"/>
          <p:cNvSpPr txBox="1">
            <a:spLocks noChangeArrowheads="1"/>
          </p:cNvSpPr>
          <p:nvPr/>
        </p:nvSpPr>
        <p:spPr bwMode="auto">
          <a:xfrm>
            <a:off x="1143000" y="1676400"/>
            <a:ext cx="2667000" cy="40011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 dirty="0" err="1"/>
              <a:t>Relações</a:t>
            </a:r>
            <a:r>
              <a:rPr lang="en-US" altLang="pt-BR" sz="2000" b="1" dirty="0"/>
              <a:t> fortes</a:t>
            </a:r>
          </a:p>
        </p:txBody>
      </p:sp>
      <p:sp>
        <p:nvSpPr>
          <p:cNvPr id="51278" name="Text Box 78"/>
          <p:cNvSpPr txBox="1">
            <a:spLocks noChangeArrowheads="1"/>
          </p:cNvSpPr>
          <p:nvPr/>
        </p:nvSpPr>
        <p:spPr bwMode="auto">
          <a:xfrm>
            <a:off x="6019800" y="1676400"/>
            <a:ext cx="2590800" cy="40957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 dirty="0" err="1"/>
              <a:t>Relações</a:t>
            </a:r>
            <a:r>
              <a:rPr lang="en-US" altLang="pt-BR" sz="2000" b="1" dirty="0"/>
              <a:t> fracas</a:t>
            </a:r>
          </a:p>
        </p:txBody>
      </p:sp>
      <p:sp>
        <p:nvSpPr>
          <p:cNvPr id="51279" name="Line 79"/>
          <p:cNvSpPr>
            <a:spLocks noChangeShapeType="1"/>
          </p:cNvSpPr>
          <p:nvPr/>
        </p:nvSpPr>
        <p:spPr bwMode="auto">
          <a:xfrm>
            <a:off x="4648200" y="1676400"/>
            <a:ext cx="0" cy="4724400"/>
          </a:xfrm>
          <a:prstGeom prst="lin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80" name="Text Box 80"/>
          <p:cNvSpPr txBox="1">
            <a:spLocks noChangeArrowheads="1"/>
          </p:cNvSpPr>
          <p:nvPr/>
        </p:nvSpPr>
        <p:spPr bwMode="auto">
          <a:xfrm>
            <a:off x="7467600" y="1219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51281" name="Oval 81"/>
          <p:cNvSpPr>
            <a:spLocks noChangeArrowheads="1"/>
          </p:cNvSpPr>
          <p:nvPr/>
        </p:nvSpPr>
        <p:spPr bwMode="auto">
          <a:xfrm rot="-7282380">
            <a:off x="8001000" y="2819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2" name="Oval 82"/>
          <p:cNvSpPr>
            <a:spLocks noChangeArrowheads="1"/>
          </p:cNvSpPr>
          <p:nvPr/>
        </p:nvSpPr>
        <p:spPr bwMode="auto">
          <a:xfrm rot="-7282380">
            <a:off x="7848600" y="2209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3" name="Oval 83"/>
          <p:cNvSpPr>
            <a:spLocks noChangeArrowheads="1"/>
          </p:cNvSpPr>
          <p:nvPr/>
        </p:nvSpPr>
        <p:spPr bwMode="auto">
          <a:xfrm rot="-7282380">
            <a:off x="7620000" y="5562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4" name="Oval 84"/>
          <p:cNvSpPr>
            <a:spLocks noChangeArrowheads="1"/>
          </p:cNvSpPr>
          <p:nvPr/>
        </p:nvSpPr>
        <p:spPr bwMode="auto">
          <a:xfrm rot="-7282380">
            <a:off x="8001000" y="5257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5" name="Oval 85"/>
          <p:cNvSpPr>
            <a:spLocks noChangeArrowheads="1"/>
          </p:cNvSpPr>
          <p:nvPr/>
        </p:nvSpPr>
        <p:spPr bwMode="auto">
          <a:xfrm rot="-7282380">
            <a:off x="7848600" y="4953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6" name="Oval 86"/>
          <p:cNvSpPr>
            <a:spLocks noChangeArrowheads="1"/>
          </p:cNvSpPr>
          <p:nvPr/>
        </p:nvSpPr>
        <p:spPr bwMode="auto">
          <a:xfrm rot="-7282380">
            <a:off x="8001000" y="5638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7" name="Oval 87"/>
          <p:cNvSpPr>
            <a:spLocks noChangeArrowheads="1"/>
          </p:cNvSpPr>
          <p:nvPr/>
        </p:nvSpPr>
        <p:spPr bwMode="auto">
          <a:xfrm rot="-7282380">
            <a:off x="7315200" y="4724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8" name="Oval 88"/>
          <p:cNvSpPr>
            <a:spLocks noChangeArrowheads="1"/>
          </p:cNvSpPr>
          <p:nvPr/>
        </p:nvSpPr>
        <p:spPr bwMode="auto">
          <a:xfrm rot="-7282380">
            <a:off x="6629400" y="4343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1289" name="Line 89"/>
          <p:cNvSpPr>
            <a:spLocks noChangeShapeType="1"/>
          </p:cNvSpPr>
          <p:nvPr/>
        </p:nvSpPr>
        <p:spPr bwMode="auto">
          <a:xfrm flipV="1">
            <a:off x="1219200" y="2209800"/>
            <a:ext cx="205740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0" name="Line 90"/>
          <p:cNvSpPr>
            <a:spLocks noChangeShapeType="1"/>
          </p:cNvSpPr>
          <p:nvPr/>
        </p:nvSpPr>
        <p:spPr bwMode="auto">
          <a:xfrm flipV="1">
            <a:off x="1752600" y="2667000"/>
            <a:ext cx="205740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1" name="Line 91"/>
          <p:cNvSpPr>
            <a:spLocks noChangeShapeType="1"/>
          </p:cNvSpPr>
          <p:nvPr/>
        </p:nvSpPr>
        <p:spPr bwMode="auto">
          <a:xfrm flipV="1">
            <a:off x="5943600" y="2057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2" name="Line 92"/>
          <p:cNvSpPr>
            <a:spLocks noChangeShapeType="1"/>
          </p:cNvSpPr>
          <p:nvPr/>
        </p:nvSpPr>
        <p:spPr bwMode="auto">
          <a:xfrm flipV="1">
            <a:off x="7010400" y="2895600"/>
            <a:ext cx="16764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3" name="Line 93"/>
          <p:cNvSpPr>
            <a:spLocks noChangeShapeType="1"/>
          </p:cNvSpPr>
          <p:nvPr/>
        </p:nvSpPr>
        <p:spPr bwMode="auto">
          <a:xfrm>
            <a:off x="1600200" y="4572000"/>
            <a:ext cx="19050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4" name="Line 94"/>
          <p:cNvSpPr>
            <a:spLocks noChangeShapeType="1"/>
          </p:cNvSpPr>
          <p:nvPr/>
        </p:nvSpPr>
        <p:spPr bwMode="auto">
          <a:xfrm>
            <a:off x="1143000" y="4953000"/>
            <a:ext cx="167640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5" name="Line 95"/>
          <p:cNvSpPr>
            <a:spLocks noChangeShapeType="1"/>
          </p:cNvSpPr>
          <p:nvPr/>
        </p:nvSpPr>
        <p:spPr bwMode="auto">
          <a:xfrm>
            <a:off x="7086600" y="4267200"/>
            <a:ext cx="1524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6" name="Line 96"/>
          <p:cNvSpPr>
            <a:spLocks noChangeShapeType="1"/>
          </p:cNvSpPr>
          <p:nvPr/>
        </p:nvSpPr>
        <p:spPr bwMode="auto">
          <a:xfrm>
            <a:off x="5943600" y="5486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7" name="Line 98"/>
          <p:cNvSpPr>
            <a:spLocks noChangeShapeType="1"/>
          </p:cNvSpPr>
          <p:nvPr/>
        </p:nvSpPr>
        <p:spPr bwMode="auto">
          <a:xfrm flipV="1">
            <a:off x="1371600" y="2514600"/>
            <a:ext cx="2057400" cy="1295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8" name="Line 99"/>
          <p:cNvSpPr>
            <a:spLocks noChangeShapeType="1"/>
          </p:cNvSpPr>
          <p:nvPr/>
        </p:nvSpPr>
        <p:spPr bwMode="auto">
          <a:xfrm>
            <a:off x="1295400" y="4724400"/>
            <a:ext cx="1905000" cy="1371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299" name="Line 100"/>
          <p:cNvSpPr>
            <a:spLocks noChangeShapeType="1"/>
          </p:cNvSpPr>
          <p:nvPr/>
        </p:nvSpPr>
        <p:spPr bwMode="auto">
          <a:xfrm flipV="1">
            <a:off x="6172200" y="2209800"/>
            <a:ext cx="2057400" cy="1295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300" name="Line 101"/>
          <p:cNvSpPr>
            <a:spLocks noChangeShapeType="1"/>
          </p:cNvSpPr>
          <p:nvPr/>
        </p:nvSpPr>
        <p:spPr bwMode="auto">
          <a:xfrm>
            <a:off x="6324600" y="4724400"/>
            <a:ext cx="1752600" cy="12954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1301" name="Rectangle 101"/>
          <p:cNvSpPr>
            <a:spLocks noChangeArrowheads="1"/>
          </p:cNvSpPr>
          <p:nvPr/>
        </p:nvSpPr>
        <p:spPr bwMode="auto">
          <a:xfrm>
            <a:off x="7467600" y="762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</a:t>
            </a:r>
            <a:r>
              <a:rPr lang="en-US" altLang="pt-BR"/>
              <a:t>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7BB9002D-7A46-4640-8B07-CA553DEA1164}" type="slidenum">
              <a:rPr lang="en-US" altLang="pt-BR" sz="1000"/>
              <a:pPr eaLnBrk="1" hangingPunct="1"/>
              <a:t>70</a:t>
            </a:fld>
            <a:endParaRPr lang="en-US" altLang="pt-BR" sz="100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6962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Intervalo</a:t>
            </a:r>
            <a:r>
              <a:rPr lang="en-US" altLang="pt-BR" dirty="0"/>
              <a:t> de </a:t>
            </a:r>
            <a:r>
              <a:rPr lang="en-US" altLang="pt-BR" dirty="0" err="1"/>
              <a:t>Confiança</a:t>
            </a:r>
            <a:r>
              <a:rPr lang="en-US" altLang="pt-BR" dirty="0"/>
              <a:t> para </a:t>
            </a:r>
            <a:r>
              <a:rPr lang="en-US" altLang="pt-BR" dirty="0" err="1"/>
              <a:t>média</a:t>
            </a:r>
            <a:r>
              <a:rPr lang="en-US" altLang="pt-BR" dirty="0"/>
              <a:t> Y, dado X</a:t>
            </a: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538163" y="1600200"/>
            <a:ext cx="7924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914400" y="1676400"/>
            <a:ext cx="7391400" cy="1166986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800" dirty="0"/>
              <a:t>Estimativa de intervalo de Confiança para o</a:t>
            </a:r>
          </a:p>
          <a:p>
            <a:pPr algn="ctr">
              <a:spcBef>
                <a:spcPct val="50000"/>
              </a:spcBef>
            </a:pPr>
            <a:r>
              <a:rPr lang="pt-BR" altLang="pt-BR" sz="2800" dirty="0">
                <a:solidFill>
                  <a:srgbClr val="0033CC"/>
                </a:solidFill>
              </a:rPr>
              <a:t>valor de Y, </a:t>
            </a:r>
            <a:r>
              <a:rPr lang="pt-BR" altLang="pt-BR" sz="2800" dirty="0"/>
              <a:t>dado um determinado </a:t>
            </a:r>
            <a:r>
              <a:rPr lang="en-US" altLang="pt-BR" sz="2800" dirty="0"/>
              <a:t>X</a:t>
            </a:r>
            <a:r>
              <a:rPr lang="en-US" altLang="pt-BR" sz="2800" baseline="-25000" dirty="0"/>
              <a:t>i</a:t>
            </a:r>
          </a:p>
        </p:txBody>
      </p:sp>
      <p:sp>
        <p:nvSpPr>
          <p:cNvPr id="38920" name="Rectangle 5"/>
          <p:cNvSpPr>
            <a:spLocks noChangeArrowheads="1"/>
          </p:cNvSpPr>
          <p:nvPr/>
        </p:nvSpPr>
        <p:spPr bwMode="auto">
          <a:xfrm>
            <a:off x="5486400" y="4370789"/>
            <a:ext cx="3505200" cy="582211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600" dirty="0"/>
              <a:t>Tamanho do intervalo varia de acordo com a distância da media</a:t>
            </a:r>
            <a:r>
              <a:rPr lang="en-US" altLang="pt-BR" sz="1600" dirty="0"/>
              <a:t>, X</a:t>
            </a:r>
            <a:endParaRPr lang="en-US" altLang="pt-BR" sz="1600" b="1" dirty="0"/>
          </a:p>
        </p:txBody>
      </p:sp>
      <p:graphicFrame>
        <p:nvGraphicFramePr>
          <p:cNvPr id="389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82650"/>
              </p:ext>
            </p:extLst>
          </p:nvPr>
        </p:nvGraphicFramePr>
        <p:xfrm>
          <a:off x="1985963" y="2914650"/>
          <a:ext cx="5630862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0" name="Equação" r:id="rId3" imgW="2222280" imgH="507960" progId="Equation.3">
                  <p:embed/>
                </p:oleObj>
              </mc:Choice>
              <mc:Fallback>
                <p:oleObj name="Equação" r:id="rId3" imgW="222228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2914650"/>
                        <a:ext cx="5630862" cy="12811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AutoShape 8"/>
          <p:cNvSpPr>
            <a:spLocks/>
          </p:cNvSpPr>
          <p:nvPr/>
        </p:nvSpPr>
        <p:spPr bwMode="auto">
          <a:xfrm rot="5400000">
            <a:off x="5541963" y="4821240"/>
            <a:ext cx="498474" cy="762000"/>
          </a:xfrm>
          <a:prstGeom prst="leftBrace">
            <a:avLst>
              <a:gd name="adj1" fmla="val 27778"/>
              <a:gd name="adj2" fmla="val 50000"/>
            </a:avLst>
          </a:prstGeom>
          <a:noFill/>
          <a:ln w="38100">
            <a:solidFill>
              <a:srgbClr val="F89E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graphicFrame>
        <p:nvGraphicFramePr>
          <p:cNvPr id="38915" name="Object 9"/>
          <p:cNvGraphicFramePr>
            <a:graphicFrameLocks noChangeAspect="1"/>
          </p:cNvGraphicFramePr>
          <p:nvPr/>
        </p:nvGraphicFramePr>
        <p:xfrm>
          <a:off x="1941513" y="5527675"/>
          <a:ext cx="480218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1" name="Equation" r:id="rId5" imgW="2311200" imgH="495000" progId="Equation.3">
                  <p:embed/>
                </p:oleObj>
              </mc:Choice>
              <mc:Fallback>
                <p:oleObj name="Equation" r:id="rId5" imgW="2311200" imgH="495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5527675"/>
                        <a:ext cx="4802187" cy="1025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DE0BD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7543800" y="1143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8686800" y="4648200"/>
            <a:ext cx="1524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F4F8D408-B0FC-458A-BF1C-359D0E64C0C2}" type="slidenum">
              <a:rPr lang="en-US" altLang="pt-BR" sz="1000"/>
              <a:pPr eaLnBrk="1" hangingPunct="1"/>
              <a:t>71</a:t>
            </a:fld>
            <a:endParaRPr lang="en-US" altLang="pt-BR" sz="10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6962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Intervalo</a:t>
            </a:r>
            <a:r>
              <a:rPr lang="en-US" altLang="pt-BR" dirty="0"/>
              <a:t> de </a:t>
            </a:r>
            <a:r>
              <a:rPr lang="en-US" altLang="pt-BR" dirty="0" err="1"/>
              <a:t>previsão</a:t>
            </a:r>
            <a:r>
              <a:rPr lang="en-US" altLang="pt-BR" dirty="0"/>
              <a:t> para um Y, dado X</a:t>
            </a:r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538163" y="1600200"/>
            <a:ext cx="7924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9942" name="Rectangle 10"/>
          <p:cNvSpPr>
            <a:spLocks noChangeArrowheads="1"/>
          </p:cNvSpPr>
          <p:nvPr/>
        </p:nvSpPr>
        <p:spPr bwMode="auto">
          <a:xfrm>
            <a:off x="914400" y="1676400"/>
            <a:ext cx="7391400" cy="951543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2800" dirty="0" err="1"/>
              <a:t>Estimativa</a:t>
            </a:r>
            <a:r>
              <a:rPr lang="en-US" altLang="pt-BR" sz="2800" dirty="0"/>
              <a:t> de </a:t>
            </a:r>
            <a:r>
              <a:rPr lang="en-US" altLang="pt-BR" sz="2800" dirty="0" err="1"/>
              <a:t>Intervalo</a:t>
            </a:r>
            <a:r>
              <a:rPr lang="en-US" altLang="pt-BR" sz="2800" dirty="0"/>
              <a:t> de </a:t>
            </a:r>
            <a:r>
              <a:rPr lang="en-US" altLang="pt-BR" sz="2800" dirty="0" err="1"/>
              <a:t>Confiança</a:t>
            </a:r>
            <a:r>
              <a:rPr lang="en-US" altLang="pt-BR" sz="2800" dirty="0"/>
              <a:t> para um </a:t>
            </a:r>
            <a:r>
              <a:rPr lang="en-US" altLang="pt-BR" sz="2800" dirty="0">
                <a:solidFill>
                  <a:srgbClr val="0033CC"/>
                </a:solidFill>
              </a:rPr>
              <a:t>valor individual de Y</a:t>
            </a:r>
            <a:r>
              <a:rPr lang="en-US" altLang="pt-BR" sz="2800" dirty="0"/>
              <a:t>, dado um </a:t>
            </a:r>
            <a:r>
              <a:rPr lang="en-US" altLang="pt-BR" sz="2800" dirty="0" err="1"/>
              <a:t>determinado</a:t>
            </a:r>
            <a:r>
              <a:rPr lang="en-US" altLang="pt-BR" sz="2800" dirty="0"/>
              <a:t> X</a:t>
            </a:r>
            <a:r>
              <a:rPr lang="en-US" altLang="pt-BR" sz="2800" baseline="-25000" dirty="0"/>
              <a:t>i</a:t>
            </a:r>
          </a:p>
        </p:txBody>
      </p:sp>
      <p:sp>
        <p:nvSpPr>
          <p:cNvPr id="39943" name="Line 12"/>
          <p:cNvSpPr>
            <a:spLocks noChangeShapeType="1"/>
          </p:cNvSpPr>
          <p:nvPr/>
        </p:nvSpPr>
        <p:spPr bwMode="auto">
          <a:xfrm flipV="1">
            <a:off x="5562600" y="4343400"/>
            <a:ext cx="0" cy="685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39944" name="Text Box 13"/>
          <p:cNvSpPr txBox="1">
            <a:spLocks noChangeArrowheads="1"/>
          </p:cNvSpPr>
          <p:nvPr/>
        </p:nvSpPr>
        <p:spPr bwMode="auto">
          <a:xfrm>
            <a:off x="3581400" y="5054600"/>
            <a:ext cx="5257800" cy="923330"/>
          </a:xfrm>
          <a:prstGeom prst="rect">
            <a:avLst/>
          </a:prstGeom>
          <a:noFill/>
          <a:ln w="19050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800" dirty="0"/>
              <a:t>Este termo extra aumenta a largura do intervalo para refletir a incerteza adicionada para um caso individual</a:t>
            </a:r>
            <a:endParaRPr lang="en-US" altLang="pt-BR" sz="1800" dirty="0"/>
          </a:p>
        </p:txBody>
      </p:sp>
      <p:graphicFrame>
        <p:nvGraphicFramePr>
          <p:cNvPr id="399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981039"/>
              </p:ext>
            </p:extLst>
          </p:nvPr>
        </p:nvGraphicFramePr>
        <p:xfrm>
          <a:off x="2009775" y="2914650"/>
          <a:ext cx="5438775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6" name="Equação" r:id="rId3" imgW="2145960" imgH="507960" progId="Equation.3">
                  <p:embed/>
                </p:oleObj>
              </mc:Choice>
              <mc:Fallback>
                <p:oleObj name="Equação" r:id="rId3" imgW="2145960" imgH="5079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2914650"/>
                        <a:ext cx="5438775" cy="12811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5" name="Oval 11"/>
          <p:cNvSpPr>
            <a:spLocks noChangeArrowheads="1"/>
          </p:cNvSpPr>
          <p:nvPr/>
        </p:nvSpPr>
        <p:spPr bwMode="auto">
          <a:xfrm>
            <a:off x="5410200" y="3657600"/>
            <a:ext cx="381000" cy="685800"/>
          </a:xfrm>
          <a:prstGeom prst="ellipse">
            <a:avLst/>
          </a:prstGeom>
          <a:noFill/>
          <a:ln w="1905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7543800" y="1143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DB809901-5E11-4A6C-BB8A-D64952D27295}" type="slidenum">
              <a:rPr lang="en-US" altLang="pt-BR" sz="1000"/>
              <a:pPr eaLnBrk="1" hangingPunct="1"/>
              <a:t>72</a:t>
            </a:fld>
            <a:endParaRPr lang="en-US" altLang="pt-BR" sz="1000"/>
          </a:p>
        </p:txBody>
      </p:sp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dirty="0"/>
              <a:t>Estimativa dos valores médios: Exemplo</a:t>
            </a:r>
            <a:endParaRPr lang="en-US" altLang="pt-BR" dirty="0"/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609600" y="2362200"/>
            <a:ext cx="8001000" cy="889987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600" dirty="0"/>
              <a:t>Encontre o intervalo de confiança de 95% para o preço médio de casas com 2.000 pés quadrados</a:t>
            </a:r>
            <a:endParaRPr lang="en-US" altLang="pt-BR" sz="2600" dirty="0"/>
          </a:p>
        </p:txBody>
      </p:sp>
      <p:sp>
        <p:nvSpPr>
          <p:cNvPr id="40968" name="Rectangle 4"/>
          <p:cNvSpPr>
            <a:spLocks noChangeArrowheads="1"/>
          </p:cNvSpPr>
          <p:nvPr/>
        </p:nvSpPr>
        <p:spPr bwMode="auto">
          <a:xfrm>
            <a:off x="457200" y="3505200"/>
            <a:ext cx="80740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dirty="0" err="1"/>
              <a:t>Preço</a:t>
            </a:r>
            <a:r>
              <a:rPr lang="en-US" altLang="pt-BR" dirty="0"/>
              <a:t> </a:t>
            </a:r>
            <a:r>
              <a:rPr lang="en-US" altLang="pt-BR" dirty="0" err="1"/>
              <a:t>Previsto</a:t>
            </a:r>
            <a:r>
              <a:rPr lang="en-US" altLang="pt-BR" dirty="0"/>
              <a:t>  Y</a:t>
            </a:r>
            <a:r>
              <a:rPr lang="en-US" altLang="pt-BR" baseline="-25000" dirty="0"/>
              <a:t>i</a:t>
            </a:r>
            <a:r>
              <a:rPr lang="en-US" altLang="pt-BR" dirty="0"/>
              <a:t> = 317.85 ($1,000s)</a:t>
            </a:r>
          </a:p>
        </p:txBody>
      </p:sp>
      <p:sp>
        <p:nvSpPr>
          <p:cNvPr id="40969" name="Rectangle 5"/>
          <p:cNvSpPr>
            <a:spLocks noChangeArrowheads="1"/>
          </p:cNvSpPr>
          <p:nvPr/>
        </p:nvSpPr>
        <p:spPr bwMode="auto">
          <a:xfrm>
            <a:off x="2590800" y="3200400"/>
            <a:ext cx="466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latin typeface="Symbol" panose="05050102010706020507" pitchFamily="18" charset="2"/>
              </a:rPr>
              <a:t></a:t>
            </a:r>
          </a:p>
        </p:txBody>
      </p:sp>
      <p:graphicFrame>
        <p:nvGraphicFramePr>
          <p:cNvPr id="40962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3263" y="3308350"/>
          <a:ext cx="163512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8" name="Equation" r:id="rId3" imgW="161640" imgH="276120" progId="Equation.3">
                  <p:embed/>
                </p:oleObj>
              </mc:Choice>
              <mc:Fallback>
                <p:oleObj name="Equation" r:id="rId3" imgW="161640" imgH="27612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308350"/>
                        <a:ext cx="163512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3263" y="3308350"/>
          <a:ext cx="163512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9" name="Equation" r:id="rId5" imgW="161640" imgH="276120" progId="Equation.3">
                  <p:embed/>
                </p:oleObj>
              </mc:Choice>
              <mc:Fallback>
                <p:oleObj name="Equation" r:id="rId5" imgW="161640" imgH="27612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308350"/>
                        <a:ext cx="163512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1366838" y="1600200"/>
            <a:ext cx="6786562" cy="609600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450" dirty="0" err="1"/>
              <a:t>Intervalo</a:t>
            </a:r>
            <a:r>
              <a:rPr lang="en-US" altLang="pt-BR" sz="2450" dirty="0"/>
              <a:t> de </a:t>
            </a:r>
            <a:r>
              <a:rPr lang="en-US" altLang="pt-BR" sz="2450" dirty="0" err="1"/>
              <a:t>Confiança</a:t>
            </a:r>
            <a:r>
              <a:rPr lang="en-US" altLang="pt-BR" sz="2450" dirty="0"/>
              <a:t> </a:t>
            </a:r>
            <a:r>
              <a:rPr lang="en-US" altLang="pt-BR" sz="2450" dirty="0" err="1"/>
              <a:t>Estimado</a:t>
            </a:r>
            <a:r>
              <a:rPr lang="en-US" altLang="pt-BR" sz="2450" dirty="0"/>
              <a:t> para </a:t>
            </a:r>
            <a:r>
              <a:rPr lang="el-GR" altLang="pt-BR" sz="2450" dirty="0"/>
              <a:t>μ</a:t>
            </a:r>
            <a:r>
              <a:rPr lang="en-US" altLang="pt-BR" sz="2450" baseline="-25000" dirty="0"/>
              <a:t>Y|X=X</a:t>
            </a:r>
            <a:endParaRPr lang="en-US" altLang="pt-BR" sz="2450" i="1" baseline="-25000" dirty="0"/>
          </a:p>
        </p:txBody>
      </p:sp>
      <p:graphicFrame>
        <p:nvGraphicFramePr>
          <p:cNvPr id="40964" name="Object 9"/>
          <p:cNvGraphicFramePr>
            <a:graphicFrameLocks noChangeAspect="1"/>
          </p:cNvGraphicFramePr>
          <p:nvPr/>
        </p:nvGraphicFramePr>
        <p:xfrm>
          <a:off x="1274763" y="4073525"/>
          <a:ext cx="6567487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0" name="Equation" r:id="rId6" imgW="3009600" imgH="571320" progId="Equation.3">
                  <p:embed/>
                </p:oleObj>
              </mc:Choice>
              <mc:Fallback>
                <p:oleObj name="Equation" r:id="rId6" imgW="3009600" imgH="571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4763" y="4073525"/>
                        <a:ext cx="6567487" cy="1243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1" name="Rectangle 10"/>
          <p:cNvSpPr>
            <a:spLocks noChangeArrowheads="1"/>
          </p:cNvSpPr>
          <p:nvPr/>
        </p:nvSpPr>
        <p:spPr bwMode="auto">
          <a:xfrm>
            <a:off x="533400" y="5486400"/>
            <a:ext cx="8250238" cy="828432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dirty="0"/>
              <a:t>Os pontos finais do intervalo de confiança são 280,66 e 354,90, ou de US $ 280.660 a US $ 354.900</a:t>
            </a:r>
            <a:endParaRPr lang="en-US" altLang="pt-BR" dirty="0"/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7391400" y="1905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800" dirty="0" err="1"/>
              <a:t>i</a:t>
            </a:r>
            <a:endParaRPr lang="en-US" altLang="pt-BR" sz="1800" dirty="0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7543800" y="1066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41DB81B0-433A-47A3-9A1B-F3E2367F8CD6}" type="slidenum">
              <a:rPr lang="en-US" altLang="pt-BR" sz="1000"/>
              <a:pPr eaLnBrk="1" hangingPunct="1"/>
              <a:t>73</a:t>
            </a:fld>
            <a:endParaRPr lang="en-US" altLang="pt-BR" sz="1000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dirty="0"/>
              <a:t>Estimativa de valores individuais: Exemplo</a:t>
            </a:r>
            <a:endParaRPr lang="en-US" altLang="pt-BR" dirty="0"/>
          </a:p>
        </p:txBody>
      </p:sp>
      <p:sp>
        <p:nvSpPr>
          <p:cNvPr id="41991" name="Rectangle 3"/>
          <p:cNvSpPr>
            <a:spLocks noChangeArrowheads="1"/>
          </p:cNvSpPr>
          <p:nvPr/>
        </p:nvSpPr>
        <p:spPr bwMode="auto">
          <a:xfrm>
            <a:off x="609600" y="2362200"/>
            <a:ext cx="8001000" cy="889987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2600" dirty="0"/>
              <a:t>Encontre o intervalo de previsão de 95% para uma casa com 2.000 pés quadrados</a:t>
            </a:r>
            <a:endParaRPr lang="en-US" altLang="pt-BR" sz="2600" dirty="0"/>
          </a:p>
        </p:txBody>
      </p:sp>
      <p:sp>
        <p:nvSpPr>
          <p:cNvPr id="41992" name="Rectangle 4"/>
          <p:cNvSpPr>
            <a:spLocks noChangeArrowheads="1"/>
          </p:cNvSpPr>
          <p:nvPr/>
        </p:nvSpPr>
        <p:spPr bwMode="auto">
          <a:xfrm>
            <a:off x="457200" y="3505200"/>
            <a:ext cx="80740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dirty="0" err="1"/>
              <a:t>Preço</a:t>
            </a:r>
            <a:r>
              <a:rPr lang="en-US" altLang="pt-BR" dirty="0"/>
              <a:t> </a:t>
            </a:r>
            <a:r>
              <a:rPr lang="en-US" altLang="pt-BR" dirty="0" err="1"/>
              <a:t>Previsto</a:t>
            </a:r>
            <a:r>
              <a:rPr lang="en-US" altLang="pt-BR" dirty="0"/>
              <a:t>  Y</a:t>
            </a:r>
            <a:r>
              <a:rPr lang="en-US" altLang="pt-BR" baseline="-25000" dirty="0"/>
              <a:t>i</a:t>
            </a:r>
            <a:r>
              <a:rPr lang="en-US" altLang="pt-BR" dirty="0"/>
              <a:t> = 317.85 ($1,000s)</a:t>
            </a:r>
          </a:p>
        </p:txBody>
      </p:sp>
      <p:sp>
        <p:nvSpPr>
          <p:cNvPr id="41993" name="Rectangle 5"/>
          <p:cNvSpPr>
            <a:spLocks noChangeArrowheads="1"/>
          </p:cNvSpPr>
          <p:nvPr/>
        </p:nvSpPr>
        <p:spPr bwMode="auto">
          <a:xfrm>
            <a:off x="2590800" y="3200400"/>
            <a:ext cx="466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b="1">
                <a:latin typeface="Symbol" panose="05050102010706020507" pitchFamily="18" charset="2"/>
              </a:rPr>
              <a:t></a:t>
            </a:r>
          </a:p>
        </p:txBody>
      </p:sp>
      <p:graphicFrame>
        <p:nvGraphicFramePr>
          <p:cNvPr id="41986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3263" y="3308350"/>
          <a:ext cx="163512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2" name="Equation" r:id="rId3" imgW="161640" imgH="276120" progId="Equation.3">
                  <p:embed/>
                </p:oleObj>
              </mc:Choice>
              <mc:Fallback>
                <p:oleObj name="Equation" r:id="rId3" imgW="161640" imgH="27612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308350"/>
                        <a:ext cx="163512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13263" y="3308350"/>
          <a:ext cx="163512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3" name="Equation" r:id="rId5" imgW="161640" imgH="276120" progId="Equation.3">
                  <p:embed/>
                </p:oleObj>
              </mc:Choice>
              <mc:Fallback>
                <p:oleObj name="Equation" r:id="rId5" imgW="161640" imgH="27612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308350"/>
                        <a:ext cx="163512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4" name="Rectangle 8"/>
          <p:cNvSpPr>
            <a:spLocks noChangeArrowheads="1"/>
          </p:cNvSpPr>
          <p:nvPr/>
        </p:nvSpPr>
        <p:spPr bwMode="auto">
          <a:xfrm>
            <a:off x="1447800" y="1600200"/>
            <a:ext cx="6176963" cy="639763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dirty="0" err="1"/>
              <a:t>Previão</a:t>
            </a:r>
            <a:r>
              <a:rPr lang="en-US" altLang="pt-BR" dirty="0"/>
              <a:t> </a:t>
            </a:r>
            <a:r>
              <a:rPr lang="en-US" altLang="pt-BR" dirty="0" err="1"/>
              <a:t>Estimada</a:t>
            </a:r>
            <a:r>
              <a:rPr lang="en-US" altLang="pt-BR" dirty="0"/>
              <a:t> do </a:t>
            </a:r>
            <a:r>
              <a:rPr lang="en-US" altLang="pt-BR" dirty="0" err="1"/>
              <a:t>Intervalo</a:t>
            </a:r>
            <a:r>
              <a:rPr lang="en-US" altLang="pt-BR" dirty="0"/>
              <a:t> para     Y</a:t>
            </a:r>
            <a:r>
              <a:rPr lang="en-US" altLang="pt-BR" baseline="-25000" dirty="0"/>
              <a:t>X=X</a:t>
            </a:r>
            <a:endParaRPr lang="en-US" altLang="pt-BR" sz="2000" i="1" baseline="-25000" dirty="0"/>
          </a:p>
        </p:txBody>
      </p:sp>
      <p:graphicFrame>
        <p:nvGraphicFramePr>
          <p:cNvPr id="41988" name="Object 9"/>
          <p:cNvGraphicFramePr>
            <a:graphicFrameLocks noChangeAspect="1"/>
          </p:cNvGraphicFramePr>
          <p:nvPr/>
        </p:nvGraphicFramePr>
        <p:xfrm>
          <a:off x="1012825" y="4073525"/>
          <a:ext cx="7092950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4" name="Equation" r:id="rId6" imgW="3251160" imgH="571320" progId="Equation.3">
                  <p:embed/>
                </p:oleObj>
              </mc:Choice>
              <mc:Fallback>
                <p:oleObj name="Equation" r:id="rId6" imgW="3251160" imgH="571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4073525"/>
                        <a:ext cx="7092950" cy="1243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5" name="Rectangle 10"/>
          <p:cNvSpPr>
            <a:spLocks noChangeArrowheads="1"/>
          </p:cNvSpPr>
          <p:nvPr/>
        </p:nvSpPr>
        <p:spPr bwMode="auto">
          <a:xfrm>
            <a:off x="685800" y="5486400"/>
            <a:ext cx="7924800" cy="828432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dirty="0"/>
              <a:t>Os pontos finais do intervalo de previsão são 215,50 e 420,07, ou de US $ 215.500 a US $ 420.070</a:t>
            </a:r>
            <a:endParaRPr lang="en-US" altLang="pt-BR" dirty="0"/>
          </a:p>
        </p:txBody>
      </p:sp>
      <p:sp>
        <p:nvSpPr>
          <p:cNvPr id="41996" name="Text Box 11"/>
          <p:cNvSpPr txBox="1">
            <a:spLocks noChangeArrowheads="1"/>
          </p:cNvSpPr>
          <p:nvPr/>
        </p:nvSpPr>
        <p:spPr bwMode="auto">
          <a:xfrm>
            <a:off x="7239000" y="1905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BR" sz="1800"/>
              <a:t>i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543800" y="1066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EC9E42B8-42A1-4E88-9E27-55B5F4B64093}" type="slidenum">
              <a:rPr lang="en-US" altLang="pt-BR" sz="1000"/>
              <a:pPr eaLnBrk="1" hangingPunct="1"/>
              <a:t>74</a:t>
            </a:fld>
            <a:endParaRPr lang="en-US" altLang="pt-BR" sz="100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Armadilhas da Análise de Regressão</a:t>
            </a:r>
            <a:endParaRPr lang="en-US" altLang="pt-BR" dirty="0"/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303713"/>
          </a:xfrm>
        </p:spPr>
        <p:txBody>
          <a:bodyPr/>
          <a:lstStyle/>
          <a:p>
            <a:pPr eaLnBrk="1" hangingPunct="1"/>
            <a:r>
              <a:rPr lang="pt-BR" altLang="pt-BR" dirty="0"/>
              <a:t>Falta de uma consciência dos pressupostos em que está baseada a regressão por mínimos quadrados</a:t>
            </a:r>
          </a:p>
          <a:p>
            <a:pPr eaLnBrk="1" hangingPunct="1"/>
            <a:r>
              <a:rPr lang="pt-BR" altLang="pt-BR" dirty="0"/>
              <a:t>Não saber como avaliar os pressupostos</a:t>
            </a:r>
          </a:p>
          <a:p>
            <a:pPr eaLnBrk="1" hangingPunct="1"/>
            <a:r>
              <a:rPr lang="pt-BR" altLang="pt-BR" dirty="0"/>
              <a:t>Não conhecer as alternativas à regressão de mínimos quadrados se um pressuposto especial é violado</a:t>
            </a:r>
          </a:p>
          <a:p>
            <a:pPr eaLnBrk="1" hangingPunct="1"/>
            <a:r>
              <a:rPr lang="pt-BR" altLang="pt-BR" dirty="0"/>
              <a:t>Usar um modelo de regressão sem o conhecimento do assunto</a:t>
            </a:r>
          </a:p>
          <a:p>
            <a:pPr eaLnBrk="1" hangingPunct="1"/>
            <a:r>
              <a:rPr lang="pt-BR" altLang="pt-BR" dirty="0"/>
              <a:t>Extrapolação fora do intervalo relevante</a:t>
            </a:r>
            <a:endParaRPr lang="en-US" altLang="pt-BR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2287EE5B-7042-48E8-A329-71C1BCE29B24}" type="slidenum">
              <a:rPr lang="en-US" altLang="pt-BR" sz="1000"/>
              <a:pPr eaLnBrk="1" hangingPunct="1"/>
              <a:t>75</a:t>
            </a:fld>
            <a:endParaRPr lang="en-US" altLang="pt-BR" sz="100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dirty="0"/>
              <a:t>Estratégias para evitar as Armadilhas de Regressão</a:t>
            </a:r>
            <a:endParaRPr lang="en-US" altLang="pt-BR" dirty="0"/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382000" cy="4532313"/>
          </a:xfrm>
        </p:spPr>
        <p:txBody>
          <a:bodyPr/>
          <a:lstStyle/>
          <a:p>
            <a:pPr eaLnBrk="1" hangingPunct="1"/>
            <a:r>
              <a:rPr lang="pt-BR" dirty="0"/>
              <a:t>Comece com um gráfico de dispersão da X vs. Y para observar possíveis relações</a:t>
            </a:r>
          </a:p>
          <a:p>
            <a:pPr eaLnBrk="1" hangingPunct="1"/>
            <a:r>
              <a:rPr lang="pt-BR" dirty="0"/>
              <a:t>Realizar análise de resíduos para verificar os pressupostos</a:t>
            </a:r>
            <a:endParaRPr lang="en-US" altLang="pt-BR" dirty="0"/>
          </a:p>
          <a:p>
            <a:pPr lvl="1" eaLnBrk="1" hangingPunct="1"/>
            <a:r>
              <a:rPr lang="pt-BR" altLang="pt-BR" dirty="0"/>
              <a:t>Traçar os resíduos versus X para verificar se há violações dos pressupostos tais como violação de </a:t>
            </a:r>
            <a:r>
              <a:rPr lang="pt-BR" altLang="pt-BR" dirty="0" err="1"/>
              <a:t>homocedasticidade</a:t>
            </a:r>
            <a:r>
              <a:rPr lang="pt-BR" altLang="pt-BR" dirty="0"/>
              <a:t>.</a:t>
            </a:r>
          </a:p>
          <a:p>
            <a:pPr lvl="1" eaLnBrk="1" hangingPunct="1"/>
            <a:r>
              <a:rPr lang="pt-BR" altLang="pt-BR" dirty="0"/>
              <a:t>Use um histograma, </a:t>
            </a:r>
            <a:r>
              <a:rPr lang="pt-BR" altLang="pt-BR" dirty="0" err="1"/>
              <a:t>boxplot</a:t>
            </a:r>
            <a:r>
              <a:rPr lang="pt-BR" altLang="pt-BR" dirty="0"/>
              <a:t>, ou gráfico de probabilidade normal dos resíduos para descobrir eventual não-normalidade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B5D2284C-77AA-4B56-A2A9-027EE4F4423C}" type="slidenum">
              <a:rPr lang="en-US" altLang="pt-BR" sz="1000"/>
              <a:pPr eaLnBrk="1" hangingPunct="1"/>
              <a:t>76</a:t>
            </a:fld>
            <a:endParaRPr lang="en-US" altLang="pt-BR" sz="100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dirty="0"/>
              <a:t>Estratégias para evitar as Armadilhas de Regressão</a:t>
            </a:r>
            <a:endParaRPr lang="en-US" altLang="pt-BR" dirty="0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77200" cy="4532313"/>
          </a:xfrm>
        </p:spPr>
        <p:txBody>
          <a:bodyPr/>
          <a:lstStyle/>
          <a:p>
            <a:pPr eaLnBrk="1" hangingPunct="1"/>
            <a:r>
              <a:rPr lang="pt-BR" altLang="pt-BR" dirty="0"/>
              <a:t>Se houver violação de qualquer hipótese, utilizar métodos ou modelos alternativos.</a:t>
            </a:r>
          </a:p>
          <a:p>
            <a:pPr eaLnBrk="1" hangingPunct="1"/>
            <a:r>
              <a:rPr lang="pt-BR" altLang="pt-BR" dirty="0"/>
              <a:t>Se não há nenhuma evidência de violação pressuposto, então teste a significância dos coeficientes de regressão e construa intervalos de confiança e intervalos de predição.</a:t>
            </a:r>
          </a:p>
          <a:p>
            <a:pPr eaLnBrk="1" hangingPunct="1"/>
            <a:r>
              <a:rPr lang="pt-BR" altLang="pt-BR" dirty="0"/>
              <a:t>Evite fazer previsões fora da faixa relevante</a:t>
            </a:r>
            <a:endParaRPr lang="en-US" altLang="pt-BR" dirty="0"/>
          </a:p>
        </p:txBody>
      </p:sp>
      <p:sp>
        <p:nvSpPr>
          <p:cNvPr id="79877" name="Text Box 6"/>
          <p:cNvSpPr txBox="1">
            <a:spLocks noChangeArrowheads="1"/>
          </p:cNvSpPr>
          <p:nvPr/>
        </p:nvSpPr>
        <p:spPr bwMode="auto">
          <a:xfrm>
            <a:off x="7467600" y="1219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747970AA-B56C-41F4-AE0B-A9A1E5CBF655}" type="slidenum">
              <a:rPr lang="en-US" altLang="pt-BR" sz="1000"/>
              <a:pPr eaLnBrk="1" hangingPunct="1"/>
              <a:t>77</a:t>
            </a:fld>
            <a:endParaRPr lang="en-US" altLang="pt-BR" sz="100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Resumo</a:t>
            </a:r>
            <a:r>
              <a:rPr lang="en-US" altLang="pt-BR" dirty="0"/>
              <a:t> do </a:t>
            </a:r>
            <a:r>
              <a:rPr lang="en-US" altLang="pt-BR" dirty="0" err="1"/>
              <a:t>Capítulo</a:t>
            </a:r>
            <a:endParaRPr lang="en-US" altLang="pt-BR" dirty="0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532313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Introdução</a:t>
            </a:r>
            <a:r>
              <a:rPr lang="en-US" altLang="pt-BR" dirty="0"/>
              <a:t> de </a:t>
            </a:r>
            <a:r>
              <a:rPr lang="en-US" altLang="pt-BR" dirty="0" err="1"/>
              <a:t>tipos</a:t>
            </a:r>
            <a:r>
              <a:rPr lang="en-US" altLang="pt-BR" dirty="0"/>
              <a:t> </a:t>
            </a:r>
            <a:r>
              <a:rPr lang="pt-BR" altLang="pt-BR" dirty="0"/>
              <a:t>de modelos de regressão</a:t>
            </a:r>
          </a:p>
          <a:p>
            <a:pPr eaLnBrk="1" hangingPunct="1"/>
            <a:r>
              <a:rPr lang="pt-BR" altLang="pt-BR" dirty="0"/>
              <a:t>Avaliação de pressupostos de regressão e correlação</a:t>
            </a:r>
          </a:p>
          <a:p>
            <a:pPr eaLnBrk="1" hangingPunct="1"/>
            <a:r>
              <a:rPr lang="pt-BR" altLang="pt-BR" dirty="0"/>
              <a:t>Determinação da equação de regressão linear simples</a:t>
            </a:r>
          </a:p>
          <a:p>
            <a:pPr eaLnBrk="1" hangingPunct="1"/>
            <a:r>
              <a:rPr lang="pt-BR" altLang="pt-BR" dirty="0"/>
              <a:t>Descrição de medidas de variação</a:t>
            </a:r>
          </a:p>
          <a:p>
            <a:pPr eaLnBrk="1" hangingPunct="1"/>
            <a:r>
              <a:rPr lang="pt-BR" altLang="pt-BR" dirty="0"/>
              <a:t>Descrição da análise de resíduos</a:t>
            </a:r>
          </a:p>
          <a:p>
            <a:pPr eaLnBrk="1" hangingPunct="1"/>
            <a:r>
              <a:rPr lang="pt-BR" altLang="pt-BR" dirty="0"/>
              <a:t>Medida de </a:t>
            </a:r>
            <a:r>
              <a:rPr lang="pt-BR" altLang="pt-BR" dirty="0" err="1"/>
              <a:t>autocorrelação</a:t>
            </a:r>
            <a:endParaRPr lang="pt-BR" altLang="pt-BR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A9BDBB51-D39E-4D14-8E91-584481C96F7F}" type="slidenum">
              <a:rPr lang="en-US" altLang="pt-BR" sz="1000"/>
              <a:pPr eaLnBrk="1" hangingPunct="1"/>
              <a:t>78</a:t>
            </a:fld>
            <a:endParaRPr lang="en-US" altLang="pt-BR" sz="100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Resumo</a:t>
            </a:r>
            <a:r>
              <a:rPr lang="en-US" altLang="pt-BR" dirty="0"/>
              <a:t> do </a:t>
            </a:r>
            <a:r>
              <a:rPr lang="en-US" altLang="pt-BR" dirty="0" err="1"/>
              <a:t>Capítulo</a:t>
            </a:r>
            <a:endParaRPr lang="en-US" altLang="pt-BR" dirty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pt-BR" dirty="0" err="1"/>
              <a:t>Descrição</a:t>
            </a:r>
            <a:r>
              <a:rPr lang="en-US" altLang="pt-BR" dirty="0"/>
              <a:t> de </a:t>
            </a:r>
            <a:r>
              <a:rPr lang="en-US" altLang="pt-BR" dirty="0" err="1"/>
              <a:t>inferências</a:t>
            </a:r>
            <a:r>
              <a:rPr lang="en-US" altLang="pt-BR" dirty="0"/>
              <a:t> </a:t>
            </a:r>
            <a:r>
              <a:rPr lang="en-US" altLang="pt-BR" dirty="0" err="1"/>
              <a:t>sobre</a:t>
            </a:r>
            <a:r>
              <a:rPr lang="en-US" altLang="pt-BR" dirty="0"/>
              <a:t> a </a:t>
            </a:r>
            <a:r>
              <a:rPr lang="en-US" altLang="pt-BR" dirty="0" err="1"/>
              <a:t>inclinação</a:t>
            </a:r>
            <a:endParaRPr lang="en-US" altLang="pt-BR" dirty="0"/>
          </a:p>
          <a:p>
            <a:pPr eaLnBrk="1" hangingPunct="1"/>
            <a:endParaRPr lang="pt-BR" altLang="pt-BR" dirty="0"/>
          </a:p>
          <a:p>
            <a:pPr eaLnBrk="1" hangingPunct="1"/>
            <a:r>
              <a:rPr lang="pt-BR" altLang="pt-BR" dirty="0"/>
              <a:t>Correlação – medida da força de associação</a:t>
            </a:r>
          </a:p>
          <a:p>
            <a:pPr eaLnBrk="1" hangingPunct="1"/>
            <a:endParaRPr lang="pt-BR" altLang="pt-BR" dirty="0"/>
          </a:p>
          <a:p>
            <a:pPr eaLnBrk="1" hangingPunct="1"/>
            <a:r>
              <a:rPr lang="pt-BR" altLang="pt-BR" dirty="0"/>
              <a:t>Estimativa de valores médios e previsão de valores individuais</a:t>
            </a:r>
          </a:p>
          <a:p>
            <a:pPr eaLnBrk="1" hangingPunct="1"/>
            <a:endParaRPr lang="pt-BR" altLang="pt-BR" dirty="0"/>
          </a:p>
          <a:p>
            <a:pPr eaLnBrk="1" hangingPunct="1"/>
            <a:r>
              <a:rPr lang="pt-BR" altLang="pt-BR" dirty="0"/>
              <a:t>Possíveis armadilhas discutidas em regressão e estratégias recomendadas para evitá-las</a:t>
            </a:r>
            <a:endParaRPr lang="en-US" altLang="pt-BR" dirty="0"/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7467600" y="1219200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191DD60C-FB57-49DD-B533-98D0DA3B368F}" type="slidenum">
              <a:rPr lang="en-US" altLang="pt-BR" sz="1000"/>
              <a:pPr eaLnBrk="1" hangingPunct="1"/>
              <a:t>79</a:t>
            </a:fld>
            <a:endParaRPr lang="en-US" altLang="pt-BR" sz="1000"/>
          </a:p>
        </p:txBody>
      </p:sp>
      <p:sp>
        <p:nvSpPr>
          <p:cNvPr id="82947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486150"/>
            <a:ext cx="5486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948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486150"/>
            <a:ext cx="5486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82949" name="Picture 6" descr="copyr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9144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50" name="Rectangle 7"/>
          <p:cNvSpPr>
            <a:spLocks noChangeArrowheads="1"/>
          </p:cNvSpPr>
          <p:nvPr/>
        </p:nvSpPr>
        <p:spPr bwMode="auto">
          <a:xfrm>
            <a:off x="762000" y="4648200"/>
            <a:ext cx="8382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1600">
                <a:solidFill>
                  <a:srgbClr val="000000"/>
                </a:solidFill>
                <a:cs typeface="Times New Roman" panose="02020603050405020304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 eaLnBrk="1" hangingPunct="1"/>
            <a:r>
              <a:rPr lang="en-US" altLang="pt-BR" sz="1600">
                <a:solidFill>
                  <a:srgbClr val="000000"/>
                </a:solidFill>
                <a:cs typeface="Times New Roman" panose="02020603050405020304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50F67E14-070B-4982-B5B7-A31CB8C95D5B}" type="slidenum">
              <a:rPr lang="en-US" altLang="pt-BR" sz="1000"/>
              <a:pPr eaLnBrk="1" hangingPunct="1"/>
              <a:t>8</a:t>
            </a:fld>
            <a:endParaRPr lang="en-US" altLang="pt-BR" sz="100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-152400"/>
            <a:ext cx="7383462" cy="990600"/>
          </a:xfrm>
        </p:spPr>
        <p:txBody>
          <a:bodyPr/>
          <a:lstStyle/>
          <a:p>
            <a:pPr eaLnBrk="1" hangingPunct="1"/>
            <a:r>
              <a:rPr lang="en-US" altLang="pt-BR" dirty="0" err="1"/>
              <a:t>Tipos</a:t>
            </a:r>
            <a:r>
              <a:rPr lang="en-US" altLang="pt-BR" dirty="0"/>
              <a:t> de </a:t>
            </a:r>
            <a:r>
              <a:rPr lang="en-US" altLang="pt-BR" dirty="0" err="1"/>
              <a:t>Relações</a:t>
            </a:r>
            <a:endParaRPr lang="en-US" altLang="pt-BR" dirty="0"/>
          </a:p>
        </p:txBody>
      </p:sp>
      <p:sp>
        <p:nvSpPr>
          <p:cNvPr id="52228" name="Line 3"/>
          <p:cNvSpPr>
            <a:spLocks noChangeShapeType="1"/>
          </p:cNvSpPr>
          <p:nvPr/>
        </p:nvSpPr>
        <p:spPr bwMode="auto">
          <a:xfrm>
            <a:off x="3429000" y="46482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29" name="Oval 4"/>
          <p:cNvSpPr>
            <a:spLocks noChangeArrowheads="1"/>
          </p:cNvSpPr>
          <p:nvPr/>
        </p:nvSpPr>
        <p:spPr bwMode="auto">
          <a:xfrm rot="-7282380">
            <a:off x="5486400" y="5181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0" name="Oval 5"/>
          <p:cNvSpPr>
            <a:spLocks noChangeArrowheads="1"/>
          </p:cNvSpPr>
          <p:nvPr/>
        </p:nvSpPr>
        <p:spPr bwMode="auto">
          <a:xfrm rot="-7282380">
            <a:off x="38862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1" name="Oval 6"/>
          <p:cNvSpPr>
            <a:spLocks noChangeArrowheads="1"/>
          </p:cNvSpPr>
          <p:nvPr/>
        </p:nvSpPr>
        <p:spPr bwMode="auto">
          <a:xfrm rot="-7282380">
            <a:off x="5410200" y="4953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2" name="Oval 7"/>
          <p:cNvSpPr>
            <a:spLocks noChangeArrowheads="1"/>
          </p:cNvSpPr>
          <p:nvPr/>
        </p:nvSpPr>
        <p:spPr bwMode="auto">
          <a:xfrm rot="-7282380">
            <a:off x="4114800" y="4876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3" name="Oval 8"/>
          <p:cNvSpPr>
            <a:spLocks noChangeArrowheads="1"/>
          </p:cNvSpPr>
          <p:nvPr/>
        </p:nvSpPr>
        <p:spPr bwMode="auto">
          <a:xfrm rot="-7282380">
            <a:off x="5029200" y="4876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4" name="Oval 9"/>
          <p:cNvSpPr>
            <a:spLocks noChangeArrowheads="1"/>
          </p:cNvSpPr>
          <p:nvPr/>
        </p:nvSpPr>
        <p:spPr bwMode="auto">
          <a:xfrm rot="-7282380">
            <a:off x="51816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5" name="Oval 10"/>
          <p:cNvSpPr>
            <a:spLocks noChangeArrowheads="1"/>
          </p:cNvSpPr>
          <p:nvPr/>
        </p:nvSpPr>
        <p:spPr bwMode="auto">
          <a:xfrm rot="-7282380">
            <a:off x="4419600" y="5029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6" name="Oval 11"/>
          <p:cNvSpPr>
            <a:spLocks noChangeArrowheads="1"/>
          </p:cNvSpPr>
          <p:nvPr/>
        </p:nvSpPr>
        <p:spPr bwMode="auto">
          <a:xfrm rot="-7282380">
            <a:off x="35052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7" name="Oval 12"/>
          <p:cNvSpPr>
            <a:spLocks noChangeArrowheads="1"/>
          </p:cNvSpPr>
          <p:nvPr/>
        </p:nvSpPr>
        <p:spPr bwMode="auto">
          <a:xfrm rot="-7282380">
            <a:off x="3733800" y="4876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38" name="Oval 13"/>
          <p:cNvSpPr>
            <a:spLocks noChangeArrowheads="1"/>
          </p:cNvSpPr>
          <p:nvPr/>
        </p:nvSpPr>
        <p:spPr bwMode="auto">
          <a:xfrm rot="-7282380">
            <a:off x="4191000" y="5105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2239" name="Oval 14"/>
          <p:cNvSpPr>
            <a:spLocks noChangeArrowheads="1"/>
          </p:cNvSpPr>
          <p:nvPr/>
        </p:nvSpPr>
        <p:spPr bwMode="auto">
          <a:xfrm rot="-7282380">
            <a:off x="4876800" y="5181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40" name="Oval 15"/>
          <p:cNvSpPr>
            <a:spLocks noChangeArrowheads="1"/>
          </p:cNvSpPr>
          <p:nvPr/>
        </p:nvSpPr>
        <p:spPr bwMode="auto">
          <a:xfrm rot="-7282380">
            <a:off x="4648200" y="4953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41" name="Oval 16"/>
          <p:cNvSpPr>
            <a:spLocks noChangeArrowheads="1"/>
          </p:cNvSpPr>
          <p:nvPr/>
        </p:nvSpPr>
        <p:spPr bwMode="auto">
          <a:xfrm rot="-7282380">
            <a:off x="4572000" y="5181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42" name="Text Box 17"/>
          <p:cNvSpPr txBox="1">
            <a:spLocks noChangeArrowheads="1"/>
          </p:cNvSpPr>
          <p:nvPr/>
        </p:nvSpPr>
        <p:spPr bwMode="auto">
          <a:xfrm>
            <a:off x="2971800" y="43894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2243" name="Line 18"/>
          <p:cNvSpPr>
            <a:spLocks noChangeShapeType="1"/>
          </p:cNvSpPr>
          <p:nvPr/>
        </p:nvSpPr>
        <p:spPr bwMode="auto">
          <a:xfrm>
            <a:off x="3429000" y="60960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44" name="Text Box 19"/>
          <p:cNvSpPr txBox="1">
            <a:spLocks noChangeArrowheads="1"/>
          </p:cNvSpPr>
          <p:nvPr/>
        </p:nvSpPr>
        <p:spPr bwMode="auto">
          <a:xfrm>
            <a:off x="5691188" y="59896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2245" name="Line 20"/>
          <p:cNvSpPr>
            <a:spLocks noChangeShapeType="1"/>
          </p:cNvSpPr>
          <p:nvPr/>
        </p:nvSpPr>
        <p:spPr bwMode="auto">
          <a:xfrm flipH="1">
            <a:off x="3429000" y="23622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46" name="Oval 21"/>
          <p:cNvSpPr>
            <a:spLocks noChangeArrowheads="1"/>
          </p:cNvSpPr>
          <p:nvPr/>
        </p:nvSpPr>
        <p:spPr bwMode="auto">
          <a:xfrm rot="-7282380">
            <a:off x="4876800" y="2133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47" name="Oval 22"/>
          <p:cNvSpPr>
            <a:spLocks noChangeArrowheads="1"/>
          </p:cNvSpPr>
          <p:nvPr/>
        </p:nvSpPr>
        <p:spPr bwMode="auto">
          <a:xfrm rot="-7282380">
            <a:off x="3581400" y="3048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48" name="Oval 23"/>
          <p:cNvSpPr>
            <a:spLocks noChangeArrowheads="1"/>
          </p:cNvSpPr>
          <p:nvPr/>
        </p:nvSpPr>
        <p:spPr bwMode="auto">
          <a:xfrm rot="-7282380">
            <a:off x="5410200" y="3276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49" name="Oval 24"/>
          <p:cNvSpPr>
            <a:spLocks noChangeArrowheads="1"/>
          </p:cNvSpPr>
          <p:nvPr/>
        </p:nvSpPr>
        <p:spPr bwMode="auto">
          <a:xfrm rot="-7282380">
            <a:off x="5562600" y="2590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0" name="Oval 25"/>
          <p:cNvSpPr>
            <a:spLocks noChangeArrowheads="1"/>
          </p:cNvSpPr>
          <p:nvPr/>
        </p:nvSpPr>
        <p:spPr bwMode="auto">
          <a:xfrm rot="-7282380">
            <a:off x="3962400" y="3429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1" name="Oval 26"/>
          <p:cNvSpPr>
            <a:spLocks noChangeArrowheads="1"/>
          </p:cNvSpPr>
          <p:nvPr/>
        </p:nvSpPr>
        <p:spPr bwMode="auto">
          <a:xfrm rot="-7282380">
            <a:off x="4114800" y="2209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2" name="Oval 27"/>
          <p:cNvSpPr>
            <a:spLocks noChangeArrowheads="1"/>
          </p:cNvSpPr>
          <p:nvPr/>
        </p:nvSpPr>
        <p:spPr bwMode="auto">
          <a:xfrm rot="-7282380">
            <a:off x="4876800" y="2895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3" name="Oval 28"/>
          <p:cNvSpPr>
            <a:spLocks noChangeArrowheads="1"/>
          </p:cNvSpPr>
          <p:nvPr/>
        </p:nvSpPr>
        <p:spPr bwMode="auto">
          <a:xfrm rot="-7282380">
            <a:off x="5029200" y="2438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4" name="Oval 29"/>
          <p:cNvSpPr>
            <a:spLocks noChangeArrowheads="1"/>
          </p:cNvSpPr>
          <p:nvPr/>
        </p:nvSpPr>
        <p:spPr bwMode="auto">
          <a:xfrm rot="-7282380">
            <a:off x="5486400" y="2286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5" name="Oval 30"/>
          <p:cNvSpPr>
            <a:spLocks noChangeArrowheads="1"/>
          </p:cNvSpPr>
          <p:nvPr/>
        </p:nvSpPr>
        <p:spPr bwMode="auto">
          <a:xfrm rot="-7282380">
            <a:off x="4572000" y="2438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6" name="Oval 31"/>
          <p:cNvSpPr>
            <a:spLocks noChangeArrowheads="1"/>
          </p:cNvSpPr>
          <p:nvPr/>
        </p:nvSpPr>
        <p:spPr bwMode="auto">
          <a:xfrm rot="-7282380">
            <a:off x="3962400" y="3124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7" name="Oval 32"/>
          <p:cNvSpPr>
            <a:spLocks noChangeArrowheads="1"/>
          </p:cNvSpPr>
          <p:nvPr/>
        </p:nvSpPr>
        <p:spPr bwMode="auto">
          <a:xfrm rot="-7282380">
            <a:off x="4191000" y="27432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/>
          </a:p>
        </p:txBody>
      </p:sp>
      <p:sp>
        <p:nvSpPr>
          <p:cNvPr id="52258" name="Oval 33"/>
          <p:cNvSpPr>
            <a:spLocks noChangeArrowheads="1"/>
          </p:cNvSpPr>
          <p:nvPr/>
        </p:nvSpPr>
        <p:spPr bwMode="auto">
          <a:xfrm rot="-7282380">
            <a:off x="5181600" y="3429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59" name="Oval 34"/>
          <p:cNvSpPr>
            <a:spLocks noChangeArrowheads="1"/>
          </p:cNvSpPr>
          <p:nvPr/>
        </p:nvSpPr>
        <p:spPr bwMode="auto">
          <a:xfrm rot="-7282380">
            <a:off x="4572000" y="29718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60" name="Oval 35"/>
          <p:cNvSpPr>
            <a:spLocks noChangeArrowheads="1"/>
          </p:cNvSpPr>
          <p:nvPr/>
        </p:nvSpPr>
        <p:spPr bwMode="auto">
          <a:xfrm rot="-7282380">
            <a:off x="4343400" y="32766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61" name="Text Box 36"/>
          <p:cNvSpPr txBox="1">
            <a:spLocks noChangeArrowheads="1"/>
          </p:cNvSpPr>
          <p:nvPr/>
        </p:nvSpPr>
        <p:spPr bwMode="auto">
          <a:xfrm>
            <a:off x="2971800" y="217963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Y</a:t>
            </a:r>
          </a:p>
        </p:txBody>
      </p:sp>
      <p:sp>
        <p:nvSpPr>
          <p:cNvPr id="52262" name="Line 37"/>
          <p:cNvSpPr>
            <a:spLocks noChangeShapeType="1"/>
          </p:cNvSpPr>
          <p:nvPr/>
        </p:nvSpPr>
        <p:spPr bwMode="auto">
          <a:xfrm>
            <a:off x="3429000" y="38862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63" name="Text Box 38"/>
          <p:cNvSpPr txBox="1">
            <a:spLocks noChangeArrowheads="1"/>
          </p:cNvSpPr>
          <p:nvPr/>
        </p:nvSpPr>
        <p:spPr bwMode="auto">
          <a:xfrm>
            <a:off x="5691188" y="37798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b="1"/>
              <a:t>X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3581400" y="1600200"/>
            <a:ext cx="2133600" cy="369332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1800" b="1" dirty="0" err="1"/>
              <a:t>Nenhuma</a:t>
            </a:r>
            <a:r>
              <a:rPr lang="en-US" altLang="pt-BR" sz="1800" b="1" dirty="0"/>
              <a:t> </a:t>
            </a:r>
            <a:r>
              <a:rPr lang="en-US" altLang="pt-BR" sz="1800" b="1" dirty="0" err="1"/>
              <a:t>relação</a:t>
            </a:r>
            <a:endParaRPr lang="en-US" altLang="pt-BR" sz="1800" b="1" dirty="0"/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7467600" y="1223963"/>
            <a:ext cx="17379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000" i="1" dirty="0">
                <a:solidFill>
                  <a:schemeClr val="tx2"/>
                </a:solidFill>
              </a:rPr>
              <a:t>(</a:t>
            </a:r>
            <a:r>
              <a:rPr lang="en-US" altLang="pt-BR" sz="2000" i="1" dirty="0" err="1">
                <a:solidFill>
                  <a:schemeClr val="tx2"/>
                </a:solidFill>
              </a:rPr>
              <a:t>continuação</a:t>
            </a:r>
            <a:r>
              <a:rPr lang="en-US" altLang="pt-BR" sz="2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 rot="-7282380">
            <a:off x="3657600" y="2667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67" name="Oval 43"/>
          <p:cNvSpPr>
            <a:spLocks noChangeArrowheads="1"/>
          </p:cNvSpPr>
          <p:nvPr/>
        </p:nvSpPr>
        <p:spPr bwMode="auto">
          <a:xfrm rot="-7282380">
            <a:off x="4800600" y="34290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 rot="-7282380">
            <a:off x="5257800" y="2819400"/>
            <a:ext cx="228600" cy="228600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52269" name="Line 45"/>
          <p:cNvSpPr>
            <a:spLocks noChangeShapeType="1"/>
          </p:cNvSpPr>
          <p:nvPr/>
        </p:nvSpPr>
        <p:spPr bwMode="auto">
          <a:xfrm>
            <a:off x="3581400" y="2895600"/>
            <a:ext cx="23622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2270" name="Line 46"/>
          <p:cNvSpPr>
            <a:spLocks noChangeShapeType="1"/>
          </p:cNvSpPr>
          <p:nvPr/>
        </p:nvSpPr>
        <p:spPr bwMode="auto">
          <a:xfrm>
            <a:off x="3505200" y="5181600"/>
            <a:ext cx="236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52271" name="Rectangle 47"/>
          <p:cNvSpPr>
            <a:spLocks noChangeArrowheads="1"/>
          </p:cNvSpPr>
          <p:nvPr/>
        </p:nvSpPr>
        <p:spPr bwMode="auto">
          <a:xfrm>
            <a:off x="7467600" y="83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</a:t>
            </a:r>
            <a:r>
              <a:rPr lang="en-US" altLang="pt-BR" u="sng">
                <a:solidFill>
                  <a:srgbClr val="FF0000"/>
                </a:solidFill>
              </a:rPr>
              <a:t>V</a:t>
            </a:r>
            <a:r>
              <a:rPr lang="en-US" altLang="pt-BR"/>
              <a:t>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1000"/>
              <a:t>13-</a:t>
            </a:r>
            <a:fld id="{90623929-5DA1-4195-9B0F-8E39E15EB982}" type="slidenum">
              <a:rPr lang="en-US" altLang="pt-BR" sz="1000"/>
              <a:pPr eaLnBrk="1" hangingPunct="1"/>
              <a:t>9</a:t>
            </a:fld>
            <a:endParaRPr lang="en-US" altLang="pt-BR" sz="100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43063" y="3581400"/>
          <a:ext cx="608806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3" imgW="1143000" imgH="228600" progId="Equation.3">
                  <p:embed/>
                </p:oleObj>
              </mc:Choice>
              <mc:Fallback>
                <p:oleObj name="Equation" r:id="rId3" imgW="11430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581400"/>
                        <a:ext cx="6088062" cy="12176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315929" y="5244953"/>
            <a:ext cx="24368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dirty="0" err="1"/>
              <a:t>Componente</a:t>
            </a:r>
            <a:r>
              <a:rPr lang="en-US" altLang="pt-BR" sz="2000" dirty="0"/>
              <a:t> Linear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0786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pt-BR" dirty="0" err="1"/>
              <a:t>Modelo</a:t>
            </a:r>
            <a:r>
              <a:rPr lang="en-US" altLang="pt-BR" dirty="0"/>
              <a:t> de </a:t>
            </a:r>
            <a:r>
              <a:rPr lang="en-US" altLang="pt-BR" dirty="0" err="1"/>
              <a:t>Regressão</a:t>
            </a:r>
            <a:r>
              <a:rPr lang="en-US" altLang="pt-BR" dirty="0"/>
              <a:t> Simples Linear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918106" y="2624770"/>
            <a:ext cx="1524000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Intercepto</a:t>
            </a:r>
            <a:r>
              <a:rPr lang="en-US" altLang="pt-BR" sz="2000" dirty="0"/>
              <a:t> (</a:t>
            </a:r>
            <a:r>
              <a:rPr lang="en-US" altLang="pt-BR" sz="2000" dirty="0" err="1"/>
              <a:t>população</a:t>
            </a:r>
            <a:r>
              <a:rPr lang="en-US" altLang="pt-BR" sz="2000" dirty="0"/>
              <a:t>)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60264" y="2313949"/>
            <a:ext cx="1714500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Coeficiente</a:t>
            </a:r>
            <a:r>
              <a:rPr lang="en-US" altLang="pt-BR" sz="2000" dirty="0"/>
              <a:t> de </a:t>
            </a:r>
            <a:r>
              <a:rPr lang="en-US" altLang="pt-BR" sz="2000" dirty="0" err="1"/>
              <a:t>inclinação</a:t>
            </a:r>
            <a:r>
              <a:rPr lang="en-US" altLang="pt-BR" sz="2000" dirty="0"/>
              <a:t> (</a:t>
            </a:r>
            <a:r>
              <a:rPr lang="en-US" altLang="pt-BR" sz="2000" dirty="0" err="1"/>
              <a:t>polulação</a:t>
            </a:r>
            <a:r>
              <a:rPr lang="en-US" altLang="pt-BR" sz="2000" dirty="0"/>
              <a:t>)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492292" y="2617233"/>
            <a:ext cx="1147763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800" dirty="0" err="1"/>
              <a:t>Erro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aleatório</a:t>
            </a:r>
            <a:endParaRPr lang="en-US" altLang="pt-BR" sz="18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9525" y="3124200"/>
            <a:ext cx="1838325" cy="85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2000" dirty="0" err="1"/>
              <a:t>Variável</a:t>
            </a:r>
            <a:endParaRPr lang="en-US" altLang="pt-BR" sz="2000" dirty="0"/>
          </a:p>
          <a:p>
            <a:pPr>
              <a:spcBef>
                <a:spcPct val="50000"/>
              </a:spcBef>
            </a:pPr>
            <a:r>
              <a:rPr lang="en-US" altLang="pt-BR" sz="2000" dirty="0" err="1"/>
              <a:t>Dependente</a:t>
            </a:r>
            <a:endParaRPr lang="en-US" altLang="pt-BR" sz="20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971800" y="32004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1295400" y="36576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58674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rot="20940815" flipH="1">
            <a:off x="7319963" y="3429000"/>
            <a:ext cx="46355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541708" y="2655547"/>
            <a:ext cx="1650618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1800" dirty="0" err="1"/>
              <a:t>Variável</a:t>
            </a:r>
            <a:r>
              <a:rPr lang="en-US" altLang="pt-BR" sz="1800" dirty="0"/>
              <a:t> </a:t>
            </a:r>
            <a:r>
              <a:rPr lang="en-US" altLang="pt-BR" sz="1800" dirty="0" err="1"/>
              <a:t>Independente</a:t>
            </a:r>
            <a:endParaRPr lang="en-US" altLang="pt-BR" sz="1800" dirty="0"/>
          </a:p>
        </p:txBody>
      </p:sp>
      <p:sp>
        <p:nvSpPr>
          <p:cNvPr id="1039" name="AutoShape 15"/>
          <p:cNvSpPr>
            <a:spLocks/>
          </p:cNvSpPr>
          <p:nvPr/>
        </p:nvSpPr>
        <p:spPr bwMode="auto">
          <a:xfrm rot="16200000" flipV="1">
            <a:off x="4569619" y="3659981"/>
            <a:ext cx="228600" cy="2662238"/>
          </a:xfrm>
          <a:prstGeom prst="leftBrace">
            <a:avLst>
              <a:gd name="adj1" fmla="val 97049"/>
              <a:gd name="adj2" fmla="val 50000"/>
            </a:avLst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rot="20940815">
            <a:off x="4792663" y="3292475"/>
            <a:ext cx="227012" cy="396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1" name="AutoShape 17"/>
          <p:cNvSpPr>
            <a:spLocks/>
          </p:cNvSpPr>
          <p:nvPr/>
        </p:nvSpPr>
        <p:spPr bwMode="auto">
          <a:xfrm rot="16200000" flipV="1">
            <a:off x="7124700" y="4518025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6202433" y="5244953"/>
            <a:ext cx="27224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pt-BR" sz="2000" dirty="0" err="1"/>
              <a:t>Componente</a:t>
            </a:r>
            <a:r>
              <a:rPr lang="en-US" altLang="pt-BR" sz="2000" dirty="0"/>
              <a:t> </a:t>
            </a:r>
            <a:r>
              <a:rPr lang="en-US" altLang="pt-BR" sz="2000" dirty="0" err="1"/>
              <a:t>Aleatória</a:t>
            </a:r>
            <a:endParaRPr lang="en-US" altLang="pt-BR" sz="2000" dirty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/>
              <a:t>DCOV</a:t>
            </a:r>
            <a:r>
              <a:rPr lang="en-US" altLang="pt-BR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PrenHall1">
  <a:themeElements>
    <a:clrScheme name="1_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</TotalTime>
  <Pages>20</Pages>
  <Words>3691</Words>
  <Application>Microsoft Office PowerPoint</Application>
  <PresentationFormat>Apresentação na tela (4:3)</PresentationFormat>
  <Paragraphs>1097</Paragraphs>
  <Slides>79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4</vt:i4>
      </vt:variant>
      <vt:variant>
        <vt:lpstr>Títulos de slides</vt:lpstr>
      </vt:variant>
      <vt:variant>
        <vt:i4>79</vt:i4>
      </vt:variant>
    </vt:vector>
  </HeadingPairs>
  <TitlesOfParts>
    <vt:vector size="88" baseType="lpstr">
      <vt:lpstr>Arial</vt:lpstr>
      <vt:lpstr>Times New Roman</vt:lpstr>
      <vt:lpstr>Symbol</vt:lpstr>
      <vt:lpstr>Wingdings</vt:lpstr>
      <vt:lpstr>1_PrenHall1</vt:lpstr>
      <vt:lpstr>Equation</vt:lpstr>
      <vt:lpstr>Equação</vt:lpstr>
      <vt:lpstr>Chart</vt:lpstr>
      <vt:lpstr>Clip</vt:lpstr>
      <vt:lpstr>Apresentação do PowerPoint</vt:lpstr>
      <vt:lpstr>Objetivos de Aprendizado</vt:lpstr>
      <vt:lpstr>Correlação vs. Regressão</vt:lpstr>
      <vt:lpstr>Introducão a Análise  da Regressão</vt:lpstr>
      <vt:lpstr>Modelo de Regressão Linear Simples</vt:lpstr>
      <vt:lpstr>Tipos de Relações</vt:lpstr>
      <vt:lpstr>Tipos de Relações</vt:lpstr>
      <vt:lpstr>Tipos de Relações</vt:lpstr>
      <vt:lpstr>Modelo de Regressão Simples Linear</vt:lpstr>
      <vt:lpstr>Modelo de Regressão Simples Linear</vt:lpstr>
      <vt:lpstr>Equação da Regressão Simples Linear (Linha de Previsão)</vt:lpstr>
      <vt:lpstr>Método dos Mínimos Quadrados</vt:lpstr>
      <vt:lpstr>Equação para Encontrar os Mínimos Quadrados</vt:lpstr>
      <vt:lpstr>Interpretação da  Inclinação e do Intercepto</vt:lpstr>
      <vt:lpstr>Exemplo de Regressão Linear Simples</vt:lpstr>
      <vt:lpstr>Regressão Linear Simples Exemplo: Dados</vt:lpstr>
      <vt:lpstr>Regressão Linear Simples Exemplo: Dispersão</vt:lpstr>
      <vt:lpstr>Regressão Linear Simples Exemplo: Usando Análise de Dados Excel</vt:lpstr>
      <vt:lpstr>Regressão Linear Simples-Exemplo: Usando Análise de Dados Excel</vt:lpstr>
      <vt:lpstr>Regressão Linear Simples -Exemplo: Saída Excel</vt:lpstr>
      <vt:lpstr>Regressão Linear Simples - Exemplo: Representação Gráfica</vt:lpstr>
      <vt:lpstr>Regressão Linear Simples – Exemplo: Interpretação do bo</vt:lpstr>
      <vt:lpstr>Regressão Linear Simples – Exemplo: Interpretação do b1</vt:lpstr>
      <vt:lpstr>Regressão Linear Simples -Exemplo: fazer previsões</vt:lpstr>
      <vt:lpstr>Regressão Linear Simples -Exemplo: fazer previsões</vt:lpstr>
      <vt:lpstr>Medidas de Variação</vt:lpstr>
      <vt:lpstr>Medidas de Variação</vt:lpstr>
      <vt:lpstr>Medidas de Variação</vt:lpstr>
      <vt:lpstr>Medidas de Variação</vt:lpstr>
      <vt:lpstr>Medidas de Variação</vt:lpstr>
      <vt:lpstr>Medidas de Variação</vt:lpstr>
      <vt:lpstr>Coeficiente de determinação, r2</vt:lpstr>
      <vt:lpstr>Examplos de Valores Aproximados de r2</vt:lpstr>
      <vt:lpstr>Examplos de Valores Aproximados de r2</vt:lpstr>
      <vt:lpstr>Examplos de Valores Aproximados de r2</vt:lpstr>
      <vt:lpstr>Regressão Linear Simples  -Exemplo: coeficiente de determinação, r2 no Excel</vt:lpstr>
      <vt:lpstr>Erro padrão de estimativa</vt:lpstr>
      <vt:lpstr>Exemplo de Regressão Linear Simples: Erro padrão da estimativa em Excel</vt:lpstr>
      <vt:lpstr>Comparando os Erros Padrão</vt:lpstr>
      <vt:lpstr>Suposições de Regressão</vt:lpstr>
      <vt:lpstr>Análise Residual</vt:lpstr>
      <vt:lpstr>Análise Residual para Linearidade</vt:lpstr>
      <vt:lpstr>Apresentação do PowerPoint</vt:lpstr>
      <vt:lpstr>Verificação de Normalidade</vt:lpstr>
      <vt:lpstr>Análise Residual para Normalidade</vt:lpstr>
      <vt:lpstr>Análise Residual para Igualdade de Variâncias</vt:lpstr>
      <vt:lpstr>Regressão Linear Simples - Exemplo: Excel saída Residual</vt:lpstr>
      <vt:lpstr>Medição de Autocorrelação: Estatístca de  Durbin-Watson</vt:lpstr>
      <vt:lpstr>Autocorrelação</vt:lpstr>
      <vt:lpstr>Estatística de Durbin-Watson</vt:lpstr>
      <vt:lpstr>Testes para autocorrelação positiva</vt:lpstr>
      <vt:lpstr>Apresentação do PowerPoint</vt:lpstr>
      <vt:lpstr>Testando para autocorrelação positiva</vt:lpstr>
      <vt:lpstr>Testando para autocorrelação positiva</vt:lpstr>
      <vt:lpstr>Inferências sobre a Inclinação</vt:lpstr>
      <vt:lpstr>Inferências sobre a Inclinação:  Teste t</vt:lpstr>
      <vt:lpstr>Inferências sobre a inclinação:  Exemplo de Teste t</vt:lpstr>
      <vt:lpstr>Inferências sobre a inclinação:  Exemplo de Teste t</vt:lpstr>
      <vt:lpstr>Inferências sobre a inclinação:  Exemplo de Teste t</vt:lpstr>
      <vt:lpstr>Inferências sobre a inclinação:  Exemplo de Teste t</vt:lpstr>
      <vt:lpstr>Teste F para significância </vt:lpstr>
      <vt:lpstr>Saída do Excel para Teste F de Significância </vt:lpstr>
      <vt:lpstr>Teste F de Significância</vt:lpstr>
      <vt:lpstr>Intervalo de Confiança Estimado para Inclinação </vt:lpstr>
      <vt:lpstr>Intervalo de Confiança Estimado para Inclinação </vt:lpstr>
      <vt:lpstr>Teste t para o Coeficiente  de Correlação</vt:lpstr>
      <vt:lpstr>Teste t para o Coeficiente  de Correlação</vt:lpstr>
      <vt:lpstr>Teste t para o Coeficiente  de Correlação</vt:lpstr>
      <vt:lpstr>Estimar os valores médios e predição de valores individuais</vt:lpstr>
      <vt:lpstr>Intervalo de Confiança para média Y, dado X</vt:lpstr>
      <vt:lpstr>Intervalo de previsão para um Y, dado X</vt:lpstr>
      <vt:lpstr>Estimativa dos valores médios: Exemplo</vt:lpstr>
      <vt:lpstr>Estimativa de valores individuais: Exemplo</vt:lpstr>
      <vt:lpstr>Armadilhas da Análise de Regressão</vt:lpstr>
      <vt:lpstr>Estratégias para evitar as Armadilhas de Regressão</vt:lpstr>
      <vt:lpstr>Estratégias para evitar as Armadilhas de Regressão</vt:lpstr>
      <vt:lpstr>Resumo do Capítulo</vt:lpstr>
      <vt:lpstr>Resumo do Capítulo</vt:lpstr>
      <vt:lpstr>Apresentação do PowerPoint</vt:lpstr>
    </vt:vector>
  </TitlesOfParts>
  <Company>University of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13</dc:subject>
  <dc:creator>Dirk Yandell</dc:creator>
  <cp:lastModifiedBy>Evandro Ribeiro</cp:lastModifiedBy>
  <cp:revision>192</cp:revision>
  <cp:lastPrinted>1998-11-22T23:37:53Z</cp:lastPrinted>
  <dcterms:created xsi:type="dcterms:W3CDTF">2001-02-24T21:09:31Z</dcterms:created>
  <dcterms:modified xsi:type="dcterms:W3CDTF">2016-05-03T19:41:42Z</dcterms:modified>
</cp:coreProperties>
</file>