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C29D0D-5B3A-4621-A8DE-C476272F6AEB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6EFC2F-0209-4EE4-8315-DB17717566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luta global com os holandeses (1600-63)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/>
          <a:lstStyle/>
          <a:p>
            <a:r>
              <a:rPr lang="pt-BR" dirty="0" smtClean="0"/>
              <a:t>Charles R. </a:t>
            </a:r>
            <a:r>
              <a:rPr lang="pt-BR" dirty="0" err="1" smtClean="0"/>
              <a:t>Boxer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060848"/>
            <a:ext cx="8291264" cy="3946443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Holandeses e a Guerra dos Oitenta </a:t>
            </a:r>
            <a:r>
              <a:rPr lang="pt-BR" dirty="0" smtClean="0"/>
              <a:t>Anos (1568-1648): </a:t>
            </a:r>
            <a:r>
              <a:rPr lang="pt-BR" dirty="0" smtClean="0"/>
              <a:t>ofensiva as possessões espanholas e portuguesas.</a:t>
            </a:r>
          </a:p>
          <a:p>
            <a:r>
              <a:rPr lang="pt-BR" dirty="0" smtClean="0"/>
              <a:t>Luta mundial: magnitude e extensão dos esforços que Portugal e Holanda fizeram; além da participação de outras nações e povos.</a:t>
            </a:r>
          </a:p>
          <a:p>
            <a:pPr lvl="1">
              <a:buNone/>
            </a:pPr>
            <a:r>
              <a:rPr lang="pt-BR" dirty="0" smtClean="0"/>
              <a:t>	“a luta foi travada não só nos campos de Flandres e no mar do Norte, como também nas regiões tão remotas como o estuário do Amazonas, o interior de Angola, a ilha de Timor e a costa do Chile.” (p. 120)</a:t>
            </a:r>
          </a:p>
          <a:p>
            <a:r>
              <a:rPr lang="pt-BR" dirty="0" smtClean="0"/>
              <a:t>Guerra colonial: luta pelo comércio das especiarias asiáticas, tráfico de escravos africanos e revenda do açúcar brasileiro. </a:t>
            </a:r>
          </a:p>
          <a:p>
            <a:pPr lvl="1">
              <a:buNone/>
            </a:pPr>
            <a:r>
              <a:rPr lang="pt-BR" dirty="0" smtClean="0"/>
              <a:t>	“cravo da índia e a noz moscada das </a:t>
            </a:r>
            <a:r>
              <a:rPr lang="pt-BR" dirty="0" err="1" smtClean="0"/>
              <a:t>Molucas</a:t>
            </a:r>
            <a:r>
              <a:rPr lang="pt-BR" dirty="0" smtClean="0"/>
              <a:t>, a canela do Ceilão, a pimenta de </a:t>
            </a:r>
            <a:r>
              <a:rPr lang="pt-BR" dirty="0" err="1" smtClean="0"/>
              <a:t>Malabar</a:t>
            </a:r>
            <a:r>
              <a:rPr lang="pt-BR" dirty="0" smtClean="0"/>
              <a:t>, a prata do México, Peru e Japão, o ouro da Guiné e de </a:t>
            </a:r>
            <a:r>
              <a:rPr lang="pt-BR" dirty="0" err="1" smtClean="0"/>
              <a:t>Monomotapa</a:t>
            </a:r>
            <a:r>
              <a:rPr lang="pt-BR" dirty="0" smtClean="0"/>
              <a:t>, o açúcar do Brasil e os escravos negros da África Ocidental” (pp.120-121)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Forte elemento religioso:</a:t>
            </a:r>
            <a:r>
              <a:rPr lang="pt-BR" i="1" dirty="0" smtClean="0"/>
              <a:t> </a:t>
            </a:r>
            <a:r>
              <a:rPr lang="pt-BR" i="1" dirty="0" err="1" smtClean="0"/>
              <a:t>odium</a:t>
            </a:r>
            <a:r>
              <a:rPr lang="pt-BR" i="1" dirty="0" smtClean="0"/>
              <a:t> </a:t>
            </a:r>
            <a:r>
              <a:rPr lang="pt-BR" i="1" dirty="0" err="1" smtClean="0"/>
              <a:t>theologicum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“lançarem os cães para espantar a caça, que depois, foi apanhada por outros”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União Ibérica: união das coroas portuguesa e espanhola sob o governo de Filipe II.</a:t>
            </a:r>
          </a:p>
          <a:p>
            <a:pPr lvl="2"/>
            <a:r>
              <a:rPr lang="pt-BR" dirty="0" smtClean="0"/>
              <a:t>Início do conflito entre Holanda e Espanha, 1568: independência da região.</a:t>
            </a:r>
          </a:p>
          <a:p>
            <a:r>
              <a:rPr lang="pt-BR" dirty="0" smtClean="0"/>
              <a:t>Ambição portuguesa de ser os únicos senhores dos mares do leste do Cabo da Boa Esperança.</a:t>
            </a:r>
          </a:p>
          <a:p>
            <a:pPr lvl="2"/>
            <a:r>
              <a:rPr lang="pt-BR" dirty="0" smtClean="0"/>
              <a:t>Ataques de nações europeias as possessões portuguesas.</a:t>
            </a:r>
          </a:p>
          <a:p>
            <a:r>
              <a:rPr lang="pt-BR" dirty="0" smtClean="0"/>
              <a:t>Guerra colonial: ilhas de São Tomé e </a:t>
            </a:r>
            <a:r>
              <a:rPr lang="pt-BR" dirty="0" err="1" smtClean="0"/>
              <a:t>Princípe</a:t>
            </a:r>
            <a:r>
              <a:rPr lang="pt-BR" dirty="0" smtClean="0"/>
              <a:t> (1598-99) – captura da costa do </a:t>
            </a:r>
            <a:r>
              <a:rPr lang="pt-BR" dirty="0" err="1" smtClean="0"/>
              <a:t>Malabar</a:t>
            </a:r>
            <a:r>
              <a:rPr lang="pt-BR" dirty="0" smtClean="0"/>
              <a:t> (1663).</a:t>
            </a:r>
          </a:p>
          <a:p>
            <a:pPr lvl="2"/>
            <a:r>
              <a:rPr lang="pt-BR" dirty="0" smtClean="0"/>
              <a:t>Expandindo para as possessões na Ásia, África e América.</a:t>
            </a:r>
          </a:p>
          <a:p>
            <a:r>
              <a:rPr lang="pt-BR" dirty="0" smtClean="0"/>
              <a:t>Expansão holandesa: efeito devastador para o império ultramarino português</a:t>
            </a:r>
          </a:p>
          <a:p>
            <a:pPr lvl="2"/>
            <a:r>
              <a:rPr lang="pt-BR" dirty="0" smtClean="0"/>
              <a:t>Vitória dos holandeses na Ásia;</a:t>
            </a:r>
          </a:p>
          <a:p>
            <a:pPr lvl="2"/>
            <a:r>
              <a:rPr lang="pt-BR" dirty="0" smtClean="0"/>
              <a:t>Empate na África Ocidental;</a:t>
            </a:r>
          </a:p>
          <a:p>
            <a:pPr lvl="2"/>
            <a:r>
              <a:rPr lang="pt-BR" dirty="0" smtClean="0"/>
              <a:t>Vitória dos portugueses na América (Brasil).</a:t>
            </a:r>
          </a:p>
          <a:p>
            <a:pPr lvl="2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Conflito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“A guerra do açúcar”: controle direto das regiões açucareira luso-espanholas</a:t>
            </a:r>
          </a:p>
          <a:p>
            <a:pPr lvl="1"/>
            <a:r>
              <a:rPr lang="pt-BR" dirty="0" smtClean="0"/>
              <a:t>1621: Cia. Das Índias Ocidentais: </a:t>
            </a:r>
          </a:p>
          <a:p>
            <a:pPr lvl="1"/>
            <a:r>
              <a:rPr lang="pt-BR" dirty="0" smtClean="0"/>
              <a:t>1624/5: Incursão na Bahia </a:t>
            </a:r>
          </a:p>
          <a:p>
            <a:pPr lvl="1"/>
            <a:r>
              <a:rPr lang="pt-BR" dirty="0" smtClean="0"/>
              <a:t>1630: Pernambuco</a:t>
            </a:r>
          </a:p>
          <a:p>
            <a:r>
              <a:rPr lang="pt-BR" dirty="0" smtClean="0"/>
              <a:t>Tolerância religiosa e “paz açucareira”</a:t>
            </a:r>
          </a:p>
          <a:p>
            <a:r>
              <a:rPr lang="pt-BR" dirty="0" smtClean="0"/>
              <a:t>Alianças e estabilidade nas regiões conquistadas: tratados de paz e justiça</a:t>
            </a:r>
          </a:p>
          <a:p>
            <a:pPr lvl="1">
              <a:buNone/>
            </a:pPr>
            <a:r>
              <a:rPr lang="pt-BR" dirty="0" smtClean="0"/>
              <a:t>	</a:t>
            </a:r>
            <a:r>
              <a:rPr lang="pt-BR" dirty="0" smtClean="0"/>
              <a:t>“assegurava a propriedade e proteção aos negócios, franqueando salvo-condutos para os que necessitassem viajar por mar ou terra; mantinha os impostos em vigor, sem aumentá-los; isentava-os moradores e seus filhos da obrigação de servir em armas ‘contra as forças vindas da metrópole’; garantia o direito de recorrerem aos tribunais do lugar contra os próprios governantes e de terem juiz segundo as leis do lugar e ordenações portuguesas; admitia o uso de armas contra salteadores e amotinados; reconhecia liberdade de consciência e de culto com a devida proteção às imagens e aos sacerdotes” (</a:t>
            </a:r>
            <a:r>
              <a:rPr lang="pt-BR" dirty="0" err="1" smtClean="0"/>
              <a:t>Vainfas</a:t>
            </a:r>
            <a:r>
              <a:rPr lang="pt-BR" dirty="0" smtClean="0"/>
              <a:t>, pp. 240-241)</a:t>
            </a:r>
          </a:p>
          <a:p>
            <a:r>
              <a:rPr lang="pt-BR" dirty="0" smtClean="0"/>
              <a:t>Liberdade de culto: essencial para a aliança entre holandeses e luso-brasileiros.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Brasil Holandês: a conquista de Pernambuco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Prosperidade do negócio do açúcar</a:t>
            </a:r>
          </a:p>
          <a:p>
            <a:pPr lvl="2"/>
            <a:r>
              <a:rPr lang="pt-BR" dirty="0" smtClean="0"/>
              <a:t>Adoção do livre comércio;</a:t>
            </a:r>
          </a:p>
          <a:p>
            <a:pPr lvl="2"/>
            <a:r>
              <a:rPr lang="pt-BR" dirty="0" smtClean="0"/>
              <a:t>Direito de negociar com os portos do “norte brasiliano”.</a:t>
            </a:r>
          </a:p>
          <a:p>
            <a:r>
              <a:rPr lang="pt-BR" dirty="0" smtClean="0"/>
              <a:t>Tráfico de escravos africanos: crescimento significativo após a conquista do Forte de São Jorge da Mina e de Luanda</a:t>
            </a:r>
          </a:p>
          <a:p>
            <a:pPr lvl="2"/>
            <a:r>
              <a:rPr lang="pt-BR" dirty="0" smtClean="0"/>
              <a:t>1642: 2.378 escravos africanos</a:t>
            </a:r>
          </a:p>
          <a:p>
            <a:pPr lvl="2"/>
            <a:r>
              <a:rPr lang="pt-BR" dirty="0" smtClean="0"/>
              <a:t>1643: 4.014</a:t>
            </a:r>
          </a:p>
          <a:p>
            <a:pPr lvl="2"/>
            <a:r>
              <a:rPr lang="pt-BR" dirty="0" smtClean="0"/>
              <a:t>1644: 5.465</a:t>
            </a:r>
          </a:p>
          <a:p>
            <a:r>
              <a:rPr lang="pt-BR" dirty="0" smtClean="0"/>
              <a:t> Comércio do açúcar: auge em 1641, 14.542 caixas.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A colonização holandesa no Nordeste do Brasil: empresa essencialmente comercial; porém não se pode perder de vista os aspectos religiosos, como a </a:t>
            </a:r>
            <a:r>
              <a:rPr lang="pt-BR" dirty="0" err="1" smtClean="0"/>
              <a:t>missionação</a:t>
            </a:r>
            <a:r>
              <a:rPr lang="pt-BR" dirty="0" smtClean="0"/>
              <a:t> calvinista.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Apogeu do domínio holandês: Maurício de Nassau (1637-1644)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3874435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Desgaste da economia: exportação</a:t>
            </a:r>
          </a:p>
          <a:p>
            <a:r>
              <a:rPr lang="pt-BR" dirty="0" smtClean="0"/>
              <a:t>1641: 14.542 caixas de açúcar branco;</a:t>
            </a:r>
          </a:p>
          <a:p>
            <a:r>
              <a:rPr lang="pt-BR" dirty="0" smtClean="0"/>
              <a:t>1643: 10.812 caixas de açúcar branco;</a:t>
            </a:r>
          </a:p>
          <a:p>
            <a:r>
              <a:rPr lang="pt-BR" dirty="0" smtClean="0"/>
              <a:t>1644: 8.587 caixas de açúcar branco.</a:t>
            </a:r>
          </a:p>
          <a:p>
            <a:r>
              <a:rPr lang="pt-BR" dirty="0" smtClean="0"/>
              <a:t>Tráfico de escravos africano: expansão.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Queda nos lucros da WIC; aumento das dívidas dos produtores de açúcar.</a:t>
            </a:r>
          </a:p>
          <a:p>
            <a:pPr lvl="1">
              <a:buNone/>
            </a:pPr>
            <a:r>
              <a:rPr lang="pt-BR" dirty="0" smtClean="0"/>
              <a:t>	</a:t>
            </a:r>
            <a:r>
              <a:rPr lang="pt-BR" dirty="0" smtClean="0"/>
              <a:t>“A </a:t>
            </a:r>
            <a:r>
              <a:rPr lang="pt-BR" dirty="0" err="1" smtClean="0"/>
              <a:t>insureição</a:t>
            </a:r>
            <a:r>
              <a:rPr lang="pt-BR" dirty="0" smtClean="0"/>
              <a:t> pernambucana foi, portanto, urdida por devedores insolventes que, de início, contaram com o apoio discreto da coroa portuguesa, não raro temperado com mensagens de prudência ou </a:t>
            </a:r>
            <a:r>
              <a:rPr lang="pt-BR" dirty="0" err="1" smtClean="0"/>
              <a:t>desencorajamento</a:t>
            </a:r>
            <a:r>
              <a:rPr lang="pt-BR" dirty="0" smtClean="0"/>
              <a:t>. Não por acaso essa ‘nobreza da terra’ alegaria, no futuro, que a restauração de Pernambuco e mais capitanias se dera à custa do ‘sangue, vida e fazendas’ dos moradores” (</a:t>
            </a:r>
            <a:r>
              <a:rPr lang="pt-BR" dirty="0" err="1" smtClean="0"/>
              <a:t>Vainfas</a:t>
            </a:r>
            <a:r>
              <a:rPr lang="pt-BR" dirty="0" smtClean="0"/>
              <a:t>, p. 255)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“Guerra da Liberdade Divina”: a Insurreição Pernambucana (1645-1654)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250706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“a colonização holandesa no Nordeste foi, antes de tudo, comercial, organizada por uma companhia mercantil, a WIC, particularmente centrada no negócio do açúcar, mais tarde entrelaçado com o tráfico de escravos africano. Enquanto o negócio foi lucrativo, os investimentos e créditos holandeses fluíam para Pernambuco e as </a:t>
            </a:r>
            <a:r>
              <a:rPr lang="pt-BR" sz="2800" dirty="0" err="1" smtClean="0"/>
              <a:t>campitanias</a:t>
            </a:r>
            <a:r>
              <a:rPr lang="pt-BR" sz="2800" dirty="0" smtClean="0"/>
              <a:t> açucareira, bem como para a defesa militar das conquistas nordestinas. O declínio das exportações de açúcar, a partir de 1643, e a insolvência crescente dos senhores luso-brasileiros tornaram o investimento no Brasil discutível.” (</a:t>
            </a:r>
            <a:r>
              <a:rPr lang="pt-BR" sz="2800" dirty="0" err="1" smtClean="0"/>
              <a:t>Vainfas</a:t>
            </a:r>
            <a:r>
              <a:rPr lang="pt-BR" sz="2800" dirty="0" smtClean="0"/>
              <a:t>, p. 261) </a:t>
            </a:r>
            <a:endParaRPr lang="pt-B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090459"/>
          </a:xfrm>
        </p:spPr>
        <p:txBody>
          <a:bodyPr/>
          <a:lstStyle/>
          <a:p>
            <a:r>
              <a:rPr lang="pt-BR" dirty="0" smtClean="0"/>
              <a:t>Recursos econômicos superiores;</a:t>
            </a:r>
          </a:p>
          <a:p>
            <a:r>
              <a:rPr lang="pt-BR" dirty="0" smtClean="0"/>
              <a:t>Número superior de homens;</a:t>
            </a:r>
          </a:p>
          <a:p>
            <a:r>
              <a:rPr lang="pt-BR" dirty="0" smtClean="0"/>
              <a:t>Poder marítimo.</a:t>
            </a:r>
          </a:p>
          <a:p>
            <a:r>
              <a:rPr lang="pt-BR" dirty="0" smtClean="0"/>
              <a:t>Disciplina e treinamento militar: exército profissional.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Razões das vitórias dos holandeses na Ásia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844824"/>
            <a:ext cx="8075240" cy="2595744"/>
          </a:xfrm>
        </p:spPr>
        <p:txBody>
          <a:bodyPr/>
          <a:lstStyle/>
          <a:p>
            <a:r>
              <a:rPr lang="pt-BR" dirty="0" smtClean="0"/>
              <a:t>Projeto colonial português;</a:t>
            </a:r>
          </a:p>
          <a:p>
            <a:r>
              <a:rPr lang="pt-BR" dirty="0" smtClean="0"/>
              <a:t>Cooperação entre a Cruz e a Coroa;</a:t>
            </a:r>
          </a:p>
          <a:p>
            <a:r>
              <a:rPr lang="pt-BR" dirty="0" smtClean="0"/>
              <a:t>Clima: maior adaptabilidade;</a:t>
            </a:r>
          </a:p>
          <a:p>
            <a:r>
              <a:rPr lang="pt-BR" dirty="0" smtClean="0"/>
              <a:t>Batalha entre as duas línguas: português, língua franca.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Razões da vitória dos portugueses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569</Words>
  <Application>Microsoft Office PowerPoint</Application>
  <PresentationFormat>Apresentação na tela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A luta global com os holandeses (1600-63)</vt:lpstr>
      <vt:lpstr>“lançarem os cães para espantar a caça, que depois, foi apanhada por outros”</vt:lpstr>
      <vt:lpstr>Conflito</vt:lpstr>
      <vt:lpstr>Brasil Holandês: a conquista de Pernambuco</vt:lpstr>
      <vt:lpstr>Apogeu do domínio holandês: Maurício de Nassau (1637-1644)</vt:lpstr>
      <vt:lpstr>A “Guerra da Liberdade Divina”: a Insurreição Pernambucana (1645-1654)</vt:lpstr>
      <vt:lpstr>“a colonização holandesa no Nordeste foi, antes de tudo, comercial, organizada por uma companhia mercantil, a WIC, particularmente centrada no negócio do açúcar, mais tarde entrelaçado com o tráfico de escravos africano. Enquanto o negócio foi lucrativo, os investimentos e créditos holandeses fluíam para Pernambuco e as campitanias açucareira, bem como para a defesa militar das conquistas nordestinas. O declínio das exportações de açúcar, a partir de 1643, e a insolvência crescente dos senhores luso-brasileiros tornaram o investimento no Brasil discutível.” (Vainfas, p. 261) </vt:lpstr>
      <vt:lpstr>Razões das vitórias dos holandeses na Ásia</vt:lpstr>
      <vt:lpstr>Razões da vitória dos portugueses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luta global com os holandeses (1600-63)</dc:title>
  <dc:creator>Paula</dc:creator>
  <cp:lastModifiedBy>Paula</cp:lastModifiedBy>
  <cp:revision>18</cp:revision>
  <dcterms:created xsi:type="dcterms:W3CDTF">2020-09-16T22:02:51Z</dcterms:created>
  <dcterms:modified xsi:type="dcterms:W3CDTF">2020-09-16T23:28:39Z</dcterms:modified>
</cp:coreProperties>
</file>