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xlsm" ContentType="application/vnd.ms-excel.sheet.macroEnabled.12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6.xml" ContentType="application/vnd.openxmlformats-officedocument.presentationml.notesSlide+xml"/>
  <Override PartName="/ppt/charts/chart9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1138" r:id="rId2"/>
    <p:sldId id="657" r:id="rId3"/>
    <p:sldId id="1070" r:id="rId4"/>
    <p:sldId id="650" r:id="rId5"/>
    <p:sldId id="275" r:id="rId6"/>
    <p:sldId id="455" r:id="rId7"/>
    <p:sldId id="404" r:id="rId8"/>
    <p:sldId id="280" r:id="rId9"/>
    <p:sldId id="262" r:id="rId10"/>
    <p:sldId id="1140" r:id="rId11"/>
    <p:sldId id="668" r:id="rId12"/>
    <p:sldId id="467" r:id="rId13"/>
    <p:sldId id="1081" r:id="rId14"/>
    <p:sldId id="710" r:id="rId15"/>
    <p:sldId id="695" r:id="rId16"/>
    <p:sldId id="1146" r:id="rId17"/>
    <p:sldId id="356" r:id="rId18"/>
    <p:sldId id="424" r:id="rId19"/>
    <p:sldId id="720" r:id="rId20"/>
    <p:sldId id="292" r:id="rId21"/>
    <p:sldId id="637" r:id="rId22"/>
    <p:sldId id="480" r:id="rId23"/>
    <p:sldId id="509" r:id="rId24"/>
    <p:sldId id="406" r:id="rId25"/>
    <p:sldId id="556" r:id="rId26"/>
    <p:sldId id="716" r:id="rId27"/>
    <p:sldId id="385" r:id="rId28"/>
    <p:sldId id="387" r:id="rId29"/>
    <p:sldId id="538" r:id="rId30"/>
    <p:sldId id="559" r:id="rId31"/>
    <p:sldId id="1150" r:id="rId32"/>
    <p:sldId id="1152" r:id="rId33"/>
    <p:sldId id="1169" r:id="rId34"/>
    <p:sldId id="1151" r:id="rId35"/>
    <p:sldId id="1164" r:id="rId36"/>
    <p:sldId id="1155" r:id="rId37"/>
    <p:sldId id="808" r:id="rId38"/>
    <p:sldId id="1157" r:id="rId39"/>
    <p:sldId id="1161" r:id="rId40"/>
    <p:sldId id="1063" r:id="rId41"/>
    <p:sldId id="799" r:id="rId42"/>
    <p:sldId id="1068" r:id="rId43"/>
    <p:sldId id="1163" r:id="rId44"/>
    <p:sldId id="1171" r:id="rId45"/>
    <p:sldId id="913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301"/>
    <a:srgbClr val="59D0B5"/>
    <a:srgbClr val="720002"/>
    <a:srgbClr val="D5D402"/>
    <a:srgbClr val="A02DC5"/>
    <a:srgbClr val="8739C5"/>
    <a:srgbClr val="000000"/>
    <a:srgbClr val="00D2D2"/>
    <a:srgbClr val="7ACE7A"/>
    <a:srgbClr val="E1E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92"/>
    <p:restoredTop sz="95144"/>
  </p:normalViewPr>
  <p:slideViewPr>
    <p:cSldViewPr snapToGrid="0" snapToObjects="1">
      <p:cViewPr varScale="1">
        <p:scale>
          <a:sx n="60" d="100"/>
          <a:sy n="60" d="100"/>
        </p:scale>
        <p:origin x="96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Habilitada_para_Macros_do_Microsoft_Excel1.xlsm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Habilitada_para_Macros_do_Microsoft_Excel2.xlsm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Habilitada_para_Macros_do_Microsoft_Excel3.xlsm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Habilitada_para_Macros_do_Microsoft_Excel4.xlsm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Habilitada_para_Macros_do_Microsoft_Excel5.xlsm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Habilitada_para_Macros_do_Microsoft_Excel6.xlsm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Habilitada_para_Macros_do_Microsoft_Excel7.xlsm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Habilitada_para_Macros_do_Microsoft_Excel8.xlsm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Habilitada_para_Macros_do_Microsoft_Excel9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39916839916841"/>
          <c:y val="4.4444444444444446E-2"/>
          <c:w val="0.73180873180873185"/>
          <c:h val="0.8305555555555556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45-49 anos</c:v>
                </c:pt>
              </c:strCache>
            </c:strRef>
          </c:tx>
          <c:spPr>
            <a:ln w="24946">
              <a:solidFill>
                <a:srgbClr val="FFFFFF"/>
              </a:solidFill>
              <a:prstDash val="solid"/>
            </a:ln>
          </c:spPr>
          <c:marker>
            <c:symbol val="diamond"/>
            <c:size val="6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strRef>
              <c:f>Sheet1!$B$1:$K$1</c:f>
              <c:strCache>
                <c:ptCount val="10"/>
                <c:pt idx="0">
                  <c:v>&lt; 22</c:v>
                </c:pt>
                <c:pt idx="1">
                  <c:v>22-22,9</c:v>
                </c:pt>
                <c:pt idx="2">
                  <c:v>23-23,9</c:v>
                </c:pt>
                <c:pt idx="3">
                  <c:v>24-24,9</c:v>
                </c:pt>
                <c:pt idx="4">
                  <c:v>25-26,9</c:v>
                </c:pt>
                <c:pt idx="5">
                  <c:v>27-28,9</c:v>
                </c:pt>
                <c:pt idx="6">
                  <c:v>29-30,9</c:v>
                </c:pt>
                <c:pt idx="7">
                  <c:v>31-32,9</c:v>
                </c:pt>
                <c:pt idx="8">
                  <c:v>33-34,9</c:v>
                </c:pt>
                <c:pt idx="9">
                  <c:v>&gt; 35</c:v>
                </c:pt>
              </c:strCache>
            </c:strRef>
          </c:cat>
          <c:val>
            <c:numRef>
              <c:f>Sheet1!$B$2:$K$2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5</c:v>
                </c:pt>
                <c:pt idx="3">
                  <c:v>4</c:v>
                </c:pt>
                <c:pt idx="4">
                  <c:v>10</c:v>
                </c:pt>
                <c:pt idx="5">
                  <c:v>20</c:v>
                </c:pt>
                <c:pt idx="6">
                  <c:v>30</c:v>
                </c:pt>
                <c:pt idx="7">
                  <c:v>39</c:v>
                </c:pt>
                <c:pt idx="8">
                  <c:v>70</c:v>
                </c:pt>
                <c:pt idx="9">
                  <c:v>131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C23-954D-AAE3-2CE1F33B6DA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50-54 anos</c:v>
                </c:pt>
              </c:strCache>
            </c:strRef>
          </c:tx>
          <c:spPr>
            <a:ln w="24946">
              <a:solidFill>
                <a:srgbClr val="FFFFFF"/>
              </a:solidFill>
              <a:prstDash val="solid"/>
            </a:ln>
          </c:spPr>
          <c:marker>
            <c:symbol val="square"/>
            <c:size val="6"/>
            <c:spPr>
              <a:solidFill>
                <a:srgbClr val="FFFF00"/>
              </a:solidFill>
              <a:ln>
                <a:solidFill>
                  <a:srgbClr val="FFFF00"/>
                </a:solidFill>
                <a:prstDash val="solid"/>
              </a:ln>
            </c:spPr>
          </c:marker>
          <c:cat>
            <c:strRef>
              <c:f>Sheet1!$B$1:$K$1</c:f>
              <c:strCache>
                <c:ptCount val="10"/>
                <c:pt idx="0">
                  <c:v>&lt; 22</c:v>
                </c:pt>
                <c:pt idx="1">
                  <c:v>22-22,9</c:v>
                </c:pt>
                <c:pt idx="2">
                  <c:v>23-23,9</c:v>
                </c:pt>
                <c:pt idx="3">
                  <c:v>24-24,9</c:v>
                </c:pt>
                <c:pt idx="4">
                  <c:v>25-26,9</c:v>
                </c:pt>
                <c:pt idx="5">
                  <c:v>27-28,9</c:v>
                </c:pt>
                <c:pt idx="6">
                  <c:v>29-30,9</c:v>
                </c:pt>
                <c:pt idx="7">
                  <c:v>31-32,9</c:v>
                </c:pt>
                <c:pt idx="8">
                  <c:v>33-34,9</c:v>
                </c:pt>
                <c:pt idx="9">
                  <c:v>&gt; 35</c:v>
                </c:pt>
              </c:strCache>
            </c:strRef>
          </c:cat>
          <c:val>
            <c:numRef>
              <c:f>Sheet1!$B$3:$K$3</c:f>
              <c:numCache>
                <c:formatCode>General</c:formatCode>
                <c:ptCount val="10"/>
                <c:pt idx="0">
                  <c:v>3</c:v>
                </c:pt>
                <c:pt idx="1">
                  <c:v>5</c:v>
                </c:pt>
                <c:pt idx="2">
                  <c:v>9</c:v>
                </c:pt>
                <c:pt idx="3">
                  <c:v>4</c:v>
                </c:pt>
                <c:pt idx="4">
                  <c:v>19</c:v>
                </c:pt>
                <c:pt idx="5">
                  <c:v>22</c:v>
                </c:pt>
                <c:pt idx="6">
                  <c:v>50</c:v>
                </c:pt>
                <c:pt idx="7">
                  <c:v>80</c:v>
                </c:pt>
                <c:pt idx="8">
                  <c:v>134</c:v>
                </c:pt>
                <c:pt idx="9">
                  <c:v>122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1C23-954D-AAE3-2CE1F33B6DAD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55-62 anos</c:v>
                </c:pt>
              </c:strCache>
            </c:strRef>
          </c:tx>
          <c:spPr>
            <a:ln w="24946">
              <a:solidFill>
                <a:srgbClr val="FFFFFF"/>
              </a:solidFill>
              <a:prstDash val="solid"/>
            </a:ln>
          </c:spPr>
          <c:marker>
            <c:symbol val="triangle"/>
            <c:size val="6"/>
            <c:spPr>
              <a:solidFill>
                <a:srgbClr val="00FF00"/>
              </a:solidFill>
              <a:ln>
                <a:solidFill>
                  <a:srgbClr val="00FF00"/>
                </a:solidFill>
                <a:prstDash val="solid"/>
              </a:ln>
            </c:spPr>
          </c:marker>
          <c:cat>
            <c:strRef>
              <c:f>Sheet1!$B$1:$K$1</c:f>
              <c:strCache>
                <c:ptCount val="10"/>
                <c:pt idx="0">
                  <c:v>&lt; 22</c:v>
                </c:pt>
                <c:pt idx="1">
                  <c:v>22-22,9</c:v>
                </c:pt>
                <c:pt idx="2">
                  <c:v>23-23,9</c:v>
                </c:pt>
                <c:pt idx="3">
                  <c:v>24-24,9</c:v>
                </c:pt>
                <c:pt idx="4">
                  <c:v>25-26,9</c:v>
                </c:pt>
                <c:pt idx="5">
                  <c:v>27-28,9</c:v>
                </c:pt>
                <c:pt idx="6">
                  <c:v>29-30,9</c:v>
                </c:pt>
                <c:pt idx="7">
                  <c:v>31-32,9</c:v>
                </c:pt>
                <c:pt idx="8">
                  <c:v>33-34,9</c:v>
                </c:pt>
                <c:pt idx="9">
                  <c:v>&gt; 35</c:v>
                </c:pt>
              </c:strCache>
            </c:strRef>
          </c:cat>
          <c:val>
            <c:numRef>
              <c:f>Sheet1!$B$4:$K$4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7</c:v>
                </c:pt>
                <c:pt idx="3">
                  <c:v>7</c:v>
                </c:pt>
                <c:pt idx="4">
                  <c:v>7</c:v>
                </c:pt>
                <c:pt idx="5">
                  <c:v>19</c:v>
                </c:pt>
                <c:pt idx="6">
                  <c:v>48</c:v>
                </c:pt>
                <c:pt idx="7">
                  <c:v>69</c:v>
                </c:pt>
                <c:pt idx="8">
                  <c:v>84</c:v>
                </c:pt>
                <c:pt idx="9">
                  <c:v>120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1C23-954D-AAE3-2CE1F33B6D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8597184"/>
        <c:axId val="1408585760"/>
      </c:lineChart>
      <c:catAx>
        <c:axId val="1408597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635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79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40858576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408585760"/>
        <c:scaling>
          <c:orientation val="minMax"/>
        </c:scaling>
        <c:delete val="0"/>
        <c:axPos val="l"/>
        <c:majorGridlines>
          <c:spPr>
            <a:ln w="12473">
              <a:solidFill>
                <a:schemeClr val="bg1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spPr>
          <a:ln w="635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5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408597184"/>
        <c:crosses val="autoZero"/>
        <c:crossBetween val="midCat"/>
      </c:valAx>
      <c:spPr>
        <a:solidFill>
          <a:schemeClr val="bg2">
            <a:lumMod val="75000"/>
          </a:schemeClr>
        </a:solidFill>
        <a:ln w="24946">
          <a:noFill/>
        </a:ln>
      </c:spPr>
    </c:plotArea>
    <c:legend>
      <c:legendPos val="r"/>
      <c:layout>
        <c:manualLayout>
          <c:xMode val="edge"/>
          <c:yMode val="edge"/>
          <c:x val="0.3284823284823285"/>
          <c:y val="0.13055555555555556"/>
          <c:w val="0.24740124740124741"/>
          <c:h val="0.19444444444444445"/>
        </c:manualLayout>
      </c:layout>
      <c:overlay val="0"/>
      <c:spPr>
        <a:noFill/>
        <a:ln w="24946">
          <a:noFill/>
        </a:ln>
      </c:spPr>
      <c:txPr>
        <a:bodyPr/>
        <a:lstStyle/>
        <a:p>
          <a:pPr>
            <a:defRPr sz="1444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68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84"/>
      <c:rotY val="20"/>
      <c:depthPercent val="2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7.407407407407407E-2"/>
          <c:y val="2.7237354085603113E-2"/>
          <c:w val="0.92592592592592593"/>
          <c:h val="0.867704280155642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FFFF80"/>
            </a:solidFill>
            <a:ln w="11498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Não-Brancos</c:v>
                </c:pt>
                <c:pt idx="1">
                  <c:v>Brancos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7.3</c:v>
                </c:pt>
                <c:pt idx="1">
                  <c:v>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57A-4146-A6C0-0AC3590409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408584672"/>
        <c:axId val="1408592832"/>
        <c:axId val="0"/>
      </c:bar3DChart>
      <c:catAx>
        <c:axId val="1408584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87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67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408592832"/>
        <c:crossesAt val="0"/>
        <c:auto val="0"/>
        <c:lblAlgn val="ctr"/>
        <c:lblOffset val="100"/>
        <c:tickLblSkip val="1"/>
        <c:tickMarkSkip val="1"/>
        <c:noMultiLvlLbl val="0"/>
      </c:catAx>
      <c:valAx>
        <c:axId val="1408592832"/>
        <c:scaling>
          <c:orientation val="minMax"/>
          <c:max val="10"/>
          <c:min val="0"/>
        </c:scaling>
        <c:delete val="0"/>
        <c:axPos val="l"/>
        <c:majorGridlines>
          <c:spPr>
            <a:ln w="11498">
              <a:solidFill>
                <a:srgbClr val="1D2FBE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87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67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408584672"/>
        <c:crosses val="autoZero"/>
        <c:crossBetween val="between"/>
        <c:majorUnit val="2"/>
        <c:minorUnit val="1"/>
      </c:valAx>
      <c:spPr>
        <a:noFill/>
        <a:ln w="2299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67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91"/>
      <c:rotY val="20"/>
      <c:depthPercent val="2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7.586206896551724E-2"/>
          <c:y val="7.3529411764705881E-3"/>
          <c:w val="0.92413793103448272"/>
          <c:h val="0.8713235294117647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DD9CB3"/>
            </a:solidFill>
            <a:ln w="11248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Homens</c:v>
                </c:pt>
                <c:pt idx="1">
                  <c:v>Mulheres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7.5</c:v>
                </c:pt>
                <c:pt idx="1">
                  <c:v>7.6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3F-FD4D-8881-5C4D63F492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408596640"/>
        <c:axId val="1408595552"/>
        <c:axId val="0"/>
      </c:bar3DChart>
      <c:catAx>
        <c:axId val="1408596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81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4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408595552"/>
        <c:crossesAt val="0"/>
        <c:auto val="0"/>
        <c:lblAlgn val="ctr"/>
        <c:lblOffset val="100"/>
        <c:tickLblSkip val="1"/>
        <c:tickMarkSkip val="1"/>
        <c:noMultiLvlLbl val="0"/>
      </c:catAx>
      <c:valAx>
        <c:axId val="1408595552"/>
        <c:scaling>
          <c:orientation val="minMax"/>
          <c:max val="10"/>
          <c:min val="0"/>
        </c:scaling>
        <c:delete val="0"/>
        <c:axPos val="l"/>
        <c:majorGridlines>
          <c:spPr>
            <a:ln w="11248">
              <a:solidFill>
                <a:srgbClr val="1D2FBE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81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4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408596640"/>
        <c:crosses val="autoZero"/>
        <c:crossBetween val="between"/>
        <c:majorUnit val="2"/>
        <c:minorUnit val="1"/>
      </c:valAx>
      <c:spPr>
        <a:noFill/>
        <a:ln w="22496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84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90"/>
      <c:rotY val="20"/>
      <c:depthPercent val="2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7.6124567474048443E-2"/>
          <c:y val="5.1094890510948905E-2"/>
          <c:w val="0.92387543252595161"/>
          <c:h val="0.850364963503649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bg1">
                <a:lumMod val="20000"/>
                <a:lumOff val="80000"/>
              </a:schemeClr>
            </a:solidFill>
            <a:ln w="1104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Ausente</c:v>
                </c:pt>
                <c:pt idx="1">
                  <c:v>Presente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5.8</c:v>
                </c:pt>
                <c:pt idx="1">
                  <c:v>12.5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386-974A-9B12-110FE9323D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408596096"/>
        <c:axId val="1408597728"/>
        <c:axId val="0"/>
      </c:bar3DChart>
      <c:catAx>
        <c:axId val="1408596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76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17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408597728"/>
        <c:crossesAt val="0"/>
        <c:auto val="0"/>
        <c:lblAlgn val="ctr"/>
        <c:lblOffset val="100"/>
        <c:tickLblSkip val="1"/>
        <c:tickMarkSkip val="1"/>
        <c:noMultiLvlLbl val="0"/>
      </c:catAx>
      <c:valAx>
        <c:axId val="1408597728"/>
        <c:scaling>
          <c:orientation val="minMax"/>
          <c:max val="14"/>
          <c:min val="0"/>
        </c:scaling>
        <c:delete val="0"/>
        <c:axPos val="l"/>
        <c:majorGridlines>
          <c:spPr>
            <a:ln w="11040">
              <a:solidFill>
                <a:srgbClr val="618FFD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spPr>
          <a:ln w="276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17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408596096"/>
        <c:crosses val="autoZero"/>
        <c:crossBetween val="between"/>
        <c:majorUnit val="2"/>
        <c:minorUnit val="1"/>
      </c:valAx>
      <c:spPr>
        <a:noFill/>
        <a:ln w="2207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60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83"/>
      <c:rotY val="20"/>
      <c:depthPercent val="2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00DFCA"/>
            </a:solidFill>
            <a:ln w="11034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 &lt;25 kg/m2</c:v>
                </c:pt>
                <c:pt idx="1">
                  <c:v> &gt;25 kg/m2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5.2</c:v>
                </c:pt>
                <c:pt idx="1">
                  <c:v>11.6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E4-A34D-9BDC-F8FE4DAA56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408590656"/>
        <c:axId val="1408598272"/>
        <c:axId val="0"/>
      </c:bar3DChart>
      <c:catAx>
        <c:axId val="1408590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75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16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408598272"/>
        <c:crossesAt val="0"/>
        <c:auto val="0"/>
        <c:lblAlgn val="ctr"/>
        <c:lblOffset val="100"/>
        <c:tickLblSkip val="1"/>
        <c:tickMarkSkip val="1"/>
        <c:noMultiLvlLbl val="0"/>
      </c:catAx>
      <c:valAx>
        <c:axId val="1408598272"/>
        <c:scaling>
          <c:orientation val="minMax"/>
          <c:max val="14"/>
          <c:min val="0"/>
        </c:scaling>
        <c:delete val="0"/>
        <c:axPos val="l"/>
        <c:majorGridlines>
          <c:spPr>
            <a:ln w="11034">
              <a:solidFill>
                <a:srgbClr val="618FFD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spPr>
          <a:ln w="275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16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408590656"/>
        <c:crosses val="autoZero"/>
        <c:crossBetween val="between"/>
        <c:majorUnit val="2"/>
        <c:minorUnit val="1"/>
      </c:valAx>
      <c:spPr>
        <a:noFill/>
        <a:ln w="22068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95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1"/>
      <c:hPercent val="91"/>
      <c:rotY val="20"/>
      <c:depthPercent val="80"/>
      <c:rAngAx val="1"/>
    </c:view3D>
    <c:floor>
      <c:thickness val="0"/>
      <c:spPr>
        <a:noFill/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12700">
          <a:solidFill>
            <a:srgbClr val="0000FF"/>
          </a:solidFill>
          <a:prstDash val="solid"/>
        </a:ln>
      </c:spPr>
    </c:sideWall>
    <c:backWall>
      <c:thickness val="0"/>
      <c:spPr>
        <a:noFill/>
        <a:ln w="12700">
          <a:solidFill>
            <a:srgbClr val="0000FF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5.0531914893617018E-2"/>
          <c:y val="0"/>
          <c:w val="0.8457446808510638"/>
          <c:h val="0.9413489736070381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&lt;22</c:v>
                </c:pt>
              </c:strCache>
            </c:strRef>
          </c:tx>
          <c:spPr>
            <a:solidFill>
              <a:srgbClr val="FFFF00"/>
            </a:solidFill>
            <a:ln w="26389">
              <a:noFill/>
            </a:ln>
          </c:spPr>
          <c:invertIfNegative val="0"/>
          <c:cat>
            <c:strRef>
              <c:f>Sheet1!$B$1:$F$1</c:f>
              <c:strCache>
                <c:ptCount val="5"/>
                <c:pt idx="0">
                  <c:v>&lt;5</c:v>
                </c:pt>
                <c:pt idx="1">
                  <c:v>5-7 kg</c:v>
                </c:pt>
                <c:pt idx="2">
                  <c:v>7-11 kg</c:v>
                </c:pt>
                <c:pt idx="3">
                  <c:v>12-20 kg</c:v>
                </c:pt>
                <c:pt idx="4">
                  <c:v>&gt;20 kg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1</c:v>
                </c:pt>
                <c:pt idx="1">
                  <c:v>2.1</c:v>
                </c:pt>
                <c:pt idx="2">
                  <c:v>2.5</c:v>
                </c:pt>
                <c:pt idx="3">
                  <c:v>7.9</c:v>
                </c:pt>
                <c:pt idx="4">
                  <c:v>30.4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056-C246-8C8C-4CC963D8807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22-25</c:v>
                </c:pt>
              </c:strCache>
            </c:strRef>
          </c:tx>
          <c:spPr>
            <a:solidFill>
              <a:srgbClr val="FF0000"/>
            </a:solidFill>
            <a:ln w="26389">
              <a:noFill/>
            </a:ln>
          </c:spPr>
          <c:invertIfNegative val="0"/>
          <c:cat>
            <c:strRef>
              <c:f>Sheet1!$B$1:$F$1</c:f>
              <c:strCache>
                <c:ptCount val="5"/>
                <c:pt idx="0">
                  <c:v>&lt;5</c:v>
                </c:pt>
                <c:pt idx="1">
                  <c:v>5-7 kg</c:v>
                </c:pt>
                <c:pt idx="2">
                  <c:v>7-11 kg</c:v>
                </c:pt>
                <c:pt idx="3">
                  <c:v>12-20 kg</c:v>
                </c:pt>
                <c:pt idx="4">
                  <c:v>&gt;20 kg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1.4</c:v>
                </c:pt>
                <c:pt idx="1">
                  <c:v>4.8</c:v>
                </c:pt>
                <c:pt idx="2">
                  <c:v>9</c:v>
                </c:pt>
                <c:pt idx="3">
                  <c:v>15.7</c:v>
                </c:pt>
                <c:pt idx="4">
                  <c:v>45.8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056-C246-8C8C-4CC963D88074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25-29</c:v>
                </c:pt>
              </c:strCache>
            </c:strRef>
          </c:tx>
          <c:spPr>
            <a:solidFill>
              <a:srgbClr val="00FF00"/>
            </a:solidFill>
            <a:ln w="26389">
              <a:noFill/>
            </a:ln>
          </c:spPr>
          <c:invertIfNegative val="0"/>
          <c:cat>
            <c:strRef>
              <c:f>Sheet1!$B$1:$F$1</c:f>
              <c:strCache>
                <c:ptCount val="5"/>
                <c:pt idx="0">
                  <c:v>&lt;5</c:v>
                </c:pt>
                <c:pt idx="1">
                  <c:v>5-7 kg</c:v>
                </c:pt>
                <c:pt idx="2">
                  <c:v>7-11 kg</c:v>
                </c:pt>
                <c:pt idx="3">
                  <c:v>12-20 kg</c:v>
                </c:pt>
                <c:pt idx="4">
                  <c:v>&gt;20 kg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2.4</c:v>
                </c:pt>
                <c:pt idx="1">
                  <c:v>15.4</c:v>
                </c:pt>
                <c:pt idx="2">
                  <c:v>16</c:v>
                </c:pt>
                <c:pt idx="3">
                  <c:v>43.1</c:v>
                </c:pt>
                <c:pt idx="4">
                  <c:v>68.400000000000006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056-C246-8C8C-4CC963D88074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&gt;29</c:v>
                </c:pt>
              </c:strCache>
            </c:strRef>
          </c:tx>
          <c:spPr>
            <a:solidFill>
              <a:srgbClr val="CC99FF"/>
            </a:solidFill>
            <a:ln w="26389">
              <a:noFill/>
            </a:ln>
          </c:spPr>
          <c:invertIfNegative val="0"/>
          <c:cat>
            <c:strRef>
              <c:f>Sheet1!$B$1:$F$1</c:f>
              <c:strCache>
                <c:ptCount val="5"/>
                <c:pt idx="0">
                  <c:v>&lt;5</c:v>
                </c:pt>
                <c:pt idx="1">
                  <c:v>5-7 kg</c:v>
                </c:pt>
                <c:pt idx="2">
                  <c:v>7-11 kg</c:v>
                </c:pt>
                <c:pt idx="3">
                  <c:v>12-20 kg</c:v>
                </c:pt>
                <c:pt idx="4">
                  <c:v>&gt;20 kg</c:v>
                </c:pt>
              </c:strCache>
            </c:strRef>
          </c:cat>
          <c:val>
            <c:numRef>
              <c:f>Sheet1!$B$5:$F$5</c:f>
              <c:numCache>
                <c:formatCode>General</c:formatCode>
                <c:ptCount val="5"/>
                <c:pt idx="0">
                  <c:v>27.8</c:v>
                </c:pt>
                <c:pt idx="1">
                  <c:v>52.6</c:v>
                </c:pt>
                <c:pt idx="2">
                  <c:v>49.4</c:v>
                </c:pt>
                <c:pt idx="3">
                  <c:v>54.4</c:v>
                </c:pt>
                <c:pt idx="4">
                  <c:v>76.099999999999994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056-C246-8C8C-4CC963D880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gapDepth val="0"/>
        <c:shape val="box"/>
        <c:axId val="1408598816"/>
        <c:axId val="1408591744"/>
        <c:axId val="1400791664"/>
      </c:bar3DChart>
      <c:catAx>
        <c:axId val="1408598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3194">
            <a:solidFill>
              <a:srgbClr val="0000FF"/>
            </a:solidFill>
            <a:prstDash val="solid"/>
          </a:ln>
        </c:spPr>
        <c:txPr>
          <a:bodyPr rot="0" vert="horz"/>
          <a:lstStyle/>
          <a:p>
            <a:pPr>
              <a:defRPr sz="1013" b="1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4085917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08591744"/>
        <c:scaling>
          <c:orientation val="minMax"/>
        </c:scaling>
        <c:delete val="0"/>
        <c:axPos val="l"/>
        <c:majorGridlines>
          <c:spPr>
            <a:ln w="13194">
              <a:solidFill>
                <a:srgbClr val="00008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13194">
            <a:solidFill>
              <a:srgbClr val="0000FF"/>
            </a:solidFill>
            <a:prstDash val="solid"/>
          </a:ln>
        </c:spPr>
        <c:txPr>
          <a:bodyPr rot="0" vert="horz"/>
          <a:lstStyle/>
          <a:p>
            <a:pPr>
              <a:defRPr sz="1273" b="1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408598816"/>
        <c:crosses val="autoZero"/>
        <c:crossBetween val="between"/>
      </c:valAx>
      <c:serAx>
        <c:axId val="1400791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3194">
            <a:solidFill>
              <a:srgbClr val="0000FF"/>
            </a:solidFill>
            <a:prstDash val="solid"/>
          </a:ln>
        </c:spPr>
        <c:txPr>
          <a:bodyPr rot="0" vert="horz"/>
          <a:lstStyle/>
          <a:p>
            <a:pPr>
              <a:defRPr sz="987" b="1" i="0" u="none" strike="noStrike" baseline="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408591744"/>
        <c:crosses val="autoZero"/>
        <c:tickLblSkip val="1"/>
        <c:tickMarkSkip val="1"/>
      </c:serAx>
      <c:spPr>
        <a:noFill/>
        <a:ln w="2638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92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719008264462811E-2"/>
          <c:y val="4.5325779036827198E-2"/>
          <c:w val="0.94834710743801653"/>
          <c:h val="0.84419263456090654"/>
        </c:manualLayout>
      </c:layout>
      <c:stockChart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ln w="14222">
              <a:noFill/>
            </a:ln>
          </c:spPr>
          <c:marker>
            <c:symbol val="none"/>
          </c:marker>
          <c:cat>
            <c:strRef>
              <c:f>Sheet1!$B$1:$F$1</c:f>
              <c:strCache>
                <c:ptCount val="5"/>
                <c:pt idx="0">
                  <c:v>1o. quintil</c:v>
                </c:pt>
                <c:pt idx="1">
                  <c:v>2o. quintil</c:v>
                </c:pt>
                <c:pt idx="2">
                  <c:v>3o. quintil</c:v>
                </c:pt>
                <c:pt idx="3">
                  <c:v>4o. quintil</c:v>
                </c:pt>
                <c:pt idx="4">
                  <c:v>5o. quintil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1</c:v>
                </c:pt>
                <c:pt idx="1">
                  <c:v>1.45</c:v>
                </c:pt>
                <c:pt idx="2">
                  <c:v>1.88</c:v>
                </c:pt>
                <c:pt idx="3">
                  <c:v>1.8</c:v>
                </c:pt>
                <c:pt idx="4">
                  <c:v>1.96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97D-E448-B69E-750EBBC1CD6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ln w="14222">
              <a:noFill/>
            </a:ln>
          </c:spPr>
          <c:marker>
            <c:symbol val="none"/>
          </c:marker>
          <c:cat>
            <c:strRef>
              <c:f>Sheet1!$B$1:$F$1</c:f>
              <c:strCache>
                <c:ptCount val="5"/>
                <c:pt idx="0">
                  <c:v>1o. quintil</c:v>
                </c:pt>
                <c:pt idx="1">
                  <c:v>2o. quintil</c:v>
                </c:pt>
                <c:pt idx="2">
                  <c:v>3o. quintil</c:v>
                </c:pt>
                <c:pt idx="3">
                  <c:v>4o. quintil</c:v>
                </c:pt>
                <c:pt idx="4">
                  <c:v>5o. quintil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1</c:v>
                </c:pt>
                <c:pt idx="1">
                  <c:v>0.98</c:v>
                </c:pt>
                <c:pt idx="2">
                  <c:v>1.3</c:v>
                </c:pt>
                <c:pt idx="3">
                  <c:v>1.23</c:v>
                </c:pt>
                <c:pt idx="4">
                  <c:v>1.35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97D-E448-B69E-750EBBC1CD68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ln w="14222">
              <a:noFill/>
            </a:ln>
          </c:spPr>
          <c:marker>
            <c:symbol val="squar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cat>
            <c:strRef>
              <c:f>Sheet1!$B$1:$F$1</c:f>
              <c:strCache>
                <c:ptCount val="5"/>
                <c:pt idx="0">
                  <c:v>1o. quintil</c:v>
                </c:pt>
                <c:pt idx="1">
                  <c:v>2o. quintil</c:v>
                </c:pt>
                <c:pt idx="2">
                  <c:v>3o. quintil</c:v>
                </c:pt>
                <c:pt idx="3">
                  <c:v>4o. quintil</c:v>
                </c:pt>
                <c:pt idx="4">
                  <c:v>5o. quintil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1</c:v>
                </c:pt>
                <c:pt idx="1">
                  <c:v>1.19</c:v>
                </c:pt>
                <c:pt idx="2">
                  <c:v>1.56</c:v>
                </c:pt>
                <c:pt idx="3">
                  <c:v>1.49</c:v>
                </c:pt>
                <c:pt idx="4">
                  <c:v>1.64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B97D-E448-B69E-750EBBC1CD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18962">
              <a:solidFill>
                <a:srgbClr val="99CCFF"/>
              </a:solidFill>
              <a:prstDash val="solid"/>
            </a:ln>
          </c:spPr>
        </c:hiLowLines>
        <c:axId val="1408587392"/>
        <c:axId val="1408593376"/>
      </c:stockChart>
      <c:catAx>
        <c:axId val="1408587392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 w="237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69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40859337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08593376"/>
        <c:scaling>
          <c:orientation val="minMax"/>
          <c:max val="3"/>
        </c:scaling>
        <c:delete val="0"/>
        <c:axPos val="l"/>
        <c:majorGridlines>
          <c:spPr>
            <a:ln w="9481">
              <a:solidFill>
                <a:srgbClr val="008080"/>
              </a:solidFill>
              <a:prstDash val="solid"/>
            </a:ln>
          </c:spPr>
        </c:majorGridlines>
        <c:numFmt formatCode="General" sourceLinked="1"/>
        <c:majorTickMark val="cross"/>
        <c:minorTickMark val="none"/>
        <c:tickLblPos val="nextTo"/>
        <c:spPr>
          <a:ln w="237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69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408587392"/>
        <c:crosses val="autoZero"/>
        <c:crossBetween val="between"/>
        <c:majorUnit val="1"/>
        <c:minorUnit val="0.2"/>
      </c:valAx>
      <c:spPr>
        <a:noFill/>
        <a:ln w="18962">
          <a:noFill/>
        </a:ln>
      </c:spPr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>
      <a:noFill/>
    </a:ln>
  </c:spPr>
  <c:txPr>
    <a:bodyPr/>
    <a:lstStyle/>
    <a:p>
      <a:pPr>
        <a:defRPr sz="1232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279749478079335E-2"/>
          <c:y val="4.5454545454545456E-2"/>
          <c:w val="0.94780793319415446"/>
          <c:h val="0.84375"/>
        </c:manualLayout>
      </c:layout>
      <c:stockChart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ln w="14142">
              <a:noFill/>
            </a:ln>
          </c:spPr>
          <c:marker>
            <c:symbol val="none"/>
          </c:marker>
          <c:cat>
            <c:strRef>
              <c:f>Sheet1!$B$1:$F$1</c:f>
              <c:strCache>
                <c:ptCount val="5"/>
                <c:pt idx="0">
                  <c:v>1o. quintil</c:v>
                </c:pt>
                <c:pt idx="1">
                  <c:v>2o. quintil</c:v>
                </c:pt>
                <c:pt idx="2">
                  <c:v>3o. quintil</c:v>
                </c:pt>
                <c:pt idx="3">
                  <c:v>4o. quintil</c:v>
                </c:pt>
                <c:pt idx="4">
                  <c:v>5o. quintil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1</c:v>
                </c:pt>
                <c:pt idx="1">
                  <c:v>1.79</c:v>
                </c:pt>
                <c:pt idx="2">
                  <c:v>1.92</c:v>
                </c:pt>
                <c:pt idx="3">
                  <c:v>2.29</c:v>
                </c:pt>
                <c:pt idx="4">
                  <c:v>2.11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964-3142-B046-52E6D66E9FE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ln w="14142">
              <a:noFill/>
            </a:ln>
          </c:spPr>
          <c:marker>
            <c:symbol val="none"/>
          </c:marker>
          <c:cat>
            <c:strRef>
              <c:f>Sheet1!$B$1:$F$1</c:f>
              <c:strCache>
                <c:ptCount val="5"/>
                <c:pt idx="0">
                  <c:v>1o. quintil</c:v>
                </c:pt>
                <c:pt idx="1">
                  <c:v>2o. quintil</c:v>
                </c:pt>
                <c:pt idx="2">
                  <c:v>3o. quintil</c:v>
                </c:pt>
                <c:pt idx="3">
                  <c:v>4o. quintil</c:v>
                </c:pt>
                <c:pt idx="4">
                  <c:v>5o. quintil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1</c:v>
                </c:pt>
                <c:pt idx="1">
                  <c:v>1.21</c:v>
                </c:pt>
                <c:pt idx="2">
                  <c:v>1.3</c:v>
                </c:pt>
                <c:pt idx="3">
                  <c:v>1.57</c:v>
                </c:pt>
                <c:pt idx="4">
                  <c:v>1.43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6964-3142-B046-52E6D66E9FE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ln w="14142">
              <a:noFill/>
            </a:ln>
          </c:spPr>
          <c:marker>
            <c:symbol val="squar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cat>
            <c:strRef>
              <c:f>Sheet1!$B$1:$F$1</c:f>
              <c:strCache>
                <c:ptCount val="5"/>
                <c:pt idx="0">
                  <c:v>1o. quintil</c:v>
                </c:pt>
                <c:pt idx="1">
                  <c:v>2o. quintil</c:v>
                </c:pt>
                <c:pt idx="2">
                  <c:v>3o. quintil</c:v>
                </c:pt>
                <c:pt idx="3">
                  <c:v>4o. quintil</c:v>
                </c:pt>
                <c:pt idx="4">
                  <c:v>5o. quintil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1</c:v>
                </c:pt>
                <c:pt idx="1">
                  <c:v>1.47</c:v>
                </c:pt>
                <c:pt idx="2">
                  <c:v>1.58</c:v>
                </c:pt>
                <c:pt idx="3">
                  <c:v>1.9</c:v>
                </c:pt>
                <c:pt idx="4">
                  <c:v>1.76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6964-3142-B046-52E6D66E9F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18857">
              <a:solidFill>
                <a:srgbClr val="99CCFF"/>
              </a:solidFill>
              <a:prstDash val="solid"/>
            </a:ln>
          </c:spPr>
        </c:hiLowLines>
        <c:axId val="1408587936"/>
        <c:axId val="1408589568"/>
      </c:stockChart>
      <c:catAx>
        <c:axId val="140858793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 w="235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43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40858956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08589568"/>
        <c:scaling>
          <c:orientation val="minMax"/>
          <c:max val="3"/>
        </c:scaling>
        <c:delete val="0"/>
        <c:axPos val="l"/>
        <c:majorGridlines>
          <c:spPr>
            <a:ln w="9428">
              <a:solidFill>
                <a:srgbClr val="008080"/>
              </a:solidFill>
              <a:prstDash val="solid"/>
            </a:ln>
          </c:spPr>
        </c:majorGridlines>
        <c:numFmt formatCode="General" sourceLinked="1"/>
        <c:majorTickMark val="cross"/>
        <c:minorTickMark val="none"/>
        <c:tickLblPos val="nextTo"/>
        <c:spPr>
          <a:ln w="235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43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408587936"/>
        <c:crosses val="autoZero"/>
        <c:crossBetween val="between"/>
        <c:majorUnit val="1"/>
        <c:minorUnit val="0.2"/>
      </c:valAx>
      <c:spPr>
        <a:noFill/>
        <a:ln w="18857">
          <a:noFill/>
        </a:ln>
      </c:spPr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>
      <a:noFill/>
    </a:ln>
  </c:spPr>
  <c:txPr>
    <a:bodyPr/>
    <a:lstStyle/>
    <a:p>
      <a:pPr>
        <a:defRPr sz="1206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801749271137031E-2"/>
          <c:y val="3.9393939393939391E-2"/>
          <c:w val="0.89795918367346939"/>
          <c:h val="0.81818181818181823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Osaka</c:v>
                </c:pt>
              </c:strCache>
            </c:strRef>
          </c:tx>
          <c:spPr>
            <a:ln w="25238">
              <a:solidFill>
                <a:srgbClr val="FF0000"/>
              </a:solidFill>
              <a:prstDash val="solid"/>
            </a:ln>
          </c:spPr>
          <c:marker>
            <c:symbol val="diamond"/>
            <c:size val="6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numRef>
              <c:f>Sheet1!$B$1:$J$1</c:f>
              <c:numCache>
                <c:formatCode>General</c:formatCode>
                <c:ptCount val="9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</c:numCache>
            </c:numRef>
          </c:cat>
          <c:val>
            <c:numRef>
              <c:f>Sheet1!$B$2:$J$2</c:f>
              <c:numCache>
                <c:formatCode>General</c:formatCode>
                <c:ptCount val="9"/>
                <c:pt idx="0">
                  <c:v>0</c:v>
                </c:pt>
                <c:pt idx="1">
                  <c:v>9.5</c:v>
                </c:pt>
                <c:pt idx="2">
                  <c:v>24</c:v>
                </c:pt>
                <c:pt idx="3">
                  <c:v>37.5</c:v>
                </c:pt>
                <c:pt idx="4">
                  <c:v>51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EF2-CB45-BE02-42D38A9C6AF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Pima</c:v>
                </c:pt>
              </c:strCache>
            </c:strRef>
          </c:tx>
          <c:spPr>
            <a:ln w="25238">
              <a:solidFill>
                <a:srgbClr val="FFFF00"/>
              </a:solidFill>
              <a:prstDash val="solid"/>
            </a:ln>
          </c:spPr>
          <c:marker>
            <c:symbol val="square"/>
            <c:size val="6"/>
            <c:spPr>
              <a:solidFill>
                <a:srgbClr val="FFFF00"/>
              </a:solidFill>
              <a:ln>
                <a:solidFill>
                  <a:srgbClr val="FFFF00"/>
                </a:solidFill>
                <a:prstDash val="solid"/>
              </a:ln>
            </c:spPr>
          </c:marker>
          <c:cat>
            <c:numRef>
              <c:f>Sheet1!$B$1:$J$1</c:f>
              <c:numCache>
                <c:formatCode>General</c:formatCode>
                <c:ptCount val="9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</c:numCache>
            </c:numRef>
          </c:cat>
          <c:val>
            <c:numRef>
              <c:f>Sheet1!$B$3:$J$3</c:f>
              <c:numCache>
                <c:formatCode>General</c:formatCode>
                <c:ptCount val="9"/>
                <c:pt idx="0">
                  <c:v>0</c:v>
                </c:pt>
                <c:pt idx="1">
                  <c:v>3</c:v>
                </c:pt>
                <c:pt idx="2">
                  <c:v>8</c:v>
                </c:pt>
                <c:pt idx="3">
                  <c:v>22.5</c:v>
                </c:pt>
                <c:pt idx="4">
                  <c:v>50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EF2-CB45-BE02-42D38A9C6AF6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Steno - Dinamarca</c:v>
                </c:pt>
              </c:strCache>
            </c:strRef>
          </c:tx>
          <c:spPr>
            <a:ln w="25238">
              <a:solidFill>
                <a:srgbClr val="00FF00"/>
              </a:solidFill>
              <a:prstDash val="solid"/>
            </a:ln>
          </c:spPr>
          <c:marker>
            <c:symbol val="triangle"/>
            <c:size val="6"/>
            <c:spPr>
              <a:solidFill>
                <a:srgbClr val="00FF00"/>
              </a:solidFill>
              <a:ln>
                <a:solidFill>
                  <a:srgbClr val="00FF00"/>
                </a:solidFill>
                <a:prstDash val="solid"/>
              </a:ln>
            </c:spPr>
          </c:marker>
          <c:cat>
            <c:numRef>
              <c:f>Sheet1!$B$1:$J$1</c:f>
              <c:numCache>
                <c:formatCode>General</c:formatCode>
                <c:ptCount val="9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</c:numCache>
            </c:numRef>
          </c:cat>
          <c:val>
            <c:numRef>
              <c:f>Sheet1!$B$4:$J$4</c:f>
              <c:numCache>
                <c:formatCode>General</c:formatCode>
                <c:ptCount val="9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16.5</c:v>
                </c:pt>
                <c:pt idx="4">
                  <c:v>27.5</c:v>
                </c:pt>
                <c:pt idx="5">
                  <c:v>33.5</c:v>
                </c:pt>
                <c:pt idx="6">
                  <c:v>39</c:v>
                </c:pt>
                <c:pt idx="7">
                  <c:v>42.5</c:v>
                </c:pt>
                <c:pt idx="8">
                  <c:v>45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AEF2-CB45-BE02-42D38A9C6AF6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C.Joslin - EUA</c:v>
                </c:pt>
              </c:strCache>
            </c:strRef>
          </c:tx>
          <c:spPr>
            <a:ln w="25238">
              <a:solidFill>
                <a:srgbClr val="69FFFF"/>
              </a:solidFill>
              <a:prstDash val="solid"/>
            </a:ln>
          </c:spPr>
          <c:marker>
            <c:symbol val="x"/>
            <c:size val="6"/>
            <c:spPr>
              <a:noFill/>
              <a:ln>
                <a:solidFill>
                  <a:srgbClr val="00FFFF"/>
                </a:solidFill>
                <a:prstDash val="solid"/>
              </a:ln>
            </c:spPr>
          </c:marker>
          <c:cat>
            <c:numRef>
              <c:f>Sheet1!$B$1:$J$1</c:f>
              <c:numCache>
                <c:formatCode>General</c:formatCode>
                <c:ptCount val="9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</c:numCache>
            </c:numRef>
          </c:cat>
          <c:val>
            <c:numRef>
              <c:f>Sheet1!$B$5:$J$5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15</c:v>
                </c:pt>
                <c:pt idx="4">
                  <c:v>21</c:v>
                </c:pt>
                <c:pt idx="5">
                  <c:v>25.5</c:v>
                </c:pt>
                <c:pt idx="6">
                  <c:v>29.5</c:v>
                </c:pt>
                <c:pt idx="7">
                  <c:v>34</c:v>
                </c:pt>
                <c:pt idx="8">
                  <c:v>35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AEF2-CB45-BE02-42D38A9C6A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8590112"/>
        <c:axId val="1408593920"/>
      </c:lineChart>
      <c:catAx>
        <c:axId val="1408590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590" b="1" i="0" u="none" strike="noStrike" baseline="0">
                    <a:solidFill>
                      <a:srgbClr val="000000"/>
                    </a:solidFill>
                    <a:latin typeface="Arial Narrow"/>
                    <a:ea typeface="Arial Narrow"/>
                    <a:cs typeface="Arial Narrow"/>
                  </a:defRPr>
                </a:pPr>
                <a:r>
                  <a:rPr lang="en-US"/>
                  <a:t>Duração do DM1 (anos)</a:t>
                </a:r>
              </a:p>
            </c:rich>
          </c:tx>
          <c:layout>
            <c:manualLayout>
              <c:xMode val="edge"/>
              <c:yMode val="edge"/>
              <c:x val="0.30612244897959184"/>
              <c:y val="0.92121212121212126"/>
            </c:manualLayout>
          </c:layout>
          <c:overlay val="0"/>
          <c:spPr>
            <a:noFill/>
            <a:ln w="25238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5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391" b="1" i="0" u="none" strike="noStrike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pt-BR"/>
          </a:p>
        </c:txPr>
        <c:crossAx val="140859392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408593920"/>
        <c:scaling>
          <c:orientation val="minMax"/>
        </c:scaling>
        <c:delete val="0"/>
        <c:axPos val="l"/>
        <c:majorGridlines>
          <c:spPr>
            <a:ln w="12619">
              <a:solidFill>
                <a:schemeClr val="bg2">
                  <a:lumMod val="90000"/>
                </a:schemeClr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5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391" b="1" i="0" u="none" strike="noStrike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pt-BR"/>
          </a:p>
        </c:txPr>
        <c:crossAx val="1408590112"/>
        <c:crosses val="autoZero"/>
        <c:crossBetween val="midCat"/>
      </c:valAx>
      <c:spPr>
        <a:noFill/>
        <a:ln w="25238">
          <a:noFill/>
        </a:ln>
      </c:spPr>
    </c:plotArea>
    <c:legend>
      <c:legendPos val="r"/>
      <c:layout>
        <c:manualLayout>
          <c:xMode val="edge"/>
          <c:yMode val="edge"/>
          <c:x val="0.54810499455673367"/>
          <c:y val="0.51816451907416639"/>
          <c:w val="0.45189504373177841"/>
          <c:h val="0.29696969696969699"/>
        </c:manualLayout>
      </c:layout>
      <c:overlay val="0"/>
      <c:spPr>
        <a:noFill/>
        <a:ln w="25238">
          <a:noFill/>
        </a:ln>
      </c:spPr>
      <c:txPr>
        <a:bodyPr/>
        <a:lstStyle/>
        <a:p>
          <a:pPr>
            <a:defRPr sz="1277" b="1" i="0" u="none" strike="noStrike" baseline="0">
              <a:solidFill>
                <a:srgbClr val="000000"/>
              </a:solidFill>
              <a:latin typeface="Arial Narrow"/>
              <a:ea typeface="Arial Narrow"/>
              <a:cs typeface="Arial Narrow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88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image" Target="../media/image5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D2A86-AEFA-F94D-92E6-EA4F5B1A6DF2}" type="datetimeFigureOut">
              <a:rPr lang="x-none" smtClean="0"/>
              <a:t>14/04/2023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E1D549-3A80-A54F-BBC2-ADA73911EC4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49555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5">
            <a:extLst>
              <a:ext uri="{FF2B5EF4-FFF2-40B4-BE49-F238E27FC236}">
                <a16:creationId xmlns:a16="http://schemas.microsoft.com/office/drawing/2014/main" xmlns="" id="{35F37ECD-FCC0-674C-BD56-CD864ECABD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A7147A8-3E81-D246-9341-4FBCE87609A1}" type="slidenum">
              <a:rPr lang="pt-BR" altLang="pt-BR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</a:t>
            </a:fld>
            <a:endParaRPr lang="pt-BR" altLang="pt-BR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xmlns="" id="{9909369E-491F-684A-AB40-963A6DBA59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xmlns="" id="{1CFC6179-C3B0-8646-8AFB-DCD6F64B5B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36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xmlns="" id="{CD048D91-1056-4448-B2ED-46F85C10D8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045CA7A-0307-DD45-A8C2-7E08EB2A7DE2}" type="slidenum">
              <a:rPr lang="en-US" altLang="pt-BR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14</a:t>
            </a:fld>
            <a:endParaRPr lang="en-US" altLang="pt-BR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xmlns="" id="{49FCC173-BD61-614D-B4CB-87523D1EF3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9175" y="514350"/>
            <a:ext cx="4570413" cy="2571750"/>
          </a:xfrm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xmlns="" id="{45FFCF29-6316-AC43-A597-DC31CF8464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endParaRPr lang="en-US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126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5">
            <a:extLst>
              <a:ext uri="{FF2B5EF4-FFF2-40B4-BE49-F238E27FC236}">
                <a16:creationId xmlns:a16="http://schemas.microsoft.com/office/drawing/2014/main" xmlns="" id="{CBC01B8B-41BA-AC40-B8AA-D7B0E1A218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A6EEDCC-8651-DF40-A120-BEC754867D7F}" type="slidenum">
              <a:rPr lang="pt-BR" altLang="pt-BR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17</a:t>
            </a:fld>
            <a:endParaRPr lang="pt-BR" altLang="pt-BR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xmlns="" id="{BCD623EE-65ED-5245-992E-96E37435B7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xmlns="" id="{01A46E92-524B-774C-9CED-9AA354E97F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895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5">
            <a:extLst>
              <a:ext uri="{FF2B5EF4-FFF2-40B4-BE49-F238E27FC236}">
                <a16:creationId xmlns:a16="http://schemas.microsoft.com/office/drawing/2014/main" xmlns="" id="{5C830977-B022-DF4C-850B-FB83360A89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30DF9B6-0DBF-B14B-B034-6FE4012905E4}" type="slidenum">
              <a:rPr lang="pt-BR" altLang="pt-BR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18</a:t>
            </a:fld>
            <a:endParaRPr lang="pt-BR" altLang="pt-BR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xmlns="" id="{EA65DF34-3CC4-4E4F-8E7C-2C2CCBCA7E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xmlns="" id="{E1F898BA-69DA-F04E-8438-F8081821FB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801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5">
            <a:extLst>
              <a:ext uri="{FF2B5EF4-FFF2-40B4-BE49-F238E27FC236}">
                <a16:creationId xmlns:a16="http://schemas.microsoft.com/office/drawing/2014/main" xmlns="" id="{AFCD6294-DDD8-4249-A396-50C8E52EE9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055C420-A4C5-8C42-88E2-EE5954BD7851}" type="slidenum">
              <a:rPr lang="pt-BR" altLang="pt-BR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20</a:t>
            </a:fld>
            <a:endParaRPr lang="pt-BR" altLang="pt-BR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xmlns="" id="{CB807CF4-12F9-7447-A216-85ABEEAFB7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xmlns="" id="{16603A43-2667-BE4F-851E-2F66EB89CC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100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5">
            <a:extLst>
              <a:ext uri="{FF2B5EF4-FFF2-40B4-BE49-F238E27FC236}">
                <a16:creationId xmlns:a16="http://schemas.microsoft.com/office/drawing/2014/main" xmlns="" id="{B309D14E-D157-084D-B31D-129E3D4F84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00CC7D8-3227-7047-AC17-CF64E7654E58}" type="slidenum">
              <a:rPr lang="pt-BR" altLang="pt-BR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22</a:t>
            </a:fld>
            <a:endParaRPr lang="pt-BR" altLang="pt-BR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xmlns="" id="{03B49257-42F8-9C40-8E72-9D8A53EE2F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4413" y="515938"/>
            <a:ext cx="4572000" cy="2571750"/>
          </a:xfrm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xmlns="" id="{8C10B326-79D8-8B40-870D-9153EF96D8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7613" y="3257550"/>
            <a:ext cx="6707187" cy="3086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704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5">
            <a:extLst>
              <a:ext uri="{FF2B5EF4-FFF2-40B4-BE49-F238E27FC236}">
                <a16:creationId xmlns:a16="http://schemas.microsoft.com/office/drawing/2014/main" xmlns="" id="{742F2AB1-C224-D14B-8B62-A7CA52262F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00723B8-7288-2C45-ADC4-E7C5CCDBF73D}" type="slidenum">
              <a:rPr lang="pt-BR" altLang="pt-BR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23</a:t>
            </a:fld>
            <a:endParaRPr lang="pt-BR" altLang="pt-BR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xmlns="" id="{06EF0878-337B-2247-AE4E-87F13355FA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xmlns="" id="{B36C122F-C504-5F41-99E9-4DB8152AAF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>
                <a:latin typeface="Arial" panose="020B0604020202020204" pitchFamily="34" charset="0"/>
              </a:rPr>
              <a:t>O papel deletério das gorduras p/ o risco de DM2</a:t>
            </a:r>
            <a:r>
              <a:rPr lang="pt-BR" altLang="pt-BR" b="1">
                <a:latin typeface="Arial" panose="020B0604020202020204" pitchFamily="34" charset="0"/>
              </a:rPr>
              <a:t> </a:t>
            </a:r>
            <a:r>
              <a:rPr lang="pt-BR" altLang="pt-BR">
                <a:latin typeface="Arial" panose="020B0604020202020204" pitchFamily="34" charset="0"/>
              </a:rPr>
              <a:t>têm sido revelado por </a:t>
            </a:r>
            <a:r>
              <a:rPr lang="pt-BR" altLang="pt-BR" b="1">
                <a:latin typeface="Arial" panose="020B0604020202020204" pitchFamily="34" charset="0"/>
              </a:rPr>
              <a:t>estudos de coorte</a:t>
            </a:r>
            <a:r>
              <a:rPr lang="pt-BR" altLang="pt-BR">
                <a:latin typeface="Arial" panose="020B0604020202020204" pitchFamily="34" charset="0"/>
              </a:rPr>
              <a:t>, por ex. o HPS, no qual particular/e o consumo de ác.gr. saturados associou-se ao risco de desenvolvimento dessa doença. </a:t>
            </a:r>
            <a:endParaRPr lang="en-US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24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5">
            <a:extLst>
              <a:ext uri="{FF2B5EF4-FFF2-40B4-BE49-F238E27FC236}">
                <a16:creationId xmlns:a16="http://schemas.microsoft.com/office/drawing/2014/main" xmlns="" id="{3F07BA56-A653-F44F-88DE-A5BFE0EB9B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ECC21BA-57C6-D54E-8BD5-01C161972C0F}" type="slidenum">
              <a:rPr lang="pt-BR" altLang="pt-BR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24</a:t>
            </a:fld>
            <a:endParaRPr lang="pt-BR" altLang="pt-BR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xmlns="" id="{A92751F4-F77F-9847-8883-7F773DC246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xmlns="" id="{0736DB30-422F-2C44-80C2-A7F0341503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2092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5">
            <a:extLst>
              <a:ext uri="{FF2B5EF4-FFF2-40B4-BE49-F238E27FC236}">
                <a16:creationId xmlns:a16="http://schemas.microsoft.com/office/drawing/2014/main" xmlns="" id="{9CB8E199-D409-C549-A826-ED571FBE8C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52FBF5D-9662-1846-94CF-5692F8AD0BA9}" type="slidenum">
              <a:rPr lang="pt-BR" altLang="pt-BR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27</a:t>
            </a:fld>
            <a:endParaRPr lang="pt-BR" altLang="pt-BR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xmlns="" id="{82E23BA3-ABB2-D44C-A8E8-70001CD681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xmlns="" id="{817FA2E2-E75E-E044-81AD-AA7B1B69E9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0724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5">
            <a:extLst>
              <a:ext uri="{FF2B5EF4-FFF2-40B4-BE49-F238E27FC236}">
                <a16:creationId xmlns:a16="http://schemas.microsoft.com/office/drawing/2014/main" xmlns="" id="{596D6D76-883D-3A4B-8B2A-A8FDF8E1B6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391C40F-51AD-F540-9600-359325A4104D}" type="slidenum">
              <a:rPr lang="pt-BR" altLang="pt-BR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28</a:t>
            </a:fld>
            <a:endParaRPr lang="pt-BR" altLang="pt-BR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xmlns="" id="{D9585EB3-568A-ED4D-A80E-E084CD9A70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xmlns="" id="{2DE52E24-548B-0D42-BB42-EE1458B348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9251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5">
            <a:extLst>
              <a:ext uri="{FF2B5EF4-FFF2-40B4-BE49-F238E27FC236}">
                <a16:creationId xmlns:a16="http://schemas.microsoft.com/office/drawing/2014/main" xmlns="" id="{ED2865CE-0F3A-884E-A1E8-8B8D88F042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0D3B71F-C0B7-A942-B33F-0C9092AE23F9}" type="slidenum">
              <a:rPr lang="pt-BR" altLang="pt-BR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29</a:t>
            </a:fld>
            <a:endParaRPr lang="pt-BR" altLang="pt-BR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xmlns="" id="{E183C7FF-01D4-3F43-892F-97E075AD5D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xmlns="" id="{D73B6A53-3B6E-DD4E-A0C0-0C37607B28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416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xmlns="" id="{D7CAE300-8129-5343-8FD4-524EC4B135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xmlns="" id="{6D10D686-A6E3-594B-91CB-4D258FFE8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>
                <a:latin typeface="Arial" panose="020B0604020202020204" pitchFamily="34" charset="0"/>
              </a:rPr>
              <a:t>Embora a avaliação da mortalidade bruta por DCNT indique um aumento de 5% de 1996</a:t>
            </a:r>
          </a:p>
          <a:p>
            <a:r>
              <a:rPr lang="pt-BR" altLang="pt-BR">
                <a:latin typeface="Arial" panose="020B0604020202020204" pitchFamily="34" charset="0"/>
              </a:rPr>
              <a:t>para 2007, de 442 para 463 mortes por 100 mil habitantes, quando essas taxas são padronizadas por idade para</a:t>
            </a:r>
          </a:p>
          <a:p>
            <a:r>
              <a:rPr lang="pt-BR" altLang="pt-BR">
                <a:latin typeface="Arial" panose="020B0604020202020204" pitchFamily="34" charset="0"/>
              </a:rPr>
              <a:t>a população-padrão da OMS e corrigidas para sub-registro com redistribuição das causas mal definidas de morte, a</a:t>
            </a:r>
          </a:p>
          <a:p>
            <a:r>
              <a:rPr lang="pt-BR" altLang="pt-BR">
                <a:latin typeface="Arial" panose="020B0604020202020204" pitchFamily="34" charset="0"/>
              </a:rPr>
              <a:t>comparação ao longo do tempo mostra que a mortalidade por DCNT diminuiu em 20% de 1996 para 2007 (Figura</a:t>
            </a:r>
          </a:p>
          <a:p>
            <a:r>
              <a:rPr lang="pt-BR" altLang="pt-BR">
                <a:latin typeface="Arial" panose="020B0604020202020204" pitchFamily="34" charset="0"/>
              </a:rPr>
              <a:t>1). Nesse período, a redução foi de 31% para as doenças do aparelho circulatório e de 38% para as respiratórias</a:t>
            </a:r>
          </a:p>
          <a:p>
            <a:r>
              <a:rPr lang="pt-BR" altLang="pt-BR">
                <a:latin typeface="Arial" panose="020B0604020202020204" pitchFamily="34" charset="0"/>
              </a:rPr>
              <a:t>crônicas (28% doença pulmonar obstrutiva crônica e 34% asma); para o diabetes verificou-se aumento de 2% e para</a:t>
            </a:r>
          </a:p>
          <a:p>
            <a:r>
              <a:rPr lang="pt-BR" altLang="pt-BR">
                <a:latin typeface="Arial" panose="020B0604020202020204" pitchFamily="34" charset="0"/>
              </a:rPr>
              <a:t>outras doenças crônicas, diminuição de 2% (SCHMIDT et al, 2011).↑</a:t>
            </a:r>
            <a:endParaRPr lang="en-US" altLang="pt-BR">
              <a:latin typeface="Arial" panose="020B0604020202020204" pitchFamily="34" charset="0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xmlns="" id="{A4672AD1-FEA4-B64E-9D8F-04E890ACFE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1DAC6D4-8DC8-FD4A-A5C8-596DFFBECE52}" type="slidenum">
              <a:rPr lang="pt-BR" altLang="pt-BR" sz="1200" smtClean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/>
              <a:t>2</a:t>
            </a:fld>
            <a:endParaRPr lang="pt-BR" altLang="pt-BR" sz="1200">
              <a:solidFill>
                <a:schemeClr val="tx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4677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5">
            <a:extLst>
              <a:ext uri="{FF2B5EF4-FFF2-40B4-BE49-F238E27FC236}">
                <a16:creationId xmlns:a16="http://schemas.microsoft.com/office/drawing/2014/main" xmlns="" id="{02765CCF-365F-B940-9B5C-0A20D567AB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B1CC07B-AAEF-6745-BAF8-DC195F7DE1CE}" type="slidenum">
              <a:rPr lang="pt-BR" altLang="pt-BR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30</a:t>
            </a:fld>
            <a:endParaRPr lang="pt-BR" altLang="pt-BR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xmlns="" id="{BD73CD4C-2F8B-3E46-959C-ED6287FE9E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xmlns="" id="{9C7A5BDF-AE39-764B-B9DA-B91A746E56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2966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5">
            <a:extLst>
              <a:ext uri="{FF2B5EF4-FFF2-40B4-BE49-F238E27FC236}">
                <a16:creationId xmlns:a16="http://schemas.microsoft.com/office/drawing/2014/main" xmlns="" id="{A9C93E00-5C2C-1B40-AFA2-9069BBE564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7DA7330-7222-914D-A9EC-8A91F8400011}" type="slidenum">
              <a:rPr lang="pt-BR" altLang="pt-BR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33</a:t>
            </a:fld>
            <a:endParaRPr lang="pt-BR" altLang="pt-BR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xmlns="" id="{3EA0B408-84BC-1F44-B841-D065BA4DE6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4413" y="515938"/>
            <a:ext cx="4572000" cy="2571750"/>
          </a:xfrm>
          <a:ln/>
        </p:spPr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xmlns="" id="{01FF2413-D93B-5745-A4C1-7CDC4BD862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7613" y="3257550"/>
            <a:ext cx="6707187" cy="3086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4427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5">
            <a:extLst>
              <a:ext uri="{FF2B5EF4-FFF2-40B4-BE49-F238E27FC236}">
                <a16:creationId xmlns:a16="http://schemas.microsoft.com/office/drawing/2014/main" xmlns="" id="{EC81D16F-787C-A143-AF53-45E2607B06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3AC2A66-0E68-D44E-9BEA-E75A834B1FDE}" type="slidenum">
              <a:rPr lang="pt-BR" altLang="pt-BR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40</a:t>
            </a:fld>
            <a:endParaRPr lang="pt-BR" altLang="pt-BR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xmlns="" id="{4086557D-8518-034D-A38C-C49AA2C79B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xmlns="" id="{C5923D11-441E-ED4E-9CF0-0E56FE6552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202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5">
            <a:extLst>
              <a:ext uri="{FF2B5EF4-FFF2-40B4-BE49-F238E27FC236}">
                <a16:creationId xmlns:a16="http://schemas.microsoft.com/office/drawing/2014/main" xmlns="" id="{4CEA8D63-8B2C-3447-8D06-E8C1EB8E63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BFB9140-1B74-6D48-BA36-1AB0388D34A2}" type="slidenum">
              <a:rPr lang="pt-BR" altLang="pt-BR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42</a:t>
            </a:fld>
            <a:endParaRPr lang="pt-BR" altLang="pt-BR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xmlns="" id="{AA5D782F-C81F-0849-B641-EEE78F8FCE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xmlns="" id="{3EA3725A-3A54-DE48-9AA4-DC7B91040C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7550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Imagem de Slide 1">
            <a:extLst>
              <a:ext uri="{FF2B5EF4-FFF2-40B4-BE49-F238E27FC236}">
                <a16:creationId xmlns:a16="http://schemas.microsoft.com/office/drawing/2014/main" xmlns="" id="{85EDFA69-BB82-644D-8FF7-8F87978A50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Espaço Reservado para Anotações 2">
            <a:extLst>
              <a:ext uri="{FF2B5EF4-FFF2-40B4-BE49-F238E27FC236}">
                <a16:creationId xmlns:a16="http://schemas.microsoft.com/office/drawing/2014/main" xmlns="" id="{1C70C1B2-BB4D-6C44-BB09-FFD257D4B2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>
                <a:latin typeface="Arial" panose="020B0604020202020204" pitchFamily="34" charset="0"/>
              </a:rPr>
              <a:t>Nesta figura observamos que os países que terão os maiores aumentos de DM serão os de média renda entre os quais está o Br.</a:t>
            </a:r>
          </a:p>
        </p:txBody>
      </p:sp>
      <p:sp>
        <p:nvSpPr>
          <p:cNvPr id="21508" name="Espaço Reservado para Número de Slide 3">
            <a:extLst>
              <a:ext uri="{FF2B5EF4-FFF2-40B4-BE49-F238E27FC236}">
                <a16:creationId xmlns:a16="http://schemas.microsoft.com/office/drawing/2014/main" xmlns="" id="{60686F5E-F161-1845-880C-F0F5609AAA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3811A2A-3F00-3C4B-AF37-5E0146495772}" type="slidenum">
              <a:rPr lang="pt-BR" altLang="pt-BR">
                <a:solidFill>
                  <a:schemeClr val="tx1"/>
                </a:solidFill>
                <a:latin typeface="Calibri" panose="020F0502020204030204" pitchFamily="34" charset="0"/>
              </a:rPr>
              <a:pPr/>
              <a:t>45</a:t>
            </a:fld>
            <a:endParaRPr lang="pt-BR" altLang="pt-BR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781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8E4B3F-E9DF-E041-B360-185B438A6FD9}" type="slidenum">
              <a:rPr lang="pt-BR" altLang="pt-BR" smtClean="0"/>
              <a:pPr>
                <a:defRPr/>
              </a:pPr>
              <a:t>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58837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5">
            <a:extLst>
              <a:ext uri="{FF2B5EF4-FFF2-40B4-BE49-F238E27FC236}">
                <a16:creationId xmlns:a16="http://schemas.microsoft.com/office/drawing/2014/main" xmlns="" id="{209C986F-8660-694C-97A7-E486A35D64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B92D2FA-B3DB-DC44-9A8F-1F32C2A7DDFC}" type="slidenum">
              <a:rPr lang="pt-BR" altLang="pt-BR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</a:t>
            </a:fld>
            <a:endParaRPr lang="pt-BR" altLang="pt-BR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xmlns="" id="{E8960A36-E20D-9943-A9EB-355C6EC387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xmlns="" id="{7F42D522-2773-2F42-955A-A42391FB2B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431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5">
            <a:extLst>
              <a:ext uri="{FF2B5EF4-FFF2-40B4-BE49-F238E27FC236}">
                <a16:creationId xmlns:a16="http://schemas.microsoft.com/office/drawing/2014/main" xmlns="" id="{AA5214A6-F52C-4A4F-A999-836D5CECAF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4AA10A4-69C7-B348-832D-4D47E902BD68}" type="slidenum">
              <a:rPr lang="pt-BR" altLang="pt-BR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6</a:t>
            </a:fld>
            <a:endParaRPr lang="pt-BR" altLang="pt-BR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xmlns="" id="{1498B2CF-2433-294A-8726-9EFD14F721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xmlns="" id="{C8AF8A46-E7E5-0942-8E8C-67F21709B8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072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5">
            <a:extLst>
              <a:ext uri="{FF2B5EF4-FFF2-40B4-BE49-F238E27FC236}">
                <a16:creationId xmlns:a16="http://schemas.microsoft.com/office/drawing/2014/main" xmlns="" id="{0AF78EEB-DC56-B74E-A354-B3FAF51C96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283B97-8BF6-5F44-8ABC-B11DFCF4CF8D}" type="slidenum">
              <a:rPr lang="pt-BR" altLang="pt-BR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7</a:t>
            </a:fld>
            <a:endParaRPr lang="pt-BR" altLang="pt-BR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xmlns="" id="{8B0ED796-3879-254A-A3F7-0C4E4087CD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xmlns="" id="{19E3735D-2380-0344-A771-F623FB6578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416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5">
            <a:extLst>
              <a:ext uri="{FF2B5EF4-FFF2-40B4-BE49-F238E27FC236}">
                <a16:creationId xmlns:a16="http://schemas.microsoft.com/office/drawing/2014/main" xmlns="" id="{6BDD1DD7-6A78-404D-9E54-0AA9A1A9E7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29E7D7D-791B-DD46-ABCC-F1A8D54FEEAA}" type="slidenum">
              <a:rPr lang="pt-BR" altLang="pt-BR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8</a:t>
            </a:fld>
            <a:endParaRPr lang="pt-BR" altLang="pt-BR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xmlns="" id="{CF347A63-9434-FE48-BA49-EB139D1A48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xmlns="" id="{2BCE1148-4138-0640-A6C4-ECFA87829B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603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5">
            <a:extLst>
              <a:ext uri="{FF2B5EF4-FFF2-40B4-BE49-F238E27FC236}">
                <a16:creationId xmlns:a16="http://schemas.microsoft.com/office/drawing/2014/main" xmlns="" id="{251685C6-3E2E-AC4F-800E-FFD162D7FE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0F11457-98F1-BC4A-84DC-44E76F946660}" type="slidenum">
              <a:rPr lang="pt-BR" altLang="pt-BR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9</a:t>
            </a:fld>
            <a:endParaRPr lang="pt-BR" altLang="pt-BR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xmlns="" id="{E901033A-2706-7147-9953-648AF6656B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xmlns="" id="{66A064B2-9207-794E-9E67-5E2609ED76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126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5">
            <a:extLst>
              <a:ext uri="{FF2B5EF4-FFF2-40B4-BE49-F238E27FC236}">
                <a16:creationId xmlns:a16="http://schemas.microsoft.com/office/drawing/2014/main" xmlns="" id="{E5D17A82-17E1-AE42-BDFC-D239D0C05A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62000"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457C9A3-5C95-B94A-96C5-4B12DF3A4B26}" type="slidenum">
              <a:rPr lang="pt-BR" altLang="pt-BR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12</a:t>
            </a:fld>
            <a:endParaRPr lang="pt-BR" altLang="pt-BR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xmlns="" id="{74204E20-6295-E447-B2B9-7B87BF2CFC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xmlns="" id="{0B42DD1F-927D-6D48-B855-C1A53E4DDE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983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6F9E48-2C43-8142-93C6-A9D1586BDD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D1F398F-45AD-C94E-B9C6-07139F400E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C08BB5-8D81-3445-835F-7DBEA8FCA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C27B-75D1-3F4B-93A0-1C8D287D52A0}" type="datetimeFigureOut">
              <a:rPr lang="x-none" smtClean="0"/>
              <a:t>14/04/2023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EB1769-1B2F-F24C-B712-B44B52B2B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E2944C-3534-1940-87DC-09C929117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E6C54-4B01-E64C-946C-4F6B272F6894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52556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A86AC9-F8EF-4E47-A700-48B2130C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1FA97B2-203F-A74C-B45F-107CD4FF0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AB99A5-8E7F-404B-AD6E-5997F299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C27B-75D1-3F4B-93A0-1C8D287D52A0}" type="datetimeFigureOut">
              <a:rPr lang="x-none" smtClean="0"/>
              <a:t>14/04/2023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807280-967D-1C42-A1AC-3EBA44D06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B768BE-602E-3247-9CE6-073594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E6C54-4B01-E64C-946C-4F6B272F6894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2513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D75D1F-C2A4-2045-AACF-04A33EAB9A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A827CF5-0A44-0341-B067-82EEC3827F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555BB2-C6C6-644B-9347-6989C7094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C27B-75D1-3F4B-93A0-1C8D287D52A0}" type="datetimeFigureOut">
              <a:rPr lang="x-none" smtClean="0"/>
              <a:t>14/04/2023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B5B595-C621-6840-9224-EA9ADFE8F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29F640-A7EA-694D-A7DF-308C5BE2A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E6C54-4B01-E64C-946C-4F6B272F6894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48198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134" y="609600"/>
            <a:ext cx="9211733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90133" y="1981200"/>
            <a:ext cx="4515556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11" y="1981200"/>
            <a:ext cx="4515556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293034BE-48CA-1B43-8129-883EB70DB6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D6078ED8-8A88-1F47-8E57-22A007B1EE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E788DD38-DF66-7044-AA7E-5FDA7F29CD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0C085-4AC2-6E43-B8B5-96267E002E9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92538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68F6D5-959B-CC44-A217-5BDCC4C07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A37C94-C3A0-1048-B65C-9D3C9FB57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F9F8D8-6C31-4E43-BED5-42EDF30B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C27B-75D1-3F4B-93A0-1C8D287D52A0}" type="datetimeFigureOut">
              <a:rPr lang="x-none" smtClean="0"/>
              <a:t>14/04/2023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F9312C-2B89-5842-8FC2-09BFB356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2D8786-19A8-5641-B2C4-60F98B256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E6C54-4B01-E64C-946C-4F6B272F6894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60320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CA7E95-25C3-E344-AAFB-96205D911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2BF1CA-29D2-CD42-BFAC-A82984116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EEC6BD-B03A-FC4B-9350-1F5C24AB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C27B-75D1-3F4B-93A0-1C8D287D52A0}" type="datetimeFigureOut">
              <a:rPr lang="x-none" smtClean="0"/>
              <a:t>14/04/2023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F98D78-A0CC-7E48-BBC0-207C39364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E8E934-4D6C-3B47-A9E6-1CE4D07CE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E6C54-4B01-E64C-946C-4F6B272F6894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55030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FF3B4-1E77-6F49-B8F9-FFB525CB4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420D80-4E07-8449-9575-0599863453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4B7DC45-51D2-4641-9865-06F730C26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3507507-1E48-484F-A519-9A99EB173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C27B-75D1-3F4B-93A0-1C8D287D52A0}" type="datetimeFigureOut">
              <a:rPr lang="x-none" smtClean="0"/>
              <a:t>14/04/2023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27992BD-CA98-0C42-8689-0E45EC76B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466388D-1052-B945-9163-37152AFDE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E6C54-4B01-E64C-946C-4F6B272F6894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05824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C2024-4BB5-6B4C-BF26-E2699132C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8A2126-BAB1-7C4F-8534-4F222E61B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2A20DAC-856F-7F48-808E-91A2A8969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41D3701-4511-8346-A2D2-40A60BEC1C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EE5F498-E9CC-4646-9BF9-7AE833D032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5BDA0CC-9F40-FE4D-B29B-42CFA753F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C27B-75D1-3F4B-93A0-1C8D287D52A0}" type="datetimeFigureOut">
              <a:rPr lang="x-none" smtClean="0"/>
              <a:t>14/04/2023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D75716A-AFA6-724E-87FB-0286AB794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30071A2-FB28-F14D-833D-D80DF0353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E6C54-4B01-E64C-946C-4F6B272F6894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97290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E1FB7C-0935-0442-8866-3EF28297C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8C8B913-C6C6-BF41-BC6F-E78A10E48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C27B-75D1-3F4B-93A0-1C8D287D52A0}" type="datetimeFigureOut">
              <a:rPr lang="x-none" smtClean="0"/>
              <a:t>14/04/2023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3A24E28-DFE4-914E-BEE9-A0067EC0B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E89519D-A49F-C74A-A8DA-6CA256FDF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E6C54-4B01-E64C-946C-4F6B272F6894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71632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3E4A7B9-3FB4-5F45-A390-E9541EB45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C27B-75D1-3F4B-93A0-1C8D287D52A0}" type="datetimeFigureOut">
              <a:rPr lang="x-none" smtClean="0"/>
              <a:t>14/04/2023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3E5D197-5BFF-B34C-9FCD-EB330B1EC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AEC3049-76D7-774B-9CE8-72FE2EDFE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E6C54-4B01-E64C-946C-4F6B272F6894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6316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489391-A158-2D40-A8EA-67F1726F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F655D62-5684-EE4E-828F-FBEC4A5CE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4E2D15F-61F6-B844-87B5-A7FC8BFBC6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883CBAA-E43B-984D-B004-4F141C9E5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C27B-75D1-3F4B-93A0-1C8D287D52A0}" type="datetimeFigureOut">
              <a:rPr lang="x-none" smtClean="0"/>
              <a:t>14/04/2023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A7AD257-0317-2C4B-8D63-00E1493CA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F14C2EB-9F25-9946-A1DA-EAEF56479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E6C54-4B01-E64C-946C-4F6B272F6894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02820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6AF94E-D783-9648-A4F0-379AC7B05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23A954-AD35-5143-97FB-98B5946649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CCAF624-9B43-9041-A3BA-BE496B686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9A12FB-499A-F440-859B-DEC064818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C27B-75D1-3F4B-93A0-1C8D287D52A0}" type="datetimeFigureOut">
              <a:rPr lang="x-none" smtClean="0"/>
              <a:t>14/04/2023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CE0F72-3D71-F042-8624-56F5DA314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8DED86-FAF4-6D4D-BF35-BE88F8A09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E6C54-4B01-E64C-946C-4F6B272F6894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3509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26BE76C-67F3-2145-BF40-6B47F31B6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167EED-4B12-FD4E-95A8-D158EB2E3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0E5DEC-5D2D-C74C-A56B-CF31D632B6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2C27B-75D1-3F4B-93A0-1C8D287D52A0}" type="datetimeFigureOut">
              <a:rPr lang="x-none" smtClean="0"/>
              <a:t>14/04/2023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673B18-E5EE-414E-BA0A-EF57B34712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33C76D-FE8E-874C-A164-B2A49CDFF7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E6C54-4B01-E64C-946C-4F6B272F6894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08176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tiff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7.emf"/><Relationship Id="rId4" Type="http://schemas.openxmlformats.org/officeDocument/2006/relationships/oleObject" Target="../embeddings/oleObject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EA9C33A2-B238-1E4B-ACAF-5E69FD3ED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953" y="5956078"/>
            <a:ext cx="21938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t-BR" altLang="pt-B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Sandra RG Ferreira-</a:t>
            </a:r>
            <a:r>
              <a:rPr lang="pt-BR" altLang="pt-BR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Vivolo</a:t>
            </a:r>
            <a:r>
              <a:rPr lang="pt-BR" altLang="pt-B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pt-BR" altLang="pt-B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Prof. </a:t>
            </a:r>
            <a:r>
              <a:rPr lang="pt-BR" altLang="pt-BR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Tit</a:t>
            </a:r>
            <a:r>
              <a:rPr lang="pt-BR" altLang="pt-B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. Dep. Epidemiologia</a:t>
            </a:r>
          </a:p>
        </p:txBody>
      </p:sp>
      <p:grpSp>
        <p:nvGrpSpPr>
          <p:cNvPr id="18436" name="Group 8">
            <a:extLst>
              <a:ext uri="{FF2B5EF4-FFF2-40B4-BE49-F238E27FC236}">
                <a16:creationId xmlns:a16="http://schemas.microsoft.com/office/drawing/2014/main" xmlns="" id="{2BC97A19-5A47-3D4E-8B7E-2387F3628537}"/>
              </a:ext>
            </a:extLst>
          </p:cNvPr>
          <p:cNvGrpSpPr>
            <a:grpSpLocks/>
          </p:cNvGrpSpPr>
          <p:nvPr/>
        </p:nvGrpSpPr>
        <p:grpSpPr bwMode="auto">
          <a:xfrm>
            <a:off x="127985" y="5955436"/>
            <a:ext cx="539224" cy="523862"/>
            <a:chOff x="4110" y="2797"/>
            <a:chExt cx="1424" cy="1357"/>
          </a:xfrm>
        </p:grpSpPr>
        <p:sp>
          <p:nvSpPr>
            <p:cNvPr id="6" name="Oval 7">
              <a:extLst>
                <a:ext uri="{FF2B5EF4-FFF2-40B4-BE49-F238E27FC236}">
                  <a16:creationId xmlns:a16="http://schemas.microsoft.com/office/drawing/2014/main" xmlns="" id="{7108D2DD-D65C-144C-971C-9163B777F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6" y="2815"/>
              <a:ext cx="1361" cy="130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8441" name="Picture 5" descr="logoNutri_jpg">
              <a:extLst>
                <a:ext uri="{FF2B5EF4-FFF2-40B4-BE49-F238E27FC236}">
                  <a16:creationId xmlns:a16="http://schemas.microsoft.com/office/drawing/2014/main" xmlns="" id="{18E04A27-AB00-5847-B0A3-D4ECF8F148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0" y="2797"/>
              <a:ext cx="1424" cy="1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37" name="CaixaDeTexto 1">
            <a:extLst>
              <a:ext uri="{FF2B5EF4-FFF2-40B4-BE49-F238E27FC236}">
                <a16:creationId xmlns:a16="http://schemas.microsoft.com/office/drawing/2014/main" xmlns="" id="{097F13D4-9F42-364B-A22B-D66A15195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090" y="6514436"/>
            <a:ext cx="24382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4020202020204" pitchFamily="34" charset="0"/>
              </a:rPr>
              <a:t>HEP 0151 - Epidemiologia das </a:t>
            </a:r>
            <a:r>
              <a:rPr lang="pt-BR" altLang="pt-BR" sz="1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4020202020204" pitchFamily="34" charset="0"/>
              </a:rPr>
              <a:t>DCNTs</a:t>
            </a:r>
            <a:endParaRPr lang="pt-BR" altLang="pt-BR" sz="1200" b="1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F4C0A76-AF37-C04E-A5CF-B6B09713831E}"/>
              </a:ext>
            </a:extLst>
          </p:cNvPr>
          <p:cNvGrpSpPr/>
          <p:nvPr/>
        </p:nvGrpSpPr>
        <p:grpSpPr>
          <a:xfrm>
            <a:off x="485543" y="320153"/>
            <a:ext cx="4681858" cy="1215941"/>
            <a:chOff x="322326" y="179355"/>
            <a:chExt cx="4681858" cy="1215941"/>
          </a:xfrm>
        </p:grpSpPr>
        <p:sp>
          <p:nvSpPr>
            <p:cNvPr id="28" name="CaixaDeTexto 30">
              <a:extLst>
                <a:ext uri="{FF2B5EF4-FFF2-40B4-BE49-F238E27FC236}">
                  <a16:creationId xmlns:a16="http://schemas.microsoft.com/office/drawing/2014/main" xmlns="" id="{548FB877-2805-614A-8228-1C5BF9BBECFF}"/>
                </a:ext>
              </a:extLst>
            </p:cNvPr>
            <p:cNvSpPr txBox="1"/>
            <p:nvPr/>
          </p:nvSpPr>
          <p:spPr>
            <a:xfrm>
              <a:off x="322326" y="179355"/>
              <a:ext cx="468185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ctr">
                <a:defRPr sz="3200" b="1"/>
              </a:lvl1pPr>
            </a:lstStyle>
            <a:p>
              <a:r>
                <a:rPr lang="pt-BR" sz="3400" dirty="0"/>
                <a:t>Do quê morre o homem na atualidade</a:t>
              </a:r>
            </a:p>
          </p:txBody>
        </p:sp>
        <p:pic>
          <p:nvPicPr>
            <p:cNvPr id="29" name="Picture 3" descr="C:\Users\Sandra\AppData\Local\Microsoft\Windows\Temporary Internet Files\Content.IE5\CYWT7RQI\MC900434859[1].png">
              <a:extLst>
                <a:ext uri="{FF2B5EF4-FFF2-40B4-BE49-F238E27FC236}">
                  <a16:creationId xmlns:a16="http://schemas.microsoft.com/office/drawing/2014/main" xmlns="" id="{0D4F1FD7-67EC-3B4D-9FC8-531D229B15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568" y="687410"/>
              <a:ext cx="70788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D27AB17-B134-F644-9B59-4311F0E0AAC3}"/>
              </a:ext>
            </a:extLst>
          </p:cNvPr>
          <p:cNvGrpSpPr/>
          <p:nvPr/>
        </p:nvGrpSpPr>
        <p:grpSpPr>
          <a:xfrm>
            <a:off x="2796823" y="1026580"/>
            <a:ext cx="9472621" cy="5653620"/>
            <a:chOff x="2796823" y="1026580"/>
            <a:chExt cx="9472621" cy="5653620"/>
          </a:xfrm>
        </p:grpSpPr>
        <p:sp>
          <p:nvSpPr>
            <p:cNvPr id="86" name="CaixaDeTexto 30">
              <a:extLst>
                <a:ext uri="{FF2B5EF4-FFF2-40B4-BE49-F238E27FC236}">
                  <a16:creationId xmlns:a16="http://schemas.microsoft.com/office/drawing/2014/main" xmlns="" id="{3E5A1DB7-43C9-7240-B92C-FDF0FEEFE6CA}"/>
                </a:ext>
              </a:extLst>
            </p:cNvPr>
            <p:cNvSpPr txBox="1"/>
            <p:nvPr/>
          </p:nvSpPr>
          <p:spPr>
            <a:xfrm>
              <a:off x="5217455" y="1026580"/>
              <a:ext cx="1767872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ctr">
                <a:defRPr sz="3200" b="1"/>
              </a:lvl1pPr>
            </a:lstStyle>
            <a:p>
              <a:r>
                <a:rPr lang="pt-BR" sz="4000" dirty="0" err="1"/>
                <a:t>DCNTs</a:t>
              </a:r>
              <a:endParaRPr lang="pt-BR" sz="4000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85E653BD-1E4B-8D42-9FE5-31ABB740FB0D}"/>
                </a:ext>
              </a:extLst>
            </p:cNvPr>
            <p:cNvGrpSpPr/>
            <p:nvPr/>
          </p:nvGrpSpPr>
          <p:grpSpPr>
            <a:xfrm>
              <a:off x="2796823" y="1040709"/>
              <a:ext cx="9472621" cy="5639491"/>
              <a:chOff x="2796823" y="1040709"/>
              <a:chExt cx="9472621" cy="5639491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DB9DB31E-34DF-7C48-BDB9-9F20DD0F5792}"/>
                  </a:ext>
                </a:extLst>
              </p:cNvPr>
              <p:cNvGrpSpPr/>
              <p:nvPr/>
            </p:nvGrpSpPr>
            <p:grpSpPr>
              <a:xfrm>
                <a:off x="2796823" y="1852588"/>
                <a:ext cx="9472621" cy="4827612"/>
                <a:chOff x="121407" y="1488651"/>
                <a:chExt cx="9472621" cy="4827612"/>
              </a:xfrm>
            </p:grpSpPr>
            <p:sp>
              <p:nvSpPr>
                <p:cNvPr id="13" name="CaixaDeTexto 9">
                  <a:extLst>
                    <a:ext uri="{FF2B5EF4-FFF2-40B4-BE49-F238E27FC236}">
                      <a16:creationId xmlns:a16="http://schemas.microsoft.com/office/drawing/2014/main" xmlns="" id="{E0D0F245-32AB-7C4A-BE02-927AD49036C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465674" y="6008486"/>
                  <a:ext cx="5128354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400" i="1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WHO, 2014. Global status report on </a:t>
                  </a:r>
                  <a:r>
                    <a:rPr lang="en-US" sz="1400" i="1" dirty="0" err="1">
                      <a:solidFill>
                        <a:schemeClr val="accent1">
                          <a:lumMod val="75000"/>
                        </a:schemeClr>
                      </a:solidFill>
                    </a:rPr>
                    <a:t>noncommunicable</a:t>
                  </a:r>
                  <a:r>
                    <a:rPr lang="en-US" sz="1400" i="1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 diseases</a:t>
                  </a:r>
                </a:p>
              </p:txBody>
            </p:sp>
            <p:grpSp>
              <p:nvGrpSpPr>
                <p:cNvPr id="14" name="Agrupar 11">
                  <a:extLst>
                    <a:ext uri="{FF2B5EF4-FFF2-40B4-BE49-F238E27FC236}">
                      <a16:creationId xmlns:a16="http://schemas.microsoft.com/office/drawing/2014/main" xmlns="" id="{30AADADA-5FAD-8241-870D-9C8ECBB18C49}"/>
                    </a:ext>
                  </a:extLst>
                </p:cNvPr>
                <p:cNvGrpSpPr/>
                <p:nvPr/>
              </p:nvGrpSpPr>
              <p:grpSpPr>
                <a:xfrm>
                  <a:off x="121407" y="1488651"/>
                  <a:ext cx="3456384" cy="3850198"/>
                  <a:chOff x="107504" y="2246928"/>
                  <a:chExt cx="3456384" cy="3850198"/>
                </a:xfrm>
              </p:grpSpPr>
              <p:pic>
                <p:nvPicPr>
                  <p:cNvPr id="25" name="Picture 3">
                    <a:extLst>
                      <a:ext uri="{FF2B5EF4-FFF2-40B4-BE49-F238E27FC236}">
                        <a16:creationId xmlns:a16="http://schemas.microsoft.com/office/drawing/2014/main" xmlns="" id="{9B0F887F-655D-5947-B796-3C10450DDCE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7504" y="2246928"/>
                    <a:ext cx="3456384" cy="33423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6" name="CaixaDeTexto 3">
                    <a:extLst>
                      <a:ext uri="{FF2B5EF4-FFF2-40B4-BE49-F238E27FC236}">
                        <a16:creationId xmlns:a16="http://schemas.microsoft.com/office/drawing/2014/main" xmlns="" id="{6E5468AF-A8B9-A844-A123-0798729062A4}"/>
                      </a:ext>
                    </a:extLst>
                  </p:cNvPr>
                  <p:cNvSpPr txBox="1"/>
                  <p:nvPr/>
                </p:nvSpPr>
                <p:spPr>
                  <a:xfrm>
                    <a:off x="645272" y="5173796"/>
                    <a:ext cx="2214275" cy="92333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b="1" dirty="0" err="1">
                        <a:latin typeface="Arial Narrow" panose="020B0606020202030204" pitchFamily="34" charset="0"/>
                      </a:rPr>
                      <a:t>Noncommunicable</a:t>
                    </a:r>
                    <a:r>
                      <a:rPr lang="pt-BR" b="1" dirty="0">
                        <a:latin typeface="Arial Narrow" panose="020B0606020202030204" pitchFamily="34" charset="0"/>
                      </a:rPr>
                      <a:t> </a:t>
                    </a:r>
                    <a:r>
                      <a:rPr lang="pt-BR" b="1" dirty="0" err="1">
                        <a:latin typeface="Arial Narrow" panose="020B0606020202030204" pitchFamily="34" charset="0"/>
                      </a:rPr>
                      <a:t>chronic</a:t>
                    </a:r>
                    <a:r>
                      <a:rPr lang="pt-BR" b="1" dirty="0">
                        <a:latin typeface="Arial Narrow" panose="020B0606020202030204" pitchFamily="34" charset="0"/>
                      </a:rPr>
                      <a:t> </a:t>
                    </a:r>
                    <a:r>
                      <a:rPr lang="pt-BR" b="1" dirty="0" err="1">
                        <a:latin typeface="Arial Narrow" panose="020B0606020202030204" pitchFamily="34" charset="0"/>
                      </a:rPr>
                      <a:t>diseases</a:t>
                    </a:r>
                    <a:endParaRPr lang="pt-BR" b="1" dirty="0">
                      <a:latin typeface="Arial Narrow" panose="020B0606020202030204" pitchFamily="34" charset="0"/>
                    </a:endParaRPr>
                  </a:p>
                  <a:p>
                    <a:pPr algn="ctr"/>
                    <a:r>
                      <a:rPr lang="pt-BR" b="1" dirty="0">
                        <a:latin typeface="Arial Narrow" panose="020B0606020202030204" pitchFamily="34" charset="0"/>
                      </a:rPr>
                      <a:t>52%</a:t>
                    </a:r>
                  </a:p>
                </p:txBody>
              </p: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xmlns="" id="{B676D3D3-F3F7-DA41-91A2-641A4852224D}"/>
                    </a:ext>
                  </a:extLst>
                </p:cNvPr>
                <p:cNvGrpSpPr/>
                <p:nvPr/>
              </p:nvGrpSpPr>
              <p:grpSpPr>
                <a:xfrm>
                  <a:off x="2491985" y="2432562"/>
                  <a:ext cx="5418711" cy="3378503"/>
                  <a:chOff x="3051455" y="2737409"/>
                  <a:chExt cx="5418711" cy="3378503"/>
                </a:xfrm>
              </p:grpSpPr>
              <p:grpSp>
                <p:nvGrpSpPr>
                  <p:cNvPr id="16" name="Agrupar 12">
                    <a:extLst>
                      <a:ext uri="{FF2B5EF4-FFF2-40B4-BE49-F238E27FC236}">
                        <a16:creationId xmlns:a16="http://schemas.microsoft.com/office/drawing/2014/main" xmlns="" id="{F3346CEF-8500-E849-815D-15A73C139C0E}"/>
                      </a:ext>
                    </a:extLst>
                  </p:cNvPr>
                  <p:cNvGrpSpPr/>
                  <p:nvPr/>
                </p:nvGrpSpPr>
                <p:grpSpPr>
                  <a:xfrm>
                    <a:off x="3051455" y="2737409"/>
                    <a:ext cx="5418711" cy="3364337"/>
                    <a:chOff x="2810707" y="3244130"/>
                    <a:chExt cx="5418711" cy="3364337"/>
                  </a:xfrm>
                </p:grpSpPr>
                <p:pic>
                  <p:nvPicPr>
                    <p:cNvPr id="19" name="Picture 4">
                      <a:extLst>
                        <a:ext uri="{FF2B5EF4-FFF2-40B4-BE49-F238E27FC236}">
                          <a16:creationId xmlns:a16="http://schemas.microsoft.com/office/drawing/2014/main" xmlns="" id="{987B04C1-0561-404C-A4E0-CDD8DFD44E2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047823" y="3284984"/>
                      <a:ext cx="4181595" cy="332348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0" name="CaixaDeTexto 16">
                      <a:extLst>
                        <a:ext uri="{FF2B5EF4-FFF2-40B4-BE49-F238E27FC236}">
                          <a16:creationId xmlns:a16="http://schemas.microsoft.com/office/drawing/2014/main" xmlns="" id="{F4534112-0188-9149-B0FB-EF8F1BC7D97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33452" y="3244130"/>
                      <a:ext cx="2648482" cy="4001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pt-BR" sz="2000" b="1" dirty="0">
                          <a:latin typeface="Arial Narrow" panose="020B0606020202030204" pitchFamily="34" charset="0"/>
                        </a:rPr>
                        <a:t>Cardiovascular </a:t>
                      </a:r>
                      <a:r>
                        <a:rPr lang="pt-BR" sz="2000" b="1" dirty="0" err="1">
                          <a:latin typeface="Arial Narrow" panose="020B0606020202030204" pitchFamily="34" charset="0"/>
                        </a:rPr>
                        <a:t>diseases</a:t>
                      </a:r>
                      <a:endParaRPr lang="pt-BR" sz="2000" b="1" dirty="0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21" name="CaixaDeTexto 17">
                      <a:extLst>
                        <a:ext uri="{FF2B5EF4-FFF2-40B4-BE49-F238E27FC236}">
                          <a16:creationId xmlns:a16="http://schemas.microsoft.com/office/drawing/2014/main" xmlns="" id="{A45EE1F0-12D4-A342-8AD2-517868901CE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37181" y="3659984"/>
                      <a:ext cx="1120275" cy="4001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pt-BR" sz="2000" b="1" dirty="0">
                          <a:latin typeface="Arial Narrow" panose="020B0606020202030204" pitchFamily="34" charset="0"/>
                        </a:rPr>
                        <a:t>Diabetes </a:t>
                      </a:r>
                    </a:p>
                  </p:txBody>
                </p:sp>
                <p:sp>
                  <p:nvSpPr>
                    <p:cNvPr id="22" name="CaixaDeTexto 19">
                      <a:extLst>
                        <a:ext uri="{FF2B5EF4-FFF2-40B4-BE49-F238E27FC236}">
                          <a16:creationId xmlns:a16="http://schemas.microsoft.com/office/drawing/2014/main" xmlns="" id="{99AEBD0F-E224-6142-B6D2-AE14EF5A48B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93727" y="3572698"/>
                      <a:ext cx="606256" cy="4001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pt-BR" sz="2000" b="1" dirty="0">
                          <a:latin typeface="Arial Narrow" panose="020B0606020202030204" pitchFamily="34" charset="0"/>
                        </a:rPr>
                        <a:t>37%</a:t>
                      </a:r>
                    </a:p>
                  </p:txBody>
                </p:sp>
                <p:sp>
                  <p:nvSpPr>
                    <p:cNvPr id="23" name="CaixaDeTexto 20">
                      <a:extLst>
                        <a:ext uri="{FF2B5EF4-FFF2-40B4-BE49-F238E27FC236}">
                          <a16:creationId xmlns:a16="http://schemas.microsoft.com/office/drawing/2014/main" xmlns="" id="{FE5FB554-5F73-984D-B42E-6DE7D75D13E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31417" y="3997439"/>
                      <a:ext cx="489236" cy="4001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pt-BR" sz="2000" b="1" dirty="0">
                          <a:latin typeface="Arial Narrow" panose="020B0606020202030204" pitchFamily="34" charset="0"/>
                        </a:rPr>
                        <a:t>4%</a:t>
                      </a:r>
                    </a:p>
                  </p:txBody>
                </p:sp>
                <p:cxnSp>
                  <p:nvCxnSpPr>
                    <p:cNvPr id="24" name="Conector em curva 31">
                      <a:extLst>
                        <a:ext uri="{FF2B5EF4-FFF2-40B4-BE49-F238E27FC236}">
                          <a16:creationId xmlns:a16="http://schemas.microsoft.com/office/drawing/2014/main" xmlns="" id="{B5FF6BC5-BB30-F94D-81DA-987045D7285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810707" y="3939377"/>
                      <a:ext cx="1817927" cy="709632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57150">
                      <a:solidFill>
                        <a:srgbClr val="C00000"/>
                      </a:solidFill>
                      <a:tailEnd type="arrow"/>
                    </a:ln>
                  </p:spPr>
                  <p:style>
                    <a:lnRef idx="2">
                      <a:schemeClr val="accent5"/>
                    </a:lnRef>
                    <a:fillRef idx="0">
                      <a:schemeClr val="accent5"/>
                    </a:fillRef>
                    <a:effectRef idx="1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7" name="CaixaDeTexto 17">
                    <a:extLst>
                      <a:ext uri="{FF2B5EF4-FFF2-40B4-BE49-F238E27FC236}">
                        <a16:creationId xmlns:a16="http://schemas.microsoft.com/office/drawing/2014/main" xmlns="" id="{4F215626-AE10-EA4D-9F2D-664111A5AEED}"/>
                      </a:ext>
                    </a:extLst>
                  </p:cNvPr>
                  <p:cNvSpPr txBox="1"/>
                  <p:nvPr/>
                </p:nvSpPr>
                <p:spPr>
                  <a:xfrm>
                    <a:off x="4097376" y="5192582"/>
                    <a:ext cx="1161714" cy="92333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b="1" dirty="0" err="1">
                        <a:latin typeface="Arial Narrow" panose="020B0606020202030204" pitchFamily="34" charset="0"/>
                      </a:rPr>
                      <a:t>Malignant</a:t>
                    </a:r>
                    <a:r>
                      <a:rPr lang="pt-BR" b="1" dirty="0">
                        <a:latin typeface="Arial Narrow" panose="020B0606020202030204" pitchFamily="34" charset="0"/>
                      </a:rPr>
                      <a:t> </a:t>
                    </a:r>
                    <a:r>
                      <a:rPr lang="pt-BR" b="1" dirty="0" err="1">
                        <a:latin typeface="Arial Narrow" panose="020B0606020202030204" pitchFamily="34" charset="0"/>
                      </a:rPr>
                      <a:t>neoplasm</a:t>
                    </a:r>
                    <a:endParaRPr lang="pt-BR" b="1" dirty="0">
                      <a:latin typeface="Arial Narrow" panose="020B0606020202030204" pitchFamily="34" charset="0"/>
                    </a:endParaRPr>
                  </a:p>
                  <a:p>
                    <a:pPr algn="ctr"/>
                    <a:r>
                      <a:rPr lang="pt-BR" b="1" dirty="0">
                        <a:latin typeface="Arial Narrow" panose="020B0606020202030204" pitchFamily="34" charset="0"/>
                      </a:rPr>
                      <a:t>27%</a:t>
                    </a:r>
                  </a:p>
                </p:txBody>
              </p:sp>
              <p:cxnSp>
                <p:nvCxnSpPr>
                  <p:cNvPr id="18" name="Conector em curva 31">
                    <a:extLst>
                      <a:ext uri="{FF2B5EF4-FFF2-40B4-BE49-F238E27FC236}">
                        <a16:creationId xmlns:a16="http://schemas.microsoft.com/office/drawing/2014/main" xmlns="" id="{E746757E-C6A0-F64B-AE51-DBCCF775D0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51455" y="4326184"/>
                    <a:ext cx="1172998" cy="836418"/>
                  </a:xfrm>
                  <a:prstGeom prst="curvedConnector3">
                    <a:avLst>
                      <a:gd name="adj1" fmla="val 50000"/>
                    </a:avLst>
                  </a:prstGeom>
                  <a:ln w="57150">
                    <a:solidFill>
                      <a:srgbClr val="C00000"/>
                    </a:solidFill>
                    <a:tailEnd type="arrow"/>
                  </a:ln>
                </p:spPr>
                <p:style>
                  <a:lnRef idx="2">
                    <a:schemeClr val="accent5"/>
                  </a:lnRef>
                  <a:fillRef idx="0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xmlns="" id="{FC9F68AC-7CFE-DE45-812D-527F6B62BABA}"/>
                  </a:ext>
                </a:extLst>
              </p:cNvPr>
              <p:cNvSpPr/>
              <p:nvPr/>
            </p:nvSpPr>
            <p:spPr>
              <a:xfrm>
                <a:off x="5192428" y="1040709"/>
                <a:ext cx="1767872" cy="715726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680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26"/>
    </mc:Choice>
    <mc:Fallback xmlns="">
      <p:transition spd="slow" advTm="34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703EA1-3293-5840-A35F-6EA566E6D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301" y="1179211"/>
            <a:ext cx="7160111" cy="5627242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D83AC9A-010A-C245-8F34-E085ED0F2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587" y="1283140"/>
            <a:ext cx="4503826" cy="773949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C8F591B-99E4-4542-B5D7-5FDA1D92DAC2}"/>
              </a:ext>
            </a:extLst>
          </p:cNvPr>
          <p:cNvGrpSpPr/>
          <p:nvPr/>
        </p:nvGrpSpPr>
        <p:grpSpPr>
          <a:xfrm>
            <a:off x="6341420" y="2767569"/>
            <a:ext cx="5444992" cy="3740108"/>
            <a:chOff x="3715384" y="2303494"/>
            <a:chExt cx="5465547" cy="368931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9C016AD5-90BA-DC42-9973-407A1E816606}"/>
                </a:ext>
              </a:extLst>
            </p:cNvPr>
            <p:cNvSpPr/>
            <p:nvPr/>
          </p:nvSpPr>
          <p:spPr>
            <a:xfrm>
              <a:off x="3715384" y="5154418"/>
              <a:ext cx="1305602" cy="77394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algn="ctr" defTabSz="696557"/>
              <a:endParaRPr lang="x-none" sz="2700">
                <a:sym typeface="Helvetica Neue Medium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CDE92A6C-0536-7349-9F35-EC3C61ECB4EC}"/>
                </a:ext>
              </a:extLst>
            </p:cNvPr>
            <p:cNvSpPr/>
            <p:nvPr/>
          </p:nvSpPr>
          <p:spPr>
            <a:xfrm>
              <a:off x="6302120" y="3871136"/>
              <a:ext cx="1069874" cy="705158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algn="ctr" defTabSz="696557"/>
              <a:endParaRPr lang="x-none" sz="2700">
                <a:sym typeface="Helvetica Neue Medium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20E2810-BC8B-7542-B349-EB86AB889749}"/>
                </a:ext>
              </a:extLst>
            </p:cNvPr>
            <p:cNvSpPr/>
            <p:nvPr/>
          </p:nvSpPr>
          <p:spPr>
            <a:xfrm>
              <a:off x="8041656" y="5218858"/>
              <a:ext cx="1139275" cy="77394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algn="ctr" defTabSz="696557"/>
              <a:endParaRPr lang="x-none" sz="2700">
                <a:sym typeface="Helvetica Neue Medium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C26FCAF2-1985-4C4B-A3CD-D1D04142F38F}"/>
                </a:ext>
              </a:extLst>
            </p:cNvPr>
            <p:cNvSpPr/>
            <p:nvPr/>
          </p:nvSpPr>
          <p:spPr>
            <a:xfrm>
              <a:off x="5246312" y="2303494"/>
              <a:ext cx="1069875" cy="768306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algn="ctr" defTabSz="696557"/>
              <a:endParaRPr lang="x-none" sz="2700">
                <a:sym typeface="Helvetica Neue Medium"/>
              </a:endParaRPr>
            </a:p>
          </p:txBody>
        </p:sp>
      </p:grpSp>
      <p:sp>
        <p:nvSpPr>
          <p:cNvPr id="16" name="Rectangle 1027">
            <a:extLst>
              <a:ext uri="{FF2B5EF4-FFF2-40B4-BE49-F238E27FC236}">
                <a16:creationId xmlns:a16="http://schemas.microsoft.com/office/drawing/2014/main" xmlns="" id="{8132CA73-2CA1-DA42-9CCD-9DBA57EF3A16}"/>
              </a:ext>
            </a:extLst>
          </p:cNvPr>
          <p:cNvSpPr txBox="1">
            <a:spLocks noChangeArrowheads="1"/>
          </p:cNvSpPr>
          <p:nvPr/>
        </p:nvSpPr>
        <p:spPr>
          <a:xfrm>
            <a:off x="984865" y="2129602"/>
            <a:ext cx="4109649" cy="3048040"/>
          </a:xfrm>
          <a:prstGeom prst="rect">
            <a:avLst/>
          </a:prstGeom>
          <a:solidFill>
            <a:schemeClr val="bg1"/>
          </a:solidFill>
          <a:ln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82563" indent="-182563">
              <a:spcBef>
                <a:spcPts val="1200"/>
              </a:spcBef>
              <a:buClr>
                <a:srgbClr val="7EAE9F"/>
              </a:buClr>
              <a:buFont typeface="Wingdings" panose="05000000000000000000" pitchFamily="2" charset="2"/>
              <a:buChar char="§"/>
              <a:defRPr/>
            </a:pPr>
            <a:r>
              <a:rPr lang="pt-BR" altLang="pt-BR" sz="1900" b="1" dirty="0">
                <a:latin typeface="Arial" panose="020B0604020202020204" pitchFamily="34" charset="0"/>
                <a:cs typeface="+mn-cs"/>
              </a:rPr>
              <a:t>Proporções epidêmicas</a:t>
            </a:r>
          </a:p>
          <a:p>
            <a:pPr marL="182563" indent="-182563">
              <a:spcBef>
                <a:spcPts val="1200"/>
              </a:spcBef>
              <a:buClr>
                <a:srgbClr val="7EAE9F"/>
              </a:buClr>
              <a:buFont typeface="Wingdings" panose="05000000000000000000" pitchFamily="2" charset="2"/>
              <a:buChar char="§"/>
              <a:defRPr/>
            </a:pPr>
            <a:r>
              <a:rPr lang="pt-BR" altLang="pt-BR" sz="1900" b="1" dirty="0">
                <a:latin typeface="Arial" panose="020B0604020202020204" pitchFamily="34" charset="0"/>
                <a:cs typeface="+mn-cs"/>
              </a:rPr>
              <a:t>Alta morbidade (complicações)</a:t>
            </a:r>
          </a:p>
          <a:p>
            <a:pPr marL="182563" indent="-182563">
              <a:spcBef>
                <a:spcPts val="1200"/>
              </a:spcBef>
              <a:buClr>
                <a:srgbClr val="7EAE9F"/>
              </a:buClr>
              <a:buFont typeface="Wingdings" panose="05000000000000000000" pitchFamily="2" charset="2"/>
              <a:buChar char="§"/>
              <a:defRPr/>
            </a:pPr>
            <a:r>
              <a:rPr lang="pt-BR" altLang="pt-BR" sz="1900" b="1" dirty="0">
                <a:latin typeface="Arial" panose="020B0604020202020204" pitchFamily="34" charset="0"/>
                <a:cs typeface="+mn-cs"/>
              </a:rPr>
              <a:t>Incapacitações e </a:t>
            </a:r>
            <a:r>
              <a:rPr kumimoji="1" lang="pt-BR" altLang="pt-BR" sz="1900" b="1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anose="05050102010706020507" pitchFamily="18" charset="2"/>
              </a:rPr>
              <a:t> </a:t>
            </a:r>
            <a:r>
              <a:rPr lang="pt-BR" altLang="pt-BR" sz="1900" b="1" dirty="0">
                <a:latin typeface="Arial" panose="020B0604020202020204" pitchFamily="34" charset="0"/>
                <a:cs typeface="+mn-cs"/>
              </a:rPr>
              <a:t>vida útil</a:t>
            </a:r>
          </a:p>
          <a:p>
            <a:pPr marL="366713" lvl="1" indent="-184150">
              <a:spcBef>
                <a:spcPts val="0"/>
              </a:spcBef>
              <a:buClr>
                <a:srgbClr val="7EAE9F"/>
              </a:buClr>
              <a:buFont typeface="Arial" panose="020B0604020202020204" pitchFamily="34" charset="0"/>
              <a:buChar char="•"/>
              <a:defRPr/>
            </a:pPr>
            <a:r>
              <a:rPr lang="pt-BR" altLang="pt-BR" sz="1900" b="1" dirty="0">
                <a:latin typeface="Arial" panose="020B0604020202020204" pitchFamily="34" charset="0"/>
                <a:cs typeface="+mn-cs"/>
              </a:rPr>
              <a:t>cegueira, amputações, IRC e eventos CV</a:t>
            </a:r>
          </a:p>
          <a:p>
            <a:pPr marL="182563" indent="-182563">
              <a:spcBef>
                <a:spcPts val="1200"/>
              </a:spcBef>
              <a:buClr>
                <a:srgbClr val="7EAE9F"/>
              </a:buClr>
              <a:buFont typeface="Wingdings" panose="05000000000000000000" pitchFamily="2" charset="2"/>
              <a:buChar char="§"/>
              <a:defRPr/>
            </a:pPr>
            <a:r>
              <a:rPr lang="pt-BR" altLang="pt-BR" sz="1900" b="1" dirty="0">
                <a:latin typeface="Arial" panose="020B0604020202020204" pitchFamily="34" charset="0"/>
                <a:cs typeface="+mn-cs"/>
              </a:rPr>
              <a:t>Mortalidade prematura</a:t>
            </a:r>
          </a:p>
          <a:p>
            <a:pPr marL="182563" indent="-182563">
              <a:spcBef>
                <a:spcPts val="1200"/>
              </a:spcBef>
              <a:buClr>
                <a:srgbClr val="7EAE9F"/>
              </a:buClr>
              <a:buFont typeface="Wingdings" panose="05000000000000000000" pitchFamily="2" charset="2"/>
              <a:buChar char="§"/>
              <a:defRPr/>
            </a:pPr>
            <a:r>
              <a:rPr lang="pt-BR" altLang="pt-BR" sz="1900" b="1" dirty="0">
                <a:latin typeface="Arial" panose="020B0604020202020204" pitchFamily="34" charset="0"/>
                <a:cs typeface="+mn-cs"/>
              </a:rPr>
              <a:t>Altos custos</a:t>
            </a:r>
          </a:p>
          <a:p>
            <a:pPr marL="407988" lvl="1" indent="-182563">
              <a:spcBef>
                <a:spcPts val="0"/>
              </a:spcBef>
              <a:buClr>
                <a:srgbClr val="7EAE9F"/>
              </a:buClr>
              <a:buFont typeface="Arial" panose="020B0604020202020204" pitchFamily="34" charset="0"/>
              <a:buChar char="•"/>
              <a:defRPr/>
            </a:pPr>
            <a:r>
              <a:rPr lang="pt-BR" altLang="pt-BR" sz="1900" b="1" dirty="0">
                <a:latin typeface="Arial" panose="020B0604020202020204" pitchFamily="34" charset="0"/>
                <a:cs typeface="+mn-cs"/>
              </a:rPr>
              <a:t>controle e tratamento</a:t>
            </a:r>
          </a:p>
          <a:p>
            <a:pPr marL="182563" indent="-182563">
              <a:spcBef>
                <a:spcPts val="600"/>
              </a:spcBef>
              <a:buClr>
                <a:srgbClr val="7EAE9F"/>
              </a:buClr>
              <a:buFont typeface="Wingdings" panose="05000000000000000000" pitchFamily="2" charset="2"/>
              <a:buChar char="§"/>
              <a:defRPr/>
            </a:pPr>
            <a:endParaRPr lang="pt-BR" altLang="pt-BR" sz="1900" b="1" dirty="0">
              <a:latin typeface="Arial" panose="020B0604020202020204" pitchFamily="34" charset="0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1E2F921-258A-DC67-A955-F14D32044C7B}"/>
              </a:ext>
            </a:extLst>
          </p:cNvPr>
          <p:cNvGrpSpPr/>
          <p:nvPr/>
        </p:nvGrpSpPr>
        <p:grpSpPr>
          <a:xfrm>
            <a:off x="243244" y="170297"/>
            <a:ext cx="6319183" cy="1077218"/>
            <a:chOff x="534392" y="669364"/>
            <a:chExt cx="6319183" cy="1077218"/>
          </a:xfrm>
        </p:grpSpPr>
        <p:sp>
          <p:nvSpPr>
            <p:cNvPr id="6" name="Text Box 4">
              <a:extLst>
                <a:ext uri="{FF2B5EF4-FFF2-40B4-BE49-F238E27FC236}">
                  <a16:creationId xmlns:a16="http://schemas.microsoft.com/office/drawing/2014/main" xmlns="" id="{1D9FCEBC-6A7D-14BE-6614-CDE26CA72F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392" y="669364"/>
              <a:ext cx="5584594" cy="107721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pt-BR" altLang="pt-BR" sz="32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DM é relevante no contexto mundial e brasileiro</a:t>
              </a:r>
            </a:p>
          </p:txBody>
        </p:sp>
        <p:pic>
          <p:nvPicPr>
            <p:cNvPr id="7" name="Picture 3" descr="C:\Users\Sandra\AppData\Local\Microsoft\Windows\Temporary Internet Files\Content.IE5\CYWT7RQI\MC900434859[1].png">
              <a:extLst>
                <a:ext uri="{FF2B5EF4-FFF2-40B4-BE49-F238E27FC236}">
                  <a16:creationId xmlns:a16="http://schemas.microsoft.com/office/drawing/2014/main" xmlns="" id="{1B181149-8F82-03C0-6AFC-9D26FE8A16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9312" y="669364"/>
              <a:ext cx="974263" cy="973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4255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27"/>
    </mc:Choice>
    <mc:Fallback xmlns="">
      <p:transition spd="slow" advTm="55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1026">
            <a:extLst>
              <a:ext uri="{FF2B5EF4-FFF2-40B4-BE49-F238E27FC236}">
                <a16:creationId xmlns:a16="http://schemas.microsoft.com/office/drawing/2014/main" xmlns="" id="{2D704C37-4825-CC45-9EB2-110C0C557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76" y="232561"/>
            <a:ext cx="82661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Estudo Multicêntrico de DM no Brasil</a:t>
            </a:r>
            <a:br>
              <a:rPr lang="pt-BR" altLang="pt-B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altLang="pt-B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MS, 1986/88</a:t>
            </a:r>
          </a:p>
        </p:txBody>
      </p:sp>
      <p:sp>
        <p:nvSpPr>
          <p:cNvPr id="766979" name="Rectangle 1027">
            <a:extLst>
              <a:ext uri="{FF2B5EF4-FFF2-40B4-BE49-F238E27FC236}">
                <a16:creationId xmlns:a16="http://schemas.microsoft.com/office/drawing/2014/main" xmlns="" id="{BC346F64-38D6-8F44-B2B0-8E3B76D50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98" y="5901969"/>
            <a:ext cx="1301750" cy="726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>
            <a:lvl1pPr marL="261938" indent="-261938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5875" lvl="1" indent="0">
              <a:spcBef>
                <a:spcPct val="20000"/>
              </a:spcBef>
              <a:defRPr/>
            </a:pPr>
            <a:r>
              <a:rPr kumimoji="1" lang="pt-BR" altLang="pt-BR" sz="1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 = 3000</a:t>
            </a:r>
          </a:p>
          <a:p>
            <a:pPr marL="15875" lvl="1" indent="0">
              <a:spcBef>
                <a:spcPct val="20000"/>
              </a:spcBef>
              <a:defRPr/>
            </a:pPr>
            <a:r>
              <a:rPr kumimoji="1" lang="pt-BR" altLang="pt-BR" sz="1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30-69 anos</a:t>
            </a:r>
          </a:p>
        </p:txBody>
      </p:sp>
      <p:sp>
        <p:nvSpPr>
          <p:cNvPr id="58371" name="Rectangle 1029">
            <a:extLst>
              <a:ext uri="{FF2B5EF4-FFF2-40B4-BE49-F238E27FC236}">
                <a16:creationId xmlns:a16="http://schemas.microsoft.com/office/drawing/2014/main" xmlns="" id="{1B5A6957-F1C6-A547-AF9C-48D312612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666" y="1659431"/>
            <a:ext cx="14128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pt-BR" sz="2600" b="1"/>
          </a:p>
        </p:txBody>
      </p:sp>
      <p:sp>
        <p:nvSpPr>
          <p:cNvPr id="58372" name="Rectangle 1030">
            <a:extLst>
              <a:ext uri="{FF2B5EF4-FFF2-40B4-BE49-F238E27FC236}">
                <a16:creationId xmlns:a16="http://schemas.microsoft.com/office/drawing/2014/main" xmlns="" id="{42E95A7E-C84B-074E-BD77-C1750DA14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2980" y="2546843"/>
            <a:ext cx="141287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pt-BR" sz="2600" b="1"/>
          </a:p>
        </p:txBody>
      </p:sp>
      <p:grpSp>
        <p:nvGrpSpPr>
          <p:cNvPr id="58373" name="Group 53">
            <a:extLst>
              <a:ext uri="{FF2B5EF4-FFF2-40B4-BE49-F238E27FC236}">
                <a16:creationId xmlns:a16="http://schemas.microsoft.com/office/drawing/2014/main" xmlns="" id="{0F5B96EE-5D42-5342-A94E-5E8E580E49AF}"/>
              </a:ext>
            </a:extLst>
          </p:cNvPr>
          <p:cNvGrpSpPr>
            <a:grpSpLocks/>
          </p:cNvGrpSpPr>
          <p:nvPr/>
        </p:nvGrpSpPr>
        <p:grpSpPr bwMode="auto">
          <a:xfrm>
            <a:off x="1457240" y="2129393"/>
            <a:ext cx="5319712" cy="4534694"/>
            <a:chOff x="4067452" y="1562100"/>
            <a:chExt cx="4728208" cy="4534335"/>
          </a:xfrm>
        </p:grpSpPr>
        <p:sp>
          <p:nvSpPr>
            <p:cNvPr id="58377" name="Line 3">
              <a:extLst>
                <a:ext uri="{FF2B5EF4-FFF2-40B4-BE49-F238E27FC236}">
                  <a16:creationId xmlns:a16="http://schemas.microsoft.com/office/drawing/2014/main" xmlns="" id="{EA4CC350-D889-7546-8115-7076AF785B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76925" y="1622425"/>
              <a:ext cx="0" cy="39465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58378" name="Line 4">
              <a:extLst>
                <a:ext uri="{FF2B5EF4-FFF2-40B4-BE49-F238E27FC236}">
                  <a16:creationId xmlns:a16="http://schemas.microsoft.com/office/drawing/2014/main" xmlns="" id="{ABA02AC4-6EFC-F645-B638-458FF90EB7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567488" y="1622425"/>
              <a:ext cx="0" cy="39465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58379" name="Line 5">
              <a:extLst>
                <a:ext uri="{FF2B5EF4-FFF2-40B4-BE49-F238E27FC236}">
                  <a16:creationId xmlns:a16="http://schemas.microsoft.com/office/drawing/2014/main" xmlns="" id="{74B60859-1E23-D645-A91C-7A315ACF94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59638" y="1622425"/>
              <a:ext cx="0" cy="39465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58380" name="Line 6">
              <a:extLst>
                <a:ext uri="{FF2B5EF4-FFF2-40B4-BE49-F238E27FC236}">
                  <a16:creationId xmlns:a16="http://schemas.microsoft.com/office/drawing/2014/main" xmlns="" id="{498CF6A9-A887-4649-80C5-4FDE5CF0DE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50200" y="1622425"/>
              <a:ext cx="0" cy="39465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58381" name="Line 7">
              <a:extLst>
                <a:ext uri="{FF2B5EF4-FFF2-40B4-BE49-F238E27FC236}">
                  <a16:creationId xmlns:a16="http://schemas.microsoft.com/office/drawing/2014/main" xmlns="" id="{8D1CF3D6-308E-284C-B47C-22416886C2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42350" y="1622425"/>
              <a:ext cx="0" cy="39465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58382" name="AutoShape 126">
              <a:extLst>
                <a:ext uri="{FF2B5EF4-FFF2-40B4-BE49-F238E27FC236}">
                  <a16:creationId xmlns:a16="http://schemas.microsoft.com/office/drawing/2014/main" xmlns="" id="{6A89E678-6256-EB48-92C6-E40E46FA88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3825" y="5053013"/>
              <a:ext cx="1749425" cy="298450"/>
            </a:xfrm>
            <a:prstGeom prst="bevel">
              <a:avLst>
                <a:gd name="adj" fmla="val 12500"/>
              </a:avLst>
            </a:prstGeom>
            <a:gradFill rotWithShape="0">
              <a:gsLst>
                <a:gs pos="0">
                  <a:srgbClr val="A98700"/>
                </a:gs>
                <a:gs pos="100000">
                  <a:srgbClr val="FFCC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 b="1">
                <a:cs typeface="Arial" panose="020B0604020202020204" pitchFamily="34" charset="0"/>
              </a:endParaRPr>
            </a:p>
          </p:txBody>
        </p:sp>
        <p:sp>
          <p:nvSpPr>
            <p:cNvPr id="58383" name="AutoShape 127">
              <a:extLst>
                <a:ext uri="{FF2B5EF4-FFF2-40B4-BE49-F238E27FC236}">
                  <a16:creationId xmlns:a16="http://schemas.microsoft.com/office/drawing/2014/main" xmlns="" id="{837D6554-89E2-6A4A-AA7E-BFFE0D612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3825" y="4633913"/>
              <a:ext cx="2154238" cy="292100"/>
            </a:xfrm>
            <a:prstGeom prst="bevel">
              <a:avLst>
                <a:gd name="adj" fmla="val 12500"/>
              </a:avLst>
            </a:prstGeom>
            <a:gradFill rotWithShape="0">
              <a:gsLst>
                <a:gs pos="0">
                  <a:srgbClr val="A98700"/>
                </a:gs>
                <a:gs pos="100000">
                  <a:srgbClr val="FFCC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 b="1">
                <a:cs typeface="Arial" panose="020B0604020202020204" pitchFamily="34" charset="0"/>
              </a:endParaRPr>
            </a:p>
          </p:txBody>
        </p:sp>
        <p:sp>
          <p:nvSpPr>
            <p:cNvPr id="58384" name="AutoShape 128">
              <a:extLst>
                <a:ext uri="{FF2B5EF4-FFF2-40B4-BE49-F238E27FC236}">
                  <a16:creationId xmlns:a16="http://schemas.microsoft.com/office/drawing/2014/main" xmlns="" id="{F480904E-A66E-2B48-AA04-73D36848D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3825" y="4195763"/>
              <a:ext cx="2190750" cy="314325"/>
            </a:xfrm>
            <a:prstGeom prst="bevel">
              <a:avLst>
                <a:gd name="adj" fmla="val 12500"/>
              </a:avLst>
            </a:prstGeom>
            <a:gradFill rotWithShape="0">
              <a:gsLst>
                <a:gs pos="0">
                  <a:srgbClr val="A98700"/>
                </a:gs>
                <a:gs pos="100000">
                  <a:srgbClr val="FFCC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 b="1">
                <a:cs typeface="Arial" panose="020B0604020202020204" pitchFamily="34" charset="0"/>
              </a:endParaRPr>
            </a:p>
          </p:txBody>
        </p:sp>
        <p:sp>
          <p:nvSpPr>
            <p:cNvPr id="58385" name="AutoShape 129">
              <a:extLst>
                <a:ext uri="{FF2B5EF4-FFF2-40B4-BE49-F238E27FC236}">
                  <a16:creationId xmlns:a16="http://schemas.microsoft.com/office/drawing/2014/main" xmlns="" id="{B8B6F382-A679-984F-BC1D-D887C4ADE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3825" y="3776663"/>
              <a:ext cx="2425700" cy="298450"/>
            </a:xfrm>
            <a:prstGeom prst="bevel">
              <a:avLst>
                <a:gd name="adj" fmla="val 12500"/>
              </a:avLst>
            </a:prstGeom>
            <a:gradFill rotWithShape="0">
              <a:gsLst>
                <a:gs pos="0">
                  <a:srgbClr val="A98700"/>
                </a:gs>
                <a:gs pos="100000">
                  <a:srgbClr val="FFCC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 b="1">
                <a:cs typeface="Arial" panose="020B0604020202020204" pitchFamily="34" charset="0"/>
              </a:endParaRPr>
            </a:p>
          </p:txBody>
        </p:sp>
        <p:sp>
          <p:nvSpPr>
            <p:cNvPr id="58386" name="AutoShape 130">
              <a:extLst>
                <a:ext uri="{FF2B5EF4-FFF2-40B4-BE49-F238E27FC236}">
                  <a16:creationId xmlns:a16="http://schemas.microsoft.com/office/drawing/2014/main" xmlns="" id="{BA54CDD6-C76B-9548-9F89-FC1B8D346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3825" y="3357563"/>
              <a:ext cx="2525713" cy="292100"/>
            </a:xfrm>
            <a:prstGeom prst="bevel">
              <a:avLst>
                <a:gd name="adj" fmla="val 12500"/>
              </a:avLst>
            </a:prstGeom>
            <a:gradFill rotWithShape="0">
              <a:gsLst>
                <a:gs pos="0">
                  <a:srgbClr val="A98700"/>
                </a:gs>
                <a:gs pos="100000">
                  <a:srgbClr val="FFCC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 b="1">
                <a:cs typeface="Arial" panose="020B0604020202020204" pitchFamily="34" charset="0"/>
              </a:endParaRPr>
            </a:p>
          </p:txBody>
        </p:sp>
        <p:sp>
          <p:nvSpPr>
            <p:cNvPr id="58387" name="AutoShape 131">
              <a:extLst>
                <a:ext uri="{FF2B5EF4-FFF2-40B4-BE49-F238E27FC236}">
                  <a16:creationId xmlns:a16="http://schemas.microsoft.com/office/drawing/2014/main" xmlns="" id="{E02C7708-9056-064D-AE6E-C23B08603E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3825" y="2933700"/>
              <a:ext cx="2659063" cy="298450"/>
            </a:xfrm>
            <a:prstGeom prst="bevel">
              <a:avLst>
                <a:gd name="adj" fmla="val 12500"/>
              </a:avLst>
            </a:prstGeom>
            <a:gradFill rotWithShape="0">
              <a:gsLst>
                <a:gs pos="0">
                  <a:srgbClr val="A98700"/>
                </a:gs>
                <a:gs pos="100000">
                  <a:srgbClr val="FFCC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 b="1">
                <a:cs typeface="Arial" panose="020B0604020202020204" pitchFamily="34" charset="0"/>
              </a:endParaRPr>
            </a:p>
          </p:txBody>
        </p:sp>
        <p:sp>
          <p:nvSpPr>
            <p:cNvPr id="58388" name="AutoShape 132">
              <a:extLst>
                <a:ext uri="{FF2B5EF4-FFF2-40B4-BE49-F238E27FC236}">
                  <a16:creationId xmlns:a16="http://schemas.microsoft.com/office/drawing/2014/main" xmlns="" id="{4D5D23ED-9F32-4948-9298-1A55AEB3F9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3825" y="2498725"/>
              <a:ext cx="2659063" cy="314325"/>
            </a:xfrm>
            <a:prstGeom prst="bevel">
              <a:avLst>
                <a:gd name="adj" fmla="val 12500"/>
              </a:avLst>
            </a:prstGeom>
            <a:gradFill rotWithShape="0">
              <a:gsLst>
                <a:gs pos="0">
                  <a:srgbClr val="A98700"/>
                </a:gs>
                <a:gs pos="100000">
                  <a:srgbClr val="FFCC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 b="1">
                <a:cs typeface="Arial" panose="020B0604020202020204" pitchFamily="34" charset="0"/>
              </a:endParaRPr>
            </a:p>
          </p:txBody>
        </p:sp>
        <p:sp>
          <p:nvSpPr>
            <p:cNvPr id="58389" name="AutoShape 133">
              <a:extLst>
                <a:ext uri="{FF2B5EF4-FFF2-40B4-BE49-F238E27FC236}">
                  <a16:creationId xmlns:a16="http://schemas.microsoft.com/office/drawing/2014/main" xmlns="" id="{47ADB1ED-4DB1-454B-9553-EE665FD76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3825" y="2081213"/>
              <a:ext cx="2998788" cy="292100"/>
            </a:xfrm>
            <a:prstGeom prst="bevel">
              <a:avLst>
                <a:gd name="adj" fmla="val 12500"/>
              </a:avLst>
            </a:prstGeom>
            <a:gradFill rotWithShape="0">
              <a:gsLst>
                <a:gs pos="0">
                  <a:srgbClr val="A98700"/>
                </a:gs>
                <a:gs pos="100000">
                  <a:srgbClr val="FFCC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 b="1">
                <a:cs typeface="Arial" panose="020B0604020202020204" pitchFamily="34" charset="0"/>
              </a:endParaRPr>
            </a:p>
          </p:txBody>
        </p:sp>
        <p:sp>
          <p:nvSpPr>
            <p:cNvPr id="58390" name="AutoShape 134">
              <a:extLst>
                <a:ext uri="{FF2B5EF4-FFF2-40B4-BE49-F238E27FC236}">
                  <a16:creationId xmlns:a16="http://schemas.microsoft.com/office/drawing/2014/main" xmlns="" id="{84373A4E-9386-7648-94B4-3DA30E8932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3825" y="1657350"/>
              <a:ext cx="3263900" cy="298450"/>
            </a:xfrm>
            <a:prstGeom prst="bevel">
              <a:avLst>
                <a:gd name="adj" fmla="val 12500"/>
              </a:avLst>
            </a:prstGeom>
            <a:gradFill rotWithShape="0">
              <a:gsLst>
                <a:gs pos="0">
                  <a:srgbClr val="A98700"/>
                </a:gs>
                <a:gs pos="100000">
                  <a:srgbClr val="FFCC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 b="1">
                <a:cs typeface="Arial" panose="020B0604020202020204" pitchFamily="34" charset="0"/>
              </a:endParaRPr>
            </a:p>
          </p:txBody>
        </p:sp>
        <p:sp>
          <p:nvSpPr>
            <p:cNvPr id="22" name="Rectangle 138">
              <a:extLst>
                <a:ext uri="{FF2B5EF4-FFF2-40B4-BE49-F238E27FC236}">
                  <a16:creationId xmlns:a16="http://schemas.microsoft.com/office/drawing/2014/main" xmlns="" id="{D79FE39B-DB23-6346-A510-13FEBCE9D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361" y="5571808"/>
              <a:ext cx="266676" cy="339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pt-BR" sz="16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3" name="Rectangle 139">
              <a:extLst>
                <a:ext uri="{FF2B5EF4-FFF2-40B4-BE49-F238E27FC236}">
                  <a16:creationId xmlns:a16="http://schemas.microsoft.com/office/drawing/2014/main" xmlns="" id="{C416330F-1AF2-2A44-9F9C-051695632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2536" y="5576569"/>
              <a:ext cx="266676" cy="339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pt-BR" sz="16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4" name="Rectangle 140">
              <a:extLst>
                <a:ext uri="{FF2B5EF4-FFF2-40B4-BE49-F238E27FC236}">
                  <a16:creationId xmlns:a16="http://schemas.microsoft.com/office/drawing/2014/main" xmlns="" id="{04AEBDB2-5460-2A4A-9DCE-236F209B5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5330" y="5576569"/>
              <a:ext cx="266676" cy="339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pt-BR" sz="16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5" name="Rectangle 141">
              <a:extLst>
                <a:ext uri="{FF2B5EF4-FFF2-40B4-BE49-F238E27FC236}">
                  <a16:creationId xmlns:a16="http://schemas.microsoft.com/office/drawing/2014/main" xmlns="" id="{D51AB6AB-AFD1-C34C-8C26-A540D40EE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6712" y="5576569"/>
              <a:ext cx="266676" cy="339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pt-BR" sz="16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26" name="Rectangle 142">
              <a:extLst>
                <a:ext uri="{FF2B5EF4-FFF2-40B4-BE49-F238E27FC236}">
                  <a16:creationId xmlns:a16="http://schemas.microsoft.com/office/drawing/2014/main" xmlns="" id="{A6FEAED5-B7B0-BF49-A57E-19A185B1A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9505" y="5576569"/>
              <a:ext cx="266676" cy="339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pt-BR" sz="16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27" name="Rectangle 143">
              <a:extLst>
                <a:ext uri="{FF2B5EF4-FFF2-40B4-BE49-F238E27FC236}">
                  <a16:creationId xmlns:a16="http://schemas.microsoft.com/office/drawing/2014/main" xmlns="" id="{7C15CB3E-188F-2644-8D63-EA1FA6DBB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7394" y="5576569"/>
              <a:ext cx="368266" cy="339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pt-BR" sz="16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28" name="Rectangle 144">
              <a:extLst>
                <a:ext uri="{FF2B5EF4-FFF2-40B4-BE49-F238E27FC236}">
                  <a16:creationId xmlns:a16="http://schemas.microsoft.com/office/drawing/2014/main" xmlns="" id="{2D446AF2-15B9-D242-9373-A8D3AEBC7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3750" y="5726576"/>
              <a:ext cx="584148" cy="369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pt-BR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(%)</a:t>
              </a:r>
            </a:p>
          </p:txBody>
        </p:sp>
        <p:grpSp>
          <p:nvGrpSpPr>
            <p:cNvPr id="58398" name="Group 51">
              <a:extLst>
                <a:ext uri="{FF2B5EF4-FFF2-40B4-BE49-F238E27FC236}">
                  <a16:creationId xmlns:a16="http://schemas.microsoft.com/office/drawing/2014/main" xmlns="" id="{B1A3F913-B38C-9A44-899D-A265810EAA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67452" y="1562100"/>
              <a:ext cx="1157012" cy="3948113"/>
              <a:chOff x="4067452" y="1562100"/>
              <a:chExt cx="1157012" cy="3948113"/>
            </a:xfrm>
          </p:grpSpPr>
          <p:sp>
            <p:nvSpPr>
              <p:cNvPr id="30" name="Rectangle 147">
                <a:extLst>
                  <a:ext uri="{FF2B5EF4-FFF2-40B4-BE49-F238E27FC236}">
                    <a16:creationId xmlns:a16="http://schemas.microsoft.com/office/drawing/2014/main" xmlns="" id="{0320A3F8-CAFA-ED46-A916-4D42B56797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7452" y="3282814"/>
                <a:ext cx="1157008" cy="36985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7961" dir="2700000" algn="ctr" rotWithShape="0">
                  <a:srgbClr val="000000">
                    <a:alpha val="74997"/>
                  </a:srgbClr>
                </a:outerShdw>
              </a:effectLst>
            </p:spPr>
            <p:txBody>
              <a:bodyPr wrap="none" lIns="92075" tIns="46038" rIns="92075" bIns="46038">
                <a:spAutoFit/>
              </a:bodyPr>
              <a:lstStyle/>
              <a:p>
                <a:pPr algn="r">
                  <a:defRPr/>
                </a:pPr>
                <a:r>
                  <a:rPr lang="en-US" b="1">
                    <a:latin typeface="Arial" charset="0"/>
                    <a:ea typeface="ＭＳ Ｐゴシック" charset="0"/>
                    <a:cs typeface="Arial" charset="0"/>
                  </a:rPr>
                  <a:t>R. Janeiro</a:t>
                </a:r>
              </a:p>
            </p:txBody>
          </p:sp>
          <p:grpSp>
            <p:nvGrpSpPr>
              <p:cNvPr id="58400" name="Group 37">
                <a:extLst>
                  <a:ext uri="{FF2B5EF4-FFF2-40B4-BE49-F238E27FC236}">
                    <a16:creationId xmlns:a16="http://schemas.microsoft.com/office/drawing/2014/main" xmlns="" id="{E34F68CD-FF85-D44B-AE4B-DDC9F0DE9D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1298" y="1562100"/>
                <a:ext cx="1113003" cy="3948113"/>
                <a:chOff x="4081304" y="1562079"/>
                <a:chExt cx="1112998" cy="3948162"/>
              </a:xfrm>
            </p:grpSpPr>
            <p:sp>
              <p:nvSpPr>
                <p:cNvPr id="58401" name="Line 137">
                  <a:extLst>
                    <a:ext uri="{FF2B5EF4-FFF2-40B4-BE49-F238E27FC236}">
                      <a16:creationId xmlns:a16="http://schemas.microsoft.com/office/drawing/2014/main" xmlns="" id="{F16910F3-E673-A741-8DFB-4F85A076A8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192721" y="1563716"/>
                  <a:ext cx="0" cy="394652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x-none"/>
                </a:p>
              </p:txBody>
            </p:sp>
            <p:sp>
              <p:nvSpPr>
                <p:cNvPr id="33" name="Rectangle 145">
                  <a:extLst>
                    <a:ext uri="{FF2B5EF4-FFF2-40B4-BE49-F238E27FC236}">
                      <a16:creationId xmlns:a16="http://schemas.microsoft.com/office/drawing/2014/main" xmlns="" id="{52916E45-CBE7-534A-9D5B-8EFE127092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4200" y="5030535"/>
                  <a:ext cx="905849" cy="369863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17961" dir="2700000" algn="ctr" rotWithShape="0">
                    <a:srgbClr val="000000">
                      <a:alpha val="74997"/>
                    </a:srgbClr>
                  </a:outerShdw>
                </a:effectLst>
              </p:spPr>
              <p:txBody>
                <a:bodyPr wrap="none" lIns="92075" tIns="46038" rIns="92075" bIns="46038">
                  <a:spAutoFit/>
                </a:bodyPr>
                <a:lstStyle>
                  <a:lvl1pPr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r">
                    <a:defRPr/>
                  </a:pPr>
                  <a:r>
                    <a:rPr lang="en-US" altLang="pt-BR" sz="1800" b="1">
                      <a:solidFill>
                        <a:schemeClr val="tx1"/>
                      </a:solidFill>
                      <a:cs typeface="Arial" panose="020B0604020202020204" pitchFamily="34" charset="0"/>
                    </a:rPr>
                    <a:t>Brasília</a:t>
                  </a:r>
                </a:p>
              </p:txBody>
            </p:sp>
            <p:sp>
              <p:nvSpPr>
                <p:cNvPr id="34" name="Rectangle 146">
                  <a:extLst>
                    <a:ext uri="{FF2B5EF4-FFF2-40B4-BE49-F238E27FC236}">
                      <a16:creationId xmlns:a16="http://schemas.microsoft.com/office/drawing/2014/main" xmlns="" id="{A781FC34-3782-3441-8D50-F58FE42B1D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130" y="4159056"/>
                  <a:ext cx="1066700" cy="36986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17961" dir="2700000" algn="ctr" rotWithShape="0">
                    <a:srgbClr val="000000">
                      <a:alpha val="74997"/>
                    </a:srgbClr>
                  </a:outerShdw>
                </a:effectLst>
              </p:spPr>
              <p:txBody>
                <a:bodyPr wrap="none" lIns="92075" tIns="46038" rIns="92075" bIns="46038">
                  <a:spAutoFit/>
                </a:bodyPr>
                <a:lstStyle/>
                <a:p>
                  <a:pPr algn="r">
                    <a:defRPr/>
                  </a:pPr>
                  <a:r>
                    <a:rPr lang="en-US" b="1">
                      <a:latin typeface="Arial" charset="0"/>
                      <a:ea typeface="ＭＳ Ｐゴシック" charset="0"/>
                      <a:cs typeface="Arial" charset="0"/>
                    </a:rPr>
                    <a:t>Fortaleza</a:t>
                  </a:r>
                </a:p>
              </p:txBody>
            </p:sp>
            <p:sp>
              <p:nvSpPr>
                <p:cNvPr id="35" name="Rectangle 148">
                  <a:extLst>
                    <a:ext uri="{FF2B5EF4-FFF2-40B4-BE49-F238E27FC236}">
                      <a16:creationId xmlns:a16="http://schemas.microsoft.com/office/drawing/2014/main" xmlns="" id="{4B318365-C786-9A4E-9F9D-4F780FEB49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1568" y="2443082"/>
                  <a:ext cx="1111851" cy="369863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17961" dir="2700000" algn="ctr" rotWithShape="0">
                    <a:srgbClr val="000000">
                      <a:alpha val="74997"/>
                    </a:srgbClr>
                  </a:outerShdw>
                </a:effectLst>
              </p:spPr>
              <p:txBody>
                <a:bodyPr wrap="none" lIns="92075" tIns="46038" rIns="92075" bIns="46038">
                  <a:spAutoFit/>
                </a:bodyPr>
                <a:lstStyle/>
                <a:p>
                  <a:pPr algn="r">
                    <a:defRPr/>
                  </a:pPr>
                  <a:r>
                    <a:rPr lang="en-US" b="1">
                      <a:latin typeface="Arial" charset="0"/>
                      <a:ea typeface="ＭＳ Ｐゴシック" charset="0"/>
                      <a:cs typeface="Arial" charset="0"/>
                    </a:rPr>
                    <a:t>J. Pessoa</a:t>
                  </a:r>
                </a:p>
              </p:txBody>
            </p:sp>
            <p:sp>
              <p:nvSpPr>
                <p:cNvPr id="36" name="Rectangle 149">
                  <a:extLst>
                    <a:ext uri="{FF2B5EF4-FFF2-40B4-BE49-F238E27FC236}">
                      <a16:creationId xmlns:a16="http://schemas.microsoft.com/office/drawing/2014/main" xmlns="" id="{178F997B-FF66-8945-A675-8402E61DFF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9844" y="1562079"/>
                  <a:ext cx="974986" cy="36986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17961" dir="2700000" algn="ctr" rotWithShape="0">
                    <a:srgbClr val="000000">
                      <a:alpha val="74997"/>
                    </a:srgbClr>
                  </a:outerShdw>
                </a:effectLst>
              </p:spPr>
              <p:txBody>
                <a:bodyPr wrap="none" lIns="92075" tIns="46038" rIns="92075" bIns="46038">
                  <a:spAutoFit/>
                </a:bodyPr>
                <a:lstStyle/>
                <a:p>
                  <a:pPr algn="r">
                    <a:defRPr/>
                  </a:pPr>
                  <a:r>
                    <a:rPr lang="en-US" b="1">
                      <a:latin typeface="Arial" charset="0"/>
                      <a:ea typeface="ＭＳ Ｐゴシック" charset="0"/>
                      <a:cs typeface="Arial" charset="0"/>
                    </a:rPr>
                    <a:t>S. Paulo</a:t>
                  </a:r>
                </a:p>
              </p:txBody>
            </p:sp>
            <p:sp>
              <p:nvSpPr>
                <p:cNvPr id="37" name="Rectangle 150">
                  <a:extLst>
                    <a:ext uri="{FF2B5EF4-FFF2-40B4-BE49-F238E27FC236}">
                      <a16:creationId xmlns:a16="http://schemas.microsoft.com/office/drawing/2014/main" xmlns="" id="{41771A21-CE3C-0F48-BF27-65CA221B75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9777" y="4592414"/>
                  <a:ext cx="780272" cy="369863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17961" dir="2700000" algn="ctr" rotWithShape="0">
                    <a:srgbClr val="000000">
                      <a:alpha val="74997"/>
                    </a:srgbClr>
                  </a:outerShdw>
                </a:effectLst>
              </p:spPr>
              <p:txBody>
                <a:bodyPr wrap="none" lIns="92075" tIns="46038" rIns="92075" bIns="46038">
                  <a:spAutoFit/>
                </a:bodyPr>
                <a:lstStyle/>
                <a:p>
                  <a:pPr algn="r">
                    <a:defRPr/>
                  </a:pPr>
                  <a:r>
                    <a:rPr lang="en-US" b="1">
                      <a:latin typeface="Arial" charset="0"/>
                      <a:ea typeface="ＭＳ Ｐゴシック" charset="0"/>
                      <a:cs typeface="Arial" charset="0"/>
                    </a:rPr>
                    <a:t>Recife</a:t>
                  </a:r>
                </a:p>
              </p:txBody>
            </p:sp>
            <p:sp>
              <p:nvSpPr>
                <p:cNvPr id="38" name="Rectangle 151">
                  <a:extLst>
                    <a:ext uri="{FF2B5EF4-FFF2-40B4-BE49-F238E27FC236}">
                      <a16:creationId xmlns:a16="http://schemas.microsoft.com/office/drawing/2014/main" xmlns="" id="{1500F2A2-00F1-1B4D-B321-972EE2FF10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9777" y="3720935"/>
                  <a:ext cx="780272" cy="36986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17961" dir="2700000" algn="ctr" rotWithShape="0">
                    <a:srgbClr val="000000">
                      <a:alpha val="74997"/>
                    </a:srgbClr>
                  </a:outerShdw>
                </a:effectLst>
              </p:spPr>
              <p:txBody>
                <a:bodyPr wrap="none" lIns="92075" tIns="46038" rIns="92075" bIns="46038">
                  <a:spAutoFit/>
                </a:bodyPr>
                <a:lstStyle>
                  <a:lvl1pPr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r">
                    <a:defRPr/>
                  </a:pPr>
                  <a:r>
                    <a:rPr lang="en-US" altLang="pt-BR" sz="1800" b="1">
                      <a:solidFill>
                        <a:schemeClr val="tx1"/>
                      </a:solidFill>
                      <a:cs typeface="Arial" panose="020B0604020202020204" pitchFamily="34" charset="0"/>
                    </a:rPr>
                    <a:t>Belém</a:t>
                  </a:r>
                </a:p>
              </p:txBody>
            </p:sp>
            <p:sp>
              <p:nvSpPr>
                <p:cNvPr id="39" name="Rectangle 152">
                  <a:extLst>
                    <a:ext uri="{FF2B5EF4-FFF2-40B4-BE49-F238E27FC236}">
                      <a16:creationId xmlns:a16="http://schemas.microsoft.com/office/drawing/2014/main" xmlns="" id="{D5406CD5-30AE-C84E-8F55-F30E497133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3527" y="2876441"/>
                  <a:ext cx="1031426" cy="36986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17961" dir="2700000" algn="ctr" rotWithShape="0">
                    <a:srgbClr val="000000">
                      <a:alpha val="74997"/>
                    </a:srgbClr>
                  </a:outerShdw>
                </a:effectLst>
              </p:spPr>
              <p:txBody>
                <a:bodyPr wrap="none" lIns="92075" tIns="46038" rIns="92075" bIns="46038">
                  <a:spAutoFit/>
                </a:bodyPr>
                <a:lstStyle/>
                <a:p>
                  <a:pPr algn="r">
                    <a:defRPr/>
                  </a:pPr>
                  <a:r>
                    <a:rPr lang="en-US" b="1">
                      <a:latin typeface="Arial" charset="0"/>
                      <a:ea typeface="ＭＳ Ｐゴシック" charset="0"/>
                      <a:cs typeface="Arial" charset="0"/>
                    </a:rPr>
                    <a:t>Salvador</a:t>
                  </a:r>
                </a:p>
              </p:txBody>
            </p:sp>
            <p:sp>
              <p:nvSpPr>
                <p:cNvPr id="40" name="Rectangle 153">
                  <a:extLst>
                    <a:ext uri="{FF2B5EF4-FFF2-40B4-BE49-F238E27FC236}">
                      <a16:creationId xmlns:a16="http://schemas.microsoft.com/office/drawing/2014/main" xmlns="" id="{14367360-5994-FB48-A1A1-FA7136A023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2117" y="2000200"/>
                  <a:ext cx="1020137" cy="36986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17961" dir="2700000" algn="ctr" rotWithShape="0">
                    <a:srgbClr val="000000">
                      <a:alpha val="74997"/>
                    </a:srgbClr>
                  </a:outerShdw>
                </a:effectLst>
              </p:spPr>
              <p:txBody>
                <a:bodyPr wrap="none" lIns="92075" tIns="46038" rIns="92075" bIns="46038">
                  <a:spAutoFit/>
                </a:bodyPr>
                <a:lstStyle/>
                <a:p>
                  <a:pPr algn="r">
                    <a:defRPr/>
                  </a:pPr>
                  <a:r>
                    <a:rPr lang="en-US" b="1">
                      <a:latin typeface="Arial" charset="0"/>
                      <a:ea typeface="ＭＳ Ｐゴシック" charset="0"/>
                      <a:cs typeface="Arial" charset="0"/>
                    </a:rPr>
                    <a:t>P. Alegre</a:t>
                  </a:r>
                </a:p>
              </p:txBody>
            </p:sp>
          </p:grpSp>
        </p:grpSp>
      </p:grpSp>
      <p:grpSp>
        <p:nvGrpSpPr>
          <p:cNvPr id="44" name="Group 3135">
            <a:extLst>
              <a:ext uri="{FF2B5EF4-FFF2-40B4-BE49-F238E27FC236}">
                <a16:creationId xmlns:a16="http://schemas.microsoft.com/office/drawing/2014/main" xmlns="" id="{0016F39D-28C1-9949-BA09-632CDE75B55B}"/>
              </a:ext>
            </a:extLst>
          </p:cNvPr>
          <p:cNvGrpSpPr>
            <a:grpSpLocks/>
          </p:cNvGrpSpPr>
          <p:nvPr/>
        </p:nvGrpSpPr>
        <p:grpSpPr bwMode="auto">
          <a:xfrm>
            <a:off x="6870367" y="1928812"/>
            <a:ext cx="3851934" cy="3721658"/>
            <a:chOff x="1444" y="916"/>
            <a:chExt cx="3533" cy="2584"/>
          </a:xfrm>
        </p:grpSpPr>
        <p:sp>
          <p:nvSpPr>
            <p:cNvPr id="45" name="AutoShape 3117">
              <a:extLst>
                <a:ext uri="{FF2B5EF4-FFF2-40B4-BE49-F238E27FC236}">
                  <a16:creationId xmlns:a16="http://schemas.microsoft.com/office/drawing/2014/main" xmlns="" id="{9885429F-49E3-844E-858F-32BC6C85F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1" y="2699"/>
              <a:ext cx="383" cy="261"/>
            </a:xfrm>
            <a:prstGeom prst="bevel">
              <a:avLst>
                <a:gd name="adj" fmla="val 12500"/>
              </a:avLst>
            </a:prstGeom>
            <a:gradFill rotWithShape="0">
              <a:gsLst>
                <a:gs pos="0">
                  <a:srgbClr val="FFCC00"/>
                </a:gs>
                <a:gs pos="100000">
                  <a:srgbClr val="765E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600" b="1"/>
            </a:p>
          </p:txBody>
        </p:sp>
        <p:sp>
          <p:nvSpPr>
            <p:cNvPr id="46" name="AutoShape 3118">
              <a:extLst>
                <a:ext uri="{FF2B5EF4-FFF2-40B4-BE49-F238E27FC236}">
                  <a16:creationId xmlns:a16="http://schemas.microsoft.com/office/drawing/2014/main" xmlns="" id="{3CC57A03-AC2A-FB4D-9F52-D51E038EB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4" y="2431"/>
              <a:ext cx="383" cy="529"/>
            </a:xfrm>
            <a:prstGeom prst="bevel">
              <a:avLst>
                <a:gd name="adj" fmla="val 12500"/>
              </a:avLst>
            </a:prstGeom>
            <a:gradFill rotWithShape="0">
              <a:gsLst>
                <a:gs pos="0">
                  <a:srgbClr val="FFCC00"/>
                </a:gs>
                <a:gs pos="100000">
                  <a:srgbClr val="765E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2600" b="1"/>
            </a:p>
          </p:txBody>
        </p:sp>
        <p:sp>
          <p:nvSpPr>
            <p:cNvPr id="47" name="AutoShape 3119">
              <a:extLst>
                <a:ext uri="{FF2B5EF4-FFF2-40B4-BE49-F238E27FC236}">
                  <a16:creationId xmlns:a16="http://schemas.microsoft.com/office/drawing/2014/main" xmlns="" id="{66D4E1C6-3F29-CE49-A052-AEABDEDABF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6" y="1726"/>
              <a:ext cx="392" cy="1234"/>
            </a:xfrm>
            <a:prstGeom prst="bevel">
              <a:avLst>
                <a:gd name="adj" fmla="val 12500"/>
              </a:avLst>
            </a:prstGeom>
            <a:gradFill rotWithShape="0">
              <a:gsLst>
                <a:gs pos="0">
                  <a:srgbClr val="FFCC00"/>
                </a:gs>
                <a:gs pos="100000">
                  <a:srgbClr val="765E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2600" b="1"/>
            </a:p>
          </p:txBody>
        </p:sp>
        <p:sp>
          <p:nvSpPr>
            <p:cNvPr id="48" name="AutoShape 3120">
              <a:extLst>
                <a:ext uri="{FF2B5EF4-FFF2-40B4-BE49-F238E27FC236}">
                  <a16:creationId xmlns:a16="http://schemas.microsoft.com/office/drawing/2014/main" xmlns="" id="{FDF2FDEF-C31C-9740-B4DA-F6B63E443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1" y="1270"/>
              <a:ext cx="390" cy="1690"/>
            </a:xfrm>
            <a:prstGeom prst="bevel">
              <a:avLst>
                <a:gd name="adj" fmla="val 12500"/>
              </a:avLst>
            </a:prstGeom>
            <a:gradFill rotWithShape="0">
              <a:gsLst>
                <a:gs pos="0">
                  <a:srgbClr val="FFCC00"/>
                </a:gs>
                <a:gs pos="100000">
                  <a:srgbClr val="765E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2600" b="1"/>
            </a:p>
          </p:txBody>
        </p:sp>
        <p:sp>
          <p:nvSpPr>
            <p:cNvPr id="49" name="AutoShape 3121">
              <a:extLst>
                <a:ext uri="{FF2B5EF4-FFF2-40B4-BE49-F238E27FC236}">
                  <a16:creationId xmlns:a16="http://schemas.microsoft.com/office/drawing/2014/main" xmlns="" id="{F8707B84-6BC4-9B46-A225-5735FEDC94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2" y="2220"/>
              <a:ext cx="391" cy="740"/>
            </a:xfrm>
            <a:prstGeom prst="bevel">
              <a:avLst>
                <a:gd name="adj" fmla="val 12500"/>
              </a:avLst>
            </a:prstGeom>
            <a:gradFill rotWithShape="0">
              <a:gsLst>
                <a:gs pos="0">
                  <a:srgbClr val="FFCC00"/>
                </a:gs>
                <a:gs pos="100000">
                  <a:srgbClr val="765E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2600" b="1"/>
            </a:p>
          </p:txBody>
        </p:sp>
        <p:sp>
          <p:nvSpPr>
            <p:cNvPr id="50" name="Line 3122">
              <a:extLst>
                <a:ext uri="{FF2B5EF4-FFF2-40B4-BE49-F238E27FC236}">
                  <a16:creationId xmlns:a16="http://schemas.microsoft.com/office/drawing/2014/main" xmlns="" id="{E92795AD-132A-8D4E-B20E-33C92ECB7D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4" y="2952"/>
              <a:ext cx="3474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51" name="Rectangle 3123">
              <a:extLst>
                <a:ext uri="{FF2B5EF4-FFF2-40B4-BE49-F238E27FC236}">
                  <a16:creationId xmlns:a16="http://schemas.microsoft.com/office/drawing/2014/main" xmlns="" id="{7FEE0083-CE94-AF40-B2A4-ED21DE93F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1" y="3000"/>
              <a:ext cx="481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600" b="1" dirty="0"/>
                <a:t>30-39</a:t>
              </a:r>
              <a:endParaRPr lang="pt-BR" altLang="pt-BR" sz="2800" b="1" u="sng" dirty="0"/>
            </a:p>
          </p:txBody>
        </p:sp>
        <p:sp>
          <p:nvSpPr>
            <p:cNvPr id="52" name="Rectangle 3124">
              <a:extLst>
                <a:ext uri="{FF2B5EF4-FFF2-40B4-BE49-F238E27FC236}">
                  <a16:creationId xmlns:a16="http://schemas.microsoft.com/office/drawing/2014/main" xmlns="" id="{2D68F1A5-ADC1-BA41-BE5D-3EB8FEC9DA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" y="3000"/>
              <a:ext cx="481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600" b="1" dirty="0"/>
                <a:t>40-49</a:t>
              </a:r>
              <a:endParaRPr lang="pt-BR" altLang="pt-BR" sz="2800" b="1" u="sng" dirty="0"/>
            </a:p>
          </p:txBody>
        </p:sp>
        <p:sp>
          <p:nvSpPr>
            <p:cNvPr id="53" name="Rectangle 3125">
              <a:extLst>
                <a:ext uri="{FF2B5EF4-FFF2-40B4-BE49-F238E27FC236}">
                  <a16:creationId xmlns:a16="http://schemas.microsoft.com/office/drawing/2014/main" xmlns="" id="{7C499CDD-7215-1840-BF93-1E38C173C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5" y="3000"/>
              <a:ext cx="481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600" b="1" dirty="0"/>
                <a:t>50-59</a:t>
              </a:r>
              <a:endParaRPr lang="pt-BR" altLang="pt-BR" sz="2800" b="1" u="sng" dirty="0"/>
            </a:p>
          </p:txBody>
        </p:sp>
        <p:sp>
          <p:nvSpPr>
            <p:cNvPr id="54" name="Rectangle 3126">
              <a:extLst>
                <a:ext uri="{FF2B5EF4-FFF2-40B4-BE49-F238E27FC236}">
                  <a16:creationId xmlns:a16="http://schemas.microsoft.com/office/drawing/2014/main" xmlns="" id="{B072E7EF-9DCA-1B49-8742-F0BA143C85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9" y="3000"/>
              <a:ext cx="481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600" b="1" dirty="0"/>
                <a:t>60-69</a:t>
              </a:r>
              <a:endParaRPr lang="pt-BR" altLang="pt-BR" sz="2800" b="1" u="sng" dirty="0"/>
            </a:p>
          </p:txBody>
        </p:sp>
        <p:sp>
          <p:nvSpPr>
            <p:cNvPr id="55" name="Rectangle 3127">
              <a:extLst>
                <a:ext uri="{FF2B5EF4-FFF2-40B4-BE49-F238E27FC236}">
                  <a16:creationId xmlns:a16="http://schemas.microsoft.com/office/drawing/2014/main" xmlns="" id="{604873B0-F134-FA48-A16B-5187BCD758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9" y="3000"/>
              <a:ext cx="658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600" b="1" dirty="0"/>
                <a:t>TOTAL </a:t>
              </a:r>
              <a:endParaRPr lang="pt-BR" altLang="pt-BR" sz="2800" b="1" u="sng" dirty="0"/>
            </a:p>
          </p:txBody>
        </p:sp>
        <p:sp>
          <p:nvSpPr>
            <p:cNvPr id="56" name="Rectangle 3128">
              <a:extLst>
                <a:ext uri="{FF2B5EF4-FFF2-40B4-BE49-F238E27FC236}">
                  <a16:creationId xmlns:a16="http://schemas.microsoft.com/office/drawing/2014/main" xmlns="" id="{9914296F-CC21-AE47-9C93-138F8653E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4" y="3243"/>
              <a:ext cx="2394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800" b="1" dirty="0" err="1"/>
                <a:t>Grupos</a:t>
              </a:r>
              <a:r>
                <a:rPr lang="en-US" altLang="pt-BR" sz="1800" b="1" dirty="0"/>
                <a:t> </a:t>
              </a:r>
              <a:r>
                <a:rPr lang="en-US" altLang="pt-BR" sz="1800" b="1" dirty="0" err="1"/>
                <a:t>Etários</a:t>
              </a:r>
              <a:r>
                <a:rPr lang="en-US" altLang="pt-BR" sz="1800" b="1" dirty="0"/>
                <a:t> (</a:t>
              </a:r>
              <a:r>
                <a:rPr lang="en-US" altLang="pt-BR" sz="1800" b="1" dirty="0" err="1"/>
                <a:t>anos</a:t>
              </a:r>
              <a:r>
                <a:rPr lang="en-US" altLang="pt-BR" sz="1800" b="1" dirty="0"/>
                <a:t>)</a:t>
              </a:r>
            </a:p>
          </p:txBody>
        </p:sp>
        <p:sp>
          <p:nvSpPr>
            <p:cNvPr id="57" name="Rectangle 3129">
              <a:extLst>
                <a:ext uri="{FF2B5EF4-FFF2-40B4-BE49-F238E27FC236}">
                  <a16:creationId xmlns:a16="http://schemas.microsoft.com/office/drawing/2014/main" xmlns="" id="{D6A624DD-03CE-384C-A924-2DC422A53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0" y="2370"/>
              <a:ext cx="465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800" b="1"/>
                <a:t>2,7</a:t>
              </a:r>
            </a:p>
          </p:txBody>
        </p:sp>
        <p:sp>
          <p:nvSpPr>
            <p:cNvPr id="58" name="Rectangle 3130">
              <a:extLst>
                <a:ext uri="{FF2B5EF4-FFF2-40B4-BE49-F238E27FC236}">
                  <a16:creationId xmlns:a16="http://schemas.microsoft.com/office/drawing/2014/main" xmlns="" id="{496D9CB0-D344-894E-BD3E-5F40B53C05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9" y="2084"/>
              <a:ext cx="465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800" b="1"/>
                <a:t>5,5</a:t>
              </a:r>
            </a:p>
          </p:txBody>
        </p:sp>
        <p:sp>
          <p:nvSpPr>
            <p:cNvPr id="59" name="Rectangle 3131">
              <a:extLst>
                <a:ext uri="{FF2B5EF4-FFF2-40B4-BE49-F238E27FC236}">
                  <a16:creationId xmlns:a16="http://schemas.microsoft.com/office/drawing/2014/main" xmlns="" id="{3FCD7A12-E626-7449-8C92-4F45E1C4A7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5" y="1370"/>
              <a:ext cx="582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800" b="1"/>
                <a:t>12,7</a:t>
              </a:r>
            </a:p>
          </p:txBody>
        </p:sp>
        <p:sp>
          <p:nvSpPr>
            <p:cNvPr id="60" name="Rectangle 3132">
              <a:extLst>
                <a:ext uri="{FF2B5EF4-FFF2-40B4-BE49-F238E27FC236}">
                  <a16:creationId xmlns:a16="http://schemas.microsoft.com/office/drawing/2014/main" xmlns="" id="{5D5CDE9B-758B-AB42-B03F-E119DE6A0C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6" y="916"/>
              <a:ext cx="798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800" b="1"/>
                <a:t>17,4</a:t>
              </a:r>
            </a:p>
          </p:txBody>
        </p:sp>
        <p:sp>
          <p:nvSpPr>
            <p:cNvPr id="61" name="Rectangle 3133">
              <a:extLst>
                <a:ext uri="{FF2B5EF4-FFF2-40B4-BE49-F238E27FC236}">
                  <a16:creationId xmlns:a16="http://schemas.microsoft.com/office/drawing/2014/main" xmlns="" id="{D007EACE-117C-064A-8C75-60F86CA867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6" y="1889"/>
              <a:ext cx="465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800" b="1"/>
                <a:t>7,6</a:t>
              </a:r>
            </a:p>
          </p:txBody>
        </p:sp>
      </p:grpSp>
      <p:sp>
        <p:nvSpPr>
          <p:cNvPr id="62" name="Freeform 1028">
            <a:extLst>
              <a:ext uri="{FF2B5EF4-FFF2-40B4-BE49-F238E27FC236}">
                <a16:creationId xmlns:a16="http://schemas.microsoft.com/office/drawing/2014/main" xmlns="" id="{AB630EB5-6DDE-5641-BCD8-E18B6B0F7981}"/>
              </a:ext>
            </a:extLst>
          </p:cNvPr>
          <p:cNvSpPr>
            <a:spLocks/>
          </p:cNvSpPr>
          <p:nvPr/>
        </p:nvSpPr>
        <p:spPr bwMode="auto">
          <a:xfrm>
            <a:off x="3212667" y="1163448"/>
            <a:ext cx="1519967" cy="1385281"/>
          </a:xfrm>
          <a:custGeom>
            <a:avLst/>
            <a:gdLst>
              <a:gd name="T0" fmla="*/ 2147483646 w 1076"/>
              <a:gd name="T1" fmla="*/ 2147483646 h 1043"/>
              <a:gd name="T2" fmla="*/ 2147483646 w 1076"/>
              <a:gd name="T3" fmla="*/ 2147483646 h 1043"/>
              <a:gd name="T4" fmla="*/ 0 w 1076"/>
              <a:gd name="T5" fmla="*/ 2147483646 h 1043"/>
              <a:gd name="T6" fmla="*/ 2147483646 w 1076"/>
              <a:gd name="T7" fmla="*/ 2147483646 h 1043"/>
              <a:gd name="T8" fmla="*/ 2147483646 w 1076"/>
              <a:gd name="T9" fmla="*/ 2147483646 h 1043"/>
              <a:gd name="T10" fmla="*/ 2147483646 w 1076"/>
              <a:gd name="T11" fmla="*/ 2147483646 h 1043"/>
              <a:gd name="T12" fmla="*/ 2147483646 w 1076"/>
              <a:gd name="T13" fmla="*/ 2147483646 h 1043"/>
              <a:gd name="T14" fmla="*/ 2147483646 w 1076"/>
              <a:gd name="T15" fmla="*/ 2147483646 h 1043"/>
              <a:gd name="T16" fmla="*/ 2147483646 w 1076"/>
              <a:gd name="T17" fmla="*/ 2147483646 h 1043"/>
              <a:gd name="T18" fmla="*/ 2147483646 w 1076"/>
              <a:gd name="T19" fmla="*/ 2147483646 h 1043"/>
              <a:gd name="T20" fmla="*/ 2147483646 w 1076"/>
              <a:gd name="T21" fmla="*/ 2147483646 h 1043"/>
              <a:gd name="T22" fmla="*/ 2147483646 w 1076"/>
              <a:gd name="T23" fmla="*/ 2147483646 h 1043"/>
              <a:gd name="T24" fmla="*/ 2147483646 w 1076"/>
              <a:gd name="T25" fmla="*/ 2147483646 h 1043"/>
              <a:gd name="T26" fmla="*/ 2147483646 w 1076"/>
              <a:gd name="T27" fmla="*/ 2147483646 h 1043"/>
              <a:gd name="T28" fmla="*/ 2147483646 w 1076"/>
              <a:gd name="T29" fmla="*/ 2147483646 h 1043"/>
              <a:gd name="T30" fmla="*/ 2147483646 w 1076"/>
              <a:gd name="T31" fmla="*/ 2147483646 h 1043"/>
              <a:gd name="T32" fmla="*/ 2147483646 w 1076"/>
              <a:gd name="T33" fmla="*/ 2147483646 h 1043"/>
              <a:gd name="T34" fmla="*/ 2147483646 w 1076"/>
              <a:gd name="T35" fmla="*/ 2147483646 h 1043"/>
              <a:gd name="T36" fmla="*/ 2147483646 w 1076"/>
              <a:gd name="T37" fmla="*/ 2147483646 h 1043"/>
              <a:gd name="T38" fmla="*/ 2147483646 w 1076"/>
              <a:gd name="T39" fmla="*/ 2147483646 h 1043"/>
              <a:gd name="T40" fmla="*/ 2147483646 w 1076"/>
              <a:gd name="T41" fmla="*/ 2147483646 h 1043"/>
              <a:gd name="T42" fmla="*/ 2147483646 w 1076"/>
              <a:gd name="T43" fmla="*/ 2147483646 h 1043"/>
              <a:gd name="T44" fmla="*/ 2147483646 w 1076"/>
              <a:gd name="T45" fmla="*/ 2147483646 h 1043"/>
              <a:gd name="T46" fmla="*/ 2147483646 w 1076"/>
              <a:gd name="T47" fmla="*/ 2147483646 h 1043"/>
              <a:gd name="T48" fmla="*/ 2147483646 w 1076"/>
              <a:gd name="T49" fmla="*/ 2147483646 h 1043"/>
              <a:gd name="T50" fmla="*/ 2147483646 w 1076"/>
              <a:gd name="T51" fmla="*/ 2147483646 h 1043"/>
              <a:gd name="T52" fmla="*/ 2147483646 w 1076"/>
              <a:gd name="T53" fmla="*/ 2147483646 h 1043"/>
              <a:gd name="T54" fmla="*/ 2147483646 w 1076"/>
              <a:gd name="T55" fmla="*/ 2147483646 h 1043"/>
              <a:gd name="T56" fmla="*/ 2147483646 w 1076"/>
              <a:gd name="T57" fmla="*/ 2147483646 h 1043"/>
              <a:gd name="T58" fmla="*/ 2147483646 w 1076"/>
              <a:gd name="T59" fmla="*/ 2147483646 h 1043"/>
              <a:gd name="T60" fmla="*/ 2147483646 w 1076"/>
              <a:gd name="T61" fmla="*/ 2147483646 h 1043"/>
              <a:gd name="T62" fmla="*/ 2147483646 w 1076"/>
              <a:gd name="T63" fmla="*/ 2147483646 h 1043"/>
              <a:gd name="T64" fmla="*/ 2147483646 w 1076"/>
              <a:gd name="T65" fmla="*/ 2147483646 h 1043"/>
              <a:gd name="T66" fmla="*/ 2147483646 w 1076"/>
              <a:gd name="T67" fmla="*/ 2147483646 h 1043"/>
              <a:gd name="T68" fmla="*/ 2147483646 w 1076"/>
              <a:gd name="T69" fmla="*/ 2147483646 h 1043"/>
              <a:gd name="T70" fmla="*/ 2147483646 w 1076"/>
              <a:gd name="T71" fmla="*/ 2147483646 h 1043"/>
              <a:gd name="T72" fmla="*/ 2147483646 w 1076"/>
              <a:gd name="T73" fmla="*/ 2147483646 h 1043"/>
              <a:gd name="T74" fmla="*/ 2147483646 w 1076"/>
              <a:gd name="T75" fmla="*/ 2147483646 h 1043"/>
              <a:gd name="T76" fmla="*/ 2147483646 w 1076"/>
              <a:gd name="T77" fmla="*/ 2147483646 h 1043"/>
              <a:gd name="T78" fmla="*/ 2147483646 w 1076"/>
              <a:gd name="T79" fmla="*/ 2147483646 h 1043"/>
              <a:gd name="T80" fmla="*/ 2147483646 w 1076"/>
              <a:gd name="T81" fmla="*/ 2147483646 h 1043"/>
              <a:gd name="T82" fmla="*/ 2147483646 w 1076"/>
              <a:gd name="T83" fmla="*/ 2147483646 h 1043"/>
              <a:gd name="T84" fmla="*/ 2147483646 w 1076"/>
              <a:gd name="T85" fmla="*/ 2147483646 h 1043"/>
              <a:gd name="T86" fmla="*/ 2147483646 w 1076"/>
              <a:gd name="T87" fmla="*/ 2147483646 h 1043"/>
              <a:gd name="T88" fmla="*/ 2147483646 w 1076"/>
              <a:gd name="T89" fmla="*/ 2147483646 h 1043"/>
              <a:gd name="T90" fmla="*/ 2147483646 w 1076"/>
              <a:gd name="T91" fmla="*/ 2147483646 h 1043"/>
              <a:gd name="T92" fmla="*/ 2147483646 w 1076"/>
              <a:gd name="T93" fmla="*/ 2147483646 h 1043"/>
              <a:gd name="T94" fmla="*/ 2147483646 w 1076"/>
              <a:gd name="T95" fmla="*/ 2147483646 h 1043"/>
              <a:gd name="T96" fmla="*/ 2147483646 w 1076"/>
              <a:gd name="T97" fmla="*/ 2147483646 h 1043"/>
              <a:gd name="T98" fmla="*/ 2147483646 w 1076"/>
              <a:gd name="T99" fmla="*/ 2147483646 h 1043"/>
              <a:gd name="T100" fmla="*/ 2147483646 w 1076"/>
              <a:gd name="T101" fmla="*/ 2147483646 h 1043"/>
              <a:gd name="T102" fmla="*/ 2147483646 w 1076"/>
              <a:gd name="T103" fmla="*/ 2147483646 h 1043"/>
              <a:gd name="T104" fmla="*/ 2147483646 w 1076"/>
              <a:gd name="T105" fmla="*/ 2147483646 h 1043"/>
              <a:gd name="T106" fmla="*/ 2147483646 w 1076"/>
              <a:gd name="T107" fmla="*/ 2147483646 h 1043"/>
              <a:gd name="T108" fmla="*/ 2147483646 w 1076"/>
              <a:gd name="T109" fmla="*/ 2147483646 h 1043"/>
              <a:gd name="T110" fmla="*/ 2147483646 w 1076"/>
              <a:gd name="T111" fmla="*/ 2147483646 h 1043"/>
              <a:gd name="T112" fmla="*/ 2147483646 w 1076"/>
              <a:gd name="T113" fmla="*/ 2147483646 h 1043"/>
              <a:gd name="T114" fmla="*/ 2147483646 w 1076"/>
              <a:gd name="T115" fmla="*/ 2147483646 h 1043"/>
              <a:gd name="T116" fmla="*/ 2147483646 w 1076"/>
              <a:gd name="T117" fmla="*/ 2147483646 h 104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076"/>
              <a:gd name="T178" fmla="*/ 0 h 1043"/>
              <a:gd name="T179" fmla="*/ 1076 w 1076"/>
              <a:gd name="T180" fmla="*/ 1043 h 1043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076" h="1043">
                <a:moveTo>
                  <a:pt x="102" y="156"/>
                </a:moveTo>
                <a:lnTo>
                  <a:pt x="99" y="235"/>
                </a:lnTo>
                <a:lnTo>
                  <a:pt x="96" y="243"/>
                </a:lnTo>
                <a:lnTo>
                  <a:pt x="92" y="250"/>
                </a:lnTo>
                <a:lnTo>
                  <a:pt x="52" y="261"/>
                </a:lnTo>
                <a:lnTo>
                  <a:pt x="26" y="275"/>
                </a:lnTo>
                <a:lnTo>
                  <a:pt x="12" y="301"/>
                </a:lnTo>
                <a:lnTo>
                  <a:pt x="14" y="317"/>
                </a:lnTo>
                <a:lnTo>
                  <a:pt x="0" y="335"/>
                </a:lnTo>
                <a:lnTo>
                  <a:pt x="0" y="355"/>
                </a:lnTo>
                <a:lnTo>
                  <a:pt x="12" y="366"/>
                </a:lnTo>
                <a:lnTo>
                  <a:pt x="18" y="383"/>
                </a:lnTo>
                <a:lnTo>
                  <a:pt x="18" y="399"/>
                </a:lnTo>
                <a:lnTo>
                  <a:pt x="38" y="391"/>
                </a:lnTo>
                <a:lnTo>
                  <a:pt x="49" y="406"/>
                </a:lnTo>
                <a:lnTo>
                  <a:pt x="67" y="406"/>
                </a:lnTo>
                <a:lnTo>
                  <a:pt x="84" y="392"/>
                </a:lnTo>
                <a:lnTo>
                  <a:pt x="98" y="440"/>
                </a:lnTo>
                <a:lnTo>
                  <a:pt x="117" y="444"/>
                </a:lnTo>
                <a:lnTo>
                  <a:pt x="158" y="433"/>
                </a:lnTo>
                <a:lnTo>
                  <a:pt x="193" y="415"/>
                </a:lnTo>
                <a:lnTo>
                  <a:pt x="220" y="392"/>
                </a:lnTo>
                <a:lnTo>
                  <a:pt x="242" y="418"/>
                </a:lnTo>
                <a:lnTo>
                  <a:pt x="246" y="440"/>
                </a:lnTo>
                <a:lnTo>
                  <a:pt x="246" y="457"/>
                </a:lnTo>
                <a:lnTo>
                  <a:pt x="278" y="474"/>
                </a:lnTo>
                <a:lnTo>
                  <a:pt x="301" y="473"/>
                </a:lnTo>
                <a:lnTo>
                  <a:pt x="330" y="492"/>
                </a:lnTo>
                <a:lnTo>
                  <a:pt x="363" y="504"/>
                </a:lnTo>
                <a:lnTo>
                  <a:pt x="383" y="524"/>
                </a:lnTo>
                <a:lnTo>
                  <a:pt x="380" y="576"/>
                </a:lnTo>
                <a:lnTo>
                  <a:pt x="433" y="576"/>
                </a:lnTo>
                <a:lnTo>
                  <a:pt x="437" y="604"/>
                </a:lnTo>
                <a:lnTo>
                  <a:pt x="447" y="618"/>
                </a:lnTo>
                <a:lnTo>
                  <a:pt x="447" y="648"/>
                </a:lnTo>
                <a:lnTo>
                  <a:pt x="436" y="673"/>
                </a:lnTo>
                <a:lnTo>
                  <a:pt x="447" y="696"/>
                </a:lnTo>
                <a:lnTo>
                  <a:pt x="447" y="721"/>
                </a:lnTo>
                <a:lnTo>
                  <a:pt x="445" y="747"/>
                </a:lnTo>
                <a:lnTo>
                  <a:pt x="466" y="747"/>
                </a:lnTo>
                <a:lnTo>
                  <a:pt x="494" y="747"/>
                </a:lnTo>
                <a:lnTo>
                  <a:pt x="502" y="752"/>
                </a:lnTo>
                <a:lnTo>
                  <a:pt x="515" y="763"/>
                </a:lnTo>
                <a:lnTo>
                  <a:pt x="523" y="791"/>
                </a:lnTo>
                <a:lnTo>
                  <a:pt x="532" y="787"/>
                </a:lnTo>
                <a:lnTo>
                  <a:pt x="540" y="839"/>
                </a:lnTo>
                <a:lnTo>
                  <a:pt x="543" y="845"/>
                </a:lnTo>
                <a:lnTo>
                  <a:pt x="546" y="846"/>
                </a:lnTo>
                <a:lnTo>
                  <a:pt x="555" y="865"/>
                </a:lnTo>
                <a:lnTo>
                  <a:pt x="548" y="885"/>
                </a:lnTo>
                <a:lnTo>
                  <a:pt x="518" y="901"/>
                </a:lnTo>
                <a:lnTo>
                  <a:pt x="487" y="927"/>
                </a:lnTo>
                <a:lnTo>
                  <a:pt x="472" y="942"/>
                </a:lnTo>
                <a:lnTo>
                  <a:pt x="472" y="969"/>
                </a:lnTo>
                <a:lnTo>
                  <a:pt x="486" y="980"/>
                </a:lnTo>
                <a:lnTo>
                  <a:pt x="488" y="998"/>
                </a:lnTo>
                <a:lnTo>
                  <a:pt x="511" y="996"/>
                </a:lnTo>
                <a:lnTo>
                  <a:pt x="540" y="1013"/>
                </a:lnTo>
                <a:lnTo>
                  <a:pt x="566" y="1042"/>
                </a:lnTo>
                <a:lnTo>
                  <a:pt x="581" y="1032"/>
                </a:lnTo>
                <a:lnTo>
                  <a:pt x="599" y="1015"/>
                </a:lnTo>
                <a:lnTo>
                  <a:pt x="605" y="989"/>
                </a:lnTo>
                <a:lnTo>
                  <a:pt x="616" y="979"/>
                </a:lnTo>
                <a:lnTo>
                  <a:pt x="622" y="975"/>
                </a:lnTo>
                <a:lnTo>
                  <a:pt x="631" y="963"/>
                </a:lnTo>
                <a:lnTo>
                  <a:pt x="640" y="952"/>
                </a:lnTo>
                <a:lnTo>
                  <a:pt x="668" y="920"/>
                </a:lnTo>
                <a:lnTo>
                  <a:pt x="671" y="866"/>
                </a:lnTo>
                <a:lnTo>
                  <a:pt x="680" y="857"/>
                </a:lnTo>
                <a:lnTo>
                  <a:pt x="692" y="845"/>
                </a:lnTo>
                <a:lnTo>
                  <a:pt x="707" y="836"/>
                </a:lnTo>
                <a:lnTo>
                  <a:pt x="718" y="827"/>
                </a:lnTo>
                <a:lnTo>
                  <a:pt x="736" y="827"/>
                </a:lnTo>
                <a:lnTo>
                  <a:pt x="761" y="817"/>
                </a:lnTo>
                <a:lnTo>
                  <a:pt x="774" y="811"/>
                </a:lnTo>
                <a:lnTo>
                  <a:pt x="790" y="798"/>
                </a:lnTo>
                <a:lnTo>
                  <a:pt x="808" y="794"/>
                </a:lnTo>
                <a:lnTo>
                  <a:pt x="830" y="806"/>
                </a:lnTo>
                <a:lnTo>
                  <a:pt x="849" y="791"/>
                </a:lnTo>
                <a:lnTo>
                  <a:pt x="853" y="779"/>
                </a:lnTo>
                <a:lnTo>
                  <a:pt x="886" y="747"/>
                </a:lnTo>
                <a:lnTo>
                  <a:pt x="894" y="732"/>
                </a:lnTo>
                <a:lnTo>
                  <a:pt x="906" y="722"/>
                </a:lnTo>
                <a:lnTo>
                  <a:pt x="921" y="713"/>
                </a:lnTo>
                <a:lnTo>
                  <a:pt x="921" y="695"/>
                </a:lnTo>
                <a:lnTo>
                  <a:pt x="925" y="668"/>
                </a:lnTo>
                <a:lnTo>
                  <a:pt x="934" y="661"/>
                </a:lnTo>
                <a:lnTo>
                  <a:pt x="934" y="647"/>
                </a:lnTo>
                <a:lnTo>
                  <a:pt x="940" y="625"/>
                </a:lnTo>
                <a:lnTo>
                  <a:pt x="947" y="595"/>
                </a:lnTo>
                <a:lnTo>
                  <a:pt x="949" y="575"/>
                </a:lnTo>
                <a:lnTo>
                  <a:pt x="951" y="553"/>
                </a:lnTo>
                <a:lnTo>
                  <a:pt x="954" y="533"/>
                </a:lnTo>
                <a:lnTo>
                  <a:pt x="961" y="524"/>
                </a:lnTo>
                <a:lnTo>
                  <a:pt x="966" y="524"/>
                </a:lnTo>
                <a:lnTo>
                  <a:pt x="971" y="531"/>
                </a:lnTo>
                <a:lnTo>
                  <a:pt x="990" y="492"/>
                </a:lnTo>
                <a:lnTo>
                  <a:pt x="1013" y="474"/>
                </a:lnTo>
                <a:lnTo>
                  <a:pt x="1033" y="456"/>
                </a:lnTo>
                <a:lnTo>
                  <a:pt x="1041" y="443"/>
                </a:lnTo>
                <a:lnTo>
                  <a:pt x="1054" y="427"/>
                </a:lnTo>
                <a:lnTo>
                  <a:pt x="1075" y="407"/>
                </a:lnTo>
                <a:lnTo>
                  <a:pt x="1075" y="363"/>
                </a:lnTo>
                <a:lnTo>
                  <a:pt x="1071" y="350"/>
                </a:lnTo>
                <a:lnTo>
                  <a:pt x="1069" y="333"/>
                </a:lnTo>
                <a:lnTo>
                  <a:pt x="1069" y="327"/>
                </a:lnTo>
                <a:lnTo>
                  <a:pt x="1056" y="317"/>
                </a:lnTo>
                <a:lnTo>
                  <a:pt x="1017" y="300"/>
                </a:lnTo>
                <a:lnTo>
                  <a:pt x="1003" y="294"/>
                </a:lnTo>
                <a:lnTo>
                  <a:pt x="989" y="281"/>
                </a:lnTo>
                <a:lnTo>
                  <a:pt x="955" y="236"/>
                </a:lnTo>
                <a:lnTo>
                  <a:pt x="910" y="226"/>
                </a:lnTo>
                <a:lnTo>
                  <a:pt x="842" y="211"/>
                </a:lnTo>
                <a:lnTo>
                  <a:pt x="834" y="217"/>
                </a:lnTo>
                <a:lnTo>
                  <a:pt x="820" y="223"/>
                </a:lnTo>
                <a:lnTo>
                  <a:pt x="811" y="216"/>
                </a:lnTo>
                <a:lnTo>
                  <a:pt x="808" y="201"/>
                </a:lnTo>
                <a:lnTo>
                  <a:pt x="816" y="189"/>
                </a:lnTo>
                <a:lnTo>
                  <a:pt x="800" y="188"/>
                </a:lnTo>
                <a:lnTo>
                  <a:pt x="795" y="176"/>
                </a:lnTo>
                <a:lnTo>
                  <a:pt x="772" y="168"/>
                </a:lnTo>
                <a:lnTo>
                  <a:pt x="753" y="161"/>
                </a:lnTo>
                <a:lnTo>
                  <a:pt x="737" y="157"/>
                </a:lnTo>
                <a:lnTo>
                  <a:pt x="722" y="169"/>
                </a:lnTo>
                <a:lnTo>
                  <a:pt x="717" y="156"/>
                </a:lnTo>
                <a:lnTo>
                  <a:pt x="708" y="136"/>
                </a:lnTo>
                <a:lnTo>
                  <a:pt x="666" y="137"/>
                </a:lnTo>
                <a:lnTo>
                  <a:pt x="658" y="144"/>
                </a:lnTo>
                <a:lnTo>
                  <a:pt x="644" y="138"/>
                </a:lnTo>
                <a:lnTo>
                  <a:pt x="611" y="152"/>
                </a:lnTo>
                <a:lnTo>
                  <a:pt x="672" y="93"/>
                </a:lnTo>
                <a:lnTo>
                  <a:pt x="655" y="65"/>
                </a:lnTo>
                <a:lnTo>
                  <a:pt x="648" y="62"/>
                </a:lnTo>
                <a:lnTo>
                  <a:pt x="639" y="39"/>
                </a:lnTo>
                <a:lnTo>
                  <a:pt x="625" y="21"/>
                </a:lnTo>
                <a:lnTo>
                  <a:pt x="599" y="42"/>
                </a:lnTo>
                <a:lnTo>
                  <a:pt x="574" y="78"/>
                </a:lnTo>
                <a:lnTo>
                  <a:pt x="555" y="84"/>
                </a:lnTo>
                <a:lnTo>
                  <a:pt x="538" y="73"/>
                </a:lnTo>
                <a:lnTo>
                  <a:pt x="514" y="73"/>
                </a:lnTo>
                <a:lnTo>
                  <a:pt x="499" y="86"/>
                </a:lnTo>
                <a:lnTo>
                  <a:pt x="476" y="86"/>
                </a:lnTo>
                <a:lnTo>
                  <a:pt x="466" y="92"/>
                </a:lnTo>
                <a:lnTo>
                  <a:pt x="439" y="93"/>
                </a:lnTo>
                <a:lnTo>
                  <a:pt x="412" y="97"/>
                </a:lnTo>
                <a:lnTo>
                  <a:pt x="403" y="107"/>
                </a:lnTo>
                <a:lnTo>
                  <a:pt x="393" y="86"/>
                </a:lnTo>
                <a:lnTo>
                  <a:pt x="393" y="31"/>
                </a:lnTo>
                <a:lnTo>
                  <a:pt x="384" y="23"/>
                </a:lnTo>
                <a:lnTo>
                  <a:pt x="371" y="10"/>
                </a:lnTo>
                <a:lnTo>
                  <a:pt x="358" y="0"/>
                </a:lnTo>
                <a:lnTo>
                  <a:pt x="348" y="12"/>
                </a:lnTo>
                <a:lnTo>
                  <a:pt x="332" y="12"/>
                </a:lnTo>
                <a:lnTo>
                  <a:pt x="313" y="19"/>
                </a:lnTo>
                <a:lnTo>
                  <a:pt x="263" y="19"/>
                </a:lnTo>
                <a:lnTo>
                  <a:pt x="253" y="15"/>
                </a:lnTo>
                <a:lnTo>
                  <a:pt x="233" y="6"/>
                </a:lnTo>
                <a:lnTo>
                  <a:pt x="237" y="20"/>
                </a:lnTo>
                <a:lnTo>
                  <a:pt x="243" y="36"/>
                </a:lnTo>
                <a:lnTo>
                  <a:pt x="256" y="57"/>
                </a:lnTo>
                <a:lnTo>
                  <a:pt x="266" y="72"/>
                </a:lnTo>
                <a:lnTo>
                  <a:pt x="250" y="86"/>
                </a:lnTo>
                <a:lnTo>
                  <a:pt x="238" y="94"/>
                </a:lnTo>
                <a:lnTo>
                  <a:pt x="236" y="101"/>
                </a:lnTo>
                <a:lnTo>
                  <a:pt x="226" y="109"/>
                </a:lnTo>
                <a:lnTo>
                  <a:pt x="217" y="110"/>
                </a:lnTo>
                <a:lnTo>
                  <a:pt x="184" y="100"/>
                </a:lnTo>
                <a:lnTo>
                  <a:pt x="160" y="82"/>
                </a:lnTo>
                <a:lnTo>
                  <a:pt x="154" y="71"/>
                </a:lnTo>
                <a:lnTo>
                  <a:pt x="146" y="81"/>
                </a:lnTo>
                <a:lnTo>
                  <a:pt x="140" y="73"/>
                </a:lnTo>
                <a:lnTo>
                  <a:pt x="100" y="94"/>
                </a:lnTo>
                <a:lnTo>
                  <a:pt x="103" y="104"/>
                </a:lnTo>
                <a:lnTo>
                  <a:pt x="126" y="119"/>
                </a:lnTo>
                <a:lnTo>
                  <a:pt x="95" y="120"/>
                </a:lnTo>
                <a:lnTo>
                  <a:pt x="88" y="149"/>
                </a:lnTo>
                <a:lnTo>
                  <a:pt x="102" y="156"/>
                </a:lnTo>
              </a:path>
            </a:pathLst>
          </a:custGeom>
          <a:solidFill>
            <a:srgbClr val="037C03"/>
          </a:solidFill>
          <a:ln w="25400" cap="rnd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x-none"/>
          </a:p>
        </p:txBody>
      </p:sp>
      <p:sp>
        <p:nvSpPr>
          <p:cNvPr id="43" name="Rectangle 8">
            <a:extLst>
              <a:ext uri="{FF2B5EF4-FFF2-40B4-BE49-F238E27FC236}">
                <a16:creationId xmlns:a16="http://schemas.microsoft.com/office/drawing/2014/main" xmlns="" id="{E04B5536-2CE4-9F4F-AA60-5A120035F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9438" y="1448841"/>
            <a:ext cx="1120500" cy="585418"/>
          </a:xfrm>
          <a:prstGeom prst="rect">
            <a:avLst/>
          </a:prstGeom>
          <a:noFill/>
          <a:ln>
            <a:noFill/>
          </a:ln>
          <a:effectLst>
            <a:outerShdw blurRad="63500" dist="40161" dir="1106097" algn="ctr" rotWithShape="0">
              <a:srgbClr val="000000">
                <a:alpha val="74997"/>
              </a:srgbClr>
            </a:outerShdw>
          </a:effectLst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7,6%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40"/>
    </mc:Choice>
    <mc:Fallback xmlns="">
      <p:transition spd="slow" advTm="4904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2" name="Rectangle 4">
            <a:extLst>
              <a:ext uri="{FF2B5EF4-FFF2-40B4-BE49-F238E27FC236}">
                <a16:creationId xmlns:a16="http://schemas.microsoft.com/office/drawing/2014/main" xmlns="" id="{0730CAD3-8AC6-5E4C-80C7-DF98B5A51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763" y="312738"/>
            <a:ext cx="7219925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pt-BR" altLang="pt-B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Estudo Multicêntrico de Diabetes no Brasil</a:t>
            </a:r>
          </a:p>
        </p:txBody>
      </p:sp>
      <p:grpSp>
        <p:nvGrpSpPr>
          <p:cNvPr id="62466" name="Group 26">
            <a:extLst>
              <a:ext uri="{FF2B5EF4-FFF2-40B4-BE49-F238E27FC236}">
                <a16:creationId xmlns:a16="http://schemas.microsoft.com/office/drawing/2014/main" xmlns="" id="{B9DBBC7A-80BA-F947-98EA-3FBB39FC5676}"/>
              </a:ext>
            </a:extLst>
          </p:cNvPr>
          <p:cNvGrpSpPr>
            <a:grpSpLocks/>
          </p:cNvGrpSpPr>
          <p:nvPr/>
        </p:nvGrpSpPr>
        <p:grpSpPr bwMode="auto">
          <a:xfrm>
            <a:off x="1785938" y="820811"/>
            <a:ext cx="8579641" cy="5843441"/>
            <a:chOff x="439" y="494"/>
            <a:chExt cx="5490" cy="3794"/>
          </a:xfrm>
        </p:grpSpPr>
        <p:graphicFrame>
          <p:nvGraphicFramePr>
            <p:cNvPr id="4" name="Object 6">
              <a:extLst>
                <a:ext uri="{FF2B5EF4-FFF2-40B4-BE49-F238E27FC236}">
                  <a16:creationId xmlns:a16="http://schemas.microsoft.com/office/drawing/2014/main" xmlns="" id="{119F2810-6E62-574C-A176-1346DF53713F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725" y="494"/>
            <a:ext cx="2180" cy="19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37575" name="Rectangle 7">
              <a:extLst>
                <a:ext uri="{FF2B5EF4-FFF2-40B4-BE49-F238E27FC236}">
                  <a16:creationId xmlns:a16="http://schemas.microsoft.com/office/drawing/2014/main" xmlns="" id="{5D42350C-14AC-0F4B-BA4D-0A823A8BE0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5" y="759"/>
              <a:ext cx="248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pt-BR" altLang="pt-BR" sz="1800" b="1">
                  <a:solidFill>
                    <a:schemeClr val="tx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%</a:t>
              </a:r>
            </a:p>
          </p:txBody>
        </p:sp>
        <p:sp>
          <p:nvSpPr>
            <p:cNvPr id="237576" name="Rectangle 8">
              <a:extLst>
                <a:ext uri="{FF2B5EF4-FFF2-40B4-BE49-F238E27FC236}">
                  <a16:creationId xmlns:a16="http://schemas.microsoft.com/office/drawing/2014/main" xmlns="" id="{0AD731DC-A940-D248-B65D-A6C360C4D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6" y="1151"/>
              <a:ext cx="311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pt-BR" altLang="pt-BR" sz="1600" b="1" dirty="0">
                  <a:solidFill>
                    <a:schemeClr val="tx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7,3</a:t>
              </a:r>
            </a:p>
          </p:txBody>
        </p:sp>
        <p:sp>
          <p:nvSpPr>
            <p:cNvPr id="237577" name="Rectangle 9">
              <a:extLst>
                <a:ext uri="{FF2B5EF4-FFF2-40B4-BE49-F238E27FC236}">
                  <a16:creationId xmlns:a16="http://schemas.microsoft.com/office/drawing/2014/main" xmlns="" id="{FFB2015A-8497-824E-8172-4F2A323B96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" y="1129"/>
              <a:ext cx="311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pt-BR" altLang="pt-BR" sz="1600" b="1" dirty="0">
                  <a:solidFill>
                    <a:schemeClr val="tx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7,8</a:t>
              </a:r>
            </a:p>
          </p:txBody>
        </p:sp>
        <p:graphicFrame>
          <p:nvGraphicFramePr>
            <p:cNvPr id="3" name="Object 10">
              <a:extLst>
                <a:ext uri="{FF2B5EF4-FFF2-40B4-BE49-F238E27FC236}">
                  <a16:creationId xmlns:a16="http://schemas.microsoft.com/office/drawing/2014/main" xmlns="" id="{7CBFF6FC-5845-B748-8ECE-714B3F87F1CE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05" y="512"/>
            <a:ext cx="2240" cy="19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37579" name="Rectangle 11">
              <a:extLst>
                <a:ext uri="{FF2B5EF4-FFF2-40B4-BE49-F238E27FC236}">
                  <a16:creationId xmlns:a16="http://schemas.microsoft.com/office/drawing/2014/main" xmlns="" id="{E4EB40C0-64FE-4744-A012-AB20313239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" y="731"/>
              <a:ext cx="248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pt-BR" altLang="pt-BR" sz="1800" b="1">
                  <a:solidFill>
                    <a:schemeClr val="tx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%</a:t>
              </a:r>
            </a:p>
          </p:txBody>
        </p:sp>
        <p:sp>
          <p:nvSpPr>
            <p:cNvPr id="237580" name="Rectangle 12">
              <a:extLst>
                <a:ext uri="{FF2B5EF4-FFF2-40B4-BE49-F238E27FC236}">
                  <a16:creationId xmlns:a16="http://schemas.microsoft.com/office/drawing/2014/main" xmlns="" id="{732F4D5D-2FB8-C045-B658-86F9498326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1" y="1125"/>
              <a:ext cx="302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pt-BR" altLang="pt-BR" sz="1600" b="1" dirty="0">
                  <a:solidFill>
                    <a:schemeClr val="tx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7,5</a:t>
              </a:r>
            </a:p>
          </p:txBody>
        </p:sp>
        <p:sp>
          <p:nvSpPr>
            <p:cNvPr id="237581" name="Rectangle 13">
              <a:extLst>
                <a:ext uri="{FF2B5EF4-FFF2-40B4-BE49-F238E27FC236}">
                  <a16:creationId xmlns:a16="http://schemas.microsoft.com/office/drawing/2014/main" xmlns="" id="{3403A485-7D26-2943-9C71-84145E309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9" y="1125"/>
              <a:ext cx="302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pt-BR" altLang="pt-BR" sz="1600" b="1">
                  <a:solidFill>
                    <a:schemeClr val="tx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7,6</a:t>
              </a:r>
            </a:p>
          </p:txBody>
        </p:sp>
        <p:graphicFrame>
          <p:nvGraphicFramePr>
            <p:cNvPr id="2" name="Object 14">
              <a:extLst>
                <a:ext uri="{FF2B5EF4-FFF2-40B4-BE49-F238E27FC236}">
                  <a16:creationId xmlns:a16="http://schemas.microsoft.com/office/drawing/2014/main" xmlns="" id="{D221259C-567B-974C-AFE3-EC5A67B5ABF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05" y="2324"/>
            <a:ext cx="2240" cy="19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37583" name="Rectangle 15">
              <a:extLst>
                <a:ext uri="{FF2B5EF4-FFF2-40B4-BE49-F238E27FC236}">
                  <a16:creationId xmlns:a16="http://schemas.microsoft.com/office/drawing/2014/main" xmlns="" id="{3E0059F0-1311-384D-A4E0-10A64F0E89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" y="2606"/>
              <a:ext cx="248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pt-BR" altLang="pt-BR" sz="1800" b="1">
                  <a:solidFill>
                    <a:schemeClr val="tx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%</a:t>
              </a:r>
            </a:p>
          </p:txBody>
        </p:sp>
        <p:sp>
          <p:nvSpPr>
            <p:cNvPr id="237584" name="Rectangle 16">
              <a:extLst>
                <a:ext uri="{FF2B5EF4-FFF2-40B4-BE49-F238E27FC236}">
                  <a16:creationId xmlns:a16="http://schemas.microsoft.com/office/drawing/2014/main" xmlns="" id="{FDB1DE9C-4AC7-1E41-B82D-735CB2855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3" y="3511"/>
              <a:ext cx="30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pt-BR" altLang="pt-BR" sz="1600" b="1" dirty="0">
                  <a:solidFill>
                    <a:schemeClr val="tx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5,8</a:t>
              </a:r>
            </a:p>
          </p:txBody>
        </p:sp>
        <p:sp>
          <p:nvSpPr>
            <p:cNvPr id="237585" name="Rectangle 17">
              <a:extLst>
                <a:ext uri="{FF2B5EF4-FFF2-40B4-BE49-F238E27FC236}">
                  <a16:creationId xmlns:a16="http://schemas.microsoft.com/office/drawing/2014/main" xmlns="" id="{6AB7F855-54F2-EC40-93F0-591382C015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" y="2782"/>
              <a:ext cx="374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pt-BR" altLang="pt-BR" sz="1600" b="1" dirty="0">
                  <a:solidFill>
                    <a:schemeClr val="tx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12,5</a:t>
              </a:r>
            </a:p>
          </p:txBody>
        </p:sp>
        <p:graphicFrame>
          <p:nvGraphicFramePr>
            <p:cNvPr id="5" name="Object 18">
              <a:extLst>
                <a:ext uri="{FF2B5EF4-FFF2-40B4-BE49-F238E27FC236}">
                  <a16:creationId xmlns:a16="http://schemas.microsoft.com/office/drawing/2014/main" xmlns="" id="{716E02AA-55A5-2D4D-A18D-9C87A6086782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737" y="2462"/>
            <a:ext cx="2192" cy="18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37587" name="Rectangle 19">
              <a:extLst>
                <a:ext uri="{FF2B5EF4-FFF2-40B4-BE49-F238E27FC236}">
                  <a16:creationId xmlns:a16="http://schemas.microsoft.com/office/drawing/2014/main" xmlns="" id="{2FAF2DB0-BD87-1A47-B19B-E7AE48381B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1" y="2613"/>
              <a:ext cx="248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pt-BR" altLang="pt-BR" sz="1800" b="1">
                  <a:solidFill>
                    <a:schemeClr val="tx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%</a:t>
              </a:r>
            </a:p>
          </p:txBody>
        </p:sp>
        <p:sp>
          <p:nvSpPr>
            <p:cNvPr id="237588" name="Rectangle 20">
              <a:extLst>
                <a:ext uri="{FF2B5EF4-FFF2-40B4-BE49-F238E27FC236}">
                  <a16:creationId xmlns:a16="http://schemas.microsoft.com/office/drawing/2014/main" xmlns="" id="{49921390-DB48-1B4E-A1F7-D31AED23C5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0" y="3560"/>
              <a:ext cx="309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pt-BR" altLang="pt-BR" sz="1600" b="1" dirty="0">
                  <a:solidFill>
                    <a:schemeClr val="tx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5,2</a:t>
              </a:r>
            </a:p>
          </p:txBody>
        </p:sp>
        <p:sp>
          <p:nvSpPr>
            <p:cNvPr id="237589" name="Rectangle 21">
              <a:extLst>
                <a:ext uri="{FF2B5EF4-FFF2-40B4-BE49-F238E27FC236}">
                  <a16:creationId xmlns:a16="http://schemas.microsoft.com/office/drawing/2014/main" xmlns="" id="{FA5DA8E1-F4C3-1749-8659-7D30C7B584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9" y="2951"/>
              <a:ext cx="371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pt-BR" altLang="pt-BR" sz="1600" b="1" dirty="0">
                  <a:solidFill>
                    <a:schemeClr val="tx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11,6</a:t>
              </a:r>
            </a:p>
          </p:txBody>
        </p:sp>
        <p:sp>
          <p:nvSpPr>
            <p:cNvPr id="237590" name="Text Box 22">
              <a:extLst>
                <a:ext uri="{FF2B5EF4-FFF2-40B4-BE49-F238E27FC236}">
                  <a16:creationId xmlns:a16="http://schemas.microsoft.com/office/drawing/2014/main" xmlns="" id="{2AE7AAEF-473A-9040-A651-7707C999F0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7" y="600"/>
              <a:ext cx="376" cy="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0000"/>
                </a:lnSpc>
                <a:defRPr/>
              </a:pPr>
              <a:r>
                <a:rPr lang="pt-BR" altLang="pt-BR" sz="1900" b="1">
                  <a:solidFill>
                    <a:schemeClr val="tx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Sexo</a:t>
              </a:r>
            </a:p>
          </p:txBody>
        </p:sp>
        <p:sp>
          <p:nvSpPr>
            <p:cNvPr id="237591" name="Text Box 23">
              <a:extLst>
                <a:ext uri="{FF2B5EF4-FFF2-40B4-BE49-F238E27FC236}">
                  <a16:creationId xmlns:a16="http://schemas.microsoft.com/office/drawing/2014/main" xmlns="" id="{7A2B2AA8-E160-8740-9670-79E750BB25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6" y="617"/>
              <a:ext cx="269" cy="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0000"/>
                </a:lnSpc>
                <a:defRPr/>
              </a:pPr>
              <a:r>
                <a:rPr lang="pt-BR" altLang="pt-BR" sz="1900" b="1">
                  <a:solidFill>
                    <a:schemeClr val="tx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Cor</a:t>
              </a:r>
            </a:p>
          </p:txBody>
        </p:sp>
        <p:sp>
          <p:nvSpPr>
            <p:cNvPr id="237592" name="Text Box 24">
              <a:extLst>
                <a:ext uri="{FF2B5EF4-FFF2-40B4-BE49-F238E27FC236}">
                  <a16:creationId xmlns:a16="http://schemas.microsoft.com/office/drawing/2014/main" xmlns="" id="{03A038D8-2D8D-4E49-8A1C-3322E93905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0" y="2613"/>
              <a:ext cx="971" cy="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0000"/>
                </a:lnSpc>
                <a:defRPr/>
              </a:pPr>
              <a:r>
                <a:rPr lang="pt-BR" altLang="pt-BR" sz="1900" b="1">
                  <a:solidFill>
                    <a:schemeClr val="tx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Hist. Familiar</a:t>
              </a:r>
            </a:p>
          </p:txBody>
        </p:sp>
        <p:sp>
          <p:nvSpPr>
            <p:cNvPr id="237593" name="Text Box 25">
              <a:extLst>
                <a:ext uri="{FF2B5EF4-FFF2-40B4-BE49-F238E27FC236}">
                  <a16:creationId xmlns:a16="http://schemas.microsoft.com/office/drawing/2014/main" xmlns="" id="{B1BC36D8-560E-2B4A-8FF5-C87EF134A8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6" y="2643"/>
              <a:ext cx="286" cy="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0000"/>
                </a:lnSpc>
                <a:defRPr/>
              </a:pPr>
              <a:r>
                <a:rPr lang="pt-BR" altLang="pt-BR" sz="1900" b="1">
                  <a:solidFill>
                    <a:schemeClr val="tx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IMC</a:t>
              </a:r>
            </a:p>
          </p:txBody>
        </p:sp>
      </p:grpSp>
      <p:sp>
        <p:nvSpPr>
          <p:cNvPr id="62467" name="Freeform 1028">
            <a:extLst>
              <a:ext uri="{FF2B5EF4-FFF2-40B4-BE49-F238E27FC236}">
                <a16:creationId xmlns:a16="http://schemas.microsoft.com/office/drawing/2014/main" xmlns="" id="{6A3A2F7A-2F86-6A4E-9883-216A38947239}"/>
              </a:ext>
            </a:extLst>
          </p:cNvPr>
          <p:cNvSpPr>
            <a:spLocks/>
          </p:cNvSpPr>
          <p:nvPr/>
        </p:nvSpPr>
        <p:spPr bwMode="auto">
          <a:xfrm>
            <a:off x="376684" y="312738"/>
            <a:ext cx="871538" cy="742950"/>
          </a:xfrm>
          <a:custGeom>
            <a:avLst/>
            <a:gdLst>
              <a:gd name="T0" fmla="*/ 2147483646 w 1076"/>
              <a:gd name="T1" fmla="*/ 2147483646 h 1043"/>
              <a:gd name="T2" fmla="*/ 2147483646 w 1076"/>
              <a:gd name="T3" fmla="*/ 2147483646 h 1043"/>
              <a:gd name="T4" fmla="*/ 0 w 1076"/>
              <a:gd name="T5" fmla="*/ 2147483646 h 1043"/>
              <a:gd name="T6" fmla="*/ 2147483646 w 1076"/>
              <a:gd name="T7" fmla="*/ 2147483646 h 1043"/>
              <a:gd name="T8" fmla="*/ 2147483646 w 1076"/>
              <a:gd name="T9" fmla="*/ 2147483646 h 1043"/>
              <a:gd name="T10" fmla="*/ 2147483646 w 1076"/>
              <a:gd name="T11" fmla="*/ 2147483646 h 1043"/>
              <a:gd name="T12" fmla="*/ 2147483646 w 1076"/>
              <a:gd name="T13" fmla="*/ 2147483646 h 1043"/>
              <a:gd name="T14" fmla="*/ 2147483646 w 1076"/>
              <a:gd name="T15" fmla="*/ 2147483646 h 1043"/>
              <a:gd name="T16" fmla="*/ 2147483646 w 1076"/>
              <a:gd name="T17" fmla="*/ 2147483646 h 1043"/>
              <a:gd name="T18" fmla="*/ 2147483646 w 1076"/>
              <a:gd name="T19" fmla="*/ 2147483646 h 1043"/>
              <a:gd name="T20" fmla="*/ 2147483646 w 1076"/>
              <a:gd name="T21" fmla="*/ 2147483646 h 1043"/>
              <a:gd name="T22" fmla="*/ 2147483646 w 1076"/>
              <a:gd name="T23" fmla="*/ 2147483646 h 1043"/>
              <a:gd name="T24" fmla="*/ 2147483646 w 1076"/>
              <a:gd name="T25" fmla="*/ 2147483646 h 1043"/>
              <a:gd name="T26" fmla="*/ 2147483646 w 1076"/>
              <a:gd name="T27" fmla="*/ 2147483646 h 1043"/>
              <a:gd name="T28" fmla="*/ 2147483646 w 1076"/>
              <a:gd name="T29" fmla="*/ 2147483646 h 1043"/>
              <a:gd name="T30" fmla="*/ 2147483646 w 1076"/>
              <a:gd name="T31" fmla="*/ 2147483646 h 1043"/>
              <a:gd name="T32" fmla="*/ 2147483646 w 1076"/>
              <a:gd name="T33" fmla="*/ 2147483646 h 1043"/>
              <a:gd name="T34" fmla="*/ 2147483646 w 1076"/>
              <a:gd name="T35" fmla="*/ 2147483646 h 1043"/>
              <a:gd name="T36" fmla="*/ 2147483646 w 1076"/>
              <a:gd name="T37" fmla="*/ 2147483646 h 1043"/>
              <a:gd name="T38" fmla="*/ 2147483646 w 1076"/>
              <a:gd name="T39" fmla="*/ 2147483646 h 1043"/>
              <a:gd name="T40" fmla="*/ 2147483646 w 1076"/>
              <a:gd name="T41" fmla="*/ 2147483646 h 1043"/>
              <a:gd name="T42" fmla="*/ 2147483646 w 1076"/>
              <a:gd name="T43" fmla="*/ 2147483646 h 1043"/>
              <a:gd name="T44" fmla="*/ 2147483646 w 1076"/>
              <a:gd name="T45" fmla="*/ 2147483646 h 1043"/>
              <a:gd name="T46" fmla="*/ 2147483646 w 1076"/>
              <a:gd name="T47" fmla="*/ 2147483646 h 1043"/>
              <a:gd name="T48" fmla="*/ 2147483646 w 1076"/>
              <a:gd name="T49" fmla="*/ 2147483646 h 1043"/>
              <a:gd name="T50" fmla="*/ 2147483646 w 1076"/>
              <a:gd name="T51" fmla="*/ 2147483646 h 1043"/>
              <a:gd name="T52" fmla="*/ 2147483646 w 1076"/>
              <a:gd name="T53" fmla="*/ 2147483646 h 1043"/>
              <a:gd name="T54" fmla="*/ 2147483646 w 1076"/>
              <a:gd name="T55" fmla="*/ 2147483646 h 1043"/>
              <a:gd name="T56" fmla="*/ 2147483646 w 1076"/>
              <a:gd name="T57" fmla="*/ 2147483646 h 1043"/>
              <a:gd name="T58" fmla="*/ 2147483646 w 1076"/>
              <a:gd name="T59" fmla="*/ 2147483646 h 1043"/>
              <a:gd name="T60" fmla="*/ 2147483646 w 1076"/>
              <a:gd name="T61" fmla="*/ 2147483646 h 1043"/>
              <a:gd name="T62" fmla="*/ 2147483646 w 1076"/>
              <a:gd name="T63" fmla="*/ 2147483646 h 1043"/>
              <a:gd name="T64" fmla="*/ 2147483646 w 1076"/>
              <a:gd name="T65" fmla="*/ 2147483646 h 1043"/>
              <a:gd name="T66" fmla="*/ 2147483646 w 1076"/>
              <a:gd name="T67" fmla="*/ 2147483646 h 1043"/>
              <a:gd name="T68" fmla="*/ 2147483646 w 1076"/>
              <a:gd name="T69" fmla="*/ 2147483646 h 1043"/>
              <a:gd name="T70" fmla="*/ 2147483646 w 1076"/>
              <a:gd name="T71" fmla="*/ 2147483646 h 1043"/>
              <a:gd name="T72" fmla="*/ 2147483646 w 1076"/>
              <a:gd name="T73" fmla="*/ 2147483646 h 1043"/>
              <a:gd name="T74" fmla="*/ 2147483646 w 1076"/>
              <a:gd name="T75" fmla="*/ 2147483646 h 1043"/>
              <a:gd name="T76" fmla="*/ 2147483646 w 1076"/>
              <a:gd name="T77" fmla="*/ 2147483646 h 1043"/>
              <a:gd name="T78" fmla="*/ 2147483646 w 1076"/>
              <a:gd name="T79" fmla="*/ 2147483646 h 1043"/>
              <a:gd name="T80" fmla="*/ 2147483646 w 1076"/>
              <a:gd name="T81" fmla="*/ 2147483646 h 1043"/>
              <a:gd name="T82" fmla="*/ 2147483646 w 1076"/>
              <a:gd name="T83" fmla="*/ 2147483646 h 1043"/>
              <a:gd name="T84" fmla="*/ 2147483646 w 1076"/>
              <a:gd name="T85" fmla="*/ 2147483646 h 1043"/>
              <a:gd name="T86" fmla="*/ 2147483646 w 1076"/>
              <a:gd name="T87" fmla="*/ 2147483646 h 1043"/>
              <a:gd name="T88" fmla="*/ 2147483646 w 1076"/>
              <a:gd name="T89" fmla="*/ 2147483646 h 1043"/>
              <a:gd name="T90" fmla="*/ 2147483646 w 1076"/>
              <a:gd name="T91" fmla="*/ 2147483646 h 1043"/>
              <a:gd name="T92" fmla="*/ 2147483646 w 1076"/>
              <a:gd name="T93" fmla="*/ 2147483646 h 1043"/>
              <a:gd name="T94" fmla="*/ 2147483646 w 1076"/>
              <a:gd name="T95" fmla="*/ 2147483646 h 1043"/>
              <a:gd name="T96" fmla="*/ 2147483646 w 1076"/>
              <a:gd name="T97" fmla="*/ 2147483646 h 1043"/>
              <a:gd name="T98" fmla="*/ 2147483646 w 1076"/>
              <a:gd name="T99" fmla="*/ 2147483646 h 1043"/>
              <a:gd name="T100" fmla="*/ 2147483646 w 1076"/>
              <a:gd name="T101" fmla="*/ 2147483646 h 1043"/>
              <a:gd name="T102" fmla="*/ 2147483646 w 1076"/>
              <a:gd name="T103" fmla="*/ 2147483646 h 1043"/>
              <a:gd name="T104" fmla="*/ 2147483646 w 1076"/>
              <a:gd name="T105" fmla="*/ 2147483646 h 1043"/>
              <a:gd name="T106" fmla="*/ 2147483646 w 1076"/>
              <a:gd name="T107" fmla="*/ 2147483646 h 1043"/>
              <a:gd name="T108" fmla="*/ 2147483646 w 1076"/>
              <a:gd name="T109" fmla="*/ 2147483646 h 1043"/>
              <a:gd name="T110" fmla="*/ 2147483646 w 1076"/>
              <a:gd name="T111" fmla="*/ 2147483646 h 1043"/>
              <a:gd name="T112" fmla="*/ 2147483646 w 1076"/>
              <a:gd name="T113" fmla="*/ 2147483646 h 1043"/>
              <a:gd name="T114" fmla="*/ 2147483646 w 1076"/>
              <a:gd name="T115" fmla="*/ 2147483646 h 1043"/>
              <a:gd name="T116" fmla="*/ 2147483646 w 1076"/>
              <a:gd name="T117" fmla="*/ 2147483646 h 104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076"/>
              <a:gd name="T178" fmla="*/ 0 h 1043"/>
              <a:gd name="T179" fmla="*/ 1076 w 1076"/>
              <a:gd name="T180" fmla="*/ 1043 h 1043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076" h="1043">
                <a:moveTo>
                  <a:pt x="102" y="156"/>
                </a:moveTo>
                <a:lnTo>
                  <a:pt x="99" y="235"/>
                </a:lnTo>
                <a:lnTo>
                  <a:pt x="96" y="243"/>
                </a:lnTo>
                <a:lnTo>
                  <a:pt x="92" y="250"/>
                </a:lnTo>
                <a:lnTo>
                  <a:pt x="52" y="261"/>
                </a:lnTo>
                <a:lnTo>
                  <a:pt x="26" y="275"/>
                </a:lnTo>
                <a:lnTo>
                  <a:pt x="12" y="301"/>
                </a:lnTo>
                <a:lnTo>
                  <a:pt x="14" y="317"/>
                </a:lnTo>
                <a:lnTo>
                  <a:pt x="0" y="335"/>
                </a:lnTo>
                <a:lnTo>
                  <a:pt x="0" y="355"/>
                </a:lnTo>
                <a:lnTo>
                  <a:pt x="12" y="366"/>
                </a:lnTo>
                <a:lnTo>
                  <a:pt x="18" y="383"/>
                </a:lnTo>
                <a:lnTo>
                  <a:pt x="18" y="399"/>
                </a:lnTo>
                <a:lnTo>
                  <a:pt x="38" y="391"/>
                </a:lnTo>
                <a:lnTo>
                  <a:pt x="49" y="406"/>
                </a:lnTo>
                <a:lnTo>
                  <a:pt x="67" y="406"/>
                </a:lnTo>
                <a:lnTo>
                  <a:pt x="84" y="392"/>
                </a:lnTo>
                <a:lnTo>
                  <a:pt x="98" y="440"/>
                </a:lnTo>
                <a:lnTo>
                  <a:pt x="117" y="444"/>
                </a:lnTo>
                <a:lnTo>
                  <a:pt x="158" y="433"/>
                </a:lnTo>
                <a:lnTo>
                  <a:pt x="193" y="415"/>
                </a:lnTo>
                <a:lnTo>
                  <a:pt x="220" y="392"/>
                </a:lnTo>
                <a:lnTo>
                  <a:pt x="242" y="418"/>
                </a:lnTo>
                <a:lnTo>
                  <a:pt x="246" y="440"/>
                </a:lnTo>
                <a:lnTo>
                  <a:pt x="246" y="457"/>
                </a:lnTo>
                <a:lnTo>
                  <a:pt x="278" y="474"/>
                </a:lnTo>
                <a:lnTo>
                  <a:pt x="301" y="473"/>
                </a:lnTo>
                <a:lnTo>
                  <a:pt x="330" y="492"/>
                </a:lnTo>
                <a:lnTo>
                  <a:pt x="363" y="504"/>
                </a:lnTo>
                <a:lnTo>
                  <a:pt x="383" y="524"/>
                </a:lnTo>
                <a:lnTo>
                  <a:pt x="380" y="576"/>
                </a:lnTo>
                <a:lnTo>
                  <a:pt x="433" y="576"/>
                </a:lnTo>
                <a:lnTo>
                  <a:pt x="437" y="604"/>
                </a:lnTo>
                <a:lnTo>
                  <a:pt x="447" y="618"/>
                </a:lnTo>
                <a:lnTo>
                  <a:pt x="447" y="648"/>
                </a:lnTo>
                <a:lnTo>
                  <a:pt x="436" y="673"/>
                </a:lnTo>
                <a:lnTo>
                  <a:pt x="447" y="696"/>
                </a:lnTo>
                <a:lnTo>
                  <a:pt x="447" y="721"/>
                </a:lnTo>
                <a:lnTo>
                  <a:pt x="445" y="747"/>
                </a:lnTo>
                <a:lnTo>
                  <a:pt x="466" y="747"/>
                </a:lnTo>
                <a:lnTo>
                  <a:pt x="494" y="747"/>
                </a:lnTo>
                <a:lnTo>
                  <a:pt x="502" y="752"/>
                </a:lnTo>
                <a:lnTo>
                  <a:pt x="515" y="763"/>
                </a:lnTo>
                <a:lnTo>
                  <a:pt x="523" y="791"/>
                </a:lnTo>
                <a:lnTo>
                  <a:pt x="532" y="787"/>
                </a:lnTo>
                <a:lnTo>
                  <a:pt x="540" y="839"/>
                </a:lnTo>
                <a:lnTo>
                  <a:pt x="543" y="845"/>
                </a:lnTo>
                <a:lnTo>
                  <a:pt x="546" y="846"/>
                </a:lnTo>
                <a:lnTo>
                  <a:pt x="555" y="865"/>
                </a:lnTo>
                <a:lnTo>
                  <a:pt x="548" y="885"/>
                </a:lnTo>
                <a:lnTo>
                  <a:pt x="518" y="901"/>
                </a:lnTo>
                <a:lnTo>
                  <a:pt x="487" y="927"/>
                </a:lnTo>
                <a:lnTo>
                  <a:pt x="472" y="942"/>
                </a:lnTo>
                <a:lnTo>
                  <a:pt x="472" y="969"/>
                </a:lnTo>
                <a:lnTo>
                  <a:pt x="486" y="980"/>
                </a:lnTo>
                <a:lnTo>
                  <a:pt x="488" y="998"/>
                </a:lnTo>
                <a:lnTo>
                  <a:pt x="511" y="996"/>
                </a:lnTo>
                <a:lnTo>
                  <a:pt x="540" y="1013"/>
                </a:lnTo>
                <a:lnTo>
                  <a:pt x="566" y="1042"/>
                </a:lnTo>
                <a:lnTo>
                  <a:pt x="581" y="1032"/>
                </a:lnTo>
                <a:lnTo>
                  <a:pt x="599" y="1015"/>
                </a:lnTo>
                <a:lnTo>
                  <a:pt x="605" y="989"/>
                </a:lnTo>
                <a:lnTo>
                  <a:pt x="616" y="979"/>
                </a:lnTo>
                <a:lnTo>
                  <a:pt x="622" y="975"/>
                </a:lnTo>
                <a:lnTo>
                  <a:pt x="631" y="963"/>
                </a:lnTo>
                <a:lnTo>
                  <a:pt x="640" y="952"/>
                </a:lnTo>
                <a:lnTo>
                  <a:pt x="668" y="920"/>
                </a:lnTo>
                <a:lnTo>
                  <a:pt x="671" y="866"/>
                </a:lnTo>
                <a:lnTo>
                  <a:pt x="680" y="857"/>
                </a:lnTo>
                <a:lnTo>
                  <a:pt x="692" y="845"/>
                </a:lnTo>
                <a:lnTo>
                  <a:pt x="707" y="836"/>
                </a:lnTo>
                <a:lnTo>
                  <a:pt x="718" y="827"/>
                </a:lnTo>
                <a:lnTo>
                  <a:pt x="736" y="827"/>
                </a:lnTo>
                <a:lnTo>
                  <a:pt x="761" y="817"/>
                </a:lnTo>
                <a:lnTo>
                  <a:pt x="774" y="811"/>
                </a:lnTo>
                <a:lnTo>
                  <a:pt x="790" y="798"/>
                </a:lnTo>
                <a:lnTo>
                  <a:pt x="808" y="794"/>
                </a:lnTo>
                <a:lnTo>
                  <a:pt x="830" y="806"/>
                </a:lnTo>
                <a:lnTo>
                  <a:pt x="849" y="791"/>
                </a:lnTo>
                <a:lnTo>
                  <a:pt x="853" y="779"/>
                </a:lnTo>
                <a:lnTo>
                  <a:pt x="886" y="747"/>
                </a:lnTo>
                <a:lnTo>
                  <a:pt x="894" y="732"/>
                </a:lnTo>
                <a:lnTo>
                  <a:pt x="906" y="722"/>
                </a:lnTo>
                <a:lnTo>
                  <a:pt x="921" y="713"/>
                </a:lnTo>
                <a:lnTo>
                  <a:pt x="921" y="695"/>
                </a:lnTo>
                <a:lnTo>
                  <a:pt x="925" y="668"/>
                </a:lnTo>
                <a:lnTo>
                  <a:pt x="934" y="661"/>
                </a:lnTo>
                <a:lnTo>
                  <a:pt x="934" y="647"/>
                </a:lnTo>
                <a:lnTo>
                  <a:pt x="940" y="625"/>
                </a:lnTo>
                <a:lnTo>
                  <a:pt x="947" y="595"/>
                </a:lnTo>
                <a:lnTo>
                  <a:pt x="949" y="575"/>
                </a:lnTo>
                <a:lnTo>
                  <a:pt x="951" y="553"/>
                </a:lnTo>
                <a:lnTo>
                  <a:pt x="954" y="533"/>
                </a:lnTo>
                <a:lnTo>
                  <a:pt x="961" y="524"/>
                </a:lnTo>
                <a:lnTo>
                  <a:pt x="966" y="524"/>
                </a:lnTo>
                <a:lnTo>
                  <a:pt x="971" y="531"/>
                </a:lnTo>
                <a:lnTo>
                  <a:pt x="990" y="492"/>
                </a:lnTo>
                <a:lnTo>
                  <a:pt x="1013" y="474"/>
                </a:lnTo>
                <a:lnTo>
                  <a:pt x="1033" y="456"/>
                </a:lnTo>
                <a:lnTo>
                  <a:pt x="1041" y="443"/>
                </a:lnTo>
                <a:lnTo>
                  <a:pt x="1054" y="427"/>
                </a:lnTo>
                <a:lnTo>
                  <a:pt x="1075" y="407"/>
                </a:lnTo>
                <a:lnTo>
                  <a:pt x="1075" y="363"/>
                </a:lnTo>
                <a:lnTo>
                  <a:pt x="1071" y="350"/>
                </a:lnTo>
                <a:lnTo>
                  <a:pt x="1069" y="333"/>
                </a:lnTo>
                <a:lnTo>
                  <a:pt x="1069" y="327"/>
                </a:lnTo>
                <a:lnTo>
                  <a:pt x="1056" y="317"/>
                </a:lnTo>
                <a:lnTo>
                  <a:pt x="1017" y="300"/>
                </a:lnTo>
                <a:lnTo>
                  <a:pt x="1003" y="294"/>
                </a:lnTo>
                <a:lnTo>
                  <a:pt x="989" y="281"/>
                </a:lnTo>
                <a:lnTo>
                  <a:pt x="955" y="236"/>
                </a:lnTo>
                <a:lnTo>
                  <a:pt x="910" y="226"/>
                </a:lnTo>
                <a:lnTo>
                  <a:pt x="842" y="211"/>
                </a:lnTo>
                <a:lnTo>
                  <a:pt x="834" y="217"/>
                </a:lnTo>
                <a:lnTo>
                  <a:pt x="820" y="223"/>
                </a:lnTo>
                <a:lnTo>
                  <a:pt x="811" y="216"/>
                </a:lnTo>
                <a:lnTo>
                  <a:pt x="808" y="201"/>
                </a:lnTo>
                <a:lnTo>
                  <a:pt x="816" y="189"/>
                </a:lnTo>
                <a:lnTo>
                  <a:pt x="800" y="188"/>
                </a:lnTo>
                <a:lnTo>
                  <a:pt x="795" y="176"/>
                </a:lnTo>
                <a:lnTo>
                  <a:pt x="772" y="168"/>
                </a:lnTo>
                <a:lnTo>
                  <a:pt x="753" y="161"/>
                </a:lnTo>
                <a:lnTo>
                  <a:pt x="737" y="157"/>
                </a:lnTo>
                <a:lnTo>
                  <a:pt x="722" y="169"/>
                </a:lnTo>
                <a:lnTo>
                  <a:pt x="717" y="156"/>
                </a:lnTo>
                <a:lnTo>
                  <a:pt x="708" y="136"/>
                </a:lnTo>
                <a:lnTo>
                  <a:pt x="666" y="137"/>
                </a:lnTo>
                <a:lnTo>
                  <a:pt x="658" y="144"/>
                </a:lnTo>
                <a:lnTo>
                  <a:pt x="644" y="138"/>
                </a:lnTo>
                <a:lnTo>
                  <a:pt x="611" y="152"/>
                </a:lnTo>
                <a:lnTo>
                  <a:pt x="672" y="93"/>
                </a:lnTo>
                <a:lnTo>
                  <a:pt x="655" y="65"/>
                </a:lnTo>
                <a:lnTo>
                  <a:pt x="648" y="62"/>
                </a:lnTo>
                <a:lnTo>
                  <a:pt x="639" y="39"/>
                </a:lnTo>
                <a:lnTo>
                  <a:pt x="625" y="21"/>
                </a:lnTo>
                <a:lnTo>
                  <a:pt x="599" y="42"/>
                </a:lnTo>
                <a:lnTo>
                  <a:pt x="574" y="78"/>
                </a:lnTo>
                <a:lnTo>
                  <a:pt x="555" y="84"/>
                </a:lnTo>
                <a:lnTo>
                  <a:pt x="538" y="73"/>
                </a:lnTo>
                <a:lnTo>
                  <a:pt x="514" y="73"/>
                </a:lnTo>
                <a:lnTo>
                  <a:pt x="499" y="86"/>
                </a:lnTo>
                <a:lnTo>
                  <a:pt x="476" y="86"/>
                </a:lnTo>
                <a:lnTo>
                  <a:pt x="466" y="92"/>
                </a:lnTo>
                <a:lnTo>
                  <a:pt x="439" y="93"/>
                </a:lnTo>
                <a:lnTo>
                  <a:pt x="412" y="97"/>
                </a:lnTo>
                <a:lnTo>
                  <a:pt x="403" y="107"/>
                </a:lnTo>
                <a:lnTo>
                  <a:pt x="393" y="86"/>
                </a:lnTo>
                <a:lnTo>
                  <a:pt x="393" y="31"/>
                </a:lnTo>
                <a:lnTo>
                  <a:pt x="384" y="23"/>
                </a:lnTo>
                <a:lnTo>
                  <a:pt x="371" y="10"/>
                </a:lnTo>
                <a:lnTo>
                  <a:pt x="358" y="0"/>
                </a:lnTo>
                <a:lnTo>
                  <a:pt x="348" y="12"/>
                </a:lnTo>
                <a:lnTo>
                  <a:pt x="332" y="12"/>
                </a:lnTo>
                <a:lnTo>
                  <a:pt x="313" y="19"/>
                </a:lnTo>
                <a:lnTo>
                  <a:pt x="263" y="19"/>
                </a:lnTo>
                <a:lnTo>
                  <a:pt x="253" y="15"/>
                </a:lnTo>
                <a:lnTo>
                  <a:pt x="233" y="6"/>
                </a:lnTo>
                <a:lnTo>
                  <a:pt x="237" y="20"/>
                </a:lnTo>
                <a:lnTo>
                  <a:pt x="243" y="36"/>
                </a:lnTo>
                <a:lnTo>
                  <a:pt x="256" y="57"/>
                </a:lnTo>
                <a:lnTo>
                  <a:pt x="266" y="72"/>
                </a:lnTo>
                <a:lnTo>
                  <a:pt x="250" y="86"/>
                </a:lnTo>
                <a:lnTo>
                  <a:pt x="238" y="94"/>
                </a:lnTo>
                <a:lnTo>
                  <a:pt x="236" y="101"/>
                </a:lnTo>
                <a:lnTo>
                  <a:pt x="226" y="109"/>
                </a:lnTo>
                <a:lnTo>
                  <a:pt x="217" y="110"/>
                </a:lnTo>
                <a:lnTo>
                  <a:pt x="184" y="100"/>
                </a:lnTo>
                <a:lnTo>
                  <a:pt x="160" y="82"/>
                </a:lnTo>
                <a:lnTo>
                  <a:pt x="154" y="71"/>
                </a:lnTo>
                <a:lnTo>
                  <a:pt x="146" y="81"/>
                </a:lnTo>
                <a:lnTo>
                  <a:pt x="140" y="73"/>
                </a:lnTo>
                <a:lnTo>
                  <a:pt x="100" y="94"/>
                </a:lnTo>
                <a:lnTo>
                  <a:pt x="103" y="104"/>
                </a:lnTo>
                <a:lnTo>
                  <a:pt x="126" y="119"/>
                </a:lnTo>
                <a:lnTo>
                  <a:pt x="95" y="120"/>
                </a:lnTo>
                <a:lnTo>
                  <a:pt x="88" y="149"/>
                </a:lnTo>
                <a:lnTo>
                  <a:pt x="102" y="156"/>
                </a:lnTo>
              </a:path>
            </a:pathLst>
          </a:custGeom>
          <a:solidFill>
            <a:srgbClr val="037C03"/>
          </a:solidFill>
          <a:ln w="25400" cap="rnd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x-non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90"/>
    </mc:Choice>
    <mc:Fallback xmlns="">
      <p:transition spd="slow" advTm="3779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xmlns="" id="{7F290DF4-FAFC-5B45-90CD-6405B0C67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8421" y="6399430"/>
            <a:ext cx="45801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BR" altLang="pt-BR" sz="1400" b="1" i="1" dirty="0">
                <a:solidFill>
                  <a:schemeClr val="accent1">
                    <a:lumMod val="50000"/>
                  </a:schemeClr>
                </a:solidFill>
                <a:latin typeface="Arial Narrow" panose="020B0604020202020204" pitchFamily="34" charset="0"/>
              </a:rPr>
              <a:t>De Freitas LRS et al. </a:t>
            </a:r>
            <a:r>
              <a:rPr lang="pt-BR" altLang="pt-BR" sz="1400" b="1" i="1" dirty="0" err="1">
                <a:solidFill>
                  <a:schemeClr val="accent1">
                    <a:lumMod val="50000"/>
                  </a:schemeClr>
                </a:solidFill>
                <a:latin typeface="Arial Narrow" panose="020B0604020202020204" pitchFamily="34" charset="0"/>
              </a:rPr>
              <a:t>Epidemiol</a:t>
            </a:r>
            <a:r>
              <a:rPr lang="pt-BR" altLang="pt-BR" sz="1400" b="1" i="1" dirty="0">
                <a:solidFill>
                  <a:schemeClr val="accent1">
                    <a:lumMod val="50000"/>
                  </a:schemeClr>
                </a:solidFill>
                <a:latin typeface="Arial Narrow" panose="020B0604020202020204" pitchFamily="34" charset="0"/>
              </a:rPr>
              <a:t>. Serv. Saúde 2012. PNS 2013</a:t>
            </a:r>
          </a:p>
        </p:txBody>
      </p:sp>
      <p:pic>
        <p:nvPicPr>
          <p:cNvPr id="3" name="Imagem 4" descr="C:\Users\MIS\AppData\Local\Microsoft\Windows\INetCache\Content.Word\^830A3911C5EBF9C4431497C5AF49A86A58C86CC20EF90A3F15^pimgpsh_fullsize_distr.png">
            <a:extLst>
              <a:ext uri="{FF2B5EF4-FFF2-40B4-BE49-F238E27FC236}">
                <a16:creationId xmlns:a16="http://schemas.microsoft.com/office/drawing/2014/main" xmlns="" id="{08F6AFD3-9051-224C-A218-9F8CBE78A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713" y="1709731"/>
            <a:ext cx="6887910" cy="4639361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5">
            <a:extLst>
              <a:ext uri="{FF2B5EF4-FFF2-40B4-BE49-F238E27FC236}">
                <a16:creationId xmlns:a16="http://schemas.microsoft.com/office/drawing/2014/main" xmlns="" id="{DD2AF545-3CD5-AF48-ADAD-779917682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524" y="458572"/>
            <a:ext cx="810607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t-BR" altLang="pt-B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Helvetica Neue Medium"/>
              </a:rPr>
              <a:t>Evolução da prevalência de DM de 1998 a 2013 em brasileiros segundo idade, sexo e moradia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2AE3081-D0BB-2B43-93FA-4652B75CDA73}"/>
              </a:ext>
            </a:extLst>
          </p:cNvPr>
          <p:cNvSpPr txBox="1"/>
          <p:nvPr/>
        </p:nvSpPr>
        <p:spPr>
          <a:xfrm>
            <a:off x="1002985" y="3187675"/>
            <a:ext cx="2644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solidFill>
                  <a:schemeClr val="accent1">
                    <a:lumMod val="75000"/>
                  </a:schemeClr>
                </a:solidFill>
              </a:rPr>
              <a:t>Aumento em idade produtiva!</a:t>
            </a:r>
          </a:p>
        </p:txBody>
      </p:sp>
      <p:sp>
        <p:nvSpPr>
          <p:cNvPr id="7" name="Curved Up Arrow 6">
            <a:extLst>
              <a:ext uri="{FF2B5EF4-FFF2-40B4-BE49-F238E27FC236}">
                <a16:creationId xmlns:a16="http://schemas.microsoft.com/office/drawing/2014/main" xmlns="" id="{FEA25BEF-8563-4B43-9B38-7024791512D4}"/>
              </a:ext>
            </a:extLst>
          </p:cNvPr>
          <p:cNvSpPr/>
          <p:nvPr/>
        </p:nvSpPr>
        <p:spPr bwMode="auto">
          <a:xfrm rot="21119582">
            <a:off x="3564140" y="3487061"/>
            <a:ext cx="1833006" cy="455132"/>
          </a:xfrm>
          <a:prstGeom prst="curvedUpArrow">
            <a:avLst>
              <a:gd name="adj1" fmla="val 25000"/>
              <a:gd name="adj2" fmla="val 129682"/>
              <a:gd name="adj3" fmla="val 28579"/>
            </a:avLst>
          </a:prstGeom>
          <a:solidFill>
            <a:schemeClr val="accent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x-none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48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25"/>
    </mc:Choice>
    <mc:Fallback xmlns="">
      <p:transition spd="slow" advTm="3112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2244D15-B6A0-0158-05FD-47447AD9E290}"/>
              </a:ext>
            </a:extLst>
          </p:cNvPr>
          <p:cNvGrpSpPr/>
          <p:nvPr/>
        </p:nvGrpSpPr>
        <p:grpSpPr>
          <a:xfrm>
            <a:off x="923066" y="2261247"/>
            <a:ext cx="4806662" cy="3543547"/>
            <a:chOff x="873916" y="2201872"/>
            <a:chExt cx="4806662" cy="3543547"/>
          </a:xfrm>
        </p:grpSpPr>
        <p:grpSp>
          <p:nvGrpSpPr>
            <p:cNvPr id="64516" name="Group 60">
              <a:extLst>
                <a:ext uri="{FF2B5EF4-FFF2-40B4-BE49-F238E27FC236}">
                  <a16:creationId xmlns:a16="http://schemas.microsoft.com/office/drawing/2014/main" xmlns="" id="{8B88AA36-0BD5-7342-BE61-381E91157F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3916" y="2201872"/>
              <a:ext cx="4307743" cy="2016119"/>
              <a:chOff x="2909" y="1954"/>
              <a:chExt cx="2901" cy="1055"/>
            </a:xfrm>
          </p:grpSpPr>
          <p:sp>
            <p:nvSpPr>
              <p:cNvPr id="40" name="Freeform 61">
                <a:extLst>
                  <a:ext uri="{FF2B5EF4-FFF2-40B4-BE49-F238E27FC236}">
                    <a16:creationId xmlns:a16="http://schemas.microsoft.com/office/drawing/2014/main" xmlns="" id="{06632098-B7D4-3A48-9BFB-674CCC3DA1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0" y="1954"/>
                <a:ext cx="0" cy="677"/>
              </a:xfrm>
              <a:custGeom>
                <a:avLst/>
                <a:gdLst>
                  <a:gd name="T0" fmla="*/ 0 w 1"/>
                  <a:gd name="T1" fmla="*/ 4 h 852"/>
                  <a:gd name="T2" fmla="*/ 0 w 1"/>
                  <a:gd name="T3" fmla="*/ 0 h 852"/>
                  <a:gd name="T4" fmla="*/ 0 w 1"/>
                  <a:gd name="T5" fmla="*/ 3 h 852"/>
                  <a:gd name="T6" fmla="*/ 0 w 1"/>
                  <a:gd name="T7" fmla="*/ 7 h 852"/>
                  <a:gd name="T8" fmla="*/ 0 w 1"/>
                  <a:gd name="T9" fmla="*/ 4 h 8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852"/>
                  <a:gd name="T17" fmla="*/ 1 w 1"/>
                  <a:gd name="T18" fmla="*/ 852 h 8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852">
                    <a:moveTo>
                      <a:pt x="0" y="477"/>
                    </a:moveTo>
                    <a:lnTo>
                      <a:pt x="0" y="0"/>
                    </a:lnTo>
                    <a:lnTo>
                      <a:pt x="0" y="375"/>
                    </a:lnTo>
                    <a:lnTo>
                      <a:pt x="0" y="852"/>
                    </a:lnTo>
                    <a:lnTo>
                      <a:pt x="0" y="477"/>
                    </a:lnTo>
                    <a:close/>
                  </a:path>
                </a:pathLst>
              </a:custGeom>
              <a:solidFill>
                <a:srgbClr val="808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endParaRPr>
              </a:p>
            </p:txBody>
          </p:sp>
          <p:sp>
            <p:nvSpPr>
              <p:cNvPr id="41" name="Freeform 62">
                <a:extLst>
                  <a:ext uri="{FF2B5EF4-FFF2-40B4-BE49-F238E27FC236}">
                    <a16:creationId xmlns:a16="http://schemas.microsoft.com/office/drawing/2014/main" xmlns="" id="{CCA60ADA-D9C4-5648-96D8-BD7B7F1BD1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0" y="1954"/>
                <a:ext cx="0" cy="677"/>
              </a:xfrm>
              <a:custGeom>
                <a:avLst/>
                <a:gdLst>
                  <a:gd name="T0" fmla="*/ 0 w 1"/>
                  <a:gd name="T1" fmla="*/ 4 h 852"/>
                  <a:gd name="T2" fmla="*/ 0 w 1"/>
                  <a:gd name="T3" fmla="*/ 0 h 852"/>
                  <a:gd name="T4" fmla="*/ 0 w 1"/>
                  <a:gd name="T5" fmla="*/ 3 h 852"/>
                  <a:gd name="T6" fmla="*/ 0 w 1"/>
                  <a:gd name="T7" fmla="*/ 7 h 852"/>
                  <a:gd name="T8" fmla="*/ 0 w 1"/>
                  <a:gd name="T9" fmla="*/ 4 h 8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852"/>
                  <a:gd name="T17" fmla="*/ 1 w 1"/>
                  <a:gd name="T18" fmla="*/ 852 h 8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852">
                    <a:moveTo>
                      <a:pt x="0" y="477"/>
                    </a:moveTo>
                    <a:lnTo>
                      <a:pt x="0" y="0"/>
                    </a:lnTo>
                    <a:lnTo>
                      <a:pt x="0" y="375"/>
                    </a:lnTo>
                    <a:lnTo>
                      <a:pt x="0" y="852"/>
                    </a:lnTo>
                    <a:lnTo>
                      <a:pt x="0" y="477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endParaRPr>
              </a:p>
            </p:txBody>
          </p:sp>
          <p:sp>
            <p:nvSpPr>
              <p:cNvPr id="42" name="Freeform 63">
                <a:extLst>
                  <a:ext uri="{FF2B5EF4-FFF2-40B4-BE49-F238E27FC236}">
                    <a16:creationId xmlns:a16="http://schemas.microsoft.com/office/drawing/2014/main" xmlns="" id="{56A42550-06A2-564B-8137-A1E43A87D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0" y="1954"/>
                <a:ext cx="0" cy="677"/>
              </a:xfrm>
              <a:custGeom>
                <a:avLst/>
                <a:gdLst>
                  <a:gd name="T0" fmla="*/ 0 w 1"/>
                  <a:gd name="T1" fmla="*/ 4 h 852"/>
                  <a:gd name="T2" fmla="*/ 0 w 1"/>
                  <a:gd name="T3" fmla="*/ 0 h 852"/>
                  <a:gd name="T4" fmla="*/ 0 w 1"/>
                  <a:gd name="T5" fmla="*/ 3 h 852"/>
                  <a:gd name="T6" fmla="*/ 0 w 1"/>
                  <a:gd name="T7" fmla="*/ 7 h 852"/>
                  <a:gd name="T8" fmla="*/ 0 w 1"/>
                  <a:gd name="T9" fmla="*/ 4 h 8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852"/>
                  <a:gd name="T17" fmla="*/ 1 w 1"/>
                  <a:gd name="T18" fmla="*/ 852 h 8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852">
                    <a:moveTo>
                      <a:pt x="0" y="477"/>
                    </a:moveTo>
                    <a:lnTo>
                      <a:pt x="0" y="0"/>
                    </a:lnTo>
                    <a:lnTo>
                      <a:pt x="0" y="375"/>
                    </a:lnTo>
                    <a:lnTo>
                      <a:pt x="0" y="852"/>
                    </a:lnTo>
                    <a:lnTo>
                      <a:pt x="0" y="477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endParaRPr>
              </a:p>
            </p:txBody>
          </p:sp>
          <p:sp>
            <p:nvSpPr>
              <p:cNvPr id="43" name="Freeform 64">
                <a:extLst>
                  <a:ext uri="{FF2B5EF4-FFF2-40B4-BE49-F238E27FC236}">
                    <a16:creationId xmlns:a16="http://schemas.microsoft.com/office/drawing/2014/main" xmlns="" id="{278B31B4-2CAC-7A41-8855-4A9CECBE1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1" y="2333"/>
                <a:ext cx="818" cy="663"/>
              </a:xfrm>
              <a:custGeom>
                <a:avLst/>
                <a:gdLst>
                  <a:gd name="T0" fmla="*/ 1 w 1325"/>
                  <a:gd name="T1" fmla="*/ 4 h 835"/>
                  <a:gd name="T2" fmla="*/ 1 w 1325"/>
                  <a:gd name="T3" fmla="*/ 3 h 835"/>
                  <a:gd name="T4" fmla="*/ 1 w 1325"/>
                  <a:gd name="T5" fmla="*/ 3 h 835"/>
                  <a:gd name="T6" fmla="*/ 1 w 1325"/>
                  <a:gd name="T7" fmla="*/ 3 h 835"/>
                  <a:gd name="T8" fmla="*/ 1 w 1325"/>
                  <a:gd name="T9" fmla="*/ 3 h 835"/>
                  <a:gd name="T10" fmla="*/ 1 w 1325"/>
                  <a:gd name="T11" fmla="*/ 3 h 835"/>
                  <a:gd name="T12" fmla="*/ 1 w 1325"/>
                  <a:gd name="T13" fmla="*/ 3 h 835"/>
                  <a:gd name="T14" fmla="*/ 1 w 1325"/>
                  <a:gd name="T15" fmla="*/ 3 h 835"/>
                  <a:gd name="T16" fmla="*/ 1 w 1325"/>
                  <a:gd name="T17" fmla="*/ 3 h 835"/>
                  <a:gd name="T18" fmla="*/ 1 w 1325"/>
                  <a:gd name="T19" fmla="*/ 2 h 835"/>
                  <a:gd name="T20" fmla="*/ 1 w 1325"/>
                  <a:gd name="T21" fmla="*/ 2 h 835"/>
                  <a:gd name="T22" fmla="*/ 1 w 1325"/>
                  <a:gd name="T23" fmla="*/ 2 h 835"/>
                  <a:gd name="T24" fmla="*/ 1 w 1325"/>
                  <a:gd name="T25" fmla="*/ 2 h 835"/>
                  <a:gd name="T26" fmla="*/ 1 w 1325"/>
                  <a:gd name="T27" fmla="*/ 2 h 835"/>
                  <a:gd name="T28" fmla="*/ 1 w 1325"/>
                  <a:gd name="T29" fmla="*/ 2 h 835"/>
                  <a:gd name="T30" fmla="*/ 1 w 1325"/>
                  <a:gd name="T31" fmla="*/ 2 h 835"/>
                  <a:gd name="T32" fmla="*/ 1 w 1325"/>
                  <a:gd name="T33" fmla="*/ 2 h 835"/>
                  <a:gd name="T34" fmla="*/ 1 w 1325"/>
                  <a:gd name="T35" fmla="*/ 2 h 835"/>
                  <a:gd name="T36" fmla="*/ 1 w 1325"/>
                  <a:gd name="T37" fmla="*/ 2 h 835"/>
                  <a:gd name="T38" fmla="*/ 1 w 1325"/>
                  <a:gd name="T39" fmla="*/ 2 h 835"/>
                  <a:gd name="T40" fmla="*/ 1 w 1325"/>
                  <a:gd name="T41" fmla="*/ 2 h 835"/>
                  <a:gd name="T42" fmla="*/ 1 w 1325"/>
                  <a:gd name="T43" fmla="*/ 2 h 835"/>
                  <a:gd name="T44" fmla="*/ 1 w 1325"/>
                  <a:gd name="T45" fmla="*/ 2 h 835"/>
                  <a:gd name="T46" fmla="*/ 1 w 1325"/>
                  <a:gd name="T47" fmla="*/ 2 h 835"/>
                  <a:gd name="T48" fmla="*/ 0 w 1325"/>
                  <a:gd name="T49" fmla="*/ 2 h 835"/>
                  <a:gd name="T50" fmla="*/ 0 w 1325"/>
                  <a:gd name="T51" fmla="*/ 2 h 835"/>
                  <a:gd name="T52" fmla="*/ 0 w 1325"/>
                  <a:gd name="T53" fmla="*/ 3 h 835"/>
                  <a:gd name="T54" fmla="*/ 0 w 1325"/>
                  <a:gd name="T55" fmla="*/ 3 h 835"/>
                  <a:gd name="T56" fmla="*/ 1 w 1325"/>
                  <a:gd name="T57" fmla="*/ 3 h 835"/>
                  <a:gd name="T58" fmla="*/ 1 w 1325"/>
                  <a:gd name="T59" fmla="*/ 4 h 835"/>
                  <a:gd name="T60" fmla="*/ 1 w 1325"/>
                  <a:gd name="T61" fmla="*/ 4 h 835"/>
                  <a:gd name="T62" fmla="*/ 1 w 1325"/>
                  <a:gd name="T63" fmla="*/ 4 h 835"/>
                  <a:gd name="T64" fmla="*/ 1 w 1325"/>
                  <a:gd name="T65" fmla="*/ 4 h 835"/>
                  <a:gd name="T66" fmla="*/ 1 w 1325"/>
                  <a:gd name="T67" fmla="*/ 4 h 835"/>
                  <a:gd name="T68" fmla="*/ 1 w 1325"/>
                  <a:gd name="T69" fmla="*/ 5 h 835"/>
                  <a:gd name="T70" fmla="*/ 1 w 1325"/>
                  <a:gd name="T71" fmla="*/ 5 h 835"/>
                  <a:gd name="T72" fmla="*/ 1 w 1325"/>
                  <a:gd name="T73" fmla="*/ 5 h 835"/>
                  <a:gd name="T74" fmla="*/ 1 w 1325"/>
                  <a:gd name="T75" fmla="*/ 5 h 835"/>
                  <a:gd name="T76" fmla="*/ 1 w 1325"/>
                  <a:gd name="T77" fmla="*/ 5 h 835"/>
                  <a:gd name="T78" fmla="*/ 1 w 1325"/>
                  <a:gd name="T79" fmla="*/ 5 h 835"/>
                  <a:gd name="T80" fmla="*/ 1 w 1325"/>
                  <a:gd name="T81" fmla="*/ 5 h 835"/>
                  <a:gd name="T82" fmla="*/ 1 w 1325"/>
                  <a:gd name="T83" fmla="*/ 5 h 835"/>
                  <a:gd name="T84" fmla="*/ 1 w 1325"/>
                  <a:gd name="T85" fmla="*/ 6 h 835"/>
                  <a:gd name="T86" fmla="*/ 1 w 1325"/>
                  <a:gd name="T87" fmla="*/ 6 h 835"/>
                  <a:gd name="T88" fmla="*/ 1 w 1325"/>
                  <a:gd name="T89" fmla="*/ 6 h 835"/>
                  <a:gd name="T90" fmla="*/ 1 w 1325"/>
                  <a:gd name="T91" fmla="*/ 6 h 835"/>
                  <a:gd name="T92" fmla="*/ 1 w 1325"/>
                  <a:gd name="T93" fmla="*/ 6 h 835"/>
                  <a:gd name="T94" fmla="*/ 1 w 1325"/>
                  <a:gd name="T95" fmla="*/ 6 h 835"/>
                  <a:gd name="T96" fmla="*/ 1 w 1325"/>
                  <a:gd name="T97" fmla="*/ 6 h 835"/>
                  <a:gd name="T98" fmla="*/ 1 w 1325"/>
                  <a:gd name="T99" fmla="*/ 6 h 835"/>
                  <a:gd name="T100" fmla="*/ 1 w 1325"/>
                  <a:gd name="T101" fmla="*/ 6 h 835"/>
                  <a:gd name="T102" fmla="*/ 1 w 1325"/>
                  <a:gd name="T103" fmla="*/ 6 h 835"/>
                  <a:gd name="T104" fmla="*/ 1 w 1325"/>
                  <a:gd name="T105" fmla="*/ 4 h 8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5"/>
                  <a:gd name="T160" fmla="*/ 0 h 835"/>
                  <a:gd name="T161" fmla="*/ 1325 w 1325"/>
                  <a:gd name="T162" fmla="*/ 835 h 83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5" h="835">
                    <a:moveTo>
                      <a:pt x="1325" y="460"/>
                    </a:moveTo>
                    <a:lnTo>
                      <a:pt x="1298" y="460"/>
                    </a:lnTo>
                    <a:lnTo>
                      <a:pt x="1265" y="460"/>
                    </a:lnTo>
                    <a:lnTo>
                      <a:pt x="1239" y="455"/>
                    </a:lnTo>
                    <a:lnTo>
                      <a:pt x="1213" y="455"/>
                    </a:lnTo>
                    <a:lnTo>
                      <a:pt x="1180" y="450"/>
                    </a:lnTo>
                    <a:lnTo>
                      <a:pt x="1153" y="450"/>
                    </a:lnTo>
                    <a:lnTo>
                      <a:pt x="1127" y="444"/>
                    </a:lnTo>
                    <a:lnTo>
                      <a:pt x="1101" y="444"/>
                    </a:lnTo>
                    <a:lnTo>
                      <a:pt x="1068" y="439"/>
                    </a:lnTo>
                    <a:lnTo>
                      <a:pt x="1041" y="439"/>
                    </a:lnTo>
                    <a:lnTo>
                      <a:pt x="1015" y="434"/>
                    </a:lnTo>
                    <a:lnTo>
                      <a:pt x="988" y="428"/>
                    </a:lnTo>
                    <a:lnTo>
                      <a:pt x="962" y="428"/>
                    </a:lnTo>
                    <a:lnTo>
                      <a:pt x="936" y="423"/>
                    </a:lnTo>
                    <a:lnTo>
                      <a:pt x="909" y="418"/>
                    </a:lnTo>
                    <a:lnTo>
                      <a:pt x="883" y="418"/>
                    </a:lnTo>
                    <a:lnTo>
                      <a:pt x="857" y="412"/>
                    </a:lnTo>
                    <a:lnTo>
                      <a:pt x="830" y="407"/>
                    </a:lnTo>
                    <a:lnTo>
                      <a:pt x="804" y="401"/>
                    </a:lnTo>
                    <a:lnTo>
                      <a:pt x="778" y="396"/>
                    </a:lnTo>
                    <a:lnTo>
                      <a:pt x="751" y="396"/>
                    </a:lnTo>
                    <a:lnTo>
                      <a:pt x="731" y="391"/>
                    </a:lnTo>
                    <a:lnTo>
                      <a:pt x="705" y="385"/>
                    </a:lnTo>
                    <a:lnTo>
                      <a:pt x="679" y="380"/>
                    </a:lnTo>
                    <a:lnTo>
                      <a:pt x="659" y="375"/>
                    </a:lnTo>
                    <a:lnTo>
                      <a:pt x="632" y="369"/>
                    </a:lnTo>
                    <a:lnTo>
                      <a:pt x="613" y="364"/>
                    </a:lnTo>
                    <a:lnTo>
                      <a:pt x="586" y="359"/>
                    </a:lnTo>
                    <a:lnTo>
                      <a:pt x="567" y="353"/>
                    </a:lnTo>
                    <a:lnTo>
                      <a:pt x="540" y="348"/>
                    </a:lnTo>
                    <a:lnTo>
                      <a:pt x="520" y="343"/>
                    </a:lnTo>
                    <a:lnTo>
                      <a:pt x="501" y="337"/>
                    </a:lnTo>
                    <a:lnTo>
                      <a:pt x="481" y="332"/>
                    </a:lnTo>
                    <a:lnTo>
                      <a:pt x="461" y="321"/>
                    </a:lnTo>
                    <a:lnTo>
                      <a:pt x="441" y="316"/>
                    </a:lnTo>
                    <a:lnTo>
                      <a:pt x="421" y="310"/>
                    </a:lnTo>
                    <a:lnTo>
                      <a:pt x="402" y="305"/>
                    </a:lnTo>
                    <a:lnTo>
                      <a:pt x="382" y="300"/>
                    </a:lnTo>
                    <a:lnTo>
                      <a:pt x="362" y="294"/>
                    </a:lnTo>
                    <a:lnTo>
                      <a:pt x="342" y="284"/>
                    </a:lnTo>
                    <a:lnTo>
                      <a:pt x="323" y="278"/>
                    </a:lnTo>
                    <a:lnTo>
                      <a:pt x="309" y="273"/>
                    </a:lnTo>
                    <a:lnTo>
                      <a:pt x="290" y="268"/>
                    </a:lnTo>
                    <a:lnTo>
                      <a:pt x="276" y="257"/>
                    </a:lnTo>
                    <a:lnTo>
                      <a:pt x="257" y="252"/>
                    </a:lnTo>
                    <a:lnTo>
                      <a:pt x="243" y="246"/>
                    </a:lnTo>
                    <a:lnTo>
                      <a:pt x="230" y="236"/>
                    </a:lnTo>
                    <a:lnTo>
                      <a:pt x="211" y="230"/>
                    </a:lnTo>
                    <a:lnTo>
                      <a:pt x="197" y="225"/>
                    </a:lnTo>
                    <a:lnTo>
                      <a:pt x="184" y="214"/>
                    </a:lnTo>
                    <a:lnTo>
                      <a:pt x="171" y="209"/>
                    </a:lnTo>
                    <a:lnTo>
                      <a:pt x="158" y="198"/>
                    </a:lnTo>
                    <a:lnTo>
                      <a:pt x="145" y="193"/>
                    </a:lnTo>
                    <a:lnTo>
                      <a:pt x="131" y="187"/>
                    </a:lnTo>
                    <a:lnTo>
                      <a:pt x="125" y="177"/>
                    </a:lnTo>
                    <a:lnTo>
                      <a:pt x="112" y="171"/>
                    </a:lnTo>
                    <a:lnTo>
                      <a:pt x="98" y="161"/>
                    </a:lnTo>
                    <a:lnTo>
                      <a:pt x="92" y="155"/>
                    </a:lnTo>
                    <a:lnTo>
                      <a:pt x="79" y="144"/>
                    </a:lnTo>
                    <a:lnTo>
                      <a:pt x="72" y="139"/>
                    </a:lnTo>
                    <a:lnTo>
                      <a:pt x="65" y="128"/>
                    </a:lnTo>
                    <a:lnTo>
                      <a:pt x="59" y="123"/>
                    </a:lnTo>
                    <a:lnTo>
                      <a:pt x="46" y="112"/>
                    </a:lnTo>
                    <a:lnTo>
                      <a:pt x="39" y="107"/>
                    </a:lnTo>
                    <a:lnTo>
                      <a:pt x="33" y="96"/>
                    </a:lnTo>
                    <a:lnTo>
                      <a:pt x="33" y="91"/>
                    </a:lnTo>
                    <a:lnTo>
                      <a:pt x="26" y="80"/>
                    </a:lnTo>
                    <a:lnTo>
                      <a:pt x="19" y="75"/>
                    </a:lnTo>
                    <a:lnTo>
                      <a:pt x="13" y="64"/>
                    </a:lnTo>
                    <a:lnTo>
                      <a:pt x="13" y="59"/>
                    </a:lnTo>
                    <a:lnTo>
                      <a:pt x="6" y="48"/>
                    </a:lnTo>
                    <a:lnTo>
                      <a:pt x="6" y="43"/>
                    </a:lnTo>
                    <a:lnTo>
                      <a:pt x="0" y="32"/>
                    </a:lnTo>
                    <a:lnTo>
                      <a:pt x="0" y="21"/>
                    </a:lnTo>
                    <a:lnTo>
                      <a:pt x="0" y="16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0" y="375"/>
                    </a:lnTo>
                    <a:lnTo>
                      <a:pt x="0" y="380"/>
                    </a:lnTo>
                    <a:lnTo>
                      <a:pt x="0" y="391"/>
                    </a:lnTo>
                    <a:lnTo>
                      <a:pt x="0" y="396"/>
                    </a:lnTo>
                    <a:lnTo>
                      <a:pt x="0" y="407"/>
                    </a:lnTo>
                    <a:lnTo>
                      <a:pt x="6" y="418"/>
                    </a:lnTo>
                    <a:lnTo>
                      <a:pt x="6" y="423"/>
                    </a:lnTo>
                    <a:lnTo>
                      <a:pt x="13" y="434"/>
                    </a:lnTo>
                    <a:lnTo>
                      <a:pt x="13" y="439"/>
                    </a:lnTo>
                    <a:lnTo>
                      <a:pt x="19" y="450"/>
                    </a:lnTo>
                    <a:lnTo>
                      <a:pt x="26" y="455"/>
                    </a:lnTo>
                    <a:lnTo>
                      <a:pt x="33" y="466"/>
                    </a:lnTo>
                    <a:lnTo>
                      <a:pt x="33" y="471"/>
                    </a:lnTo>
                    <a:lnTo>
                      <a:pt x="39" y="482"/>
                    </a:lnTo>
                    <a:lnTo>
                      <a:pt x="46" y="487"/>
                    </a:lnTo>
                    <a:lnTo>
                      <a:pt x="59" y="498"/>
                    </a:lnTo>
                    <a:lnTo>
                      <a:pt x="65" y="503"/>
                    </a:lnTo>
                    <a:lnTo>
                      <a:pt x="72" y="514"/>
                    </a:lnTo>
                    <a:lnTo>
                      <a:pt x="79" y="519"/>
                    </a:lnTo>
                    <a:lnTo>
                      <a:pt x="92" y="530"/>
                    </a:lnTo>
                    <a:lnTo>
                      <a:pt x="98" y="535"/>
                    </a:lnTo>
                    <a:lnTo>
                      <a:pt x="112" y="546"/>
                    </a:lnTo>
                    <a:lnTo>
                      <a:pt x="125" y="551"/>
                    </a:lnTo>
                    <a:lnTo>
                      <a:pt x="131" y="562"/>
                    </a:lnTo>
                    <a:lnTo>
                      <a:pt x="145" y="567"/>
                    </a:lnTo>
                    <a:lnTo>
                      <a:pt x="158" y="573"/>
                    </a:lnTo>
                    <a:lnTo>
                      <a:pt x="171" y="583"/>
                    </a:lnTo>
                    <a:lnTo>
                      <a:pt x="184" y="589"/>
                    </a:lnTo>
                    <a:lnTo>
                      <a:pt x="197" y="600"/>
                    </a:lnTo>
                    <a:lnTo>
                      <a:pt x="211" y="605"/>
                    </a:lnTo>
                    <a:lnTo>
                      <a:pt x="230" y="610"/>
                    </a:lnTo>
                    <a:lnTo>
                      <a:pt x="243" y="621"/>
                    </a:lnTo>
                    <a:lnTo>
                      <a:pt x="257" y="626"/>
                    </a:lnTo>
                    <a:lnTo>
                      <a:pt x="276" y="632"/>
                    </a:lnTo>
                    <a:lnTo>
                      <a:pt x="290" y="642"/>
                    </a:lnTo>
                    <a:lnTo>
                      <a:pt x="309" y="648"/>
                    </a:lnTo>
                    <a:lnTo>
                      <a:pt x="323" y="653"/>
                    </a:lnTo>
                    <a:lnTo>
                      <a:pt x="342" y="658"/>
                    </a:lnTo>
                    <a:lnTo>
                      <a:pt x="362" y="669"/>
                    </a:lnTo>
                    <a:lnTo>
                      <a:pt x="382" y="675"/>
                    </a:lnTo>
                    <a:lnTo>
                      <a:pt x="402" y="680"/>
                    </a:lnTo>
                    <a:lnTo>
                      <a:pt x="421" y="685"/>
                    </a:lnTo>
                    <a:lnTo>
                      <a:pt x="441" y="691"/>
                    </a:lnTo>
                    <a:lnTo>
                      <a:pt x="461" y="696"/>
                    </a:lnTo>
                    <a:lnTo>
                      <a:pt x="481" y="707"/>
                    </a:lnTo>
                    <a:lnTo>
                      <a:pt x="501" y="712"/>
                    </a:lnTo>
                    <a:lnTo>
                      <a:pt x="520" y="717"/>
                    </a:lnTo>
                    <a:lnTo>
                      <a:pt x="540" y="723"/>
                    </a:lnTo>
                    <a:lnTo>
                      <a:pt x="567" y="728"/>
                    </a:lnTo>
                    <a:lnTo>
                      <a:pt x="586" y="733"/>
                    </a:lnTo>
                    <a:lnTo>
                      <a:pt x="613" y="739"/>
                    </a:lnTo>
                    <a:lnTo>
                      <a:pt x="632" y="744"/>
                    </a:lnTo>
                    <a:lnTo>
                      <a:pt x="659" y="749"/>
                    </a:lnTo>
                    <a:lnTo>
                      <a:pt x="679" y="755"/>
                    </a:lnTo>
                    <a:lnTo>
                      <a:pt x="705" y="760"/>
                    </a:lnTo>
                    <a:lnTo>
                      <a:pt x="731" y="766"/>
                    </a:lnTo>
                    <a:lnTo>
                      <a:pt x="751" y="771"/>
                    </a:lnTo>
                    <a:lnTo>
                      <a:pt x="778" y="771"/>
                    </a:lnTo>
                    <a:lnTo>
                      <a:pt x="804" y="776"/>
                    </a:lnTo>
                    <a:lnTo>
                      <a:pt x="830" y="782"/>
                    </a:lnTo>
                    <a:lnTo>
                      <a:pt x="857" y="787"/>
                    </a:lnTo>
                    <a:lnTo>
                      <a:pt x="883" y="792"/>
                    </a:lnTo>
                    <a:lnTo>
                      <a:pt x="909" y="792"/>
                    </a:lnTo>
                    <a:lnTo>
                      <a:pt x="936" y="798"/>
                    </a:lnTo>
                    <a:lnTo>
                      <a:pt x="962" y="803"/>
                    </a:lnTo>
                    <a:lnTo>
                      <a:pt x="988" y="803"/>
                    </a:lnTo>
                    <a:lnTo>
                      <a:pt x="1015" y="808"/>
                    </a:lnTo>
                    <a:lnTo>
                      <a:pt x="1041" y="814"/>
                    </a:lnTo>
                    <a:lnTo>
                      <a:pt x="1068" y="814"/>
                    </a:lnTo>
                    <a:lnTo>
                      <a:pt x="1101" y="819"/>
                    </a:lnTo>
                    <a:lnTo>
                      <a:pt x="1127" y="819"/>
                    </a:lnTo>
                    <a:lnTo>
                      <a:pt x="1153" y="824"/>
                    </a:lnTo>
                    <a:lnTo>
                      <a:pt x="1180" y="824"/>
                    </a:lnTo>
                    <a:lnTo>
                      <a:pt x="1213" y="830"/>
                    </a:lnTo>
                    <a:lnTo>
                      <a:pt x="1239" y="830"/>
                    </a:lnTo>
                    <a:lnTo>
                      <a:pt x="1265" y="835"/>
                    </a:lnTo>
                    <a:lnTo>
                      <a:pt x="1298" y="835"/>
                    </a:lnTo>
                    <a:lnTo>
                      <a:pt x="1325" y="835"/>
                    </a:lnTo>
                    <a:lnTo>
                      <a:pt x="1325" y="460"/>
                    </a:lnTo>
                    <a:close/>
                  </a:path>
                </a:pathLst>
              </a:custGeom>
              <a:solidFill>
                <a:srgbClr val="FFFF69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endParaRPr>
              </a:p>
            </p:txBody>
          </p:sp>
          <p:sp>
            <p:nvSpPr>
              <p:cNvPr id="44" name="Freeform 65">
                <a:extLst>
                  <a:ext uri="{FF2B5EF4-FFF2-40B4-BE49-F238E27FC236}">
                    <a16:creationId xmlns:a16="http://schemas.microsoft.com/office/drawing/2014/main" xmlns="" id="{0C2E6CB7-5D30-3540-A3DB-798125ADEA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0" y="2333"/>
                <a:ext cx="232" cy="663"/>
              </a:xfrm>
              <a:custGeom>
                <a:avLst/>
                <a:gdLst>
                  <a:gd name="T0" fmla="*/ 1 w 383"/>
                  <a:gd name="T1" fmla="*/ 0 h 835"/>
                  <a:gd name="T2" fmla="*/ 0 w 383"/>
                  <a:gd name="T3" fmla="*/ 4 h 835"/>
                  <a:gd name="T4" fmla="*/ 0 w 383"/>
                  <a:gd name="T5" fmla="*/ 6 h 835"/>
                  <a:gd name="T6" fmla="*/ 1 w 383"/>
                  <a:gd name="T7" fmla="*/ 3 h 835"/>
                  <a:gd name="T8" fmla="*/ 1 w 383"/>
                  <a:gd name="T9" fmla="*/ 0 h 8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3"/>
                  <a:gd name="T16" fmla="*/ 0 h 835"/>
                  <a:gd name="T17" fmla="*/ 383 w 383"/>
                  <a:gd name="T18" fmla="*/ 835 h 8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3" h="835">
                    <a:moveTo>
                      <a:pt x="383" y="0"/>
                    </a:moveTo>
                    <a:lnTo>
                      <a:pt x="0" y="460"/>
                    </a:lnTo>
                    <a:lnTo>
                      <a:pt x="0" y="835"/>
                    </a:lnTo>
                    <a:lnTo>
                      <a:pt x="383" y="375"/>
                    </a:lnTo>
                    <a:lnTo>
                      <a:pt x="383" y="0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endParaRPr>
              </a:p>
            </p:txBody>
          </p:sp>
          <p:sp>
            <p:nvSpPr>
              <p:cNvPr id="45" name="Freeform 66">
                <a:extLst>
                  <a:ext uri="{FF2B5EF4-FFF2-40B4-BE49-F238E27FC236}">
                    <a16:creationId xmlns:a16="http://schemas.microsoft.com/office/drawing/2014/main" xmlns="" id="{E1F7508F-113D-1D46-877A-67CC24522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1" y="1954"/>
                <a:ext cx="1066" cy="748"/>
              </a:xfrm>
              <a:custGeom>
                <a:avLst/>
                <a:gdLst>
                  <a:gd name="T0" fmla="*/ 1 w 1714"/>
                  <a:gd name="T1" fmla="*/ 8 h 937"/>
                  <a:gd name="T2" fmla="*/ 1 w 1714"/>
                  <a:gd name="T3" fmla="*/ 7 h 937"/>
                  <a:gd name="T4" fmla="*/ 1 w 1714"/>
                  <a:gd name="T5" fmla="*/ 7 h 937"/>
                  <a:gd name="T6" fmla="*/ 1 w 1714"/>
                  <a:gd name="T7" fmla="*/ 7 h 937"/>
                  <a:gd name="T8" fmla="*/ 1 w 1714"/>
                  <a:gd name="T9" fmla="*/ 6 h 937"/>
                  <a:gd name="T10" fmla="*/ 1 w 1714"/>
                  <a:gd name="T11" fmla="*/ 6 h 937"/>
                  <a:gd name="T12" fmla="*/ 1 w 1714"/>
                  <a:gd name="T13" fmla="*/ 6 h 937"/>
                  <a:gd name="T14" fmla="*/ 1 w 1714"/>
                  <a:gd name="T15" fmla="*/ 6 h 937"/>
                  <a:gd name="T16" fmla="*/ 1 w 1714"/>
                  <a:gd name="T17" fmla="*/ 6 h 937"/>
                  <a:gd name="T18" fmla="*/ 1 w 1714"/>
                  <a:gd name="T19" fmla="*/ 6 h 937"/>
                  <a:gd name="T20" fmla="*/ 1 w 1714"/>
                  <a:gd name="T21" fmla="*/ 6 h 937"/>
                  <a:gd name="T22" fmla="*/ 1 w 1714"/>
                  <a:gd name="T23" fmla="*/ 6 h 937"/>
                  <a:gd name="T24" fmla="*/ 1 w 1714"/>
                  <a:gd name="T25" fmla="*/ 6 h 937"/>
                  <a:gd name="T26" fmla="*/ 1 w 1714"/>
                  <a:gd name="T27" fmla="*/ 6 h 937"/>
                  <a:gd name="T28" fmla="*/ 1 w 1714"/>
                  <a:gd name="T29" fmla="*/ 6 h 937"/>
                  <a:gd name="T30" fmla="*/ 1 w 1714"/>
                  <a:gd name="T31" fmla="*/ 5 h 937"/>
                  <a:gd name="T32" fmla="*/ 1 w 1714"/>
                  <a:gd name="T33" fmla="*/ 5 h 937"/>
                  <a:gd name="T34" fmla="*/ 1 w 1714"/>
                  <a:gd name="T35" fmla="*/ 5 h 937"/>
                  <a:gd name="T36" fmla="*/ 1 w 1714"/>
                  <a:gd name="T37" fmla="*/ 5 h 937"/>
                  <a:gd name="T38" fmla="*/ 1 w 1714"/>
                  <a:gd name="T39" fmla="*/ 5 h 937"/>
                  <a:gd name="T40" fmla="*/ 1 w 1714"/>
                  <a:gd name="T41" fmla="*/ 5 h 937"/>
                  <a:gd name="T42" fmla="*/ 1 w 1714"/>
                  <a:gd name="T43" fmla="*/ 5 h 937"/>
                  <a:gd name="T44" fmla="*/ 1 w 1714"/>
                  <a:gd name="T45" fmla="*/ 4 h 937"/>
                  <a:gd name="T46" fmla="*/ 1 w 1714"/>
                  <a:gd name="T47" fmla="*/ 4 h 937"/>
                  <a:gd name="T48" fmla="*/ 0 w 1714"/>
                  <a:gd name="T49" fmla="*/ 4 h 937"/>
                  <a:gd name="T50" fmla="*/ 0 w 1714"/>
                  <a:gd name="T51" fmla="*/ 4 h 937"/>
                  <a:gd name="T52" fmla="*/ 0 w 1714"/>
                  <a:gd name="T53" fmla="*/ 3 h 937"/>
                  <a:gd name="T54" fmla="*/ 1 w 1714"/>
                  <a:gd name="T55" fmla="*/ 3 h 937"/>
                  <a:gd name="T56" fmla="*/ 1 w 1714"/>
                  <a:gd name="T57" fmla="*/ 3 h 937"/>
                  <a:gd name="T58" fmla="*/ 1 w 1714"/>
                  <a:gd name="T59" fmla="*/ 3 h 937"/>
                  <a:gd name="T60" fmla="*/ 1 w 1714"/>
                  <a:gd name="T61" fmla="*/ 2 h 937"/>
                  <a:gd name="T62" fmla="*/ 1 w 1714"/>
                  <a:gd name="T63" fmla="*/ 2 h 937"/>
                  <a:gd name="T64" fmla="*/ 1 w 1714"/>
                  <a:gd name="T65" fmla="*/ 2 h 937"/>
                  <a:gd name="T66" fmla="*/ 1 w 1714"/>
                  <a:gd name="T67" fmla="*/ 2 h 937"/>
                  <a:gd name="T68" fmla="*/ 1 w 1714"/>
                  <a:gd name="T69" fmla="*/ 2 h 937"/>
                  <a:gd name="T70" fmla="*/ 1 w 1714"/>
                  <a:gd name="T71" fmla="*/ 2 h 937"/>
                  <a:gd name="T72" fmla="*/ 1 w 1714"/>
                  <a:gd name="T73" fmla="*/ 2 h 937"/>
                  <a:gd name="T74" fmla="*/ 1 w 1714"/>
                  <a:gd name="T75" fmla="*/ 2 h 937"/>
                  <a:gd name="T76" fmla="*/ 1 w 1714"/>
                  <a:gd name="T77" fmla="*/ 2 h 937"/>
                  <a:gd name="T78" fmla="*/ 1 w 1714"/>
                  <a:gd name="T79" fmla="*/ 2 h 937"/>
                  <a:gd name="T80" fmla="*/ 1 w 1714"/>
                  <a:gd name="T81" fmla="*/ 2 h 937"/>
                  <a:gd name="T82" fmla="*/ 1 w 1714"/>
                  <a:gd name="T83" fmla="*/ 2 h 937"/>
                  <a:gd name="T84" fmla="*/ 1 w 1714"/>
                  <a:gd name="T85" fmla="*/ 2 h 937"/>
                  <a:gd name="T86" fmla="*/ 1 w 1714"/>
                  <a:gd name="T87" fmla="*/ 2 h 937"/>
                  <a:gd name="T88" fmla="*/ 1 w 1714"/>
                  <a:gd name="T89" fmla="*/ 2 h 937"/>
                  <a:gd name="T90" fmla="*/ 1 w 1714"/>
                  <a:gd name="T91" fmla="*/ 2 h 937"/>
                  <a:gd name="T92" fmla="*/ 1 w 1714"/>
                  <a:gd name="T93" fmla="*/ 2 h 937"/>
                  <a:gd name="T94" fmla="*/ 1 w 1714"/>
                  <a:gd name="T95" fmla="*/ 2 h 937"/>
                  <a:gd name="T96" fmla="*/ 1 w 1714"/>
                  <a:gd name="T97" fmla="*/ 2 h 937"/>
                  <a:gd name="T98" fmla="*/ 1 w 1714"/>
                  <a:gd name="T99" fmla="*/ 2 h 937"/>
                  <a:gd name="T100" fmla="*/ 1 w 1714"/>
                  <a:gd name="T101" fmla="*/ 2 h 937"/>
                  <a:gd name="T102" fmla="*/ 1 w 1714"/>
                  <a:gd name="T103" fmla="*/ 2 h 937"/>
                  <a:gd name="T104" fmla="*/ 1 w 1714"/>
                  <a:gd name="T105" fmla="*/ 2 h 937"/>
                  <a:gd name="T106" fmla="*/ 1 w 1714"/>
                  <a:gd name="T107" fmla="*/ 0 h 937"/>
                  <a:gd name="T108" fmla="*/ 1 w 1714"/>
                  <a:gd name="T109" fmla="*/ 0 h 937"/>
                  <a:gd name="T110" fmla="*/ 1 w 1714"/>
                  <a:gd name="T111" fmla="*/ 0 h 937"/>
                  <a:gd name="T112" fmla="*/ 1 w 1714"/>
                  <a:gd name="T113" fmla="*/ 8 h 9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714"/>
                  <a:gd name="T172" fmla="*/ 0 h 937"/>
                  <a:gd name="T173" fmla="*/ 1714 w 1714"/>
                  <a:gd name="T174" fmla="*/ 937 h 9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714" h="937">
                    <a:moveTo>
                      <a:pt x="1325" y="937"/>
                    </a:moveTo>
                    <a:lnTo>
                      <a:pt x="1298" y="937"/>
                    </a:lnTo>
                    <a:lnTo>
                      <a:pt x="1265" y="937"/>
                    </a:lnTo>
                    <a:lnTo>
                      <a:pt x="1239" y="932"/>
                    </a:lnTo>
                    <a:lnTo>
                      <a:pt x="1213" y="932"/>
                    </a:lnTo>
                    <a:lnTo>
                      <a:pt x="1180" y="927"/>
                    </a:lnTo>
                    <a:lnTo>
                      <a:pt x="1153" y="927"/>
                    </a:lnTo>
                    <a:lnTo>
                      <a:pt x="1127" y="921"/>
                    </a:lnTo>
                    <a:lnTo>
                      <a:pt x="1101" y="921"/>
                    </a:lnTo>
                    <a:lnTo>
                      <a:pt x="1068" y="916"/>
                    </a:lnTo>
                    <a:lnTo>
                      <a:pt x="1041" y="916"/>
                    </a:lnTo>
                    <a:lnTo>
                      <a:pt x="1015" y="911"/>
                    </a:lnTo>
                    <a:lnTo>
                      <a:pt x="988" y="905"/>
                    </a:lnTo>
                    <a:lnTo>
                      <a:pt x="962" y="905"/>
                    </a:lnTo>
                    <a:lnTo>
                      <a:pt x="936" y="900"/>
                    </a:lnTo>
                    <a:lnTo>
                      <a:pt x="909" y="895"/>
                    </a:lnTo>
                    <a:lnTo>
                      <a:pt x="883" y="895"/>
                    </a:lnTo>
                    <a:lnTo>
                      <a:pt x="857" y="889"/>
                    </a:lnTo>
                    <a:lnTo>
                      <a:pt x="830" y="884"/>
                    </a:lnTo>
                    <a:lnTo>
                      <a:pt x="804" y="878"/>
                    </a:lnTo>
                    <a:lnTo>
                      <a:pt x="778" y="873"/>
                    </a:lnTo>
                    <a:lnTo>
                      <a:pt x="751" y="873"/>
                    </a:lnTo>
                    <a:lnTo>
                      <a:pt x="731" y="868"/>
                    </a:lnTo>
                    <a:lnTo>
                      <a:pt x="705" y="862"/>
                    </a:lnTo>
                    <a:lnTo>
                      <a:pt x="679" y="857"/>
                    </a:lnTo>
                    <a:lnTo>
                      <a:pt x="659" y="852"/>
                    </a:lnTo>
                    <a:lnTo>
                      <a:pt x="632" y="846"/>
                    </a:lnTo>
                    <a:lnTo>
                      <a:pt x="613" y="841"/>
                    </a:lnTo>
                    <a:lnTo>
                      <a:pt x="586" y="836"/>
                    </a:lnTo>
                    <a:lnTo>
                      <a:pt x="567" y="830"/>
                    </a:lnTo>
                    <a:lnTo>
                      <a:pt x="540" y="825"/>
                    </a:lnTo>
                    <a:lnTo>
                      <a:pt x="520" y="820"/>
                    </a:lnTo>
                    <a:lnTo>
                      <a:pt x="501" y="814"/>
                    </a:lnTo>
                    <a:lnTo>
                      <a:pt x="481" y="809"/>
                    </a:lnTo>
                    <a:lnTo>
                      <a:pt x="461" y="798"/>
                    </a:lnTo>
                    <a:lnTo>
                      <a:pt x="441" y="793"/>
                    </a:lnTo>
                    <a:lnTo>
                      <a:pt x="421" y="787"/>
                    </a:lnTo>
                    <a:lnTo>
                      <a:pt x="402" y="782"/>
                    </a:lnTo>
                    <a:lnTo>
                      <a:pt x="382" y="777"/>
                    </a:lnTo>
                    <a:lnTo>
                      <a:pt x="362" y="771"/>
                    </a:lnTo>
                    <a:lnTo>
                      <a:pt x="342" y="761"/>
                    </a:lnTo>
                    <a:lnTo>
                      <a:pt x="323" y="755"/>
                    </a:lnTo>
                    <a:lnTo>
                      <a:pt x="309" y="750"/>
                    </a:lnTo>
                    <a:lnTo>
                      <a:pt x="290" y="745"/>
                    </a:lnTo>
                    <a:lnTo>
                      <a:pt x="276" y="734"/>
                    </a:lnTo>
                    <a:lnTo>
                      <a:pt x="257" y="729"/>
                    </a:lnTo>
                    <a:lnTo>
                      <a:pt x="243" y="723"/>
                    </a:lnTo>
                    <a:lnTo>
                      <a:pt x="230" y="713"/>
                    </a:lnTo>
                    <a:lnTo>
                      <a:pt x="211" y="707"/>
                    </a:lnTo>
                    <a:lnTo>
                      <a:pt x="197" y="702"/>
                    </a:lnTo>
                    <a:lnTo>
                      <a:pt x="184" y="691"/>
                    </a:lnTo>
                    <a:lnTo>
                      <a:pt x="171" y="686"/>
                    </a:lnTo>
                    <a:lnTo>
                      <a:pt x="158" y="675"/>
                    </a:lnTo>
                    <a:lnTo>
                      <a:pt x="145" y="670"/>
                    </a:lnTo>
                    <a:lnTo>
                      <a:pt x="131" y="664"/>
                    </a:lnTo>
                    <a:lnTo>
                      <a:pt x="125" y="654"/>
                    </a:lnTo>
                    <a:lnTo>
                      <a:pt x="112" y="648"/>
                    </a:lnTo>
                    <a:lnTo>
                      <a:pt x="98" y="638"/>
                    </a:lnTo>
                    <a:lnTo>
                      <a:pt x="92" y="632"/>
                    </a:lnTo>
                    <a:lnTo>
                      <a:pt x="79" y="621"/>
                    </a:lnTo>
                    <a:lnTo>
                      <a:pt x="72" y="616"/>
                    </a:lnTo>
                    <a:lnTo>
                      <a:pt x="65" y="605"/>
                    </a:lnTo>
                    <a:lnTo>
                      <a:pt x="59" y="600"/>
                    </a:lnTo>
                    <a:lnTo>
                      <a:pt x="46" y="589"/>
                    </a:lnTo>
                    <a:lnTo>
                      <a:pt x="39" y="584"/>
                    </a:lnTo>
                    <a:lnTo>
                      <a:pt x="33" y="573"/>
                    </a:lnTo>
                    <a:lnTo>
                      <a:pt x="33" y="568"/>
                    </a:lnTo>
                    <a:lnTo>
                      <a:pt x="26" y="557"/>
                    </a:lnTo>
                    <a:lnTo>
                      <a:pt x="19" y="552"/>
                    </a:lnTo>
                    <a:lnTo>
                      <a:pt x="13" y="541"/>
                    </a:lnTo>
                    <a:lnTo>
                      <a:pt x="13" y="536"/>
                    </a:lnTo>
                    <a:lnTo>
                      <a:pt x="6" y="525"/>
                    </a:lnTo>
                    <a:lnTo>
                      <a:pt x="6" y="520"/>
                    </a:lnTo>
                    <a:lnTo>
                      <a:pt x="0" y="509"/>
                    </a:lnTo>
                    <a:lnTo>
                      <a:pt x="0" y="498"/>
                    </a:lnTo>
                    <a:lnTo>
                      <a:pt x="0" y="493"/>
                    </a:lnTo>
                    <a:lnTo>
                      <a:pt x="0" y="482"/>
                    </a:lnTo>
                    <a:lnTo>
                      <a:pt x="0" y="477"/>
                    </a:lnTo>
                    <a:lnTo>
                      <a:pt x="0" y="466"/>
                    </a:lnTo>
                    <a:lnTo>
                      <a:pt x="0" y="461"/>
                    </a:lnTo>
                    <a:lnTo>
                      <a:pt x="0" y="450"/>
                    </a:lnTo>
                    <a:lnTo>
                      <a:pt x="0" y="445"/>
                    </a:lnTo>
                    <a:lnTo>
                      <a:pt x="6" y="434"/>
                    </a:lnTo>
                    <a:lnTo>
                      <a:pt x="6" y="423"/>
                    </a:lnTo>
                    <a:lnTo>
                      <a:pt x="13" y="418"/>
                    </a:lnTo>
                    <a:lnTo>
                      <a:pt x="13" y="407"/>
                    </a:lnTo>
                    <a:lnTo>
                      <a:pt x="19" y="402"/>
                    </a:lnTo>
                    <a:lnTo>
                      <a:pt x="26" y="391"/>
                    </a:lnTo>
                    <a:lnTo>
                      <a:pt x="33" y="386"/>
                    </a:lnTo>
                    <a:lnTo>
                      <a:pt x="33" y="375"/>
                    </a:lnTo>
                    <a:lnTo>
                      <a:pt x="39" y="370"/>
                    </a:lnTo>
                    <a:lnTo>
                      <a:pt x="46" y="359"/>
                    </a:lnTo>
                    <a:lnTo>
                      <a:pt x="59" y="354"/>
                    </a:lnTo>
                    <a:lnTo>
                      <a:pt x="65" y="343"/>
                    </a:lnTo>
                    <a:lnTo>
                      <a:pt x="72" y="338"/>
                    </a:lnTo>
                    <a:lnTo>
                      <a:pt x="79" y="327"/>
                    </a:lnTo>
                    <a:lnTo>
                      <a:pt x="92" y="322"/>
                    </a:lnTo>
                    <a:lnTo>
                      <a:pt x="98" y="311"/>
                    </a:lnTo>
                    <a:lnTo>
                      <a:pt x="112" y="306"/>
                    </a:lnTo>
                    <a:lnTo>
                      <a:pt x="125" y="295"/>
                    </a:lnTo>
                    <a:lnTo>
                      <a:pt x="131" y="290"/>
                    </a:lnTo>
                    <a:lnTo>
                      <a:pt x="145" y="284"/>
                    </a:lnTo>
                    <a:lnTo>
                      <a:pt x="158" y="274"/>
                    </a:lnTo>
                    <a:lnTo>
                      <a:pt x="171" y="268"/>
                    </a:lnTo>
                    <a:lnTo>
                      <a:pt x="184" y="257"/>
                    </a:lnTo>
                    <a:lnTo>
                      <a:pt x="197" y="252"/>
                    </a:lnTo>
                    <a:lnTo>
                      <a:pt x="211" y="247"/>
                    </a:lnTo>
                    <a:lnTo>
                      <a:pt x="230" y="236"/>
                    </a:lnTo>
                    <a:lnTo>
                      <a:pt x="243" y="231"/>
                    </a:lnTo>
                    <a:lnTo>
                      <a:pt x="257" y="225"/>
                    </a:lnTo>
                    <a:lnTo>
                      <a:pt x="276" y="215"/>
                    </a:lnTo>
                    <a:lnTo>
                      <a:pt x="290" y="209"/>
                    </a:lnTo>
                    <a:lnTo>
                      <a:pt x="309" y="204"/>
                    </a:lnTo>
                    <a:lnTo>
                      <a:pt x="323" y="193"/>
                    </a:lnTo>
                    <a:lnTo>
                      <a:pt x="342" y="188"/>
                    </a:lnTo>
                    <a:lnTo>
                      <a:pt x="362" y="182"/>
                    </a:lnTo>
                    <a:lnTo>
                      <a:pt x="382" y="177"/>
                    </a:lnTo>
                    <a:lnTo>
                      <a:pt x="402" y="172"/>
                    </a:lnTo>
                    <a:lnTo>
                      <a:pt x="421" y="161"/>
                    </a:lnTo>
                    <a:lnTo>
                      <a:pt x="441" y="156"/>
                    </a:lnTo>
                    <a:lnTo>
                      <a:pt x="461" y="150"/>
                    </a:lnTo>
                    <a:lnTo>
                      <a:pt x="481" y="145"/>
                    </a:lnTo>
                    <a:lnTo>
                      <a:pt x="501" y="140"/>
                    </a:lnTo>
                    <a:lnTo>
                      <a:pt x="520" y="134"/>
                    </a:lnTo>
                    <a:lnTo>
                      <a:pt x="540" y="129"/>
                    </a:lnTo>
                    <a:lnTo>
                      <a:pt x="567" y="124"/>
                    </a:lnTo>
                    <a:lnTo>
                      <a:pt x="586" y="118"/>
                    </a:lnTo>
                    <a:lnTo>
                      <a:pt x="613" y="113"/>
                    </a:lnTo>
                    <a:lnTo>
                      <a:pt x="632" y="108"/>
                    </a:lnTo>
                    <a:lnTo>
                      <a:pt x="659" y="102"/>
                    </a:lnTo>
                    <a:lnTo>
                      <a:pt x="679" y="97"/>
                    </a:lnTo>
                    <a:lnTo>
                      <a:pt x="705" y="91"/>
                    </a:lnTo>
                    <a:lnTo>
                      <a:pt x="731" y="86"/>
                    </a:lnTo>
                    <a:lnTo>
                      <a:pt x="751" y="81"/>
                    </a:lnTo>
                    <a:lnTo>
                      <a:pt x="778" y="75"/>
                    </a:lnTo>
                    <a:lnTo>
                      <a:pt x="804" y="70"/>
                    </a:lnTo>
                    <a:lnTo>
                      <a:pt x="830" y="65"/>
                    </a:lnTo>
                    <a:lnTo>
                      <a:pt x="857" y="65"/>
                    </a:lnTo>
                    <a:lnTo>
                      <a:pt x="883" y="59"/>
                    </a:lnTo>
                    <a:lnTo>
                      <a:pt x="909" y="54"/>
                    </a:lnTo>
                    <a:lnTo>
                      <a:pt x="936" y="49"/>
                    </a:lnTo>
                    <a:lnTo>
                      <a:pt x="962" y="49"/>
                    </a:lnTo>
                    <a:lnTo>
                      <a:pt x="988" y="43"/>
                    </a:lnTo>
                    <a:lnTo>
                      <a:pt x="1015" y="38"/>
                    </a:lnTo>
                    <a:lnTo>
                      <a:pt x="1041" y="38"/>
                    </a:lnTo>
                    <a:lnTo>
                      <a:pt x="1068" y="33"/>
                    </a:lnTo>
                    <a:lnTo>
                      <a:pt x="1101" y="33"/>
                    </a:lnTo>
                    <a:lnTo>
                      <a:pt x="1127" y="27"/>
                    </a:lnTo>
                    <a:lnTo>
                      <a:pt x="1153" y="27"/>
                    </a:lnTo>
                    <a:lnTo>
                      <a:pt x="1180" y="22"/>
                    </a:lnTo>
                    <a:lnTo>
                      <a:pt x="1213" y="22"/>
                    </a:lnTo>
                    <a:lnTo>
                      <a:pt x="1239" y="17"/>
                    </a:lnTo>
                    <a:lnTo>
                      <a:pt x="1265" y="17"/>
                    </a:lnTo>
                    <a:lnTo>
                      <a:pt x="1298" y="11"/>
                    </a:lnTo>
                    <a:lnTo>
                      <a:pt x="1325" y="11"/>
                    </a:lnTo>
                    <a:lnTo>
                      <a:pt x="1358" y="11"/>
                    </a:lnTo>
                    <a:lnTo>
                      <a:pt x="1384" y="6"/>
                    </a:lnTo>
                    <a:lnTo>
                      <a:pt x="1417" y="6"/>
                    </a:lnTo>
                    <a:lnTo>
                      <a:pt x="1443" y="6"/>
                    </a:lnTo>
                    <a:lnTo>
                      <a:pt x="1476" y="6"/>
                    </a:lnTo>
                    <a:lnTo>
                      <a:pt x="1503" y="0"/>
                    </a:lnTo>
                    <a:lnTo>
                      <a:pt x="1536" y="0"/>
                    </a:lnTo>
                    <a:lnTo>
                      <a:pt x="1562" y="0"/>
                    </a:lnTo>
                    <a:lnTo>
                      <a:pt x="1595" y="0"/>
                    </a:lnTo>
                    <a:lnTo>
                      <a:pt x="1621" y="0"/>
                    </a:lnTo>
                    <a:lnTo>
                      <a:pt x="1654" y="0"/>
                    </a:lnTo>
                    <a:lnTo>
                      <a:pt x="1681" y="0"/>
                    </a:lnTo>
                    <a:lnTo>
                      <a:pt x="1714" y="0"/>
                    </a:lnTo>
                    <a:lnTo>
                      <a:pt x="1714" y="477"/>
                    </a:lnTo>
                    <a:lnTo>
                      <a:pt x="1325" y="93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66"/>
                  </a:gs>
                  <a:gs pos="100000">
                    <a:srgbClr val="76762F"/>
                  </a:gs>
                </a:gsLst>
                <a:lin ang="18900000" scaled="1"/>
              </a:gra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endParaRPr>
              </a:p>
            </p:txBody>
          </p:sp>
          <p:sp>
            <p:nvSpPr>
              <p:cNvPr id="46" name="Freeform 67">
                <a:extLst>
                  <a:ext uri="{FF2B5EF4-FFF2-40B4-BE49-F238E27FC236}">
                    <a16:creationId xmlns:a16="http://schemas.microsoft.com/office/drawing/2014/main" xmlns="" id="{A624AA95-E0AE-A84D-B57D-210947B142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5" y="2333"/>
                <a:ext cx="1313" cy="676"/>
              </a:xfrm>
              <a:custGeom>
                <a:avLst/>
                <a:gdLst>
                  <a:gd name="T0" fmla="*/ 1 w 2103"/>
                  <a:gd name="T1" fmla="*/ 2 h 851"/>
                  <a:gd name="T2" fmla="*/ 1 w 2103"/>
                  <a:gd name="T3" fmla="*/ 2 h 851"/>
                  <a:gd name="T4" fmla="*/ 1 w 2103"/>
                  <a:gd name="T5" fmla="*/ 2 h 851"/>
                  <a:gd name="T6" fmla="*/ 1 w 2103"/>
                  <a:gd name="T7" fmla="*/ 2 h 851"/>
                  <a:gd name="T8" fmla="*/ 1 w 2103"/>
                  <a:gd name="T9" fmla="*/ 2 h 851"/>
                  <a:gd name="T10" fmla="*/ 1 w 2103"/>
                  <a:gd name="T11" fmla="*/ 2 h 851"/>
                  <a:gd name="T12" fmla="*/ 1 w 2103"/>
                  <a:gd name="T13" fmla="*/ 2 h 851"/>
                  <a:gd name="T14" fmla="*/ 1 w 2103"/>
                  <a:gd name="T15" fmla="*/ 2 h 851"/>
                  <a:gd name="T16" fmla="*/ 1 w 2103"/>
                  <a:gd name="T17" fmla="*/ 2 h 851"/>
                  <a:gd name="T18" fmla="*/ 1 w 2103"/>
                  <a:gd name="T19" fmla="*/ 2 h 851"/>
                  <a:gd name="T20" fmla="*/ 1 w 2103"/>
                  <a:gd name="T21" fmla="*/ 2 h 851"/>
                  <a:gd name="T22" fmla="*/ 1 w 2103"/>
                  <a:gd name="T23" fmla="*/ 3 h 851"/>
                  <a:gd name="T24" fmla="*/ 1 w 2103"/>
                  <a:gd name="T25" fmla="*/ 3 h 851"/>
                  <a:gd name="T26" fmla="*/ 1 w 2103"/>
                  <a:gd name="T27" fmla="*/ 3 h 851"/>
                  <a:gd name="T28" fmla="*/ 1 w 2103"/>
                  <a:gd name="T29" fmla="*/ 4 h 851"/>
                  <a:gd name="T30" fmla="*/ 1 w 2103"/>
                  <a:gd name="T31" fmla="*/ 4 h 851"/>
                  <a:gd name="T32" fmla="*/ 1 w 2103"/>
                  <a:gd name="T33" fmla="*/ 4 h 851"/>
                  <a:gd name="T34" fmla="*/ 1 w 2103"/>
                  <a:gd name="T35" fmla="*/ 4 h 851"/>
                  <a:gd name="T36" fmla="*/ 1 w 2103"/>
                  <a:gd name="T37" fmla="*/ 4 h 851"/>
                  <a:gd name="T38" fmla="*/ 1 w 2103"/>
                  <a:gd name="T39" fmla="*/ 4 h 851"/>
                  <a:gd name="T40" fmla="*/ 1 w 2103"/>
                  <a:gd name="T41" fmla="*/ 4 h 851"/>
                  <a:gd name="T42" fmla="*/ 1 w 2103"/>
                  <a:gd name="T43" fmla="*/ 4 h 851"/>
                  <a:gd name="T44" fmla="*/ 1 w 2103"/>
                  <a:gd name="T45" fmla="*/ 4 h 851"/>
                  <a:gd name="T46" fmla="*/ 1 w 2103"/>
                  <a:gd name="T47" fmla="*/ 4 h 851"/>
                  <a:gd name="T48" fmla="*/ 1 w 2103"/>
                  <a:gd name="T49" fmla="*/ 4 h 851"/>
                  <a:gd name="T50" fmla="*/ 1 w 2103"/>
                  <a:gd name="T51" fmla="*/ 4 h 851"/>
                  <a:gd name="T52" fmla="*/ 1 w 2103"/>
                  <a:gd name="T53" fmla="*/ 7 h 851"/>
                  <a:gd name="T54" fmla="*/ 1 w 2103"/>
                  <a:gd name="T55" fmla="*/ 7 h 851"/>
                  <a:gd name="T56" fmla="*/ 1 w 2103"/>
                  <a:gd name="T57" fmla="*/ 7 h 851"/>
                  <a:gd name="T58" fmla="*/ 1 w 2103"/>
                  <a:gd name="T59" fmla="*/ 7 h 851"/>
                  <a:gd name="T60" fmla="*/ 1 w 2103"/>
                  <a:gd name="T61" fmla="*/ 7 h 851"/>
                  <a:gd name="T62" fmla="*/ 1 w 2103"/>
                  <a:gd name="T63" fmla="*/ 7 h 851"/>
                  <a:gd name="T64" fmla="*/ 1 w 2103"/>
                  <a:gd name="T65" fmla="*/ 7 h 851"/>
                  <a:gd name="T66" fmla="*/ 1 w 2103"/>
                  <a:gd name="T67" fmla="*/ 7 h 851"/>
                  <a:gd name="T68" fmla="*/ 1 w 2103"/>
                  <a:gd name="T69" fmla="*/ 7 h 851"/>
                  <a:gd name="T70" fmla="*/ 1 w 2103"/>
                  <a:gd name="T71" fmla="*/ 7 h 851"/>
                  <a:gd name="T72" fmla="*/ 1 w 2103"/>
                  <a:gd name="T73" fmla="*/ 7 h 851"/>
                  <a:gd name="T74" fmla="*/ 1 w 2103"/>
                  <a:gd name="T75" fmla="*/ 6 h 851"/>
                  <a:gd name="T76" fmla="*/ 1 w 2103"/>
                  <a:gd name="T77" fmla="*/ 6 h 851"/>
                  <a:gd name="T78" fmla="*/ 1 w 2103"/>
                  <a:gd name="T79" fmla="*/ 6 h 851"/>
                  <a:gd name="T80" fmla="*/ 1 w 2103"/>
                  <a:gd name="T81" fmla="*/ 6 h 851"/>
                  <a:gd name="T82" fmla="*/ 1 w 2103"/>
                  <a:gd name="T83" fmla="*/ 6 h 851"/>
                  <a:gd name="T84" fmla="*/ 1 w 2103"/>
                  <a:gd name="T85" fmla="*/ 6 h 851"/>
                  <a:gd name="T86" fmla="*/ 1 w 2103"/>
                  <a:gd name="T87" fmla="*/ 6 h 851"/>
                  <a:gd name="T88" fmla="*/ 1 w 2103"/>
                  <a:gd name="T89" fmla="*/ 5 h 851"/>
                  <a:gd name="T90" fmla="*/ 1 w 2103"/>
                  <a:gd name="T91" fmla="*/ 5 h 851"/>
                  <a:gd name="T92" fmla="*/ 1 w 2103"/>
                  <a:gd name="T93" fmla="*/ 5 h 851"/>
                  <a:gd name="T94" fmla="*/ 1 w 2103"/>
                  <a:gd name="T95" fmla="*/ 5 h 851"/>
                  <a:gd name="T96" fmla="*/ 1 w 2103"/>
                  <a:gd name="T97" fmla="*/ 5 h 851"/>
                  <a:gd name="T98" fmla="*/ 1 w 2103"/>
                  <a:gd name="T99" fmla="*/ 4 h 851"/>
                  <a:gd name="T100" fmla="*/ 1 w 2103"/>
                  <a:gd name="T101" fmla="*/ 4 h 851"/>
                  <a:gd name="T102" fmla="*/ 1 w 2103"/>
                  <a:gd name="T103" fmla="*/ 4 h 851"/>
                  <a:gd name="T104" fmla="*/ 1 w 2103"/>
                  <a:gd name="T105" fmla="*/ 3 h 85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103"/>
                  <a:gd name="T160" fmla="*/ 0 h 851"/>
                  <a:gd name="T161" fmla="*/ 2103 w 2103"/>
                  <a:gd name="T162" fmla="*/ 851 h 85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103" h="851">
                    <a:moveTo>
                      <a:pt x="2103" y="0"/>
                    </a:moveTo>
                    <a:lnTo>
                      <a:pt x="2103" y="5"/>
                    </a:lnTo>
                    <a:lnTo>
                      <a:pt x="2103" y="16"/>
                    </a:lnTo>
                    <a:lnTo>
                      <a:pt x="2096" y="21"/>
                    </a:lnTo>
                    <a:lnTo>
                      <a:pt x="2096" y="32"/>
                    </a:lnTo>
                    <a:lnTo>
                      <a:pt x="2096" y="43"/>
                    </a:lnTo>
                    <a:lnTo>
                      <a:pt x="2090" y="48"/>
                    </a:lnTo>
                    <a:lnTo>
                      <a:pt x="2090" y="59"/>
                    </a:lnTo>
                    <a:lnTo>
                      <a:pt x="2083" y="64"/>
                    </a:lnTo>
                    <a:lnTo>
                      <a:pt x="2083" y="75"/>
                    </a:lnTo>
                    <a:lnTo>
                      <a:pt x="2076" y="80"/>
                    </a:lnTo>
                    <a:lnTo>
                      <a:pt x="2070" y="91"/>
                    </a:lnTo>
                    <a:lnTo>
                      <a:pt x="2063" y="96"/>
                    </a:lnTo>
                    <a:lnTo>
                      <a:pt x="2057" y="107"/>
                    </a:lnTo>
                    <a:lnTo>
                      <a:pt x="2050" y="112"/>
                    </a:lnTo>
                    <a:lnTo>
                      <a:pt x="2044" y="123"/>
                    </a:lnTo>
                    <a:lnTo>
                      <a:pt x="2037" y="128"/>
                    </a:lnTo>
                    <a:lnTo>
                      <a:pt x="2024" y="139"/>
                    </a:lnTo>
                    <a:lnTo>
                      <a:pt x="2017" y="144"/>
                    </a:lnTo>
                    <a:lnTo>
                      <a:pt x="2011" y="155"/>
                    </a:lnTo>
                    <a:lnTo>
                      <a:pt x="1997" y="161"/>
                    </a:lnTo>
                    <a:lnTo>
                      <a:pt x="1984" y="171"/>
                    </a:lnTo>
                    <a:lnTo>
                      <a:pt x="1978" y="177"/>
                    </a:lnTo>
                    <a:lnTo>
                      <a:pt x="1964" y="187"/>
                    </a:lnTo>
                    <a:lnTo>
                      <a:pt x="1951" y="193"/>
                    </a:lnTo>
                    <a:lnTo>
                      <a:pt x="1938" y="198"/>
                    </a:lnTo>
                    <a:lnTo>
                      <a:pt x="1925" y="209"/>
                    </a:lnTo>
                    <a:lnTo>
                      <a:pt x="1912" y="214"/>
                    </a:lnTo>
                    <a:lnTo>
                      <a:pt x="1898" y="225"/>
                    </a:lnTo>
                    <a:lnTo>
                      <a:pt x="1885" y="230"/>
                    </a:lnTo>
                    <a:lnTo>
                      <a:pt x="1872" y="236"/>
                    </a:lnTo>
                    <a:lnTo>
                      <a:pt x="1859" y="246"/>
                    </a:lnTo>
                    <a:lnTo>
                      <a:pt x="1839" y="252"/>
                    </a:lnTo>
                    <a:lnTo>
                      <a:pt x="1826" y="257"/>
                    </a:lnTo>
                    <a:lnTo>
                      <a:pt x="1806" y="268"/>
                    </a:lnTo>
                    <a:lnTo>
                      <a:pt x="1793" y="273"/>
                    </a:lnTo>
                    <a:lnTo>
                      <a:pt x="1773" y="278"/>
                    </a:lnTo>
                    <a:lnTo>
                      <a:pt x="1753" y="284"/>
                    </a:lnTo>
                    <a:lnTo>
                      <a:pt x="1740" y="294"/>
                    </a:lnTo>
                    <a:lnTo>
                      <a:pt x="1720" y="300"/>
                    </a:lnTo>
                    <a:lnTo>
                      <a:pt x="1701" y="305"/>
                    </a:lnTo>
                    <a:lnTo>
                      <a:pt x="1681" y="310"/>
                    </a:lnTo>
                    <a:lnTo>
                      <a:pt x="1661" y="316"/>
                    </a:lnTo>
                    <a:lnTo>
                      <a:pt x="1641" y="321"/>
                    </a:lnTo>
                    <a:lnTo>
                      <a:pt x="1622" y="332"/>
                    </a:lnTo>
                    <a:lnTo>
                      <a:pt x="1602" y="337"/>
                    </a:lnTo>
                    <a:lnTo>
                      <a:pt x="1575" y="343"/>
                    </a:lnTo>
                    <a:lnTo>
                      <a:pt x="1556" y="348"/>
                    </a:lnTo>
                    <a:lnTo>
                      <a:pt x="1536" y="353"/>
                    </a:lnTo>
                    <a:lnTo>
                      <a:pt x="1510" y="359"/>
                    </a:lnTo>
                    <a:lnTo>
                      <a:pt x="1490" y="364"/>
                    </a:lnTo>
                    <a:lnTo>
                      <a:pt x="1463" y="369"/>
                    </a:lnTo>
                    <a:lnTo>
                      <a:pt x="1444" y="375"/>
                    </a:lnTo>
                    <a:lnTo>
                      <a:pt x="1417" y="380"/>
                    </a:lnTo>
                    <a:lnTo>
                      <a:pt x="1397" y="385"/>
                    </a:lnTo>
                    <a:lnTo>
                      <a:pt x="1371" y="391"/>
                    </a:lnTo>
                    <a:lnTo>
                      <a:pt x="1345" y="396"/>
                    </a:lnTo>
                    <a:lnTo>
                      <a:pt x="1318" y="396"/>
                    </a:lnTo>
                    <a:lnTo>
                      <a:pt x="1299" y="401"/>
                    </a:lnTo>
                    <a:lnTo>
                      <a:pt x="1272" y="407"/>
                    </a:lnTo>
                    <a:lnTo>
                      <a:pt x="1246" y="412"/>
                    </a:lnTo>
                    <a:lnTo>
                      <a:pt x="1219" y="418"/>
                    </a:lnTo>
                    <a:lnTo>
                      <a:pt x="1193" y="418"/>
                    </a:lnTo>
                    <a:lnTo>
                      <a:pt x="1167" y="423"/>
                    </a:lnTo>
                    <a:lnTo>
                      <a:pt x="1140" y="428"/>
                    </a:lnTo>
                    <a:lnTo>
                      <a:pt x="1114" y="428"/>
                    </a:lnTo>
                    <a:lnTo>
                      <a:pt x="1088" y="434"/>
                    </a:lnTo>
                    <a:lnTo>
                      <a:pt x="1055" y="439"/>
                    </a:lnTo>
                    <a:lnTo>
                      <a:pt x="1028" y="439"/>
                    </a:lnTo>
                    <a:lnTo>
                      <a:pt x="1002" y="444"/>
                    </a:lnTo>
                    <a:lnTo>
                      <a:pt x="975" y="444"/>
                    </a:lnTo>
                    <a:lnTo>
                      <a:pt x="943" y="450"/>
                    </a:lnTo>
                    <a:lnTo>
                      <a:pt x="916" y="450"/>
                    </a:lnTo>
                    <a:lnTo>
                      <a:pt x="890" y="455"/>
                    </a:lnTo>
                    <a:lnTo>
                      <a:pt x="857" y="455"/>
                    </a:lnTo>
                    <a:lnTo>
                      <a:pt x="830" y="460"/>
                    </a:lnTo>
                    <a:lnTo>
                      <a:pt x="804" y="460"/>
                    </a:lnTo>
                    <a:lnTo>
                      <a:pt x="771" y="460"/>
                    </a:lnTo>
                    <a:lnTo>
                      <a:pt x="745" y="466"/>
                    </a:lnTo>
                    <a:lnTo>
                      <a:pt x="712" y="466"/>
                    </a:lnTo>
                    <a:lnTo>
                      <a:pt x="685" y="466"/>
                    </a:lnTo>
                    <a:lnTo>
                      <a:pt x="652" y="471"/>
                    </a:lnTo>
                    <a:lnTo>
                      <a:pt x="626" y="471"/>
                    </a:lnTo>
                    <a:lnTo>
                      <a:pt x="593" y="471"/>
                    </a:lnTo>
                    <a:lnTo>
                      <a:pt x="567" y="471"/>
                    </a:lnTo>
                    <a:lnTo>
                      <a:pt x="534" y="471"/>
                    </a:lnTo>
                    <a:lnTo>
                      <a:pt x="507" y="476"/>
                    </a:lnTo>
                    <a:lnTo>
                      <a:pt x="474" y="476"/>
                    </a:lnTo>
                    <a:lnTo>
                      <a:pt x="448" y="476"/>
                    </a:lnTo>
                    <a:lnTo>
                      <a:pt x="415" y="476"/>
                    </a:lnTo>
                    <a:lnTo>
                      <a:pt x="389" y="476"/>
                    </a:lnTo>
                    <a:lnTo>
                      <a:pt x="356" y="476"/>
                    </a:lnTo>
                    <a:lnTo>
                      <a:pt x="329" y="476"/>
                    </a:lnTo>
                    <a:lnTo>
                      <a:pt x="296" y="476"/>
                    </a:lnTo>
                    <a:lnTo>
                      <a:pt x="270" y="476"/>
                    </a:lnTo>
                    <a:lnTo>
                      <a:pt x="237" y="471"/>
                    </a:lnTo>
                    <a:lnTo>
                      <a:pt x="211" y="471"/>
                    </a:lnTo>
                    <a:lnTo>
                      <a:pt x="178" y="471"/>
                    </a:lnTo>
                    <a:lnTo>
                      <a:pt x="151" y="471"/>
                    </a:lnTo>
                    <a:lnTo>
                      <a:pt x="118" y="471"/>
                    </a:lnTo>
                    <a:lnTo>
                      <a:pt x="92" y="466"/>
                    </a:lnTo>
                    <a:lnTo>
                      <a:pt x="59" y="466"/>
                    </a:lnTo>
                    <a:lnTo>
                      <a:pt x="33" y="466"/>
                    </a:lnTo>
                    <a:lnTo>
                      <a:pt x="0" y="460"/>
                    </a:lnTo>
                    <a:lnTo>
                      <a:pt x="0" y="835"/>
                    </a:lnTo>
                    <a:lnTo>
                      <a:pt x="33" y="840"/>
                    </a:lnTo>
                    <a:lnTo>
                      <a:pt x="59" y="840"/>
                    </a:lnTo>
                    <a:lnTo>
                      <a:pt x="92" y="840"/>
                    </a:lnTo>
                    <a:lnTo>
                      <a:pt x="118" y="846"/>
                    </a:lnTo>
                    <a:lnTo>
                      <a:pt x="151" y="846"/>
                    </a:lnTo>
                    <a:lnTo>
                      <a:pt x="178" y="846"/>
                    </a:lnTo>
                    <a:lnTo>
                      <a:pt x="211" y="846"/>
                    </a:lnTo>
                    <a:lnTo>
                      <a:pt x="237" y="846"/>
                    </a:lnTo>
                    <a:lnTo>
                      <a:pt x="270" y="851"/>
                    </a:lnTo>
                    <a:lnTo>
                      <a:pt x="296" y="851"/>
                    </a:lnTo>
                    <a:lnTo>
                      <a:pt x="329" y="851"/>
                    </a:lnTo>
                    <a:lnTo>
                      <a:pt x="356" y="851"/>
                    </a:lnTo>
                    <a:lnTo>
                      <a:pt x="389" y="851"/>
                    </a:lnTo>
                    <a:lnTo>
                      <a:pt x="415" y="851"/>
                    </a:lnTo>
                    <a:lnTo>
                      <a:pt x="448" y="851"/>
                    </a:lnTo>
                    <a:lnTo>
                      <a:pt x="474" y="851"/>
                    </a:lnTo>
                    <a:lnTo>
                      <a:pt x="507" y="851"/>
                    </a:lnTo>
                    <a:lnTo>
                      <a:pt x="534" y="846"/>
                    </a:lnTo>
                    <a:lnTo>
                      <a:pt x="567" y="846"/>
                    </a:lnTo>
                    <a:lnTo>
                      <a:pt x="593" y="846"/>
                    </a:lnTo>
                    <a:lnTo>
                      <a:pt x="626" y="846"/>
                    </a:lnTo>
                    <a:lnTo>
                      <a:pt x="652" y="846"/>
                    </a:lnTo>
                    <a:lnTo>
                      <a:pt x="685" y="840"/>
                    </a:lnTo>
                    <a:lnTo>
                      <a:pt x="712" y="840"/>
                    </a:lnTo>
                    <a:lnTo>
                      <a:pt x="745" y="840"/>
                    </a:lnTo>
                    <a:lnTo>
                      <a:pt x="771" y="835"/>
                    </a:lnTo>
                    <a:lnTo>
                      <a:pt x="804" y="835"/>
                    </a:lnTo>
                    <a:lnTo>
                      <a:pt x="830" y="835"/>
                    </a:lnTo>
                    <a:lnTo>
                      <a:pt x="857" y="830"/>
                    </a:lnTo>
                    <a:lnTo>
                      <a:pt x="890" y="830"/>
                    </a:lnTo>
                    <a:lnTo>
                      <a:pt x="916" y="824"/>
                    </a:lnTo>
                    <a:lnTo>
                      <a:pt x="943" y="824"/>
                    </a:lnTo>
                    <a:lnTo>
                      <a:pt x="975" y="819"/>
                    </a:lnTo>
                    <a:lnTo>
                      <a:pt x="1002" y="819"/>
                    </a:lnTo>
                    <a:lnTo>
                      <a:pt x="1028" y="814"/>
                    </a:lnTo>
                    <a:lnTo>
                      <a:pt x="1055" y="814"/>
                    </a:lnTo>
                    <a:lnTo>
                      <a:pt x="1088" y="808"/>
                    </a:lnTo>
                    <a:lnTo>
                      <a:pt x="1114" y="803"/>
                    </a:lnTo>
                    <a:lnTo>
                      <a:pt x="1140" y="803"/>
                    </a:lnTo>
                    <a:lnTo>
                      <a:pt x="1167" y="798"/>
                    </a:lnTo>
                    <a:lnTo>
                      <a:pt x="1193" y="792"/>
                    </a:lnTo>
                    <a:lnTo>
                      <a:pt x="1219" y="792"/>
                    </a:lnTo>
                    <a:lnTo>
                      <a:pt x="1246" y="787"/>
                    </a:lnTo>
                    <a:lnTo>
                      <a:pt x="1272" y="782"/>
                    </a:lnTo>
                    <a:lnTo>
                      <a:pt x="1299" y="776"/>
                    </a:lnTo>
                    <a:lnTo>
                      <a:pt x="1318" y="771"/>
                    </a:lnTo>
                    <a:lnTo>
                      <a:pt x="1345" y="771"/>
                    </a:lnTo>
                    <a:lnTo>
                      <a:pt x="1371" y="766"/>
                    </a:lnTo>
                    <a:lnTo>
                      <a:pt x="1397" y="760"/>
                    </a:lnTo>
                    <a:lnTo>
                      <a:pt x="1417" y="755"/>
                    </a:lnTo>
                    <a:lnTo>
                      <a:pt x="1444" y="749"/>
                    </a:lnTo>
                    <a:lnTo>
                      <a:pt x="1463" y="744"/>
                    </a:lnTo>
                    <a:lnTo>
                      <a:pt x="1490" y="739"/>
                    </a:lnTo>
                    <a:lnTo>
                      <a:pt x="1510" y="733"/>
                    </a:lnTo>
                    <a:lnTo>
                      <a:pt x="1536" y="728"/>
                    </a:lnTo>
                    <a:lnTo>
                      <a:pt x="1556" y="723"/>
                    </a:lnTo>
                    <a:lnTo>
                      <a:pt x="1575" y="717"/>
                    </a:lnTo>
                    <a:lnTo>
                      <a:pt x="1602" y="712"/>
                    </a:lnTo>
                    <a:lnTo>
                      <a:pt x="1622" y="707"/>
                    </a:lnTo>
                    <a:lnTo>
                      <a:pt x="1641" y="696"/>
                    </a:lnTo>
                    <a:lnTo>
                      <a:pt x="1661" y="691"/>
                    </a:lnTo>
                    <a:lnTo>
                      <a:pt x="1681" y="685"/>
                    </a:lnTo>
                    <a:lnTo>
                      <a:pt x="1701" y="680"/>
                    </a:lnTo>
                    <a:lnTo>
                      <a:pt x="1720" y="675"/>
                    </a:lnTo>
                    <a:lnTo>
                      <a:pt x="1740" y="669"/>
                    </a:lnTo>
                    <a:lnTo>
                      <a:pt x="1753" y="658"/>
                    </a:lnTo>
                    <a:lnTo>
                      <a:pt x="1773" y="653"/>
                    </a:lnTo>
                    <a:lnTo>
                      <a:pt x="1793" y="648"/>
                    </a:lnTo>
                    <a:lnTo>
                      <a:pt x="1806" y="642"/>
                    </a:lnTo>
                    <a:lnTo>
                      <a:pt x="1826" y="632"/>
                    </a:lnTo>
                    <a:lnTo>
                      <a:pt x="1839" y="626"/>
                    </a:lnTo>
                    <a:lnTo>
                      <a:pt x="1859" y="621"/>
                    </a:lnTo>
                    <a:lnTo>
                      <a:pt x="1872" y="610"/>
                    </a:lnTo>
                    <a:lnTo>
                      <a:pt x="1885" y="605"/>
                    </a:lnTo>
                    <a:lnTo>
                      <a:pt x="1898" y="600"/>
                    </a:lnTo>
                    <a:lnTo>
                      <a:pt x="1912" y="589"/>
                    </a:lnTo>
                    <a:lnTo>
                      <a:pt x="1925" y="583"/>
                    </a:lnTo>
                    <a:lnTo>
                      <a:pt x="1938" y="573"/>
                    </a:lnTo>
                    <a:lnTo>
                      <a:pt x="1951" y="567"/>
                    </a:lnTo>
                    <a:lnTo>
                      <a:pt x="1964" y="562"/>
                    </a:lnTo>
                    <a:lnTo>
                      <a:pt x="1978" y="551"/>
                    </a:lnTo>
                    <a:lnTo>
                      <a:pt x="1984" y="546"/>
                    </a:lnTo>
                    <a:lnTo>
                      <a:pt x="1997" y="535"/>
                    </a:lnTo>
                    <a:lnTo>
                      <a:pt x="2011" y="530"/>
                    </a:lnTo>
                    <a:lnTo>
                      <a:pt x="2017" y="519"/>
                    </a:lnTo>
                    <a:lnTo>
                      <a:pt x="2024" y="514"/>
                    </a:lnTo>
                    <a:lnTo>
                      <a:pt x="2037" y="503"/>
                    </a:lnTo>
                    <a:lnTo>
                      <a:pt x="2044" y="498"/>
                    </a:lnTo>
                    <a:lnTo>
                      <a:pt x="2050" y="487"/>
                    </a:lnTo>
                    <a:lnTo>
                      <a:pt x="2057" y="482"/>
                    </a:lnTo>
                    <a:lnTo>
                      <a:pt x="2063" y="471"/>
                    </a:lnTo>
                    <a:lnTo>
                      <a:pt x="2070" y="466"/>
                    </a:lnTo>
                    <a:lnTo>
                      <a:pt x="2076" y="455"/>
                    </a:lnTo>
                    <a:lnTo>
                      <a:pt x="2083" y="450"/>
                    </a:lnTo>
                    <a:lnTo>
                      <a:pt x="2083" y="439"/>
                    </a:lnTo>
                    <a:lnTo>
                      <a:pt x="2090" y="434"/>
                    </a:lnTo>
                    <a:lnTo>
                      <a:pt x="2090" y="423"/>
                    </a:lnTo>
                    <a:lnTo>
                      <a:pt x="2096" y="418"/>
                    </a:lnTo>
                    <a:lnTo>
                      <a:pt x="2096" y="407"/>
                    </a:lnTo>
                    <a:lnTo>
                      <a:pt x="2096" y="396"/>
                    </a:lnTo>
                    <a:lnTo>
                      <a:pt x="2103" y="391"/>
                    </a:lnTo>
                    <a:lnTo>
                      <a:pt x="2103" y="380"/>
                    </a:lnTo>
                    <a:lnTo>
                      <a:pt x="2103" y="375"/>
                    </a:lnTo>
                    <a:lnTo>
                      <a:pt x="2103" y="0"/>
                    </a:lnTo>
                    <a:close/>
                  </a:path>
                </a:pathLst>
              </a:custGeom>
              <a:solidFill>
                <a:srgbClr val="FF8409"/>
              </a:solidFill>
              <a:ln w="11113">
                <a:solidFill>
                  <a:schemeClr val="bg2">
                    <a:lumMod val="95000"/>
                    <a:lumOff val="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endParaRPr>
              </a:p>
            </p:txBody>
          </p:sp>
          <p:sp>
            <p:nvSpPr>
              <p:cNvPr id="47" name="Freeform 68">
                <a:extLst>
                  <a:ext uri="{FF2B5EF4-FFF2-40B4-BE49-F238E27FC236}">
                    <a16:creationId xmlns:a16="http://schemas.microsoft.com/office/drawing/2014/main" xmlns="" id="{C0D863F9-5C6B-054F-9D35-99FD79931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5" y="1954"/>
                <a:ext cx="1313" cy="763"/>
              </a:xfrm>
              <a:custGeom>
                <a:avLst/>
                <a:gdLst>
                  <a:gd name="T0" fmla="*/ 1 w 2103"/>
                  <a:gd name="T1" fmla="*/ 0 h 953"/>
                  <a:gd name="T2" fmla="*/ 1 w 2103"/>
                  <a:gd name="T3" fmla="*/ 0 h 953"/>
                  <a:gd name="T4" fmla="*/ 1 w 2103"/>
                  <a:gd name="T5" fmla="*/ 2 h 953"/>
                  <a:gd name="T6" fmla="*/ 1 w 2103"/>
                  <a:gd name="T7" fmla="*/ 2 h 953"/>
                  <a:gd name="T8" fmla="*/ 1 w 2103"/>
                  <a:gd name="T9" fmla="*/ 2 h 953"/>
                  <a:gd name="T10" fmla="*/ 1 w 2103"/>
                  <a:gd name="T11" fmla="*/ 2 h 953"/>
                  <a:gd name="T12" fmla="*/ 1 w 2103"/>
                  <a:gd name="T13" fmla="*/ 2 h 953"/>
                  <a:gd name="T14" fmla="*/ 1 w 2103"/>
                  <a:gd name="T15" fmla="*/ 2 h 953"/>
                  <a:gd name="T16" fmla="*/ 1 w 2103"/>
                  <a:gd name="T17" fmla="*/ 2 h 953"/>
                  <a:gd name="T18" fmla="*/ 1 w 2103"/>
                  <a:gd name="T19" fmla="*/ 2 h 953"/>
                  <a:gd name="T20" fmla="*/ 1 w 2103"/>
                  <a:gd name="T21" fmla="*/ 2 h 953"/>
                  <a:gd name="T22" fmla="*/ 1 w 2103"/>
                  <a:gd name="T23" fmla="*/ 2 h 953"/>
                  <a:gd name="T24" fmla="*/ 1 w 2103"/>
                  <a:gd name="T25" fmla="*/ 2 h 953"/>
                  <a:gd name="T26" fmla="*/ 1 w 2103"/>
                  <a:gd name="T27" fmla="*/ 2 h 953"/>
                  <a:gd name="T28" fmla="*/ 1 w 2103"/>
                  <a:gd name="T29" fmla="*/ 2 h 953"/>
                  <a:gd name="T30" fmla="*/ 1 w 2103"/>
                  <a:gd name="T31" fmla="*/ 2 h 953"/>
                  <a:gd name="T32" fmla="*/ 1 w 2103"/>
                  <a:gd name="T33" fmla="*/ 2 h 953"/>
                  <a:gd name="T34" fmla="*/ 1 w 2103"/>
                  <a:gd name="T35" fmla="*/ 2 h 953"/>
                  <a:gd name="T36" fmla="*/ 1 w 2103"/>
                  <a:gd name="T37" fmla="*/ 3 h 953"/>
                  <a:gd name="T38" fmla="*/ 1 w 2103"/>
                  <a:gd name="T39" fmla="*/ 3 h 953"/>
                  <a:gd name="T40" fmla="*/ 1 w 2103"/>
                  <a:gd name="T41" fmla="*/ 4 h 953"/>
                  <a:gd name="T42" fmla="*/ 1 w 2103"/>
                  <a:gd name="T43" fmla="*/ 4 h 953"/>
                  <a:gd name="T44" fmla="*/ 1 w 2103"/>
                  <a:gd name="T45" fmla="*/ 4 h 953"/>
                  <a:gd name="T46" fmla="*/ 1 w 2103"/>
                  <a:gd name="T47" fmla="*/ 5 h 953"/>
                  <a:gd name="T48" fmla="*/ 1 w 2103"/>
                  <a:gd name="T49" fmla="*/ 5 h 953"/>
                  <a:gd name="T50" fmla="*/ 1 w 2103"/>
                  <a:gd name="T51" fmla="*/ 5 h 953"/>
                  <a:gd name="T52" fmla="*/ 1 w 2103"/>
                  <a:gd name="T53" fmla="*/ 5 h 953"/>
                  <a:gd name="T54" fmla="*/ 1 w 2103"/>
                  <a:gd name="T55" fmla="*/ 6 h 953"/>
                  <a:gd name="T56" fmla="*/ 1 w 2103"/>
                  <a:gd name="T57" fmla="*/ 6 h 953"/>
                  <a:gd name="T58" fmla="*/ 1 w 2103"/>
                  <a:gd name="T59" fmla="*/ 6 h 953"/>
                  <a:gd name="T60" fmla="*/ 1 w 2103"/>
                  <a:gd name="T61" fmla="*/ 6 h 953"/>
                  <a:gd name="T62" fmla="*/ 1 w 2103"/>
                  <a:gd name="T63" fmla="*/ 6 h 953"/>
                  <a:gd name="T64" fmla="*/ 1 w 2103"/>
                  <a:gd name="T65" fmla="*/ 6 h 953"/>
                  <a:gd name="T66" fmla="*/ 1 w 2103"/>
                  <a:gd name="T67" fmla="*/ 7 h 953"/>
                  <a:gd name="T68" fmla="*/ 1 w 2103"/>
                  <a:gd name="T69" fmla="*/ 7 h 953"/>
                  <a:gd name="T70" fmla="*/ 1 w 2103"/>
                  <a:gd name="T71" fmla="*/ 7 h 953"/>
                  <a:gd name="T72" fmla="*/ 1 w 2103"/>
                  <a:gd name="T73" fmla="*/ 7 h 953"/>
                  <a:gd name="T74" fmla="*/ 1 w 2103"/>
                  <a:gd name="T75" fmla="*/ 7 h 953"/>
                  <a:gd name="T76" fmla="*/ 1 w 2103"/>
                  <a:gd name="T77" fmla="*/ 7 h 953"/>
                  <a:gd name="T78" fmla="*/ 1 w 2103"/>
                  <a:gd name="T79" fmla="*/ 7 h 953"/>
                  <a:gd name="T80" fmla="*/ 1 w 2103"/>
                  <a:gd name="T81" fmla="*/ 7 h 953"/>
                  <a:gd name="T82" fmla="*/ 1 w 2103"/>
                  <a:gd name="T83" fmla="*/ 8 h 953"/>
                  <a:gd name="T84" fmla="*/ 1 w 2103"/>
                  <a:gd name="T85" fmla="*/ 8 h 953"/>
                  <a:gd name="T86" fmla="*/ 1 w 2103"/>
                  <a:gd name="T87" fmla="*/ 8 h 953"/>
                  <a:gd name="T88" fmla="*/ 1 w 2103"/>
                  <a:gd name="T89" fmla="*/ 8 h 953"/>
                  <a:gd name="T90" fmla="*/ 1 w 2103"/>
                  <a:gd name="T91" fmla="*/ 8 h 953"/>
                  <a:gd name="T92" fmla="*/ 1 w 2103"/>
                  <a:gd name="T93" fmla="*/ 8 h 953"/>
                  <a:gd name="T94" fmla="*/ 1 w 2103"/>
                  <a:gd name="T95" fmla="*/ 8 h 953"/>
                  <a:gd name="T96" fmla="*/ 0 w 2103"/>
                  <a:gd name="T97" fmla="*/ 8 h 95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103"/>
                  <a:gd name="T148" fmla="*/ 0 h 953"/>
                  <a:gd name="T149" fmla="*/ 2103 w 2103"/>
                  <a:gd name="T150" fmla="*/ 953 h 953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103" h="953">
                    <a:moveTo>
                      <a:pt x="389" y="0"/>
                    </a:moveTo>
                    <a:lnTo>
                      <a:pt x="415" y="0"/>
                    </a:lnTo>
                    <a:lnTo>
                      <a:pt x="448" y="0"/>
                    </a:lnTo>
                    <a:lnTo>
                      <a:pt x="474" y="0"/>
                    </a:lnTo>
                    <a:lnTo>
                      <a:pt x="507" y="0"/>
                    </a:lnTo>
                    <a:lnTo>
                      <a:pt x="534" y="0"/>
                    </a:lnTo>
                    <a:lnTo>
                      <a:pt x="567" y="0"/>
                    </a:lnTo>
                    <a:lnTo>
                      <a:pt x="593" y="0"/>
                    </a:lnTo>
                    <a:lnTo>
                      <a:pt x="626" y="6"/>
                    </a:lnTo>
                    <a:lnTo>
                      <a:pt x="652" y="6"/>
                    </a:lnTo>
                    <a:lnTo>
                      <a:pt x="685" y="6"/>
                    </a:lnTo>
                    <a:lnTo>
                      <a:pt x="712" y="6"/>
                    </a:lnTo>
                    <a:lnTo>
                      <a:pt x="745" y="11"/>
                    </a:lnTo>
                    <a:lnTo>
                      <a:pt x="771" y="11"/>
                    </a:lnTo>
                    <a:lnTo>
                      <a:pt x="804" y="11"/>
                    </a:lnTo>
                    <a:lnTo>
                      <a:pt x="830" y="17"/>
                    </a:lnTo>
                    <a:lnTo>
                      <a:pt x="857" y="17"/>
                    </a:lnTo>
                    <a:lnTo>
                      <a:pt x="890" y="22"/>
                    </a:lnTo>
                    <a:lnTo>
                      <a:pt x="916" y="22"/>
                    </a:lnTo>
                    <a:lnTo>
                      <a:pt x="943" y="27"/>
                    </a:lnTo>
                    <a:lnTo>
                      <a:pt x="975" y="27"/>
                    </a:lnTo>
                    <a:lnTo>
                      <a:pt x="1002" y="33"/>
                    </a:lnTo>
                    <a:lnTo>
                      <a:pt x="1028" y="33"/>
                    </a:lnTo>
                    <a:lnTo>
                      <a:pt x="1055" y="38"/>
                    </a:lnTo>
                    <a:lnTo>
                      <a:pt x="1088" y="38"/>
                    </a:lnTo>
                    <a:lnTo>
                      <a:pt x="1114" y="43"/>
                    </a:lnTo>
                    <a:lnTo>
                      <a:pt x="1140" y="49"/>
                    </a:lnTo>
                    <a:lnTo>
                      <a:pt x="1167" y="49"/>
                    </a:lnTo>
                    <a:lnTo>
                      <a:pt x="1193" y="54"/>
                    </a:lnTo>
                    <a:lnTo>
                      <a:pt x="1219" y="59"/>
                    </a:lnTo>
                    <a:lnTo>
                      <a:pt x="1246" y="65"/>
                    </a:lnTo>
                    <a:lnTo>
                      <a:pt x="1272" y="65"/>
                    </a:lnTo>
                    <a:lnTo>
                      <a:pt x="1299" y="70"/>
                    </a:lnTo>
                    <a:lnTo>
                      <a:pt x="1318" y="75"/>
                    </a:lnTo>
                    <a:lnTo>
                      <a:pt x="1345" y="81"/>
                    </a:lnTo>
                    <a:lnTo>
                      <a:pt x="1371" y="86"/>
                    </a:lnTo>
                    <a:lnTo>
                      <a:pt x="1397" y="91"/>
                    </a:lnTo>
                    <a:lnTo>
                      <a:pt x="1417" y="97"/>
                    </a:lnTo>
                    <a:lnTo>
                      <a:pt x="1444" y="102"/>
                    </a:lnTo>
                    <a:lnTo>
                      <a:pt x="1463" y="108"/>
                    </a:lnTo>
                    <a:lnTo>
                      <a:pt x="1490" y="113"/>
                    </a:lnTo>
                    <a:lnTo>
                      <a:pt x="1510" y="118"/>
                    </a:lnTo>
                    <a:lnTo>
                      <a:pt x="1536" y="124"/>
                    </a:lnTo>
                    <a:lnTo>
                      <a:pt x="1556" y="129"/>
                    </a:lnTo>
                    <a:lnTo>
                      <a:pt x="1575" y="134"/>
                    </a:lnTo>
                    <a:lnTo>
                      <a:pt x="1602" y="140"/>
                    </a:lnTo>
                    <a:lnTo>
                      <a:pt x="1622" y="145"/>
                    </a:lnTo>
                    <a:lnTo>
                      <a:pt x="1641" y="150"/>
                    </a:lnTo>
                    <a:lnTo>
                      <a:pt x="1661" y="156"/>
                    </a:lnTo>
                    <a:lnTo>
                      <a:pt x="1681" y="161"/>
                    </a:lnTo>
                    <a:lnTo>
                      <a:pt x="1701" y="172"/>
                    </a:lnTo>
                    <a:lnTo>
                      <a:pt x="1720" y="177"/>
                    </a:lnTo>
                    <a:lnTo>
                      <a:pt x="1740" y="182"/>
                    </a:lnTo>
                    <a:lnTo>
                      <a:pt x="1753" y="188"/>
                    </a:lnTo>
                    <a:lnTo>
                      <a:pt x="1773" y="193"/>
                    </a:lnTo>
                    <a:lnTo>
                      <a:pt x="1793" y="204"/>
                    </a:lnTo>
                    <a:lnTo>
                      <a:pt x="1806" y="209"/>
                    </a:lnTo>
                    <a:lnTo>
                      <a:pt x="1826" y="215"/>
                    </a:lnTo>
                    <a:lnTo>
                      <a:pt x="1839" y="225"/>
                    </a:lnTo>
                    <a:lnTo>
                      <a:pt x="1859" y="231"/>
                    </a:lnTo>
                    <a:lnTo>
                      <a:pt x="1872" y="236"/>
                    </a:lnTo>
                    <a:lnTo>
                      <a:pt x="1885" y="247"/>
                    </a:lnTo>
                    <a:lnTo>
                      <a:pt x="1898" y="252"/>
                    </a:lnTo>
                    <a:lnTo>
                      <a:pt x="1912" y="257"/>
                    </a:lnTo>
                    <a:lnTo>
                      <a:pt x="1925" y="268"/>
                    </a:lnTo>
                    <a:lnTo>
                      <a:pt x="1938" y="274"/>
                    </a:lnTo>
                    <a:lnTo>
                      <a:pt x="1951" y="284"/>
                    </a:lnTo>
                    <a:lnTo>
                      <a:pt x="1964" y="290"/>
                    </a:lnTo>
                    <a:lnTo>
                      <a:pt x="1978" y="295"/>
                    </a:lnTo>
                    <a:lnTo>
                      <a:pt x="1984" y="306"/>
                    </a:lnTo>
                    <a:lnTo>
                      <a:pt x="1997" y="311"/>
                    </a:lnTo>
                    <a:lnTo>
                      <a:pt x="2011" y="322"/>
                    </a:lnTo>
                    <a:lnTo>
                      <a:pt x="2017" y="327"/>
                    </a:lnTo>
                    <a:lnTo>
                      <a:pt x="2024" y="338"/>
                    </a:lnTo>
                    <a:lnTo>
                      <a:pt x="2037" y="343"/>
                    </a:lnTo>
                    <a:lnTo>
                      <a:pt x="2044" y="354"/>
                    </a:lnTo>
                    <a:lnTo>
                      <a:pt x="2050" y="359"/>
                    </a:lnTo>
                    <a:lnTo>
                      <a:pt x="2057" y="370"/>
                    </a:lnTo>
                    <a:lnTo>
                      <a:pt x="2063" y="375"/>
                    </a:lnTo>
                    <a:lnTo>
                      <a:pt x="2070" y="386"/>
                    </a:lnTo>
                    <a:lnTo>
                      <a:pt x="2076" y="391"/>
                    </a:lnTo>
                    <a:lnTo>
                      <a:pt x="2083" y="402"/>
                    </a:lnTo>
                    <a:lnTo>
                      <a:pt x="2083" y="407"/>
                    </a:lnTo>
                    <a:lnTo>
                      <a:pt x="2090" y="418"/>
                    </a:lnTo>
                    <a:lnTo>
                      <a:pt x="2090" y="423"/>
                    </a:lnTo>
                    <a:lnTo>
                      <a:pt x="2096" y="434"/>
                    </a:lnTo>
                    <a:lnTo>
                      <a:pt x="2096" y="445"/>
                    </a:lnTo>
                    <a:lnTo>
                      <a:pt x="2096" y="450"/>
                    </a:lnTo>
                    <a:lnTo>
                      <a:pt x="2103" y="461"/>
                    </a:lnTo>
                    <a:lnTo>
                      <a:pt x="2103" y="466"/>
                    </a:lnTo>
                    <a:lnTo>
                      <a:pt x="2103" y="477"/>
                    </a:lnTo>
                    <a:lnTo>
                      <a:pt x="2103" y="482"/>
                    </a:lnTo>
                    <a:lnTo>
                      <a:pt x="2103" y="493"/>
                    </a:lnTo>
                    <a:lnTo>
                      <a:pt x="2096" y="498"/>
                    </a:lnTo>
                    <a:lnTo>
                      <a:pt x="2096" y="509"/>
                    </a:lnTo>
                    <a:lnTo>
                      <a:pt x="2096" y="520"/>
                    </a:lnTo>
                    <a:lnTo>
                      <a:pt x="2090" y="525"/>
                    </a:lnTo>
                    <a:lnTo>
                      <a:pt x="2090" y="536"/>
                    </a:lnTo>
                    <a:lnTo>
                      <a:pt x="2083" y="541"/>
                    </a:lnTo>
                    <a:lnTo>
                      <a:pt x="2083" y="552"/>
                    </a:lnTo>
                    <a:lnTo>
                      <a:pt x="2076" y="557"/>
                    </a:lnTo>
                    <a:lnTo>
                      <a:pt x="2070" y="568"/>
                    </a:lnTo>
                    <a:lnTo>
                      <a:pt x="2063" y="573"/>
                    </a:lnTo>
                    <a:lnTo>
                      <a:pt x="2057" y="584"/>
                    </a:lnTo>
                    <a:lnTo>
                      <a:pt x="2050" y="589"/>
                    </a:lnTo>
                    <a:lnTo>
                      <a:pt x="2044" y="600"/>
                    </a:lnTo>
                    <a:lnTo>
                      <a:pt x="2037" y="605"/>
                    </a:lnTo>
                    <a:lnTo>
                      <a:pt x="2024" y="616"/>
                    </a:lnTo>
                    <a:lnTo>
                      <a:pt x="2017" y="621"/>
                    </a:lnTo>
                    <a:lnTo>
                      <a:pt x="2011" y="632"/>
                    </a:lnTo>
                    <a:lnTo>
                      <a:pt x="1997" y="638"/>
                    </a:lnTo>
                    <a:lnTo>
                      <a:pt x="1984" y="648"/>
                    </a:lnTo>
                    <a:lnTo>
                      <a:pt x="1978" y="654"/>
                    </a:lnTo>
                    <a:lnTo>
                      <a:pt x="1964" y="664"/>
                    </a:lnTo>
                    <a:lnTo>
                      <a:pt x="1951" y="670"/>
                    </a:lnTo>
                    <a:lnTo>
                      <a:pt x="1938" y="675"/>
                    </a:lnTo>
                    <a:lnTo>
                      <a:pt x="1925" y="686"/>
                    </a:lnTo>
                    <a:lnTo>
                      <a:pt x="1912" y="691"/>
                    </a:lnTo>
                    <a:lnTo>
                      <a:pt x="1898" y="702"/>
                    </a:lnTo>
                    <a:lnTo>
                      <a:pt x="1885" y="707"/>
                    </a:lnTo>
                    <a:lnTo>
                      <a:pt x="1872" y="713"/>
                    </a:lnTo>
                    <a:lnTo>
                      <a:pt x="1859" y="723"/>
                    </a:lnTo>
                    <a:lnTo>
                      <a:pt x="1839" y="729"/>
                    </a:lnTo>
                    <a:lnTo>
                      <a:pt x="1826" y="734"/>
                    </a:lnTo>
                    <a:lnTo>
                      <a:pt x="1806" y="745"/>
                    </a:lnTo>
                    <a:lnTo>
                      <a:pt x="1793" y="750"/>
                    </a:lnTo>
                    <a:lnTo>
                      <a:pt x="1773" y="755"/>
                    </a:lnTo>
                    <a:lnTo>
                      <a:pt x="1753" y="761"/>
                    </a:lnTo>
                    <a:lnTo>
                      <a:pt x="1740" y="771"/>
                    </a:lnTo>
                    <a:lnTo>
                      <a:pt x="1720" y="777"/>
                    </a:lnTo>
                    <a:lnTo>
                      <a:pt x="1701" y="782"/>
                    </a:lnTo>
                    <a:lnTo>
                      <a:pt x="1681" y="787"/>
                    </a:lnTo>
                    <a:lnTo>
                      <a:pt x="1661" y="793"/>
                    </a:lnTo>
                    <a:lnTo>
                      <a:pt x="1641" y="798"/>
                    </a:lnTo>
                    <a:lnTo>
                      <a:pt x="1622" y="809"/>
                    </a:lnTo>
                    <a:lnTo>
                      <a:pt x="1602" y="814"/>
                    </a:lnTo>
                    <a:lnTo>
                      <a:pt x="1575" y="820"/>
                    </a:lnTo>
                    <a:lnTo>
                      <a:pt x="1556" y="825"/>
                    </a:lnTo>
                    <a:lnTo>
                      <a:pt x="1536" y="830"/>
                    </a:lnTo>
                    <a:lnTo>
                      <a:pt x="1510" y="836"/>
                    </a:lnTo>
                    <a:lnTo>
                      <a:pt x="1490" y="841"/>
                    </a:lnTo>
                    <a:lnTo>
                      <a:pt x="1463" y="846"/>
                    </a:lnTo>
                    <a:lnTo>
                      <a:pt x="1444" y="852"/>
                    </a:lnTo>
                    <a:lnTo>
                      <a:pt x="1417" y="857"/>
                    </a:lnTo>
                    <a:lnTo>
                      <a:pt x="1397" y="862"/>
                    </a:lnTo>
                    <a:lnTo>
                      <a:pt x="1371" y="868"/>
                    </a:lnTo>
                    <a:lnTo>
                      <a:pt x="1345" y="873"/>
                    </a:lnTo>
                    <a:lnTo>
                      <a:pt x="1318" y="873"/>
                    </a:lnTo>
                    <a:lnTo>
                      <a:pt x="1299" y="878"/>
                    </a:lnTo>
                    <a:lnTo>
                      <a:pt x="1272" y="884"/>
                    </a:lnTo>
                    <a:lnTo>
                      <a:pt x="1246" y="889"/>
                    </a:lnTo>
                    <a:lnTo>
                      <a:pt x="1219" y="895"/>
                    </a:lnTo>
                    <a:lnTo>
                      <a:pt x="1193" y="895"/>
                    </a:lnTo>
                    <a:lnTo>
                      <a:pt x="1167" y="900"/>
                    </a:lnTo>
                    <a:lnTo>
                      <a:pt x="1140" y="905"/>
                    </a:lnTo>
                    <a:lnTo>
                      <a:pt x="1114" y="905"/>
                    </a:lnTo>
                    <a:lnTo>
                      <a:pt x="1088" y="911"/>
                    </a:lnTo>
                    <a:lnTo>
                      <a:pt x="1055" y="916"/>
                    </a:lnTo>
                    <a:lnTo>
                      <a:pt x="1028" y="916"/>
                    </a:lnTo>
                    <a:lnTo>
                      <a:pt x="1002" y="921"/>
                    </a:lnTo>
                    <a:lnTo>
                      <a:pt x="975" y="921"/>
                    </a:lnTo>
                    <a:lnTo>
                      <a:pt x="943" y="927"/>
                    </a:lnTo>
                    <a:lnTo>
                      <a:pt x="916" y="927"/>
                    </a:lnTo>
                    <a:lnTo>
                      <a:pt x="890" y="932"/>
                    </a:lnTo>
                    <a:lnTo>
                      <a:pt x="857" y="932"/>
                    </a:lnTo>
                    <a:lnTo>
                      <a:pt x="830" y="937"/>
                    </a:lnTo>
                    <a:lnTo>
                      <a:pt x="804" y="937"/>
                    </a:lnTo>
                    <a:lnTo>
                      <a:pt x="771" y="937"/>
                    </a:lnTo>
                    <a:lnTo>
                      <a:pt x="745" y="943"/>
                    </a:lnTo>
                    <a:lnTo>
                      <a:pt x="712" y="943"/>
                    </a:lnTo>
                    <a:lnTo>
                      <a:pt x="685" y="943"/>
                    </a:lnTo>
                    <a:lnTo>
                      <a:pt x="652" y="948"/>
                    </a:lnTo>
                    <a:lnTo>
                      <a:pt x="626" y="948"/>
                    </a:lnTo>
                    <a:lnTo>
                      <a:pt x="593" y="948"/>
                    </a:lnTo>
                    <a:lnTo>
                      <a:pt x="567" y="948"/>
                    </a:lnTo>
                    <a:lnTo>
                      <a:pt x="534" y="948"/>
                    </a:lnTo>
                    <a:lnTo>
                      <a:pt x="507" y="953"/>
                    </a:lnTo>
                    <a:lnTo>
                      <a:pt x="474" y="953"/>
                    </a:lnTo>
                    <a:lnTo>
                      <a:pt x="448" y="953"/>
                    </a:lnTo>
                    <a:lnTo>
                      <a:pt x="415" y="953"/>
                    </a:lnTo>
                    <a:lnTo>
                      <a:pt x="389" y="953"/>
                    </a:lnTo>
                    <a:lnTo>
                      <a:pt x="356" y="953"/>
                    </a:lnTo>
                    <a:lnTo>
                      <a:pt x="329" y="953"/>
                    </a:lnTo>
                    <a:lnTo>
                      <a:pt x="296" y="953"/>
                    </a:lnTo>
                    <a:lnTo>
                      <a:pt x="270" y="953"/>
                    </a:lnTo>
                    <a:lnTo>
                      <a:pt x="237" y="948"/>
                    </a:lnTo>
                    <a:lnTo>
                      <a:pt x="211" y="948"/>
                    </a:lnTo>
                    <a:lnTo>
                      <a:pt x="178" y="948"/>
                    </a:lnTo>
                    <a:lnTo>
                      <a:pt x="151" y="948"/>
                    </a:lnTo>
                    <a:lnTo>
                      <a:pt x="118" y="948"/>
                    </a:lnTo>
                    <a:lnTo>
                      <a:pt x="92" y="943"/>
                    </a:lnTo>
                    <a:lnTo>
                      <a:pt x="59" y="943"/>
                    </a:lnTo>
                    <a:lnTo>
                      <a:pt x="33" y="943"/>
                    </a:lnTo>
                    <a:lnTo>
                      <a:pt x="0" y="937"/>
                    </a:lnTo>
                    <a:lnTo>
                      <a:pt x="389" y="477"/>
                    </a:lnTo>
                    <a:lnTo>
                      <a:pt x="389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18900000" scaled="1"/>
              </a:gra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endParaRPr>
              </a:p>
            </p:txBody>
          </p:sp>
          <p:sp>
            <p:nvSpPr>
              <p:cNvPr id="48" name="Rectangle 69">
                <a:extLst>
                  <a:ext uri="{FF2B5EF4-FFF2-40B4-BE49-F238E27FC236}">
                    <a16:creationId xmlns:a16="http://schemas.microsoft.com/office/drawing/2014/main" xmlns="" id="{D05C1CC2-D369-CB45-B46D-29DC9095C3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8" y="2258"/>
                <a:ext cx="489" cy="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pt-BR" altLang="pt-BR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cs typeface="Arial" panose="020B0604020202020204" pitchFamily="34" charset="0"/>
                  </a:rPr>
                  <a:t>53,5%</a:t>
                </a:r>
              </a:p>
            </p:txBody>
          </p:sp>
          <p:sp>
            <p:nvSpPr>
              <p:cNvPr id="49" name="Rectangle 70">
                <a:extLst>
                  <a:ext uri="{FF2B5EF4-FFF2-40B4-BE49-F238E27FC236}">
                    <a16:creationId xmlns:a16="http://schemas.microsoft.com/office/drawing/2014/main" xmlns="" id="{45B6AEEA-7FAE-4546-BC67-604CF98B0A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1" y="2243"/>
                <a:ext cx="687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pt-BR" altLang="pt-BR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cs typeface="Arial" panose="020B0604020202020204" pitchFamily="34" charset="0"/>
                  </a:rPr>
                  <a:t>46,5%</a:t>
                </a:r>
              </a:p>
            </p:txBody>
          </p:sp>
          <p:sp>
            <p:nvSpPr>
              <p:cNvPr id="50" name="Text Box 71">
                <a:extLst>
                  <a:ext uri="{FF2B5EF4-FFF2-40B4-BE49-F238E27FC236}">
                    <a16:creationId xmlns:a16="http://schemas.microsoft.com/office/drawing/2014/main" xmlns="" id="{B9A748BD-0888-4440-8A14-D865629801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09" y="2482"/>
                <a:ext cx="1450" cy="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pt-BR" altLang="pt-BR" sz="2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Arial" panose="020B0604020202020204" pitchFamily="34" charset="0"/>
                  </a:rPr>
                  <a:t> Desconhecidos</a:t>
                </a:r>
              </a:p>
            </p:txBody>
          </p:sp>
          <p:sp>
            <p:nvSpPr>
              <p:cNvPr id="51" name="Text Box 72">
                <a:extLst>
                  <a:ext uri="{FF2B5EF4-FFF2-40B4-BE49-F238E27FC236}">
                    <a16:creationId xmlns:a16="http://schemas.microsoft.com/office/drawing/2014/main" xmlns="" id="{91E459C0-1D1E-984C-8B65-14C3F5A44F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96" y="2021"/>
                <a:ext cx="1114" cy="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pt-BR" altLang="pt-BR" sz="2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Arial" panose="020B0604020202020204" pitchFamily="34" charset="0"/>
                  </a:rPr>
                  <a:t>Conhecidos</a:t>
                </a:r>
              </a:p>
            </p:txBody>
          </p:sp>
        </p:grpSp>
        <p:sp>
          <p:nvSpPr>
            <p:cNvPr id="55" name="Rectangle 136">
              <a:extLst>
                <a:ext uri="{FF2B5EF4-FFF2-40B4-BE49-F238E27FC236}">
                  <a16:creationId xmlns:a16="http://schemas.microsoft.com/office/drawing/2014/main" xmlns="" id="{4C70C727-CE62-B24B-AD83-FC2E935BE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2140" y="4545090"/>
              <a:ext cx="4428438" cy="120032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rgbClr val="000000">
                  <a:alpha val="74997"/>
                </a:srgbClr>
              </a:outerShdw>
            </a:effec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ts val="500"/>
                </a:spcBef>
                <a:spcAft>
                  <a:spcPts val="500"/>
                </a:spcAft>
                <a:defRPr/>
              </a:pPr>
              <a:r>
                <a:rPr lang="pt-BR" altLang="pt-BR" b="1" i="1" dirty="0">
                  <a:solidFill>
                    <a:srgbClr val="C00000"/>
                  </a:solidFill>
                  <a:ea typeface="ＭＳ Ｐゴシック" panose="020B0600070205080204" pitchFamily="34" charset="-128"/>
                </a:rPr>
                <a:t>Diagnóstico tardio resulta em mais morbidade e mortalidade</a:t>
              </a:r>
            </a:p>
          </p:txBody>
        </p:sp>
      </p:grpSp>
      <p:sp>
        <p:nvSpPr>
          <p:cNvPr id="64518" name="Freeform 1028">
            <a:extLst>
              <a:ext uri="{FF2B5EF4-FFF2-40B4-BE49-F238E27FC236}">
                <a16:creationId xmlns:a16="http://schemas.microsoft.com/office/drawing/2014/main" xmlns="" id="{68C007D6-531E-3B4F-AC2B-23CDFF5828FC}"/>
              </a:ext>
            </a:extLst>
          </p:cNvPr>
          <p:cNvSpPr>
            <a:spLocks/>
          </p:cNvSpPr>
          <p:nvPr/>
        </p:nvSpPr>
        <p:spPr bwMode="auto">
          <a:xfrm>
            <a:off x="388937" y="403226"/>
            <a:ext cx="871538" cy="742950"/>
          </a:xfrm>
          <a:custGeom>
            <a:avLst/>
            <a:gdLst>
              <a:gd name="T0" fmla="*/ 2147483646 w 1076"/>
              <a:gd name="T1" fmla="*/ 2147483646 h 1043"/>
              <a:gd name="T2" fmla="*/ 2147483646 w 1076"/>
              <a:gd name="T3" fmla="*/ 2147483646 h 1043"/>
              <a:gd name="T4" fmla="*/ 0 w 1076"/>
              <a:gd name="T5" fmla="*/ 2147483646 h 1043"/>
              <a:gd name="T6" fmla="*/ 2147483646 w 1076"/>
              <a:gd name="T7" fmla="*/ 2147483646 h 1043"/>
              <a:gd name="T8" fmla="*/ 2147483646 w 1076"/>
              <a:gd name="T9" fmla="*/ 2147483646 h 1043"/>
              <a:gd name="T10" fmla="*/ 2147483646 w 1076"/>
              <a:gd name="T11" fmla="*/ 2147483646 h 1043"/>
              <a:gd name="T12" fmla="*/ 2147483646 w 1076"/>
              <a:gd name="T13" fmla="*/ 2147483646 h 1043"/>
              <a:gd name="T14" fmla="*/ 2147483646 w 1076"/>
              <a:gd name="T15" fmla="*/ 2147483646 h 1043"/>
              <a:gd name="T16" fmla="*/ 2147483646 w 1076"/>
              <a:gd name="T17" fmla="*/ 2147483646 h 1043"/>
              <a:gd name="T18" fmla="*/ 2147483646 w 1076"/>
              <a:gd name="T19" fmla="*/ 2147483646 h 1043"/>
              <a:gd name="T20" fmla="*/ 2147483646 w 1076"/>
              <a:gd name="T21" fmla="*/ 2147483646 h 1043"/>
              <a:gd name="T22" fmla="*/ 2147483646 w 1076"/>
              <a:gd name="T23" fmla="*/ 2147483646 h 1043"/>
              <a:gd name="T24" fmla="*/ 2147483646 w 1076"/>
              <a:gd name="T25" fmla="*/ 2147483646 h 1043"/>
              <a:gd name="T26" fmla="*/ 2147483646 w 1076"/>
              <a:gd name="T27" fmla="*/ 2147483646 h 1043"/>
              <a:gd name="T28" fmla="*/ 2147483646 w 1076"/>
              <a:gd name="T29" fmla="*/ 2147483646 h 1043"/>
              <a:gd name="T30" fmla="*/ 2147483646 w 1076"/>
              <a:gd name="T31" fmla="*/ 2147483646 h 1043"/>
              <a:gd name="T32" fmla="*/ 2147483646 w 1076"/>
              <a:gd name="T33" fmla="*/ 2147483646 h 1043"/>
              <a:gd name="T34" fmla="*/ 2147483646 w 1076"/>
              <a:gd name="T35" fmla="*/ 2147483646 h 1043"/>
              <a:gd name="T36" fmla="*/ 2147483646 w 1076"/>
              <a:gd name="T37" fmla="*/ 2147483646 h 1043"/>
              <a:gd name="T38" fmla="*/ 2147483646 w 1076"/>
              <a:gd name="T39" fmla="*/ 2147483646 h 1043"/>
              <a:gd name="T40" fmla="*/ 2147483646 w 1076"/>
              <a:gd name="T41" fmla="*/ 2147483646 h 1043"/>
              <a:gd name="T42" fmla="*/ 2147483646 w 1076"/>
              <a:gd name="T43" fmla="*/ 2147483646 h 1043"/>
              <a:gd name="T44" fmla="*/ 2147483646 w 1076"/>
              <a:gd name="T45" fmla="*/ 2147483646 h 1043"/>
              <a:gd name="T46" fmla="*/ 2147483646 w 1076"/>
              <a:gd name="T47" fmla="*/ 2147483646 h 1043"/>
              <a:gd name="T48" fmla="*/ 2147483646 w 1076"/>
              <a:gd name="T49" fmla="*/ 2147483646 h 1043"/>
              <a:gd name="T50" fmla="*/ 2147483646 w 1076"/>
              <a:gd name="T51" fmla="*/ 2147483646 h 1043"/>
              <a:gd name="T52" fmla="*/ 2147483646 w 1076"/>
              <a:gd name="T53" fmla="*/ 2147483646 h 1043"/>
              <a:gd name="T54" fmla="*/ 2147483646 w 1076"/>
              <a:gd name="T55" fmla="*/ 2147483646 h 1043"/>
              <a:gd name="T56" fmla="*/ 2147483646 w 1076"/>
              <a:gd name="T57" fmla="*/ 2147483646 h 1043"/>
              <a:gd name="T58" fmla="*/ 2147483646 w 1076"/>
              <a:gd name="T59" fmla="*/ 2147483646 h 1043"/>
              <a:gd name="T60" fmla="*/ 2147483646 w 1076"/>
              <a:gd name="T61" fmla="*/ 2147483646 h 1043"/>
              <a:gd name="T62" fmla="*/ 2147483646 w 1076"/>
              <a:gd name="T63" fmla="*/ 2147483646 h 1043"/>
              <a:gd name="T64" fmla="*/ 2147483646 w 1076"/>
              <a:gd name="T65" fmla="*/ 2147483646 h 1043"/>
              <a:gd name="T66" fmla="*/ 2147483646 w 1076"/>
              <a:gd name="T67" fmla="*/ 2147483646 h 1043"/>
              <a:gd name="T68" fmla="*/ 2147483646 w 1076"/>
              <a:gd name="T69" fmla="*/ 2147483646 h 1043"/>
              <a:gd name="T70" fmla="*/ 2147483646 w 1076"/>
              <a:gd name="T71" fmla="*/ 2147483646 h 1043"/>
              <a:gd name="T72" fmla="*/ 2147483646 w 1076"/>
              <a:gd name="T73" fmla="*/ 2147483646 h 1043"/>
              <a:gd name="T74" fmla="*/ 2147483646 w 1076"/>
              <a:gd name="T75" fmla="*/ 2147483646 h 1043"/>
              <a:gd name="T76" fmla="*/ 2147483646 w 1076"/>
              <a:gd name="T77" fmla="*/ 2147483646 h 1043"/>
              <a:gd name="T78" fmla="*/ 2147483646 w 1076"/>
              <a:gd name="T79" fmla="*/ 2147483646 h 1043"/>
              <a:gd name="T80" fmla="*/ 2147483646 w 1076"/>
              <a:gd name="T81" fmla="*/ 2147483646 h 1043"/>
              <a:gd name="T82" fmla="*/ 2147483646 w 1076"/>
              <a:gd name="T83" fmla="*/ 2147483646 h 1043"/>
              <a:gd name="T84" fmla="*/ 2147483646 w 1076"/>
              <a:gd name="T85" fmla="*/ 2147483646 h 1043"/>
              <a:gd name="T86" fmla="*/ 2147483646 w 1076"/>
              <a:gd name="T87" fmla="*/ 2147483646 h 1043"/>
              <a:gd name="T88" fmla="*/ 2147483646 w 1076"/>
              <a:gd name="T89" fmla="*/ 2147483646 h 1043"/>
              <a:gd name="T90" fmla="*/ 2147483646 w 1076"/>
              <a:gd name="T91" fmla="*/ 2147483646 h 1043"/>
              <a:gd name="T92" fmla="*/ 2147483646 w 1076"/>
              <a:gd name="T93" fmla="*/ 2147483646 h 1043"/>
              <a:gd name="T94" fmla="*/ 2147483646 w 1076"/>
              <a:gd name="T95" fmla="*/ 2147483646 h 1043"/>
              <a:gd name="T96" fmla="*/ 2147483646 w 1076"/>
              <a:gd name="T97" fmla="*/ 2147483646 h 1043"/>
              <a:gd name="T98" fmla="*/ 2147483646 w 1076"/>
              <a:gd name="T99" fmla="*/ 2147483646 h 1043"/>
              <a:gd name="T100" fmla="*/ 2147483646 w 1076"/>
              <a:gd name="T101" fmla="*/ 2147483646 h 1043"/>
              <a:gd name="T102" fmla="*/ 2147483646 w 1076"/>
              <a:gd name="T103" fmla="*/ 2147483646 h 1043"/>
              <a:gd name="T104" fmla="*/ 2147483646 w 1076"/>
              <a:gd name="T105" fmla="*/ 2147483646 h 1043"/>
              <a:gd name="T106" fmla="*/ 2147483646 w 1076"/>
              <a:gd name="T107" fmla="*/ 2147483646 h 1043"/>
              <a:gd name="T108" fmla="*/ 2147483646 w 1076"/>
              <a:gd name="T109" fmla="*/ 2147483646 h 1043"/>
              <a:gd name="T110" fmla="*/ 2147483646 w 1076"/>
              <a:gd name="T111" fmla="*/ 2147483646 h 1043"/>
              <a:gd name="T112" fmla="*/ 2147483646 w 1076"/>
              <a:gd name="T113" fmla="*/ 2147483646 h 1043"/>
              <a:gd name="T114" fmla="*/ 2147483646 w 1076"/>
              <a:gd name="T115" fmla="*/ 2147483646 h 1043"/>
              <a:gd name="T116" fmla="*/ 2147483646 w 1076"/>
              <a:gd name="T117" fmla="*/ 2147483646 h 104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076"/>
              <a:gd name="T178" fmla="*/ 0 h 1043"/>
              <a:gd name="T179" fmla="*/ 1076 w 1076"/>
              <a:gd name="T180" fmla="*/ 1043 h 1043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076" h="1043">
                <a:moveTo>
                  <a:pt x="102" y="156"/>
                </a:moveTo>
                <a:lnTo>
                  <a:pt x="99" y="235"/>
                </a:lnTo>
                <a:lnTo>
                  <a:pt x="96" y="243"/>
                </a:lnTo>
                <a:lnTo>
                  <a:pt x="92" y="250"/>
                </a:lnTo>
                <a:lnTo>
                  <a:pt x="52" y="261"/>
                </a:lnTo>
                <a:lnTo>
                  <a:pt x="26" y="275"/>
                </a:lnTo>
                <a:lnTo>
                  <a:pt x="12" y="301"/>
                </a:lnTo>
                <a:lnTo>
                  <a:pt x="14" y="317"/>
                </a:lnTo>
                <a:lnTo>
                  <a:pt x="0" y="335"/>
                </a:lnTo>
                <a:lnTo>
                  <a:pt x="0" y="355"/>
                </a:lnTo>
                <a:lnTo>
                  <a:pt x="12" y="366"/>
                </a:lnTo>
                <a:lnTo>
                  <a:pt x="18" y="383"/>
                </a:lnTo>
                <a:lnTo>
                  <a:pt x="18" y="399"/>
                </a:lnTo>
                <a:lnTo>
                  <a:pt x="38" y="391"/>
                </a:lnTo>
                <a:lnTo>
                  <a:pt x="49" y="406"/>
                </a:lnTo>
                <a:lnTo>
                  <a:pt x="67" y="406"/>
                </a:lnTo>
                <a:lnTo>
                  <a:pt x="84" y="392"/>
                </a:lnTo>
                <a:lnTo>
                  <a:pt x="98" y="440"/>
                </a:lnTo>
                <a:lnTo>
                  <a:pt x="117" y="444"/>
                </a:lnTo>
                <a:lnTo>
                  <a:pt x="158" y="433"/>
                </a:lnTo>
                <a:lnTo>
                  <a:pt x="193" y="415"/>
                </a:lnTo>
                <a:lnTo>
                  <a:pt x="220" y="392"/>
                </a:lnTo>
                <a:lnTo>
                  <a:pt x="242" y="418"/>
                </a:lnTo>
                <a:lnTo>
                  <a:pt x="246" y="440"/>
                </a:lnTo>
                <a:lnTo>
                  <a:pt x="246" y="457"/>
                </a:lnTo>
                <a:lnTo>
                  <a:pt x="278" y="474"/>
                </a:lnTo>
                <a:lnTo>
                  <a:pt x="301" y="473"/>
                </a:lnTo>
                <a:lnTo>
                  <a:pt x="330" y="492"/>
                </a:lnTo>
                <a:lnTo>
                  <a:pt x="363" y="504"/>
                </a:lnTo>
                <a:lnTo>
                  <a:pt x="383" y="524"/>
                </a:lnTo>
                <a:lnTo>
                  <a:pt x="380" y="576"/>
                </a:lnTo>
                <a:lnTo>
                  <a:pt x="433" y="576"/>
                </a:lnTo>
                <a:lnTo>
                  <a:pt x="437" y="604"/>
                </a:lnTo>
                <a:lnTo>
                  <a:pt x="447" y="618"/>
                </a:lnTo>
                <a:lnTo>
                  <a:pt x="447" y="648"/>
                </a:lnTo>
                <a:lnTo>
                  <a:pt x="436" y="673"/>
                </a:lnTo>
                <a:lnTo>
                  <a:pt x="447" y="696"/>
                </a:lnTo>
                <a:lnTo>
                  <a:pt x="447" y="721"/>
                </a:lnTo>
                <a:lnTo>
                  <a:pt x="445" y="747"/>
                </a:lnTo>
                <a:lnTo>
                  <a:pt x="466" y="747"/>
                </a:lnTo>
                <a:lnTo>
                  <a:pt x="494" y="747"/>
                </a:lnTo>
                <a:lnTo>
                  <a:pt x="502" y="752"/>
                </a:lnTo>
                <a:lnTo>
                  <a:pt x="515" y="763"/>
                </a:lnTo>
                <a:lnTo>
                  <a:pt x="523" y="791"/>
                </a:lnTo>
                <a:lnTo>
                  <a:pt x="532" y="787"/>
                </a:lnTo>
                <a:lnTo>
                  <a:pt x="540" y="839"/>
                </a:lnTo>
                <a:lnTo>
                  <a:pt x="543" y="845"/>
                </a:lnTo>
                <a:lnTo>
                  <a:pt x="546" y="846"/>
                </a:lnTo>
                <a:lnTo>
                  <a:pt x="555" y="865"/>
                </a:lnTo>
                <a:lnTo>
                  <a:pt x="548" y="885"/>
                </a:lnTo>
                <a:lnTo>
                  <a:pt x="518" y="901"/>
                </a:lnTo>
                <a:lnTo>
                  <a:pt x="487" y="927"/>
                </a:lnTo>
                <a:lnTo>
                  <a:pt x="472" y="942"/>
                </a:lnTo>
                <a:lnTo>
                  <a:pt x="472" y="969"/>
                </a:lnTo>
                <a:lnTo>
                  <a:pt x="486" y="980"/>
                </a:lnTo>
                <a:lnTo>
                  <a:pt x="488" y="998"/>
                </a:lnTo>
                <a:lnTo>
                  <a:pt x="511" y="996"/>
                </a:lnTo>
                <a:lnTo>
                  <a:pt x="540" y="1013"/>
                </a:lnTo>
                <a:lnTo>
                  <a:pt x="566" y="1042"/>
                </a:lnTo>
                <a:lnTo>
                  <a:pt x="581" y="1032"/>
                </a:lnTo>
                <a:lnTo>
                  <a:pt x="599" y="1015"/>
                </a:lnTo>
                <a:lnTo>
                  <a:pt x="605" y="989"/>
                </a:lnTo>
                <a:lnTo>
                  <a:pt x="616" y="979"/>
                </a:lnTo>
                <a:lnTo>
                  <a:pt x="622" y="975"/>
                </a:lnTo>
                <a:lnTo>
                  <a:pt x="631" y="963"/>
                </a:lnTo>
                <a:lnTo>
                  <a:pt x="640" y="952"/>
                </a:lnTo>
                <a:lnTo>
                  <a:pt x="668" y="920"/>
                </a:lnTo>
                <a:lnTo>
                  <a:pt x="671" y="866"/>
                </a:lnTo>
                <a:lnTo>
                  <a:pt x="680" y="857"/>
                </a:lnTo>
                <a:lnTo>
                  <a:pt x="692" y="845"/>
                </a:lnTo>
                <a:lnTo>
                  <a:pt x="707" y="836"/>
                </a:lnTo>
                <a:lnTo>
                  <a:pt x="718" y="827"/>
                </a:lnTo>
                <a:lnTo>
                  <a:pt x="736" y="827"/>
                </a:lnTo>
                <a:lnTo>
                  <a:pt x="761" y="817"/>
                </a:lnTo>
                <a:lnTo>
                  <a:pt x="774" y="811"/>
                </a:lnTo>
                <a:lnTo>
                  <a:pt x="790" y="798"/>
                </a:lnTo>
                <a:lnTo>
                  <a:pt x="808" y="794"/>
                </a:lnTo>
                <a:lnTo>
                  <a:pt x="830" y="806"/>
                </a:lnTo>
                <a:lnTo>
                  <a:pt x="849" y="791"/>
                </a:lnTo>
                <a:lnTo>
                  <a:pt x="853" y="779"/>
                </a:lnTo>
                <a:lnTo>
                  <a:pt x="886" y="747"/>
                </a:lnTo>
                <a:lnTo>
                  <a:pt x="894" y="732"/>
                </a:lnTo>
                <a:lnTo>
                  <a:pt x="906" y="722"/>
                </a:lnTo>
                <a:lnTo>
                  <a:pt x="921" y="713"/>
                </a:lnTo>
                <a:lnTo>
                  <a:pt x="921" y="695"/>
                </a:lnTo>
                <a:lnTo>
                  <a:pt x="925" y="668"/>
                </a:lnTo>
                <a:lnTo>
                  <a:pt x="934" y="661"/>
                </a:lnTo>
                <a:lnTo>
                  <a:pt x="934" y="647"/>
                </a:lnTo>
                <a:lnTo>
                  <a:pt x="940" y="625"/>
                </a:lnTo>
                <a:lnTo>
                  <a:pt x="947" y="595"/>
                </a:lnTo>
                <a:lnTo>
                  <a:pt x="949" y="575"/>
                </a:lnTo>
                <a:lnTo>
                  <a:pt x="951" y="553"/>
                </a:lnTo>
                <a:lnTo>
                  <a:pt x="954" y="533"/>
                </a:lnTo>
                <a:lnTo>
                  <a:pt x="961" y="524"/>
                </a:lnTo>
                <a:lnTo>
                  <a:pt x="966" y="524"/>
                </a:lnTo>
                <a:lnTo>
                  <a:pt x="971" y="531"/>
                </a:lnTo>
                <a:lnTo>
                  <a:pt x="990" y="492"/>
                </a:lnTo>
                <a:lnTo>
                  <a:pt x="1013" y="474"/>
                </a:lnTo>
                <a:lnTo>
                  <a:pt x="1033" y="456"/>
                </a:lnTo>
                <a:lnTo>
                  <a:pt x="1041" y="443"/>
                </a:lnTo>
                <a:lnTo>
                  <a:pt x="1054" y="427"/>
                </a:lnTo>
                <a:lnTo>
                  <a:pt x="1075" y="407"/>
                </a:lnTo>
                <a:lnTo>
                  <a:pt x="1075" y="363"/>
                </a:lnTo>
                <a:lnTo>
                  <a:pt x="1071" y="350"/>
                </a:lnTo>
                <a:lnTo>
                  <a:pt x="1069" y="333"/>
                </a:lnTo>
                <a:lnTo>
                  <a:pt x="1069" y="327"/>
                </a:lnTo>
                <a:lnTo>
                  <a:pt x="1056" y="317"/>
                </a:lnTo>
                <a:lnTo>
                  <a:pt x="1017" y="300"/>
                </a:lnTo>
                <a:lnTo>
                  <a:pt x="1003" y="294"/>
                </a:lnTo>
                <a:lnTo>
                  <a:pt x="989" y="281"/>
                </a:lnTo>
                <a:lnTo>
                  <a:pt x="955" y="236"/>
                </a:lnTo>
                <a:lnTo>
                  <a:pt x="910" y="226"/>
                </a:lnTo>
                <a:lnTo>
                  <a:pt x="842" y="211"/>
                </a:lnTo>
                <a:lnTo>
                  <a:pt x="834" y="217"/>
                </a:lnTo>
                <a:lnTo>
                  <a:pt x="820" y="223"/>
                </a:lnTo>
                <a:lnTo>
                  <a:pt x="811" y="216"/>
                </a:lnTo>
                <a:lnTo>
                  <a:pt x="808" y="201"/>
                </a:lnTo>
                <a:lnTo>
                  <a:pt x="816" y="189"/>
                </a:lnTo>
                <a:lnTo>
                  <a:pt x="800" y="188"/>
                </a:lnTo>
                <a:lnTo>
                  <a:pt x="795" y="176"/>
                </a:lnTo>
                <a:lnTo>
                  <a:pt x="772" y="168"/>
                </a:lnTo>
                <a:lnTo>
                  <a:pt x="753" y="161"/>
                </a:lnTo>
                <a:lnTo>
                  <a:pt x="737" y="157"/>
                </a:lnTo>
                <a:lnTo>
                  <a:pt x="722" y="169"/>
                </a:lnTo>
                <a:lnTo>
                  <a:pt x="717" y="156"/>
                </a:lnTo>
                <a:lnTo>
                  <a:pt x="708" y="136"/>
                </a:lnTo>
                <a:lnTo>
                  <a:pt x="666" y="137"/>
                </a:lnTo>
                <a:lnTo>
                  <a:pt x="658" y="144"/>
                </a:lnTo>
                <a:lnTo>
                  <a:pt x="644" y="138"/>
                </a:lnTo>
                <a:lnTo>
                  <a:pt x="611" y="152"/>
                </a:lnTo>
                <a:lnTo>
                  <a:pt x="672" y="93"/>
                </a:lnTo>
                <a:lnTo>
                  <a:pt x="655" y="65"/>
                </a:lnTo>
                <a:lnTo>
                  <a:pt x="648" y="62"/>
                </a:lnTo>
                <a:lnTo>
                  <a:pt x="639" y="39"/>
                </a:lnTo>
                <a:lnTo>
                  <a:pt x="625" y="21"/>
                </a:lnTo>
                <a:lnTo>
                  <a:pt x="599" y="42"/>
                </a:lnTo>
                <a:lnTo>
                  <a:pt x="574" y="78"/>
                </a:lnTo>
                <a:lnTo>
                  <a:pt x="555" y="84"/>
                </a:lnTo>
                <a:lnTo>
                  <a:pt x="538" y="73"/>
                </a:lnTo>
                <a:lnTo>
                  <a:pt x="514" y="73"/>
                </a:lnTo>
                <a:lnTo>
                  <a:pt x="499" y="86"/>
                </a:lnTo>
                <a:lnTo>
                  <a:pt x="476" y="86"/>
                </a:lnTo>
                <a:lnTo>
                  <a:pt x="466" y="92"/>
                </a:lnTo>
                <a:lnTo>
                  <a:pt x="439" y="93"/>
                </a:lnTo>
                <a:lnTo>
                  <a:pt x="412" y="97"/>
                </a:lnTo>
                <a:lnTo>
                  <a:pt x="403" y="107"/>
                </a:lnTo>
                <a:lnTo>
                  <a:pt x="393" y="86"/>
                </a:lnTo>
                <a:lnTo>
                  <a:pt x="393" y="31"/>
                </a:lnTo>
                <a:lnTo>
                  <a:pt x="384" y="23"/>
                </a:lnTo>
                <a:lnTo>
                  <a:pt x="371" y="10"/>
                </a:lnTo>
                <a:lnTo>
                  <a:pt x="358" y="0"/>
                </a:lnTo>
                <a:lnTo>
                  <a:pt x="348" y="12"/>
                </a:lnTo>
                <a:lnTo>
                  <a:pt x="332" y="12"/>
                </a:lnTo>
                <a:lnTo>
                  <a:pt x="313" y="19"/>
                </a:lnTo>
                <a:lnTo>
                  <a:pt x="263" y="19"/>
                </a:lnTo>
                <a:lnTo>
                  <a:pt x="253" y="15"/>
                </a:lnTo>
                <a:lnTo>
                  <a:pt x="233" y="6"/>
                </a:lnTo>
                <a:lnTo>
                  <a:pt x="237" y="20"/>
                </a:lnTo>
                <a:lnTo>
                  <a:pt x="243" y="36"/>
                </a:lnTo>
                <a:lnTo>
                  <a:pt x="256" y="57"/>
                </a:lnTo>
                <a:lnTo>
                  <a:pt x="266" y="72"/>
                </a:lnTo>
                <a:lnTo>
                  <a:pt x="250" y="86"/>
                </a:lnTo>
                <a:lnTo>
                  <a:pt x="238" y="94"/>
                </a:lnTo>
                <a:lnTo>
                  <a:pt x="236" y="101"/>
                </a:lnTo>
                <a:lnTo>
                  <a:pt x="226" y="109"/>
                </a:lnTo>
                <a:lnTo>
                  <a:pt x="217" y="110"/>
                </a:lnTo>
                <a:lnTo>
                  <a:pt x="184" y="100"/>
                </a:lnTo>
                <a:lnTo>
                  <a:pt x="160" y="82"/>
                </a:lnTo>
                <a:lnTo>
                  <a:pt x="154" y="71"/>
                </a:lnTo>
                <a:lnTo>
                  <a:pt x="146" y="81"/>
                </a:lnTo>
                <a:lnTo>
                  <a:pt x="140" y="73"/>
                </a:lnTo>
                <a:lnTo>
                  <a:pt x="100" y="94"/>
                </a:lnTo>
                <a:lnTo>
                  <a:pt x="103" y="104"/>
                </a:lnTo>
                <a:lnTo>
                  <a:pt x="126" y="119"/>
                </a:lnTo>
                <a:lnTo>
                  <a:pt x="95" y="120"/>
                </a:lnTo>
                <a:lnTo>
                  <a:pt x="88" y="149"/>
                </a:lnTo>
                <a:lnTo>
                  <a:pt x="102" y="156"/>
                </a:lnTo>
              </a:path>
            </a:pathLst>
          </a:custGeom>
          <a:solidFill>
            <a:srgbClr val="037C03"/>
          </a:solidFill>
          <a:ln w="25400" cap="rnd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x-none"/>
          </a:p>
        </p:txBody>
      </p:sp>
      <p:sp>
        <p:nvSpPr>
          <p:cNvPr id="63" name="Rectangle 1026">
            <a:extLst>
              <a:ext uri="{FF2B5EF4-FFF2-40B4-BE49-F238E27FC236}">
                <a16:creationId xmlns:a16="http://schemas.microsoft.com/office/drawing/2014/main" xmlns="" id="{5E8A8148-2126-9544-BB73-EE37DA919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785" y="218970"/>
            <a:ext cx="6810099" cy="1420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Desconhecimento sobre o diagnóstico no Censo de DM</a:t>
            </a:r>
            <a:endParaRPr lang="pt-BR" altLang="pt-BR" sz="28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Rectangle 1027">
            <a:extLst>
              <a:ext uri="{FF2B5EF4-FFF2-40B4-BE49-F238E27FC236}">
                <a16:creationId xmlns:a16="http://schemas.microsoft.com/office/drawing/2014/main" xmlns="" id="{DC826E1F-DF33-764B-91BC-DDCB88378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318" y="5989894"/>
            <a:ext cx="2679416" cy="726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>
            <a:lvl1pPr marL="261938" indent="-261938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5875" lvl="1" indent="0">
              <a:spcBef>
                <a:spcPct val="20000"/>
              </a:spcBef>
              <a:defRPr/>
            </a:pPr>
            <a:r>
              <a:rPr kumimoji="1" lang="pt-BR" altLang="pt-BR" sz="1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População urbana, 9 capitais,</a:t>
            </a:r>
          </a:p>
          <a:p>
            <a:pPr marL="15875" lvl="1" indent="0">
              <a:spcBef>
                <a:spcPct val="20000"/>
              </a:spcBef>
              <a:defRPr/>
            </a:pPr>
            <a:r>
              <a:rPr kumimoji="1" lang="pt-BR" altLang="pt-BR" sz="1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30-69 anos</a:t>
            </a:r>
          </a:p>
        </p:txBody>
      </p:sp>
      <p:sp>
        <p:nvSpPr>
          <p:cNvPr id="5" name="Rectangle 1026">
            <a:extLst>
              <a:ext uri="{FF2B5EF4-FFF2-40B4-BE49-F238E27FC236}">
                <a16:creationId xmlns:a16="http://schemas.microsoft.com/office/drawing/2014/main" xmlns="" id="{B6840549-B471-F122-2A93-D22232765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2069" y="1337417"/>
            <a:ext cx="3421963" cy="700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 no Mundo</a:t>
            </a:r>
            <a:endParaRPr lang="pt-BR" altLang="pt-BR" sz="28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302ABAA-0C64-5C74-7C62-A9516811DFA8}"/>
              </a:ext>
            </a:extLst>
          </p:cNvPr>
          <p:cNvGrpSpPr/>
          <p:nvPr/>
        </p:nvGrpSpPr>
        <p:grpSpPr>
          <a:xfrm>
            <a:off x="5824961" y="2025323"/>
            <a:ext cx="6362601" cy="4385336"/>
            <a:chOff x="5824961" y="2025323"/>
            <a:chExt cx="6362601" cy="4385336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xmlns="" id="{581A0BB3-0C8D-6B19-715B-338A81902A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4961" y="2025323"/>
              <a:ext cx="6362601" cy="4385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3" name="Seta para a esquerda 1">
              <a:extLst>
                <a:ext uri="{FF2B5EF4-FFF2-40B4-BE49-F238E27FC236}">
                  <a16:creationId xmlns:a16="http://schemas.microsoft.com/office/drawing/2014/main" xmlns="" id="{545D18E9-30B3-0AFD-A28E-84F6786FFC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651882">
              <a:off x="8706448" y="4923957"/>
              <a:ext cx="673310" cy="658172"/>
            </a:xfrm>
            <a:prstGeom prst="leftArrow">
              <a:avLst>
                <a:gd name="adj1" fmla="val 50000"/>
                <a:gd name="adj2" fmla="val 50004"/>
              </a:avLst>
            </a:prstGeom>
            <a:solidFill>
              <a:srgbClr val="C00000"/>
            </a:solidFill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>
                <a:solidFill>
                  <a:srgbClr val="FFFFFF"/>
                </a:solidFill>
              </a:endParaRPr>
            </a:p>
          </p:txBody>
        </p:sp>
        <p:sp>
          <p:nvSpPr>
            <p:cNvPr id="6" name="Rectangle 136">
              <a:extLst>
                <a:ext uri="{FF2B5EF4-FFF2-40B4-BE49-F238E27FC236}">
                  <a16:creationId xmlns:a16="http://schemas.microsoft.com/office/drawing/2014/main" xmlns="" id="{1CBB2E55-B282-AC70-44D2-2038A66145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5391" y="5406865"/>
              <a:ext cx="2207204" cy="76944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rgbClr val="000000">
                  <a:alpha val="74997"/>
                </a:srgbClr>
              </a:outerShdw>
            </a:effec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ts val="500"/>
                </a:spcBef>
                <a:spcAft>
                  <a:spcPts val="500"/>
                </a:spcAft>
                <a:defRPr/>
              </a:pPr>
              <a:r>
                <a:rPr lang="pt-BR" altLang="pt-BR" sz="2200" b="1" i="1" dirty="0">
                  <a:solidFill>
                    <a:srgbClr val="C00000"/>
                  </a:solidFill>
                  <a:ea typeface="ＭＳ Ｐゴシック" panose="020B0600070205080204" pitchFamily="34" charset="-128"/>
                </a:rPr>
                <a:t>46% </a:t>
              </a:r>
              <a:r>
                <a:rPr lang="pt-BR" altLang="pt-BR" sz="2200" b="1" i="1" dirty="0" err="1">
                  <a:solidFill>
                    <a:srgbClr val="C00000"/>
                  </a:solidFill>
                  <a:ea typeface="ＭＳ Ｐゴシック" panose="020B0600070205080204" pitchFamily="34" charset="-128"/>
                </a:rPr>
                <a:t>undiagnosed</a:t>
              </a:r>
              <a:endParaRPr lang="pt-BR" altLang="pt-BR" sz="2200" b="1" i="1" dirty="0">
                <a:solidFill>
                  <a:srgbClr val="C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EF383D7D-9D34-EA50-B098-CE74F6792FDD}"/>
                </a:ext>
              </a:extLst>
            </p:cNvPr>
            <p:cNvSpPr/>
            <p:nvPr/>
          </p:nvSpPr>
          <p:spPr>
            <a:xfrm>
              <a:off x="10806545" y="5605154"/>
              <a:ext cx="688220" cy="3728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</p:spTree>
  </p:cSld>
  <p:clrMapOvr>
    <a:masterClrMapping/>
  </p:clrMapOvr>
  <p:transition advTm="47139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17">
            <a:extLst>
              <a:ext uri="{FF2B5EF4-FFF2-40B4-BE49-F238E27FC236}">
                <a16:creationId xmlns:a16="http://schemas.microsoft.com/office/drawing/2014/main" xmlns="" id="{662CF573-1F61-A44E-80EC-358BF3BBB661}"/>
              </a:ext>
            </a:extLst>
          </p:cNvPr>
          <p:cNvGrpSpPr>
            <a:grpSpLocks/>
          </p:cNvGrpSpPr>
          <p:nvPr/>
        </p:nvGrpSpPr>
        <p:grpSpPr bwMode="auto">
          <a:xfrm>
            <a:off x="531381" y="1684945"/>
            <a:ext cx="5380069" cy="4432779"/>
            <a:chOff x="75" y="951"/>
            <a:chExt cx="3053" cy="2579"/>
          </a:xfrm>
        </p:grpSpPr>
        <p:sp>
          <p:nvSpPr>
            <p:cNvPr id="85" name="Rectangle 18">
              <a:extLst>
                <a:ext uri="{FF2B5EF4-FFF2-40B4-BE49-F238E27FC236}">
                  <a16:creationId xmlns:a16="http://schemas.microsoft.com/office/drawing/2014/main" xmlns="" id="{B9F79B86-3A27-FE48-A97D-869FF87D5A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" y="951"/>
              <a:ext cx="1471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GB" altLang="pt-BR" sz="1600" b="1" dirty="0" err="1">
                  <a:solidFill>
                    <a:schemeClr val="tx1"/>
                  </a:solidFill>
                  <a:ea typeface="ＭＳ Ｐゴシック" panose="020B0600070205080204" pitchFamily="34" charset="-128"/>
                </a:rPr>
                <a:t>Fração</a:t>
              </a:r>
              <a:r>
                <a:rPr lang="en-GB" altLang="pt-BR" sz="1600" b="1" dirty="0">
                  <a:solidFill>
                    <a:schemeClr val="tx1"/>
                  </a:solidFill>
                  <a:ea typeface="ＭＳ Ｐゴシック" panose="020B0600070205080204" pitchFamily="34" charset="-128"/>
                </a:rPr>
                <a:t> de </a:t>
              </a:r>
              <a:r>
                <a:rPr lang="en-GB" altLang="pt-BR" sz="1600" b="1" dirty="0" err="1">
                  <a:solidFill>
                    <a:schemeClr val="tx1"/>
                  </a:solidFill>
                  <a:ea typeface="ＭＳ Ｐゴシック" panose="020B0600070205080204" pitchFamily="34" charset="-128"/>
                </a:rPr>
                <a:t>sobreviventes</a:t>
              </a:r>
              <a:endParaRPr lang="en-GB" altLang="pt-BR" sz="1600" b="1" dirty="0">
                <a:solidFill>
                  <a:schemeClr val="tx1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86" name="Rectangle 19">
              <a:extLst>
                <a:ext uri="{FF2B5EF4-FFF2-40B4-BE49-F238E27FC236}">
                  <a16:creationId xmlns:a16="http://schemas.microsoft.com/office/drawing/2014/main" xmlns="" id="{8AAFC63F-0093-E24C-97CC-05EAA03157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9" y="3142"/>
              <a:ext cx="1579" cy="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GB" altLang="pt-BR" sz="1400" b="1" dirty="0" err="1">
                  <a:solidFill>
                    <a:schemeClr val="tx1"/>
                  </a:solidFill>
                  <a:ea typeface="ＭＳ Ｐゴシック" panose="020B0600070205080204" pitchFamily="34" charset="-128"/>
                </a:rPr>
                <a:t>Anos</a:t>
              </a:r>
              <a:r>
                <a:rPr lang="en-GB" altLang="pt-BR" sz="1400" b="1" dirty="0">
                  <a:solidFill>
                    <a:schemeClr val="tx1"/>
                  </a:solidFill>
                  <a:ea typeface="ＭＳ Ｐゴシック" panose="020B0600070205080204" pitchFamily="34" charset="-128"/>
                </a:rPr>
                <a:t> de </a:t>
              </a:r>
              <a:r>
                <a:rPr lang="en-GB" altLang="pt-BR" sz="1400" b="1" dirty="0" err="1">
                  <a:solidFill>
                    <a:schemeClr val="tx1"/>
                  </a:solidFill>
                  <a:ea typeface="ＭＳ Ｐゴシック" panose="020B0600070205080204" pitchFamily="34" charset="-128"/>
                </a:rPr>
                <a:t>acompanhamento</a:t>
              </a:r>
              <a:endParaRPr lang="en-GB" altLang="pt-BR" sz="1400" b="1" dirty="0">
                <a:solidFill>
                  <a:schemeClr val="tx1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87" name="Rectangle 20">
              <a:extLst>
                <a:ext uri="{FF2B5EF4-FFF2-40B4-BE49-F238E27FC236}">
                  <a16:creationId xmlns:a16="http://schemas.microsoft.com/office/drawing/2014/main" xmlns="" id="{7841123C-5450-8A4C-ACF7-2248275B3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" y="1083"/>
              <a:ext cx="347" cy="1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120000"/>
                </a:lnSpc>
                <a:spcBef>
                  <a:spcPct val="139000"/>
                </a:spcBef>
                <a:defRPr/>
              </a:pPr>
              <a:r>
                <a:rPr lang="en-GB" altLang="pt-BR" sz="15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1,0</a:t>
              </a:r>
            </a:p>
            <a:p>
              <a:pPr algn="ctr">
                <a:lnSpc>
                  <a:spcPct val="120000"/>
                </a:lnSpc>
                <a:spcBef>
                  <a:spcPct val="139000"/>
                </a:spcBef>
                <a:defRPr/>
              </a:pPr>
              <a:r>
                <a:rPr lang="en-GB" altLang="pt-BR" sz="15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0,9</a:t>
              </a:r>
            </a:p>
            <a:p>
              <a:pPr algn="ctr">
                <a:lnSpc>
                  <a:spcPct val="120000"/>
                </a:lnSpc>
                <a:spcBef>
                  <a:spcPct val="139000"/>
                </a:spcBef>
                <a:defRPr/>
              </a:pPr>
              <a:r>
                <a:rPr lang="en-GB" altLang="pt-BR" sz="15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0,8</a:t>
              </a:r>
            </a:p>
            <a:p>
              <a:pPr algn="ctr">
                <a:lnSpc>
                  <a:spcPct val="120000"/>
                </a:lnSpc>
                <a:spcBef>
                  <a:spcPct val="139000"/>
                </a:spcBef>
                <a:defRPr/>
              </a:pPr>
              <a:r>
                <a:rPr lang="en-GB" altLang="pt-BR" sz="15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0,7</a:t>
              </a:r>
            </a:p>
            <a:p>
              <a:pPr algn="ctr">
                <a:lnSpc>
                  <a:spcPct val="120000"/>
                </a:lnSpc>
                <a:spcBef>
                  <a:spcPct val="139000"/>
                </a:spcBef>
                <a:defRPr/>
              </a:pPr>
              <a:r>
                <a:rPr lang="en-GB" altLang="pt-BR" sz="15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0,6</a:t>
              </a:r>
            </a:p>
            <a:p>
              <a:pPr algn="ctr">
                <a:lnSpc>
                  <a:spcPct val="120000"/>
                </a:lnSpc>
                <a:spcBef>
                  <a:spcPct val="139000"/>
                </a:spcBef>
                <a:defRPr/>
              </a:pPr>
              <a:r>
                <a:rPr lang="en-GB" altLang="pt-BR" sz="15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0,5</a:t>
              </a:r>
            </a:p>
          </p:txBody>
        </p:sp>
        <p:sp>
          <p:nvSpPr>
            <p:cNvPr id="88" name="Rectangle 21">
              <a:extLst>
                <a:ext uri="{FF2B5EF4-FFF2-40B4-BE49-F238E27FC236}">
                  <a16:creationId xmlns:a16="http://schemas.microsoft.com/office/drawing/2014/main" xmlns="" id="{03FE2209-3739-C34A-9864-07BB3FB7C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" y="3333"/>
              <a:ext cx="2400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>
              <a:lvl1pPr>
                <a:tabLst>
                  <a:tab pos="850900" algn="ctr"/>
                  <a:tab pos="1717675" algn="ctr"/>
                  <a:tab pos="2568575" algn="ctr"/>
                  <a:tab pos="3435350" algn="ctr"/>
                  <a:tab pos="4184650" algn="ctr"/>
                  <a:tab pos="5013325" algn="ctr"/>
                </a:tabLs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tabLst>
                  <a:tab pos="850900" algn="ctr"/>
                  <a:tab pos="1717675" algn="ctr"/>
                  <a:tab pos="2568575" algn="ctr"/>
                  <a:tab pos="3435350" algn="ctr"/>
                  <a:tab pos="4184650" algn="ctr"/>
                  <a:tab pos="5013325" algn="ctr"/>
                </a:tabLs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tabLst>
                  <a:tab pos="850900" algn="ctr"/>
                  <a:tab pos="1717675" algn="ctr"/>
                  <a:tab pos="2568575" algn="ctr"/>
                  <a:tab pos="3435350" algn="ctr"/>
                  <a:tab pos="4184650" algn="ctr"/>
                  <a:tab pos="5013325" algn="ctr"/>
                </a:tabLs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tabLst>
                  <a:tab pos="850900" algn="ctr"/>
                  <a:tab pos="1717675" algn="ctr"/>
                  <a:tab pos="2568575" algn="ctr"/>
                  <a:tab pos="3435350" algn="ctr"/>
                  <a:tab pos="4184650" algn="ctr"/>
                  <a:tab pos="5013325" algn="ctr"/>
                </a:tabLs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tabLst>
                  <a:tab pos="850900" algn="ctr"/>
                  <a:tab pos="1717675" algn="ctr"/>
                  <a:tab pos="2568575" algn="ctr"/>
                  <a:tab pos="3435350" algn="ctr"/>
                  <a:tab pos="4184650" algn="ctr"/>
                  <a:tab pos="5013325" algn="ctr"/>
                </a:tabLs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50900" algn="ctr"/>
                  <a:tab pos="1717675" algn="ctr"/>
                  <a:tab pos="2568575" algn="ctr"/>
                  <a:tab pos="3435350" algn="ctr"/>
                  <a:tab pos="4184650" algn="ctr"/>
                  <a:tab pos="5013325" algn="ctr"/>
                </a:tabLs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50900" algn="ctr"/>
                  <a:tab pos="1717675" algn="ctr"/>
                  <a:tab pos="2568575" algn="ctr"/>
                  <a:tab pos="3435350" algn="ctr"/>
                  <a:tab pos="4184650" algn="ctr"/>
                  <a:tab pos="5013325" algn="ctr"/>
                </a:tabLs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50900" algn="ctr"/>
                  <a:tab pos="1717675" algn="ctr"/>
                  <a:tab pos="2568575" algn="ctr"/>
                  <a:tab pos="3435350" algn="ctr"/>
                  <a:tab pos="4184650" algn="ctr"/>
                  <a:tab pos="5013325" algn="ctr"/>
                </a:tabLs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50900" algn="ctr"/>
                  <a:tab pos="1717675" algn="ctr"/>
                  <a:tab pos="2568575" algn="ctr"/>
                  <a:tab pos="3435350" algn="ctr"/>
                  <a:tab pos="4184650" algn="ctr"/>
                  <a:tab pos="5013325" algn="ctr"/>
                </a:tabLs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GB" altLang="pt-BR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0           2           4           6           8          10</a:t>
              </a:r>
            </a:p>
          </p:txBody>
        </p:sp>
        <p:sp>
          <p:nvSpPr>
            <p:cNvPr id="89" name="Line 22">
              <a:extLst>
                <a:ext uri="{FF2B5EF4-FFF2-40B4-BE49-F238E27FC236}">
                  <a16:creationId xmlns:a16="http://schemas.microsoft.com/office/drawing/2014/main" xmlns="" id="{EB59C568-91E7-DD40-999B-A228C849B5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4" y="1189"/>
              <a:ext cx="0" cy="20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0" name="Freeform 23">
              <a:extLst>
                <a:ext uri="{FF2B5EF4-FFF2-40B4-BE49-F238E27FC236}">
                  <a16:creationId xmlns:a16="http://schemas.microsoft.com/office/drawing/2014/main" xmlns="" id="{672A153A-C730-464A-B436-3E908F718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" y="1224"/>
              <a:ext cx="2419" cy="441"/>
            </a:xfrm>
            <a:custGeom>
              <a:avLst/>
              <a:gdLst>
                <a:gd name="T0" fmla="*/ 6 w 2677"/>
                <a:gd name="T1" fmla="*/ 0 h 458"/>
                <a:gd name="T2" fmla="*/ 9 w 2677"/>
                <a:gd name="T3" fmla="*/ 13 h 458"/>
                <a:gd name="T4" fmla="*/ 10 w 2677"/>
                <a:gd name="T5" fmla="*/ 13 h 458"/>
                <a:gd name="T6" fmla="*/ 14 w 2677"/>
                <a:gd name="T7" fmla="*/ 13 h 458"/>
                <a:gd name="T8" fmla="*/ 14 w 2677"/>
                <a:gd name="T9" fmla="*/ 13 h 458"/>
                <a:gd name="T10" fmla="*/ 15 w 2677"/>
                <a:gd name="T11" fmla="*/ 13 h 458"/>
                <a:gd name="T12" fmla="*/ 17 w 2677"/>
                <a:gd name="T13" fmla="*/ 13 h 458"/>
                <a:gd name="T14" fmla="*/ 19 w 2677"/>
                <a:gd name="T15" fmla="*/ 13 h 458"/>
                <a:gd name="T16" fmla="*/ 21 w 2677"/>
                <a:gd name="T17" fmla="*/ 13 h 458"/>
                <a:gd name="T18" fmla="*/ 23 w 2677"/>
                <a:gd name="T19" fmla="*/ 15 h 458"/>
                <a:gd name="T20" fmla="*/ 23 w 2677"/>
                <a:gd name="T21" fmla="*/ 19 h 458"/>
                <a:gd name="T22" fmla="*/ 23 w 2677"/>
                <a:gd name="T23" fmla="*/ 23 h 458"/>
                <a:gd name="T24" fmla="*/ 25 w 2677"/>
                <a:gd name="T25" fmla="*/ 23 h 458"/>
                <a:gd name="T26" fmla="*/ 26 w 2677"/>
                <a:gd name="T27" fmla="*/ 26 h 458"/>
                <a:gd name="T28" fmla="*/ 28 w 2677"/>
                <a:gd name="T29" fmla="*/ 28 h 458"/>
                <a:gd name="T30" fmla="*/ 30 w 2677"/>
                <a:gd name="T31" fmla="*/ 30 h 458"/>
                <a:gd name="T32" fmla="*/ 31 w 2677"/>
                <a:gd name="T33" fmla="*/ 31 h 458"/>
                <a:gd name="T34" fmla="*/ 32 w 2677"/>
                <a:gd name="T35" fmla="*/ 33 h 458"/>
                <a:gd name="T36" fmla="*/ 35 w 2677"/>
                <a:gd name="T37" fmla="*/ 35 h 458"/>
                <a:gd name="T38" fmla="*/ 35 w 2677"/>
                <a:gd name="T39" fmla="*/ 37 h 458"/>
                <a:gd name="T40" fmla="*/ 38 w 2677"/>
                <a:gd name="T41" fmla="*/ 38 h 458"/>
                <a:gd name="T42" fmla="*/ 38 w 2677"/>
                <a:gd name="T43" fmla="*/ 39 h 458"/>
                <a:gd name="T44" fmla="*/ 42 w 2677"/>
                <a:gd name="T45" fmla="*/ 41 h 458"/>
                <a:gd name="T46" fmla="*/ 43 w 2677"/>
                <a:gd name="T47" fmla="*/ 45 h 458"/>
                <a:gd name="T48" fmla="*/ 44 w 2677"/>
                <a:gd name="T49" fmla="*/ 49 h 458"/>
                <a:gd name="T50" fmla="*/ 47 w 2677"/>
                <a:gd name="T51" fmla="*/ 51 h 458"/>
                <a:gd name="T52" fmla="*/ 47 w 2677"/>
                <a:gd name="T53" fmla="*/ 55 h 458"/>
                <a:gd name="T54" fmla="*/ 48 w 2677"/>
                <a:gd name="T55" fmla="*/ 56 h 458"/>
                <a:gd name="T56" fmla="*/ 50 w 2677"/>
                <a:gd name="T57" fmla="*/ 58 h 458"/>
                <a:gd name="T58" fmla="*/ 52 w 2677"/>
                <a:gd name="T59" fmla="*/ 61 h 458"/>
                <a:gd name="T60" fmla="*/ 53 w 2677"/>
                <a:gd name="T61" fmla="*/ 64 h 458"/>
                <a:gd name="T62" fmla="*/ 56 w 2677"/>
                <a:gd name="T63" fmla="*/ 65 h 458"/>
                <a:gd name="T64" fmla="*/ 57 w 2677"/>
                <a:gd name="T65" fmla="*/ 67 h 458"/>
                <a:gd name="T66" fmla="*/ 59 w 2677"/>
                <a:gd name="T67" fmla="*/ 71 h 458"/>
                <a:gd name="T68" fmla="*/ 59 w 2677"/>
                <a:gd name="T69" fmla="*/ 70 h 458"/>
                <a:gd name="T70" fmla="*/ 60 w 2677"/>
                <a:gd name="T71" fmla="*/ 73 h 458"/>
                <a:gd name="T72" fmla="*/ 62 w 2677"/>
                <a:gd name="T73" fmla="*/ 74 h 458"/>
                <a:gd name="T74" fmla="*/ 63 w 2677"/>
                <a:gd name="T75" fmla="*/ 78 h 458"/>
                <a:gd name="T76" fmla="*/ 64 w 2677"/>
                <a:gd name="T77" fmla="*/ 79 h 458"/>
                <a:gd name="T78" fmla="*/ 65 w 2677"/>
                <a:gd name="T79" fmla="*/ 81 h 458"/>
                <a:gd name="T80" fmla="*/ 66 w 2677"/>
                <a:gd name="T81" fmla="*/ 83 h 458"/>
                <a:gd name="T82" fmla="*/ 68 w 2677"/>
                <a:gd name="T83" fmla="*/ 85 h 458"/>
                <a:gd name="T84" fmla="*/ 70 w 2677"/>
                <a:gd name="T85" fmla="*/ 88 h 458"/>
                <a:gd name="T86" fmla="*/ 70 w 2677"/>
                <a:gd name="T87" fmla="*/ 89 h 458"/>
                <a:gd name="T88" fmla="*/ 72 w 2677"/>
                <a:gd name="T89" fmla="*/ 92 h 458"/>
                <a:gd name="T90" fmla="*/ 72 w 2677"/>
                <a:gd name="T91" fmla="*/ 92 h 458"/>
                <a:gd name="T92" fmla="*/ 72 w 2677"/>
                <a:gd name="T93" fmla="*/ 96 h 458"/>
                <a:gd name="T94" fmla="*/ 72 w 2677"/>
                <a:gd name="T95" fmla="*/ 98 h 458"/>
                <a:gd name="T96" fmla="*/ 73 w 2677"/>
                <a:gd name="T97" fmla="*/ 100 h 458"/>
                <a:gd name="T98" fmla="*/ 79 w 2677"/>
                <a:gd name="T99" fmla="*/ 104 h 458"/>
                <a:gd name="T100" fmla="*/ 79 w 2677"/>
                <a:gd name="T101" fmla="*/ 108 h 458"/>
                <a:gd name="T102" fmla="*/ 80 w 2677"/>
                <a:gd name="T103" fmla="*/ 112 h 458"/>
                <a:gd name="T104" fmla="*/ 80 w 2677"/>
                <a:gd name="T105" fmla="*/ 114 h 458"/>
                <a:gd name="T106" fmla="*/ 81 w 2677"/>
                <a:gd name="T107" fmla="*/ 118 h 458"/>
                <a:gd name="T108" fmla="*/ 85 w 2677"/>
                <a:gd name="T109" fmla="*/ 125 h 45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677"/>
                <a:gd name="T166" fmla="*/ 0 h 458"/>
                <a:gd name="T167" fmla="*/ 2677 w 2677"/>
                <a:gd name="T168" fmla="*/ 458 h 45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677" h="458">
                  <a:moveTo>
                    <a:pt x="0" y="0"/>
                  </a:moveTo>
                  <a:lnTo>
                    <a:pt x="190" y="0"/>
                  </a:lnTo>
                  <a:lnTo>
                    <a:pt x="191" y="20"/>
                  </a:lnTo>
                  <a:lnTo>
                    <a:pt x="271" y="20"/>
                  </a:lnTo>
                  <a:lnTo>
                    <a:pt x="271" y="30"/>
                  </a:lnTo>
                  <a:lnTo>
                    <a:pt x="302" y="27"/>
                  </a:lnTo>
                  <a:lnTo>
                    <a:pt x="304" y="38"/>
                  </a:lnTo>
                  <a:lnTo>
                    <a:pt x="430" y="33"/>
                  </a:lnTo>
                  <a:lnTo>
                    <a:pt x="430" y="41"/>
                  </a:lnTo>
                  <a:lnTo>
                    <a:pt x="461" y="36"/>
                  </a:lnTo>
                  <a:lnTo>
                    <a:pt x="460" y="44"/>
                  </a:lnTo>
                  <a:lnTo>
                    <a:pt x="481" y="38"/>
                  </a:lnTo>
                  <a:lnTo>
                    <a:pt x="482" y="47"/>
                  </a:lnTo>
                  <a:lnTo>
                    <a:pt x="548" y="42"/>
                  </a:lnTo>
                  <a:lnTo>
                    <a:pt x="550" y="57"/>
                  </a:lnTo>
                  <a:lnTo>
                    <a:pt x="605" y="53"/>
                  </a:lnTo>
                  <a:lnTo>
                    <a:pt x="608" y="62"/>
                  </a:lnTo>
                  <a:lnTo>
                    <a:pt x="646" y="53"/>
                  </a:lnTo>
                  <a:lnTo>
                    <a:pt x="646" y="63"/>
                  </a:lnTo>
                  <a:lnTo>
                    <a:pt x="703" y="59"/>
                  </a:lnTo>
                  <a:lnTo>
                    <a:pt x="704" y="72"/>
                  </a:lnTo>
                  <a:lnTo>
                    <a:pt x="733" y="66"/>
                  </a:lnTo>
                  <a:lnTo>
                    <a:pt x="731" y="78"/>
                  </a:lnTo>
                  <a:lnTo>
                    <a:pt x="746" y="78"/>
                  </a:lnTo>
                  <a:lnTo>
                    <a:pt x="745" y="86"/>
                  </a:lnTo>
                  <a:lnTo>
                    <a:pt x="799" y="80"/>
                  </a:lnTo>
                  <a:lnTo>
                    <a:pt x="800" y="90"/>
                  </a:lnTo>
                  <a:lnTo>
                    <a:pt x="836" y="89"/>
                  </a:lnTo>
                  <a:lnTo>
                    <a:pt x="836" y="96"/>
                  </a:lnTo>
                  <a:lnTo>
                    <a:pt x="880" y="93"/>
                  </a:lnTo>
                  <a:lnTo>
                    <a:pt x="880" y="102"/>
                  </a:lnTo>
                  <a:lnTo>
                    <a:pt x="934" y="102"/>
                  </a:lnTo>
                  <a:lnTo>
                    <a:pt x="934" y="110"/>
                  </a:lnTo>
                  <a:lnTo>
                    <a:pt x="961" y="108"/>
                  </a:lnTo>
                  <a:lnTo>
                    <a:pt x="962" y="117"/>
                  </a:lnTo>
                  <a:lnTo>
                    <a:pt x="1021" y="114"/>
                  </a:lnTo>
                  <a:lnTo>
                    <a:pt x="1024" y="129"/>
                  </a:lnTo>
                  <a:lnTo>
                    <a:pt x="1103" y="123"/>
                  </a:lnTo>
                  <a:lnTo>
                    <a:pt x="1106" y="135"/>
                  </a:lnTo>
                  <a:lnTo>
                    <a:pt x="1124" y="134"/>
                  </a:lnTo>
                  <a:lnTo>
                    <a:pt x="1123" y="146"/>
                  </a:lnTo>
                  <a:lnTo>
                    <a:pt x="1165" y="140"/>
                  </a:lnTo>
                  <a:lnTo>
                    <a:pt x="1169" y="149"/>
                  </a:lnTo>
                  <a:lnTo>
                    <a:pt x="1207" y="144"/>
                  </a:lnTo>
                  <a:lnTo>
                    <a:pt x="1208" y="153"/>
                  </a:lnTo>
                  <a:lnTo>
                    <a:pt x="1318" y="150"/>
                  </a:lnTo>
                  <a:lnTo>
                    <a:pt x="1318" y="164"/>
                  </a:lnTo>
                  <a:lnTo>
                    <a:pt x="1363" y="161"/>
                  </a:lnTo>
                  <a:lnTo>
                    <a:pt x="1363" y="176"/>
                  </a:lnTo>
                  <a:lnTo>
                    <a:pt x="1408" y="173"/>
                  </a:lnTo>
                  <a:lnTo>
                    <a:pt x="1406" y="186"/>
                  </a:lnTo>
                  <a:lnTo>
                    <a:pt x="1435" y="183"/>
                  </a:lnTo>
                  <a:lnTo>
                    <a:pt x="1435" y="195"/>
                  </a:lnTo>
                  <a:lnTo>
                    <a:pt x="1472" y="194"/>
                  </a:lnTo>
                  <a:lnTo>
                    <a:pt x="1471" y="204"/>
                  </a:lnTo>
                  <a:lnTo>
                    <a:pt x="1514" y="198"/>
                  </a:lnTo>
                  <a:lnTo>
                    <a:pt x="1519" y="207"/>
                  </a:lnTo>
                  <a:lnTo>
                    <a:pt x="1565" y="207"/>
                  </a:lnTo>
                  <a:lnTo>
                    <a:pt x="1567" y="221"/>
                  </a:lnTo>
                  <a:lnTo>
                    <a:pt x="1622" y="218"/>
                  </a:lnTo>
                  <a:lnTo>
                    <a:pt x="1624" y="231"/>
                  </a:lnTo>
                  <a:lnTo>
                    <a:pt x="1699" y="231"/>
                  </a:lnTo>
                  <a:lnTo>
                    <a:pt x="1697" y="240"/>
                  </a:lnTo>
                  <a:lnTo>
                    <a:pt x="1745" y="239"/>
                  </a:lnTo>
                  <a:lnTo>
                    <a:pt x="1747" y="246"/>
                  </a:lnTo>
                  <a:lnTo>
                    <a:pt x="1792" y="242"/>
                  </a:lnTo>
                  <a:lnTo>
                    <a:pt x="1792" y="252"/>
                  </a:lnTo>
                  <a:lnTo>
                    <a:pt x="1829" y="257"/>
                  </a:lnTo>
                  <a:lnTo>
                    <a:pt x="1832" y="264"/>
                  </a:lnTo>
                  <a:lnTo>
                    <a:pt x="1888" y="254"/>
                  </a:lnTo>
                  <a:lnTo>
                    <a:pt x="1888" y="261"/>
                  </a:lnTo>
                  <a:lnTo>
                    <a:pt x="1906" y="263"/>
                  </a:lnTo>
                  <a:lnTo>
                    <a:pt x="1906" y="270"/>
                  </a:lnTo>
                  <a:lnTo>
                    <a:pt x="1936" y="267"/>
                  </a:lnTo>
                  <a:lnTo>
                    <a:pt x="1937" y="278"/>
                  </a:lnTo>
                  <a:lnTo>
                    <a:pt x="1967" y="279"/>
                  </a:lnTo>
                  <a:lnTo>
                    <a:pt x="1969" y="285"/>
                  </a:lnTo>
                  <a:lnTo>
                    <a:pt x="1999" y="285"/>
                  </a:lnTo>
                  <a:lnTo>
                    <a:pt x="1999" y="293"/>
                  </a:lnTo>
                  <a:lnTo>
                    <a:pt x="2044" y="290"/>
                  </a:lnTo>
                  <a:lnTo>
                    <a:pt x="2045" y="299"/>
                  </a:lnTo>
                  <a:lnTo>
                    <a:pt x="2105" y="299"/>
                  </a:lnTo>
                  <a:lnTo>
                    <a:pt x="2104" y="305"/>
                  </a:lnTo>
                  <a:lnTo>
                    <a:pt x="2128" y="306"/>
                  </a:lnTo>
                  <a:lnTo>
                    <a:pt x="2128" y="318"/>
                  </a:lnTo>
                  <a:lnTo>
                    <a:pt x="2161" y="315"/>
                  </a:lnTo>
                  <a:lnTo>
                    <a:pt x="2158" y="326"/>
                  </a:lnTo>
                  <a:lnTo>
                    <a:pt x="2180" y="323"/>
                  </a:lnTo>
                  <a:lnTo>
                    <a:pt x="2180" y="335"/>
                  </a:lnTo>
                  <a:lnTo>
                    <a:pt x="2227" y="332"/>
                  </a:lnTo>
                  <a:lnTo>
                    <a:pt x="2225" y="342"/>
                  </a:lnTo>
                  <a:lnTo>
                    <a:pt x="2249" y="336"/>
                  </a:lnTo>
                  <a:lnTo>
                    <a:pt x="2251" y="347"/>
                  </a:lnTo>
                  <a:lnTo>
                    <a:pt x="2276" y="347"/>
                  </a:lnTo>
                  <a:lnTo>
                    <a:pt x="2276" y="356"/>
                  </a:lnTo>
                  <a:lnTo>
                    <a:pt x="2320" y="354"/>
                  </a:lnTo>
                  <a:lnTo>
                    <a:pt x="2320" y="363"/>
                  </a:lnTo>
                  <a:lnTo>
                    <a:pt x="2335" y="362"/>
                  </a:lnTo>
                  <a:lnTo>
                    <a:pt x="2335" y="377"/>
                  </a:lnTo>
                  <a:lnTo>
                    <a:pt x="2453" y="374"/>
                  </a:lnTo>
                  <a:lnTo>
                    <a:pt x="2452" y="384"/>
                  </a:lnTo>
                  <a:lnTo>
                    <a:pt x="2459" y="390"/>
                  </a:lnTo>
                  <a:lnTo>
                    <a:pt x="2459" y="401"/>
                  </a:lnTo>
                  <a:lnTo>
                    <a:pt x="2483" y="401"/>
                  </a:lnTo>
                  <a:lnTo>
                    <a:pt x="2485" y="411"/>
                  </a:lnTo>
                  <a:lnTo>
                    <a:pt x="2528" y="411"/>
                  </a:lnTo>
                  <a:lnTo>
                    <a:pt x="2530" y="429"/>
                  </a:lnTo>
                  <a:lnTo>
                    <a:pt x="2573" y="429"/>
                  </a:lnTo>
                  <a:lnTo>
                    <a:pt x="2572" y="458"/>
                  </a:lnTo>
                  <a:lnTo>
                    <a:pt x="2677" y="454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  <a:scene3d>
              <a:camera prst="legacyObliqueTopRight"/>
              <a:lightRig rig="legacyFlat2" dir="t"/>
            </a:scene3d>
            <a:sp3d extrusionH="492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flatTx/>
            </a:bodyPr>
            <a:lstStyle/>
            <a:p>
              <a:endParaRPr lang="x-none"/>
            </a:p>
          </p:txBody>
        </p:sp>
        <p:sp>
          <p:nvSpPr>
            <p:cNvPr id="91" name="Freeform 24">
              <a:extLst>
                <a:ext uri="{FF2B5EF4-FFF2-40B4-BE49-F238E27FC236}">
                  <a16:creationId xmlns:a16="http://schemas.microsoft.com/office/drawing/2014/main" xmlns="" id="{47D2394C-3066-5743-B26B-4EFE461F4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" y="1220"/>
              <a:ext cx="2421" cy="719"/>
            </a:xfrm>
            <a:custGeom>
              <a:avLst/>
              <a:gdLst>
                <a:gd name="T0" fmla="*/ 10 w 2680"/>
                <a:gd name="T1" fmla="*/ 0 h 748"/>
                <a:gd name="T2" fmla="*/ 12 w 2680"/>
                <a:gd name="T3" fmla="*/ 10 h 748"/>
                <a:gd name="T4" fmla="*/ 14 w 2680"/>
                <a:gd name="T5" fmla="*/ 12 h 748"/>
                <a:gd name="T6" fmla="*/ 14 w 2680"/>
                <a:gd name="T7" fmla="*/ 16 h 748"/>
                <a:gd name="T8" fmla="*/ 15 w 2680"/>
                <a:gd name="T9" fmla="*/ 21 h 748"/>
                <a:gd name="T10" fmla="*/ 17 w 2680"/>
                <a:gd name="T11" fmla="*/ 27 h 748"/>
                <a:gd name="T12" fmla="*/ 20 w 2680"/>
                <a:gd name="T13" fmla="*/ 32 h 748"/>
                <a:gd name="T14" fmla="*/ 22 w 2680"/>
                <a:gd name="T15" fmla="*/ 34 h 748"/>
                <a:gd name="T16" fmla="*/ 23 w 2680"/>
                <a:gd name="T17" fmla="*/ 38 h 748"/>
                <a:gd name="T18" fmla="*/ 25 w 2680"/>
                <a:gd name="T19" fmla="*/ 40 h 748"/>
                <a:gd name="T20" fmla="*/ 31 w 2680"/>
                <a:gd name="T21" fmla="*/ 44 h 748"/>
                <a:gd name="T22" fmla="*/ 34 w 2680"/>
                <a:gd name="T23" fmla="*/ 50 h 748"/>
                <a:gd name="T24" fmla="*/ 35 w 2680"/>
                <a:gd name="T25" fmla="*/ 58 h 748"/>
                <a:gd name="T26" fmla="*/ 37 w 2680"/>
                <a:gd name="T27" fmla="*/ 62 h 748"/>
                <a:gd name="T28" fmla="*/ 38 w 2680"/>
                <a:gd name="T29" fmla="*/ 70 h 748"/>
                <a:gd name="T30" fmla="*/ 42 w 2680"/>
                <a:gd name="T31" fmla="*/ 74 h 748"/>
                <a:gd name="T32" fmla="*/ 44 w 2680"/>
                <a:gd name="T33" fmla="*/ 79 h 748"/>
                <a:gd name="T34" fmla="*/ 47 w 2680"/>
                <a:gd name="T35" fmla="*/ 82 h 748"/>
                <a:gd name="T36" fmla="*/ 48 w 2680"/>
                <a:gd name="T37" fmla="*/ 85 h 748"/>
                <a:gd name="T38" fmla="*/ 51 w 2680"/>
                <a:gd name="T39" fmla="*/ 90 h 748"/>
                <a:gd name="T40" fmla="*/ 52 w 2680"/>
                <a:gd name="T41" fmla="*/ 96 h 748"/>
                <a:gd name="T42" fmla="*/ 52 w 2680"/>
                <a:gd name="T43" fmla="*/ 104 h 748"/>
                <a:gd name="T44" fmla="*/ 54 w 2680"/>
                <a:gd name="T45" fmla="*/ 107 h 748"/>
                <a:gd name="T46" fmla="*/ 56 w 2680"/>
                <a:gd name="T47" fmla="*/ 111 h 748"/>
                <a:gd name="T48" fmla="*/ 57 w 2680"/>
                <a:gd name="T49" fmla="*/ 120 h 748"/>
                <a:gd name="T50" fmla="*/ 59 w 2680"/>
                <a:gd name="T51" fmla="*/ 126 h 748"/>
                <a:gd name="T52" fmla="*/ 61 w 2680"/>
                <a:gd name="T53" fmla="*/ 130 h 748"/>
                <a:gd name="T54" fmla="*/ 64 w 2680"/>
                <a:gd name="T55" fmla="*/ 136 h 748"/>
                <a:gd name="T56" fmla="*/ 64 w 2680"/>
                <a:gd name="T57" fmla="*/ 146 h 748"/>
                <a:gd name="T58" fmla="*/ 67 w 2680"/>
                <a:gd name="T59" fmla="*/ 152 h 748"/>
                <a:gd name="T60" fmla="*/ 70 w 2680"/>
                <a:gd name="T61" fmla="*/ 157 h 748"/>
                <a:gd name="T62" fmla="*/ 72 w 2680"/>
                <a:gd name="T63" fmla="*/ 164 h 748"/>
                <a:gd name="T64" fmla="*/ 74 w 2680"/>
                <a:gd name="T65" fmla="*/ 176 h 748"/>
                <a:gd name="T66" fmla="*/ 78 w 2680"/>
                <a:gd name="T67" fmla="*/ 194 h 74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680"/>
                <a:gd name="T103" fmla="*/ 0 h 748"/>
                <a:gd name="T104" fmla="*/ 2680 w 2680"/>
                <a:gd name="T105" fmla="*/ 748 h 74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680" h="748">
                  <a:moveTo>
                    <a:pt x="0" y="4"/>
                  </a:moveTo>
                  <a:lnTo>
                    <a:pt x="286" y="0"/>
                  </a:lnTo>
                  <a:lnTo>
                    <a:pt x="289" y="15"/>
                  </a:lnTo>
                  <a:lnTo>
                    <a:pt x="370" y="10"/>
                  </a:lnTo>
                  <a:lnTo>
                    <a:pt x="368" y="28"/>
                  </a:lnTo>
                  <a:lnTo>
                    <a:pt x="427" y="31"/>
                  </a:lnTo>
                  <a:lnTo>
                    <a:pt x="461" y="49"/>
                  </a:lnTo>
                  <a:lnTo>
                    <a:pt x="461" y="63"/>
                  </a:lnTo>
                  <a:lnTo>
                    <a:pt x="503" y="64"/>
                  </a:lnTo>
                  <a:lnTo>
                    <a:pt x="503" y="78"/>
                  </a:lnTo>
                  <a:lnTo>
                    <a:pt x="553" y="84"/>
                  </a:lnTo>
                  <a:lnTo>
                    <a:pt x="551" y="99"/>
                  </a:lnTo>
                  <a:lnTo>
                    <a:pt x="635" y="97"/>
                  </a:lnTo>
                  <a:lnTo>
                    <a:pt x="632" y="118"/>
                  </a:lnTo>
                  <a:lnTo>
                    <a:pt x="646" y="127"/>
                  </a:lnTo>
                  <a:lnTo>
                    <a:pt x="697" y="126"/>
                  </a:lnTo>
                  <a:lnTo>
                    <a:pt x="695" y="144"/>
                  </a:lnTo>
                  <a:lnTo>
                    <a:pt x="746" y="147"/>
                  </a:lnTo>
                  <a:lnTo>
                    <a:pt x="745" y="157"/>
                  </a:lnTo>
                  <a:lnTo>
                    <a:pt x="811" y="154"/>
                  </a:lnTo>
                  <a:lnTo>
                    <a:pt x="811" y="171"/>
                  </a:lnTo>
                  <a:lnTo>
                    <a:pt x="979" y="166"/>
                  </a:lnTo>
                  <a:lnTo>
                    <a:pt x="979" y="183"/>
                  </a:lnTo>
                  <a:lnTo>
                    <a:pt x="1103" y="187"/>
                  </a:lnTo>
                  <a:lnTo>
                    <a:pt x="1103" y="216"/>
                  </a:lnTo>
                  <a:lnTo>
                    <a:pt x="1136" y="220"/>
                  </a:lnTo>
                  <a:lnTo>
                    <a:pt x="1138" y="237"/>
                  </a:lnTo>
                  <a:lnTo>
                    <a:pt x="1163" y="235"/>
                  </a:lnTo>
                  <a:lnTo>
                    <a:pt x="1165" y="262"/>
                  </a:lnTo>
                  <a:lnTo>
                    <a:pt x="1198" y="264"/>
                  </a:lnTo>
                  <a:lnTo>
                    <a:pt x="1357" y="265"/>
                  </a:lnTo>
                  <a:lnTo>
                    <a:pt x="1357" y="283"/>
                  </a:lnTo>
                  <a:lnTo>
                    <a:pt x="1415" y="279"/>
                  </a:lnTo>
                  <a:lnTo>
                    <a:pt x="1412" y="301"/>
                  </a:lnTo>
                  <a:lnTo>
                    <a:pt x="1511" y="300"/>
                  </a:lnTo>
                  <a:lnTo>
                    <a:pt x="1511" y="312"/>
                  </a:lnTo>
                  <a:lnTo>
                    <a:pt x="1549" y="309"/>
                  </a:lnTo>
                  <a:lnTo>
                    <a:pt x="1547" y="328"/>
                  </a:lnTo>
                  <a:lnTo>
                    <a:pt x="1585" y="327"/>
                  </a:lnTo>
                  <a:lnTo>
                    <a:pt x="1585" y="345"/>
                  </a:lnTo>
                  <a:lnTo>
                    <a:pt x="1651" y="342"/>
                  </a:lnTo>
                  <a:lnTo>
                    <a:pt x="1649" y="364"/>
                  </a:lnTo>
                  <a:lnTo>
                    <a:pt x="1670" y="366"/>
                  </a:lnTo>
                  <a:lnTo>
                    <a:pt x="1672" y="396"/>
                  </a:lnTo>
                  <a:lnTo>
                    <a:pt x="1738" y="394"/>
                  </a:lnTo>
                  <a:lnTo>
                    <a:pt x="1738" y="406"/>
                  </a:lnTo>
                  <a:lnTo>
                    <a:pt x="1784" y="400"/>
                  </a:lnTo>
                  <a:lnTo>
                    <a:pt x="1781" y="421"/>
                  </a:lnTo>
                  <a:lnTo>
                    <a:pt x="1808" y="435"/>
                  </a:lnTo>
                  <a:lnTo>
                    <a:pt x="1807" y="457"/>
                  </a:lnTo>
                  <a:lnTo>
                    <a:pt x="1874" y="457"/>
                  </a:lnTo>
                  <a:lnTo>
                    <a:pt x="1874" y="477"/>
                  </a:lnTo>
                  <a:lnTo>
                    <a:pt x="1933" y="474"/>
                  </a:lnTo>
                  <a:lnTo>
                    <a:pt x="1934" y="493"/>
                  </a:lnTo>
                  <a:lnTo>
                    <a:pt x="2030" y="492"/>
                  </a:lnTo>
                  <a:lnTo>
                    <a:pt x="2027" y="519"/>
                  </a:lnTo>
                  <a:lnTo>
                    <a:pt x="2050" y="529"/>
                  </a:lnTo>
                  <a:lnTo>
                    <a:pt x="2054" y="556"/>
                  </a:lnTo>
                  <a:lnTo>
                    <a:pt x="2137" y="558"/>
                  </a:lnTo>
                  <a:lnTo>
                    <a:pt x="2138" y="580"/>
                  </a:lnTo>
                  <a:lnTo>
                    <a:pt x="2218" y="574"/>
                  </a:lnTo>
                  <a:lnTo>
                    <a:pt x="2216" y="600"/>
                  </a:lnTo>
                  <a:lnTo>
                    <a:pt x="2299" y="597"/>
                  </a:lnTo>
                  <a:lnTo>
                    <a:pt x="2300" y="625"/>
                  </a:lnTo>
                  <a:lnTo>
                    <a:pt x="2369" y="622"/>
                  </a:lnTo>
                  <a:lnTo>
                    <a:pt x="2369" y="673"/>
                  </a:lnTo>
                  <a:lnTo>
                    <a:pt x="2453" y="670"/>
                  </a:lnTo>
                  <a:lnTo>
                    <a:pt x="2452" y="748"/>
                  </a:lnTo>
                  <a:lnTo>
                    <a:pt x="2680" y="748"/>
                  </a:lnTo>
                </a:path>
              </a:pathLst>
            </a:custGeom>
            <a:noFill/>
            <a:ln w="9525">
              <a:solidFill>
                <a:srgbClr val="5B82FF"/>
              </a:solidFill>
              <a:round/>
              <a:headEnd type="none" w="med" len="med"/>
              <a:tailEnd type="none" w="med" len="med"/>
            </a:ln>
            <a:scene3d>
              <a:camera prst="legacyObliqueTopRight"/>
              <a:lightRig rig="legacyFlat2" dir="t"/>
            </a:scene3d>
            <a:sp3d extrusionH="49200" prstMaterial="legacyMatte">
              <a:bevelT w="13500" h="13500" prst="angle"/>
              <a:bevelB w="13500" h="13500" prst="angle"/>
              <a:extrusionClr>
                <a:srgbClr val="5B82FF"/>
              </a:extrusionClr>
              <a:contourClr>
                <a:srgbClr val="5B82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flatTx/>
            </a:bodyPr>
            <a:lstStyle/>
            <a:p>
              <a:endParaRPr lang="x-none"/>
            </a:p>
          </p:txBody>
        </p:sp>
        <p:sp>
          <p:nvSpPr>
            <p:cNvPr id="92" name="Freeform 25">
              <a:extLst>
                <a:ext uri="{FF2B5EF4-FFF2-40B4-BE49-F238E27FC236}">
                  <a16:creationId xmlns:a16="http://schemas.microsoft.com/office/drawing/2014/main" xmlns="" id="{6454A5A6-60D2-E146-8441-B6E3E6DB9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" y="1224"/>
              <a:ext cx="2419" cy="887"/>
            </a:xfrm>
            <a:custGeom>
              <a:avLst/>
              <a:gdLst>
                <a:gd name="T0" fmla="*/ 0 w 2677"/>
                <a:gd name="T1" fmla="*/ 0 h 923"/>
                <a:gd name="T2" fmla="*/ 11 w 2677"/>
                <a:gd name="T3" fmla="*/ 0 h 923"/>
                <a:gd name="T4" fmla="*/ 10 w 2677"/>
                <a:gd name="T5" fmla="*/ 12 h 923"/>
                <a:gd name="T6" fmla="*/ 13 w 2677"/>
                <a:gd name="T7" fmla="*/ 12 h 923"/>
                <a:gd name="T8" fmla="*/ 13 w 2677"/>
                <a:gd name="T9" fmla="*/ 29 h 923"/>
                <a:gd name="T10" fmla="*/ 14 w 2677"/>
                <a:gd name="T11" fmla="*/ 29 h 923"/>
                <a:gd name="T12" fmla="*/ 14 w 2677"/>
                <a:gd name="T13" fmla="*/ 34 h 923"/>
                <a:gd name="T14" fmla="*/ 14 w 2677"/>
                <a:gd name="T15" fmla="*/ 35 h 923"/>
                <a:gd name="T16" fmla="*/ 15 w 2677"/>
                <a:gd name="T17" fmla="*/ 42 h 923"/>
                <a:gd name="T18" fmla="*/ 17 w 2677"/>
                <a:gd name="T19" fmla="*/ 43 h 923"/>
                <a:gd name="T20" fmla="*/ 17 w 2677"/>
                <a:gd name="T21" fmla="*/ 52 h 923"/>
                <a:gd name="T22" fmla="*/ 17 w 2677"/>
                <a:gd name="T23" fmla="*/ 53 h 923"/>
                <a:gd name="T24" fmla="*/ 17 w 2677"/>
                <a:gd name="T25" fmla="*/ 61 h 923"/>
                <a:gd name="T26" fmla="*/ 20 w 2677"/>
                <a:gd name="T27" fmla="*/ 60 h 923"/>
                <a:gd name="T28" fmla="*/ 20 w 2677"/>
                <a:gd name="T29" fmla="*/ 69 h 923"/>
                <a:gd name="T30" fmla="*/ 23 w 2677"/>
                <a:gd name="T31" fmla="*/ 69 h 923"/>
                <a:gd name="T32" fmla="*/ 23 w 2677"/>
                <a:gd name="T33" fmla="*/ 80 h 923"/>
                <a:gd name="T34" fmla="*/ 24 w 2677"/>
                <a:gd name="T35" fmla="*/ 79 h 923"/>
                <a:gd name="T36" fmla="*/ 24 w 2677"/>
                <a:gd name="T37" fmla="*/ 87 h 923"/>
                <a:gd name="T38" fmla="*/ 25 w 2677"/>
                <a:gd name="T39" fmla="*/ 87 h 923"/>
                <a:gd name="T40" fmla="*/ 25 w 2677"/>
                <a:gd name="T41" fmla="*/ 98 h 923"/>
                <a:gd name="T42" fmla="*/ 32 w 2677"/>
                <a:gd name="T43" fmla="*/ 99 h 923"/>
                <a:gd name="T44" fmla="*/ 31 w 2677"/>
                <a:gd name="T45" fmla="*/ 103 h 923"/>
                <a:gd name="T46" fmla="*/ 32 w 2677"/>
                <a:gd name="T47" fmla="*/ 103 h 923"/>
                <a:gd name="T48" fmla="*/ 32 w 2677"/>
                <a:gd name="T49" fmla="*/ 114 h 923"/>
                <a:gd name="T50" fmla="*/ 38 w 2677"/>
                <a:gd name="T51" fmla="*/ 114 h 923"/>
                <a:gd name="T52" fmla="*/ 38 w 2677"/>
                <a:gd name="T53" fmla="*/ 122 h 923"/>
                <a:gd name="T54" fmla="*/ 38 w 2677"/>
                <a:gd name="T55" fmla="*/ 122 h 923"/>
                <a:gd name="T56" fmla="*/ 38 w 2677"/>
                <a:gd name="T57" fmla="*/ 131 h 923"/>
                <a:gd name="T58" fmla="*/ 43 w 2677"/>
                <a:gd name="T59" fmla="*/ 133 h 923"/>
                <a:gd name="T60" fmla="*/ 43 w 2677"/>
                <a:gd name="T61" fmla="*/ 140 h 923"/>
                <a:gd name="T62" fmla="*/ 43 w 2677"/>
                <a:gd name="T63" fmla="*/ 140 h 923"/>
                <a:gd name="T64" fmla="*/ 44 w 2677"/>
                <a:gd name="T65" fmla="*/ 150 h 923"/>
                <a:gd name="T66" fmla="*/ 59 w 2677"/>
                <a:gd name="T67" fmla="*/ 150 h 923"/>
                <a:gd name="T68" fmla="*/ 59 w 2677"/>
                <a:gd name="T69" fmla="*/ 157 h 923"/>
                <a:gd name="T70" fmla="*/ 59 w 2677"/>
                <a:gd name="T71" fmla="*/ 157 h 923"/>
                <a:gd name="T72" fmla="*/ 59 w 2677"/>
                <a:gd name="T73" fmla="*/ 168 h 923"/>
                <a:gd name="T74" fmla="*/ 65 w 2677"/>
                <a:gd name="T75" fmla="*/ 168 h 923"/>
                <a:gd name="T76" fmla="*/ 65 w 2677"/>
                <a:gd name="T77" fmla="*/ 176 h 923"/>
                <a:gd name="T78" fmla="*/ 65 w 2677"/>
                <a:gd name="T79" fmla="*/ 176 h 923"/>
                <a:gd name="T80" fmla="*/ 65 w 2677"/>
                <a:gd name="T81" fmla="*/ 184 h 923"/>
                <a:gd name="T82" fmla="*/ 70 w 2677"/>
                <a:gd name="T83" fmla="*/ 184 h 923"/>
                <a:gd name="T84" fmla="*/ 70 w 2677"/>
                <a:gd name="T85" fmla="*/ 198 h 923"/>
                <a:gd name="T86" fmla="*/ 72 w 2677"/>
                <a:gd name="T87" fmla="*/ 198 h 923"/>
                <a:gd name="T88" fmla="*/ 72 w 2677"/>
                <a:gd name="T89" fmla="*/ 215 h 923"/>
                <a:gd name="T90" fmla="*/ 77 w 2677"/>
                <a:gd name="T91" fmla="*/ 215 h 923"/>
                <a:gd name="T92" fmla="*/ 77 w 2677"/>
                <a:gd name="T93" fmla="*/ 239 h 923"/>
                <a:gd name="T94" fmla="*/ 85 w 2677"/>
                <a:gd name="T95" fmla="*/ 239 h 92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677"/>
                <a:gd name="T145" fmla="*/ 0 h 923"/>
                <a:gd name="T146" fmla="*/ 2677 w 2677"/>
                <a:gd name="T147" fmla="*/ 923 h 92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677" h="923">
                  <a:moveTo>
                    <a:pt x="0" y="0"/>
                  </a:moveTo>
                  <a:lnTo>
                    <a:pt x="313" y="0"/>
                  </a:lnTo>
                  <a:lnTo>
                    <a:pt x="310" y="32"/>
                  </a:lnTo>
                  <a:lnTo>
                    <a:pt x="400" y="38"/>
                  </a:lnTo>
                  <a:lnTo>
                    <a:pt x="401" y="105"/>
                  </a:lnTo>
                  <a:lnTo>
                    <a:pt x="422" y="104"/>
                  </a:lnTo>
                  <a:lnTo>
                    <a:pt x="428" y="131"/>
                  </a:lnTo>
                  <a:lnTo>
                    <a:pt x="466" y="134"/>
                  </a:lnTo>
                  <a:lnTo>
                    <a:pt x="467" y="162"/>
                  </a:lnTo>
                  <a:lnTo>
                    <a:pt x="527" y="164"/>
                  </a:lnTo>
                  <a:lnTo>
                    <a:pt x="526" y="198"/>
                  </a:lnTo>
                  <a:lnTo>
                    <a:pt x="538" y="200"/>
                  </a:lnTo>
                  <a:lnTo>
                    <a:pt x="538" y="234"/>
                  </a:lnTo>
                  <a:lnTo>
                    <a:pt x="622" y="233"/>
                  </a:lnTo>
                  <a:lnTo>
                    <a:pt x="626" y="266"/>
                  </a:lnTo>
                  <a:lnTo>
                    <a:pt x="728" y="269"/>
                  </a:lnTo>
                  <a:lnTo>
                    <a:pt x="728" y="306"/>
                  </a:lnTo>
                  <a:lnTo>
                    <a:pt x="769" y="305"/>
                  </a:lnTo>
                  <a:lnTo>
                    <a:pt x="767" y="339"/>
                  </a:lnTo>
                  <a:lnTo>
                    <a:pt x="800" y="342"/>
                  </a:lnTo>
                  <a:lnTo>
                    <a:pt x="799" y="377"/>
                  </a:lnTo>
                  <a:lnTo>
                    <a:pt x="989" y="380"/>
                  </a:lnTo>
                  <a:lnTo>
                    <a:pt x="986" y="401"/>
                  </a:lnTo>
                  <a:lnTo>
                    <a:pt x="1003" y="399"/>
                  </a:lnTo>
                  <a:lnTo>
                    <a:pt x="1006" y="441"/>
                  </a:lnTo>
                  <a:lnTo>
                    <a:pt x="1165" y="441"/>
                  </a:lnTo>
                  <a:lnTo>
                    <a:pt x="1163" y="471"/>
                  </a:lnTo>
                  <a:lnTo>
                    <a:pt x="1178" y="471"/>
                  </a:lnTo>
                  <a:lnTo>
                    <a:pt x="1175" y="509"/>
                  </a:lnTo>
                  <a:lnTo>
                    <a:pt x="1376" y="513"/>
                  </a:lnTo>
                  <a:lnTo>
                    <a:pt x="1370" y="540"/>
                  </a:lnTo>
                  <a:lnTo>
                    <a:pt x="1396" y="543"/>
                  </a:lnTo>
                  <a:lnTo>
                    <a:pt x="1399" y="579"/>
                  </a:lnTo>
                  <a:lnTo>
                    <a:pt x="1847" y="578"/>
                  </a:lnTo>
                  <a:lnTo>
                    <a:pt x="1849" y="605"/>
                  </a:lnTo>
                  <a:lnTo>
                    <a:pt x="1873" y="606"/>
                  </a:lnTo>
                  <a:lnTo>
                    <a:pt x="1871" y="648"/>
                  </a:lnTo>
                  <a:lnTo>
                    <a:pt x="2011" y="648"/>
                  </a:lnTo>
                  <a:lnTo>
                    <a:pt x="2011" y="678"/>
                  </a:lnTo>
                  <a:lnTo>
                    <a:pt x="2057" y="680"/>
                  </a:lnTo>
                  <a:lnTo>
                    <a:pt x="2057" y="714"/>
                  </a:lnTo>
                  <a:lnTo>
                    <a:pt x="2153" y="714"/>
                  </a:lnTo>
                  <a:lnTo>
                    <a:pt x="2152" y="764"/>
                  </a:lnTo>
                  <a:lnTo>
                    <a:pt x="2315" y="762"/>
                  </a:lnTo>
                  <a:lnTo>
                    <a:pt x="2314" y="836"/>
                  </a:lnTo>
                  <a:lnTo>
                    <a:pt x="2417" y="833"/>
                  </a:lnTo>
                  <a:lnTo>
                    <a:pt x="2416" y="920"/>
                  </a:lnTo>
                  <a:lnTo>
                    <a:pt x="2677" y="923"/>
                  </a:lnTo>
                </a:path>
              </a:pathLst>
            </a:custGeom>
            <a:noFill/>
            <a:ln w="9525">
              <a:solidFill>
                <a:srgbClr val="66FF33"/>
              </a:solidFill>
              <a:round/>
              <a:headEnd type="none" w="med" len="med"/>
              <a:tailEnd type="none" w="med" len="med"/>
            </a:ln>
            <a:scene3d>
              <a:camera prst="legacyObliqueTopRight"/>
              <a:lightRig rig="legacyFlat2" dir="t"/>
            </a:scene3d>
            <a:sp3d extrusionH="49200" prstMaterial="legacyMatte">
              <a:bevelT w="13500" h="13500" prst="angle"/>
              <a:bevelB w="13500" h="13500" prst="angle"/>
              <a:extrusionClr>
                <a:srgbClr val="66FF33"/>
              </a:extrusionClr>
              <a:contourClr>
                <a:srgbClr val="66FF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flatTx/>
            </a:bodyPr>
            <a:lstStyle/>
            <a:p>
              <a:endParaRPr lang="x-none"/>
            </a:p>
          </p:txBody>
        </p:sp>
        <p:sp>
          <p:nvSpPr>
            <p:cNvPr id="93" name="Freeform 26">
              <a:extLst>
                <a:ext uri="{FF2B5EF4-FFF2-40B4-BE49-F238E27FC236}">
                  <a16:creationId xmlns:a16="http://schemas.microsoft.com/office/drawing/2014/main" xmlns="" id="{7B9BB9A5-EA52-D14E-8896-875FB901F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" y="1224"/>
              <a:ext cx="2377" cy="1701"/>
            </a:xfrm>
            <a:custGeom>
              <a:avLst/>
              <a:gdLst>
                <a:gd name="T0" fmla="*/ 5 w 2630"/>
                <a:gd name="T1" fmla="*/ 5 h 1769"/>
                <a:gd name="T2" fmla="*/ 5 w 2630"/>
                <a:gd name="T3" fmla="*/ 13 h 1769"/>
                <a:gd name="T4" fmla="*/ 8 w 2630"/>
                <a:gd name="T5" fmla="*/ 26 h 1769"/>
                <a:gd name="T6" fmla="*/ 11 w 2630"/>
                <a:gd name="T7" fmla="*/ 35 h 1769"/>
                <a:gd name="T8" fmla="*/ 12 w 2630"/>
                <a:gd name="T9" fmla="*/ 47 h 1769"/>
                <a:gd name="T10" fmla="*/ 13 w 2630"/>
                <a:gd name="T11" fmla="*/ 59 h 1769"/>
                <a:gd name="T12" fmla="*/ 17 w 2630"/>
                <a:gd name="T13" fmla="*/ 72 h 1769"/>
                <a:gd name="T14" fmla="*/ 21 w 2630"/>
                <a:gd name="T15" fmla="*/ 82 h 1769"/>
                <a:gd name="T16" fmla="*/ 23 w 2630"/>
                <a:gd name="T17" fmla="*/ 107 h 1769"/>
                <a:gd name="T18" fmla="*/ 26 w 2630"/>
                <a:gd name="T19" fmla="*/ 118 h 1769"/>
                <a:gd name="T20" fmla="*/ 28 w 2630"/>
                <a:gd name="T21" fmla="*/ 130 h 1769"/>
                <a:gd name="T22" fmla="*/ 29 w 2630"/>
                <a:gd name="T23" fmla="*/ 143 h 1769"/>
                <a:gd name="T24" fmla="*/ 32 w 2630"/>
                <a:gd name="T25" fmla="*/ 154 h 1769"/>
                <a:gd name="T26" fmla="*/ 35 w 2630"/>
                <a:gd name="T27" fmla="*/ 167 h 1769"/>
                <a:gd name="T28" fmla="*/ 39 w 2630"/>
                <a:gd name="T29" fmla="*/ 180 h 1769"/>
                <a:gd name="T30" fmla="*/ 39 w 2630"/>
                <a:gd name="T31" fmla="*/ 188 h 1769"/>
                <a:gd name="T32" fmla="*/ 42 w 2630"/>
                <a:gd name="T33" fmla="*/ 204 h 1769"/>
                <a:gd name="T34" fmla="*/ 43 w 2630"/>
                <a:gd name="T35" fmla="*/ 214 h 1769"/>
                <a:gd name="T36" fmla="*/ 43 w 2630"/>
                <a:gd name="T37" fmla="*/ 228 h 1769"/>
                <a:gd name="T38" fmla="*/ 47 w 2630"/>
                <a:gd name="T39" fmla="*/ 238 h 1769"/>
                <a:gd name="T40" fmla="*/ 57 w 2630"/>
                <a:gd name="T41" fmla="*/ 248 h 1769"/>
                <a:gd name="T42" fmla="*/ 57 w 2630"/>
                <a:gd name="T43" fmla="*/ 257 h 1769"/>
                <a:gd name="T44" fmla="*/ 59 w 2630"/>
                <a:gd name="T45" fmla="*/ 275 h 1769"/>
                <a:gd name="T46" fmla="*/ 63 w 2630"/>
                <a:gd name="T47" fmla="*/ 285 h 1769"/>
                <a:gd name="T48" fmla="*/ 68 w 2630"/>
                <a:gd name="T49" fmla="*/ 309 h 1769"/>
                <a:gd name="T50" fmla="*/ 70 w 2630"/>
                <a:gd name="T51" fmla="*/ 323 h 1769"/>
                <a:gd name="T52" fmla="*/ 72 w 2630"/>
                <a:gd name="T53" fmla="*/ 336 h 1769"/>
                <a:gd name="T54" fmla="*/ 72 w 2630"/>
                <a:gd name="T55" fmla="*/ 360 h 1769"/>
                <a:gd name="T56" fmla="*/ 77 w 2630"/>
                <a:gd name="T57" fmla="*/ 379 h 1769"/>
                <a:gd name="T58" fmla="*/ 78 w 2630"/>
                <a:gd name="T59" fmla="*/ 404 h 1769"/>
                <a:gd name="T60" fmla="*/ 80 w 2630"/>
                <a:gd name="T61" fmla="*/ 428 h 1769"/>
                <a:gd name="T62" fmla="*/ 85 w 2630"/>
                <a:gd name="T63" fmla="*/ 465 h 176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630"/>
                <a:gd name="T97" fmla="*/ 0 h 1769"/>
                <a:gd name="T98" fmla="*/ 2630 w 2630"/>
                <a:gd name="T99" fmla="*/ 1769 h 176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630" h="1769">
                  <a:moveTo>
                    <a:pt x="0" y="0"/>
                  </a:moveTo>
                  <a:lnTo>
                    <a:pt x="148" y="5"/>
                  </a:lnTo>
                  <a:lnTo>
                    <a:pt x="149" y="35"/>
                  </a:lnTo>
                  <a:lnTo>
                    <a:pt x="170" y="44"/>
                  </a:lnTo>
                  <a:lnTo>
                    <a:pt x="170" y="90"/>
                  </a:lnTo>
                  <a:lnTo>
                    <a:pt x="232" y="90"/>
                  </a:lnTo>
                  <a:lnTo>
                    <a:pt x="230" y="128"/>
                  </a:lnTo>
                  <a:lnTo>
                    <a:pt x="313" y="128"/>
                  </a:lnTo>
                  <a:lnTo>
                    <a:pt x="313" y="174"/>
                  </a:lnTo>
                  <a:lnTo>
                    <a:pt x="353" y="176"/>
                  </a:lnTo>
                  <a:lnTo>
                    <a:pt x="353" y="218"/>
                  </a:lnTo>
                  <a:lnTo>
                    <a:pt x="392" y="222"/>
                  </a:lnTo>
                  <a:lnTo>
                    <a:pt x="394" y="266"/>
                  </a:lnTo>
                  <a:lnTo>
                    <a:pt x="518" y="272"/>
                  </a:lnTo>
                  <a:lnTo>
                    <a:pt x="514" y="312"/>
                  </a:lnTo>
                  <a:lnTo>
                    <a:pt x="682" y="309"/>
                  </a:lnTo>
                  <a:lnTo>
                    <a:pt x="683" y="405"/>
                  </a:lnTo>
                  <a:lnTo>
                    <a:pt x="724" y="404"/>
                  </a:lnTo>
                  <a:lnTo>
                    <a:pt x="725" y="450"/>
                  </a:lnTo>
                  <a:lnTo>
                    <a:pt x="812" y="449"/>
                  </a:lnTo>
                  <a:lnTo>
                    <a:pt x="812" y="489"/>
                  </a:lnTo>
                  <a:lnTo>
                    <a:pt x="869" y="491"/>
                  </a:lnTo>
                  <a:lnTo>
                    <a:pt x="874" y="539"/>
                  </a:lnTo>
                  <a:lnTo>
                    <a:pt x="907" y="545"/>
                  </a:lnTo>
                  <a:lnTo>
                    <a:pt x="908" y="576"/>
                  </a:lnTo>
                  <a:lnTo>
                    <a:pt x="1025" y="579"/>
                  </a:lnTo>
                  <a:lnTo>
                    <a:pt x="1025" y="624"/>
                  </a:lnTo>
                  <a:lnTo>
                    <a:pt x="1099" y="629"/>
                  </a:lnTo>
                  <a:lnTo>
                    <a:pt x="1100" y="674"/>
                  </a:lnTo>
                  <a:lnTo>
                    <a:pt x="1210" y="677"/>
                  </a:lnTo>
                  <a:lnTo>
                    <a:pt x="1213" y="713"/>
                  </a:lnTo>
                  <a:lnTo>
                    <a:pt x="1255" y="720"/>
                  </a:lnTo>
                  <a:lnTo>
                    <a:pt x="1256" y="762"/>
                  </a:lnTo>
                  <a:lnTo>
                    <a:pt x="1285" y="773"/>
                  </a:lnTo>
                  <a:lnTo>
                    <a:pt x="1289" y="803"/>
                  </a:lnTo>
                  <a:lnTo>
                    <a:pt x="1345" y="813"/>
                  </a:lnTo>
                  <a:lnTo>
                    <a:pt x="1346" y="852"/>
                  </a:lnTo>
                  <a:lnTo>
                    <a:pt x="1375" y="858"/>
                  </a:lnTo>
                  <a:lnTo>
                    <a:pt x="1376" y="899"/>
                  </a:lnTo>
                  <a:lnTo>
                    <a:pt x="1451" y="902"/>
                  </a:lnTo>
                  <a:lnTo>
                    <a:pt x="1451" y="947"/>
                  </a:lnTo>
                  <a:lnTo>
                    <a:pt x="1763" y="947"/>
                  </a:lnTo>
                  <a:lnTo>
                    <a:pt x="1766" y="984"/>
                  </a:lnTo>
                  <a:lnTo>
                    <a:pt x="1790" y="983"/>
                  </a:lnTo>
                  <a:lnTo>
                    <a:pt x="1795" y="1035"/>
                  </a:lnTo>
                  <a:lnTo>
                    <a:pt x="1844" y="1040"/>
                  </a:lnTo>
                  <a:lnTo>
                    <a:pt x="1846" y="1079"/>
                  </a:lnTo>
                  <a:lnTo>
                    <a:pt x="1946" y="1079"/>
                  </a:lnTo>
                  <a:lnTo>
                    <a:pt x="1946" y="1169"/>
                  </a:lnTo>
                  <a:lnTo>
                    <a:pt x="2119" y="1170"/>
                  </a:lnTo>
                  <a:lnTo>
                    <a:pt x="2117" y="1211"/>
                  </a:lnTo>
                  <a:lnTo>
                    <a:pt x="2150" y="1224"/>
                  </a:lnTo>
                  <a:lnTo>
                    <a:pt x="2152" y="1266"/>
                  </a:lnTo>
                  <a:lnTo>
                    <a:pt x="2215" y="1271"/>
                  </a:lnTo>
                  <a:lnTo>
                    <a:pt x="2215" y="1364"/>
                  </a:lnTo>
                  <a:lnTo>
                    <a:pt x="2309" y="1368"/>
                  </a:lnTo>
                  <a:lnTo>
                    <a:pt x="2309" y="1425"/>
                  </a:lnTo>
                  <a:lnTo>
                    <a:pt x="2393" y="1433"/>
                  </a:lnTo>
                  <a:lnTo>
                    <a:pt x="2392" y="1527"/>
                  </a:lnTo>
                  <a:lnTo>
                    <a:pt x="2420" y="1529"/>
                  </a:lnTo>
                  <a:lnTo>
                    <a:pt x="2422" y="1616"/>
                  </a:lnTo>
                  <a:lnTo>
                    <a:pt x="2486" y="1620"/>
                  </a:lnTo>
                  <a:lnTo>
                    <a:pt x="2486" y="1766"/>
                  </a:lnTo>
                  <a:lnTo>
                    <a:pt x="2630" y="1769"/>
                  </a:ln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 type="none" w="med" len="med"/>
              <a:tailEnd type="none" w="med" len="med"/>
            </a:ln>
            <a:scene3d>
              <a:camera prst="legacyObliqueTopRight"/>
              <a:lightRig rig="legacyFlat2" dir="t"/>
            </a:scene3d>
            <a:sp3d extrusionH="49200" prstMaterial="legacyMatte">
              <a:bevelT w="13500" h="13500" prst="angle"/>
              <a:bevelB w="13500" h="13500" prst="angle"/>
              <a:extrusionClr>
                <a:srgbClr val="FF66FF"/>
              </a:extrusionClr>
              <a:contourClr>
                <a:srgbClr val="FF66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flatTx/>
            </a:bodyPr>
            <a:lstStyle/>
            <a:p>
              <a:endParaRPr lang="x-none"/>
            </a:p>
          </p:txBody>
        </p:sp>
        <p:sp>
          <p:nvSpPr>
            <p:cNvPr id="94" name="Rectangle 27">
              <a:extLst>
                <a:ext uri="{FF2B5EF4-FFF2-40B4-BE49-F238E27FC236}">
                  <a16:creationId xmlns:a16="http://schemas.microsoft.com/office/drawing/2014/main" xmlns="" id="{F5F02A30-0DA6-0043-B70C-56C3ED3215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313"/>
              <a:ext cx="521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r">
                <a:spcBef>
                  <a:spcPct val="50000"/>
                </a:spcBef>
                <a:defRPr/>
              </a:pPr>
              <a:r>
                <a:rPr lang="en-GB" altLang="pt-BR" sz="1700" dirty="0">
                  <a:solidFill>
                    <a:srgbClr val="D5D40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Normal</a:t>
              </a:r>
            </a:p>
          </p:txBody>
        </p:sp>
        <p:sp>
          <p:nvSpPr>
            <p:cNvPr id="95" name="Rectangle 28">
              <a:extLst>
                <a:ext uri="{FF2B5EF4-FFF2-40B4-BE49-F238E27FC236}">
                  <a16:creationId xmlns:a16="http://schemas.microsoft.com/office/drawing/2014/main" xmlns="" id="{D8DE1C00-4E20-734D-8F87-22C2DF72F4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683"/>
              <a:ext cx="347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GB" altLang="pt-BR" sz="17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TGD</a:t>
              </a:r>
            </a:p>
          </p:txBody>
        </p:sp>
        <p:sp>
          <p:nvSpPr>
            <p:cNvPr id="96" name="Rectangle 29">
              <a:extLst>
                <a:ext uri="{FF2B5EF4-FFF2-40B4-BE49-F238E27FC236}">
                  <a16:creationId xmlns:a16="http://schemas.microsoft.com/office/drawing/2014/main" xmlns="" id="{65A05FD8-525D-1041-B221-BD3005119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3" y="2666"/>
              <a:ext cx="341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GB" altLang="pt-BR" sz="1700" dirty="0">
                  <a:solidFill>
                    <a:srgbClr val="A02DC5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DM</a:t>
              </a:r>
            </a:p>
          </p:txBody>
        </p:sp>
        <p:sp>
          <p:nvSpPr>
            <p:cNvPr id="97" name="Line 30">
              <a:extLst>
                <a:ext uri="{FF2B5EF4-FFF2-40B4-BE49-F238E27FC236}">
                  <a16:creationId xmlns:a16="http://schemas.microsoft.com/office/drawing/2014/main" xmlns="" id="{0FA210DA-49D6-F947-B251-7481AF786A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" y="3321"/>
              <a:ext cx="24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8" name="Rectangle 31">
              <a:extLst>
                <a:ext uri="{FF2B5EF4-FFF2-40B4-BE49-F238E27FC236}">
                  <a16:creationId xmlns:a16="http://schemas.microsoft.com/office/drawing/2014/main" xmlns="" id="{DFCA3740-43C4-8846-8E63-FBBAD6272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3" y="2086"/>
              <a:ext cx="815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GB" altLang="pt-BR" sz="1700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DM </a:t>
              </a:r>
              <a:r>
                <a:rPr lang="en-GB" altLang="pt-BR" sz="1700" dirty="0" err="1">
                  <a:solidFill>
                    <a:srgbClr val="92D0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recém-diagnosticado</a:t>
              </a:r>
              <a:endParaRPr lang="en-GB" altLang="pt-BR" sz="170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100" name="Line 33">
              <a:extLst>
                <a:ext uri="{FF2B5EF4-FFF2-40B4-BE49-F238E27FC236}">
                  <a16:creationId xmlns:a16="http://schemas.microsoft.com/office/drawing/2014/main" xmlns="" id="{BF3F1700-68C1-984A-9B2C-3B5E0186F3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6" y="3214"/>
              <a:ext cx="101" cy="5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</p:grpSp>
      <p:sp>
        <p:nvSpPr>
          <p:cNvPr id="101" name="Rectangle 5">
            <a:extLst>
              <a:ext uri="{FF2B5EF4-FFF2-40B4-BE49-F238E27FC236}">
                <a16:creationId xmlns:a16="http://schemas.microsoft.com/office/drawing/2014/main" xmlns="" id="{40C06A01-85D6-6543-9CE6-AA669A92E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9203" y="6548315"/>
            <a:ext cx="2586921" cy="20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42900" indent="-3429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5000"/>
              </a:lnSpc>
            </a:pPr>
            <a:r>
              <a:rPr lang="en-GB" altLang="pt-BR" sz="1400" b="1" i="1" dirty="0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ea typeface="+mn-ea"/>
              </a:rPr>
              <a:t>De </a:t>
            </a:r>
            <a:r>
              <a:rPr lang="en-GB" altLang="pt-BR" sz="1400" b="1" i="1" dirty="0" err="1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ea typeface="+mn-ea"/>
              </a:rPr>
              <a:t>Vegt</a:t>
            </a:r>
            <a:r>
              <a:rPr lang="en-GB" altLang="pt-BR" sz="1400" b="1" i="1" dirty="0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ea typeface="+mn-ea"/>
              </a:rPr>
              <a:t> F et al. Diabetes Care 2000</a:t>
            </a:r>
          </a:p>
        </p:txBody>
      </p:sp>
      <p:sp>
        <p:nvSpPr>
          <p:cNvPr id="102" name="Text Box 34">
            <a:extLst>
              <a:ext uri="{FF2B5EF4-FFF2-40B4-BE49-F238E27FC236}">
                <a16:creationId xmlns:a16="http://schemas.microsoft.com/office/drawing/2014/main" xmlns="" id="{0B0BAE47-1FEE-8F4F-BCED-969A4BAB4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40" y="6065875"/>
            <a:ext cx="1164101" cy="58477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pt-BR" altLang="pt-BR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Hoorn</a:t>
            </a:r>
            <a:r>
              <a:rPr lang="pt-BR" altLang="pt-BR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pt-BR" altLang="pt-BR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Study</a:t>
            </a:r>
            <a:r>
              <a:rPr lang="pt-BR" altLang="pt-BR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 </a:t>
            </a:r>
          </a:p>
          <a:p>
            <a:pPr>
              <a:defRPr/>
            </a:pPr>
            <a:r>
              <a:rPr lang="pt-BR" altLang="pt-BR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N = 2.484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EE8010B8-9FB9-EB8D-EA7A-C49DF3B272A6}"/>
              </a:ext>
            </a:extLst>
          </p:cNvPr>
          <p:cNvGrpSpPr>
            <a:grpSpLocks/>
          </p:cNvGrpSpPr>
          <p:nvPr/>
        </p:nvGrpSpPr>
        <p:grpSpPr bwMode="auto">
          <a:xfrm>
            <a:off x="459792" y="203396"/>
            <a:ext cx="6675675" cy="1068082"/>
            <a:chOff x="-2932019" y="5074741"/>
            <a:chExt cx="6675378" cy="1068448"/>
          </a:xfrm>
        </p:grpSpPr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xmlns="" id="{A5E9AFD9-24FB-7DAE-1F46-6F1E96FC592C}"/>
                </a:ext>
              </a:extLst>
            </p:cNvPr>
            <p:cNvSpPr txBox="1"/>
            <p:nvPr/>
          </p:nvSpPr>
          <p:spPr>
            <a:xfrm>
              <a:off x="-2932019" y="5127178"/>
              <a:ext cx="6019166" cy="10160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pt-BR" altLang="pt-BR" sz="30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Qual o impacto na mortalidade e o que causa a morte no DM</a:t>
              </a:r>
            </a:p>
          </p:txBody>
        </p:sp>
        <p:pic>
          <p:nvPicPr>
            <p:cNvPr id="5" name="Picture 3" descr="C:\Users\Sandra\AppData\Local\Microsoft\Windows\Temporary Internet Files\Content.IE5\CYWT7RQI\MC900434859[1].png">
              <a:extLst>
                <a:ext uri="{FF2B5EF4-FFF2-40B4-BE49-F238E27FC236}">
                  <a16:creationId xmlns:a16="http://schemas.microsoft.com/office/drawing/2014/main" xmlns="" id="{1FC02F21-4ADA-0476-BC8F-6DF68B755F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5244" y="5074741"/>
              <a:ext cx="998115" cy="997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8">
            <a:extLst>
              <a:ext uri="{FF2B5EF4-FFF2-40B4-BE49-F238E27FC236}">
                <a16:creationId xmlns:a16="http://schemas.microsoft.com/office/drawing/2014/main" xmlns="" id="{4A7A272D-0598-602D-849B-B98C8B02720B}"/>
              </a:ext>
            </a:extLst>
          </p:cNvPr>
          <p:cNvGrpSpPr>
            <a:grpSpLocks/>
          </p:cNvGrpSpPr>
          <p:nvPr/>
        </p:nvGrpSpPr>
        <p:grpSpPr bwMode="auto">
          <a:xfrm>
            <a:off x="6910177" y="2130177"/>
            <a:ext cx="4214812" cy="3044828"/>
            <a:chOff x="223" y="960"/>
            <a:chExt cx="2655" cy="1918"/>
          </a:xfrm>
        </p:grpSpPr>
        <p:sp>
          <p:nvSpPr>
            <p:cNvPr id="7" name="Freeform 9">
              <a:extLst>
                <a:ext uri="{FF2B5EF4-FFF2-40B4-BE49-F238E27FC236}">
                  <a16:creationId xmlns:a16="http://schemas.microsoft.com/office/drawing/2014/main" xmlns="" id="{08642547-7C1C-9F68-281B-39C192DBF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4" y="1069"/>
              <a:ext cx="790" cy="883"/>
            </a:xfrm>
            <a:custGeom>
              <a:avLst/>
              <a:gdLst>
                <a:gd name="T0" fmla="*/ 133 w 790"/>
                <a:gd name="T1" fmla="*/ 883 h 883"/>
                <a:gd name="T2" fmla="*/ 0 w 790"/>
                <a:gd name="T3" fmla="*/ 12 h 883"/>
                <a:gd name="T4" fmla="*/ 14 w 790"/>
                <a:gd name="T5" fmla="*/ 12 h 883"/>
                <a:gd name="T6" fmla="*/ 29 w 790"/>
                <a:gd name="T7" fmla="*/ 8 h 883"/>
                <a:gd name="T8" fmla="*/ 48 w 790"/>
                <a:gd name="T9" fmla="*/ 8 h 883"/>
                <a:gd name="T10" fmla="*/ 66 w 790"/>
                <a:gd name="T11" fmla="*/ 4 h 883"/>
                <a:gd name="T12" fmla="*/ 81 w 790"/>
                <a:gd name="T13" fmla="*/ 4 h 883"/>
                <a:gd name="T14" fmla="*/ 100 w 790"/>
                <a:gd name="T15" fmla="*/ 4 h 883"/>
                <a:gd name="T16" fmla="*/ 118 w 790"/>
                <a:gd name="T17" fmla="*/ 0 h 883"/>
                <a:gd name="T18" fmla="*/ 133 w 790"/>
                <a:gd name="T19" fmla="*/ 0 h 883"/>
                <a:gd name="T20" fmla="*/ 178 w 790"/>
                <a:gd name="T21" fmla="*/ 4 h 883"/>
                <a:gd name="T22" fmla="*/ 226 w 790"/>
                <a:gd name="T23" fmla="*/ 4 h 883"/>
                <a:gd name="T24" fmla="*/ 270 w 790"/>
                <a:gd name="T25" fmla="*/ 12 h 883"/>
                <a:gd name="T26" fmla="*/ 315 w 790"/>
                <a:gd name="T27" fmla="*/ 20 h 883"/>
                <a:gd name="T28" fmla="*/ 404 w 790"/>
                <a:gd name="T29" fmla="*/ 39 h 883"/>
                <a:gd name="T30" fmla="*/ 489 w 790"/>
                <a:gd name="T31" fmla="*/ 67 h 883"/>
                <a:gd name="T32" fmla="*/ 571 w 790"/>
                <a:gd name="T33" fmla="*/ 106 h 883"/>
                <a:gd name="T34" fmla="*/ 649 w 790"/>
                <a:gd name="T35" fmla="*/ 149 h 883"/>
                <a:gd name="T36" fmla="*/ 686 w 790"/>
                <a:gd name="T37" fmla="*/ 173 h 883"/>
                <a:gd name="T38" fmla="*/ 723 w 790"/>
                <a:gd name="T39" fmla="*/ 200 h 883"/>
                <a:gd name="T40" fmla="*/ 756 w 790"/>
                <a:gd name="T41" fmla="*/ 227 h 883"/>
                <a:gd name="T42" fmla="*/ 790 w 790"/>
                <a:gd name="T43" fmla="*/ 259 h 883"/>
                <a:gd name="T44" fmla="*/ 133 w 790"/>
                <a:gd name="T45" fmla="*/ 883 h 88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90"/>
                <a:gd name="T70" fmla="*/ 0 h 883"/>
                <a:gd name="T71" fmla="*/ 790 w 790"/>
                <a:gd name="T72" fmla="*/ 883 h 88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90" h="883">
                  <a:moveTo>
                    <a:pt x="133" y="883"/>
                  </a:moveTo>
                  <a:lnTo>
                    <a:pt x="0" y="12"/>
                  </a:lnTo>
                  <a:lnTo>
                    <a:pt x="14" y="12"/>
                  </a:lnTo>
                  <a:lnTo>
                    <a:pt x="29" y="8"/>
                  </a:lnTo>
                  <a:lnTo>
                    <a:pt x="48" y="8"/>
                  </a:lnTo>
                  <a:lnTo>
                    <a:pt x="66" y="4"/>
                  </a:lnTo>
                  <a:lnTo>
                    <a:pt x="81" y="4"/>
                  </a:lnTo>
                  <a:lnTo>
                    <a:pt x="100" y="4"/>
                  </a:lnTo>
                  <a:lnTo>
                    <a:pt x="118" y="0"/>
                  </a:lnTo>
                  <a:lnTo>
                    <a:pt x="133" y="0"/>
                  </a:lnTo>
                  <a:lnTo>
                    <a:pt x="178" y="4"/>
                  </a:lnTo>
                  <a:lnTo>
                    <a:pt x="226" y="4"/>
                  </a:lnTo>
                  <a:lnTo>
                    <a:pt x="270" y="12"/>
                  </a:lnTo>
                  <a:lnTo>
                    <a:pt x="315" y="20"/>
                  </a:lnTo>
                  <a:lnTo>
                    <a:pt x="404" y="39"/>
                  </a:lnTo>
                  <a:lnTo>
                    <a:pt x="489" y="67"/>
                  </a:lnTo>
                  <a:lnTo>
                    <a:pt x="571" y="106"/>
                  </a:lnTo>
                  <a:lnTo>
                    <a:pt x="649" y="149"/>
                  </a:lnTo>
                  <a:lnTo>
                    <a:pt x="686" y="173"/>
                  </a:lnTo>
                  <a:lnTo>
                    <a:pt x="723" y="200"/>
                  </a:lnTo>
                  <a:lnTo>
                    <a:pt x="756" y="227"/>
                  </a:lnTo>
                  <a:lnTo>
                    <a:pt x="790" y="259"/>
                  </a:lnTo>
                  <a:lnTo>
                    <a:pt x="133" y="88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xmlns="" id="{22DA974E-B390-0F48-BD57-0C5A90B5E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6" y="1077"/>
              <a:ext cx="145" cy="875"/>
            </a:xfrm>
            <a:custGeom>
              <a:avLst/>
              <a:gdLst>
                <a:gd name="T0" fmla="*/ 8 w 145"/>
                <a:gd name="T1" fmla="*/ 0 h 875"/>
                <a:gd name="T2" fmla="*/ 0 w 145"/>
                <a:gd name="T3" fmla="*/ 4 h 875"/>
                <a:gd name="T4" fmla="*/ 137 w 145"/>
                <a:gd name="T5" fmla="*/ 875 h 875"/>
                <a:gd name="T6" fmla="*/ 145 w 145"/>
                <a:gd name="T7" fmla="*/ 875 h 875"/>
                <a:gd name="T8" fmla="*/ 11 w 145"/>
                <a:gd name="T9" fmla="*/ 4 h 875"/>
                <a:gd name="T10" fmla="*/ 8 w 145"/>
                <a:gd name="T11" fmla="*/ 8 h 875"/>
                <a:gd name="T12" fmla="*/ 8 w 145"/>
                <a:gd name="T13" fmla="*/ 0 h 875"/>
                <a:gd name="T14" fmla="*/ 0 w 145"/>
                <a:gd name="T15" fmla="*/ 0 h 875"/>
                <a:gd name="T16" fmla="*/ 0 w 145"/>
                <a:gd name="T17" fmla="*/ 4 h 875"/>
                <a:gd name="T18" fmla="*/ 8 w 145"/>
                <a:gd name="T19" fmla="*/ 0 h 8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5"/>
                <a:gd name="T31" fmla="*/ 0 h 875"/>
                <a:gd name="T32" fmla="*/ 145 w 145"/>
                <a:gd name="T33" fmla="*/ 875 h 87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5" h="875">
                  <a:moveTo>
                    <a:pt x="8" y="0"/>
                  </a:moveTo>
                  <a:lnTo>
                    <a:pt x="0" y="4"/>
                  </a:lnTo>
                  <a:lnTo>
                    <a:pt x="137" y="875"/>
                  </a:lnTo>
                  <a:lnTo>
                    <a:pt x="145" y="875"/>
                  </a:lnTo>
                  <a:lnTo>
                    <a:pt x="11" y="4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xmlns="" id="{41B97EF1-A8F5-DFA6-CB16-3DE4358D0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4" y="1065"/>
              <a:ext cx="133" cy="20"/>
            </a:xfrm>
            <a:custGeom>
              <a:avLst/>
              <a:gdLst>
                <a:gd name="T0" fmla="*/ 133 w 133"/>
                <a:gd name="T1" fmla="*/ 0 h 20"/>
                <a:gd name="T2" fmla="*/ 133 w 133"/>
                <a:gd name="T3" fmla="*/ 0 h 20"/>
                <a:gd name="T4" fmla="*/ 115 w 133"/>
                <a:gd name="T5" fmla="*/ 0 h 20"/>
                <a:gd name="T6" fmla="*/ 100 w 133"/>
                <a:gd name="T7" fmla="*/ 0 h 20"/>
                <a:gd name="T8" fmla="*/ 81 w 133"/>
                <a:gd name="T9" fmla="*/ 4 h 20"/>
                <a:gd name="T10" fmla="*/ 63 w 133"/>
                <a:gd name="T11" fmla="*/ 4 h 20"/>
                <a:gd name="T12" fmla="*/ 48 w 133"/>
                <a:gd name="T13" fmla="*/ 4 h 20"/>
                <a:gd name="T14" fmla="*/ 29 w 133"/>
                <a:gd name="T15" fmla="*/ 8 h 20"/>
                <a:gd name="T16" fmla="*/ 14 w 133"/>
                <a:gd name="T17" fmla="*/ 8 h 20"/>
                <a:gd name="T18" fmla="*/ 0 w 133"/>
                <a:gd name="T19" fmla="*/ 12 h 20"/>
                <a:gd name="T20" fmla="*/ 0 w 133"/>
                <a:gd name="T21" fmla="*/ 20 h 20"/>
                <a:gd name="T22" fmla="*/ 14 w 133"/>
                <a:gd name="T23" fmla="*/ 20 h 20"/>
                <a:gd name="T24" fmla="*/ 29 w 133"/>
                <a:gd name="T25" fmla="*/ 20 h 20"/>
                <a:gd name="T26" fmla="*/ 48 w 133"/>
                <a:gd name="T27" fmla="*/ 16 h 20"/>
                <a:gd name="T28" fmla="*/ 66 w 133"/>
                <a:gd name="T29" fmla="*/ 16 h 20"/>
                <a:gd name="T30" fmla="*/ 81 w 133"/>
                <a:gd name="T31" fmla="*/ 12 h 20"/>
                <a:gd name="T32" fmla="*/ 100 w 133"/>
                <a:gd name="T33" fmla="*/ 12 h 20"/>
                <a:gd name="T34" fmla="*/ 118 w 133"/>
                <a:gd name="T35" fmla="*/ 12 h 20"/>
                <a:gd name="T36" fmla="*/ 133 w 133"/>
                <a:gd name="T37" fmla="*/ 12 h 20"/>
                <a:gd name="T38" fmla="*/ 133 w 133"/>
                <a:gd name="T39" fmla="*/ 12 h 20"/>
                <a:gd name="T40" fmla="*/ 133 w 133"/>
                <a:gd name="T41" fmla="*/ 0 h 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3"/>
                <a:gd name="T64" fmla="*/ 0 h 20"/>
                <a:gd name="T65" fmla="*/ 133 w 133"/>
                <a:gd name="T66" fmla="*/ 20 h 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3" h="20">
                  <a:moveTo>
                    <a:pt x="133" y="0"/>
                  </a:moveTo>
                  <a:lnTo>
                    <a:pt x="133" y="0"/>
                  </a:lnTo>
                  <a:lnTo>
                    <a:pt x="115" y="0"/>
                  </a:lnTo>
                  <a:lnTo>
                    <a:pt x="100" y="0"/>
                  </a:lnTo>
                  <a:lnTo>
                    <a:pt x="81" y="4"/>
                  </a:lnTo>
                  <a:lnTo>
                    <a:pt x="63" y="4"/>
                  </a:lnTo>
                  <a:lnTo>
                    <a:pt x="48" y="4"/>
                  </a:lnTo>
                  <a:lnTo>
                    <a:pt x="29" y="8"/>
                  </a:lnTo>
                  <a:lnTo>
                    <a:pt x="14" y="8"/>
                  </a:lnTo>
                  <a:lnTo>
                    <a:pt x="0" y="12"/>
                  </a:lnTo>
                  <a:lnTo>
                    <a:pt x="0" y="20"/>
                  </a:lnTo>
                  <a:lnTo>
                    <a:pt x="14" y="20"/>
                  </a:lnTo>
                  <a:lnTo>
                    <a:pt x="29" y="20"/>
                  </a:lnTo>
                  <a:lnTo>
                    <a:pt x="48" y="16"/>
                  </a:lnTo>
                  <a:lnTo>
                    <a:pt x="66" y="16"/>
                  </a:lnTo>
                  <a:lnTo>
                    <a:pt x="81" y="12"/>
                  </a:lnTo>
                  <a:lnTo>
                    <a:pt x="100" y="12"/>
                  </a:lnTo>
                  <a:lnTo>
                    <a:pt x="118" y="12"/>
                  </a:lnTo>
                  <a:lnTo>
                    <a:pt x="133" y="12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xmlns="" id="{BE4998D2-2090-5AB7-7BF7-D13DC24E6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7" y="1065"/>
              <a:ext cx="664" cy="267"/>
            </a:xfrm>
            <a:custGeom>
              <a:avLst/>
              <a:gdLst>
                <a:gd name="T0" fmla="*/ 661 w 664"/>
                <a:gd name="T1" fmla="*/ 267 h 267"/>
                <a:gd name="T2" fmla="*/ 661 w 664"/>
                <a:gd name="T3" fmla="*/ 259 h 267"/>
                <a:gd name="T4" fmla="*/ 627 w 664"/>
                <a:gd name="T5" fmla="*/ 228 h 267"/>
                <a:gd name="T6" fmla="*/ 594 w 664"/>
                <a:gd name="T7" fmla="*/ 200 h 267"/>
                <a:gd name="T8" fmla="*/ 557 w 664"/>
                <a:gd name="T9" fmla="*/ 173 h 267"/>
                <a:gd name="T10" fmla="*/ 520 w 664"/>
                <a:gd name="T11" fmla="*/ 149 h 267"/>
                <a:gd name="T12" fmla="*/ 442 w 664"/>
                <a:gd name="T13" fmla="*/ 106 h 267"/>
                <a:gd name="T14" fmla="*/ 356 w 664"/>
                <a:gd name="T15" fmla="*/ 67 h 267"/>
                <a:gd name="T16" fmla="*/ 271 w 664"/>
                <a:gd name="T17" fmla="*/ 39 h 267"/>
                <a:gd name="T18" fmla="*/ 182 w 664"/>
                <a:gd name="T19" fmla="*/ 16 h 267"/>
                <a:gd name="T20" fmla="*/ 137 w 664"/>
                <a:gd name="T21" fmla="*/ 8 h 267"/>
                <a:gd name="T22" fmla="*/ 93 w 664"/>
                <a:gd name="T23" fmla="*/ 4 h 267"/>
                <a:gd name="T24" fmla="*/ 48 w 664"/>
                <a:gd name="T25" fmla="*/ 0 h 267"/>
                <a:gd name="T26" fmla="*/ 0 w 664"/>
                <a:gd name="T27" fmla="*/ 0 h 267"/>
                <a:gd name="T28" fmla="*/ 0 w 664"/>
                <a:gd name="T29" fmla="*/ 12 h 267"/>
                <a:gd name="T30" fmla="*/ 45 w 664"/>
                <a:gd name="T31" fmla="*/ 12 h 267"/>
                <a:gd name="T32" fmla="*/ 93 w 664"/>
                <a:gd name="T33" fmla="*/ 16 h 267"/>
                <a:gd name="T34" fmla="*/ 137 w 664"/>
                <a:gd name="T35" fmla="*/ 20 h 267"/>
                <a:gd name="T36" fmla="*/ 182 w 664"/>
                <a:gd name="T37" fmla="*/ 27 h 267"/>
                <a:gd name="T38" fmla="*/ 271 w 664"/>
                <a:gd name="T39" fmla="*/ 47 h 267"/>
                <a:gd name="T40" fmla="*/ 353 w 664"/>
                <a:gd name="T41" fmla="*/ 78 h 267"/>
                <a:gd name="T42" fmla="*/ 434 w 664"/>
                <a:gd name="T43" fmla="*/ 114 h 267"/>
                <a:gd name="T44" fmla="*/ 512 w 664"/>
                <a:gd name="T45" fmla="*/ 157 h 267"/>
                <a:gd name="T46" fmla="*/ 549 w 664"/>
                <a:gd name="T47" fmla="*/ 184 h 267"/>
                <a:gd name="T48" fmla="*/ 586 w 664"/>
                <a:gd name="T49" fmla="*/ 208 h 267"/>
                <a:gd name="T50" fmla="*/ 620 w 664"/>
                <a:gd name="T51" fmla="*/ 239 h 267"/>
                <a:gd name="T52" fmla="*/ 653 w 664"/>
                <a:gd name="T53" fmla="*/ 267 h 267"/>
                <a:gd name="T54" fmla="*/ 653 w 664"/>
                <a:gd name="T55" fmla="*/ 259 h 267"/>
                <a:gd name="T56" fmla="*/ 661 w 664"/>
                <a:gd name="T57" fmla="*/ 267 h 267"/>
                <a:gd name="T58" fmla="*/ 664 w 664"/>
                <a:gd name="T59" fmla="*/ 263 h 267"/>
                <a:gd name="T60" fmla="*/ 661 w 664"/>
                <a:gd name="T61" fmla="*/ 259 h 267"/>
                <a:gd name="T62" fmla="*/ 661 w 664"/>
                <a:gd name="T63" fmla="*/ 267 h 26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64"/>
                <a:gd name="T97" fmla="*/ 0 h 267"/>
                <a:gd name="T98" fmla="*/ 664 w 664"/>
                <a:gd name="T99" fmla="*/ 267 h 26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64" h="267">
                  <a:moveTo>
                    <a:pt x="661" y="267"/>
                  </a:moveTo>
                  <a:lnTo>
                    <a:pt x="661" y="259"/>
                  </a:lnTo>
                  <a:lnTo>
                    <a:pt x="627" y="228"/>
                  </a:lnTo>
                  <a:lnTo>
                    <a:pt x="594" y="200"/>
                  </a:lnTo>
                  <a:lnTo>
                    <a:pt x="557" y="173"/>
                  </a:lnTo>
                  <a:lnTo>
                    <a:pt x="520" y="149"/>
                  </a:lnTo>
                  <a:lnTo>
                    <a:pt x="442" y="106"/>
                  </a:lnTo>
                  <a:lnTo>
                    <a:pt x="356" y="67"/>
                  </a:lnTo>
                  <a:lnTo>
                    <a:pt x="271" y="39"/>
                  </a:lnTo>
                  <a:lnTo>
                    <a:pt x="182" y="16"/>
                  </a:lnTo>
                  <a:lnTo>
                    <a:pt x="137" y="8"/>
                  </a:lnTo>
                  <a:lnTo>
                    <a:pt x="93" y="4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5" y="12"/>
                  </a:lnTo>
                  <a:lnTo>
                    <a:pt x="93" y="16"/>
                  </a:lnTo>
                  <a:lnTo>
                    <a:pt x="137" y="20"/>
                  </a:lnTo>
                  <a:lnTo>
                    <a:pt x="182" y="27"/>
                  </a:lnTo>
                  <a:lnTo>
                    <a:pt x="271" y="47"/>
                  </a:lnTo>
                  <a:lnTo>
                    <a:pt x="353" y="78"/>
                  </a:lnTo>
                  <a:lnTo>
                    <a:pt x="434" y="114"/>
                  </a:lnTo>
                  <a:lnTo>
                    <a:pt x="512" y="157"/>
                  </a:lnTo>
                  <a:lnTo>
                    <a:pt x="549" y="184"/>
                  </a:lnTo>
                  <a:lnTo>
                    <a:pt x="586" y="208"/>
                  </a:lnTo>
                  <a:lnTo>
                    <a:pt x="620" y="239"/>
                  </a:lnTo>
                  <a:lnTo>
                    <a:pt x="653" y="267"/>
                  </a:lnTo>
                  <a:lnTo>
                    <a:pt x="653" y="259"/>
                  </a:lnTo>
                  <a:lnTo>
                    <a:pt x="661" y="267"/>
                  </a:lnTo>
                  <a:lnTo>
                    <a:pt x="664" y="263"/>
                  </a:lnTo>
                  <a:lnTo>
                    <a:pt x="661" y="259"/>
                  </a:lnTo>
                  <a:lnTo>
                    <a:pt x="661" y="2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xmlns="" id="{179EDFB9-B392-5684-EB9F-E81E38CE7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3" y="1324"/>
              <a:ext cx="665" cy="639"/>
            </a:xfrm>
            <a:custGeom>
              <a:avLst/>
              <a:gdLst>
                <a:gd name="T0" fmla="*/ 0 w 665"/>
                <a:gd name="T1" fmla="*/ 628 h 639"/>
                <a:gd name="T2" fmla="*/ 8 w 665"/>
                <a:gd name="T3" fmla="*/ 632 h 639"/>
                <a:gd name="T4" fmla="*/ 665 w 665"/>
                <a:gd name="T5" fmla="*/ 8 h 639"/>
                <a:gd name="T6" fmla="*/ 657 w 665"/>
                <a:gd name="T7" fmla="*/ 0 h 639"/>
                <a:gd name="T8" fmla="*/ 0 w 665"/>
                <a:gd name="T9" fmla="*/ 624 h 639"/>
                <a:gd name="T10" fmla="*/ 8 w 665"/>
                <a:gd name="T11" fmla="*/ 628 h 639"/>
                <a:gd name="T12" fmla="*/ 0 w 665"/>
                <a:gd name="T13" fmla="*/ 628 h 639"/>
                <a:gd name="T14" fmla="*/ 0 w 665"/>
                <a:gd name="T15" fmla="*/ 639 h 639"/>
                <a:gd name="T16" fmla="*/ 8 w 665"/>
                <a:gd name="T17" fmla="*/ 632 h 639"/>
                <a:gd name="T18" fmla="*/ 0 w 665"/>
                <a:gd name="T19" fmla="*/ 628 h 6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65"/>
                <a:gd name="T31" fmla="*/ 0 h 639"/>
                <a:gd name="T32" fmla="*/ 665 w 665"/>
                <a:gd name="T33" fmla="*/ 639 h 6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65" h="639">
                  <a:moveTo>
                    <a:pt x="0" y="628"/>
                  </a:moveTo>
                  <a:lnTo>
                    <a:pt x="8" y="632"/>
                  </a:lnTo>
                  <a:lnTo>
                    <a:pt x="665" y="8"/>
                  </a:lnTo>
                  <a:lnTo>
                    <a:pt x="657" y="0"/>
                  </a:lnTo>
                  <a:lnTo>
                    <a:pt x="0" y="624"/>
                  </a:lnTo>
                  <a:lnTo>
                    <a:pt x="8" y="628"/>
                  </a:lnTo>
                  <a:lnTo>
                    <a:pt x="0" y="628"/>
                  </a:lnTo>
                  <a:lnTo>
                    <a:pt x="0" y="639"/>
                  </a:lnTo>
                  <a:lnTo>
                    <a:pt x="8" y="632"/>
                  </a:lnTo>
                  <a:lnTo>
                    <a:pt x="0" y="6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xmlns="" id="{0920F736-0F37-86DE-86A7-703FCBC34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1" y="1081"/>
              <a:ext cx="256" cy="871"/>
            </a:xfrm>
            <a:custGeom>
              <a:avLst/>
              <a:gdLst>
                <a:gd name="T0" fmla="*/ 256 w 256"/>
                <a:gd name="T1" fmla="*/ 871 h 871"/>
                <a:gd name="T2" fmla="*/ 0 w 256"/>
                <a:gd name="T3" fmla="*/ 23 h 871"/>
                <a:gd name="T4" fmla="*/ 15 w 256"/>
                <a:gd name="T5" fmla="*/ 19 h 871"/>
                <a:gd name="T6" fmla="*/ 30 w 256"/>
                <a:gd name="T7" fmla="*/ 15 h 871"/>
                <a:gd name="T8" fmla="*/ 48 w 256"/>
                <a:gd name="T9" fmla="*/ 11 h 871"/>
                <a:gd name="T10" fmla="*/ 63 w 256"/>
                <a:gd name="T11" fmla="*/ 8 h 871"/>
                <a:gd name="T12" fmla="*/ 78 w 256"/>
                <a:gd name="T13" fmla="*/ 8 h 871"/>
                <a:gd name="T14" fmla="*/ 97 w 256"/>
                <a:gd name="T15" fmla="*/ 4 h 871"/>
                <a:gd name="T16" fmla="*/ 111 w 256"/>
                <a:gd name="T17" fmla="*/ 0 h 871"/>
                <a:gd name="T18" fmla="*/ 126 w 256"/>
                <a:gd name="T19" fmla="*/ 0 h 871"/>
                <a:gd name="T20" fmla="*/ 256 w 256"/>
                <a:gd name="T21" fmla="*/ 871 h 8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6"/>
                <a:gd name="T34" fmla="*/ 0 h 871"/>
                <a:gd name="T35" fmla="*/ 256 w 256"/>
                <a:gd name="T36" fmla="*/ 871 h 8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6" h="871">
                  <a:moveTo>
                    <a:pt x="256" y="871"/>
                  </a:moveTo>
                  <a:lnTo>
                    <a:pt x="0" y="23"/>
                  </a:lnTo>
                  <a:lnTo>
                    <a:pt x="15" y="19"/>
                  </a:lnTo>
                  <a:lnTo>
                    <a:pt x="30" y="15"/>
                  </a:lnTo>
                  <a:lnTo>
                    <a:pt x="48" y="11"/>
                  </a:lnTo>
                  <a:lnTo>
                    <a:pt x="63" y="8"/>
                  </a:lnTo>
                  <a:lnTo>
                    <a:pt x="78" y="8"/>
                  </a:lnTo>
                  <a:lnTo>
                    <a:pt x="97" y="4"/>
                  </a:lnTo>
                  <a:lnTo>
                    <a:pt x="111" y="0"/>
                  </a:lnTo>
                  <a:lnTo>
                    <a:pt x="126" y="0"/>
                  </a:lnTo>
                  <a:lnTo>
                    <a:pt x="256" y="871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xmlns="" id="{DCB19CC3-E257-9F38-9496-FA1032E38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7" y="1100"/>
              <a:ext cx="264" cy="852"/>
            </a:xfrm>
            <a:custGeom>
              <a:avLst/>
              <a:gdLst>
                <a:gd name="T0" fmla="*/ 4 w 264"/>
                <a:gd name="T1" fmla="*/ 0 h 852"/>
                <a:gd name="T2" fmla="*/ 0 w 264"/>
                <a:gd name="T3" fmla="*/ 8 h 852"/>
                <a:gd name="T4" fmla="*/ 256 w 264"/>
                <a:gd name="T5" fmla="*/ 852 h 852"/>
                <a:gd name="T6" fmla="*/ 264 w 264"/>
                <a:gd name="T7" fmla="*/ 852 h 852"/>
                <a:gd name="T8" fmla="*/ 11 w 264"/>
                <a:gd name="T9" fmla="*/ 4 h 852"/>
                <a:gd name="T10" fmla="*/ 8 w 264"/>
                <a:gd name="T11" fmla="*/ 8 h 852"/>
                <a:gd name="T12" fmla="*/ 4 w 264"/>
                <a:gd name="T13" fmla="*/ 0 h 852"/>
                <a:gd name="T14" fmla="*/ 0 w 264"/>
                <a:gd name="T15" fmla="*/ 0 h 852"/>
                <a:gd name="T16" fmla="*/ 0 w 264"/>
                <a:gd name="T17" fmla="*/ 8 h 852"/>
                <a:gd name="T18" fmla="*/ 4 w 264"/>
                <a:gd name="T19" fmla="*/ 0 h 8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4"/>
                <a:gd name="T31" fmla="*/ 0 h 852"/>
                <a:gd name="T32" fmla="*/ 264 w 264"/>
                <a:gd name="T33" fmla="*/ 852 h 8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4" h="852">
                  <a:moveTo>
                    <a:pt x="4" y="0"/>
                  </a:moveTo>
                  <a:lnTo>
                    <a:pt x="0" y="8"/>
                  </a:lnTo>
                  <a:lnTo>
                    <a:pt x="256" y="852"/>
                  </a:lnTo>
                  <a:lnTo>
                    <a:pt x="264" y="852"/>
                  </a:lnTo>
                  <a:lnTo>
                    <a:pt x="11" y="4"/>
                  </a:lnTo>
                  <a:lnTo>
                    <a:pt x="8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xmlns="" id="{BD9FBCD4-1250-BFBE-4EFC-0F0A19415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1" y="1077"/>
              <a:ext cx="130" cy="31"/>
            </a:xfrm>
            <a:custGeom>
              <a:avLst/>
              <a:gdLst>
                <a:gd name="T0" fmla="*/ 130 w 130"/>
                <a:gd name="T1" fmla="*/ 4 h 31"/>
                <a:gd name="T2" fmla="*/ 126 w 130"/>
                <a:gd name="T3" fmla="*/ 0 h 31"/>
                <a:gd name="T4" fmla="*/ 111 w 130"/>
                <a:gd name="T5" fmla="*/ 0 h 31"/>
                <a:gd name="T6" fmla="*/ 97 w 130"/>
                <a:gd name="T7" fmla="*/ 4 h 31"/>
                <a:gd name="T8" fmla="*/ 78 w 130"/>
                <a:gd name="T9" fmla="*/ 4 h 31"/>
                <a:gd name="T10" fmla="*/ 63 w 130"/>
                <a:gd name="T11" fmla="*/ 8 h 31"/>
                <a:gd name="T12" fmla="*/ 45 w 130"/>
                <a:gd name="T13" fmla="*/ 12 h 31"/>
                <a:gd name="T14" fmla="*/ 30 w 130"/>
                <a:gd name="T15" fmla="*/ 15 h 31"/>
                <a:gd name="T16" fmla="*/ 15 w 130"/>
                <a:gd name="T17" fmla="*/ 19 h 31"/>
                <a:gd name="T18" fmla="*/ 0 w 130"/>
                <a:gd name="T19" fmla="*/ 23 h 31"/>
                <a:gd name="T20" fmla="*/ 4 w 130"/>
                <a:gd name="T21" fmla="*/ 31 h 31"/>
                <a:gd name="T22" fmla="*/ 19 w 130"/>
                <a:gd name="T23" fmla="*/ 27 h 31"/>
                <a:gd name="T24" fmla="*/ 33 w 130"/>
                <a:gd name="T25" fmla="*/ 23 h 31"/>
                <a:gd name="T26" fmla="*/ 48 w 130"/>
                <a:gd name="T27" fmla="*/ 23 h 31"/>
                <a:gd name="T28" fmla="*/ 63 w 130"/>
                <a:gd name="T29" fmla="*/ 19 h 31"/>
                <a:gd name="T30" fmla="*/ 82 w 130"/>
                <a:gd name="T31" fmla="*/ 15 h 31"/>
                <a:gd name="T32" fmla="*/ 97 w 130"/>
                <a:gd name="T33" fmla="*/ 12 h 31"/>
                <a:gd name="T34" fmla="*/ 111 w 130"/>
                <a:gd name="T35" fmla="*/ 12 h 31"/>
                <a:gd name="T36" fmla="*/ 126 w 130"/>
                <a:gd name="T37" fmla="*/ 8 h 31"/>
                <a:gd name="T38" fmla="*/ 119 w 130"/>
                <a:gd name="T39" fmla="*/ 4 h 31"/>
                <a:gd name="T40" fmla="*/ 130 w 130"/>
                <a:gd name="T41" fmla="*/ 4 h 31"/>
                <a:gd name="T42" fmla="*/ 130 w 130"/>
                <a:gd name="T43" fmla="*/ 0 h 31"/>
                <a:gd name="T44" fmla="*/ 126 w 130"/>
                <a:gd name="T45" fmla="*/ 0 h 31"/>
                <a:gd name="T46" fmla="*/ 130 w 130"/>
                <a:gd name="T47" fmla="*/ 4 h 3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0"/>
                <a:gd name="T73" fmla="*/ 0 h 31"/>
                <a:gd name="T74" fmla="*/ 130 w 130"/>
                <a:gd name="T75" fmla="*/ 31 h 3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0" h="31">
                  <a:moveTo>
                    <a:pt x="130" y="4"/>
                  </a:moveTo>
                  <a:lnTo>
                    <a:pt x="126" y="0"/>
                  </a:lnTo>
                  <a:lnTo>
                    <a:pt x="111" y="0"/>
                  </a:lnTo>
                  <a:lnTo>
                    <a:pt x="97" y="4"/>
                  </a:lnTo>
                  <a:lnTo>
                    <a:pt x="78" y="4"/>
                  </a:lnTo>
                  <a:lnTo>
                    <a:pt x="63" y="8"/>
                  </a:lnTo>
                  <a:lnTo>
                    <a:pt x="45" y="12"/>
                  </a:lnTo>
                  <a:lnTo>
                    <a:pt x="30" y="15"/>
                  </a:lnTo>
                  <a:lnTo>
                    <a:pt x="15" y="19"/>
                  </a:lnTo>
                  <a:lnTo>
                    <a:pt x="0" y="23"/>
                  </a:lnTo>
                  <a:lnTo>
                    <a:pt x="4" y="31"/>
                  </a:lnTo>
                  <a:lnTo>
                    <a:pt x="19" y="27"/>
                  </a:lnTo>
                  <a:lnTo>
                    <a:pt x="33" y="23"/>
                  </a:lnTo>
                  <a:lnTo>
                    <a:pt x="48" y="23"/>
                  </a:lnTo>
                  <a:lnTo>
                    <a:pt x="63" y="19"/>
                  </a:lnTo>
                  <a:lnTo>
                    <a:pt x="82" y="15"/>
                  </a:lnTo>
                  <a:lnTo>
                    <a:pt x="97" y="12"/>
                  </a:lnTo>
                  <a:lnTo>
                    <a:pt x="111" y="12"/>
                  </a:lnTo>
                  <a:lnTo>
                    <a:pt x="126" y="8"/>
                  </a:lnTo>
                  <a:lnTo>
                    <a:pt x="119" y="4"/>
                  </a:lnTo>
                  <a:lnTo>
                    <a:pt x="130" y="4"/>
                  </a:lnTo>
                  <a:lnTo>
                    <a:pt x="130" y="0"/>
                  </a:lnTo>
                  <a:lnTo>
                    <a:pt x="126" y="0"/>
                  </a:lnTo>
                  <a:lnTo>
                    <a:pt x="13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xmlns="" id="{EE52BB69-2187-9217-A156-A1262B755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" y="1081"/>
              <a:ext cx="148" cy="922"/>
            </a:xfrm>
            <a:custGeom>
              <a:avLst/>
              <a:gdLst>
                <a:gd name="T0" fmla="*/ 133 w 148"/>
                <a:gd name="T1" fmla="*/ 871 h 922"/>
                <a:gd name="T2" fmla="*/ 141 w 148"/>
                <a:gd name="T3" fmla="*/ 871 h 922"/>
                <a:gd name="T4" fmla="*/ 11 w 148"/>
                <a:gd name="T5" fmla="*/ 0 h 922"/>
                <a:gd name="T6" fmla="*/ 0 w 148"/>
                <a:gd name="T7" fmla="*/ 0 h 922"/>
                <a:gd name="T8" fmla="*/ 133 w 148"/>
                <a:gd name="T9" fmla="*/ 871 h 922"/>
                <a:gd name="T10" fmla="*/ 141 w 148"/>
                <a:gd name="T11" fmla="*/ 871 h 922"/>
                <a:gd name="T12" fmla="*/ 133 w 148"/>
                <a:gd name="T13" fmla="*/ 871 h 922"/>
                <a:gd name="T14" fmla="*/ 148 w 148"/>
                <a:gd name="T15" fmla="*/ 922 h 922"/>
                <a:gd name="T16" fmla="*/ 141 w 148"/>
                <a:gd name="T17" fmla="*/ 871 h 922"/>
                <a:gd name="T18" fmla="*/ 133 w 148"/>
                <a:gd name="T19" fmla="*/ 871 h 9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8"/>
                <a:gd name="T31" fmla="*/ 0 h 922"/>
                <a:gd name="T32" fmla="*/ 148 w 148"/>
                <a:gd name="T33" fmla="*/ 922 h 9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8" h="922">
                  <a:moveTo>
                    <a:pt x="133" y="871"/>
                  </a:moveTo>
                  <a:lnTo>
                    <a:pt x="141" y="87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33" y="871"/>
                  </a:lnTo>
                  <a:lnTo>
                    <a:pt x="141" y="871"/>
                  </a:lnTo>
                  <a:lnTo>
                    <a:pt x="133" y="871"/>
                  </a:lnTo>
                  <a:lnTo>
                    <a:pt x="148" y="922"/>
                  </a:lnTo>
                  <a:lnTo>
                    <a:pt x="141" y="871"/>
                  </a:lnTo>
                  <a:lnTo>
                    <a:pt x="133" y="8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xmlns="" id="{F099811E-EEC5-F8C1-8DFA-0C7435BBB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" y="1104"/>
              <a:ext cx="731" cy="848"/>
            </a:xfrm>
            <a:custGeom>
              <a:avLst/>
              <a:gdLst>
                <a:gd name="T0" fmla="*/ 731 w 731"/>
                <a:gd name="T1" fmla="*/ 848 h 848"/>
                <a:gd name="T2" fmla="*/ 0 w 731"/>
                <a:gd name="T3" fmla="*/ 298 h 848"/>
                <a:gd name="T4" fmla="*/ 48 w 731"/>
                <a:gd name="T5" fmla="*/ 247 h 848"/>
                <a:gd name="T6" fmla="*/ 100 w 731"/>
                <a:gd name="T7" fmla="*/ 200 h 848"/>
                <a:gd name="T8" fmla="*/ 156 w 731"/>
                <a:gd name="T9" fmla="*/ 157 h 848"/>
                <a:gd name="T10" fmla="*/ 215 w 731"/>
                <a:gd name="T11" fmla="*/ 114 h 848"/>
                <a:gd name="T12" fmla="*/ 278 w 731"/>
                <a:gd name="T13" fmla="*/ 79 h 848"/>
                <a:gd name="T14" fmla="*/ 341 w 731"/>
                <a:gd name="T15" fmla="*/ 47 h 848"/>
                <a:gd name="T16" fmla="*/ 408 w 731"/>
                <a:gd name="T17" fmla="*/ 20 h 848"/>
                <a:gd name="T18" fmla="*/ 475 w 731"/>
                <a:gd name="T19" fmla="*/ 0 h 848"/>
                <a:gd name="T20" fmla="*/ 731 w 731"/>
                <a:gd name="T21" fmla="*/ 848 h 8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31"/>
                <a:gd name="T34" fmla="*/ 0 h 848"/>
                <a:gd name="T35" fmla="*/ 731 w 731"/>
                <a:gd name="T36" fmla="*/ 848 h 84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31" h="848">
                  <a:moveTo>
                    <a:pt x="731" y="848"/>
                  </a:moveTo>
                  <a:lnTo>
                    <a:pt x="0" y="298"/>
                  </a:lnTo>
                  <a:lnTo>
                    <a:pt x="48" y="247"/>
                  </a:lnTo>
                  <a:lnTo>
                    <a:pt x="100" y="200"/>
                  </a:lnTo>
                  <a:lnTo>
                    <a:pt x="156" y="157"/>
                  </a:lnTo>
                  <a:lnTo>
                    <a:pt x="215" y="114"/>
                  </a:lnTo>
                  <a:lnTo>
                    <a:pt x="278" y="79"/>
                  </a:lnTo>
                  <a:lnTo>
                    <a:pt x="341" y="47"/>
                  </a:lnTo>
                  <a:lnTo>
                    <a:pt x="408" y="20"/>
                  </a:lnTo>
                  <a:lnTo>
                    <a:pt x="475" y="0"/>
                  </a:lnTo>
                  <a:lnTo>
                    <a:pt x="731" y="848"/>
                  </a:lnTo>
                  <a:close/>
                </a:path>
              </a:pathLst>
            </a:custGeom>
            <a:solidFill>
              <a:srgbClr val="FF6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xmlns="" id="{295EE7C4-27AA-4AAA-D9F2-B7ECC68C9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" y="1398"/>
              <a:ext cx="742" cy="558"/>
            </a:xfrm>
            <a:custGeom>
              <a:avLst/>
              <a:gdLst>
                <a:gd name="T0" fmla="*/ 3 w 742"/>
                <a:gd name="T1" fmla="*/ 4 h 558"/>
                <a:gd name="T2" fmla="*/ 3 w 742"/>
                <a:gd name="T3" fmla="*/ 12 h 558"/>
                <a:gd name="T4" fmla="*/ 734 w 742"/>
                <a:gd name="T5" fmla="*/ 558 h 558"/>
                <a:gd name="T6" fmla="*/ 742 w 742"/>
                <a:gd name="T7" fmla="*/ 550 h 558"/>
                <a:gd name="T8" fmla="*/ 11 w 742"/>
                <a:gd name="T9" fmla="*/ 0 h 558"/>
                <a:gd name="T10" fmla="*/ 11 w 742"/>
                <a:gd name="T11" fmla="*/ 8 h 558"/>
                <a:gd name="T12" fmla="*/ 3 w 742"/>
                <a:gd name="T13" fmla="*/ 4 h 558"/>
                <a:gd name="T14" fmla="*/ 0 w 742"/>
                <a:gd name="T15" fmla="*/ 8 h 558"/>
                <a:gd name="T16" fmla="*/ 3 w 742"/>
                <a:gd name="T17" fmla="*/ 12 h 558"/>
                <a:gd name="T18" fmla="*/ 3 w 742"/>
                <a:gd name="T19" fmla="*/ 4 h 5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42"/>
                <a:gd name="T31" fmla="*/ 0 h 558"/>
                <a:gd name="T32" fmla="*/ 742 w 742"/>
                <a:gd name="T33" fmla="*/ 558 h 5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42" h="558">
                  <a:moveTo>
                    <a:pt x="3" y="4"/>
                  </a:moveTo>
                  <a:lnTo>
                    <a:pt x="3" y="12"/>
                  </a:lnTo>
                  <a:lnTo>
                    <a:pt x="734" y="558"/>
                  </a:lnTo>
                  <a:lnTo>
                    <a:pt x="742" y="550"/>
                  </a:lnTo>
                  <a:lnTo>
                    <a:pt x="11" y="0"/>
                  </a:lnTo>
                  <a:lnTo>
                    <a:pt x="11" y="8"/>
                  </a:lnTo>
                  <a:lnTo>
                    <a:pt x="3" y="4"/>
                  </a:lnTo>
                  <a:lnTo>
                    <a:pt x="0" y="8"/>
                  </a:lnTo>
                  <a:lnTo>
                    <a:pt x="3" y="12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xmlns="" id="{59277137-6312-6F28-2696-9DE85C241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1100"/>
              <a:ext cx="486" cy="306"/>
            </a:xfrm>
            <a:custGeom>
              <a:avLst/>
              <a:gdLst>
                <a:gd name="T0" fmla="*/ 486 w 486"/>
                <a:gd name="T1" fmla="*/ 4 h 306"/>
                <a:gd name="T2" fmla="*/ 479 w 486"/>
                <a:gd name="T3" fmla="*/ 0 h 306"/>
                <a:gd name="T4" fmla="*/ 412 w 486"/>
                <a:gd name="T5" fmla="*/ 20 h 306"/>
                <a:gd name="T6" fmla="*/ 345 w 486"/>
                <a:gd name="T7" fmla="*/ 47 h 306"/>
                <a:gd name="T8" fmla="*/ 279 w 486"/>
                <a:gd name="T9" fmla="*/ 79 h 306"/>
                <a:gd name="T10" fmla="*/ 216 w 486"/>
                <a:gd name="T11" fmla="*/ 114 h 306"/>
                <a:gd name="T12" fmla="*/ 156 w 486"/>
                <a:gd name="T13" fmla="*/ 157 h 306"/>
                <a:gd name="T14" fmla="*/ 101 w 486"/>
                <a:gd name="T15" fmla="*/ 200 h 306"/>
                <a:gd name="T16" fmla="*/ 49 w 486"/>
                <a:gd name="T17" fmla="*/ 247 h 306"/>
                <a:gd name="T18" fmla="*/ 0 w 486"/>
                <a:gd name="T19" fmla="*/ 302 h 306"/>
                <a:gd name="T20" fmla="*/ 8 w 486"/>
                <a:gd name="T21" fmla="*/ 306 h 306"/>
                <a:gd name="T22" fmla="*/ 56 w 486"/>
                <a:gd name="T23" fmla="*/ 255 h 306"/>
                <a:gd name="T24" fmla="*/ 104 w 486"/>
                <a:gd name="T25" fmla="*/ 208 h 306"/>
                <a:gd name="T26" fmla="*/ 160 w 486"/>
                <a:gd name="T27" fmla="*/ 165 h 306"/>
                <a:gd name="T28" fmla="*/ 219 w 486"/>
                <a:gd name="T29" fmla="*/ 126 h 306"/>
                <a:gd name="T30" fmla="*/ 282 w 486"/>
                <a:gd name="T31" fmla="*/ 87 h 306"/>
                <a:gd name="T32" fmla="*/ 349 w 486"/>
                <a:gd name="T33" fmla="*/ 55 h 306"/>
                <a:gd name="T34" fmla="*/ 416 w 486"/>
                <a:gd name="T35" fmla="*/ 32 h 306"/>
                <a:gd name="T36" fmla="*/ 483 w 486"/>
                <a:gd name="T37" fmla="*/ 8 h 306"/>
                <a:gd name="T38" fmla="*/ 475 w 486"/>
                <a:gd name="T39" fmla="*/ 8 h 306"/>
                <a:gd name="T40" fmla="*/ 486 w 486"/>
                <a:gd name="T41" fmla="*/ 4 h 306"/>
                <a:gd name="T42" fmla="*/ 483 w 486"/>
                <a:gd name="T43" fmla="*/ 0 h 306"/>
                <a:gd name="T44" fmla="*/ 479 w 486"/>
                <a:gd name="T45" fmla="*/ 0 h 306"/>
                <a:gd name="T46" fmla="*/ 486 w 486"/>
                <a:gd name="T47" fmla="*/ 4 h 30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86"/>
                <a:gd name="T73" fmla="*/ 0 h 306"/>
                <a:gd name="T74" fmla="*/ 486 w 486"/>
                <a:gd name="T75" fmla="*/ 306 h 30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86" h="306">
                  <a:moveTo>
                    <a:pt x="486" y="4"/>
                  </a:moveTo>
                  <a:lnTo>
                    <a:pt x="479" y="0"/>
                  </a:lnTo>
                  <a:lnTo>
                    <a:pt x="412" y="20"/>
                  </a:lnTo>
                  <a:lnTo>
                    <a:pt x="345" y="47"/>
                  </a:lnTo>
                  <a:lnTo>
                    <a:pt x="279" y="79"/>
                  </a:lnTo>
                  <a:lnTo>
                    <a:pt x="216" y="114"/>
                  </a:lnTo>
                  <a:lnTo>
                    <a:pt x="156" y="157"/>
                  </a:lnTo>
                  <a:lnTo>
                    <a:pt x="101" y="200"/>
                  </a:lnTo>
                  <a:lnTo>
                    <a:pt x="49" y="247"/>
                  </a:lnTo>
                  <a:lnTo>
                    <a:pt x="0" y="302"/>
                  </a:lnTo>
                  <a:lnTo>
                    <a:pt x="8" y="306"/>
                  </a:lnTo>
                  <a:lnTo>
                    <a:pt x="56" y="255"/>
                  </a:lnTo>
                  <a:lnTo>
                    <a:pt x="104" y="208"/>
                  </a:lnTo>
                  <a:lnTo>
                    <a:pt x="160" y="165"/>
                  </a:lnTo>
                  <a:lnTo>
                    <a:pt x="219" y="126"/>
                  </a:lnTo>
                  <a:lnTo>
                    <a:pt x="282" y="87"/>
                  </a:lnTo>
                  <a:lnTo>
                    <a:pt x="349" y="55"/>
                  </a:lnTo>
                  <a:lnTo>
                    <a:pt x="416" y="32"/>
                  </a:lnTo>
                  <a:lnTo>
                    <a:pt x="483" y="8"/>
                  </a:lnTo>
                  <a:lnTo>
                    <a:pt x="475" y="8"/>
                  </a:lnTo>
                  <a:lnTo>
                    <a:pt x="486" y="4"/>
                  </a:lnTo>
                  <a:lnTo>
                    <a:pt x="483" y="0"/>
                  </a:lnTo>
                  <a:lnTo>
                    <a:pt x="479" y="0"/>
                  </a:lnTo>
                  <a:lnTo>
                    <a:pt x="486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xmlns="" id="{F185DE2F-E7F4-4D2B-74DF-689E9DEE2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7" y="1104"/>
              <a:ext cx="268" cy="859"/>
            </a:xfrm>
            <a:custGeom>
              <a:avLst/>
              <a:gdLst>
                <a:gd name="T0" fmla="*/ 256 w 268"/>
                <a:gd name="T1" fmla="*/ 852 h 859"/>
                <a:gd name="T2" fmla="*/ 264 w 268"/>
                <a:gd name="T3" fmla="*/ 848 h 859"/>
                <a:gd name="T4" fmla="*/ 11 w 268"/>
                <a:gd name="T5" fmla="*/ 0 h 859"/>
                <a:gd name="T6" fmla="*/ 0 w 268"/>
                <a:gd name="T7" fmla="*/ 4 h 859"/>
                <a:gd name="T8" fmla="*/ 256 w 268"/>
                <a:gd name="T9" fmla="*/ 848 h 859"/>
                <a:gd name="T10" fmla="*/ 264 w 268"/>
                <a:gd name="T11" fmla="*/ 844 h 859"/>
                <a:gd name="T12" fmla="*/ 256 w 268"/>
                <a:gd name="T13" fmla="*/ 852 h 859"/>
                <a:gd name="T14" fmla="*/ 268 w 268"/>
                <a:gd name="T15" fmla="*/ 859 h 859"/>
                <a:gd name="T16" fmla="*/ 264 w 268"/>
                <a:gd name="T17" fmla="*/ 848 h 859"/>
                <a:gd name="T18" fmla="*/ 256 w 268"/>
                <a:gd name="T19" fmla="*/ 852 h 8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8"/>
                <a:gd name="T31" fmla="*/ 0 h 859"/>
                <a:gd name="T32" fmla="*/ 268 w 268"/>
                <a:gd name="T33" fmla="*/ 859 h 8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8" h="859">
                  <a:moveTo>
                    <a:pt x="256" y="852"/>
                  </a:moveTo>
                  <a:lnTo>
                    <a:pt x="264" y="848"/>
                  </a:lnTo>
                  <a:lnTo>
                    <a:pt x="11" y="0"/>
                  </a:lnTo>
                  <a:lnTo>
                    <a:pt x="0" y="4"/>
                  </a:lnTo>
                  <a:lnTo>
                    <a:pt x="256" y="848"/>
                  </a:lnTo>
                  <a:lnTo>
                    <a:pt x="264" y="844"/>
                  </a:lnTo>
                  <a:lnTo>
                    <a:pt x="256" y="852"/>
                  </a:lnTo>
                  <a:lnTo>
                    <a:pt x="268" y="859"/>
                  </a:lnTo>
                  <a:lnTo>
                    <a:pt x="264" y="848"/>
                  </a:lnTo>
                  <a:lnTo>
                    <a:pt x="256" y="8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xmlns="" id="{E1BA9407-0CE5-B879-BF57-543DB4126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1779"/>
              <a:ext cx="931" cy="173"/>
            </a:xfrm>
            <a:custGeom>
              <a:avLst/>
              <a:gdLst>
                <a:gd name="T0" fmla="*/ 931 w 931"/>
                <a:gd name="T1" fmla="*/ 173 h 173"/>
                <a:gd name="T2" fmla="*/ 0 w 931"/>
                <a:gd name="T3" fmla="*/ 161 h 173"/>
                <a:gd name="T4" fmla="*/ 0 w 931"/>
                <a:gd name="T5" fmla="*/ 141 h 173"/>
                <a:gd name="T6" fmla="*/ 3 w 931"/>
                <a:gd name="T7" fmla="*/ 122 h 173"/>
                <a:gd name="T8" fmla="*/ 3 w 931"/>
                <a:gd name="T9" fmla="*/ 102 h 173"/>
                <a:gd name="T10" fmla="*/ 7 w 931"/>
                <a:gd name="T11" fmla="*/ 78 h 173"/>
                <a:gd name="T12" fmla="*/ 11 w 931"/>
                <a:gd name="T13" fmla="*/ 59 h 173"/>
                <a:gd name="T14" fmla="*/ 15 w 931"/>
                <a:gd name="T15" fmla="*/ 39 h 173"/>
                <a:gd name="T16" fmla="*/ 15 w 931"/>
                <a:gd name="T17" fmla="*/ 20 h 173"/>
                <a:gd name="T18" fmla="*/ 18 w 931"/>
                <a:gd name="T19" fmla="*/ 0 h 173"/>
                <a:gd name="T20" fmla="*/ 931 w 931"/>
                <a:gd name="T21" fmla="*/ 173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31"/>
                <a:gd name="T34" fmla="*/ 0 h 173"/>
                <a:gd name="T35" fmla="*/ 931 w 93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31" h="173">
                  <a:moveTo>
                    <a:pt x="931" y="173"/>
                  </a:moveTo>
                  <a:lnTo>
                    <a:pt x="0" y="161"/>
                  </a:lnTo>
                  <a:lnTo>
                    <a:pt x="0" y="141"/>
                  </a:lnTo>
                  <a:lnTo>
                    <a:pt x="3" y="122"/>
                  </a:lnTo>
                  <a:lnTo>
                    <a:pt x="3" y="102"/>
                  </a:lnTo>
                  <a:lnTo>
                    <a:pt x="7" y="78"/>
                  </a:lnTo>
                  <a:lnTo>
                    <a:pt x="11" y="59"/>
                  </a:lnTo>
                  <a:lnTo>
                    <a:pt x="15" y="39"/>
                  </a:lnTo>
                  <a:lnTo>
                    <a:pt x="15" y="20"/>
                  </a:lnTo>
                  <a:lnTo>
                    <a:pt x="18" y="0"/>
                  </a:lnTo>
                  <a:lnTo>
                    <a:pt x="931" y="173"/>
                  </a:lnTo>
                  <a:close/>
                </a:path>
              </a:pathLst>
            </a:custGeom>
            <a:solidFill>
              <a:srgbClr val="00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xmlns="" id="{266C5C3F-E601-B069-659C-550860B98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1929"/>
              <a:ext cx="935" cy="20"/>
            </a:xfrm>
            <a:custGeom>
              <a:avLst/>
              <a:gdLst>
                <a:gd name="T0" fmla="*/ 0 w 935"/>
                <a:gd name="T1" fmla="*/ 4 h 20"/>
                <a:gd name="T2" fmla="*/ 4 w 935"/>
                <a:gd name="T3" fmla="*/ 12 h 20"/>
                <a:gd name="T4" fmla="*/ 935 w 935"/>
                <a:gd name="T5" fmla="*/ 20 h 20"/>
                <a:gd name="T6" fmla="*/ 935 w 935"/>
                <a:gd name="T7" fmla="*/ 12 h 20"/>
                <a:gd name="T8" fmla="*/ 4 w 935"/>
                <a:gd name="T9" fmla="*/ 0 h 20"/>
                <a:gd name="T10" fmla="*/ 11 w 935"/>
                <a:gd name="T11" fmla="*/ 4 h 20"/>
                <a:gd name="T12" fmla="*/ 0 w 935"/>
                <a:gd name="T13" fmla="*/ 4 h 20"/>
                <a:gd name="T14" fmla="*/ 0 w 935"/>
                <a:gd name="T15" fmla="*/ 12 h 20"/>
                <a:gd name="T16" fmla="*/ 4 w 935"/>
                <a:gd name="T17" fmla="*/ 12 h 20"/>
                <a:gd name="T18" fmla="*/ 0 w 935"/>
                <a:gd name="T19" fmla="*/ 4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35"/>
                <a:gd name="T31" fmla="*/ 0 h 20"/>
                <a:gd name="T32" fmla="*/ 935 w 935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35" h="20">
                  <a:moveTo>
                    <a:pt x="0" y="4"/>
                  </a:moveTo>
                  <a:lnTo>
                    <a:pt x="4" y="12"/>
                  </a:lnTo>
                  <a:lnTo>
                    <a:pt x="935" y="20"/>
                  </a:lnTo>
                  <a:lnTo>
                    <a:pt x="935" y="12"/>
                  </a:lnTo>
                  <a:lnTo>
                    <a:pt x="4" y="0"/>
                  </a:lnTo>
                  <a:lnTo>
                    <a:pt x="11" y="4"/>
                  </a:lnTo>
                  <a:lnTo>
                    <a:pt x="0" y="4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2" name="Freeform 24">
              <a:extLst>
                <a:ext uri="{FF2B5EF4-FFF2-40B4-BE49-F238E27FC236}">
                  <a16:creationId xmlns:a16="http://schemas.microsoft.com/office/drawing/2014/main" xmlns="" id="{EA389A71-CB50-37B9-85F2-13BFB4C4E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1775"/>
              <a:ext cx="30" cy="165"/>
            </a:xfrm>
            <a:custGeom>
              <a:avLst/>
              <a:gdLst>
                <a:gd name="T0" fmla="*/ 22 w 30"/>
                <a:gd name="T1" fmla="*/ 0 h 165"/>
                <a:gd name="T2" fmla="*/ 19 w 30"/>
                <a:gd name="T3" fmla="*/ 4 h 165"/>
                <a:gd name="T4" fmla="*/ 15 w 30"/>
                <a:gd name="T5" fmla="*/ 24 h 165"/>
                <a:gd name="T6" fmla="*/ 11 w 30"/>
                <a:gd name="T7" fmla="*/ 43 h 165"/>
                <a:gd name="T8" fmla="*/ 11 w 30"/>
                <a:gd name="T9" fmla="*/ 63 h 165"/>
                <a:gd name="T10" fmla="*/ 7 w 30"/>
                <a:gd name="T11" fmla="*/ 82 h 165"/>
                <a:gd name="T12" fmla="*/ 4 w 30"/>
                <a:gd name="T13" fmla="*/ 106 h 165"/>
                <a:gd name="T14" fmla="*/ 0 w 30"/>
                <a:gd name="T15" fmla="*/ 126 h 165"/>
                <a:gd name="T16" fmla="*/ 0 w 30"/>
                <a:gd name="T17" fmla="*/ 145 h 165"/>
                <a:gd name="T18" fmla="*/ 0 w 30"/>
                <a:gd name="T19" fmla="*/ 165 h 165"/>
                <a:gd name="T20" fmla="*/ 11 w 30"/>
                <a:gd name="T21" fmla="*/ 165 h 165"/>
                <a:gd name="T22" fmla="*/ 11 w 30"/>
                <a:gd name="T23" fmla="*/ 145 h 165"/>
                <a:gd name="T24" fmla="*/ 11 w 30"/>
                <a:gd name="T25" fmla="*/ 126 h 165"/>
                <a:gd name="T26" fmla="*/ 15 w 30"/>
                <a:gd name="T27" fmla="*/ 106 h 165"/>
                <a:gd name="T28" fmla="*/ 15 w 30"/>
                <a:gd name="T29" fmla="*/ 86 h 165"/>
                <a:gd name="T30" fmla="*/ 19 w 30"/>
                <a:gd name="T31" fmla="*/ 63 h 165"/>
                <a:gd name="T32" fmla="*/ 22 w 30"/>
                <a:gd name="T33" fmla="*/ 43 h 165"/>
                <a:gd name="T34" fmla="*/ 26 w 30"/>
                <a:gd name="T35" fmla="*/ 24 h 165"/>
                <a:gd name="T36" fmla="*/ 30 w 30"/>
                <a:gd name="T37" fmla="*/ 4 h 165"/>
                <a:gd name="T38" fmla="*/ 22 w 30"/>
                <a:gd name="T39" fmla="*/ 8 h 165"/>
                <a:gd name="T40" fmla="*/ 22 w 30"/>
                <a:gd name="T41" fmla="*/ 0 h 165"/>
                <a:gd name="T42" fmla="*/ 19 w 30"/>
                <a:gd name="T43" fmla="*/ 0 h 165"/>
                <a:gd name="T44" fmla="*/ 19 w 30"/>
                <a:gd name="T45" fmla="*/ 4 h 165"/>
                <a:gd name="T46" fmla="*/ 22 w 30"/>
                <a:gd name="T47" fmla="*/ 0 h 16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0"/>
                <a:gd name="T73" fmla="*/ 0 h 165"/>
                <a:gd name="T74" fmla="*/ 30 w 30"/>
                <a:gd name="T75" fmla="*/ 165 h 16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0" h="165">
                  <a:moveTo>
                    <a:pt x="22" y="0"/>
                  </a:moveTo>
                  <a:lnTo>
                    <a:pt x="19" y="4"/>
                  </a:lnTo>
                  <a:lnTo>
                    <a:pt x="15" y="24"/>
                  </a:lnTo>
                  <a:lnTo>
                    <a:pt x="11" y="43"/>
                  </a:lnTo>
                  <a:lnTo>
                    <a:pt x="11" y="63"/>
                  </a:lnTo>
                  <a:lnTo>
                    <a:pt x="7" y="82"/>
                  </a:lnTo>
                  <a:lnTo>
                    <a:pt x="4" y="106"/>
                  </a:lnTo>
                  <a:lnTo>
                    <a:pt x="0" y="126"/>
                  </a:lnTo>
                  <a:lnTo>
                    <a:pt x="0" y="145"/>
                  </a:lnTo>
                  <a:lnTo>
                    <a:pt x="0" y="165"/>
                  </a:lnTo>
                  <a:lnTo>
                    <a:pt x="11" y="165"/>
                  </a:lnTo>
                  <a:lnTo>
                    <a:pt x="11" y="145"/>
                  </a:lnTo>
                  <a:lnTo>
                    <a:pt x="11" y="126"/>
                  </a:lnTo>
                  <a:lnTo>
                    <a:pt x="15" y="106"/>
                  </a:lnTo>
                  <a:lnTo>
                    <a:pt x="15" y="86"/>
                  </a:lnTo>
                  <a:lnTo>
                    <a:pt x="19" y="63"/>
                  </a:lnTo>
                  <a:lnTo>
                    <a:pt x="22" y="43"/>
                  </a:lnTo>
                  <a:lnTo>
                    <a:pt x="26" y="24"/>
                  </a:lnTo>
                  <a:lnTo>
                    <a:pt x="30" y="4"/>
                  </a:lnTo>
                  <a:lnTo>
                    <a:pt x="22" y="8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9" y="4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xmlns="" id="{EC04D337-33BC-32D9-4164-A4D60B849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1775"/>
              <a:ext cx="950" cy="181"/>
            </a:xfrm>
            <a:custGeom>
              <a:avLst/>
              <a:gdLst>
                <a:gd name="T0" fmla="*/ 913 w 950"/>
                <a:gd name="T1" fmla="*/ 181 h 181"/>
                <a:gd name="T2" fmla="*/ 913 w 950"/>
                <a:gd name="T3" fmla="*/ 173 h 181"/>
                <a:gd name="T4" fmla="*/ 0 w 950"/>
                <a:gd name="T5" fmla="*/ 0 h 181"/>
                <a:gd name="T6" fmla="*/ 0 w 950"/>
                <a:gd name="T7" fmla="*/ 8 h 181"/>
                <a:gd name="T8" fmla="*/ 913 w 950"/>
                <a:gd name="T9" fmla="*/ 181 h 181"/>
                <a:gd name="T10" fmla="*/ 913 w 950"/>
                <a:gd name="T11" fmla="*/ 173 h 181"/>
                <a:gd name="T12" fmla="*/ 913 w 950"/>
                <a:gd name="T13" fmla="*/ 181 h 181"/>
                <a:gd name="T14" fmla="*/ 950 w 950"/>
                <a:gd name="T15" fmla="*/ 181 h 181"/>
                <a:gd name="T16" fmla="*/ 913 w 950"/>
                <a:gd name="T17" fmla="*/ 173 h 181"/>
                <a:gd name="T18" fmla="*/ 913 w 950"/>
                <a:gd name="T19" fmla="*/ 181 h 1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50"/>
                <a:gd name="T31" fmla="*/ 0 h 181"/>
                <a:gd name="T32" fmla="*/ 950 w 950"/>
                <a:gd name="T33" fmla="*/ 181 h 18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50" h="181">
                  <a:moveTo>
                    <a:pt x="913" y="181"/>
                  </a:moveTo>
                  <a:lnTo>
                    <a:pt x="913" y="173"/>
                  </a:lnTo>
                  <a:lnTo>
                    <a:pt x="0" y="0"/>
                  </a:lnTo>
                  <a:lnTo>
                    <a:pt x="0" y="8"/>
                  </a:lnTo>
                  <a:lnTo>
                    <a:pt x="913" y="181"/>
                  </a:lnTo>
                  <a:lnTo>
                    <a:pt x="913" y="173"/>
                  </a:lnTo>
                  <a:lnTo>
                    <a:pt x="913" y="181"/>
                  </a:lnTo>
                  <a:lnTo>
                    <a:pt x="950" y="181"/>
                  </a:lnTo>
                  <a:lnTo>
                    <a:pt x="913" y="173"/>
                  </a:lnTo>
                  <a:lnTo>
                    <a:pt x="913" y="1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xmlns="" id="{5F1092F8-EE1B-AE2F-D004-D52B95251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1940"/>
              <a:ext cx="931" cy="180"/>
            </a:xfrm>
            <a:custGeom>
              <a:avLst/>
              <a:gdLst>
                <a:gd name="T0" fmla="*/ 931 w 931"/>
                <a:gd name="T1" fmla="*/ 12 h 180"/>
                <a:gd name="T2" fmla="*/ 18 w 931"/>
                <a:gd name="T3" fmla="*/ 180 h 180"/>
                <a:gd name="T4" fmla="*/ 15 w 931"/>
                <a:gd name="T5" fmla="*/ 161 h 180"/>
                <a:gd name="T6" fmla="*/ 11 w 931"/>
                <a:gd name="T7" fmla="*/ 141 h 180"/>
                <a:gd name="T8" fmla="*/ 7 w 931"/>
                <a:gd name="T9" fmla="*/ 118 h 180"/>
                <a:gd name="T10" fmla="*/ 7 w 931"/>
                <a:gd name="T11" fmla="*/ 98 h 180"/>
                <a:gd name="T12" fmla="*/ 3 w 931"/>
                <a:gd name="T13" fmla="*/ 74 h 180"/>
                <a:gd name="T14" fmla="*/ 3 w 931"/>
                <a:gd name="T15" fmla="*/ 55 h 180"/>
                <a:gd name="T16" fmla="*/ 0 w 931"/>
                <a:gd name="T17" fmla="*/ 31 h 180"/>
                <a:gd name="T18" fmla="*/ 0 w 931"/>
                <a:gd name="T19" fmla="*/ 12 h 180"/>
                <a:gd name="T20" fmla="*/ 0 w 931"/>
                <a:gd name="T21" fmla="*/ 12 h 180"/>
                <a:gd name="T22" fmla="*/ 0 w 931"/>
                <a:gd name="T23" fmla="*/ 12 h 180"/>
                <a:gd name="T24" fmla="*/ 0 w 931"/>
                <a:gd name="T25" fmla="*/ 8 h 180"/>
                <a:gd name="T26" fmla="*/ 0 w 931"/>
                <a:gd name="T27" fmla="*/ 8 h 180"/>
                <a:gd name="T28" fmla="*/ 0 w 931"/>
                <a:gd name="T29" fmla="*/ 4 h 180"/>
                <a:gd name="T30" fmla="*/ 0 w 931"/>
                <a:gd name="T31" fmla="*/ 4 h 180"/>
                <a:gd name="T32" fmla="*/ 0 w 931"/>
                <a:gd name="T33" fmla="*/ 0 h 180"/>
                <a:gd name="T34" fmla="*/ 0 w 931"/>
                <a:gd name="T35" fmla="*/ 0 h 180"/>
                <a:gd name="T36" fmla="*/ 931 w 931"/>
                <a:gd name="T37" fmla="*/ 12 h 18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1"/>
                <a:gd name="T58" fmla="*/ 0 h 180"/>
                <a:gd name="T59" fmla="*/ 931 w 931"/>
                <a:gd name="T60" fmla="*/ 180 h 18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1" h="180">
                  <a:moveTo>
                    <a:pt x="931" y="12"/>
                  </a:moveTo>
                  <a:lnTo>
                    <a:pt x="18" y="180"/>
                  </a:lnTo>
                  <a:lnTo>
                    <a:pt x="15" y="161"/>
                  </a:lnTo>
                  <a:lnTo>
                    <a:pt x="11" y="141"/>
                  </a:lnTo>
                  <a:lnTo>
                    <a:pt x="7" y="118"/>
                  </a:lnTo>
                  <a:lnTo>
                    <a:pt x="7" y="98"/>
                  </a:lnTo>
                  <a:lnTo>
                    <a:pt x="3" y="74"/>
                  </a:lnTo>
                  <a:lnTo>
                    <a:pt x="3" y="55"/>
                  </a:lnTo>
                  <a:lnTo>
                    <a:pt x="0" y="31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931" y="12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xmlns="" id="{7164A91B-F3A7-5EC6-8921-BDAA9EF22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1406"/>
              <a:ext cx="913" cy="546"/>
            </a:xfrm>
            <a:custGeom>
              <a:avLst/>
              <a:gdLst>
                <a:gd name="T0" fmla="*/ 913 w 913"/>
                <a:gd name="T1" fmla="*/ 546 h 546"/>
                <a:gd name="T2" fmla="*/ 0 w 913"/>
                <a:gd name="T3" fmla="*/ 373 h 546"/>
                <a:gd name="T4" fmla="*/ 11 w 913"/>
                <a:gd name="T5" fmla="*/ 322 h 546"/>
                <a:gd name="T6" fmla="*/ 26 w 913"/>
                <a:gd name="T7" fmla="*/ 275 h 546"/>
                <a:gd name="T8" fmla="*/ 49 w 913"/>
                <a:gd name="T9" fmla="*/ 224 h 546"/>
                <a:gd name="T10" fmla="*/ 67 w 913"/>
                <a:gd name="T11" fmla="*/ 177 h 546"/>
                <a:gd name="T12" fmla="*/ 93 w 913"/>
                <a:gd name="T13" fmla="*/ 130 h 546"/>
                <a:gd name="T14" fmla="*/ 123 w 913"/>
                <a:gd name="T15" fmla="*/ 87 h 546"/>
                <a:gd name="T16" fmla="*/ 152 w 913"/>
                <a:gd name="T17" fmla="*/ 43 h 546"/>
                <a:gd name="T18" fmla="*/ 182 w 913"/>
                <a:gd name="T19" fmla="*/ 0 h 546"/>
                <a:gd name="T20" fmla="*/ 913 w 913"/>
                <a:gd name="T21" fmla="*/ 546 h 5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13"/>
                <a:gd name="T34" fmla="*/ 0 h 546"/>
                <a:gd name="T35" fmla="*/ 913 w 913"/>
                <a:gd name="T36" fmla="*/ 546 h 54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13" h="546">
                  <a:moveTo>
                    <a:pt x="913" y="546"/>
                  </a:moveTo>
                  <a:lnTo>
                    <a:pt x="0" y="373"/>
                  </a:lnTo>
                  <a:lnTo>
                    <a:pt x="11" y="322"/>
                  </a:lnTo>
                  <a:lnTo>
                    <a:pt x="26" y="275"/>
                  </a:lnTo>
                  <a:lnTo>
                    <a:pt x="49" y="224"/>
                  </a:lnTo>
                  <a:lnTo>
                    <a:pt x="67" y="177"/>
                  </a:lnTo>
                  <a:lnTo>
                    <a:pt x="93" y="130"/>
                  </a:lnTo>
                  <a:lnTo>
                    <a:pt x="123" y="87"/>
                  </a:lnTo>
                  <a:lnTo>
                    <a:pt x="152" y="43"/>
                  </a:lnTo>
                  <a:lnTo>
                    <a:pt x="182" y="0"/>
                  </a:lnTo>
                  <a:lnTo>
                    <a:pt x="913" y="54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xmlns="" id="{59B20FD4-C444-2754-2295-9ACE5CF8A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1775"/>
              <a:ext cx="916" cy="181"/>
            </a:xfrm>
            <a:custGeom>
              <a:avLst/>
              <a:gdLst>
                <a:gd name="T0" fmla="*/ 0 w 916"/>
                <a:gd name="T1" fmla="*/ 4 h 181"/>
                <a:gd name="T2" fmla="*/ 3 w 916"/>
                <a:gd name="T3" fmla="*/ 8 h 181"/>
                <a:gd name="T4" fmla="*/ 916 w 916"/>
                <a:gd name="T5" fmla="*/ 181 h 181"/>
                <a:gd name="T6" fmla="*/ 916 w 916"/>
                <a:gd name="T7" fmla="*/ 173 h 181"/>
                <a:gd name="T8" fmla="*/ 3 w 916"/>
                <a:gd name="T9" fmla="*/ 0 h 181"/>
                <a:gd name="T10" fmla="*/ 11 w 916"/>
                <a:gd name="T11" fmla="*/ 4 h 181"/>
                <a:gd name="T12" fmla="*/ 0 w 916"/>
                <a:gd name="T13" fmla="*/ 4 h 181"/>
                <a:gd name="T14" fmla="*/ 0 w 916"/>
                <a:gd name="T15" fmla="*/ 8 h 181"/>
                <a:gd name="T16" fmla="*/ 3 w 916"/>
                <a:gd name="T17" fmla="*/ 8 h 181"/>
                <a:gd name="T18" fmla="*/ 0 w 916"/>
                <a:gd name="T19" fmla="*/ 4 h 1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6"/>
                <a:gd name="T31" fmla="*/ 0 h 181"/>
                <a:gd name="T32" fmla="*/ 916 w 916"/>
                <a:gd name="T33" fmla="*/ 181 h 18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6" h="181">
                  <a:moveTo>
                    <a:pt x="0" y="4"/>
                  </a:moveTo>
                  <a:lnTo>
                    <a:pt x="3" y="8"/>
                  </a:lnTo>
                  <a:lnTo>
                    <a:pt x="916" y="181"/>
                  </a:lnTo>
                  <a:lnTo>
                    <a:pt x="916" y="173"/>
                  </a:lnTo>
                  <a:lnTo>
                    <a:pt x="3" y="0"/>
                  </a:lnTo>
                  <a:lnTo>
                    <a:pt x="11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8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xmlns="" id="{8EE76C94-15C9-FDD2-BF6E-96889200D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1402"/>
              <a:ext cx="189" cy="377"/>
            </a:xfrm>
            <a:custGeom>
              <a:avLst/>
              <a:gdLst>
                <a:gd name="T0" fmla="*/ 189 w 189"/>
                <a:gd name="T1" fmla="*/ 0 h 377"/>
                <a:gd name="T2" fmla="*/ 181 w 189"/>
                <a:gd name="T3" fmla="*/ 0 h 377"/>
                <a:gd name="T4" fmla="*/ 152 w 189"/>
                <a:gd name="T5" fmla="*/ 44 h 377"/>
                <a:gd name="T6" fmla="*/ 118 w 189"/>
                <a:gd name="T7" fmla="*/ 87 h 377"/>
                <a:gd name="T8" fmla="*/ 92 w 189"/>
                <a:gd name="T9" fmla="*/ 134 h 377"/>
                <a:gd name="T10" fmla="*/ 66 w 189"/>
                <a:gd name="T11" fmla="*/ 177 h 377"/>
                <a:gd name="T12" fmla="*/ 44 w 189"/>
                <a:gd name="T13" fmla="*/ 228 h 377"/>
                <a:gd name="T14" fmla="*/ 26 w 189"/>
                <a:gd name="T15" fmla="*/ 275 h 377"/>
                <a:gd name="T16" fmla="*/ 11 w 189"/>
                <a:gd name="T17" fmla="*/ 326 h 377"/>
                <a:gd name="T18" fmla="*/ 0 w 189"/>
                <a:gd name="T19" fmla="*/ 377 h 377"/>
                <a:gd name="T20" fmla="*/ 11 w 189"/>
                <a:gd name="T21" fmla="*/ 377 h 377"/>
                <a:gd name="T22" fmla="*/ 22 w 189"/>
                <a:gd name="T23" fmla="*/ 330 h 377"/>
                <a:gd name="T24" fmla="*/ 37 w 189"/>
                <a:gd name="T25" fmla="*/ 279 h 377"/>
                <a:gd name="T26" fmla="*/ 55 w 189"/>
                <a:gd name="T27" fmla="*/ 232 h 377"/>
                <a:gd name="T28" fmla="*/ 77 w 189"/>
                <a:gd name="T29" fmla="*/ 185 h 377"/>
                <a:gd name="T30" fmla="*/ 100 w 189"/>
                <a:gd name="T31" fmla="*/ 138 h 377"/>
                <a:gd name="T32" fmla="*/ 129 w 189"/>
                <a:gd name="T33" fmla="*/ 95 h 377"/>
                <a:gd name="T34" fmla="*/ 159 w 189"/>
                <a:gd name="T35" fmla="*/ 51 h 377"/>
                <a:gd name="T36" fmla="*/ 189 w 189"/>
                <a:gd name="T37" fmla="*/ 8 h 377"/>
                <a:gd name="T38" fmla="*/ 181 w 189"/>
                <a:gd name="T39" fmla="*/ 8 h 377"/>
                <a:gd name="T40" fmla="*/ 189 w 189"/>
                <a:gd name="T41" fmla="*/ 0 h 377"/>
                <a:gd name="T42" fmla="*/ 185 w 189"/>
                <a:gd name="T43" fmla="*/ 0 h 377"/>
                <a:gd name="T44" fmla="*/ 181 w 189"/>
                <a:gd name="T45" fmla="*/ 0 h 377"/>
                <a:gd name="T46" fmla="*/ 189 w 189"/>
                <a:gd name="T47" fmla="*/ 0 h 37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89"/>
                <a:gd name="T73" fmla="*/ 0 h 377"/>
                <a:gd name="T74" fmla="*/ 189 w 189"/>
                <a:gd name="T75" fmla="*/ 377 h 37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89" h="377">
                  <a:moveTo>
                    <a:pt x="189" y="0"/>
                  </a:moveTo>
                  <a:lnTo>
                    <a:pt x="181" y="0"/>
                  </a:lnTo>
                  <a:lnTo>
                    <a:pt x="152" y="44"/>
                  </a:lnTo>
                  <a:lnTo>
                    <a:pt x="118" y="87"/>
                  </a:lnTo>
                  <a:lnTo>
                    <a:pt x="92" y="134"/>
                  </a:lnTo>
                  <a:lnTo>
                    <a:pt x="66" y="177"/>
                  </a:lnTo>
                  <a:lnTo>
                    <a:pt x="44" y="228"/>
                  </a:lnTo>
                  <a:lnTo>
                    <a:pt x="26" y="275"/>
                  </a:lnTo>
                  <a:lnTo>
                    <a:pt x="11" y="326"/>
                  </a:lnTo>
                  <a:lnTo>
                    <a:pt x="0" y="377"/>
                  </a:lnTo>
                  <a:lnTo>
                    <a:pt x="11" y="377"/>
                  </a:lnTo>
                  <a:lnTo>
                    <a:pt x="22" y="330"/>
                  </a:lnTo>
                  <a:lnTo>
                    <a:pt x="37" y="279"/>
                  </a:lnTo>
                  <a:lnTo>
                    <a:pt x="55" y="232"/>
                  </a:lnTo>
                  <a:lnTo>
                    <a:pt x="77" y="185"/>
                  </a:lnTo>
                  <a:lnTo>
                    <a:pt x="100" y="138"/>
                  </a:lnTo>
                  <a:lnTo>
                    <a:pt x="129" y="95"/>
                  </a:lnTo>
                  <a:lnTo>
                    <a:pt x="159" y="51"/>
                  </a:lnTo>
                  <a:lnTo>
                    <a:pt x="189" y="8"/>
                  </a:lnTo>
                  <a:lnTo>
                    <a:pt x="181" y="8"/>
                  </a:lnTo>
                  <a:lnTo>
                    <a:pt x="189" y="0"/>
                  </a:lnTo>
                  <a:lnTo>
                    <a:pt x="185" y="0"/>
                  </a:lnTo>
                  <a:lnTo>
                    <a:pt x="181" y="0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xmlns="" id="{765D9578-CB4E-F65C-59CF-2CC8EFDEF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1402"/>
              <a:ext cx="754" cy="557"/>
            </a:xfrm>
            <a:custGeom>
              <a:avLst/>
              <a:gdLst>
                <a:gd name="T0" fmla="*/ 735 w 754"/>
                <a:gd name="T1" fmla="*/ 554 h 557"/>
                <a:gd name="T2" fmla="*/ 739 w 754"/>
                <a:gd name="T3" fmla="*/ 546 h 557"/>
                <a:gd name="T4" fmla="*/ 8 w 754"/>
                <a:gd name="T5" fmla="*/ 0 h 557"/>
                <a:gd name="T6" fmla="*/ 0 w 754"/>
                <a:gd name="T7" fmla="*/ 8 h 557"/>
                <a:gd name="T8" fmla="*/ 731 w 754"/>
                <a:gd name="T9" fmla="*/ 554 h 557"/>
                <a:gd name="T10" fmla="*/ 735 w 754"/>
                <a:gd name="T11" fmla="*/ 546 h 557"/>
                <a:gd name="T12" fmla="*/ 735 w 754"/>
                <a:gd name="T13" fmla="*/ 554 h 557"/>
                <a:gd name="T14" fmla="*/ 754 w 754"/>
                <a:gd name="T15" fmla="*/ 557 h 557"/>
                <a:gd name="T16" fmla="*/ 739 w 754"/>
                <a:gd name="T17" fmla="*/ 546 h 557"/>
                <a:gd name="T18" fmla="*/ 735 w 754"/>
                <a:gd name="T19" fmla="*/ 554 h 5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54"/>
                <a:gd name="T31" fmla="*/ 0 h 557"/>
                <a:gd name="T32" fmla="*/ 754 w 754"/>
                <a:gd name="T33" fmla="*/ 557 h 55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54" h="557">
                  <a:moveTo>
                    <a:pt x="735" y="554"/>
                  </a:moveTo>
                  <a:lnTo>
                    <a:pt x="739" y="546"/>
                  </a:lnTo>
                  <a:lnTo>
                    <a:pt x="8" y="0"/>
                  </a:lnTo>
                  <a:lnTo>
                    <a:pt x="0" y="8"/>
                  </a:lnTo>
                  <a:lnTo>
                    <a:pt x="731" y="554"/>
                  </a:lnTo>
                  <a:lnTo>
                    <a:pt x="735" y="546"/>
                  </a:lnTo>
                  <a:lnTo>
                    <a:pt x="735" y="554"/>
                  </a:lnTo>
                  <a:lnTo>
                    <a:pt x="754" y="557"/>
                  </a:lnTo>
                  <a:lnTo>
                    <a:pt x="739" y="546"/>
                  </a:lnTo>
                  <a:lnTo>
                    <a:pt x="735" y="5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xmlns="" id="{FF46039C-6723-97D3-CB47-68A603429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1940"/>
              <a:ext cx="961" cy="184"/>
            </a:xfrm>
            <a:custGeom>
              <a:avLst/>
              <a:gdLst>
                <a:gd name="T0" fmla="*/ 913 w 961"/>
                <a:gd name="T1" fmla="*/ 16 h 184"/>
                <a:gd name="T2" fmla="*/ 913 w 961"/>
                <a:gd name="T3" fmla="*/ 8 h 184"/>
                <a:gd name="T4" fmla="*/ 0 w 961"/>
                <a:gd name="T5" fmla="*/ 176 h 184"/>
                <a:gd name="T6" fmla="*/ 0 w 961"/>
                <a:gd name="T7" fmla="*/ 184 h 184"/>
                <a:gd name="T8" fmla="*/ 913 w 961"/>
                <a:gd name="T9" fmla="*/ 16 h 184"/>
                <a:gd name="T10" fmla="*/ 913 w 961"/>
                <a:gd name="T11" fmla="*/ 8 h 184"/>
                <a:gd name="T12" fmla="*/ 913 w 961"/>
                <a:gd name="T13" fmla="*/ 16 h 184"/>
                <a:gd name="T14" fmla="*/ 961 w 961"/>
                <a:gd name="T15" fmla="*/ 0 h 184"/>
                <a:gd name="T16" fmla="*/ 913 w 961"/>
                <a:gd name="T17" fmla="*/ 8 h 184"/>
                <a:gd name="T18" fmla="*/ 913 w 961"/>
                <a:gd name="T19" fmla="*/ 16 h 1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61"/>
                <a:gd name="T31" fmla="*/ 0 h 184"/>
                <a:gd name="T32" fmla="*/ 961 w 961"/>
                <a:gd name="T33" fmla="*/ 184 h 1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61" h="184">
                  <a:moveTo>
                    <a:pt x="913" y="16"/>
                  </a:moveTo>
                  <a:lnTo>
                    <a:pt x="913" y="8"/>
                  </a:lnTo>
                  <a:lnTo>
                    <a:pt x="0" y="176"/>
                  </a:lnTo>
                  <a:lnTo>
                    <a:pt x="0" y="184"/>
                  </a:lnTo>
                  <a:lnTo>
                    <a:pt x="913" y="16"/>
                  </a:lnTo>
                  <a:lnTo>
                    <a:pt x="913" y="8"/>
                  </a:lnTo>
                  <a:lnTo>
                    <a:pt x="913" y="16"/>
                  </a:lnTo>
                  <a:lnTo>
                    <a:pt x="961" y="0"/>
                  </a:lnTo>
                  <a:lnTo>
                    <a:pt x="913" y="8"/>
                  </a:lnTo>
                  <a:lnTo>
                    <a:pt x="913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xmlns="" id="{E722838C-9C89-5D12-D090-6FC5A6EDD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7" y="1328"/>
              <a:ext cx="931" cy="1491"/>
            </a:xfrm>
            <a:custGeom>
              <a:avLst/>
              <a:gdLst>
                <a:gd name="T0" fmla="*/ 0 w 931"/>
                <a:gd name="T1" fmla="*/ 624 h 1491"/>
                <a:gd name="T2" fmla="*/ 657 w 931"/>
                <a:gd name="T3" fmla="*/ 0 h 1491"/>
                <a:gd name="T4" fmla="*/ 690 w 931"/>
                <a:gd name="T5" fmla="*/ 31 h 1491"/>
                <a:gd name="T6" fmla="*/ 720 w 931"/>
                <a:gd name="T7" fmla="*/ 63 h 1491"/>
                <a:gd name="T8" fmla="*/ 746 w 931"/>
                <a:gd name="T9" fmla="*/ 98 h 1491"/>
                <a:gd name="T10" fmla="*/ 772 w 931"/>
                <a:gd name="T11" fmla="*/ 133 h 1491"/>
                <a:gd name="T12" fmla="*/ 798 w 931"/>
                <a:gd name="T13" fmla="*/ 169 h 1491"/>
                <a:gd name="T14" fmla="*/ 820 w 931"/>
                <a:gd name="T15" fmla="*/ 208 h 1491"/>
                <a:gd name="T16" fmla="*/ 839 w 931"/>
                <a:gd name="T17" fmla="*/ 247 h 1491"/>
                <a:gd name="T18" fmla="*/ 857 w 931"/>
                <a:gd name="T19" fmla="*/ 286 h 1491"/>
                <a:gd name="T20" fmla="*/ 876 w 931"/>
                <a:gd name="T21" fmla="*/ 325 h 1491"/>
                <a:gd name="T22" fmla="*/ 891 w 931"/>
                <a:gd name="T23" fmla="*/ 369 h 1491"/>
                <a:gd name="T24" fmla="*/ 902 w 931"/>
                <a:gd name="T25" fmla="*/ 408 h 1491"/>
                <a:gd name="T26" fmla="*/ 913 w 931"/>
                <a:gd name="T27" fmla="*/ 451 h 1491"/>
                <a:gd name="T28" fmla="*/ 920 w 931"/>
                <a:gd name="T29" fmla="*/ 494 h 1491"/>
                <a:gd name="T30" fmla="*/ 924 w 931"/>
                <a:gd name="T31" fmla="*/ 537 h 1491"/>
                <a:gd name="T32" fmla="*/ 928 w 931"/>
                <a:gd name="T33" fmla="*/ 580 h 1491"/>
                <a:gd name="T34" fmla="*/ 931 w 931"/>
                <a:gd name="T35" fmla="*/ 624 h 1491"/>
                <a:gd name="T36" fmla="*/ 928 w 931"/>
                <a:gd name="T37" fmla="*/ 702 h 1491"/>
                <a:gd name="T38" fmla="*/ 917 w 931"/>
                <a:gd name="T39" fmla="*/ 781 h 1491"/>
                <a:gd name="T40" fmla="*/ 898 w 931"/>
                <a:gd name="T41" fmla="*/ 855 h 1491"/>
                <a:gd name="T42" fmla="*/ 872 w 931"/>
                <a:gd name="T43" fmla="*/ 930 h 1491"/>
                <a:gd name="T44" fmla="*/ 842 w 931"/>
                <a:gd name="T45" fmla="*/ 1000 h 1491"/>
                <a:gd name="T46" fmla="*/ 805 w 931"/>
                <a:gd name="T47" fmla="*/ 1067 h 1491"/>
                <a:gd name="T48" fmla="*/ 761 w 931"/>
                <a:gd name="T49" fmla="*/ 1130 h 1491"/>
                <a:gd name="T50" fmla="*/ 713 w 931"/>
                <a:gd name="T51" fmla="*/ 1189 h 1491"/>
                <a:gd name="T52" fmla="*/ 661 w 931"/>
                <a:gd name="T53" fmla="*/ 1247 h 1491"/>
                <a:gd name="T54" fmla="*/ 601 w 931"/>
                <a:gd name="T55" fmla="*/ 1298 h 1491"/>
                <a:gd name="T56" fmla="*/ 538 w 931"/>
                <a:gd name="T57" fmla="*/ 1345 h 1491"/>
                <a:gd name="T58" fmla="*/ 471 w 931"/>
                <a:gd name="T59" fmla="*/ 1385 h 1491"/>
                <a:gd name="T60" fmla="*/ 397 w 931"/>
                <a:gd name="T61" fmla="*/ 1420 h 1491"/>
                <a:gd name="T62" fmla="*/ 323 w 931"/>
                <a:gd name="T63" fmla="*/ 1451 h 1491"/>
                <a:gd name="T64" fmla="*/ 245 w 931"/>
                <a:gd name="T65" fmla="*/ 1475 h 1491"/>
                <a:gd name="T66" fmla="*/ 163 w 931"/>
                <a:gd name="T67" fmla="*/ 1491 h 1491"/>
                <a:gd name="T68" fmla="*/ 0 w 931"/>
                <a:gd name="T69" fmla="*/ 624 h 149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1"/>
                <a:gd name="T106" fmla="*/ 0 h 1491"/>
                <a:gd name="T107" fmla="*/ 931 w 931"/>
                <a:gd name="T108" fmla="*/ 1491 h 149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1" h="1491">
                  <a:moveTo>
                    <a:pt x="0" y="624"/>
                  </a:moveTo>
                  <a:lnTo>
                    <a:pt x="657" y="0"/>
                  </a:lnTo>
                  <a:lnTo>
                    <a:pt x="690" y="31"/>
                  </a:lnTo>
                  <a:lnTo>
                    <a:pt x="720" y="63"/>
                  </a:lnTo>
                  <a:lnTo>
                    <a:pt x="746" y="98"/>
                  </a:lnTo>
                  <a:lnTo>
                    <a:pt x="772" y="133"/>
                  </a:lnTo>
                  <a:lnTo>
                    <a:pt x="798" y="169"/>
                  </a:lnTo>
                  <a:lnTo>
                    <a:pt x="820" y="208"/>
                  </a:lnTo>
                  <a:lnTo>
                    <a:pt x="839" y="247"/>
                  </a:lnTo>
                  <a:lnTo>
                    <a:pt x="857" y="286"/>
                  </a:lnTo>
                  <a:lnTo>
                    <a:pt x="876" y="325"/>
                  </a:lnTo>
                  <a:lnTo>
                    <a:pt x="891" y="369"/>
                  </a:lnTo>
                  <a:lnTo>
                    <a:pt x="902" y="408"/>
                  </a:lnTo>
                  <a:lnTo>
                    <a:pt x="913" y="451"/>
                  </a:lnTo>
                  <a:lnTo>
                    <a:pt x="920" y="494"/>
                  </a:lnTo>
                  <a:lnTo>
                    <a:pt x="924" y="537"/>
                  </a:lnTo>
                  <a:lnTo>
                    <a:pt x="928" y="580"/>
                  </a:lnTo>
                  <a:lnTo>
                    <a:pt x="931" y="624"/>
                  </a:lnTo>
                  <a:lnTo>
                    <a:pt x="928" y="702"/>
                  </a:lnTo>
                  <a:lnTo>
                    <a:pt x="917" y="781"/>
                  </a:lnTo>
                  <a:lnTo>
                    <a:pt x="898" y="855"/>
                  </a:lnTo>
                  <a:lnTo>
                    <a:pt x="872" y="930"/>
                  </a:lnTo>
                  <a:lnTo>
                    <a:pt x="842" y="1000"/>
                  </a:lnTo>
                  <a:lnTo>
                    <a:pt x="805" y="1067"/>
                  </a:lnTo>
                  <a:lnTo>
                    <a:pt x="761" y="1130"/>
                  </a:lnTo>
                  <a:lnTo>
                    <a:pt x="713" y="1189"/>
                  </a:lnTo>
                  <a:lnTo>
                    <a:pt x="661" y="1247"/>
                  </a:lnTo>
                  <a:lnTo>
                    <a:pt x="601" y="1298"/>
                  </a:lnTo>
                  <a:lnTo>
                    <a:pt x="538" y="1345"/>
                  </a:lnTo>
                  <a:lnTo>
                    <a:pt x="471" y="1385"/>
                  </a:lnTo>
                  <a:lnTo>
                    <a:pt x="397" y="1420"/>
                  </a:lnTo>
                  <a:lnTo>
                    <a:pt x="323" y="1451"/>
                  </a:lnTo>
                  <a:lnTo>
                    <a:pt x="245" y="1475"/>
                  </a:lnTo>
                  <a:lnTo>
                    <a:pt x="163" y="1491"/>
                  </a:lnTo>
                  <a:lnTo>
                    <a:pt x="0" y="6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xmlns="" id="{C75A9C97-A1CB-1587-9D50-CE35BCDAA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3" y="1320"/>
              <a:ext cx="665" cy="636"/>
            </a:xfrm>
            <a:custGeom>
              <a:avLst/>
              <a:gdLst>
                <a:gd name="T0" fmla="*/ 665 w 665"/>
                <a:gd name="T1" fmla="*/ 4 h 636"/>
                <a:gd name="T2" fmla="*/ 657 w 665"/>
                <a:gd name="T3" fmla="*/ 4 h 636"/>
                <a:gd name="T4" fmla="*/ 0 w 665"/>
                <a:gd name="T5" fmla="*/ 628 h 636"/>
                <a:gd name="T6" fmla="*/ 8 w 665"/>
                <a:gd name="T7" fmla="*/ 636 h 636"/>
                <a:gd name="T8" fmla="*/ 665 w 665"/>
                <a:gd name="T9" fmla="*/ 12 h 636"/>
                <a:gd name="T10" fmla="*/ 657 w 665"/>
                <a:gd name="T11" fmla="*/ 12 h 636"/>
                <a:gd name="T12" fmla="*/ 665 w 665"/>
                <a:gd name="T13" fmla="*/ 4 h 636"/>
                <a:gd name="T14" fmla="*/ 661 w 665"/>
                <a:gd name="T15" fmla="*/ 0 h 636"/>
                <a:gd name="T16" fmla="*/ 657 w 665"/>
                <a:gd name="T17" fmla="*/ 4 h 636"/>
                <a:gd name="T18" fmla="*/ 665 w 665"/>
                <a:gd name="T19" fmla="*/ 4 h 6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65"/>
                <a:gd name="T31" fmla="*/ 0 h 636"/>
                <a:gd name="T32" fmla="*/ 665 w 665"/>
                <a:gd name="T33" fmla="*/ 636 h 6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65" h="636">
                  <a:moveTo>
                    <a:pt x="665" y="4"/>
                  </a:moveTo>
                  <a:lnTo>
                    <a:pt x="657" y="4"/>
                  </a:lnTo>
                  <a:lnTo>
                    <a:pt x="0" y="628"/>
                  </a:lnTo>
                  <a:lnTo>
                    <a:pt x="8" y="636"/>
                  </a:lnTo>
                  <a:lnTo>
                    <a:pt x="665" y="12"/>
                  </a:lnTo>
                  <a:lnTo>
                    <a:pt x="657" y="12"/>
                  </a:lnTo>
                  <a:lnTo>
                    <a:pt x="665" y="4"/>
                  </a:lnTo>
                  <a:lnTo>
                    <a:pt x="661" y="0"/>
                  </a:lnTo>
                  <a:lnTo>
                    <a:pt x="657" y="4"/>
                  </a:lnTo>
                  <a:lnTo>
                    <a:pt x="665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xmlns="" id="{D5EA0688-E8D9-EA8E-AAEC-FE9792D68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" y="1324"/>
              <a:ext cx="282" cy="628"/>
            </a:xfrm>
            <a:custGeom>
              <a:avLst/>
              <a:gdLst>
                <a:gd name="T0" fmla="*/ 282 w 282"/>
                <a:gd name="T1" fmla="*/ 628 h 628"/>
                <a:gd name="T2" fmla="*/ 282 w 282"/>
                <a:gd name="T3" fmla="*/ 628 h 628"/>
                <a:gd name="T4" fmla="*/ 282 w 282"/>
                <a:gd name="T5" fmla="*/ 584 h 628"/>
                <a:gd name="T6" fmla="*/ 278 w 282"/>
                <a:gd name="T7" fmla="*/ 541 h 628"/>
                <a:gd name="T8" fmla="*/ 271 w 282"/>
                <a:gd name="T9" fmla="*/ 498 h 628"/>
                <a:gd name="T10" fmla="*/ 264 w 282"/>
                <a:gd name="T11" fmla="*/ 455 h 628"/>
                <a:gd name="T12" fmla="*/ 252 w 282"/>
                <a:gd name="T13" fmla="*/ 412 h 628"/>
                <a:gd name="T14" fmla="*/ 241 w 282"/>
                <a:gd name="T15" fmla="*/ 369 h 628"/>
                <a:gd name="T16" fmla="*/ 227 w 282"/>
                <a:gd name="T17" fmla="*/ 329 h 628"/>
                <a:gd name="T18" fmla="*/ 208 w 282"/>
                <a:gd name="T19" fmla="*/ 286 h 628"/>
                <a:gd name="T20" fmla="*/ 189 w 282"/>
                <a:gd name="T21" fmla="*/ 247 h 628"/>
                <a:gd name="T22" fmla="*/ 171 w 282"/>
                <a:gd name="T23" fmla="*/ 208 h 628"/>
                <a:gd name="T24" fmla="*/ 149 w 282"/>
                <a:gd name="T25" fmla="*/ 173 h 628"/>
                <a:gd name="T26" fmla="*/ 123 w 282"/>
                <a:gd name="T27" fmla="*/ 133 h 628"/>
                <a:gd name="T28" fmla="*/ 97 w 282"/>
                <a:gd name="T29" fmla="*/ 98 h 628"/>
                <a:gd name="T30" fmla="*/ 71 w 282"/>
                <a:gd name="T31" fmla="*/ 67 h 628"/>
                <a:gd name="T32" fmla="*/ 41 w 282"/>
                <a:gd name="T33" fmla="*/ 31 h 628"/>
                <a:gd name="T34" fmla="*/ 8 w 282"/>
                <a:gd name="T35" fmla="*/ 0 h 628"/>
                <a:gd name="T36" fmla="*/ 0 w 282"/>
                <a:gd name="T37" fmla="*/ 8 h 628"/>
                <a:gd name="T38" fmla="*/ 34 w 282"/>
                <a:gd name="T39" fmla="*/ 39 h 628"/>
                <a:gd name="T40" fmla="*/ 63 w 282"/>
                <a:gd name="T41" fmla="*/ 71 h 628"/>
                <a:gd name="T42" fmla="*/ 89 w 282"/>
                <a:gd name="T43" fmla="*/ 106 h 628"/>
                <a:gd name="T44" fmla="*/ 115 w 282"/>
                <a:gd name="T45" fmla="*/ 141 h 628"/>
                <a:gd name="T46" fmla="*/ 141 w 282"/>
                <a:gd name="T47" fmla="*/ 176 h 628"/>
                <a:gd name="T48" fmla="*/ 163 w 282"/>
                <a:gd name="T49" fmla="*/ 216 h 628"/>
                <a:gd name="T50" fmla="*/ 182 w 282"/>
                <a:gd name="T51" fmla="*/ 255 h 628"/>
                <a:gd name="T52" fmla="*/ 201 w 282"/>
                <a:gd name="T53" fmla="*/ 294 h 628"/>
                <a:gd name="T54" fmla="*/ 215 w 282"/>
                <a:gd name="T55" fmla="*/ 333 h 628"/>
                <a:gd name="T56" fmla="*/ 230 w 282"/>
                <a:gd name="T57" fmla="*/ 373 h 628"/>
                <a:gd name="T58" fmla="*/ 245 w 282"/>
                <a:gd name="T59" fmla="*/ 416 h 628"/>
                <a:gd name="T60" fmla="*/ 252 w 282"/>
                <a:gd name="T61" fmla="*/ 455 h 628"/>
                <a:gd name="T62" fmla="*/ 264 w 282"/>
                <a:gd name="T63" fmla="*/ 498 h 628"/>
                <a:gd name="T64" fmla="*/ 267 w 282"/>
                <a:gd name="T65" fmla="*/ 541 h 628"/>
                <a:gd name="T66" fmla="*/ 271 w 282"/>
                <a:gd name="T67" fmla="*/ 584 h 628"/>
                <a:gd name="T68" fmla="*/ 271 w 282"/>
                <a:gd name="T69" fmla="*/ 628 h 628"/>
                <a:gd name="T70" fmla="*/ 271 w 282"/>
                <a:gd name="T71" fmla="*/ 628 h 628"/>
                <a:gd name="T72" fmla="*/ 282 w 282"/>
                <a:gd name="T73" fmla="*/ 628 h 6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2"/>
                <a:gd name="T112" fmla="*/ 0 h 628"/>
                <a:gd name="T113" fmla="*/ 282 w 282"/>
                <a:gd name="T114" fmla="*/ 628 h 62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2" h="628">
                  <a:moveTo>
                    <a:pt x="282" y="628"/>
                  </a:moveTo>
                  <a:lnTo>
                    <a:pt x="282" y="628"/>
                  </a:lnTo>
                  <a:lnTo>
                    <a:pt x="282" y="584"/>
                  </a:lnTo>
                  <a:lnTo>
                    <a:pt x="278" y="541"/>
                  </a:lnTo>
                  <a:lnTo>
                    <a:pt x="271" y="498"/>
                  </a:lnTo>
                  <a:lnTo>
                    <a:pt x="264" y="455"/>
                  </a:lnTo>
                  <a:lnTo>
                    <a:pt x="252" y="412"/>
                  </a:lnTo>
                  <a:lnTo>
                    <a:pt x="241" y="369"/>
                  </a:lnTo>
                  <a:lnTo>
                    <a:pt x="227" y="329"/>
                  </a:lnTo>
                  <a:lnTo>
                    <a:pt x="208" y="286"/>
                  </a:lnTo>
                  <a:lnTo>
                    <a:pt x="189" y="247"/>
                  </a:lnTo>
                  <a:lnTo>
                    <a:pt x="171" y="208"/>
                  </a:lnTo>
                  <a:lnTo>
                    <a:pt x="149" y="173"/>
                  </a:lnTo>
                  <a:lnTo>
                    <a:pt x="123" y="133"/>
                  </a:lnTo>
                  <a:lnTo>
                    <a:pt x="97" y="98"/>
                  </a:lnTo>
                  <a:lnTo>
                    <a:pt x="71" y="67"/>
                  </a:lnTo>
                  <a:lnTo>
                    <a:pt x="41" y="31"/>
                  </a:lnTo>
                  <a:lnTo>
                    <a:pt x="8" y="0"/>
                  </a:lnTo>
                  <a:lnTo>
                    <a:pt x="0" y="8"/>
                  </a:lnTo>
                  <a:lnTo>
                    <a:pt x="34" y="39"/>
                  </a:lnTo>
                  <a:lnTo>
                    <a:pt x="63" y="71"/>
                  </a:lnTo>
                  <a:lnTo>
                    <a:pt x="89" y="106"/>
                  </a:lnTo>
                  <a:lnTo>
                    <a:pt x="115" y="141"/>
                  </a:lnTo>
                  <a:lnTo>
                    <a:pt x="141" y="176"/>
                  </a:lnTo>
                  <a:lnTo>
                    <a:pt x="163" y="216"/>
                  </a:lnTo>
                  <a:lnTo>
                    <a:pt x="182" y="255"/>
                  </a:lnTo>
                  <a:lnTo>
                    <a:pt x="201" y="294"/>
                  </a:lnTo>
                  <a:lnTo>
                    <a:pt x="215" y="333"/>
                  </a:lnTo>
                  <a:lnTo>
                    <a:pt x="230" y="373"/>
                  </a:lnTo>
                  <a:lnTo>
                    <a:pt x="245" y="416"/>
                  </a:lnTo>
                  <a:lnTo>
                    <a:pt x="252" y="455"/>
                  </a:lnTo>
                  <a:lnTo>
                    <a:pt x="264" y="498"/>
                  </a:lnTo>
                  <a:lnTo>
                    <a:pt x="267" y="541"/>
                  </a:lnTo>
                  <a:lnTo>
                    <a:pt x="271" y="584"/>
                  </a:lnTo>
                  <a:lnTo>
                    <a:pt x="271" y="628"/>
                  </a:lnTo>
                  <a:lnTo>
                    <a:pt x="282" y="6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xmlns="" id="{533B943D-A5D7-C18F-0941-32F184AE4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" y="1944"/>
              <a:ext cx="876" cy="321"/>
            </a:xfrm>
            <a:custGeom>
              <a:avLst/>
              <a:gdLst>
                <a:gd name="T0" fmla="*/ 876 w 876"/>
                <a:gd name="T1" fmla="*/ 8 h 321"/>
                <a:gd name="T2" fmla="*/ 872 w 876"/>
                <a:gd name="T3" fmla="*/ 4 h 321"/>
                <a:gd name="T4" fmla="*/ 0 w 876"/>
                <a:gd name="T5" fmla="*/ 314 h 321"/>
                <a:gd name="T6" fmla="*/ 0 w 876"/>
                <a:gd name="T7" fmla="*/ 321 h 321"/>
                <a:gd name="T8" fmla="*/ 872 w 876"/>
                <a:gd name="T9" fmla="*/ 12 h 321"/>
                <a:gd name="T10" fmla="*/ 868 w 876"/>
                <a:gd name="T11" fmla="*/ 8 h 321"/>
                <a:gd name="T12" fmla="*/ 876 w 876"/>
                <a:gd name="T13" fmla="*/ 8 h 321"/>
                <a:gd name="T14" fmla="*/ 876 w 876"/>
                <a:gd name="T15" fmla="*/ 0 h 321"/>
                <a:gd name="T16" fmla="*/ 872 w 876"/>
                <a:gd name="T17" fmla="*/ 4 h 321"/>
                <a:gd name="T18" fmla="*/ 876 w 876"/>
                <a:gd name="T19" fmla="*/ 8 h 3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76"/>
                <a:gd name="T31" fmla="*/ 0 h 321"/>
                <a:gd name="T32" fmla="*/ 876 w 876"/>
                <a:gd name="T33" fmla="*/ 321 h 3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76" h="321">
                  <a:moveTo>
                    <a:pt x="876" y="8"/>
                  </a:moveTo>
                  <a:lnTo>
                    <a:pt x="872" y="4"/>
                  </a:lnTo>
                  <a:lnTo>
                    <a:pt x="0" y="314"/>
                  </a:lnTo>
                  <a:lnTo>
                    <a:pt x="0" y="321"/>
                  </a:lnTo>
                  <a:lnTo>
                    <a:pt x="872" y="12"/>
                  </a:lnTo>
                  <a:lnTo>
                    <a:pt x="868" y="8"/>
                  </a:lnTo>
                  <a:lnTo>
                    <a:pt x="876" y="8"/>
                  </a:lnTo>
                  <a:lnTo>
                    <a:pt x="876" y="0"/>
                  </a:lnTo>
                  <a:lnTo>
                    <a:pt x="872" y="4"/>
                  </a:lnTo>
                  <a:lnTo>
                    <a:pt x="876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34" name="Rectangle 36">
              <a:extLst>
                <a:ext uri="{FF2B5EF4-FFF2-40B4-BE49-F238E27FC236}">
                  <a16:creationId xmlns:a16="http://schemas.microsoft.com/office/drawing/2014/main" xmlns="" id="{77CA4F0F-1A77-8A06-5DEC-1EB7B0BF8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" y="1689"/>
              <a:ext cx="368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pt-BR" altLang="pt-BR" sz="21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Coma</a:t>
              </a:r>
            </a:p>
          </p:txBody>
        </p:sp>
        <p:sp>
          <p:nvSpPr>
            <p:cNvPr id="35" name="Rectangle 37">
              <a:extLst>
                <a:ext uri="{FF2B5EF4-FFF2-40B4-BE49-F238E27FC236}">
                  <a16:creationId xmlns:a16="http://schemas.microsoft.com/office/drawing/2014/main" xmlns="" id="{B71BD39A-BD49-A12C-711A-13BDD01BA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" y="1161"/>
              <a:ext cx="684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pt-BR" altLang="pt-BR" sz="21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Neoplasias</a:t>
              </a:r>
            </a:p>
          </p:txBody>
        </p:sp>
        <p:sp>
          <p:nvSpPr>
            <p:cNvPr id="36" name="Rectangle 38">
              <a:extLst>
                <a:ext uri="{FF2B5EF4-FFF2-40B4-BE49-F238E27FC236}">
                  <a16:creationId xmlns:a16="http://schemas.microsoft.com/office/drawing/2014/main" xmlns="" id="{4BB22515-D213-ED20-9AA1-1DF68D082A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" y="960"/>
              <a:ext cx="613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pt-BR" altLang="pt-BR" sz="21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Acidentes</a:t>
              </a:r>
            </a:p>
          </p:txBody>
        </p:sp>
        <p:sp>
          <p:nvSpPr>
            <p:cNvPr id="37" name="Rectangle 39">
              <a:extLst>
                <a:ext uri="{FF2B5EF4-FFF2-40B4-BE49-F238E27FC236}">
                  <a16:creationId xmlns:a16="http://schemas.microsoft.com/office/drawing/2014/main" xmlns="" id="{B21444A5-CF10-F3D4-8889-9F457173A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6" y="1002"/>
              <a:ext cx="414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pt-BR" altLang="pt-BR" sz="21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Outras</a:t>
              </a:r>
            </a:p>
          </p:txBody>
        </p:sp>
        <p:sp>
          <p:nvSpPr>
            <p:cNvPr id="38" name="Rectangle 40">
              <a:extLst>
                <a:ext uri="{FF2B5EF4-FFF2-40B4-BE49-F238E27FC236}">
                  <a16:creationId xmlns:a16="http://schemas.microsoft.com/office/drawing/2014/main" xmlns="" id="{D8C81E4E-1D6A-BA67-5D94-281A59F73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" y="1449"/>
              <a:ext cx="597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pt-BR" altLang="pt-BR" sz="21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Infecções</a:t>
              </a:r>
            </a:p>
          </p:txBody>
        </p:sp>
        <p:sp>
          <p:nvSpPr>
            <p:cNvPr id="39" name="Text Box 41">
              <a:extLst>
                <a:ext uri="{FF2B5EF4-FFF2-40B4-BE49-F238E27FC236}">
                  <a16:creationId xmlns:a16="http://schemas.microsoft.com/office/drawing/2014/main" xmlns="" id="{62E0C467-94C2-27CF-8B2A-DA2C2E315A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5" y="1764"/>
              <a:ext cx="71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pt-BR" altLang="pt-BR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Infarto</a:t>
              </a:r>
            </a:p>
          </p:txBody>
        </p:sp>
        <p:sp>
          <p:nvSpPr>
            <p:cNvPr id="40" name="Freeform 42">
              <a:extLst>
                <a:ext uri="{FF2B5EF4-FFF2-40B4-BE49-F238E27FC236}">
                  <a16:creationId xmlns:a16="http://schemas.microsoft.com/office/drawing/2014/main" xmlns="" id="{57D2BA11-9D3A-119C-C6EB-FA40EEA35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1951"/>
              <a:ext cx="916" cy="180"/>
            </a:xfrm>
            <a:custGeom>
              <a:avLst/>
              <a:gdLst>
                <a:gd name="T0" fmla="*/ 0 w 916"/>
                <a:gd name="T1" fmla="*/ 172 h 180"/>
                <a:gd name="T2" fmla="*/ 3 w 916"/>
                <a:gd name="T3" fmla="*/ 176 h 180"/>
                <a:gd name="T4" fmla="*/ 916 w 916"/>
                <a:gd name="T5" fmla="*/ 8 h 180"/>
                <a:gd name="T6" fmla="*/ 916 w 916"/>
                <a:gd name="T7" fmla="*/ 0 h 180"/>
                <a:gd name="T8" fmla="*/ 3 w 916"/>
                <a:gd name="T9" fmla="*/ 168 h 180"/>
                <a:gd name="T10" fmla="*/ 11 w 916"/>
                <a:gd name="T11" fmla="*/ 172 h 180"/>
                <a:gd name="T12" fmla="*/ 0 w 916"/>
                <a:gd name="T13" fmla="*/ 172 h 180"/>
                <a:gd name="T14" fmla="*/ 0 w 916"/>
                <a:gd name="T15" fmla="*/ 180 h 180"/>
                <a:gd name="T16" fmla="*/ 3 w 916"/>
                <a:gd name="T17" fmla="*/ 176 h 180"/>
                <a:gd name="T18" fmla="*/ 0 w 916"/>
                <a:gd name="T19" fmla="*/ 172 h 1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6"/>
                <a:gd name="T31" fmla="*/ 0 h 180"/>
                <a:gd name="T32" fmla="*/ 916 w 916"/>
                <a:gd name="T33" fmla="*/ 180 h 1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6" h="180">
                  <a:moveTo>
                    <a:pt x="0" y="172"/>
                  </a:moveTo>
                  <a:lnTo>
                    <a:pt x="3" y="176"/>
                  </a:lnTo>
                  <a:lnTo>
                    <a:pt x="916" y="8"/>
                  </a:lnTo>
                  <a:lnTo>
                    <a:pt x="916" y="0"/>
                  </a:lnTo>
                  <a:lnTo>
                    <a:pt x="3" y="168"/>
                  </a:lnTo>
                  <a:lnTo>
                    <a:pt x="11" y="172"/>
                  </a:lnTo>
                  <a:lnTo>
                    <a:pt x="0" y="172"/>
                  </a:lnTo>
                  <a:lnTo>
                    <a:pt x="0" y="180"/>
                  </a:lnTo>
                  <a:lnTo>
                    <a:pt x="3" y="176"/>
                  </a:lnTo>
                  <a:lnTo>
                    <a:pt x="0" y="1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41" name="Freeform 43">
              <a:extLst>
                <a:ext uri="{FF2B5EF4-FFF2-40B4-BE49-F238E27FC236}">
                  <a16:creationId xmlns:a16="http://schemas.microsoft.com/office/drawing/2014/main" xmlns="" id="{695A1DD3-E563-1ADC-30B0-2498164B60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1955"/>
              <a:ext cx="913" cy="310"/>
            </a:xfrm>
            <a:custGeom>
              <a:avLst/>
              <a:gdLst>
                <a:gd name="T0" fmla="*/ 913 w 913"/>
                <a:gd name="T1" fmla="*/ 0 h 310"/>
                <a:gd name="T2" fmla="*/ 41 w 913"/>
                <a:gd name="T3" fmla="*/ 310 h 310"/>
                <a:gd name="T4" fmla="*/ 34 w 913"/>
                <a:gd name="T5" fmla="*/ 294 h 310"/>
                <a:gd name="T6" fmla="*/ 30 w 913"/>
                <a:gd name="T7" fmla="*/ 274 h 310"/>
                <a:gd name="T8" fmla="*/ 23 w 913"/>
                <a:gd name="T9" fmla="*/ 259 h 310"/>
                <a:gd name="T10" fmla="*/ 19 w 913"/>
                <a:gd name="T11" fmla="*/ 239 h 310"/>
                <a:gd name="T12" fmla="*/ 11 w 913"/>
                <a:gd name="T13" fmla="*/ 219 h 310"/>
                <a:gd name="T14" fmla="*/ 8 w 913"/>
                <a:gd name="T15" fmla="*/ 204 h 310"/>
                <a:gd name="T16" fmla="*/ 4 w 913"/>
                <a:gd name="T17" fmla="*/ 184 h 310"/>
                <a:gd name="T18" fmla="*/ 0 w 913"/>
                <a:gd name="T19" fmla="*/ 168 h 310"/>
                <a:gd name="T20" fmla="*/ 913 w 913"/>
                <a:gd name="T21" fmla="*/ 0 h 3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13"/>
                <a:gd name="T34" fmla="*/ 0 h 310"/>
                <a:gd name="T35" fmla="*/ 913 w 913"/>
                <a:gd name="T36" fmla="*/ 310 h 3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13" h="310">
                  <a:moveTo>
                    <a:pt x="913" y="0"/>
                  </a:moveTo>
                  <a:lnTo>
                    <a:pt x="41" y="310"/>
                  </a:lnTo>
                  <a:lnTo>
                    <a:pt x="34" y="294"/>
                  </a:lnTo>
                  <a:lnTo>
                    <a:pt x="30" y="274"/>
                  </a:lnTo>
                  <a:lnTo>
                    <a:pt x="23" y="259"/>
                  </a:lnTo>
                  <a:lnTo>
                    <a:pt x="19" y="239"/>
                  </a:lnTo>
                  <a:lnTo>
                    <a:pt x="11" y="219"/>
                  </a:lnTo>
                  <a:lnTo>
                    <a:pt x="8" y="204"/>
                  </a:lnTo>
                  <a:lnTo>
                    <a:pt x="4" y="184"/>
                  </a:lnTo>
                  <a:lnTo>
                    <a:pt x="0" y="16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99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42" name="Freeform 44">
              <a:extLst>
                <a:ext uri="{FF2B5EF4-FFF2-40B4-BE49-F238E27FC236}">
                  <a16:creationId xmlns:a16="http://schemas.microsoft.com/office/drawing/2014/main" xmlns="" id="{5C3DF99A-0CDE-CB29-5C4A-E92083241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" y="1951"/>
              <a:ext cx="876" cy="321"/>
            </a:xfrm>
            <a:custGeom>
              <a:avLst/>
              <a:gdLst>
                <a:gd name="T0" fmla="*/ 0 w 876"/>
                <a:gd name="T1" fmla="*/ 314 h 321"/>
                <a:gd name="T2" fmla="*/ 4 w 876"/>
                <a:gd name="T3" fmla="*/ 317 h 321"/>
                <a:gd name="T4" fmla="*/ 876 w 876"/>
                <a:gd name="T5" fmla="*/ 8 h 321"/>
                <a:gd name="T6" fmla="*/ 876 w 876"/>
                <a:gd name="T7" fmla="*/ 0 h 321"/>
                <a:gd name="T8" fmla="*/ 4 w 876"/>
                <a:gd name="T9" fmla="*/ 310 h 321"/>
                <a:gd name="T10" fmla="*/ 8 w 876"/>
                <a:gd name="T11" fmla="*/ 314 h 321"/>
                <a:gd name="T12" fmla="*/ 0 w 876"/>
                <a:gd name="T13" fmla="*/ 314 h 321"/>
                <a:gd name="T14" fmla="*/ 0 w 876"/>
                <a:gd name="T15" fmla="*/ 321 h 321"/>
                <a:gd name="T16" fmla="*/ 4 w 876"/>
                <a:gd name="T17" fmla="*/ 317 h 321"/>
                <a:gd name="T18" fmla="*/ 0 w 876"/>
                <a:gd name="T19" fmla="*/ 314 h 3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76"/>
                <a:gd name="T31" fmla="*/ 0 h 321"/>
                <a:gd name="T32" fmla="*/ 876 w 876"/>
                <a:gd name="T33" fmla="*/ 321 h 3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76" h="321">
                  <a:moveTo>
                    <a:pt x="0" y="314"/>
                  </a:moveTo>
                  <a:lnTo>
                    <a:pt x="4" y="317"/>
                  </a:lnTo>
                  <a:lnTo>
                    <a:pt x="876" y="8"/>
                  </a:lnTo>
                  <a:lnTo>
                    <a:pt x="876" y="0"/>
                  </a:lnTo>
                  <a:lnTo>
                    <a:pt x="4" y="310"/>
                  </a:lnTo>
                  <a:lnTo>
                    <a:pt x="8" y="314"/>
                  </a:lnTo>
                  <a:lnTo>
                    <a:pt x="0" y="314"/>
                  </a:lnTo>
                  <a:lnTo>
                    <a:pt x="0" y="321"/>
                  </a:lnTo>
                  <a:lnTo>
                    <a:pt x="4" y="317"/>
                  </a:lnTo>
                  <a:lnTo>
                    <a:pt x="0" y="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43" name="Freeform 45">
              <a:extLst>
                <a:ext uri="{FF2B5EF4-FFF2-40B4-BE49-F238E27FC236}">
                  <a16:creationId xmlns:a16="http://schemas.microsoft.com/office/drawing/2014/main" xmlns="" id="{D88D3653-528C-FBB6-5B8C-40F55DE3F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7" y="1955"/>
              <a:ext cx="775" cy="874"/>
            </a:xfrm>
            <a:custGeom>
              <a:avLst/>
              <a:gdLst>
                <a:gd name="T0" fmla="*/ 0 w 775"/>
                <a:gd name="T1" fmla="*/ 867 h 874"/>
                <a:gd name="T2" fmla="*/ 3 w 775"/>
                <a:gd name="T3" fmla="*/ 871 h 874"/>
                <a:gd name="T4" fmla="*/ 85 w 775"/>
                <a:gd name="T5" fmla="*/ 855 h 874"/>
                <a:gd name="T6" fmla="*/ 167 w 775"/>
                <a:gd name="T7" fmla="*/ 831 h 874"/>
                <a:gd name="T8" fmla="*/ 241 w 775"/>
                <a:gd name="T9" fmla="*/ 800 h 874"/>
                <a:gd name="T10" fmla="*/ 311 w 775"/>
                <a:gd name="T11" fmla="*/ 765 h 874"/>
                <a:gd name="T12" fmla="*/ 382 w 775"/>
                <a:gd name="T13" fmla="*/ 725 h 874"/>
                <a:gd name="T14" fmla="*/ 445 w 775"/>
                <a:gd name="T15" fmla="*/ 678 h 874"/>
                <a:gd name="T16" fmla="*/ 504 w 775"/>
                <a:gd name="T17" fmla="*/ 627 h 874"/>
                <a:gd name="T18" fmla="*/ 556 w 775"/>
                <a:gd name="T19" fmla="*/ 568 h 874"/>
                <a:gd name="T20" fmla="*/ 604 w 775"/>
                <a:gd name="T21" fmla="*/ 510 h 874"/>
                <a:gd name="T22" fmla="*/ 649 w 775"/>
                <a:gd name="T23" fmla="*/ 447 h 874"/>
                <a:gd name="T24" fmla="*/ 686 w 775"/>
                <a:gd name="T25" fmla="*/ 376 h 874"/>
                <a:gd name="T26" fmla="*/ 716 w 775"/>
                <a:gd name="T27" fmla="*/ 306 h 874"/>
                <a:gd name="T28" fmla="*/ 742 w 775"/>
                <a:gd name="T29" fmla="*/ 235 h 874"/>
                <a:gd name="T30" fmla="*/ 760 w 775"/>
                <a:gd name="T31" fmla="*/ 157 h 874"/>
                <a:gd name="T32" fmla="*/ 771 w 775"/>
                <a:gd name="T33" fmla="*/ 78 h 874"/>
                <a:gd name="T34" fmla="*/ 775 w 775"/>
                <a:gd name="T35" fmla="*/ 0 h 874"/>
                <a:gd name="T36" fmla="*/ 764 w 775"/>
                <a:gd name="T37" fmla="*/ 0 h 874"/>
                <a:gd name="T38" fmla="*/ 760 w 775"/>
                <a:gd name="T39" fmla="*/ 78 h 874"/>
                <a:gd name="T40" fmla="*/ 749 w 775"/>
                <a:gd name="T41" fmla="*/ 157 h 874"/>
                <a:gd name="T42" fmla="*/ 734 w 775"/>
                <a:gd name="T43" fmla="*/ 231 h 874"/>
                <a:gd name="T44" fmla="*/ 708 w 775"/>
                <a:gd name="T45" fmla="*/ 302 h 874"/>
                <a:gd name="T46" fmla="*/ 679 w 775"/>
                <a:gd name="T47" fmla="*/ 372 h 874"/>
                <a:gd name="T48" fmla="*/ 642 w 775"/>
                <a:gd name="T49" fmla="*/ 439 h 874"/>
                <a:gd name="T50" fmla="*/ 597 w 775"/>
                <a:gd name="T51" fmla="*/ 502 h 874"/>
                <a:gd name="T52" fmla="*/ 549 w 775"/>
                <a:gd name="T53" fmla="*/ 565 h 874"/>
                <a:gd name="T54" fmla="*/ 497 w 775"/>
                <a:gd name="T55" fmla="*/ 619 h 874"/>
                <a:gd name="T56" fmla="*/ 438 w 775"/>
                <a:gd name="T57" fmla="*/ 670 h 874"/>
                <a:gd name="T58" fmla="*/ 374 w 775"/>
                <a:gd name="T59" fmla="*/ 714 h 874"/>
                <a:gd name="T60" fmla="*/ 308 w 775"/>
                <a:gd name="T61" fmla="*/ 757 h 874"/>
                <a:gd name="T62" fmla="*/ 237 w 775"/>
                <a:gd name="T63" fmla="*/ 792 h 874"/>
                <a:gd name="T64" fmla="*/ 163 w 775"/>
                <a:gd name="T65" fmla="*/ 823 h 874"/>
                <a:gd name="T66" fmla="*/ 85 w 775"/>
                <a:gd name="T67" fmla="*/ 847 h 874"/>
                <a:gd name="T68" fmla="*/ 3 w 775"/>
                <a:gd name="T69" fmla="*/ 863 h 874"/>
                <a:gd name="T70" fmla="*/ 7 w 775"/>
                <a:gd name="T71" fmla="*/ 867 h 874"/>
                <a:gd name="T72" fmla="*/ 0 w 775"/>
                <a:gd name="T73" fmla="*/ 867 h 874"/>
                <a:gd name="T74" fmla="*/ 0 w 775"/>
                <a:gd name="T75" fmla="*/ 874 h 874"/>
                <a:gd name="T76" fmla="*/ 3 w 775"/>
                <a:gd name="T77" fmla="*/ 871 h 874"/>
                <a:gd name="T78" fmla="*/ 0 w 775"/>
                <a:gd name="T79" fmla="*/ 867 h 87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775"/>
                <a:gd name="T121" fmla="*/ 0 h 874"/>
                <a:gd name="T122" fmla="*/ 775 w 775"/>
                <a:gd name="T123" fmla="*/ 874 h 87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775" h="874">
                  <a:moveTo>
                    <a:pt x="0" y="867"/>
                  </a:moveTo>
                  <a:lnTo>
                    <a:pt x="3" y="871"/>
                  </a:lnTo>
                  <a:lnTo>
                    <a:pt x="85" y="855"/>
                  </a:lnTo>
                  <a:lnTo>
                    <a:pt x="167" y="831"/>
                  </a:lnTo>
                  <a:lnTo>
                    <a:pt x="241" y="800"/>
                  </a:lnTo>
                  <a:lnTo>
                    <a:pt x="311" y="765"/>
                  </a:lnTo>
                  <a:lnTo>
                    <a:pt x="382" y="725"/>
                  </a:lnTo>
                  <a:lnTo>
                    <a:pt x="445" y="678"/>
                  </a:lnTo>
                  <a:lnTo>
                    <a:pt x="504" y="627"/>
                  </a:lnTo>
                  <a:lnTo>
                    <a:pt x="556" y="568"/>
                  </a:lnTo>
                  <a:lnTo>
                    <a:pt x="604" y="510"/>
                  </a:lnTo>
                  <a:lnTo>
                    <a:pt x="649" y="447"/>
                  </a:lnTo>
                  <a:lnTo>
                    <a:pt x="686" y="376"/>
                  </a:lnTo>
                  <a:lnTo>
                    <a:pt x="716" y="306"/>
                  </a:lnTo>
                  <a:lnTo>
                    <a:pt x="742" y="235"/>
                  </a:lnTo>
                  <a:lnTo>
                    <a:pt x="760" y="157"/>
                  </a:lnTo>
                  <a:lnTo>
                    <a:pt x="771" y="78"/>
                  </a:lnTo>
                  <a:lnTo>
                    <a:pt x="775" y="0"/>
                  </a:lnTo>
                  <a:lnTo>
                    <a:pt x="764" y="0"/>
                  </a:lnTo>
                  <a:lnTo>
                    <a:pt x="760" y="78"/>
                  </a:lnTo>
                  <a:lnTo>
                    <a:pt x="749" y="157"/>
                  </a:lnTo>
                  <a:lnTo>
                    <a:pt x="734" y="231"/>
                  </a:lnTo>
                  <a:lnTo>
                    <a:pt x="708" y="302"/>
                  </a:lnTo>
                  <a:lnTo>
                    <a:pt x="679" y="372"/>
                  </a:lnTo>
                  <a:lnTo>
                    <a:pt x="642" y="439"/>
                  </a:lnTo>
                  <a:lnTo>
                    <a:pt x="597" y="502"/>
                  </a:lnTo>
                  <a:lnTo>
                    <a:pt x="549" y="565"/>
                  </a:lnTo>
                  <a:lnTo>
                    <a:pt x="497" y="619"/>
                  </a:lnTo>
                  <a:lnTo>
                    <a:pt x="438" y="670"/>
                  </a:lnTo>
                  <a:lnTo>
                    <a:pt x="374" y="714"/>
                  </a:lnTo>
                  <a:lnTo>
                    <a:pt x="308" y="757"/>
                  </a:lnTo>
                  <a:lnTo>
                    <a:pt x="237" y="792"/>
                  </a:lnTo>
                  <a:lnTo>
                    <a:pt x="163" y="823"/>
                  </a:lnTo>
                  <a:lnTo>
                    <a:pt x="85" y="847"/>
                  </a:lnTo>
                  <a:lnTo>
                    <a:pt x="3" y="863"/>
                  </a:lnTo>
                  <a:lnTo>
                    <a:pt x="7" y="867"/>
                  </a:lnTo>
                  <a:lnTo>
                    <a:pt x="0" y="867"/>
                  </a:lnTo>
                  <a:lnTo>
                    <a:pt x="0" y="874"/>
                  </a:lnTo>
                  <a:lnTo>
                    <a:pt x="3" y="871"/>
                  </a:lnTo>
                  <a:lnTo>
                    <a:pt x="0" y="8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44" name="Freeform 46">
              <a:extLst>
                <a:ext uri="{FF2B5EF4-FFF2-40B4-BE49-F238E27FC236}">
                  <a16:creationId xmlns:a16="http://schemas.microsoft.com/office/drawing/2014/main" xmlns="" id="{713056A5-1EB5-A80E-AE2A-35394B0DF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3" y="1951"/>
              <a:ext cx="171" cy="871"/>
            </a:xfrm>
            <a:custGeom>
              <a:avLst/>
              <a:gdLst>
                <a:gd name="T0" fmla="*/ 0 w 171"/>
                <a:gd name="T1" fmla="*/ 0 h 871"/>
                <a:gd name="T2" fmla="*/ 0 w 171"/>
                <a:gd name="T3" fmla="*/ 4 h 871"/>
                <a:gd name="T4" fmla="*/ 164 w 171"/>
                <a:gd name="T5" fmla="*/ 871 h 871"/>
                <a:gd name="T6" fmla="*/ 171 w 171"/>
                <a:gd name="T7" fmla="*/ 871 h 871"/>
                <a:gd name="T8" fmla="*/ 8 w 171"/>
                <a:gd name="T9" fmla="*/ 4 h 871"/>
                <a:gd name="T10" fmla="*/ 8 w 171"/>
                <a:gd name="T11" fmla="*/ 8 h 871"/>
                <a:gd name="T12" fmla="*/ 0 w 171"/>
                <a:gd name="T13" fmla="*/ 0 h 871"/>
                <a:gd name="T14" fmla="*/ 0 w 171"/>
                <a:gd name="T15" fmla="*/ 4 h 871"/>
                <a:gd name="T16" fmla="*/ 0 w 171"/>
                <a:gd name="T17" fmla="*/ 4 h 871"/>
                <a:gd name="T18" fmla="*/ 0 w 171"/>
                <a:gd name="T19" fmla="*/ 0 h 8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1"/>
                <a:gd name="T31" fmla="*/ 0 h 871"/>
                <a:gd name="T32" fmla="*/ 171 w 171"/>
                <a:gd name="T33" fmla="*/ 871 h 87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1" h="871">
                  <a:moveTo>
                    <a:pt x="0" y="0"/>
                  </a:moveTo>
                  <a:lnTo>
                    <a:pt x="0" y="4"/>
                  </a:lnTo>
                  <a:lnTo>
                    <a:pt x="164" y="871"/>
                  </a:lnTo>
                  <a:lnTo>
                    <a:pt x="171" y="871"/>
                  </a:lnTo>
                  <a:lnTo>
                    <a:pt x="8" y="4"/>
                  </a:lnTo>
                  <a:lnTo>
                    <a:pt x="8" y="8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45" name="Freeform 47">
              <a:extLst>
                <a:ext uri="{FF2B5EF4-FFF2-40B4-BE49-F238E27FC236}">
                  <a16:creationId xmlns:a16="http://schemas.microsoft.com/office/drawing/2014/main" xmlns="" id="{A96EF89C-C686-07E7-AE1C-FFC4A71D1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" y="1955"/>
              <a:ext cx="1035" cy="882"/>
            </a:xfrm>
            <a:custGeom>
              <a:avLst/>
              <a:gdLst>
                <a:gd name="T0" fmla="*/ 872 w 1035"/>
                <a:gd name="T1" fmla="*/ 0 h 882"/>
                <a:gd name="T2" fmla="*/ 1035 w 1035"/>
                <a:gd name="T3" fmla="*/ 867 h 882"/>
                <a:gd name="T4" fmla="*/ 1017 w 1035"/>
                <a:gd name="T5" fmla="*/ 871 h 882"/>
                <a:gd name="T6" fmla="*/ 995 w 1035"/>
                <a:gd name="T7" fmla="*/ 871 h 882"/>
                <a:gd name="T8" fmla="*/ 976 w 1035"/>
                <a:gd name="T9" fmla="*/ 874 h 882"/>
                <a:gd name="T10" fmla="*/ 954 w 1035"/>
                <a:gd name="T11" fmla="*/ 878 h 882"/>
                <a:gd name="T12" fmla="*/ 935 w 1035"/>
                <a:gd name="T13" fmla="*/ 878 h 882"/>
                <a:gd name="T14" fmla="*/ 913 w 1035"/>
                <a:gd name="T15" fmla="*/ 878 h 882"/>
                <a:gd name="T16" fmla="*/ 894 w 1035"/>
                <a:gd name="T17" fmla="*/ 882 h 882"/>
                <a:gd name="T18" fmla="*/ 872 w 1035"/>
                <a:gd name="T19" fmla="*/ 882 h 882"/>
                <a:gd name="T20" fmla="*/ 802 w 1035"/>
                <a:gd name="T21" fmla="*/ 878 h 882"/>
                <a:gd name="T22" fmla="*/ 731 w 1035"/>
                <a:gd name="T23" fmla="*/ 871 h 882"/>
                <a:gd name="T24" fmla="*/ 661 w 1035"/>
                <a:gd name="T25" fmla="*/ 859 h 882"/>
                <a:gd name="T26" fmla="*/ 594 w 1035"/>
                <a:gd name="T27" fmla="*/ 839 h 882"/>
                <a:gd name="T28" fmla="*/ 527 w 1035"/>
                <a:gd name="T29" fmla="*/ 816 h 882"/>
                <a:gd name="T30" fmla="*/ 464 w 1035"/>
                <a:gd name="T31" fmla="*/ 788 h 882"/>
                <a:gd name="T32" fmla="*/ 401 w 1035"/>
                <a:gd name="T33" fmla="*/ 757 h 882"/>
                <a:gd name="T34" fmla="*/ 341 w 1035"/>
                <a:gd name="T35" fmla="*/ 721 h 882"/>
                <a:gd name="T36" fmla="*/ 286 w 1035"/>
                <a:gd name="T37" fmla="*/ 682 h 882"/>
                <a:gd name="T38" fmla="*/ 234 w 1035"/>
                <a:gd name="T39" fmla="*/ 639 h 882"/>
                <a:gd name="T40" fmla="*/ 186 w 1035"/>
                <a:gd name="T41" fmla="*/ 592 h 882"/>
                <a:gd name="T42" fmla="*/ 137 w 1035"/>
                <a:gd name="T43" fmla="*/ 541 h 882"/>
                <a:gd name="T44" fmla="*/ 97 w 1035"/>
                <a:gd name="T45" fmla="*/ 490 h 882"/>
                <a:gd name="T46" fmla="*/ 59 w 1035"/>
                <a:gd name="T47" fmla="*/ 431 h 882"/>
                <a:gd name="T48" fmla="*/ 26 w 1035"/>
                <a:gd name="T49" fmla="*/ 372 h 882"/>
                <a:gd name="T50" fmla="*/ 0 w 1035"/>
                <a:gd name="T51" fmla="*/ 310 h 882"/>
                <a:gd name="T52" fmla="*/ 872 w 1035"/>
                <a:gd name="T53" fmla="*/ 0 h 88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035"/>
                <a:gd name="T82" fmla="*/ 0 h 882"/>
                <a:gd name="T83" fmla="*/ 1035 w 1035"/>
                <a:gd name="T84" fmla="*/ 882 h 88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035" h="882">
                  <a:moveTo>
                    <a:pt x="872" y="0"/>
                  </a:moveTo>
                  <a:lnTo>
                    <a:pt x="1035" y="867"/>
                  </a:lnTo>
                  <a:lnTo>
                    <a:pt x="1017" y="871"/>
                  </a:lnTo>
                  <a:lnTo>
                    <a:pt x="995" y="871"/>
                  </a:lnTo>
                  <a:lnTo>
                    <a:pt x="976" y="874"/>
                  </a:lnTo>
                  <a:lnTo>
                    <a:pt x="954" y="878"/>
                  </a:lnTo>
                  <a:lnTo>
                    <a:pt x="935" y="878"/>
                  </a:lnTo>
                  <a:lnTo>
                    <a:pt x="913" y="878"/>
                  </a:lnTo>
                  <a:lnTo>
                    <a:pt x="894" y="882"/>
                  </a:lnTo>
                  <a:lnTo>
                    <a:pt x="872" y="882"/>
                  </a:lnTo>
                  <a:lnTo>
                    <a:pt x="802" y="878"/>
                  </a:lnTo>
                  <a:lnTo>
                    <a:pt x="731" y="871"/>
                  </a:lnTo>
                  <a:lnTo>
                    <a:pt x="661" y="859"/>
                  </a:lnTo>
                  <a:lnTo>
                    <a:pt x="594" y="839"/>
                  </a:lnTo>
                  <a:lnTo>
                    <a:pt x="527" y="816"/>
                  </a:lnTo>
                  <a:lnTo>
                    <a:pt x="464" y="788"/>
                  </a:lnTo>
                  <a:lnTo>
                    <a:pt x="401" y="757"/>
                  </a:lnTo>
                  <a:lnTo>
                    <a:pt x="341" y="721"/>
                  </a:lnTo>
                  <a:lnTo>
                    <a:pt x="286" y="682"/>
                  </a:lnTo>
                  <a:lnTo>
                    <a:pt x="234" y="639"/>
                  </a:lnTo>
                  <a:lnTo>
                    <a:pt x="186" y="592"/>
                  </a:lnTo>
                  <a:lnTo>
                    <a:pt x="137" y="541"/>
                  </a:lnTo>
                  <a:lnTo>
                    <a:pt x="97" y="490"/>
                  </a:lnTo>
                  <a:lnTo>
                    <a:pt x="59" y="431"/>
                  </a:lnTo>
                  <a:lnTo>
                    <a:pt x="26" y="372"/>
                  </a:lnTo>
                  <a:lnTo>
                    <a:pt x="0" y="310"/>
                  </a:lnTo>
                  <a:lnTo>
                    <a:pt x="872" y="0"/>
                  </a:lnTo>
                  <a:close/>
                </a:path>
              </a:pathLst>
            </a:custGeom>
            <a:solidFill>
              <a:srgbClr val="5B8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46" name="Freeform 48">
              <a:extLst>
                <a:ext uri="{FF2B5EF4-FFF2-40B4-BE49-F238E27FC236}">
                  <a16:creationId xmlns:a16="http://schemas.microsoft.com/office/drawing/2014/main" xmlns="" id="{6DE4F86C-83D7-D293-758E-6B2538DB8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3" y="1955"/>
              <a:ext cx="175" cy="871"/>
            </a:xfrm>
            <a:custGeom>
              <a:avLst/>
              <a:gdLst>
                <a:gd name="T0" fmla="*/ 167 w 175"/>
                <a:gd name="T1" fmla="*/ 871 h 871"/>
                <a:gd name="T2" fmla="*/ 171 w 175"/>
                <a:gd name="T3" fmla="*/ 867 h 871"/>
                <a:gd name="T4" fmla="*/ 8 w 175"/>
                <a:gd name="T5" fmla="*/ 0 h 871"/>
                <a:gd name="T6" fmla="*/ 0 w 175"/>
                <a:gd name="T7" fmla="*/ 0 h 871"/>
                <a:gd name="T8" fmla="*/ 164 w 175"/>
                <a:gd name="T9" fmla="*/ 867 h 871"/>
                <a:gd name="T10" fmla="*/ 167 w 175"/>
                <a:gd name="T11" fmla="*/ 863 h 871"/>
                <a:gd name="T12" fmla="*/ 167 w 175"/>
                <a:gd name="T13" fmla="*/ 871 h 871"/>
                <a:gd name="T14" fmla="*/ 175 w 175"/>
                <a:gd name="T15" fmla="*/ 871 h 871"/>
                <a:gd name="T16" fmla="*/ 171 w 175"/>
                <a:gd name="T17" fmla="*/ 867 h 871"/>
                <a:gd name="T18" fmla="*/ 167 w 175"/>
                <a:gd name="T19" fmla="*/ 871 h 8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5"/>
                <a:gd name="T31" fmla="*/ 0 h 871"/>
                <a:gd name="T32" fmla="*/ 175 w 175"/>
                <a:gd name="T33" fmla="*/ 871 h 87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5" h="871">
                  <a:moveTo>
                    <a:pt x="167" y="871"/>
                  </a:moveTo>
                  <a:lnTo>
                    <a:pt x="171" y="867"/>
                  </a:lnTo>
                  <a:lnTo>
                    <a:pt x="8" y="0"/>
                  </a:lnTo>
                  <a:lnTo>
                    <a:pt x="0" y="0"/>
                  </a:lnTo>
                  <a:lnTo>
                    <a:pt x="164" y="867"/>
                  </a:lnTo>
                  <a:lnTo>
                    <a:pt x="167" y="863"/>
                  </a:lnTo>
                  <a:lnTo>
                    <a:pt x="167" y="871"/>
                  </a:lnTo>
                  <a:lnTo>
                    <a:pt x="175" y="871"/>
                  </a:lnTo>
                  <a:lnTo>
                    <a:pt x="171" y="867"/>
                  </a:lnTo>
                  <a:lnTo>
                    <a:pt x="167" y="8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47" name="Freeform 49">
              <a:extLst>
                <a:ext uri="{FF2B5EF4-FFF2-40B4-BE49-F238E27FC236}">
                  <a16:creationId xmlns:a16="http://schemas.microsoft.com/office/drawing/2014/main" xmlns="" id="{B3D543BA-25A7-7E55-EB38-B27344777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7" y="2818"/>
              <a:ext cx="163" cy="23"/>
            </a:xfrm>
            <a:custGeom>
              <a:avLst/>
              <a:gdLst>
                <a:gd name="T0" fmla="*/ 0 w 163"/>
                <a:gd name="T1" fmla="*/ 23 h 23"/>
                <a:gd name="T2" fmla="*/ 0 w 163"/>
                <a:gd name="T3" fmla="*/ 23 h 23"/>
                <a:gd name="T4" fmla="*/ 22 w 163"/>
                <a:gd name="T5" fmla="*/ 23 h 23"/>
                <a:gd name="T6" fmla="*/ 41 w 163"/>
                <a:gd name="T7" fmla="*/ 23 h 23"/>
                <a:gd name="T8" fmla="*/ 63 w 163"/>
                <a:gd name="T9" fmla="*/ 19 h 23"/>
                <a:gd name="T10" fmla="*/ 85 w 163"/>
                <a:gd name="T11" fmla="*/ 19 h 23"/>
                <a:gd name="T12" fmla="*/ 104 w 163"/>
                <a:gd name="T13" fmla="*/ 15 h 23"/>
                <a:gd name="T14" fmla="*/ 126 w 163"/>
                <a:gd name="T15" fmla="*/ 15 h 23"/>
                <a:gd name="T16" fmla="*/ 145 w 163"/>
                <a:gd name="T17" fmla="*/ 11 h 23"/>
                <a:gd name="T18" fmla="*/ 163 w 163"/>
                <a:gd name="T19" fmla="*/ 8 h 23"/>
                <a:gd name="T20" fmla="*/ 163 w 163"/>
                <a:gd name="T21" fmla="*/ 0 h 23"/>
                <a:gd name="T22" fmla="*/ 145 w 163"/>
                <a:gd name="T23" fmla="*/ 0 h 23"/>
                <a:gd name="T24" fmla="*/ 123 w 163"/>
                <a:gd name="T25" fmla="*/ 4 h 23"/>
                <a:gd name="T26" fmla="*/ 104 w 163"/>
                <a:gd name="T27" fmla="*/ 8 h 23"/>
                <a:gd name="T28" fmla="*/ 82 w 163"/>
                <a:gd name="T29" fmla="*/ 8 h 23"/>
                <a:gd name="T30" fmla="*/ 63 w 163"/>
                <a:gd name="T31" fmla="*/ 11 h 23"/>
                <a:gd name="T32" fmla="*/ 41 w 163"/>
                <a:gd name="T33" fmla="*/ 11 h 23"/>
                <a:gd name="T34" fmla="*/ 22 w 163"/>
                <a:gd name="T35" fmla="*/ 11 h 23"/>
                <a:gd name="T36" fmla="*/ 0 w 163"/>
                <a:gd name="T37" fmla="*/ 11 h 23"/>
                <a:gd name="T38" fmla="*/ 0 w 163"/>
                <a:gd name="T39" fmla="*/ 11 h 23"/>
                <a:gd name="T40" fmla="*/ 0 w 163"/>
                <a:gd name="T41" fmla="*/ 23 h 2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3"/>
                <a:gd name="T64" fmla="*/ 0 h 23"/>
                <a:gd name="T65" fmla="*/ 163 w 163"/>
                <a:gd name="T66" fmla="*/ 23 h 2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3" h="23">
                  <a:moveTo>
                    <a:pt x="0" y="23"/>
                  </a:moveTo>
                  <a:lnTo>
                    <a:pt x="0" y="23"/>
                  </a:lnTo>
                  <a:lnTo>
                    <a:pt x="22" y="23"/>
                  </a:lnTo>
                  <a:lnTo>
                    <a:pt x="41" y="23"/>
                  </a:lnTo>
                  <a:lnTo>
                    <a:pt x="63" y="19"/>
                  </a:lnTo>
                  <a:lnTo>
                    <a:pt x="85" y="19"/>
                  </a:lnTo>
                  <a:lnTo>
                    <a:pt x="104" y="15"/>
                  </a:lnTo>
                  <a:lnTo>
                    <a:pt x="126" y="15"/>
                  </a:lnTo>
                  <a:lnTo>
                    <a:pt x="145" y="11"/>
                  </a:lnTo>
                  <a:lnTo>
                    <a:pt x="163" y="8"/>
                  </a:lnTo>
                  <a:lnTo>
                    <a:pt x="163" y="0"/>
                  </a:lnTo>
                  <a:lnTo>
                    <a:pt x="145" y="0"/>
                  </a:lnTo>
                  <a:lnTo>
                    <a:pt x="123" y="4"/>
                  </a:lnTo>
                  <a:lnTo>
                    <a:pt x="104" y="8"/>
                  </a:lnTo>
                  <a:lnTo>
                    <a:pt x="82" y="8"/>
                  </a:lnTo>
                  <a:lnTo>
                    <a:pt x="63" y="11"/>
                  </a:lnTo>
                  <a:lnTo>
                    <a:pt x="41" y="11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48" name="Freeform 50">
              <a:extLst>
                <a:ext uri="{FF2B5EF4-FFF2-40B4-BE49-F238E27FC236}">
                  <a16:creationId xmlns:a16="http://schemas.microsoft.com/office/drawing/2014/main" xmlns="" id="{4E52E1C6-ACA3-97A5-11C9-4AE25A7DE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" y="2261"/>
              <a:ext cx="879" cy="580"/>
            </a:xfrm>
            <a:custGeom>
              <a:avLst/>
              <a:gdLst>
                <a:gd name="T0" fmla="*/ 7 w 879"/>
                <a:gd name="T1" fmla="*/ 0 h 580"/>
                <a:gd name="T2" fmla="*/ 3 w 879"/>
                <a:gd name="T3" fmla="*/ 4 h 580"/>
                <a:gd name="T4" fmla="*/ 29 w 879"/>
                <a:gd name="T5" fmla="*/ 70 h 580"/>
                <a:gd name="T6" fmla="*/ 63 w 879"/>
                <a:gd name="T7" fmla="*/ 129 h 580"/>
                <a:gd name="T8" fmla="*/ 100 w 879"/>
                <a:gd name="T9" fmla="*/ 184 h 580"/>
                <a:gd name="T10" fmla="*/ 141 w 879"/>
                <a:gd name="T11" fmla="*/ 239 h 580"/>
                <a:gd name="T12" fmla="*/ 189 w 879"/>
                <a:gd name="T13" fmla="*/ 290 h 580"/>
                <a:gd name="T14" fmla="*/ 237 w 879"/>
                <a:gd name="T15" fmla="*/ 337 h 580"/>
                <a:gd name="T16" fmla="*/ 289 w 879"/>
                <a:gd name="T17" fmla="*/ 380 h 580"/>
                <a:gd name="T18" fmla="*/ 345 w 879"/>
                <a:gd name="T19" fmla="*/ 423 h 580"/>
                <a:gd name="T20" fmla="*/ 404 w 879"/>
                <a:gd name="T21" fmla="*/ 459 h 580"/>
                <a:gd name="T22" fmla="*/ 467 w 879"/>
                <a:gd name="T23" fmla="*/ 490 h 580"/>
                <a:gd name="T24" fmla="*/ 530 w 879"/>
                <a:gd name="T25" fmla="*/ 517 h 580"/>
                <a:gd name="T26" fmla="*/ 597 w 879"/>
                <a:gd name="T27" fmla="*/ 537 h 580"/>
                <a:gd name="T28" fmla="*/ 668 w 879"/>
                <a:gd name="T29" fmla="*/ 557 h 580"/>
                <a:gd name="T30" fmla="*/ 734 w 879"/>
                <a:gd name="T31" fmla="*/ 568 h 580"/>
                <a:gd name="T32" fmla="*/ 809 w 879"/>
                <a:gd name="T33" fmla="*/ 576 h 580"/>
                <a:gd name="T34" fmla="*/ 879 w 879"/>
                <a:gd name="T35" fmla="*/ 580 h 580"/>
                <a:gd name="T36" fmla="*/ 879 w 879"/>
                <a:gd name="T37" fmla="*/ 568 h 580"/>
                <a:gd name="T38" fmla="*/ 809 w 879"/>
                <a:gd name="T39" fmla="*/ 568 h 580"/>
                <a:gd name="T40" fmla="*/ 738 w 879"/>
                <a:gd name="T41" fmla="*/ 561 h 580"/>
                <a:gd name="T42" fmla="*/ 668 w 879"/>
                <a:gd name="T43" fmla="*/ 545 h 580"/>
                <a:gd name="T44" fmla="*/ 601 w 879"/>
                <a:gd name="T45" fmla="*/ 529 h 580"/>
                <a:gd name="T46" fmla="*/ 534 w 879"/>
                <a:gd name="T47" fmla="*/ 506 h 580"/>
                <a:gd name="T48" fmla="*/ 471 w 879"/>
                <a:gd name="T49" fmla="*/ 478 h 580"/>
                <a:gd name="T50" fmla="*/ 412 w 879"/>
                <a:gd name="T51" fmla="*/ 447 h 580"/>
                <a:gd name="T52" fmla="*/ 352 w 879"/>
                <a:gd name="T53" fmla="*/ 412 h 580"/>
                <a:gd name="T54" fmla="*/ 297 w 879"/>
                <a:gd name="T55" fmla="*/ 372 h 580"/>
                <a:gd name="T56" fmla="*/ 245 w 879"/>
                <a:gd name="T57" fmla="*/ 329 h 580"/>
                <a:gd name="T58" fmla="*/ 196 w 879"/>
                <a:gd name="T59" fmla="*/ 282 h 580"/>
                <a:gd name="T60" fmla="*/ 148 w 879"/>
                <a:gd name="T61" fmla="*/ 235 h 580"/>
                <a:gd name="T62" fmla="*/ 107 w 879"/>
                <a:gd name="T63" fmla="*/ 180 h 580"/>
                <a:gd name="T64" fmla="*/ 70 w 879"/>
                <a:gd name="T65" fmla="*/ 121 h 580"/>
                <a:gd name="T66" fmla="*/ 40 w 879"/>
                <a:gd name="T67" fmla="*/ 62 h 580"/>
                <a:gd name="T68" fmla="*/ 11 w 879"/>
                <a:gd name="T69" fmla="*/ 0 h 580"/>
                <a:gd name="T70" fmla="*/ 7 w 879"/>
                <a:gd name="T71" fmla="*/ 7 h 580"/>
                <a:gd name="T72" fmla="*/ 7 w 879"/>
                <a:gd name="T73" fmla="*/ 0 h 580"/>
                <a:gd name="T74" fmla="*/ 0 w 879"/>
                <a:gd name="T75" fmla="*/ 0 h 580"/>
                <a:gd name="T76" fmla="*/ 3 w 879"/>
                <a:gd name="T77" fmla="*/ 4 h 580"/>
                <a:gd name="T78" fmla="*/ 7 w 879"/>
                <a:gd name="T79" fmla="*/ 0 h 58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79"/>
                <a:gd name="T121" fmla="*/ 0 h 580"/>
                <a:gd name="T122" fmla="*/ 879 w 879"/>
                <a:gd name="T123" fmla="*/ 580 h 58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79" h="580">
                  <a:moveTo>
                    <a:pt x="7" y="0"/>
                  </a:moveTo>
                  <a:lnTo>
                    <a:pt x="3" y="4"/>
                  </a:lnTo>
                  <a:lnTo>
                    <a:pt x="29" y="70"/>
                  </a:lnTo>
                  <a:lnTo>
                    <a:pt x="63" y="129"/>
                  </a:lnTo>
                  <a:lnTo>
                    <a:pt x="100" y="184"/>
                  </a:lnTo>
                  <a:lnTo>
                    <a:pt x="141" y="239"/>
                  </a:lnTo>
                  <a:lnTo>
                    <a:pt x="189" y="290"/>
                  </a:lnTo>
                  <a:lnTo>
                    <a:pt x="237" y="337"/>
                  </a:lnTo>
                  <a:lnTo>
                    <a:pt x="289" y="380"/>
                  </a:lnTo>
                  <a:lnTo>
                    <a:pt x="345" y="423"/>
                  </a:lnTo>
                  <a:lnTo>
                    <a:pt x="404" y="459"/>
                  </a:lnTo>
                  <a:lnTo>
                    <a:pt x="467" y="490"/>
                  </a:lnTo>
                  <a:lnTo>
                    <a:pt x="530" y="517"/>
                  </a:lnTo>
                  <a:lnTo>
                    <a:pt x="597" y="537"/>
                  </a:lnTo>
                  <a:lnTo>
                    <a:pt x="668" y="557"/>
                  </a:lnTo>
                  <a:lnTo>
                    <a:pt x="734" y="568"/>
                  </a:lnTo>
                  <a:lnTo>
                    <a:pt x="809" y="576"/>
                  </a:lnTo>
                  <a:lnTo>
                    <a:pt x="879" y="580"/>
                  </a:lnTo>
                  <a:lnTo>
                    <a:pt x="879" y="568"/>
                  </a:lnTo>
                  <a:lnTo>
                    <a:pt x="809" y="568"/>
                  </a:lnTo>
                  <a:lnTo>
                    <a:pt x="738" y="561"/>
                  </a:lnTo>
                  <a:lnTo>
                    <a:pt x="668" y="545"/>
                  </a:lnTo>
                  <a:lnTo>
                    <a:pt x="601" y="529"/>
                  </a:lnTo>
                  <a:lnTo>
                    <a:pt x="534" y="506"/>
                  </a:lnTo>
                  <a:lnTo>
                    <a:pt x="471" y="478"/>
                  </a:lnTo>
                  <a:lnTo>
                    <a:pt x="412" y="447"/>
                  </a:lnTo>
                  <a:lnTo>
                    <a:pt x="352" y="412"/>
                  </a:lnTo>
                  <a:lnTo>
                    <a:pt x="297" y="372"/>
                  </a:lnTo>
                  <a:lnTo>
                    <a:pt x="245" y="329"/>
                  </a:lnTo>
                  <a:lnTo>
                    <a:pt x="196" y="282"/>
                  </a:lnTo>
                  <a:lnTo>
                    <a:pt x="148" y="235"/>
                  </a:lnTo>
                  <a:lnTo>
                    <a:pt x="107" y="180"/>
                  </a:lnTo>
                  <a:lnTo>
                    <a:pt x="70" y="121"/>
                  </a:lnTo>
                  <a:lnTo>
                    <a:pt x="40" y="62"/>
                  </a:lnTo>
                  <a:lnTo>
                    <a:pt x="11" y="0"/>
                  </a:lnTo>
                  <a:lnTo>
                    <a:pt x="7" y="7"/>
                  </a:lnTo>
                  <a:lnTo>
                    <a:pt x="7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49" name="Freeform 51">
              <a:extLst>
                <a:ext uri="{FF2B5EF4-FFF2-40B4-BE49-F238E27FC236}">
                  <a16:creationId xmlns:a16="http://schemas.microsoft.com/office/drawing/2014/main" xmlns="" id="{E281041A-92F0-79E2-E938-A86103895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119"/>
              <a:ext cx="48" cy="146"/>
            </a:xfrm>
            <a:custGeom>
              <a:avLst/>
              <a:gdLst>
                <a:gd name="T0" fmla="*/ 3 w 48"/>
                <a:gd name="T1" fmla="*/ 0 h 146"/>
                <a:gd name="T2" fmla="*/ 0 w 48"/>
                <a:gd name="T3" fmla="*/ 4 h 146"/>
                <a:gd name="T4" fmla="*/ 3 w 48"/>
                <a:gd name="T5" fmla="*/ 24 h 146"/>
                <a:gd name="T6" fmla="*/ 7 w 48"/>
                <a:gd name="T7" fmla="*/ 40 h 146"/>
                <a:gd name="T8" fmla="*/ 11 w 48"/>
                <a:gd name="T9" fmla="*/ 59 h 146"/>
                <a:gd name="T10" fmla="*/ 18 w 48"/>
                <a:gd name="T11" fmla="*/ 75 h 146"/>
                <a:gd name="T12" fmla="*/ 22 w 48"/>
                <a:gd name="T13" fmla="*/ 95 h 146"/>
                <a:gd name="T14" fmla="*/ 29 w 48"/>
                <a:gd name="T15" fmla="*/ 114 h 146"/>
                <a:gd name="T16" fmla="*/ 33 w 48"/>
                <a:gd name="T17" fmla="*/ 130 h 146"/>
                <a:gd name="T18" fmla="*/ 40 w 48"/>
                <a:gd name="T19" fmla="*/ 146 h 146"/>
                <a:gd name="T20" fmla="*/ 48 w 48"/>
                <a:gd name="T21" fmla="*/ 146 h 146"/>
                <a:gd name="T22" fmla="*/ 44 w 48"/>
                <a:gd name="T23" fmla="*/ 126 h 146"/>
                <a:gd name="T24" fmla="*/ 37 w 48"/>
                <a:gd name="T25" fmla="*/ 110 h 146"/>
                <a:gd name="T26" fmla="*/ 33 w 48"/>
                <a:gd name="T27" fmla="*/ 91 h 146"/>
                <a:gd name="T28" fmla="*/ 26 w 48"/>
                <a:gd name="T29" fmla="*/ 75 h 146"/>
                <a:gd name="T30" fmla="*/ 22 w 48"/>
                <a:gd name="T31" fmla="*/ 55 h 146"/>
                <a:gd name="T32" fmla="*/ 14 w 48"/>
                <a:gd name="T33" fmla="*/ 40 h 146"/>
                <a:gd name="T34" fmla="*/ 11 w 48"/>
                <a:gd name="T35" fmla="*/ 20 h 146"/>
                <a:gd name="T36" fmla="*/ 11 w 48"/>
                <a:gd name="T37" fmla="*/ 4 h 146"/>
                <a:gd name="T38" fmla="*/ 3 w 48"/>
                <a:gd name="T39" fmla="*/ 8 h 146"/>
                <a:gd name="T40" fmla="*/ 3 w 48"/>
                <a:gd name="T41" fmla="*/ 0 h 146"/>
                <a:gd name="T42" fmla="*/ 0 w 48"/>
                <a:gd name="T43" fmla="*/ 0 h 146"/>
                <a:gd name="T44" fmla="*/ 0 w 48"/>
                <a:gd name="T45" fmla="*/ 4 h 146"/>
                <a:gd name="T46" fmla="*/ 3 w 48"/>
                <a:gd name="T47" fmla="*/ 0 h 14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8"/>
                <a:gd name="T73" fmla="*/ 0 h 146"/>
                <a:gd name="T74" fmla="*/ 48 w 48"/>
                <a:gd name="T75" fmla="*/ 146 h 14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8" h="146">
                  <a:moveTo>
                    <a:pt x="3" y="0"/>
                  </a:moveTo>
                  <a:lnTo>
                    <a:pt x="0" y="4"/>
                  </a:lnTo>
                  <a:lnTo>
                    <a:pt x="3" y="24"/>
                  </a:lnTo>
                  <a:lnTo>
                    <a:pt x="7" y="40"/>
                  </a:lnTo>
                  <a:lnTo>
                    <a:pt x="11" y="59"/>
                  </a:lnTo>
                  <a:lnTo>
                    <a:pt x="18" y="75"/>
                  </a:lnTo>
                  <a:lnTo>
                    <a:pt x="22" y="95"/>
                  </a:lnTo>
                  <a:lnTo>
                    <a:pt x="29" y="114"/>
                  </a:lnTo>
                  <a:lnTo>
                    <a:pt x="33" y="130"/>
                  </a:lnTo>
                  <a:lnTo>
                    <a:pt x="40" y="146"/>
                  </a:lnTo>
                  <a:lnTo>
                    <a:pt x="48" y="146"/>
                  </a:lnTo>
                  <a:lnTo>
                    <a:pt x="44" y="126"/>
                  </a:lnTo>
                  <a:lnTo>
                    <a:pt x="37" y="110"/>
                  </a:lnTo>
                  <a:lnTo>
                    <a:pt x="33" y="91"/>
                  </a:lnTo>
                  <a:lnTo>
                    <a:pt x="26" y="75"/>
                  </a:lnTo>
                  <a:lnTo>
                    <a:pt x="22" y="55"/>
                  </a:lnTo>
                  <a:lnTo>
                    <a:pt x="14" y="40"/>
                  </a:lnTo>
                  <a:lnTo>
                    <a:pt x="11" y="20"/>
                  </a:lnTo>
                  <a:lnTo>
                    <a:pt x="11" y="4"/>
                  </a:lnTo>
                  <a:lnTo>
                    <a:pt x="3" y="8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50" name="Rectangle 52">
              <a:extLst>
                <a:ext uri="{FF2B5EF4-FFF2-40B4-BE49-F238E27FC236}">
                  <a16:creationId xmlns:a16="http://schemas.microsoft.com/office/drawing/2014/main" xmlns="" id="{EF3ED1CE-C09B-6EE4-0488-E96CA63387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5" y="2057"/>
              <a:ext cx="32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pt-BR" sz="20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35%</a:t>
              </a:r>
              <a:endParaRPr lang="pt-BR" sz="2000" b="1" u="sng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1" name="Rectangle 53">
              <a:extLst>
                <a:ext uri="{FF2B5EF4-FFF2-40B4-BE49-F238E27FC236}">
                  <a16:creationId xmlns:a16="http://schemas.microsoft.com/office/drawing/2014/main" xmlns="" id="{D71F6383-FD5E-6983-ABF4-3B08535B2F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7" y="2395"/>
              <a:ext cx="32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pt-BR" sz="20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22%</a:t>
              </a:r>
              <a:endParaRPr lang="pt-BR" sz="2000" b="1" u="sng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2" name="Text Box 54">
              <a:extLst>
                <a:ext uri="{FF2B5EF4-FFF2-40B4-BE49-F238E27FC236}">
                  <a16:creationId xmlns:a16="http://schemas.microsoft.com/office/drawing/2014/main" xmlns="" id="{D69811A4-761C-A39D-7C8B-92CE962AD3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" y="2124"/>
              <a:ext cx="10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pt-BR" altLang="pt-BR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Gangrena</a:t>
              </a:r>
            </a:p>
          </p:txBody>
        </p:sp>
        <p:sp>
          <p:nvSpPr>
            <p:cNvPr id="53" name="Freeform 55">
              <a:extLst>
                <a:ext uri="{FF2B5EF4-FFF2-40B4-BE49-F238E27FC236}">
                  <a16:creationId xmlns:a16="http://schemas.microsoft.com/office/drawing/2014/main" xmlns="" id="{AC187BA1-35B1-8508-D096-A274F48E4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1952"/>
              <a:ext cx="30" cy="168"/>
            </a:xfrm>
            <a:custGeom>
              <a:avLst/>
              <a:gdLst>
                <a:gd name="T0" fmla="*/ 0 w 30"/>
                <a:gd name="T1" fmla="*/ 0 h 168"/>
                <a:gd name="T2" fmla="*/ 0 w 30"/>
                <a:gd name="T3" fmla="*/ 0 h 168"/>
                <a:gd name="T4" fmla="*/ 0 w 30"/>
                <a:gd name="T5" fmla="*/ 19 h 168"/>
                <a:gd name="T6" fmla="*/ 0 w 30"/>
                <a:gd name="T7" fmla="*/ 43 h 168"/>
                <a:gd name="T8" fmla="*/ 4 w 30"/>
                <a:gd name="T9" fmla="*/ 62 h 168"/>
                <a:gd name="T10" fmla="*/ 4 w 30"/>
                <a:gd name="T11" fmla="*/ 86 h 168"/>
                <a:gd name="T12" fmla="*/ 7 w 30"/>
                <a:gd name="T13" fmla="*/ 106 h 168"/>
                <a:gd name="T14" fmla="*/ 11 w 30"/>
                <a:gd name="T15" fmla="*/ 129 h 168"/>
                <a:gd name="T16" fmla="*/ 15 w 30"/>
                <a:gd name="T17" fmla="*/ 149 h 168"/>
                <a:gd name="T18" fmla="*/ 19 w 30"/>
                <a:gd name="T19" fmla="*/ 168 h 168"/>
                <a:gd name="T20" fmla="*/ 30 w 30"/>
                <a:gd name="T21" fmla="*/ 168 h 168"/>
                <a:gd name="T22" fmla="*/ 22 w 30"/>
                <a:gd name="T23" fmla="*/ 149 h 168"/>
                <a:gd name="T24" fmla="*/ 22 w 30"/>
                <a:gd name="T25" fmla="*/ 125 h 168"/>
                <a:gd name="T26" fmla="*/ 19 w 30"/>
                <a:gd name="T27" fmla="*/ 106 h 168"/>
                <a:gd name="T28" fmla="*/ 15 w 30"/>
                <a:gd name="T29" fmla="*/ 86 h 168"/>
                <a:gd name="T30" fmla="*/ 11 w 30"/>
                <a:gd name="T31" fmla="*/ 62 h 168"/>
                <a:gd name="T32" fmla="*/ 11 w 30"/>
                <a:gd name="T33" fmla="*/ 43 h 168"/>
                <a:gd name="T34" fmla="*/ 11 w 30"/>
                <a:gd name="T35" fmla="*/ 19 h 168"/>
                <a:gd name="T36" fmla="*/ 11 w 30"/>
                <a:gd name="T37" fmla="*/ 0 h 168"/>
                <a:gd name="T38" fmla="*/ 11 w 30"/>
                <a:gd name="T39" fmla="*/ 0 h 168"/>
                <a:gd name="T40" fmla="*/ 0 w 30"/>
                <a:gd name="T41" fmla="*/ 0 h 1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0"/>
                <a:gd name="T64" fmla="*/ 0 h 168"/>
                <a:gd name="T65" fmla="*/ 30 w 30"/>
                <a:gd name="T66" fmla="*/ 168 h 16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0" h="168">
                  <a:moveTo>
                    <a:pt x="0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43"/>
                  </a:lnTo>
                  <a:lnTo>
                    <a:pt x="4" y="62"/>
                  </a:lnTo>
                  <a:lnTo>
                    <a:pt x="4" y="86"/>
                  </a:lnTo>
                  <a:lnTo>
                    <a:pt x="7" y="106"/>
                  </a:lnTo>
                  <a:lnTo>
                    <a:pt x="11" y="129"/>
                  </a:lnTo>
                  <a:lnTo>
                    <a:pt x="15" y="149"/>
                  </a:lnTo>
                  <a:lnTo>
                    <a:pt x="19" y="168"/>
                  </a:lnTo>
                  <a:lnTo>
                    <a:pt x="30" y="168"/>
                  </a:lnTo>
                  <a:lnTo>
                    <a:pt x="22" y="149"/>
                  </a:lnTo>
                  <a:lnTo>
                    <a:pt x="22" y="125"/>
                  </a:lnTo>
                  <a:lnTo>
                    <a:pt x="19" y="106"/>
                  </a:lnTo>
                  <a:lnTo>
                    <a:pt x="15" y="86"/>
                  </a:lnTo>
                  <a:lnTo>
                    <a:pt x="11" y="62"/>
                  </a:lnTo>
                  <a:lnTo>
                    <a:pt x="11" y="43"/>
                  </a:lnTo>
                  <a:lnTo>
                    <a:pt x="11" y="19"/>
                  </a:lnTo>
                  <a:lnTo>
                    <a:pt x="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54" name="Freeform 56">
              <a:extLst>
                <a:ext uri="{FF2B5EF4-FFF2-40B4-BE49-F238E27FC236}">
                  <a16:creationId xmlns:a16="http://schemas.microsoft.com/office/drawing/2014/main" xmlns="" id="{47125ADB-96C0-0F7D-6A06-5446484B6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1936"/>
              <a:ext cx="11" cy="16"/>
            </a:xfrm>
            <a:custGeom>
              <a:avLst/>
              <a:gdLst>
                <a:gd name="T0" fmla="*/ 4 w 11"/>
                <a:gd name="T1" fmla="*/ 0 h 16"/>
                <a:gd name="T2" fmla="*/ 0 w 11"/>
                <a:gd name="T3" fmla="*/ 4 h 16"/>
                <a:gd name="T4" fmla="*/ 0 w 11"/>
                <a:gd name="T5" fmla="*/ 4 h 16"/>
                <a:gd name="T6" fmla="*/ 0 w 11"/>
                <a:gd name="T7" fmla="*/ 8 h 16"/>
                <a:gd name="T8" fmla="*/ 0 w 11"/>
                <a:gd name="T9" fmla="*/ 8 h 16"/>
                <a:gd name="T10" fmla="*/ 0 w 11"/>
                <a:gd name="T11" fmla="*/ 12 h 16"/>
                <a:gd name="T12" fmla="*/ 0 w 11"/>
                <a:gd name="T13" fmla="*/ 12 h 16"/>
                <a:gd name="T14" fmla="*/ 0 w 11"/>
                <a:gd name="T15" fmla="*/ 16 h 16"/>
                <a:gd name="T16" fmla="*/ 0 w 11"/>
                <a:gd name="T17" fmla="*/ 16 h 16"/>
                <a:gd name="T18" fmla="*/ 0 w 11"/>
                <a:gd name="T19" fmla="*/ 16 h 16"/>
                <a:gd name="T20" fmla="*/ 11 w 11"/>
                <a:gd name="T21" fmla="*/ 16 h 16"/>
                <a:gd name="T22" fmla="*/ 11 w 11"/>
                <a:gd name="T23" fmla="*/ 16 h 16"/>
                <a:gd name="T24" fmla="*/ 11 w 11"/>
                <a:gd name="T25" fmla="*/ 16 h 16"/>
                <a:gd name="T26" fmla="*/ 11 w 11"/>
                <a:gd name="T27" fmla="*/ 12 h 16"/>
                <a:gd name="T28" fmla="*/ 11 w 11"/>
                <a:gd name="T29" fmla="*/ 12 h 16"/>
                <a:gd name="T30" fmla="*/ 11 w 11"/>
                <a:gd name="T31" fmla="*/ 8 h 16"/>
                <a:gd name="T32" fmla="*/ 11 w 11"/>
                <a:gd name="T33" fmla="*/ 8 h 16"/>
                <a:gd name="T34" fmla="*/ 11 w 11"/>
                <a:gd name="T35" fmla="*/ 4 h 16"/>
                <a:gd name="T36" fmla="*/ 11 w 11"/>
                <a:gd name="T37" fmla="*/ 4 h 16"/>
                <a:gd name="T38" fmla="*/ 4 w 11"/>
                <a:gd name="T39" fmla="*/ 12 h 16"/>
                <a:gd name="T40" fmla="*/ 4 w 11"/>
                <a:gd name="T41" fmla="*/ 0 h 16"/>
                <a:gd name="T42" fmla="*/ 0 w 11"/>
                <a:gd name="T43" fmla="*/ 0 h 16"/>
                <a:gd name="T44" fmla="*/ 0 w 11"/>
                <a:gd name="T45" fmla="*/ 4 h 16"/>
                <a:gd name="T46" fmla="*/ 4 w 11"/>
                <a:gd name="T47" fmla="*/ 0 h 1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"/>
                <a:gd name="T73" fmla="*/ 0 h 16"/>
                <a:gd name="T74" fmla="*/ 11 w 11"/>
                <a:gd name="T75" fmla="*/ 16 h 1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" h="16">
                  <a:moveTo>
                    <a:pt x="4" y="0"/>
                  </a:moveTo>
                  <a:lnTo>
                    <a:pt x="0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11" y="16"/>
                  </a:lnTo>
                  <a:lnTo>
                    <a:pt x="11" y="12"/>
                  </a:lnTo>
                  <a:lnTo>
                    <a:pt x="11" y="8"/>
                  </a:lnTo>
                  <a:lnTo>
                    <a:pt x="11" y="4"/>
                  </a:lnTo>
                  <a:lnTo>
                    <a:pt x="4" y="12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55" name="Rectangle 57">
              <a:extLst>
                <a:ext uri="{FF2B5EF4-FFF2-40B4-BE49-F238E27FC236}">
                  <a16:creationId xmlns:a16="http://schemas.microsoft.com/office/drawing/2014/main" xmlns="" id="{B668EDCC-FE82-81FF-E516-5568AEF70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" y="1929"/>
              <a:ext cx="33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pt-BR" sz="24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IRC</a:t>
              </a:r>
              <a:endParaRPr lang="pt-BR" sz="2400" b="1" u="sng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6" name="Text Box 58">
              <a:extLst>
                <a:ext uri="{FF2B5EF4-FFF2-40B4-BE49-F238E27FC236}">
                  <a16:creationId xmlns:a16="http://schemas.microsoft.com/office/drawing/2014/main" xmlns="" id="{58CD78C2-3A74-CF0B-5EDD-1823010888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5" y="2590"/>
              <a:ext cx="52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pt-BR" altLang="pt-BR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AVC</a:t>
              </a:r>
            </a:p>
          </p:txBody>
        </p:sp>
      </p:grpSp>
      <p:sp>
        <p:nvSpPr>
          <p:cNvPr id="57" name="Text Box 61">
            <a:extLst>
              <a:ext uri="{FF2B5EF4-FFF2-40B4-BE49-F238E27FC236}">
                <a16:creationId xmlns:a16="http://schemas.microsoft.com/office/drawing/2014/main" xmlns="" id="{D64810C6-ADC6-E738-495C-0D679C457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189" y="6501594"/>
            <a:ext cx="2505075" cy="20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x-none"/>
            </a:defPPr>
            <a:lvl1pPr marL="342900" indent="-342900">
              <a:lnSpc>
                <a:spcPct val="95000"/>
              </a:lnSpc>
              <a:defRPr sz="1400" b="1" i="1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altLang="pt-BR" dirty="0"/>
              <a:t>Lewis et al. </a:t>
            </a:r>
            <a:r>
              <a:rPr lang="pt-BR" altLang="pt-BR" dirty="0" err="1"/>
              <a:t>Can</a:t>
            </a:r>
            <a:r>
              <a:rPr lang="pt-BR" altLang="pt-BR" dirty="0"/>
              <a:t> J </a:t>
            </a:r>
            <a:r>
              <a:rPr lang="pt-BR" altLang="pt-BR" dirty="0" err="1"/>
              <a:t>Cardiol</a:t>
            </a:r>
            <a:r>
              <a:rPr lang="pt-BR" altLang="pt-BR" dirty="0"/>
              <a:t> 1995</a:t>
            </a:r>
          </a:p>
        </p:txBody>
      </p:sp>
      <p:sp>
        <p:nvSpPr>
          <p:cNvPr id="58" name="Rectangle 60">
            <a:extLst>
              <a:ext uri="{FF2B5EF4-FFF2-40B4-BE49-F238E27FC236}">
                <a16:creationId xmlns:a16="http://schemas.microsoft.com/office/drawing/2014/main" xmlns="" id="{B42E1772-EE19-CAB9-CEC0-CAD30362C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5780" y="5465518"/>
            <a:ext cx="405743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5875" indent="-15875" algn="ctr">
              <a:defRPr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DCV causa 70% das mortes; 75% destas decorrem de IAM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64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77"/>
    </mc:Choice>
    <mc:Fallback xmlns="">
      <p:transition spd="slow" advTm="5507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F608599-0ACF-B4BF-6AB8-B6A48F429A27}"/>
              </a:ext>
            </a:extLst>
          </p:cNvPr>
          <p:cNvGrpSpPr/>
          <p:nvPr/>
        </p:nvGrpSpPr>
        <p:grpSpPr>
          <a:xfrm>
            <a:off x="7233976" y="85861"/>
            <a:ext cx="4800505" cy="6697572"/>
            <a:chOff x="7293351" y="85861"/>
            <a:chExt cx="4800505" cy="669757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F56DC283-6EB1-4146-A49C-9D1BD0109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93351" y="85861"/>
              <a:ext cx="4800505" cy="6697572"/>
            </a:xfrm>
            <a:prstGeom prst="rect">
              <a:avLst/>
            </a:prstGeom>
          </p:spPr>
        </p:pic>
        <p:sp>
          <p:nvSpPr>
            <p:cNvPr id="15" name="Left Arrow 14">
              <a:extLst>
                <a:ext uri="{FF2B5EF4-FFF2-40B4-BE49-F238E27FC236}">
                  <a16:creationId xmlns:a16="http://schemas.microsoft.com/office/drawing/2014/main" xmlns="" id="{DB914C8F-BE97-DF4F-8A84-717D13931532}"/>
                </a:ext>
              </a:extLst>
            </p:cNvPr>
            <p:cNvSpPr/>
            <p:nvPr/>
          </p:nvSpPr>
          <p:spPr>
            <a:xfrm>
              <a:off x="8939930" y="3608223"/>
              <a:ext cx="663643" cy="287258"/>
            </a:xfrm>
            <a:prstGeom prst="leftArrow">
              <a:avLst/>
            </a:prstGeom>
            <a:solidFill>
              <a:schemeClr val="accent6">
                <a:lumMod val="75000"/>
              </a:schemeClr>
            </a:solidFill>
            <a:ln w="12700" cap="flat">
              <a:solidFill>
                <a:schemeClr val="accent4">
                  <a:lumMod val="75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5221744-E9FD-AC42-8E36-E2E7EFE713EE}"/>
                </a:ext>
              </a:extLst>
            </p:cNvPr>
            <p:cNvSpPr txBox="1"/>
            <p:nvPr/>
          </p:nvSpPr>
          <p:spPr>
            <a:xfrm>
              <a:off x="9670475" y="3608222"/>
              <a:ext cx="663643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x-none" sz="1200" b="1" i="0" u="none" strike="noStrike" cap="none" spc="0" normalizeH="0" baseline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BRASIL</a:t>
              </a:r>
            </a:p>
          </p:txBody>
        </p:sp>
      </p:grpSp>
      <p:sp>
        <p:nvSpPr>
          <p:cNvPr id="17" name="Rectangle 14">
            <a:extLst>
              <a:ext uri="{FF2B5EF4-FFF2-40B4-BE49-F238E27FC236}">
                <a16:creationId xmlns:a16="http://schemas.microsoft.com/office/drawing/2014/main" xmlns="" id="{0486EA87-F888-8242-89CB-AD7BCBC72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7578" y="447288"/>
            <a:ext cx="3836977" cy="5039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Diabetes Tipo 1</a:t>
            </a:r>
            <a:endParaRPr lang="en-US" altLang="pt-BR" sz="32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FC30A31-65A3-7E4F-9CF0-251D1D5759DA}"/>
              </a:ext>
            </a:extLst>
          </p:cNvPr>
          <p:cNvGrpSpPr/>
          <p:nvPr/>
        </p:nvGrpSpPr>
        <p:grpSpPr>
          <a:xfrm>
            <a:off x="703973" y="1203807"/>
            <a:ext cx="6692972" cy="3147066"/>
            <a:chOff x="1078992" y="1419853"/>
            <a:chExt cx="6283371" cy="3147066"/>
          </a:xfrm>
        </p:grpSpPr>
        <p:sp>
          <p:nvSpPr>
            <p:cNvPr id="19" name="Rectangle 17">
              <a:extLst>
                <a:ext uri="{FF2B5EF4-FFF2-40B4-BE49-F238E27FC236}">
                  <a16:creationId xmlns:a16="http://schemas.microsoft.com/office/drawing/2014/main" xmlns="" id="{AD8CE612-8744-4A41-8ED6-2AE9B3246C3F}"/>
                </a:ext>
              </a:extLst>
            </p:cNvPr>
            <p:cNvSpPr txBox="1"/>
            <p:nvPr/>
          </p:nvSpPr>
          <p:spPr>
            <a:xfrm>
              <a:off x="1078992" y="1419853"/>
              <a:ext cx="6172037" cy="285719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 algn="l" defTabSz="914400">
                <a:defRPr sz="3600" b="0" spc="-40">
                  <a:solidFill>
                    <a:srgbClr val="131A6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marL="190500" indent="-190500">
                <a:spcBef>
                  <a:spcPts val="12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pt-BR" altLang="pt-BR" sz="2000" dirty="0">
                  <a:solidFill>
                    <a:schemeClr val="tx1"/>
                  </a:solidFill>
                </a:rPr>
                <a:t>Grande variabilidade na incidência mundial </a:t>
              </a:r>
              <a:r>
                <a:rPr lang="pt-BR" altLang="pt-BR" sz="1800" dirty="0">
                  <a:solidFill>
                    <a:schemeClr val="tx1"/>
                  </a:solidFill>
                </a:rPr>
                <a:t>(</a:t>
              </a:r>
              <a:r>
                <a:rPr lang="pt-BR" altLang="pt-BR" sz="1800" b="0" spc="-40" dirty="0">
                  <a:solidFill>
                    <a:schemeClr val="tx1"/>
                  </a:solidFill>
                  <a:latin typeface="Arial"/>
                  <a:cs typeface="Arial"/>
                  <a:sym typeface="Arial"/>
                </a:rPr>
                <a:t>1 a &gt;40 por 100.000 crianças até 15 anos/ano) </a:t>
              </a:r>
              <a:r>
                <a:rPr lang="pt-BR" altLang="pt-BR" sz="2000" b="0" spc="-40" dirty="0">
                  <a:solidFill>
                    <a:schemeClr val="tx1"/>
                  </a:solidFill>
                  <a:latin typeface="Arial"/>
                  <a:cs typeface="Arial"/>
                  <a:sym typeface="Arial"/>
                </a:rPr>
                <a:t>e crescente </a:t>
              </a:r>
              <a:r>
                <a:rPr lang="pt-BR" altLang="pt-BR" sz="1800" dirty="0">
                  <a:solidFill>
                    <a:schemeClr val="tx1"/>
                  </a:solidFill>
                </a:rPr>
                <a:t>(3,6% ao ano)</a:t>
              </a:r>
              <a:endParaRPr lang="pt-BR" altLang="pt-BR" sz="1800" b="0" spc="-40" dirty="0">
                <a:solidFill>
                  <a:schemeClr val="tx1"/>
                </a:solidFill>
                <a:latin typeface="Arial"/>
                <a:cs typeface="Arial"/>
                <a:sym typeface="Arial"/>
              </a:endParaRPr>
            </a:p>
            <a:p>
              <a:pPr marL="190500" indent="-190500">
                <a:spcBef>
                  <a:spcPts val="14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pt-BR" altLang="pt-BR" sz="2000" dirty="0" err="1">
                  <a:solidFill>
                    <a:schemeClr val="tx1"/>
                  </a:solidFill>
                </a:rPr>
                <a:t>DIAbetesMONDiale</a:t>
              </a:r>
              <a:r>
                <a:rPr lang="pt-BR" altLang="pt-BR" sz="2000" dirty="0">
                  <a:solidFill>
                    <a:schemeClr val="tx1"/>
                  </a:solidFill>
                </a:rPr>
                <a:t> Project: avalia tendências de incidência e razões para variabilidade. </a:t>
              </a:r>
              <a:r>
                <a:rPr lang="pt-BR" altLang="pt-BR" sz="2000" b="0" spc="-40" dirty="0">
                  <a:solidFill>
                    <a:schemeClr val="tx1"/>
                  </a:solidFill>
                  <a:latin typeface="Arial"/>
                  <a:cs typeface="Arial"/>
                  <a:sym typeface="Arial"/>
                </a:rPr>
                <a:t>Brasil </a:t>
              </a:r>
              <a:r>
                <a:rPr lang="pt-BR" altLang="x-none" sz="2000" dirty="0">
                  <a:solidFill>
                    <a:schemeClr val="tx1"/>
                  </a:solidFill>
                </a:rPr>
                <a:t>integrou o DIAMOND </a:t>
              </a:r>
              <a:r>
                <a:rPr lang="pt-BR" altLang="x-none" sz="1800" dirty="0">
                  <a:solidFill>
                    <a:schemeClr val="tx1"/>
                  </a:solidFill>
                </a:rPr>
                <a:t>(incidência anual: 7,6 por 100.000)</a:t>
              </a:r>
            </a:p>
            <a:p>
              <a:pPr marL="190500" indent="-190500">
                <a:spcBef>
                  <a:spcPts val="12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endParaRPr lang="pt-BR" altLang="x-none" sz="1400" dirty="0">
                <a:solidFill>
                  <a:schemeClr val="tx1"/>
                </a:solidFill>
              </a:endParaRPr>
            </a:p>
            <a:p>
              <a:pPr marL="190500" indent="-190500">
                <a:spcBef>
                  <a:spcPts val="12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2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MS PGothic" panose="020B0600070205080204" pitchFamily="34" charset="-128"/>
                </a:rPr>
                <a:t>Revisão</a:t>
              </a: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MS PGothic" panose="020B0600070205080204" pitchFamily="34" charset="-128"/>
                </a:rPr>
                <a:t> </a:t>
              </a:r>
              <a:r>
                <a:rPr lang="en-US" sz="2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MS PGothic" panose="020B0600070205080204" pitchFamily="34" charset="-128"/>
                </a:rPr>
                <a:t>sistemática</a:t>
              </a: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MS PGothic" panose="020B0600070205080204" pitchFamily="34" charset="-128"/>
                </a:rPr>
                <a:t>: </a:t>
              </a:r>
              <a:r>
                <a:rPr lang="en-US" sz="2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MS PGothic" panose="020B0600070205080204" pitchFamily="34" charset="-128"/>
                </a:rPr>
                <a:t>incidência</a:t>
              </a: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MS PGothic" panose="020B0600070205080204" pitchFamily="34" charset="-128"/>
                </a:rPr>
                <a:t> de 1990-2000 no </a:t>
              </a:r>
              <a:r>
                <a:rPr lang="en-US" sz="2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MS PGothic" panose="020B0600070205080204" pitchFamily="34" charset="-128"/>
                </a:rPr>
                <a:t>mundo</a:t>
              </a: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MS PGothic" panose="020B0600070205080204" pitchFamily="34" charset="-128"/>
                </a:rPr>
                <a:t> de 15/100.000 e a </a:t>
              </a:r>
              <a:r>
                <a:rPr lang="en-US" sz="2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MS PGothic" panose="020B0600070205080204" pitchFamily="34" charset="-128"/>
                </a:rPr>
                <a:t>prevalência</a:t>
              </a: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MS PGothic" panose="020B0600070205080204" pitchFamily="34" charset="-128"/>
                </a:rPr>
                <a:t> de 9%</a:t>
              </a:r>
              <a:endParaRPr lang="x-none" sz="1800" dirty="0">
                <a:solidFill>
                  <a:schemeClr val="tx1">
                    <a:lumMod val="85000"/>
                    <a:lumOff val="15000"/>
                  </a:schemeClr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xmlns="" id="{FC57BDB5-A07A-B347-B198-D990E27C6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3660" y="3053570"/>
              <a:ext cx="2948703" cy="523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/>
              <a:r>
                <a:rPr lang="pt-BR" altLang="x-none" sz="1400" i="1" spc="-40" dirty="0">
                  <a:solidFill>
                    <a:srgbClr val="131A65"/>
                  </a:solidFill>
                  <a:latin typeface="Arial Narrow" panose="020B0604020202020204" pitchFamily="34" charset="0"/>
                  <a:cs typeface="Arial Narrow" panose="020B0604020202020204" pitchFamily="34" charset="0"/>
                  <a:sym typeface="Arial"/>
                </a:rPr>
                <a:t>Ferreira et al. Diabetes </a:t>
              </a:r>
              <a:r>
                <a:rPr lang="pt-BR" altLang="x-none" sz="1400" i="1" spc="-40" dirty="0" err="1">
                  <a:solidFill>
                    <a:srgbClr val="131A65"/>
                  </a:solidFill>
                  <a:latin typeface="Arial Narrow" panose="020B0604020202020204" pitchFamily="34" charset="0"/>
                  <a:cs typeface="Arial Narrow" panose="020B0604020202020204" pitchFamily="34" charset="0"/>
                  <a:sym typeface="Arial"/>
                </a:rPr>
                <a:t>Care</a:t>
              </a:r>
              <a:r>
                <a:rPr lang="pt-BR" altLang="x-none" sz="1400" i="1" spc="-40" dirty="0">
                  <a:solidFill>
                    <a:srgbClr val="131A65"/>
                  </a:solidFill>
                  <a:latin typeface="Arial Narrow" panose="020B0604020202020204" pitchFamily="34" charset="0"/>
                  <a:cs typeface="Arial Narrow" panose="020B0604020202020204" pitchFamily="34" charset="0"/>
                  <a:sym typeface="Arial"/>
                </a:rPr>
                <a:t> 1993</a:t>
              </a:r>
            </a:p>
            <a:p>
              <a:pPr eaLnBrk="0" hangingPunct="0"/>
              <a:r>
                <a:rPr lang="pt-BR" altLang="x-none" sz="1400" i="1" spc="-40" dirty="0">
                  <a:solidFill>
                    <a:srgbClr val="131A65"/>
                  </a:solidFill>
                  <a:latin typeface="Arial Narrow" panose="020B0604020202020204" pitchFamily="34" charset="0"/>
                  <a:cs typeface="Arial Narrow" panose="020B0604020202020204" pitchFamily="34" charset="0"/>
                  <a:sym typeface="Arial"/>
                </a:rPr>
                <a:t>DIAMOND </a:t>
              </a:r>
              <a:r>
                <a:rPr lang="pt-BR" altLang="x-none" sz="1400" i="1" spc="-40" dirty="0" err="1">
                  <a:solidFill>
                    <a:srgbClr val="131A65"/>
                  </a:solidFill>
                  <a:latin typeface="Arial Narrow" panose="020B0604020202020204" pitchFamily="34" charset="0"/>
                  <a:cs typeface="Arial Narrow" panose="020B0604020202020204" pitchFamily="34" charset="0"/>
                  <a:sym typeface="Arial"/>
                </a:rPr>
                <a:t>Study</a:t>
              </a:r>
              <a:r>
                <a:rPr lang="pt-BR" altLang="x-none" sz="1400" i="1" spc="-40" dirty="0">
                  <a:solidFill>
                    <a:srgbClr val="131A65"/>
                  </a:solidFill>
                  <a:latin typeface="Arial Narrow" panose="020B0604020202020204" pitchFamily="34" charset="0"/>
                  <a:cs typeface="Arial Narrow" panose="020B0604020202020204" pitchFamily="34" charset="0"/>
                  <a:sym typeface="Arial"/>
                </a:rPr>
                <a:t> </a:t>
              </a:r>
              <a:r>
                <a:rPr lang="pt-BR" altLang="x-none" sz="1400" i="1" spc="-40" dirty="0" err="1">
                  <a:solidFill>
                    <a:srgbClr val="131A65"/>
                  </a:solidFill>
                  <a:latin typeface="Arial Narrow" panose="020B0604020202020204" pitchFamily="34" charset="0"/>
                  <a:cs typeface="Arial Narrow" panose="020B0604020202020204" pitchFamily="34" charset="0"/>
                  <a:sym typeface="Arial"/>
                </a:rPr>
                <a:t>Group</a:t>
              </a:r>
              <a:r>
                <a:rPr lang="pt-BR" altLang="x-none" sz="1400" i="1" spc="-40" dirty="0">
                  <a:solidFill>
                    <a:srgbClr val="131A65"/>
                  </a:solidFill>
                  <a:latin typeface="Arial Narrow" panose="020B0604020202020204" pitchFamily="34" charset="0"/>
                  <a:cs typeface="Arial Narrow" panose="020B0604020202020204" pitchFamily="34" charset="0"/>
                  <a:sym typeface="Arial"/>
                </a:rPr>
                <a:t>. </a:t>
              </a:r>
              <a:r>
                <a:rPr lang="pt-BR" altLang="x-none" sz="1400" i="1" spc="-40" dirty="0" err="1">
                  <a:solidFill>
                    <a:srgbClr val="131A65"/>
                  </a:solidFill>
                  <a:latin typeface="Arial Narrow" panose="020B0604020202020204" pitchFamily="34" charset="0"/>
                  <a:cs typeface="Arial Narrow" panose="020B0604020202020204" pitchFamily="34" charset="0"/>
                  <a:sym typeface="Arial"/>
                </a:rPr>
                <a:t>Diabetic</a:t>
              </a:r>
              <a:r>
                <a:rPr lang="pt-BR" altLang="x-none" sz="1400" i="1" spc="-40" dirty="0">
                  <a:solidFill>
                    <a:srgbClr val="131A65"/>
                  </a:solidFill>
                  <a:latin typeface="Arial Narrow" panose="020B0604020202020204" pitchFamily="34" charset="0"/>
                  <a:cs typeface="Arial Narrow" panose="020B0604020202020204" pitchFamily="34" charset="0"/>
                  <a:sym typeface="Arial"/>
                </a:rPr>
                <a:t> Medicine 2006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3DD1F35-5A47-D645-B865-3E43476264F6}"/>
                </a:ext>
              </a:extLst>
            </p:cNvPr>
            <p:cNvSpPr txBox="1"/>
            <p:nvPr/>
          </p:nvSpPr>
          <p:spPr>
            <a:xfrm>
              <a:off x="5902943" y="1967194"/>
              <a:ext cx="1119217" cy="318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x-none" sz="1400" i="1" spc="-40" dirty="0">
                  <a:solidFill>
                    <a:srgbClr val="131A65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Eurodiab Study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03CD9910-2BAD-CE43-846E-C237FB7A514C}"/>
                </a:ext>
              </a:extLst>
            </p:cNvPr>
            <p:cNvSpPr txBox="1"/>
            <p:nvPr/>
          </p:nvSpPr>
          <p:spPr>
            <a:xfrm>
              <a:off x="4126646" y="4248883"/>
              <a:ext cx="3131397" cy="318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x-none" sz="1400" i="1" spc="-40" dirty="0">
                  <a:solidFill>
                    <a:srgbClr val="131A65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Mobasseri M et al. Health Promot Perspectives 2020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9A0CD15-383B-744F-BC92-A770945A9BB3}"/>
              </a:ext>
            </a:extLst>
          </p:cNvPr>
          <p:cNvSpPr/>
          <p:nvPr/>
        </p:nvSpPr>
        <p:spPr>
          <a:xfrm>
            <a:off x="9092458" y="2489546"/>
            <a:ext cx="2942024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Age-standardized incidence of T1 DM in children &lt;15 </a:t>
            </a:r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yrs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(per 100 000/year)</a:t>
            </a:r>
            <a:endParaRPr lang="x-none" sz="1400" b="1" dirty="0">
              <a:solidFill>
                <a:schemeClr val="accent1">
                  <a:lumMod val="75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83D0DA4-60A4-856C-26E4-BDCF6B8BB48B}"/>
              </a:ext>
            </a:extLst>
          </p:cNvPr>
          <p:cNvGrpSpPr/>
          <p:nvPr/>
        </p:nvGrpSpPr>
        <p:grpSpPr>
          <a:xfrm>
            <a:off x="157519" y="4291121"/>
            <a:ext cx="7114551" cy="2383008"/>
            <a:chOff x="157519" y="4291121"/>
            <a:chExt cx="7114551" cy="2383008"/>
          </a:xfrm>
        </p:grpSpPr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xmlns="" id="{601CA8C7-B191-2A2E-B5DD-24608DE933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558" y="5207342"/>
              <a:ext cx="6435512" cy="14667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  <p:txBody>
            <a:bodyPr lIns="92075" tIns="46038" rIns="92075" bIns="46038"/>
            <a:lstStyle>
              <a:lvl1pPr marL="342900" indent="-3429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225425" lvl="1" indent="-225425" algn="l">
                <a:spcBef>
                  <a:spcPts val="576"/>
                </a:spcBef>
                <a:buClr>
                  <a:schemeClr val="accent1">
                    <a:lumMod val="75000"/>
                  </a:schemeClr>
                </a:buClr>
                <a:buFont typeface="Arial" panose="020B0604020202020204" pitchFamily="34" charset="0"/>
                <a:buChar char="•"/>
                <a:defRPr/>
              </a:pPr>
              <a:r>
                <a:rPr lang="pt-BR" altLang="pt-BR" sz="1800" b="0" spc="-40" dirty="0">
                  <a:solidFill>
                    <a:schemeClr val="tx1"/>
                  </a:solidFill>
                  <a:latin typeface="Arial"/>
                  <a:cs typeface="Arial"/>
                  <a:sym typeface="Symbol" panose="05050102010706020507" pitchFamily="18" charset="2"/>
                </a:rPr>
                <a:t></a:t>
              </a:r>
              <a:r>
                <a:rPr lang="pt-BR" altLang="pt-BR" sz="1800" b="0" spc="-40" dirty="0">
                  <a:solidFill>
                    <a:schemeClr val="tx1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pt-BR" altLang="pt-BR" sz="1800" b="0" spc="-40" dirty="0" err="1">
                  <a:solidFill>
                    <a:schemeClr val="tx1"/>
                  </a:solidFill>
                  <a:latin typeface="Arial"/>
                  <a:cs typeface="Arial"/>
                  <a:sym typeface="Arial"/>
                </a:rPr>
                <a:t>morbi-mortalidade</a:t>
              </a:r>
              <a:r>
                <a:rPr lang="pt-BR" altLang="pt-BR" sz="1800" b="0" spc="-40" dirty="0">
                  <a:solidFill>
                    <a:schemeClr val="tx1"/>
                  </a:solidFill>
                  <a:latin typeface="Arial"/>
                  <a:cs typeface="Arial"/>
                  <a:sym typeface="Arial"/>
                </a:rPr>
                <a:t> por DM1 devido ao avanços terapêuticos</a:t>
              </a:r>
            </a:p>
            <a:p>
              <a:pPr marL="225425" lvl="1" indent="-225425" algn="l">
                <a:spcBef>
                  <a:spcPts val="576"/>
                </a:spcBef>
                <a:buClr>
                  <a:schemeClr val="accent1">
                    <a:lumMod val="75000"/>
                  </a:schemeClr>
                </a:buClr>
                <a:buFont typeface="Arial" panose="020B0604020202020204" pitchFamily="34" charset="0"/>
                <a:buChar char="•"/>
                <a:defRPr/>
              </a:pPr>
              <a:r>
                <a:rPr lang="pt-BR" altLang="pt-BR" sz="1800" b="0" spc="-40" dirty="0">
                  <a:solidFill>
                    <a:schemeClr val="tx1"/>
                  </a:solidFill>
                  <a:latin typeface="Arial"/>
                  <a:cs typeface="Arial"/>
                  <a:sym typeface="Symbol" panose="05050102010706020507" pitchFamily="18" charset="2"/>
                </a:rPr>
                <a:t></a:t>
              </a:r>
              <a:r>
                <a:rPr lang="pt-BR" altLang="pt-BR" sz="1800" b="0" spc="-40" dirty="0">
                  <a:solidFill>
                    <a:schemeClr val="tx1"/>
                  </a:solidFill>
                  <a:latin typeface="Arial"/>
                  <a:cs typeface="Arial"/>
                  <a:sym typeface="Arial"/>
                </a:rPr>
                <a:t> fertilidade mulher diabética </a:t>
              </a:r>
              <a:r>
                <a:rPr lang="pt-BR" altLang="pt-BR" sz="1600" b="0" spc="-40" dirty="0">
                  <a:solidFill>
                    <a:schemeClr val="tx1"/>
                  </a:solidFill>
                  <a:latin typeface="Arial"/>
                  <a:cs typeface="Arial"/>
                  <a:sym typeface="Arial"/>
                </a:rPr>
                <a:t>(controle metabólico + adequado) </a:t>
              </a:r>
            </a:p>
            <a:p>
              <a:pPr marL="225425" lvl="1" indent="-225425" algn="l">
                <a:spcBef>
                  <a:spcPts val="576"/>
                </a:spcBef>
                <a:buClr>
                  <a:schemeClr val="accent1">
                    <a:lumMod val="75000"/>
                  </a:schemeClr>
                </a:buClr>
                <a:buFont typeface="Arial" panose="020B0604020202020204" pitchFamily="34" charset="0"/>
                <a:buChar char="•"/>
                <a:defRPr/>
              </a:pPr>
              <a:r>
                <a:rPr lang="pt-BR" altLang="pt-BR" sz="1800" b="0" spc="-40" dirty="0">
                  <a:solidFill>
                    <a:schemeClr val="tx1"/>
                  </a:solidFill>
                  <a:latin typeface="Arial"/>
                  <a:cs typeface="Arial"/>
                  <a:sym typeface="Symbol" panose="05050102010706020507" pitchFamily="18" charset="2"/>
                </a:rPr>
                <a:t></a:t>
              </a:r>
              <a:r>
                <a:rPr lang="pt-BR" altLang="pt-BR" sz="1800" b="0" spc="-40" dirty="0">
                  <a:solidFill>
                    <a:schemeClr val="tx1"/>
                  </a:solidFill>
                  <a:latin typeface="Arial"/>
                  <a:cs typeface="Arial"/>
                  <a:sym typeface="Arial"/>
                </a:rPr>
                <a:t> aleitamento materno (</a:t>
              </a:r>
              <a:r>
                <a:rPr lang="pt-BR" altLang="pt-BR" sz="1600" b="0" spc="-40" dirty="0">
                  <a:solidFill>
                    <a:schemeClr val="tx1"/>
                  </a:solidFill>
                  <a:latin typeface="Arial"/>
                  <a:cs typeface="Arial"/>
                  <a:sym typeface="Arial"/>
                </a:rPr>
                <a:t>protetor</a:t>
              </a:r>
              <a:r>
                <a:rPr lang="pt-BR" altLang="pt-BR" sz="1800" b="0" spc="-40" dirty="0">
                  <a:solidFill>
                    <a:schemeClr val="tx1"/>
                  </a:solidFill>
                  <a:latin typeface="Arial"/>
                  <a:cs typeface="Arial"/>
                  <a:sym typeface="Arial"/>
                </a:rPr>
                <a:t>) → mais casos novos</a:t>
              </a:r>
            </a:p>
            <a:p>
              <a:pPr marL="225425" lvl="1" indent="-225425" algn="l">
                <a:spcBef>
                  <a:spcPts val="576"/>
                </a:spcBef>
                <a:buClr>
                  <a:schemeClr val="accent1">
                    <a:lumMod val="75000"/>
                  </a:schemeClr>
                </a:buClr>
                <a:buFont typeface="Arial" panose="020B0604020202020204" pitchFamily="34" charset="0"/>
                <a:buChar char="•"/>
                <a:defRPr/>
              </a:pPr>
              <a:r>
                <a:rPr lang="pt-BR" altLang="pt-BR" sz="1800" b="0" spc="-40" dirty="0">
                  <a:solidFill>
                    <a:schemeClr val="tx1"/>
                  </a:solidFill>
                  <a:latin typeface="Arial"/>
                  <a:cs typeface="Arial"/>
                  <a:sym typeface="Arial"/>
                </a:rPr>
                <a:t>Outras razões: </a:t>
              </a:r>
              <a:r>
                <a:rPr lang="pt-BR" altLang="pt-BR" sz="1800" b="0" spc="-40" dirty="0" err="1">
                  <a:solidFill>
                    <a:schemeClr val="tx1"/>
                  </a:solidFill>
                  <a:latin typeface="Arial"/>
                  <a:cs typeface="Arial"/>
                  <a:sym typeface="Arial"/>
                </a:rPr>
                <a:t>fat</a:t>
              </a:r>
              <a:r>
                <a:rPr lang="pt-BR" altLang="pt-BR" sz="1800" b="0" spc="-40" dirty="0">
                  <a:solidFill>
                    <a:schemeClr val="tx1"/>
                  </a:solidFill>
                  <a:latin typeface="Arial"/>
                  <a:cs typeface="Arial"/>
                  <a:sym typeface="Arial"/>
                </a:rPr>
                <a:t>. ambientais? epigenéticos?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9E372CD4-E76B-59E7-164B-39EF56924122}"/>
                </a:ext>
              </a:extLst>
            </p:cNvPr>
            <p:cNvGrpSpPr/>
            <p:nvPr/>
          </p:nvGrpSpPr>
          <p:grpSpPr>
            <a:xfrm>
              <a:off x="157519" y="4291121"/>
              <a:ext cx="6222894" cy="1055687"/>
              <a:chOff x="2095794" y="798030"/>
              <a:chExt cx="6222894" cy="1055687"/>
            </a:xfrm>
          </p:grpSpPr>
          <p:sp>
            <p:nvSpPr>
              <p:cNvPr id="6" name="Rectangle 14">
                <a:extLst>
                  <a:ext uri="{FF2B5EF4-FFF2-40B4-BE49-F238E27FC236}">
                    <a16:creationId xmlns:a16="http://schemas.microsoft.com/office/drawing/2014/main" xmlns="" id="{5B562780-1F82-E32D-C260-3AF326D337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95794" y="798030"/>
                <a:ext cx="5842660" cy="1055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lIns="92075" tIns="46038" rIns="92075" bIns="46038" anchor="ctr"/>
              <a:lstStyle>
                <a:lvl1pPr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pt-BR" altLang="pt-BR" sz="2800" b="1" dirty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Arial"/>
                  </a:rPr>
                  <a:t>Por que DM1 está aumentando</a:t>
                </a:r>
                <a:endParaRPr lang="en-US" altLang="pt-BR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Arial"/>
                </a:endParaRPr>
              </a:p>
            </p:txBody>
          </p:sp>
          <p:pic>
            <p:nvPicPr>
              <p:cNvPr id="7" name="Picture 3" descr="C:\Users\Sandra\AppData\Local\Microsoft\Windows\Temporary Internet Files\Content.IE5\CYWT7RQI\MC900434859[1].png">
                <a:extLst>
                  <a:ext uri="{FF2B5EF4-FFF2-40B4-BE49-F238E27FC236}">
                    <a16:creationId xmlns:a16="http://schemas.microsoft.com/office/drawing/2014/main" xmlns="" id="{A19C123A-0E82-5516-658F-AC08977334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78112" y="917157"/>
                <a:ext cx="740576" cy="739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39106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72"/>
    </mc:Choice>
    <mc:Fallback xmlns="">
      <p:transition spd="slow" advTm="85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xmlns="" id="{893BB119-C1E9-014E-912E-ABC97F9BF5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450850"/>
            <a:ext cx="7772400" cy="6858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pt-BR" altLang="pt-BR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Diabetes Mellitus Tipo 1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xmlns="" id="{2A48BB19-2A6E-FC49-A267-E5296C1E9C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94643" y="1325563"/>
            <a:ext cx="9202713" cy="1570626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  <a:defRPr/>
            </a:pPr>
            <a:r>
              <a:rPr lang="pt-BR" altLang="pt-BR" sz="24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Doença </a:t>
            </a:r>
            <a:r>
              <a:rPr lang="pt-BR" altLang="pt-BR" sz="2400" dirty="0" err="1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auto-imune</a:t>
            </a:r>
            <a:r>
              <a:rPr lang="pt-BR" altLang="pt-BR" sz="24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 crônica e sua natureza imunológica pode ser comprovada ao diagnóstico. </a:t>
            </a:r>
            <a:r>
              <a:rPr lang="pt-BR" altLang="pt-BR" sz="2400" dirty="0" err="1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Auto-imunidade</a:t>
            </a:r>
            <a:r>
              <a:rPr lang="pt-BR" altLang="pt-BR" sz="24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 é refletida pelos Ac contra estruturas das ilhotas </a:t>
            </a:r>
            <a:r>
              <a:rPr lang="pt-BR" altLang="pt-BR" sz="20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(</a:t>
            </a:r>
            <a:r>
              <a:rPr lang="pt-BR" altLang="pt-BR" sz="2000" dirty="0" err="1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anti-célula</a:t>
            </a:r>
            <a:r>
              <a:rPr lang="pt-BR" altLang="pt-BR" sz="20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 </a:t>
            </a:r>
            <a:r>
              <a:rPr lang="pt-BR" altLang="pt-B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  <a:ea typeface="MS PGothic" panose="020B0600070205080204" pitchFamily="34" charset="-128"/>
              </a:rPr>
              <a:t>b</a:t>
            </a:r>
            <a:r>
              <a:rPr lang="pt-BR" altLang="pt-BR" sz="20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, </a:t>
            </a:r>
            <a:r>
              <a:rPr lang="pt-BR" altLang="pt-BR" sz="2000" dirty="0" err="1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anti-insulina</a:t>
            </a:r>
            <a:r>
              <a:rPr lang="pt-BR" altLang="pt-BR" sz="20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, </a:t>
            </a:r>
            <a:r>
              <a:rPr lang="pt-BR" altLang="pt-BR" sz="2000" dirty="0" err="1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anti-GAD</a:t>
            </a:r>
            <a:r>
              <a:rPr lang="pt-BR" altLang="pt-BR" sz="20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)</a:t>
            </a:r>
            <a:endParaRPr lang="pt-BR" altLang="pt-BR" sz="2400" dirty="0">
              <a:effectLst>
                <a:outerShdw blurRad="38100" dist="38100" dir="2700000" algn="tl">
                  <a:srgbClr val="000000"/>
                </a:outerShdw>
              </a:effectLst>
              <a:ea typeface="MS PGothic" panose="020B0600070205080204" pitchFamily="34" charset="-128"/>
            </a:endParaRPr>
          </a:p>
          <a:p>
            <a:pPr marL="0" indent="0" algn="ctr">
              <a:lnSpc>
                <a:spcPct val="90000"/>
              </a:lnSpc>
              <a:buNone/>
              <a:defRPr/>
            </a:pPr>
            <a:r>
              <a:rPr lang="pt-BR" altLang="pt-BR" sz="24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80% dos casos surgem antes dos 30 anos; tendência à cetose</a:t>
            </a:r>
            <a:r>
              <a:rPr lang="pt-BR" altLang="pt-BR" sz="2400" dirty="0">
                <a:ea typeface="MS PGothic" panose="020B0600070205080204" pitchFamily="34" charset="-128"/>
              </a:rPr>
              <a:t> </a:t>
            </a:r>
          </a:p>
        </p:txBody>
      </p:sp>
      <p:pic>
        <p:nvPicPr>
          <p:cNvPr id="79875" name="Picture 6" descr="Menina2">
            <a:extLst>
              <a:ext uri="{FF2B5EF4-FFF2-40B4-BE49-F238E27FC236}">
                <a16:creationId xmlns:a16="http://schemas.microsoft.com/office/drawing/2014/main" xmlns="" id="{414A1BE7-6A4C-134C-8512-8EDBA8A64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85739"/>
            <a:ext cx="833878" cy="969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5C269215-115E-8B47-ADC8-DAC68FBCD6B4}"/>
              </a:ext>
            </a:extLst>
          </p:cNvPr>
          <p:cNvSpPr txBox="1">
            <a:spLocks noChangeArrowheads="1"/>
          </p:cNvSpPr>
          <p:nvPr/>
        </p:nvSpPr>
        <p:spPr>
          <a:xfrm>
            <a:off x="468824" y="3961811"/>
            <a:ext cx="2710473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altLang="pt-BR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Etiopatogênese</a:t>
            </a:r>
            <a:endParaRPr lang="pt-BR" altLang="pt-BR" sz="28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23621BD-E05B-2843-83C5-F34050369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9972" y="3121525"/>
            <a:ext cx="5130014" cy="25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>
            <a:lvl1pPr marL="342900" indent="-3429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80975" indent="-180975">
              <a:spcBef>
                <a:spcPct val="20000"/>
              </a:spcBef>
              <a:buClr>
                <a:schemeClr val="accent2">
                  <a:lumMod val="60000"/>
                  <a:lumOff val="40000"/>
                </a:schemeClr>
              </a:buClr>
              <a:buSzPct val="75000"/>
              <a:buFont typeface="Wingdings" panose="05000000000000000000" pitchFamily="2" charset="2"/>
              <a:buChar char="Ø"/>
              <a:defRPr/>
            </a:pPr>
            <a:r>
              <a:rPr lang="pt-BR" altLang="pt-B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Fatores genéticos </a:t>
            </a:r>
            <a:r>
              <a:rPr lang="pt-BR" altLang="pt-B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sym typeface="Symbol" panose="05050102010706020507" pitchFamily="18" charset="2"/>
              </a:rPr>
              <a:t> </a:t>
            </a:r>
            <a:r>
              <a:rPr lang="pt-BR" altLang="pt-B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predisponentes</a:t>
            </a:r>
          </a:p>
          <a:p>
            <a:pPr marL="180975" indent="-180975">
              <a:spcBef>
                <a:spcPct val="20000"/>
              </a:spcBef>
              <a:buClr>
                <a:schemeClr val="accent2">
                  <a:lumMod val="60000"/>
                  <a:lumOff val="40000"/>
                </a:schemeClr>
              </a:buClr>
              <a:buSzPct val="75000"/>
              <a:buFont typeface="Wingdings" panose="05000000000000000000" pitchFamily="2" charset="2"/>
              <a:buChar char="Ø"/>
              <a:defRPr/>
            </a:pPr>
            <a:r>
              <a:rPr lang="pt-BR" altLang="pt-B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Fatores ambientais </a:t>
            </a:r>
            <a:r>
              <a:rPr lang="pt-BR" altLang="pt-B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sym typeface="Symbol" panose="05050102010706020507" pitchFamily="18" charset="2"/>
              </a:rPr>
              <a:t></a:t>
            </a:r>
            <a:r>
              <a:rPr lang="pt-BR" altLang="pt-B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precipitantes</a:t>
            </a:r>
          </a:p>
          <a:p>
            <a:pPr marL="501650" lvl="1" indent="-223838">
              <a:spcBef>
                <a:spcPct val="20000"/>
              </a:spcBef>
              <a:buClr>
                <a:schemeClr val="accent2">
                  <a:lumMod val="60000"/>
                  <a:lumOff val="40000"/>
                </a:schemeClr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pt-BR" alt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Vírus</a:t>
            </a:r>
          </a:p>
          <a:p>
            <a:pPr marL="501650" lvl="1" indent="-223838">
              <a:spcBef>
                <a:spcPct val="20000"/>
              </a:spcBef>
              <a:buClr>
                <a:schemeClr val="accent2">
                  <a:lumMod val="60000"/>
                  <a:lumOff val="40000"/>
                </a:schemeClr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pt-BR" alt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Substâncias químicas</a:t>
            </a:r>
          </a:p>
          <a:p>
            <a:pPr marL="501650" lvl="1" indent="-223838">
              <a:spcBef>
                <a:spcPct val="20000"/>
              </a:spcBef>
              <a:buClr>
                <a:schemeClr val="accent2">
                  <a:lumMod val="60000"/>
                  <a:lumOff val="40000"/>
                </a:schemeClr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pt-BR" alt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Constituintes da dieta</a:t>
            </a:r>
          </a:p>
          <a:p>
            <a:pPr marL="180975" indent="-180975">
              <a:spcBef>
                <a:spcPct val="20000"/>
              </a:spcBef>
              <a:buClr>
                <a:schemeClr val="accent2">
                  <a:lumMod val="60000"/>
                  <a:lumOff val="40000"/>
                </a:schemeClr>
              </a:buClr>
              <a:buSzPct val="75000"/>
              <a:buFont typeface="Wingdings" panose="05000000000000000000" pitchFamily="2" charset="2"/>
              <a:buChar char="Ø"/>
              <a:defRPr/>
            </a:pPr>
            <a:r>
              <a:rPr lang="pt-BR" altLang="pt-B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Fatores imunológicos </a:t>
            </a:r>
            <a:r>
              <a:rPr lang="pt-BR" altLang="pt-B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sym typeface="Symbol" panose="05050102010706020507" pitchFamily="18" charset="2"/>
              </a:rPr>
              <a:t></a:t>
            </a:r>
            <a:r>
              <a:rPr lang="pt-BR" altLang="pt-B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perpetuadores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xmlns="" id="{9314163B-33E2-D54E-A0D0-CB2A3DEBD82E}"/>
              </a:ext>
            </a:extLst>
          </p:cNvPr>
          <p:cNvSpPr/>
          <p:nvPr/>
        </p:nvSpPr>
        <p:spPr>
          <a:xfrm>
            <a:off x="3080821" y="3151161"/>
            <a:ext cx="422031" cy="2307101"/>
          </a:xfrm>
          <a:prstGeom prst="leftBrace">
            <a:avLst>
              <a:gd name="adj1" fmla="val 48333"/>
              <a:gd name="adj2" fmla="val 50000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6EE14E5-B73D-5746-A8E0-08CFCFFF04D8}"/>
              </a:ext>
            </a:extLst>
          </p:cNvPr>
          <p:cNvGrpSpPr/>
          <p:nvPr/>
        </p:nvGrpSpPr>
        <p:grpSpPr>
          <a:xfrm>
            <a:off x="8449986" y="4180218"/>
            <a:ext cx="3052693" cy="2221763"/>
            <a:chOff x="8609424" y="4039538"/>
            <a:chExt cx="3174611" cy="2221763"/>
          </a:xfrm>
          <a:solidFill>
            <a:srgbClr val="FFE8DE"/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xmlns="" id="{3E985DF5-DF53-664A-8CC4-86E1D3322C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9424" y="4039538"/>
              <a:ext cx="3174611" cy="22217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ts val="2200"/>
                </a:spcBef>
                <a:buClr>
                  <a:schemeClr val="accent1"/>
                </a:buClr>
                <a:buSzPct val="90000"/>
                <a:defRPr/>
              </a:pPr>
              <a:r>
                <a:rPr lang="pt-BR" altLang="pt-BR" sz="2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Tóxicos à célula </a:t>
              </a:r>
              <a:r>
                <a:rPr lang="pt-BR" altLang="pt-BR" sz="2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anose="05050102010706020507" pitchFamily="18" charset="2"/>
                </a:rPr>
                <a:t>b</a:t>
              </a:r>
              <a:endParaRPr lang="pt-BR" alt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>
                <a:lnSpc>
                  <a:spcPct val="90000"/>
                </a:lnSpc>
                <a:spcBef>
                  <a:spcPts val="2200"/>
                </a:spcBef>
                <a:buClr>
                  <a:schemeClr val="accent1"/>
                </a:buClr>
                <a:buSzPct val="90000"/>
                <a:defRPr/>
              </a:pPr>
              <a:r>
                <a:rPr lang="pt-BR" altLang="pt-BR" sz="2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Resposta </a:t>
              </a:r>
              <a:r>
                <a:rPr lang="pt-BR" altLang="pt-BR" sz="20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auto-imune</a:t>
              </a:r>
              <a:r>
                <a:rPr lang="pt-BR" altLang="pt-BR" sz="2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</a:p>
            <a:p>
              <a:pPr algn="ctr">
                <a:lnSpc>
                  <a:spcPct val="90000"/>
                </a:lnSpc>
                <a:buClr>
                  <a:schemeClr val="accent1"/>
                </a:buClr>
                <a:buSzPct val="90000"/>
                <a:defRPr/>
              </a:pPr>
              <a:r>
                <a:rPr lang="pt-BR" altLang="pt-BR" sz="2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(predisposição genética)</a:t>
              </a:r>
            </a:p>
            <a:p>
              <a:pPr algn="ctr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SzPct val="90000"/>
                <a:defRPr/>
              </a:pPr>
              <a:r>
                <a:rPr lang="pt-BR" altLang="pt-BR" sz="2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anose="05050102010706020507" pitchFamily="18" charset="2"/>
                </a:rPr>
                <a:t>Lesão </a:t>
              </a:r>
              <a:r>
                <a:rPr lang="pt-BR" altLang="pt-BR" sz="2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das células </a:t>
              </a:r>
              <a:r>
                <a:rPr lang="pt-BR" altLang="pt-BR" sz="2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anose="05050102010706020507" pitchFamily="18" charset="2"/>
                </a:rPr>
                <a:t>b</a:t>
              </a:r>
              <a:endParaRPr lang="pt-BR" alt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>
                <a:lnSpc>
                  <a:spcPct val="90000"/>
                </a:lnSpc>
                <a:spcBef>
                  <a:spcPts val="2400"/>
                </a:spcBef>
                <a:buClr>
                  <a:schemeClr val="accent1"/>
                </a:buClr>
                <a:buSzPct val="90000"/>
                <a:defRPr/>
              </a:pPr>
              <a:r>
                <a:rPr lang="pt-BR" altLang="pt-BR" sz="2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anose="05050102010706020507" pitchFamily="18" charset="2"/>
                </a:rPr>
                <a:t>D</a:t>
              </a:r>
              <a:r>
                <a:rPr lang="pt-BR" altLang="pt-BR" sz="2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isfunção progressiva</a:t>
              </a:r>
              <a:endParaRPr lang="pt-BR" alt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  <a:sym typeface="Symbol" panose="05050102010706020507" pitchFamily="18" charset="2"/>
              </a:endParaRPr>
            </a:p>
          </p:txBody>
        </p:sp>
        <p:sp>
          <p:nvSpPr>
            <p:cNvPr id="12" name="Down Arrow 7">
              <a:extLst>
                <a:ext uri="{FF2B5EF4-FFF2-40B4-BE49-F238E27FC236}">
                  <a16:creationId xmlns:a16="http://schemas.microsoft.com/office/drawing/2014/main" xmlns="" id="{FF0B58F4-98C2-E74E-A558-D5D47AD2CB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35504" y="5643820"/>
              <a:ext cx="167709" cy="269026"/>
            </a:xfrm>
            <a:prstGeom prst="downArrow">
              <a:avLst>
                <a:gd name="adj1" fmla="val 50000"/>
                <a:gd name="adj2" fmla="val 49999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None/>
              </a:pPr>
              <a:endParaRPr lang="en-US" altLang="pt-BR">
                <a:solidFill>
                  <a:srgbClr val="FFFFFF"/>
                </a:solidFill>
              </a:endParaRPr>
            </a:p>
          </p:txBody>
        </p:sp>
        <p:sp>
          <p:nvSpPr>
            <p:cNvPr id="15" name="Down Arrow 7">
              <a:extLst>
                <a:ext uri="{FF2B5EF4-FFF2-40B4-BE49-F238E27FC236}">
                  <a16:creationId xmlns:a16="http://schemas.microsoft.com/office/drawing/2014/main" xmlns="" id="{3828FE97-ACE0-F143-9B15-B37C8D0EA2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33156" y="4389447"/>
              <a:ext cx="167709" cy="269026"/>
            </a:xfrm>
            <a:prstGeom prst="downArrow">
              <a:avLst>
                <a:gd name="adj1" fmla="val 50000"/>
                <a:gd name="adj2" fmla="val 49999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330"/>
    </mc:Choice>
    <mc:Fallback xmlns="">
      <p:transition spd="slow" advTm="11833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3" name="Rectangle 5">
            <a:extLst>
              <a:ext uri="{FF2B5EF4-FFF2-40B4-BE49-F238E27FC236}">
                <a16:creationId xmlns:a16="http://schemas.microsoft.com/office/drawing/2014/main" xmlns="" id="{B14D1503-0580-7742-9126-9F577E8B1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0275" y="390694"/>
            <a:ext cx="7273925" cy="704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Diabetes Mellitus Tipo 2</a:t>
            </a:r>
          </a:p>
        </p:txBody>
      </p:sp>
      <p:sp>
        <p:nvSpPr>
          <p:cNvPr id="104462" name="Rectangle 14">
            <a:extLst>
              <a:ext uri="{FF2B5EF4-FFF2-40B4-BE49-F238E27FC236}">
                <a16:creationId xmlns:a16="http://schemas.microsoft.com/office/drawing/2014/main" xmlns="" id="{8E027651-5DAE-D349-9A0F-87EFAD241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0636" y="1168860"/>
            <a:ext cx="9014034" cy="96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>
            <a:lvl1pPr marL="342900" indent="-3429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191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77800" indent="-177800">
              <a:spcBef>
                <a:spcPts val="1128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pt-BR" alt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Geralmente na maturidade </a:t>
            </a:r>
            <a:r>
              <a:rPr lang="pt-BR" altLang="pt-BR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(precedido pelo </a:t>
            </a:r>
            <a:r>
              <a:rPr lang="pt-BR" altLang="ja-JP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pré</a:t>
            </a:r>
            <a:r>
              <a:rPr lang="pt-BR" altLang="ja-JP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-DM) </a:t>
            </a:r>
            <a:r>
              <a:rPr lang="pt-BR" altLang="ja-JP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embora ocorra em jovens </a:t>
            </a:r>
          </a:p>
          <a:p>
            <a:pPr marL="177800" indent="-177800">
              <a:spcBef>
                <a:spcPts val="1128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pt-BR" alt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Não-imunológico, multicausal com componente genético e ambiental</a:t>
            </a:r>
          </a:p>
        </p:txBody>
      </p:sp>
      <p:pic>
        <p:nvPicPr>
          <p:cNvPr id="83971" name="Picture 5">
            <a:extLst>
              <a:ext uri="{FF2B5EF4-FFF2-40B4-BE49-F238E27FC236}">
                <a16:creationId xmlns:a16="http://schemas.microsoft.com/office/drawing/2014/main" xmlns="" id="{16E69452-BAAF-434F-AD28-1A988FCF41D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1188"/>
            <a:ext cx="1653637" cy="1017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FFA943A8-D59F-5749-A922-D83E59F742E1}"/>
              </a:ext>
            </a:extLst>
          </p:cNvPr>
          <p:cNvGrpSpPr>
            <a:grpSpLocks/>
          </p:cNvGrpSpPr>
          <p:nvPr/>
        </p:nvGrpSpPr>
        <p:grpSpPr bwMode="auto">
          <a:xfrm>
            <a:off x="6985977" y="3421775"/>
            <a:ext cx="5070769" cy="3036731"/>
            <a:chOff x="5688551" y="3803601"/>
            <a:chExt cx="5071045" cy="3037816"/>
          </a:xfrm>
        </p:grpSpPr>
        <p:pic>
          <p:nvPicPr>
            <p:cNvPr id="83973" name="Picture 6">
              <a:extLst>
                <a:ext uri="{FF2B5EF4-FFF2-40B4-BE49-F238E27FC236}">
                  <a16:creationId xmlns:a16="http://schemas.microsoft.com/office/drawing/2014/main" xmlns="" id="{D62269F9-F2D2-DE46-9DE5-360CBE25C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5558" y="3803601"/>
              <a:ext cx="4622802" cy="2592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104463" name="Text Box 15">
              <a:extLst>
                <a:ext uri="{FF2B5EF4-FFF2-40B4-BE49-F238E27FC236}">
                  <a16:creationId xmlns:a16="http://schemas.microsoft.com/office/drawing/2014/main" xmlns="" id="{A79461AF-F45F-0E4A-9E1D-7E501CF562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88551" y="6502742"/>
              <a:ext cx="5071045" cy="3386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pt-BR" altLang="pt-BR" sz="1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  <a:sym typeface="Symbol" panose="05050102010706020507" pitchFamily="18" charset="2"/>
                </a:rPr>
                <a:t>*</a:t>
              </a:r>
              <a:r>
                <a:rPr lang="pt-BR" altLang="pt-BR" sz="16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  <a:sym typeface="Symbol" panose="05050102010706020507" pitchFamily="18" charset="2"/>
                </a:rPr>
                <a:t> </a:t>
              </a:r>
              <a:r>
                <a:rPr lang="pt-BR" altLang="pt-BR" sz="1600" dirty="0">
                  <a:solidFill>
                    <a:srgbClr val="99030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  <a:sym typeface="Symbol" panose="05050102010706020507" pitchFamily="18" charset="2"/>
                </a:rPr>
                <a:t> captação celular de glicose em resposta ao estímulo insulínico</a:t>
              </a:r>
            </a:p>
          </p:txBody>
        </p:sp>
      </p:grpSp>
      <p:grpSp>
        <p:nvGrpSpPr>
          <p:cNvPr id="104448" name="Group 104447">
            <a:extLst>
              <a:ext uri="{FF2B5EF4-FFF2-40B4-BE49-F238E27FC236}">
                <a16:creationId xmlns:a16="http://schemas.microsoft.com/office/drawing/2014/main" xmlns="" id="{A09F2F18-E103-DB4E-540A-14E10B30DFAE}"/>
              </a:ext>
            </a:extLst>
          </p:cNvPr>
          <p:cNvGrpSpPr/>
          <p:nvPr/>
        </p:nvGrpSpPr>
        <p:grpSpPr>
          <a:xfrm>
            <a:off x="1221561" y="2421233"/>
            <a:ext cx="5530104" cy="3914070"/>
            <a:chOff x="559683" y="2646862"/>
            <a:chExt cx="5530104" cy="39140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FA1CB2F8-5B9E-D61B-E10B-596944FE435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5105" y="4341282"/>
              <a:ext cx="497980" cy="461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8">
              <a:extLst>
                <a:ext uri="{FF2B5EF4-FFF2-40B4-BE49-F238E27FC236}">
                  <a16:creationId xmlns:a16="http://schemas.microsoft.com/office/drawing/2014/main" xmlns="" id="{C39ECE70-14A6-C251-EAFB-0D9AF458B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2388" y="3682470"/>
              <a:ext cx="2032175" cy="58261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>
                <a:solidFill>
                  <a:srgbClr val="FFFFFF"/>
                </a:solidFill>
              </a:endParaRPr>
            </a:p>
          </p:txBody>
        </p:sp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xmlns="" id="{3411E6E6-81B2-8677-E10D-0A7A496AE9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7527" y="3771813"/>
              <a:ext cx="1742464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>
              <a:spAutoFit/>
            </a:bodyPr>
            <a:lstStyle/>
            <a:p>
              <a:pPr algn="ctr">
                <a:defRPr/>
              </a:pPr>
              <a:r>
                <a:rPr lang="pt-BR" sz="20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Hiperglicemia</a:t>
              </a:r>
              <a:endParaRPr lang="pt-BR" sz="2000" dirty="0">
                <a:latin typeface="Arial" charset="0"/>
              </a:endParaRPr>
            </a:p>
          </p:txBody>
        </p:sp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xmlns="" id="{4A37B73D-DBA5-8983-0C8F-550C0F60337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7336" y="2646862"/>
              <a:ext cx="967914" cy="481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xmlns="" id="{875131B1-7F60-A54E-1790-7EA706C55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9849" y="5122952"/>
              <a:ext cx="1559866" cy="677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pt-BR" altLang="pt-BR" sz="2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↓</a:t>
              </a:r>
              <a:r>
                <a:rPr lang="pt-BR" altLang="pt-BR" sz="18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captação de glicose</a:t>
              </a:r>
              <a:endParaRPr lang="pt-BR" altLang="pt-BR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xmlns="" id="{96782AB8-5838-9B2B-19F9-0A651DDE35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5758" y="2824742"/>
              <a:ext cx="942566" cy="308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>
              <a:spAutoFit/>
            </a:bodyPr>
            <a:lstStyle/>
            <a:p>
              <a:pPr algn="ctr">
                <a:defRPr/>
              </a:pPr>
              <a:r>
                <a:rPr lang="pt-BR" sz="1400" i="1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Pâncreas</a:t>
              </a:r>
              <a:endParaRPr lang="pt-BR" sz="1400" i="1" dirty="0">
                <a:solidFill>
                  <a:schemeClr val="accent2">
                    <a:lumMod val="75000"/>
                  </a:schemeClr>
                </a:solidFill>
                <a:latin typeface="Arial" charset="0"/>
              </a:endParaRPr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xmlns="" id="{6165E189-B602-6852-9A73-7E43B015B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683" y="2701474"/>
              <a:ext cx="2779607" cy="616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pt-BR" altLang="pt-BR" sz="17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SECREÇÃO DEFICIENTE</a:t>
              </a:r>
            </a:p>
            <a:p>
              <a:pPr algn="ctr">
                <a:defRPr/>
              </a:pPr>
              <a:r>
                <a:rPr lang="pt-BR" altLang="pt-BR" sz="17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DE INSULINA</a:t>
              </a:r>
            </a:p>
          </p:txBody>
        </p:sp>
        <p:sp useBgFill="1">
          <p:nvSpPr>
            <p:cNvPr id="14" name="Rectangle 14">
              <a:extLst>
                <a:ext uri="{FF2B5EF4-FFF2-40B4-BE49-F238E27FC236}">
                  <a16:creationId xmlns:a16="http://schemas.microsoft.com/office/drawing/2014/main" xmlns="" id="{288284CE-8D65-BF22-1321-C10CDBBD3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758" y="5182606"/>
              <a:ext cx="1581150" cy="677751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pt-BR" altLang="pt-BR" sz="2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↑</a:t>
              </a:r>
              <a:r>
                <a:rPr lang="pt-BR" altLang="pt-BR" sz="18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produção</a:t>
              </a:r>
            </a:p>
            <a:p>
              <a:pPr algn="ctr">
                <a:defRPr/>
              </a:pPr>
              <a:r>
                <a:rPr lang="pt-BR" altLang="pt-BR" sz="18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de glicose</a:t>
              </a:r>
              <a:endParaRPr lang="pt-BR" altLang="pt-BR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xmlns="" id="{062C8BC3-EDE0-15FE-3B52-C8AE62C19D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77920" y="4441264"/>
              <a:ext cx="843631" cy="570890"/>
              <a:chOff x="3418" y="2309"/>
              <a:chExt cx="732" cy="377"/>
            </a:xfrm>
          </p:grpSpPr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xmlns="" id="{17C31D5D-DAEC-F999-84C8-93CB84FC99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7" y="2310"/>
                <a:ext cx="143" cy="261"/>
              </a:xfrm>
              <a:custGeom>
                <a:avLst/>
                <a:gdLst>
                  <a:gd name="T0" fmla="*/ 76 w 143"/>
                  <a:gd name="T1" fmla="*/ 0 h 261"/>
                  <a:gd name="T2" fmla="*/ 78 w 143"/>
                  <a:gd name="T3" fmla="*/ 0 h 261"/>
                  <a:gd name="T4" fmla="*/ 81 w 143"/>
                  <a:gd name="T5" fmla="*/ 0 h 261"/>
                  <a:gd name="T6" fmla="*/ 86 w 143"/>
                  <a:gd name="T7" fmla="*/ 0 h 261"/>
                  <a:gd name="T8" fmla="*/ 92 w 143"/>
                  <a:gd name="T9" fmla="*/ 2 h 261"/>
                  <a:gd name="T10" fmla="*/ 95 w 143"/>
                  <a:gd name="T11" fmla="*/ 2 h 261"/>
                  <a:gd name="T12" fmla="*/ 98 w 143"/>
                  <a:gd name="T13" fmla="*/ 4 h 261"/>
                  <a:gd name="T14" fmla="*/ 101 w 143"/>
                  <a:gd name="T15" fmla="*/ 7 h 261"/>
                  <a:gd name="T16" fmla="*/ 103 w 143"/>
                  <a:gd name="T17" fmla="*/ 10 h 261"/>
                  <a:gd name="T18" fmla="*/ 106 w 143"/>
                  <a:gd name="T19" fmla="*/ 13 h 261"/>
                  <a:gd name="T20" fmla="*/ 107 w 143"/>
                  <a:gd name="T21" fmla="*/ 17 h 261"/>
                  <a:gd name="T22" fmla="*/ 108 w 143"/>
                  <a:gd name="T23" fmla="*/ 22 h 261"/>
                  <a:gd name="T24" fmla="*/ 109 w 143"/>
                  <a:gd name="T25" fmla="*/ 28 h 261"/>
                  <a:gd name="T26" fmla="*/ 110 w 143"/>
                  <a:gd name="T27" fmla="*/ 42 h 261"/>
                  <a:gd name="T28" fmla="*/ 110 w 143"/>
                  <a:gd name="T29" fmla="*/ 59 h 261"/>
                  <a:gd name="T30" fmla="*/ 111 w 143"/>
                  <a:gd name="T31" fmla="*/ 76 h 261"/>
                  <a:gd name="T32" fmla="*/ 112 w 143"/>
                  <a:gd name="T33" fmla="*/ 95 h 261"/>
                  <a:gd name="T34" fmla="*/ 114 w 143"/>
                  <a:gd name="T35" fmla="*/ 114 h 261"/>
                  <a:gd name="T36" fmla="*/ 117 w 143"/>
                  <a:gd name="T37" fmla="*/ 133 h 261"/>
                  <a:gd name="T38" fmla="*/ 119 w 143"/>
                  <a:gd name="T39" fmla="*/ 142 h 261"/>
                  <a:gd name="T40" fmla="*/ 120 w 143"/>
                  <a:gd name="T41" fmla="*/ 149 h 261"/>
                  <a:gd name="T42" fmla="*/ 123 w 143"/>
                  <a:gd name="T43" fmla="*/ 157 h 261"/>
                  <a:gd name="T44" fmla="*/ 125 w 143"/>
                  <a:gd name="T45" fmla="*/ 165 h 261"/>
                  <a:gd name="T46" fmla="*/ 131 w 143"/>
                  <a:gd name="T47" fmla="*/ 179 h 261"/>
                  <a:gd name="T48" fmla="*/ 136 w 143"/>
                  <a:gd name="T49" fmla="*/ 195 h 261"/>
                  <a:gd name="T50" fmla="*/ 140 w 143"/>
                  <a:gd name="T51" fmla="*/ 211 h 261"/>
                  <a:gd name="T52" fmla="*/ 142 w 143"/>
                  <a:gd name="T53" fmla="*/ 227 h 261"/>
                  <a:gd name="T54" fmla="*/ 142 w 143"/>
                  <a:gd name="T55" fmla="*/ 234 h 261"/>
                  <a:gd name="T56" fmla="*/ 142 w 143"/>
                  <a:gd name="T57" fmla="*/ 241 h 261"/>
                  <a:gd name="T58" fmla="*/ 141 w 143"/>
                  <a:gd name="T59" fmla="*/ 247 h 261"/>
                  <a:gd name="T60" fmla="*/ 140 w 143"/>
                  <a:gd name="T61" fmla="*/ 251 h 261"/>
                  <a:gd name="T62" fmla="*/ 138 w 143"/>
                  <a:gd name="T63" fmla="*/ 256 h 261"/>
                  <a:gd name="T64" fmla="*/ 135 w 143"/>
                  <a:gd name="T65" fmla="*/ 258 h 261"/>
                  <a:gd name="T66" fmla="*/ 132 w 143"/>
                  <a:gd name="T67" fmla="*/ 260 h 261"/>
                  <a:gd name="T68" fmla="*/ 127 w 143"/>
                  <a:gd name="T69" fmla="*/ 260 h 261"/>
                  <a:gd name="T70" fmla="*/ 121 w 143"/>
                  <a:gd name="T71" fmla="*/ 259 h 261"/>
                  <a:gd name="T72" fmla="*/ 114 w 143"/>
                  <a:gd name="T73" fmla="*/ 254 h 261"/>
                  <a:gd name="T74" fmla="*/ 106 w 143"/>
                  <a:gd name="T75" fmla="*/ 250 h 261"/>
                  <a:gd name="T76" fmla="*/ 96 w 143"/>
                  <a:gd name="T77" fmla="*/ 243 h 261"/>
                  <a:gd name="T78" fmla="*/ 75 w 143"/>
                  <a:gd name="T79" fmla="*/ 227 h 261"/>
                  <a:gd name="T80" fmla="*/ 54 w 143"/>
                  <a:gd name="T81" fmla="*/ 209 h 261"/>
                  <a:gd name="T82" fmla="*/ 33 w 143"/>
                  <a:gd name="T83" fmla="*/ 191 h 261"/>
                  <a:gd name="T84" fmla="*/ 16 w 143"/>
                  <a:gd name="T85" fmla="*/ 175 h 261"/>
                  <a:gd name="T86" fmla="*/ 4 w 143"/>
                  <a:gd name="T87" fmla="*/ 163 h 261"/>
                  <a:gd name="T88" fmla="*/ 0 w 143"/>
                  <a:gd name="T89" fmla="*/ 158 h 261"/>
                  <a:gd name="T90" fmla="*/ 26 w 143"/>
                  <a:gd name="T91" fmla="*/ 20 h 261"/>
                  <a:gd name="T92" fmla="*/ 76 w 143"/>
                  <a:gd name="T93" fmla="*/ 0 h 26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43"/>
                  <a:gd name="T142" fmla="*/ 0 h 261"/>
                  <a:gd name="T143" fmla="*/ 143 w 143"/>
                  <a:gd name="T144" fmla="*/ 261 h 26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43" h="261">
                    <a:moveTo>
                      <a:pt x="76" y="0"/>
                    </a:moveTo>
                    <a:lnTo>
                      <a:pt x="78" y="0"/>
                    </a:lnTo>
                    <a:lnTo>
                      <a:pt x="81" y="0"/>
                    </a:lnTo>
                    <a:lnTo>
                      <a:pt x="86" y="0"/>
                    </a:lnTo>
                    <a:lnTo>
                      <a:pt x="92" y="2"/>
                    </a:lnTo>
                    <a:lnTo>
                      <a:pt x="95" y="2"/>
                    </a:lnTo>
                    <a:lnTo>
                      <a:pt x="98" y="4"/>
                    </a:lnTo>
                    <a:lnTo>
                      <a:pt x="101" y="7"/>
                    </a:lnTo>
                    <a:lnTo>
                      <a:pt x="103" y="10"/>
                    </a:lnTo>
                    <a:lnTo>
                      <a:pt x="106" y="13"/>
                    </a:lnTo>
                    <a:lnTo>
                      <a:pt x="107" y="17"/>
                    </a:lnTo>
                    <a:lnTo>
                      <a:pt x="108" y="22"/>
                    </a:lnTo>
                    <a:lnTo>
                      <a:pt x="109" y="28"/>
                    </a:lnTo>
                    <a:lnTo>
                      <a:pt x="110" y="42"/>
                    </a:lnTo>
                    <a:lnTo>
                      <a:pt x="110" y="59"/>
                    </a:lnTo>
                    <a:lnTo>
                      <a:pt x="111" y="76"/>
                    </a:lnTo>
                    <a:lnTo>
                      <a:pt x="112" y="95"/>
                    </a:lnTo>
                    <a:lnTo>
                      <a:pt x="114" y="114"/>
                    </a:lnTo>
                    <a:lnTo>
                      <a:pt x="117" y="133"/>
                    </a:lnTo>
                    <a:lnTo>
                      <a:pt x="119" y="142"/>
                    </a:lnTo>
                    <a:lnTo>
                      <a:pt x="120" y="149"/>
                    </a:lnTo>
                    <a:lnTo>
                      <a:pt x="123" y="157"/>
                    </a:lnTo>
                    <a:lnTo>
                      <a:pt x="125" y="165"/>
                    </a:lnTo>
                    <a:lnTo>
                      <a:pt x="131" y="179"/>
                    </a:lnTo>
                    <a:lnTo>
                      <a:pt x="136" y="195"/>
                    </a:lnTo>
                    <a:lnTo>
                      <a:pt x="140" y="211"/>
                    </a:lnTo>
                    <a:lnTo>
                      <a:pt x="142" y="227"/>
                    </a:lnTo>
                    <a:lnTo>
                      <a:pt x="142" y="234"/>
                    </a:lnTo>
                    <a:lnTo>
                      <a:pt x="142" y="241"/>
                    </a:lnTo>
                    <a:lnTo>
                      <a:pt x="141" y="247"/>
                    </a:lnTo>
                    <a:lnTo>
                      <a:pt x="140" y="251"/>
                    </a:lnTo>
                    <a:lnTo>
                      <a:pt x="138" y="256"/>
                    </a:lnTo>
                    <a:lnTo>
                      <a:pt x="135" y="258"/>
                    </a:lnTo>
                    <a:lnTo>
                      <a:pt x="132" y="260"/>
                    </a:lnTo>
                    <a:lnTo>
                      <a:pt x="127" y="260"/>
                    </a:lnTo>
                    <a:lnTo>
                      <a:pt x="121" y="259"/>
                    </a:lnTo>
                    <a:lnTo>
                      <a:pt x="114" y="254"/>
                    </a:lnTo>
                    <a:lnTo>
                      <a:pt x="106" y="250"/>
                    </a:lnTo>
                    <a:lnTo>
                      <a:pt x="96" y="243"/>
                    </a:lnTo>
                    <a:lnTo>
                      <a:pt x="75" y="227"/>
                    </a:lnTo>
                    <a:lnTo>
                      <a:pt x="54" y="209"/>
                    </a:lnTo>
                    <a:lnTo>
                      <a:pt x="33" y="191"/>
                    </a:lnTo>
                    <a:lnTo>
                      <a:pt x="16" y="175"/>
                    </a:lnTo>
                    <a:lnTo>
                      <a:pt x="4" y="163"/>
                    </a:lnTo>
                    <a:lnTo>
                      <a:pt x="0" y="158"/>
                    </a:lnTo>
                    <a:lnTo>
                      <a:pt x="26" y="20"/>
                    </a:lnTo>
                    <a:lnTo>
                      <a:pt x="76" y="0"/>
                    </a:lnTo>
                  </a:path>
                </a:pathLst>
              </a:custGeom>
              <a:solidFill>
                <a:srgbClr val="D160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5" name="Freeform 17">
                <a:extLst>
                  <a:ext uri="{FF2B5EF4-FFF2-40B4-BE49-F238E27FC236}">
                    <a16:creationId xmlns:a16="http://schemas.microsoft.com/office/drawing/2014/main" xmlns="" id="{8E12FEA0-E3CF-CE76-8051-48171A705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8" y="2474"/>
                <a:ext cx="340" cy="212"/>
              </a:xfrm>
              <a:custGeom>
                <a:avLst/>
                <a:gdLst>
                  <a:gd name="T0" fmla="*/ 238 w 340"/>
                  <a:gd name="T1" fmla="*/ 0 h 212"/>
                  <a:gd name="T2" fmla="*/ 72 w 340"/>
                  <a:gd name="T3" fmla="*/ 64 h 212"/>
                  <a:gd name="T4" fmla="*/ 69 w 340"/>
                  <a:gd name="T5" fmla="*/ 66 h 212"/>
                  <a:gd name="T6" fmla="*/ 61 w 340"/>
                  <a:gd name="T7" fmla="*/ 71 h 212"/>
                  <a:gd name="T8" fmla="*/ 49 w 340"/>
                  <a:gd name="T9" fmla="*/ 77 h 212"/>
                  <a:gd name="T10" fmla="*/ 36 w 340"/>
                  <a:gd name="T11" fmla="*/ 85 h 212"/>
                  <a:gd name="T12" fmla="*/ 23 w 340"/>
                  <a:gd name="T13" fmla="*/ 93 h 212"/>
                  <a:gd name="T14" fmla="*/ 11 w 340"/>
                  <a:gd name="T15" fmla="*/ 101 h 212"/>
                  <a:gd name="T16" fmla="*/ 6 w 340"/>
                  <a:gd name="T17" fmla="*/ 105 h 212"/>
                  <a:gd name="T18" fmla="*/ 3 w 340"/>
                  <a:gd name="T19" fmla="*/ 109 h 212"/>
                  <a:gd name="T20" fmla="*/ 1 w 340"/>
                  <a:gd name="T21" fmla="*/ 111 h 212"/>
                  <a:gd name="T22" fmla="*/ 0 w 340"/>
                  <a:gd name="T23" fmla="*/ 114 h 212"/>
                  <a:gd name="T24" fmla="*/ 1 w 340"/>
                  <a:gd name="T25" fmla="*/ 119 h 212"/>
                  <a:gd name="T26" fmla="*/ 4 w 340"/>
                  <a:gd name="T27" fmla="*/ 126 h 212"/>
                  <a:gd name="T28" fmla="*/ 6 w 340"/>
                  <a:gd name="T29" fmla="*/ 134 h 212"/>
                  <a:gd name="T30" fmla="*/ 11 w 340"/>
                  <a:gd name="T31" fmla="*/ 142 h 212"/>
                  <a:gd name="T32" fmla="*/ 15 w 340"/>
                  <a:gd name="T33" fmla="*/ 151 h 212"/>
                  <a:gd name="T34" fmla="*/ 20 w 340"/>
                  <a:gd name="T35" fmla="*/ 158 h 212"/>
                  <a:gd name="T36" fmla="*/ 26 w 340"/>
                  <a:gd name="T37" fmla="*/ 165 h 212"/>
                  <a:gd name="T38" fmla="*/ 32 w 340"/>
                  <a:gd name="T39" fmla="*/ 170 h 212"/>
                  <a:gd name="T40" fmla="*/ 38 w 340"/>
                  <a:gd name="T41" fmla="*/ 172 h 212"/>
                  <a:gd name="T42" fmla="*/ 45 w 340"/>
                  <a:gd name="T43" fmla="*/ 173 h 212"/>
                  <a:gd name="T44" fmla="*/ 51 w 340"/>
                  <a:gd name="T45" fmla="*/ 173 h 212"/>
                  <a:gd name="T46" fmla="*/ 58 w 340"/>
                  <a:gd name="T47" fmla="*/ 173 h 212"/>
                  <a:gd name="T48" fmla="*/ 64 w 340"/>
                  <a:gd name="T49" fmla="*/ 173 h 212"/>
                  <a:gd name="T50" fmla="*/ 69 w 340"/>
                  <a:gd name="T51" fmla="*/ 173 h 212"/>
                  <a:gd name="T52" fmla="*/ 74 w 340"/>
                  <a:gd name="T53" fmla="*/ 173 h 212"/>
                  <a:gd name="T54" fmla="*/ 77 w 340"/>
                  <a:gd name="T55" fmla="*/ 175 h 212"/>
                  <a:gd name="T56" fmla="*/ 77 w 340"/>
                  <a:gd name="T57" fmla="*/ 178 h 212"/>
                  <a:gd name="T58" fmla="*/ 78 w 340"/>
                  <a:gd name="T59" fmla="*/ 182 h 212"/>
                  <a:gd name="T60" fmla="*/ 78 w 340"/>
                  <a:gd name="T61" fmla="*/ 187 h 212"/>
                  <a:gd name="T62" fmla="*/ 78 w 340"/>
                  <a:gd name="T63" fmla="*/ 195 h 212"/>
                  <a:gd name="T64" fmla="*/ 78 w 340"/>
                  <a:gd name="T65" fmla="*/ 200 h 212"/>
                  <a:gd name="T66" fmla="*/ 79 w 340"/>
                  <a:gd name="T67" fmla="*/ 206 h 212"/>
                  <a:gd name="T68" fmla="*/ 80 w 340"/>
                  <a:gd name="T69" fmla="*/ 207 h 212"/>
                  <a:gd name="T70" fmla="*/ 81 w 340"/>
                  <a:gd name="T71" fmla="*/ 209 h 212"/>
                  <a:gd name="T72" fmla="*/ 82 w 340"/>
                  <a:gd name="T73" fmla="*/ 210 h 212"/>
                  <a:gd name="T74" fmla="*/ 84 w 340"/>
                  <a:gd name="T75" fmla="*/ 211 h 212"/>
                  <a:gd name="T76" fmla="*/ 123 w 340"/>
                  <a:gd name="T77" fmla="*/ 210 h 212"/>
                  <a:gd name="T78" fmla="*/ 128 w 340"/>
                  <a:gd name="T79" fmla="*/ 209 h 212"/>
                  <a:gd name="T80" fmla="*/ 141 w 340"/>
                  <a:gd name="T81" fmla="*/ 207 h 212"/>
                  <a:gd name="T82" fmla="*/ 160 w 340"/>
                  <a:gd name="T83" fmla="*/ 202 h 212"/>
                  <a:gd name="T84" fmla="*/ 184 w 340"/>
                  <a:gd name="T85" fmla="*/ 196 h 212"/>
                  <a:gd name="T86" fmla="*/ 209 w 340"/>
                  <a:gd name="T87" fmla="*/ 189 h 212"/>
                  <a:gd name="T88" fmla="*/ 234 w 340"/>
                  <a:gd name="T89" fmla="*/ 183 h 212"/>
                  <a:gd name="T90" fmla="*/ 257 w 340"/>
                  <a:gd name="T91" fmla="*/ 175 h 212"/>
                  <a:gd name="T92" fmla="*/ 274 w 340"/>
                  <a:gd name="T93" fmla="*/ 168 h 212"/>
                  <a:gd name="T94" fmla="*/ 281 w 340"/>
                  <a:gd name="T95" fmla="*/ 164 h 212"/>
                  <a:gd name="T96" fmla="*/ 288 w 340"/>
                  <a:gd name="T97" fmla="*/ 157 h 212"/>
                  <a:gd name="T98" fmla="*/ 294 w 340"/>
                  <a:gd name="T99" fmla="*/ 150 h 212"/>
                  <a:gd name="T100" fmla="*/ 301 w 340"/>
                  <a:gd name="T101" fmla="*/ 140 h 212"/>
                  <a:gd name="T102" fmla="*/ 306 w 340"/>
                  <a:gd name="T103" fmla="*/ 131 h 212"/>
                  <a:gd name="T104" fmla="*/ 311 w 340"/>
                  <a:gd name="T105" fmla="*/ 121 h 212"/>
                  <a:gd name="T106" fmla="*/ 316 w 340"/>
                  <a:gd name="T107" fmla="*/ 110 h 212"/>
                  <a:gd name="T108" fmla="*/ 320 w 340"/>
                  <a:gd name="T109" fmla="*/ 99 h 212"/>
                  <a:gd name="T110" fmla="*/ 328 w 340"/>
                  <a:gd name="T111" fmla="*/ 79 h 212"/>
                  <a:gd name="T112" fmla="*/ 335 w 340"/>
                  <a:gd name="T113" fmla="*/ 61 h 212"/>
                  <a:gd name="T114" fmla="*/ 338 w 340"/>
                  <a:gd name="T115" fmla="*/ 48 h 212"/>
                  <a:gd name="T116" fmla="*/ 339 w 340"/>
                  <a:gd name="T117" fmla="*/ 44 h 212"/>
                  <a:gd name="T118" fmla="*/ 238 w 340"/>
                  <a:gd name="T119" fmla="*/ 0 h 21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40"/>
                  <a:gd name="T181" fmla="*/ 0 h 212"/>
                  <a:gd name="T182" fmla="*/ 340 w 340"/>
                  <a:gd name="T183" fmla="*/ 212 h 21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40" h="212">
                    <a:moveTo>
                      <a:pt x="238" y="0"/>
                    </a:moveTo>
                    <a:lnTo>
                      <a:pt x="72" y="64"/>
                    </a:lnTo>
                    <a:lnTo>
                      <a:pt x="69" y="66"/>
                    </a:lnTo>
                    <a:lnTo>
                      <a:pt x="61" y="71"/>
                    </a:lnTo>
                    <a:lnTo>
                      <a:pt x="49" y="77"/>
                    </a:lnTo>
                    <a:lnTo>
                      <a:pt x="36" y="85"/>
                    </a:lnTo>
                    <a:lnTo>
                      <a:pt x="23" y="93"/>
                    </a:lnTo>
                    <a:lnTo>
                      <a:pt x="11" y="101"/>
                    </a:lnTo>
                    <a:lnTo>
                      <a:pt x="6" y="105"/>
                    </a:lnTo>
                    <a:lnTo>
                      <a:pt x="3" y="109"/>
                    </a:lnTo>
                    <a:lnTo>
                      <a:pt x="1" y="111"/>
                    </a:lnTo>
                    <a:lnTo>
                      <a:pt x="0" y="114"/>
                    </a:lnTo>
                    <a:lnTo>
                      <a:pt x="1" y="119"/>
                    </a:lnTo>
                    <a:lnTo>
                      <a:pt x="4" y="126"/>
                    </a:lnTo>
                    <a:lnTo>
                      <a:pt x="6" y="134"/>
                    </a:lnTo>
                    <a:lnTo>
                      <a:pt x="11" y="142"/>
                    </a:lnTo>
                    <a:lnTo>
                      <a:pt x="15" y="151"/>
                    </a:lnTo>
                    <a:lnTo>
                      <a:pt x="20" y="158"/>
                    </a:lnTo>
                    <a:lnTo>
                      <a:pt x="26" y="165"/>
                    </a:lnTo>
                    <a:lnTo>
                      <a:pt x="32" y="170"/>
                    </a:lnTo>
                    <a:lnTo>
                      <a:pt x="38" y="172"/>
                    </a:lnTo>
                    <a:lnTo>
                      <a:pt x="45" y="173"/>
                    </a:lnTo>
                    <a:lnTo>
                      <a:pt x="51" y="173"/>
                    </a:lnTo>
                    <a:lnTo>
                      <a:pt x="58" y="173"/>
                    </a:lnTo>
                    <a:lnTo>
                      <a:pt x="64" y="173"/>
                    </a:lnTo>
                    <a:lnTo>
                      <a:pt x="69" y="173"/>
                    </a:lnTo>
                    <a:lnTo>
                      <a:pt x="74" y="173"/>
                    </a:lnTo>
                    <a:lnTo>
                      <a:pt x="77" y="175"/>
                    </a:lnTo>
                    <a:lnTo>
                      <a:pt x="77" y="178"/>
                    </a:lnTo>
                    <a:lnTo>
                      <a:pt x="78" y="182"/>
                    </a:lnTo>
                    <a:lnTo>
                      <a:pt x="78" y="187"/>
                    </a:lnTo>
                    <a:lnTo>
                      <a:pt x="78" y="195"/>
                    </a:lnTo>
                    <a:lnTo>
                      <a:pt x="78" y="200"/>
                    </a:lnTo>
                    <a:lnTo>
                      <a:pt x="79" y="206"/>
                    </a:lnTo>
                    <a:lnTo>
                      <a:pt x="80" y="207"/>
                    </a:lnTo>
                    <a:lnTo>
                      <a:pt x="81" y="209"/>
                    </a:lnTo>
                    <a:lnTo>
                      <a:pt x="82" y="210"/>
                    </a:lnTo>
                    <a:lnTo>
                      <a:pt x="84" y="211"/>
                    </a:lnTo>
                    <a:lnTo>
                      <a:pt x="123" y="210"/>
                    </a:lnTo>
                    <a:lnTo>
                      <a:pt x="128" y="209"/>
                    </a:lnTo>
                    <a:lnTo>
                      <a:pt x="141" y="207"/>
                    </a:lnTo>
                    <a:lnTo>
                      <a:pt x="160" y="202"/>
                    </a:lnTo>
                    <a:lnTo>
                      <a:pt x="184" y="196"/>
                    </a:lnTo>
                    <a:lnTo>
                      <a:pt x="209" y="189"/>
                    </a:lnTo>
                    <a:lnTo>
                      <a:pt x="234" y="183"/>
                    </a:lnTo>
                    <a:lnTo>
                      <a:pt x="257" y="175"/>
                    </a:lnTo>
                    <a:lnTo>
                      <a:pt x="274" y="168"/>
                    </a:lnTo>
                    <a:lnTo>
                      <a:pt x="281" y="164"/>
                    </a:lnTo>
                    <a:lnTo>
                      <a:pt x="288" y="157"/>
                    </a:lnTo>
                    <a:lnTo>
                      <a:pt x="294" y="150"/>
                    </a:lnTo>
                    <a:lnTo>
                      <a:pt x="301" y="140"/>
                    </a:lnTo>
                    <a:lnTo>
                      <a:pt x="306" y="131"/>
                    </a:lnTo>
                    <a:lnTo>
                      <a:pt x="311" y="121"/>
                    </a:lnTo>
                    <a:lnTo>
                      <a:pt x="316" y="110"/>
                    </a:lnTo>
                    <a:lnTo>
                      <a:pt x="320" y="99"/>
                    </a:lnTo>
                    <a:lnTo>
                      <a:pt x="328" y="79"/>
                    </a:lnTo>
                    <a:lnTo>
                      <a:pt x="335" y="61"/>
                    </a:lnTo>
                    <a:lnTo>
                      <a:pt x="338" y="48"/>
                    </a:lnTo>
                    <a:lnTo>
                      <a:pt x="339" y="44"/>
                    </a:lnTo>
                    <a:lnTo>
                      <a:pt x="238" y="0"/>
                    </a:lnTo>
                  </a:path>
                </a:pathLst>
              </a:custGeom>
              <a:solidFill>
                <a:srgbClr val="FF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xmlns="" id="{62B974F1-92B1-8D04-3AC1-56516EB95C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2507"/>
                <a:ext cx="492" cy="154"/>
              </a:xfrm>
              <a:custGeom>
                <a:avLst/>
                <a:gdLst>
                  <a:gd name="T0" fmla="*/ 491 w 492"/>
                  <a:gd name="T1" fmla="*/ 64 h 154"/>
                  <a:gd name="T2" fmla="*/ 465 w 492"/>
                  <a:gd name="T3" fmla="*/ 31 h 154"/>
                  <a:gd name="T4" fmla="*/ 352 w 492"/>
                  <a:gd name="T5" fmla="*/ 0 h 154"/>
                  <a:gd name="T6" fmla="*/ 346 w 492"/>
                  <a:gd name="T7" fmla="*/ 4 h 154"/>
                  <a:gd name="T8" fmla="*/ 328 w 492"/>
                  <a:gd name="T9" fmla="*/ 15 h 154"/>
                  <a:gd name="T10" fmla="*/ 302 w 492"/>
                  <a:gd name="T11" fmla="*/ 31 h 154"/>
                  <a:gd name="T12" fmla="*/ 270 w 492"/>
                  <a:gd name="T13" fmla="*/ 49 h 154"/>
                  <a:gd name="T14" fmla="*/ 234 w 492"/>
                  <a:gd name="T15" fmla="*/ 68 h 154"/>
                  <a:gd name="T16" fmla="*/ 199 w 492"/>
                  <a:gd name="T17" fmla="*/ 87 h 154"/>
                  <a:gd name="T18" fmla="*/ 182 w 492"/>
                  <a:gd name="T19" fmla="*/ 96 h 154"/>
                  <a:gd name="T20" fmla="*/ 166 w 492"/>
                  <a:gd name="T21" fmla="*/ 103 h 154"/>
                  <a:gd name="T22" fmla="*/ 151 w 492"/>
                  <a:gd name="T23" fmla="*/ 109 h 154"/>
                  <a:gd name="T24" fmla="*/ 137 w 492"/>
                  <a:gd name="T25" fmla="*/ 114 h 154"/>
                  <a:gd name="T26" fmla="*/ 113 w 492"/>
                  <a:gd name="T27" fmla="*/ 123 h 154"/>
                  <a:gd name="T28" fmla="*/ 88 w 492"/>
                  <a:gd name="T29" fmla="*/ 130 h 154"/>
                  <a:gd name="T30" fmla="*/ 65 w 492"/>
                  <a:gd name="T31" fmla="*/ 136 h 154"/>
                  <a:gd name="T32" fmla="*/ 44 w 492"/>
                  <a:gd name="T33" fmla="*/ 142 h 154"/>
                  <a:gd name="T34" fmla="*/ 26 w 492"/>
                  <a:gd name="T35" fmla="*/ 147 h 154"/>
                  <a:gd name="T36" fmla="*/ 12 w 492"/>
                  <a:gd name="T37" fmla="*/ 151 h 154"/>
                  <a:gd name="T38" fmla="*/ 3 w 492"/>
                  <a:gd name="T39" fmla="*/ 152 h 154"/>
                  <a:gd name="T40" fmla="*/ 0 w 492"/>
                  <a:gd name="T41" fmla="*/ 153 h 154"/>
                  <a:gd name="T42" fmla="*/ 7 w 492"/>
                  <a:gd name="T43" fmla="*/ 153 h 154"/>
                  <a:gd name="T44" fmla="*/ 25 w 492"/>
                  <a:gd name="T45" fmla="*/ 153 h 154"/>
                  <a:gd name="T46" fmla="*/ 51 w 492"/>
                  <a:gd name="T47" fmla="*/ 152 h 154"/>
                  <a:gd name="T48" fmla="*/ 83 w 492"/>
                  <a:gd name="T49" fmla="*/ 151 h 154"/>
                  <a:gd name="T50" fmla="*/ 118 w 492"/>
                  <a:gd name="T51" fmla="*/ 149 h 154"/>
                  <a:gd name="T52" fmla="*/ 154 w 492"/>
                  <a:gd name="T53" fmla="*/ 147 h 154"/>
                  <a:gd name="T54" fmla="*/ 171 w 492"/>
                  <a:gd name="T55" fmla="*/ 145 h 154"/>
                  <a:gd name="T56" fmla="*/ 187 w 492"/>
                  <a:gd name="T57" fmla="*/ 143 h 154"/>
                  <a:gd name="T58" fmla="*/ 202 w 492"/>
                  <a:gd name="T59" fmla="*/ 141 h 154"/>
                  <a:gd name="T60" fmla="*/ 215 w 492"/>
                  <a:gd name="T61" fmla="*/ 138 h 154"/>
                  <a:gd name="T62" fmla="*/ 245 w 492"/>
                  <a:gd name="T63" fmla="*/ 130 h 154"/>
                  <a:gd name="T64" fmla="*/ 285 w 492"/>
                  <a:gd name="T65" fmla="*/ 119 h 154"/>
                  <a:gd name="T66" fmla="*/ 330 w 492"/>
                  <a:gd name="T67" fmla="*/ 107 h 154"/>
                  <a:gd name="T68" fmla="*/ 377 w 492"/>
                  <a:gd name="T69" fmla="*/ 95 h 154"/>
                  <a:gd name="T70" fmla="*/ 421 w 492"/>
                  <a:gd name="T71" fmla="*/ 83 h 154"/>
                  <a:gd name="T72" fmla="*/ 458 w 492"/>
                  <a:gd name="T73" fmla="*/ 73 h 154"/>
                  <a:gd name="T74" fmla="*/ 482 w 492"/>
                  <a:gd name="T75" fmla="*/ 66 h 154"/>
                  <a:gd name="T76" fmla="*/ 491 w 492"/>
                  <a:gd name="T77" fmla="*/ 64 h 15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92"/>
                  <a:gd name="T118" fmla="*/ 0 h 154"/>
                  <a:gd name="T119" fmla="*/ 492 w 492"/>
                  <a:gd name="T120" fmla="*/ 154 h 15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92" h="154">
                    <a:moveTo>
                      <a:pt x="491" y="64"/>
                    </a:moveTo>
                    <a:lnTo>
                      <a:pt x="465" y="31"/>
                    </a:lnTo>
                    <a:lnTo>
                      <a:pt x="352" y="0"/>
                    </a:lnTo>
                    <a:lnTo>
                      <a:pt x="346" y="4"/>
                    </a:lnTo>
                    <a:lnTo>
                      <a:pt x="328" y="15"/>
                    </a:lnTo>
                    <a:lnTo>
                      <a:pt x="302" y="31"/>
                    </a:lnTo>
                    <a:lnTo>
                      <a:pt x="270" y="49"/>
                    </a:lnTo>
                    <a:lnTo>
                      <a:pt x="234" y="68"/>
                    </a:lnTo>
                    <a:lnTo>
                      <a:pt x="199" y="87"/>
                    </a:lnTo>
                    <a:lnTo>
                      <a:pt x="182" y="96"/>
                    </a:lnTo>
                    <a:lnTo>
                      <a:pt x="166" y="103"/>
                    </a:lnTo>
                    <a:lnTo>
                      <a:pt x="151" y="109"/>
                    </a:lnTo>
                    <a:lnTo>
                      <a:pt x="137" y="114"/>
                    </a:lnTo>
                    <a:lnTo>
                      <a:pt x="113" y="123"/>
                    </a:lnTo>
                    <a:lnTo>
                      <a:pt x="88" y="130"/>
                    </a:lnTo>
                    <a:lnTo>
                      <a:pt x="65" y="136"/>
                    </a:lnTo>
                    <a:lnTo>
                      <a:pt x="44" y="142"/>
                    </a:lnTo>
                    <a:lnTo>
                      <a:pt x="26" y="147"/>
                    </a:lnTo>
                    <a:lnTo>
                      <a:pt x="12" y="151"/>
                    </a:lnTo>
                    <a:lnTo>
                      <a:pt x="3" y="152"/>
                    </a:lnTo>
                    <a:lnTo>
                      <a:pt x="0" y="153"/>
                    </a:lnTo>
                    <a:lnTo>
                      <a:pt x="7" y="153"/>
                    </a:lnTo>
                    <a:lnTo>
                      <a:pt x="25" y="153"/>
                    </a:lnTo>
                    <a:lnTo>
                      <a:pt x="51" y="152"/>
                    </a:lnTo>
                    <a:lnTo>
                      <a:pt x="83" y="151"/>
                    </a:lnTo>
                    <a:lnTo>
                      <a:pt x="118" y="149"/>
                    </a:lnTo>
                    <a:lnTo>
                      <a:pt x="154" y="147"/>
                    </a:lnTo>
                    <a:lnTo>
                      <a:pt x="171" y="145"/>
                    </a:lnTo>
                    <a:lnTo>
                      <a:pt x="187" y="143"/>
                    </a:lnTo>
                    <a:lnTo>
                      <a:pt x="202" y="141"/>
                    </a:lnTo>
                    <a:lnTo>
                      <a:pt x="215" y="138"/>
                    </a:lnTo>
                    <a:lnTo>
                      <a:pt x="245" y="130"/>
                    </a:lnTo>
                    <a:lnTo>
                      <a:pt x="285" y="119"/>
                    </a:lnTo>
                    <a:lnTo>
                      <a:pt x="330" y="107"/>
                    </a:lnTo>
                    <a:lnTo>
                      <a:pt x="377" y="95"/>
                    </a:lnTo>
                    <a:lnTo>
                      <a:pt x="421" y="83"/>
                    </a:lnTo>
                    <a:lnTo>
                      <a:pt x="458" y="73"/>
                    </a:lnTo>
                    <a:lnTo>
                      <a:pt x="482" y="66"/>
                    </a:lnTo>
                    <a:lnTo>
                      <a:pt x="491" y="64"/>
                    </a:lnTo>
                  </a:path>
                </a:pathLst>
              </a:custGeom>
              <a:solidFill>
                <a:srgbClr val="CC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xmlns="" id="{CF5837A3-C9DE-F431-F7C5-E37477849D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8" y="2562"/>
                <a:ext cx="189" cy="23"/>
              </a:xfrm>
              <a:custGeom>
                <a:avLst/>
                <a:gdLst>
                  <a:gd name="T0" fmla="*/ 188 w 189"/>
                  <a:gd name="T1" fmla="*/ 0 h 23"/>
                  <a:gd name="T2" fmla="*/ 173 w 189"/>
                  <a:gd name="T3" fmla="*/ 0 h 23"/>
                  <a:gd name="T4" fmla="*/ 156 w 189"/>
                  <a:gd name="T5" fmla="*/ 1 h 23"/>
                  <a:gd name="T6" fmla="*/ 141 w 189"/>
                  <a:gd name="T7" fmla="*/ 2 h 23"/>
                  <a:gd name="T8" fmla="*/ 125 w 189"/>
                  <a:gd name="T9" fmla="*/ 2 h 23"/>
                  <a:gd name="T10" fmla="*/ 108 w 189"/>
                  <a:gd name="T11" fmla="*/ 2 h 23"/>
                  <a:gd name="T12" fmla="*/ 93 w 189"/>
                  <a:gd name="T13" fmla="*/ 2 h 23"/>
                  <a:gd name="T14" fmla="*/ 78 w 189"/>
                  <a:gd name="T15" fmla="*/ 2 h 23"/>
                  <a:gd name="T16" fmla="*/ 61 w 189"/>
                  <a:gd name="T17" fmla="*/ 2 h 23"/>
                  <a:gd name="T18" fmla="*/ 52 w 189"/>
                  <a:gd name="T19" fmla="*/ 4 h 23"/>
                  <a:gd name="T20" fmla="*/ 45 w 189"/>
                  <a:gd name="T21" fmla="*/ 5 h 23"/>
                  <a:gd name="T22" fmla="*/ 37 w 189"/>
                  <a:gd name="T23" fmla="*/ 7 h 23"/>
                  <a:gd name="T24" fmla="*/ 30 w 189"/>
                  <a:gd name="T25" fmla="*/ 9 h 23"/>
                  <a:gd name="T26" fmla="*/ 22 w 189"/>
                  <a:gd name="T27" fmla="*/ 12 h 23"/>
                  <a:gd name="T28" fmla="*/ 15 w 189"/>
                  <a:gd name="T29" fmla="*/ 15 h 23"/>
                  <a:gd name="T30" fmla="*/ 7 w 189"/>
                  <a:gd name="T31" fmla="*/ 18 h 23"/>
                  <a:gd name="T32" fmla="*/ 0 w 189"/>
                  <a:gd name="T33" fmla="*/ 22 h 23"/>
                  <a:gd name="T34" fmla="*/ 2 w 189"/>
                  <a:gd name="T35" fmla="*/ 21 h 23"/>
                  <a:gd name="T36" fmla="*/ 5 w 189"/>
                  <a:gd name="T37" fmla="*/ 21 h 23"/>
                  <a:gd name="T38" fmla="*/ 10 w 189"/>
                  <a:gd name="T39" fmla="*/ 19 h 23"/>
                  <a:gd name="T40" fmla="*/ 17 w 189"/>
                  <a:gd name="T41" fmla="*/ 17 h 23"/>
                  <a:gd name="T42" fmla="*/ 24 w 189"/>
                  <a:gd name="T43" fmla="*/ 15 h 23"/>
                  <a:gd name="T44" fmla="*/ 33 w 189"/>
                  <a:gd name="T45" fmla="*/ 13 h 23"/>
                  <a:gd name="T46" fmla="*/ 41 w 189"/>
                  <a:gd name="T47" fmla="*/ 11 h 23"/>
                  <a:gd name="T48" fmla="*/ 48 w 189"/>
                  <a:gd name="T49" fmla="*/ 9 h 23"/>
                  <a:gd name="T50" fmla="*/ 59 w 189"/>
                  <a:gd name="T51" fmla="*/ 9 h 23"/>
                  <a:gd name="T52" fmla="*/ 72 w 189"/>
                  <a:gd name="T53" fmla="*/ 9 h 23"/>
                  <a:gd name="T54" fmla="*/ 86 w 189"/>
                  <a:gd name="T55" fmla="*/ 9 h 23"/>
                  <a:gd name="T56" fmla="*/ 102 w 189"/>
                  <a:gd name="T57" fmla="*/ 9 h 23"/>
                  <a:gd name="T58" fmla="*/ 117 w 189"/>
                  <a:gd name="T59" fmla="*/ 9 h 23"/>
                  <a:gd name="T60" fmla="*/ 129 w 189"/>
                  <a:gd name="T61" fmla="*/ 9 h 23"/>
                  <a:gd name="T62" fmla="*/ 138 w 189"/>
                  <a:gd name="T63" fmla="*/ 10 h 23"/>
                  <a:gd name="T64" fmla="*/ 141 w 189"/>
                  <a:gd name="T65" fmla="*/ 10 h 23"/>
                  <a:gd name="T66" fmla="*/ 147 w 189"/>
                  <a:gd name="T67" fmla="*/ 10 h 23"/>
                  <a:gd name="T68" fmla="*/ 152 w 189"/>
                  <a:gd name="T69" fmla="*/ 10 h 23"/>
                  <a:gd name="T70" fmla="*/ 157 w 189"/>
                  <a:gd name="T71" fmla="*/ 10 h 23"/>
                  <a:gd name="T72" fmla="*/ 162 w 189"/>
                  <a:gd name="T73" fmla="*/ 11 h 23"/>
                  <a:gd name="T74" fmla="*/ 167 w 189"/>
                  <a:gd name="T75" fmla="*/ 11 h 23"/>
                  <a:gd name="T76" fmla="*/ 173 w 189"/>
                  <a:gd name="T77" fmla="*/ 11 h 23"/>
                  <a:gd name="T78" fmla="*/ 178 w 189"/>
                  <a:gd name="T79" fmla="*/ 11 h 23"/>
                  <a:gd name="T80" fmla="*/ 182 w 189"/>
                  <a:gd name="T81" fmla="*/ 11 h 23"/>
                  <a:gd name="T82" fmla="*/ 184 w 189"/>
                  <a:gd name="T83" fmla="*/ 9 h 23"/>
                  <a:gd name="T84" fmla="*/ 184 w 189"/>
                  <a:gd name="T85" fmla="*/ 7 h 23"/>
                  <a:gd name="T86" fmla="*/ 186 w 189"/>
                  <a:gd name="T87" fmla="*/ 5 h 23"/>
                  <a:gd name="T88" fmla="*/ 186 w 189"/>
                  <a:gd name="T89" fmla="*/ 4 h 23"/>
                  <a:gd name="T90" fmla="*/ 186 w 189"/>
                  <a:gd name="T91" fmla="*/ 2 h 23"/>
                  <a:gd name="T92" fmla="*/ 187 w 189"/>
                  <a:gd name="T93" fmla="*/ 1 h 23"/>
                  <a:gd name="T94" fmla="*/ 188 w 189"/>
                  <a:gd name="T95" fmla="*/ 0 h 2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89"/>
                  <a:gd name="T145" fmla="*/ 0 h 23"/>
                  <a:gd name="T146" fmla="*/ 189 w 189"/>
                  <a:gd name="T147" fmla="*/ 23 h 2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89" h="23">
                    <a:moveTo>
                      <a:pt x="188" y="0"/>
                    </a:moveTo>
                    <a:lnTo>
                      <a:pt x="173" y="0"/>
                    </a:lnTo>
                    <a:lnTo>
                      <a:pt x="156" y="1"/>
                    </a:lnTo>
                    <a:lnTo>
                      <a:pt x="141" y="2"/>
                    </a:lnTo>
                    <a:lnTo>
                      <a:pt x="125" y="2"/>
                    </a:lnTo>
                    <a:lnTo>
                      <a:pt x="108" y="2"/>
                    </a:lnTo>
                    <a:lnTo>
                      <a:pt x="93" y="2"/>
                    </a:lnTo>
                    <a:lnTo>
                      <a:pt x="78" y="2"/>
                    </a:lnTo>
                    <a:lnTo>
                      <a:pt x="61" y="2"/>
                    </a:lnTo>
                    <a:lnTo>
                      <a:pt x="52" y="4"/>
                    </a:lnTo>
                    <a:lnTo>
                      <a:pt x="45" y="5"/>
                    </a:lnTo>
                    <a:lnTo>
                      <a:pt x="37" y="7"/>
                    </a:lnTo>
                    <a:lnTo>
                      <a:pt x="30" y="9"/>
                    </a:lnTo>
                    <a:lnTo>
                      <a:pt x="22" y="12"/>
                    </a:lnTo>
                    <a:lnTo>
                      <a:pt x="15" y="15"/>
                    </a:lnTo>
                    <a:lnTo>
                      <a:pt x="7" y="18"/>
                    </a:lnTo>
                    <a:lnTo>
                      <a:pt x="0" y="22"/>
                    </a:lnTo>
                    <a:lnTo>
                      <a:pt x="2" y="21"/>
                    </a:lnTo>
                    <a:lnTo>
                      <a:pt x="5" y="21"/>
                    </a:lnTo>
                    <a:lnTo>
                      <a:pt x="10" y="19"/>
                    </a:lnTo>
                    <a:lnTo>
                      <a:pt x="17" y="17"/>
                    </a:lnTo>
                    <a:lnTo>
                      <a:pt x="24" y="15"/>
                    </a:lnTo>
                    <a:lnTo>
                      <a:pt x="33" y="13"/>
                    </a:lnTo>
                    <a:lnTo>
                      <a:pt x="41" y="11"/>
                    </a:lnTo>
                    <a:lnTo>
                      <a:pt x="48" y="9"/>
                    </a:lnTo>
                    <a:lnTo>
                      <a:pt x="59" y="9"/>
                    </a:lnTo>
                    <a:lnTo>
                      <a:pt x="72" y="9"/>
                    </a:lnTo>
                    <a:lnTo>
                      <a:pt x="86" y="9"/>
                    </a:lnTo>
                    <a:lnTo>
                      <a:pt x="102" y="9"/>
                    </a:lnTo>
                    <a:lnTo>
                      <a:pt x="117" y="9"/>
                    </a:lnTo>
                    <a:lnTo>
                      <a:pt x="129" y="9"/>
                    </a:lnTo>
                    <a:lnTo>
                      <a:pt x="138" y="10"/>
                    </a:lnTo>
                    <a:lnTo>
                      <a:pt x="141" y="10"/>
                    </a:lnTo>
                    <a:lnTo>
                      <a:pt x="147" y="10"/>
                    </a:lnTo>
                    <a:lnTo>
                      <a:pt x="152" y="10"/>
                    </a:lnTo>
                    <a:lnTo>
                      <a:pt x="157" y="10"/>
                    </a:lnTo>
                    <a:lnTo>
                      <a:pt x="162" y="11"/>
                    </a:lnTo>
                    <a:lnTo>
                      <a:pt x="167" y="11"/>
                    </a:lnTo>
                    <a:lnTo>
                      <a:pt x="173" y="11"/>
                    </a:lnTo>
                    <a:lnTo>
                      <a:pt x="178" y="11"/>
                    </a:lnTo>
                    <a:lnTo>
                      <a:pt x="182" y="11"/>
                    </a:lnTo>
                    <a:lnTo>
                      <a:pt x="184" y="9"/>
                    </a:lnTo>
                    <a:lnTo>
                      <a:pt x="184" y="7"/>
                    </a:lnTo>
                    <a:lnTo>
                      <a:pt x="186" y="5"/>
                    </a:lnTo>
                    <a:lnTo>
                      <a:pt x="186" y="4"/>
                    </a:lnTo>
                    <a:lnTo>
                      <a:pt x="186" y="2"/>
                    </a:lnTo>
                    <a:lnTo>
                      <a:pt x="187" y="1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CC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xmlns="" id="{FE0DA02A-2920-6D7D-652C-AA030795B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" y="2309"/>
                <a:ext cx="186" cy="271"/>
              </a:xfrm>
              <a:custGeom>
                <a:avLst/>
                <a:gdLst>
                  <a:gd name="T0" fmla="*/ 183 w 186"/>
                  <a:gd name="T1" fmla="*/ 0 h 271"/>
                  <a:gd name="T2" fmla="*/ 169 w 186"/>
                  <a:gd name="T3" fmla="*/ 0 h 271"/>
                  <a:gd name="T4" fmla="*/ 150 w 186"/>
                  <a:gd name="T5" fmla="*/ 2 h 271"/>
                  <a:gd name="T6" fmla="*/ 130 w 186"/>
                  <a:gd name="T7" fmla="*/ 4 h 271"/>
                  <a:gd name="T8" fmla="*/ 117 w 186"/>
                  <a:gd name="T9" fmla="*/ 9 h 271"/>
                  <a:gd name="T10" fmla="*/ 102 w 186"/>
                  <a:gd name="T11" fmla="*/ 20 h 271"/>
                  <a:gd name="T12" fmla="*/ 87 w 186"/>
                  <a:gd name="T13" fmla="*/ 33 h 271"/>
                  <a:gd name="T14" fmla="*/ 72 w 186"/>
                  <a:gd name="T15" fmla="*/ 47 h 271"/>
                  <a:gd name="T16" fmla="*/ 63 w 186"/>
                  <a:gd name="T17" fmla="*/ 55 h 271"/>
                  <a:gd name="T18" fmla="*/ 57 w 186"/>
                  <a:gd name="T19" fmla="*/ 64 h 271"/>
                  <a:gd name="T20" fmla="*/ 48 w 186"/>
                  <a:gd name="T21" fmla="*/ 83 h 271"/>
                  <a:gd name="T22" fmla="*/ 38 w 186"/>
                  <a:gd name="T23" fmla="*/ 110 h 271"/>
                  <a:gd name="T24" fmla="*/ 32 w 186"/>
                  <a:gd name="T25" fmla="*/ 130 h 271"/>
                  <a:gd name="T26" fmla="*/ 31 w 186"/>
                  <a:gd name="T27" fmla="*/ 137 h 271"/>
                  <a:gd name="T28" fmla="*/ 27 w 186"/>
                  <a:gd name="T29" fmla="*/ 165 h 271"/>
                  <a:gd name="T30" fmla="*/ 21 w 186"/>
                  <a:gd name="T31" fmla="*/ 203 h 271"/>
                  <a:gd name="T32" fmla="*/ 14 w 186"/>
                  <a:gd name="T33" fmla="*/ 235 h 271"/>
                  <a:gd name="T34" fmla="*/ 8 w 186"/>
                  <a:gd name="T35" fmla="*/ 250 h 271"/>
                  <a:gd name="T36" fmla="*/ 4 w 186"/>
                  <a:gd name="T37" fmla="*/ 259 h 271"/>
                  <a:gd name="T38" fmla="*/ 2 w 186"/>
                  <a:gd name="T39" fmla="*/ 266 h 271"/>
                  <a:gd name="T40" fmla="*/ 0 w 186"/>
                  <a:gd name="T41" fmla="*/ 269 h 271"/>
                  <a:gd name="T42" fmla="*/ 34 w 186"/>
                  <a:gd name="T43" fmla="*/ 255 h 271"/>
                  <a:gd name="T44" fmla="*/ 65 w 186"/>
                  <a:gd name="T45" fmla="*/ 246 h 271"/>
                  <a:gd name="T46" fmla="*/ 89 w 186"/>
                  <a:gd name="T47" fmla="*/ 237 h 271"/>
                  <a:gd name="T48" fmla="*/ 115 w 186"/>
                  <a:gd name="T49" fmla="*/ 228 h 271"/>
                  <a:gd name="T50" fmla="*/ 176 w 186"/>
                  <a:gd name="T51" fmla="*/ 189 h 271"/>
                  <a:gd name="T52" fmla="*/ 146 w 186"/>
                  <a:gd name="T53" fmla="*/ 195 h 271"/>
                  <a:gd name="T54" fmla="*/ 168 w 186"/>
                  <a:gd name="T55" fmla="*/ 150 h 271"/>
                  <a:gd name="T56" fmla="*/ 164 w 186"/>
                  <a:gd name="T57" fmla="*/ 141 h 271"/>
                  <a:gd name="T58" fmla="*/ 141 w 186"/>
                  <a:gd name="T59" fmla="*/ 162 h 271"/>
                  <a:gd name="T60" fmla="*/ 121 w 186"/>
                  <a:gd name="T61" fmla="*/ 174 h 271"/>
                  <a:gd name="T62" fmla="*/ 146 w 186"/>
                  <a:gd name="T63" fmla="*/ 123 h 271"/>
                  <a:gd name="T64" fmla="*/ 126 w 186"/>
                  <a:gd name="T65" fmla="*/ 138 h 271"/>
                  <a:gd name="T66" fmla="*/ 124 w 186"/>
                  <a:gd name="T67" fmla="*/ 123 h 271"/>
                  <a:gd name="T68" fmla="*/ 127 w 186"/>
                  <a:gd name="T69" fmla="*/ 102 h 271"/>
                  <a:gd name="T70" fmla="*/ 115 w 186"/>
                  <a:gd name="T71" fmla="*/ 101 h 271"/>
                  <a:gd name="T72" fmla="*/ 165 w 186"/>
                  <a:gd name="T73" fmla="*/ 23 h 271"/>
                  <a:gd name="T74" fmla="*/ 130 w 186"/>
                  <a:gd name="T75" fmla="*/ 52 h 271"/>
                  <a:gd name="T76" fmla="*/ 157 w 186"/>
                  <a:gd name="T77" fmla="*/ 13 h 271"/>
                  <a:gd name="T78" fmla="*/ 163 w 186"/>
                  <a:gd name="T79" fmla="*/ 18 h 271"/>
                  <a:gd name="T80" fmla="*/ 185 w 186"/>
                  <a:gd name="T81" fmla="*/ 0 h 27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86"/>
                  <a:gd name="T124" fmla="*/ 0 h 271"/>
                  <a:gd name="T125" fmla="*/ 186 w 186"/>
                  <a:gd name="T126" fmla="*/ 271 h 27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86" h="271">
                    <a:moveTo>
                      <a:pt x="185" y="0"/>
                    </a:moveTo>
                    <a:lnTo>
                      <a:pt x="183" y="0"/>
                    </a:lnTo>
                    <a:lnTo>
                      <a:pt x="177" y="0"/>
                    </a:lnTo>
                    <a:lnTo>
                      <a:pt x="169" y="0"/>
                    </a:lnTo>
                    <a:lnTo>
                      <a:pt x="160" y="1"/>
                    </a:lnTo>
                    <a:lnTo>
                      <a:pt x="150" y="2"/>
                    </a:lnTo>
                    <a:lnTo>
                      <a:pt x="140" y="2"/>
                    </a:lnTo>
                    <a:lnTo>
                      <a:pt x="130" y="4"/>
                    </a:lnTo>
                    <a:lnTo>
                      <a:pt x="124" y="6"/>
                    </a:lnTo>
                    <a:lnTo>
                      <a:pt x="117" y="9"/>
                    </a:lnTo>
                    <a:lnTo>
                      <a:pt x="111" y="15"/>
                    </a:lnTo>
                    <a:lnTo>
                      <a:pt x="102" y="20"/>
                    </a:lnTo>
                    <a:lnTo>
                      <a:pt x="95" y="27"/>
                    </a:lnTo>
                    <a:lnTo>
                      <a:pt x="87" y="33"/>
                    </a:lnTo>
                    <a:lnTo>
                      <a:pt x="80" y="40"/>
                    </a:lnTo>
                    <a:lnTo>
                      <a:pt x="72" y="47"/>
                    </a:lnTo>
                    <a:lnTo>
                      <a:pt x="66" y="52"/>
                    </a:lnTo>
                    <a:lnTo>
                      <a:pt x="63" y="55"/>
                    </a:lnTo>
                    <a:lnTo>
                      <a:pt x="60" y="59"/>
                    </a:lnTo>
                    <a:lnTo>
                      <a:pt x="57" y="64"/>
                    </a:lnTo>
                    <a:lnTo>
                      <a:pt x="54" y="70"/>
                    </a:lnTo>
                    <a:lnTo>
                      <a:pt x="48" y="83"/>
                    </a:lnTo>
                    <a:lnTo>
                      <a:pt x="43" y="97"/>
                    </a:lnTo>
                    <a:lnTo>
                      <a:pt x="38" y="110"/>
                    </a:lnTo>
                    <a:lnTo>
                      <a:pt x="35" y="121"/>
                    </a:lnTo>
                    <a:lnTo>
                      <a:pt x="32" y="130"/>
                    </a:lnTo>
                    <a:lnTo>
                      <a:pt x="31" y="133"/>
                    </a:lnTo>
                    <a:lnTo>
                      <a:pt x="31" y="137"/>
                    </a:lnTo>
                    <a:lnTo>
                      <a:pt x="30" y="149"/>
                    </a:lnTo>
                    <a:lnTo>
                      <a:pt x="27" y="165"/>
                    </a:lnTo>
                    <a:lnTo>
                      <a:pt x="24" y="184"/>
                    </a:lnTo>
                    <a:lnTo>
                      <a:pt x="21" y="203"/>
                    </a:lnTo>
                    <a:lnTo>
                      <a:pt x="17" y="221"/>
                    </a:lnTo>
                    <a:lnTo>
                      <a:pt x="14" y="235"/>
                    </a:lnTo>
                    <a:lnTo>
                      <a:pt x="11" y="244"/>
                    </a:lnTo>
                    <a:lnTo>
                      <a:pt x="8" y="250"/>
                    </a:lnTo>
                    <a:lnTo>
                      <a:pt x="6" y="255"/>
                    </a:lnTo>
                    <a:lnTo>
                      <a:pt x="4" y="259"/>
                    </a:lnTo>
                    <a:lnTo>
                      <a:pt x="2" y="262"/>
                    </a:lnTo>
                    <a:lnTo>
                      <a:pt x="2" y="266"/>
                    </a:lnTo>
                    <a:lnTo>
                      <a:pt x="1" y="268"/>
                    </a:lnTo>
                    <a:lnTo>
                      <a:pt x="0" y="269"/>
                    </a:lnTo>
                    <a:lnTo>
                      <a:pt x="0" y="270"/>
                    </a:lnTo>
                    <a:lnTo>
                      <a:pt x="34" y="255"/>
                    </a:lnTo>
                    <a:lnTo>
                      <a:pt x="26" y="268"/>
                    </a:lnTo>
                    <a:lnTo>
                      <a:pt x="65" y="246"/>
                    </a:lnTo>
                    <a:lnTo>
                      <a:pt x="55" y="265"/>
                    </a:lnTo>
                    <a:lnTo>
                      <a:pt x="89" y="237"/>
                    </a:lnTo>
                    <a:lnTo>
                      <a:pt x="82" y="253"/>
                    </a:lnTo>
                    <a:lnTo>
                      <a:pt x="115" y="228"/>
                    </a:lnTo>
                    <a:lnTo>
                      <a:pt x="131" y="235"/>
                    </a:lnTo>
                    <a:lnTo>
                      <a:pt x="176" y="189"/>
                    </a:lnTo>
                    <a:lnTo>
                      <a:pt x="178" y="158"/>
                    </a:lnTo>
                    <a:lnTo>
                      <a:pt x="146" y="195"/>
                    </a:lnTo>
                    <a:lnTo>
                      <a:pt x="170" y="157"/>
                    </a:lnTo>
                    <a:lnTo>
                      <a:pt x="168" y="150"/>
                    </a:lnTo>
                    <a:lnTo>
                      <a:pt x="139" y="184"/>
                    </a:lnTo>
                    <a:lnTo>
                      <a:pt x="164" y="141"/>
                    </a:lnTo>
                    <a:lnTo>
                      <a:pt x="163" y="129"/>
                    </a:lnTo>
                    <a:lnTo>
                      <a:pt x="141" y="162"/>
                    </a:lnTo>
                    <a:lnTo>
                      <a:pt x="155" y="121"/>
                    </a:lnTo>
                    <a:lnTo>
                      <a:pt x="121" y="174"/>
                    </a:lnTo>
                    <a:lnTo>
                      <a:pt x="133" y="144"/>
                    </a:lnTo>
                    <a:lnTo>
                      <a:pt x="146" y="123"/>
                    </a:lnTo>
                    <a:lnTo>
                      <a:pt x="150" y="105"/>
                    </a:lnTo>
                    <a:lnTo>
                      <a:pt x="126" y="138"/>
                    </a:lnTo>
                    <a:lnTo>
                      <a:pt x="114" y="160"/>
                    </a:lnTo>
                    <a:lnTo>
                      <a:pt x="124" y="123"/>
                    </a:lnTo>
                    <a:lnTo>
                      <a:pt x="145" y="88"/>
                    </a:lnTo>
                    <a:lnTo>
                      <a:pt x="127" y="102"/>
                    </a:lnTo>
                    <a:lnTo>
                      <a:pt x="139" y="77"/>
                    </a:lnTo>
                    <a:lnTo>
                      <a:pt x="115" y="101"/>
                    </a:lnTo>
                    <a:lnTo>
                      <a:pt x="148" y="44"/>
                    </a:lnTo>
                    <a:lnTo>
                      <a:pt x="165" y="23"/>
                    </a:lnTo>
                    <a:lnTo>
                      <a:pt x="148" y="33"/>
                    </a:lnTo>
                    <a:lnTo>
                      <a:pt x="130" y="52"/>
                    </a:lnTo>
                    <a:lnTo>
                      <a:pt x="134" y="39"/>
                    </a:lnTo>
                    <a:lnTo>
                      <a:pt x="157" y="13"/>
                    </a:lnTo>
                    <a:lnTo>
                      <a:pt x="174" y="7"/>
                    </a:lnTo>
                    <a:lnTo>
                      <a:pt x="163" y="18"/>
                    </a:lnTo>
                    <a:lnTo>
                      <a:pt x="180" y="11"/>
                    </a:lnTo>
                    <a:lnTo>
                      <a:pt x="185" y="0"/>
                    </a:lnTo>
                  </a:path>
                </a:pathLst>
              </a:custGeom>
              <a:solidFill>
                <a:srgbClr val="FF8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xmlns="" id="{E93FFC4A-5C1D-6654-68D2-AB98E54872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8" y="2366"/>
                <a:ext cx="500" cy="319"/>
              </a:xfrm>
              <a:custGeom>
                <a:avLst/>
                <a:gdLst>
                  <a:gd name="T0" fmla="*/ 431 w 500"/>
                  <a:gd name="T1" fmla="*/ 21 h 319"/>
                  <a:gd name="T2" fmla="*/ 320 w 500"/>
                  <a:gd name="T3" fmla="*/ 60 h 319"/>
                  <a:gd name="T4" fmla="*/ 231 w 500"/>
                  <a:gd name="T5" fmla="*/ 92 h 319"/>
                  <a:gd name="T6" fmla="*/ 142 w 500"/>
                  <a:gd name="T7" fmla="*/ 134 h 319"/>
                  <a:gd name="T8" fmla="*/ 75 w 500"/>
                  <a:gd name="T9" fmla="*/ 159 h 319"/>
                  <a:gd name="T10" fmla="*/ 51 w 500"/>
                  <a:gd name="T11" fmla="*/ 172 h 319"/>
                  <a:gd name="T12" fmla="*/ 99 w 500"/>
                  <a:gd name="T13" fmla="*/ 161 h 319"/>
                  <a:gd name="T14" fmla="*/ 160 w 500"/>
                  <a:gd name="T15" fmla="*/ 142 h 319"/>
                  <a:gd name="T16" fmla="*/ 189 w 500"/>
                  <a:gd name="T17" fmla="*/ 138 h 319"/>
                  <a:gd name="T18" fmla="*/ 203 w 500"/>
                  <a:gd name="T19" fmla="*/ 138 h 319"/>
                  <a:gd name="T20" fmla="*/ 188 w 500"/>
                  <a:gd name="T21" fmla="*/ 147 h 319"/>
                  <a:gd name="T22" fmla="*/ 141 w 500"/>
                  <a:gd name="T23" fmla="*/ 163 h 319"/>
                  <a:gd name="T24" fmla="*/ 140 w 500"/>
                  <a:gd name="T25" fmla="*/ 170 h 319"/>
                  <a:gd name="T26" fmla="*/ 132 w 500"/>
                  <a:gd name="T27" fmla="*/ 169 h 319"/>
                  <a:gd name="T28" fmla="*/ 113 w 500"/>
                  <a:gd name="T29" fmla="*/ 176 h 319"/>
                  <a:gd name="T30" fmla="*/ 110 w 500"/>
                  <a:gd name="T31" fmla="*/ 182 h 319"/>
                  <a:gd name="T32" fmla="*/ 147 w 500"/>
                  <a:gd name="T33" fmla="*/ 181 h 319"/>
                  <a:gd name="T34" fmla="*/ 176 w 500"/>
                  <a:gd name="T35" fmla="*/ 173 h 319"/>
                  <a:gd name="T36" fmla="*/ 168 w 500"/>
                  <a:gd name="T37" fmla="*/ 178 h 319"/>
                  <a:gd name="T38" fmla="*/ 154 w 500"/>
                  <a:gd name="T39" fmla="*/ 185 h 319"/>
                  <a:gd name="T40" fmla="*/ 162 w 500"/>
                  <a:gd name="T41" fmla="*/ 187 h 319"/>
                  <a:gd name="T42" fmla="*/ 163 w 500"/>
                  <a:gd name="T43" fmla="*/ 204 h 319"/>
                  <a:gd name="T44" fmla="*/ 122 w 500"/>
                  <a:gd name="T45" fmla="*/ 205 h 319"/>
                  <a:gd name="T46" fmla="*/ 67 w 500"/>
                  <a:gd name="T47" fmla="*/ 204 h 319"/>
                  <a:gd name="T48" fmla="*/ 28 w 500"/>
                  <a:gd name="T49" fmla="*/ 207 h 319"/>
                  <a:gd name="T50" fmla="*/ 8 w 500"/>
                  <a:gd name="T51" fmla="*/ 214 h 319"/>
                  <a:gd name="T52" fmla="*/ 28 w 500"/>
                  <a:gd name="T53" fmla="*/ 226 h 319"/>
                  <a:gd name="T54" fmla="*/ 70 w 500"/>
                  <a:gd name="T55" fmla="*/ 239 h 319"/>
                  <a:gd name="T56" fmla="*/ 114 w 500"/>
                  <a:gd name="T57" fmla="*/ 250 h 319"/>
                  <a:gd name="T58" fmla="*/ 74 w 500"/>
                  <a:gd name="T59" fmla="*/ 282 h 319"/>
                  <a:gd name="T60" fmla="*/ 54 w 500"/>
                  <a:gd name="T61" fmla="*/ 305 h 319"/>
                  <a:gd name="T62" fmla="*/ 69 w 500"/>
                  <a:gd name="T63" fmla="*/ 305 h 319"/>
                  <a:gd name="T64" fmla="*/ 136 w 500"/>
                  <a:gd name="T65" fmla="*/ 266 h 319"/>
                  <a:gd name="T66" fmla="*/ 143 w 500"/>
                  <a:gd name="T67" fmla="*/ 252 h 319"/>
                  <a:gd name="T68" fmla="*/ 145 w 500"/>
                  <a:gd name="T69" fmla="*/ 253 h 319"/>
                  <a:gd name="T70" fmla="*/ 147 w 500"/>
                  <a:gd name="T71" fmla="*/ 258 h 319"/>
                  <a:gd name="T72" fmla="*/ 156 w 500"/>
                  <a:gd name="T73" fmla="*/ 253 h 319"/>
                  <a:gd name="T74" fmla="*/ 163 w 500"/>
                  <a:gd name="T75" fmla="*/ 243 h 319"/>
                  <a:gd name="T76" fmla="*/ 165 w 500"/>
                  <a:gd name="T77" fmla="*/ 244 h 319"/>
                  <a:gd name="T78" fmla="*/ 175 w 500"/>
                  <a:gd name="T79" fmla="*/ 244 h 319"/>
                  <a:gd name="T80" fmla="*/ 205 w 500"/>
                  <a:gd name="T81" fmla="*/ 230 h 319"/>
                  <a:gd name="T82" fmla="*/ 249 w 500"/>
                  <a:gd name="T83" fmla="*/ 217 h 319"/>
                  <a:gd name="T84" fmla="*/ 268 w 500"/>
                  <a:gd name="T85" fmla="*/ 218 h 319"/>
                  <a:gd name="T86" fmla="*/ 262 w 500"/>
                  <a:gd name="T87" fmla="*/ 232 h 319"/>
                  <a:gd name="T88" fmla="*/ 228 w 500"/>
                  <a:gd name="T89" fmla="*/ 255 h 319"/>
                  <a:gd name="T90" fmla="*/ 162 w 500"/>
                  <a:gd name="T91" fmla="*/ 283 h 319"/>
                  <a:gd name="T92" fmla="*/ 123 w 500"/>
                  <a:gd name="T93" fmla="*/ 303 h 319"/>
                  <a:gd name="T94" fmla="*/ 167 w 500"/>
                  <a:gd name="T95" fmla="*/ 299 h 319"/>
                  <a:gd name="T96" fmla="*/ 344 w 500"/>
                  <a:gd name="T97" fmla="*/ 261 h 319"/>
                  <a:gd name="T98" fmla="*/ 393 w 500"/>
                  <a:gd name="T99" fmla="*/ 244 h 319"/>
                  <a:gd name="T100" fmla="*/ 432 w 500"/>
                  <a:gd name="T101" fmla="*/ 226 h 319"/>
                  <a:gd name="T102" fmla="*/ 463 w 500"/>
                  <a:gd name="T103" fmla="*/ 202 h 319"/>
                  <a:gd name="T104" fmla="*/ 491 w 500"/>
                  <a:gd name="T105" fmla="*/ 165 h 319"/>
                  <a:gd name="T106" fmla="*/ 497 w 500"/>
                  <a:gd name="T107" fmla="*/ 126 h 319"/>
                  <a:gd name="T108" fmla="*/ 499 w 500"/>
                  <a:gd name="T109" fmla="*/ 56 h 31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00"/>
                  <a:gd name="T166" fmla="*/ 0 h 319"/>
                  <a:gd name="T167" fmla="*/ 500 w 500"/>
                  <a:gd name="T168" fmla="*/ 319 h 319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00" h="319">
                    <a:moveTo>
                      <a:pt x="499" y="0"/>
                    </a:moveTo>
                    <a:lnTo>
                      <a:pt x="495" y="1"/>
                    </a:lnTo>
                    <a:lnTo>
                      <a:pt x="485" y="4"/>
                    </a:lnTo>
                    <a:lnTo>
                      <a:pt x="471" y="9"/>
                    </a:lnTo>
                    <a:lnTo>
                      <a:pt x="452" y="15"/>
                    </a:lnTo>
                    <a:lnTo>
                      <a:pt x="431" y="21"/>
                    </a:lnTo>
                    <a:lnTo>
                      <a:pt x="410" y="28"/>
                    </a:lnTo>
                    <a:lnTo>
                      <a:pt x="390" y="34"/>
                    </a:lnTo>
                    <a:lnTo>
                      <a:pt x="373" y="40"/>
                    </a:lnTo>
                    <a:lnTo>
                      <a:pt x="357" y="46"/>
                    </a:lnTo>
                    <a:lnTo>
                      <a:pt x="339" y="53"/>
                    </a:lnTo>
                    <a:lnTo>
                      <a:pt x="320" y="60"/>
                    </a:lnTo>
                    <a:lnTo>
                      <a:pt x="300" y="67"/>
                    </a:lnTo>
                    <a:lnTo>
                      <a:pt x="281" y="75"/>
                    </a:lnTo>
                    <a:lnTo>
                      <a:pt x="265" y="80"/>
                    </a:lnTo>
                    <a:lnTo>
                      <a:pt x="251" y="86"/>
                    </a:lnTo>
                    <a:lnTo>
                      <a:pt x="241" y="89"/>
                    </a:lnTo>
                    <a:lnTo>
                      <a:pt x="231" y="92"/>
                    </a:lnTo>
                    <a:lnTo>
                      <a:pt x="216" y="99"/>
                    </a:lnTo>
                    <a:lnTo>
                      <a:pt x="199" y="106"/>
                    </a:lnTo>
                    <a:lnTo>
                      <a:pt x="182" y="115"/>
                    </a:lnTo>
                    <a:lnTo>
                      <a:pt x="166" y="123"/>
                    </a:lnTo>
                    <a:lnTo>
                      <a:pt x="152" y="128"/>
                    </a:lnTo>
                    <a:lnTo>
                      <a:pt x="142" y="134"/>
                    </a:lnTo>
                    <a:lnTo>
                      <a:pt x="139" y="135"/>
                    </a:lnTo>
                    <a:lnTo>
                      <a:pt x="126" y="139"/>
                    </a:lnTo>
                    <a:lnTo>
                      <a:pt x="114" y="145"/>
                    </a:lnTo>
                    <a:lnTo>
                      <a:pt x="101" y="150"/>
                    </a:lnTo>
                    <a:lnTo>
                      <a:pt x="88" y="154"/>
                    </a:lnTo>
                    <a:lnTo>
                      <a:pt x="75" y="159"/>
                    </a:lnTo>
                    <a:lnTo>
                      <a:pt x="63" y="163"/>
                    </a:lnTo>
                    <a:lnTo>
                      <a:pt x="50" y="169"/>
                    </a:lnTo>
                    <a:lnTo>
                      <a:pt x="37" y="174"/>
                    </a:lnTo>
                    <a:lnTo>
                      <a:pt x="39" y="174"/>
                    </a:lnTo>
                    <a:lnTo>
                      <a:pt x="44" y="173"/>
                    </a:lnTo>
                    <a:lnTo>
                      <a:pt x="51" y="172"/>
                    </a:lnTo>
                    <a:lnTo>
                      <a:pt x="60" y="170"/>
                    </a:lnTo>
                    <a:lnTo>
                      <a:pt x="69" y="169"/>
                    </a:lnTo>
                    <a:lnTo>
                      <a:pt x="78" y="168"/>
                    </a:lnTo>
                    <a:lnTo>
                      <a:pt x="86" y="166"/>
                    </a:lnTo>
                    <a:lnTo>
                      <a:pt x="93" y="163"/>
                    </a:lnTo>
                    <a:lnTo>
                      <a:pt x="99" y="161"/>
                    </a:lnTo>
                    <a:lnTo>
                      <a:pt x="110" y="158"/>
                    </a:lnTo>
                    <a:lnTo>
                      <a:pt x="121" y="154"/>
                    </a:lnTo>
                    <a:lnTo>
                      <a:pt x="133" y="150"/>
                    </a:lnTo>
                    <a:lnTo>
                      <a:pt x="144" y="147"/>
                    </a:lnTo>
                    <a:lnTo>
                      <a:pt x="154" y="144"/>
                    </a:lnTo>
                    <a:lnTo>
                      <a:pt x="160" y="142"/>
                    </a:lnTo>
                    <a:lnTo>
                      <a:pt x="162" y="141"/>
                    </a:lnTo>
                    <a:lnTo>
                      <a:pt x="167" y="141"/>
                    </a:lnTo>
                    <a:lnTo>
                      <a:pt x="173" y="139"/>
                    </a:lnTo>
                    <a:lnTo>
                      <a:pt x="178" y="139"/>
                    </a:lnTo>
                    <a:lnTo>
                      <a:pt x="184" y="139"/>
                    </a:lnTo>
                    <a:lnTo>
                      <a:pt x="189" y="138"/>
                    </a:lnTo>
                    <a:lnTo>
                      <a:pt x="194" y="137"/>
                    </a:lnTo>
                    <a:lnTo>
                      <a:pt x="199" y="136"/>
                    </a:lnTo>
                    <a:lnTo>
                      <a:pt x="205" y="135"/>
                    </a:lnTo>
                    <a:lnTo>
                      <a:pt x="205" y="136"/>
                    </a:lnTo>
                    <a:lnTo>
                      <a:pt x="204" y="137"/>
                    </a:lnTo>
                    <a:lnTo>
                      <a:pt x="203" y="138"/>
                    </a:lnTo>
                    <a:lnTo>
                      <a:pt x="201" y="139"/>
                    </a:lnTo>
                    <a:lnTo>
                      <a:pt x="199" y="141"/>
                    </a:lnTo>
                    <a:lnTo>
                      <a:pt x="197" y="142"/>
                    </a:lnTo>
                    <a:lnTo>
                      <a:pt x="195" y="143"/>
                    </a:lnTo>
                    <a:lnTo>
                      <a:pt x="192" y="145"/>
                    </a:lnTo>
                    <a:lnTo>
                      <a:pt x="188" y="147"/>
                    </a:lnTo>
                    <a:lnTo>
                      <a:pt x="179" y="149"/>
                    </a:lnTo>
                    <a:lnTo>
                      <a:pt x="171" y="152"/>
                    </a:lnTo>
                    <a:lnTo>
                      <a:pt x="162" y="156"/>
                    </a:lnTo>
                    <a:lnTo>
                      <a:pt x="154" y="159"/>
                    </a:lnTo>
                    <a:lnTo>
                      <a:pt x="147" y="162"/>
                    </a:lnTo>
                    <a:lnTo>
                      <a:pt x="141" y="163"/>
                    </a:lnTo>
                    <a:lnTo>
                      <a:pt x="140" y="165"/>
                    </a:lnTo>
                    <a:lnTo>
                      <a:pt x="140" y="166"/>
                    </a:lnTo>
                    <a:lnTo>
                      <a:pt x="140" y="167"/>
                    </a:lnTo>
                    <a:lnTo>
                      <a:pt x="140" y="168"/>
                    </a:lnTo>
                    <a:lnTo>
                      <a:pt x="140" y="169"/>
                    </a:lnTo>
                    <a:lnTo>
                      <a:pt x="140" y="170"/>
                    </a:lnTo>
                    <a:lnTo>
                      <a:pt x="138" y="169"/>
                    </a:lnTo>
                    <a:lnTo>
                      <a:pt x="137" y="169"/>
                    </a:lnTo>
                    <a:lnTo>
                      <a:pt x="136" y="169"/>
                    </a:lnTo>
                    <a:lnTo>
                      <a:pt x="134" y="169"/>
                    </a:lnTo>
                    <a:lnTo>
                      <a:pt x="133" y="169"/>
                    </a:lnTo>
                    <a:lnTo>
                      <a:pt x="132" y="169"/>
                    </a:lnTo>
                    <a:lnTo>
                      <a:pt x="130" y="169"/>
                    </a:lnTo>
                    <a:lnTo>
                      <a:pt x="128" y="169"/>
                    </a:lnTo>
                    <a:lnTo>
                      <a:pt x="125" y="170"/>
                    </a:lnTo>
                    <a:lnTo>
                      <a:pt x="121" y="172"/>
                    </a:lnTo>
                    <a:lnTo>
                      <a:pt x="117" y="174"/>
                    </a:lnTo>
                    <a:lnTo>
                      <a:pt x="113" y="176"/>
                    </a:lnTo>
                    <a:lnTo>
                      <a:pt x="109" y="177"/>
                    </a:lnTo>
                    <a:lnTo>
                      <a:pt x="104" y="179"/>
                    </a:lnTo>
                    <a:lnTo>
                      <a:pt x="100" y="181"/>
                    </a:lnTo>
                    <a:lnTo>
                      <a:pt x="97" y="182"/>
                    </a:lnTo>
                    <a:lnTo>
                      <a:pt x="102" y="182"/>
                    </a:lnTo>
                    <a:lnTo>
                      <a:pt x="110" y="182"/>
                    </a:lnTo>
                    <a:lnTo>
                      <a:pt x="115" y="182"/>
                    </a:lnTo>
                    <a:lnTo>
                      <a:pt x="122" y="182"/>
                    </a:lnTo>
                    <a:lnTo>
                      <a:pt x="128" y="182"/>
                    </a:lnTo>
                    <a:lnTo>
                      <a:pt x="134" y="182"/>
                    </a:lnTo>
                    <a:lnTo>
                      <a:pt x="141" y="182"/>
                    </a:lnTo>
                    <a:lnTo>
                      <a:pt x="147" y="181"/>
                    </a:lnTo>
                    <a:lnTo>
                      <a:pt x="152" y="180"/>
                    </a:lnTo>
                    <a:lnTo>
                      <a:pt x="157" y="178"/>
                    </a:lnTo>
                    <a:lnTo>
                      <a:pt x="162" y="177"/>
                    </a:lnTo>
                    <a:lnTo>
                      <a:pt x="167" y="176"/>
                    </a:lnTo>
                    <a:lnTo>
                      <a:pt x="171" y="174"/>
                    </a:lnTo>
                    <a:lnTo>
                      <a:pt x="176" y="173"/>
                    </a:lnTo>
                    <a:lnTo>
                      <a:pt x="180" y="171"/>
                    </a:lnTo>
                    <a:lnTo>
                      <a:pt x="186" y="170"/>
                    </a:lnTo>
                    <a:lnTo>
                      <a:pt x="181" y="172"/>
                    </a:lnTo>
                    <a:lnTo>
                      <a:pt x="177" y="174"/>
                    </a:lnTo>
                    <a:lnTo>
                      <a:pt x="173" y="176"/>
                    </a:lnTo>
                    <a:lnTo>
                      <a:pt x="168" y="178"/>
                    </a:lnTo>
                    <a:lnTo>
                      <a:pt x="164" y="180"/>
                    </a:lnTo>
                    <a:lnTo>
                      <a:pt x="160" y="182"/>
                    </a:lnTo>
                    <a:lnTo>
                      <a:pt x="155" y="183"/>
                    </a:lnTo>
                    <a:lnTo>
                      <a:pt x="150" y="185"/>
                    </a:lnTo>
                    <a:lnTo>
                      <a:pt x="152" y="185"/>
                    </a:lnTo>
                    <a:lnTo>
                      <a:pt x="154" y="185"/>
                    </a:lnTo>
                    <a:lnTo>
                      <a:pt x="154" y="187"/>
                    </a:lnTo>
                    <a:lnTo>
                      <a:pt x="156" y="187"/>
                    </a:lnTo>
                    <a:lnTo>
                      <a:pt x="157" y="187"/>
                    </a:lnTo>
                    <a:lnTo>
                      <a:pt x="159" y="187"/>
                    </a:lnTo>
                    <a:lnTo>
                      <a:pt x="160" y="187"/>
                    </a:lnTo>
                    <a:lnTo>
                      <a:pt x="162" y="187"/>
                    </a:lnTo>
                    <a:lnTo>
                      <a:pt x="162" y="190"/>
                    </a:lnTo>
                    <a:lnTo>
                      <a:pt x="162" y="193"/>
                    </a:lnTo>
                    <a:lnTo>
                      <a:pt x="162" y="195"/>
                    </a:lnTo>
                    <a:lnTo>
                      <a:pt x="163" y="198"/>
                    </a:lnTo>
                    <a:lnTo>
                      <a:pt x="163" y="202"/>
                    </a:lnTo>
                    <a:lnTo>
                      <a:pt x="163" y="204"/>
                    </a:lnTo>
                    <a:lnTo>
                      <a:pt x="164" y="206"/>
                    </a:lnTo>
                    <a:lnTo>
                      <a:pt x="164" y="209"/>
                    </a:lnTo>
                    <a:lnTo>
                      <a:pt x="154" y="208"/>
                    </a:lnTo>
                    <a:lnTo>
                      <a:pt x="143" y="207"/>
                    </a:lnTo>
                    <a:lnTo>
                      <a:pt x="132" y="206"/>
                    </a:lnTo>
                    <a:lnTo>
                      <a:pt x="122" y="205"/>
                    </a:lnTo>
                    <a:lnTo>
                      <a:pt x="111" y="205"/>
                    </a:lnTo>
                    <a:lnTo>
                      <a:pt x="100" y="204"/>
                    </a:lnTo>
                    <a:lnTo>
                      <a:pt x="90" y="203"/>
                    </a:lnTo>
                    <a:lnTo>
                      <a:pt x="80" y="202"/>
                    </a:lnTo>
                    <a:lnTo>
                      <a:pt x="73" y="203"/>
                    </a:lnTo>
                    <a:lnTo>
                      <a:pt x="67" y="204"/>
                    </a:lnTo>
                    <a:lnTo>
                      <a:pt x="60" y="204"/>
                    </a:lnTo>
                    <a:lnTo>
                      <a:pt x="54" y="205"/>
                    </a:lnTo>
                    <a:lnTo>
                      <a:pt x="47" y="205"/>
                    </a:lnTo>
                    <a:lnTo>
                      <a:pt x="41" y="206"/>
                    </a:lnTo>
                    <a:lnTo>
                      <a:pt x="35" y="207"/>
                    </a:lnTo>
                    <a:lnTo>
                      <a:pt x="28" y="207"/>
                    </a:lnTo>
                    <a:lnTo>
                      <a:pt x="25" y="209"/>
                    </a:lnTo>
                    <a:lnTo>
                      <a:pt x="22" y="210"/>
                    </a:lnTo>
                    <a:lnTo>
                      <a:pt x="18" y="211"/>
                    </a:lnTo>
                    <a:lnTo>
                      <a:pt x="15" y="213"/>
                    </a:lnTo>
                    <a:lnTo>
                      <a:pt x="11" y="213"/>
                    </a:lnTo>
                    <a:lnTo>
                      <a:pt x="8" y="214"/>
                    </a:lnTo>
                    <a:lnTo>
                      <a:pt x="4" y="216"/>
                    </a:lnTo>
                    <a:lnTo>
                      <a:pt x="0" y="217"/>
                    </a:lnTo>
                    <a:lnTo>
                      <a:pt x="7" y="219"/>
                    </a:lnTo>
                    <a:lnTo>
                      <a:pt x="14" y="221"/>
                    </a:lnTo>
                    <a:lnTo>
                      <a:pt x="21" y="224"/>
                    </a:lnTo>
                    <a:lnTo>
                      <a:pt x="28" y="226"/>
                    </a:lnTo>
                    <a:lnTo>
                      <a:pt x="35" y="228"/>
                    </a:lnTo>
                    <a:lnTo>
                      <a:pt x="43" y="230"/>
                    </a:lnTo>
                    <a:lnTo>
                      <a:pt x="48" y="233"/>
                    </a:lnTo>
                    <a:lnTo>
                      <a:pt x="56" y="235"/>
                    </a:lnTo>
                    <a:lnTo>
                      <a:pt x="63" y="237"/>
                    </a:lnTo>
                    <a:lnTo>
                      <a:pt x="70" y="239"/>
                    </a:lnTo>
                    <a:lnTo>
                      <a:pt x="78" y="240"/>
                    </a:lnTo>
                    <a:lnTo>
                      <a:pt x="85" y="242"/>
                    </a:lnTo>
                    <a:lnTo>
                      <a:pt x="93" y="244"/>
                    </a:lnTo>
                    <a:lnTo>
                      <a:pt x="99" y="246"/>
                    </a:lnTo>
                    <a:lnTo>
                      <a:pt x="106" y="248"/>
                    </a:lnTo>
                    <a:lnTo>
                      <a:pt x="114" y="250"/>
                    </a:lnTo>
                    <a:lnTo>
                      <a:pt x="107" y="255"/>
                    </a:lnTo>
                    <a:lnTo>
                      <a:pt x="101" y="260"/>
                    </a:lnTo>
                    <a:lnTo>
                      <a:pt x="94" y="266"/>
                    </a:lnTo>
                    <a:lnTo>
                      <a:pt x="87" y="272"/>
                    </a:lnTo>
                    <a:lnTo>
                      <a:pt x="81" y="277"/>
                    </a:lnTo>
                    <a:lnTo>
                      <a:pt x="74" y="282"/>
                    </a:lnTo>
                    <a:lnTo>
                      <a:pt x="67" y="287"/>
                    </a:lnTo>
                    <a:lnTo>
                      <a:pt x="61" y="292"/>
                    </a:lnTo>
                    <a:lnTo>
                      <a:pt x="60" y="295"/>
                    </a:lnTo>
                    <a:lnTo>
                      <a:pt x="58" y="299"/>
                    </a:lnTo>
                    <a:lnTo>
                      <a:pt x="56" y="301"/>
                    </a:lnTo>
                    <a:lnTo>
                      <a:pt x="54" y="305"/>
                    </a:lnTo>
                    <a:lnTo>
                      <a:pt x="52" y="308"/>
                    </a:lnTo>
                    <a:lnTo>
                      <a:pt x="51" y="311"/>
                    </a:lnTo>
                    <a:lnTo>
                      <a:pt x="49" y="314"/>
                    </a:lnTo>
                    <a:lnTo>
                      <a:pt x="47" y="318"/>
                    </a:lnTo>
                    <a:lnTo>
                      <a:pt x="59" y="311"/>
                    </a:lnTo>
                    <a:lnTo>
                      <a:pt x="69" y="305"/>
                    </a:lnTo>
                    <a:lnTo>
                      <a:pt x="80" y="298"/>
                    </a:lnTo>
                    <a:lnTo>
                      <a:pt x="91" y="292"/>
                    </a:lnTo>
                    <a:lnTo>
                      <a:pt x="102" y="285"/>
                    </a:lnTo>
                    <a:lnTo>
                      <a:pt x="114" y="279"/>
                    </a:lnTo>
                    <a:lnTo>
                      <a:pt x="125" y="272"/>
                    </a:lnTo>
                    <a:lnTo>
                      <a:pt x="136" y="266"/>
                    </a:lnTo>
                    <a:lnTo>
                      <a:pt x="137" y="264"/>
                    </a:lnTo>
                    <a:lnTo>
                      <a:pt x="138" y="261"/>
                    </a:lnTo>
                    <a:lnTo>
                      <a:pt x="140" y="259"/>
                    </a:lnTo>
                    <a:lnTo>
                      <a:pt x="141" y="256"/>
                    </a:lnTo>
                    <a:lnTo>
                      <a:pt x="142" y="255"/>
                    </a:lnTo>
                    <a:lnTo>
                      <a:pt x="143" y="252"/>
                    </a:lnTo>
                    <a:lnTo>
                      <a:pt x="145" y="249"/>
                    </a:lnTo>
                    <a:lnTo>
                      <a:pt x="146" y="247"/>
                    </a:lnTo>
                    <a:lnTo>
                      <a:pt x="146" y="248"/>
                    </a:lnTo>
                    <a:lnTo>
                      <a:pt x="145" y="250"/>
                    </a:lnTo>
                    <a:lnTo>
                      <a:pt x="145" y="252"/>
                    </a:lnTo>
                    <a:lnTo>
                      <a:pt x="145" y="253"/>
                    </a:lnTo>
                    <a:lnTo>
                      <a:pt x="144" y="255"/>
                    </a:lnTo>
                    <a:lnTo>
                      <a:pt x="144" y="256"/>
                    </a:lnTo>
                    <a:lnTo>
                      <a:pt x="144" y="258"/>
                    </a:lnTo>
                    <a:lnTo>
                      <a:pt x="143" y="259"/>
                    </a:lnTo>
                    <a:lnTo>
                      <a:pt x="145" y="259"/>
                    </a:lnTo>
                    <a:lnTo>
                      <a:pt x="147" y="258"/>
                    </a:lnTo>
                    <a:lnTo>
                      <a:pt x="149" y="257"/>
                    </a:lnTo>
                    <a:lnTo>
                      <a:pt x="149" y="256"/>
                    </a:lnTo>
                    <a:lnTo>
                      <a:pt x="151" y="255"/>
                    </a:lnTo>
                    <a:lnTo>
                      <a:pt x="153" y="255"/>
                    </a:lnTo>
                    <a:lnTo>
                      <a:pt x="154" y="253"/>
                    </a:lnTo>
                    <a:lnTo>
                      <a:pt x="156" y="253"/>
                    </a:lnTo>
                    <a:lnTo>
                      <a:pt x="157" y="251"/>
                    </a:lnTo>
                    <a:lnTo>
                      <a:pt x="158" y="249"/>
                    </a:lnTo>
                    <a:lnTo>
                      <a:pt x="160" y="248"/>
                    </a:lnTo>
                    <a:lnTo>
                      <a:pt x="160" y="246"/>
                    </a:lnTo>
                    <a:lnTo>
                      <a:pt x="162" y="244"/>
                    </a:lnTo>
                    <a:lnTo>
                      <a:pt x="163" y="243"/>
                    </a:lnTo>
                    <a:lnTo>
                      <a:pt x="164" y="242"/>
                    </a:lnTo>
                    <a:lnTo>
                      <a:pt x="166" y="240"/>
                    </a:lnTo>
                    <a:lnTo>
                      <a:pt x="165" y="240"/>
                    </a:lnTo>
                    <a:lnTo>
                      <a:pt x="165" y="242"/>
                    </a:lnTo>
                    <a:lnTo>
                      <a:pt x="165" y="243"/>
                    </a:lnTo>
                    <a:lnTo>
                      <a:pt x="165" y="244"/>
                    </a:lnTo>
                    <a:lnTo>
                      <a:pt x="164" y="246"/>
                    </a:lnTo>
                    <a:lnTo>
                      <a:pt x="164" y="247"/>
                    </a:lnTo>
                    <a:lnTo>
                      <a:pt x="164" y="248"/>
                    </a:lnTo>
                    <a:lnTo>
                      <a:pt x="163" y="249"/>
                    </a:lnTo>
                    <a:lnTo>
                      <a:pt x="169" y="247"/>
                    </a:lnTo>
                    <a:lnTo>
                      <a:pt x="175" y="244"/>
                    </a:lnTo>
                    <a:lnTo>
                      <a:pt x="179" y="242"/>
                    </a:lnTo>
                    <a:lnTo>
                      <a:pt x="184" y="240"/>
                    </a:lnTo>
                    <a:lnTo>
                      <a:pt x="190" y="237"/>
                    </a:lnTo>
                    <a:lnTo>
                      <a:pt x="195" y="235"/>
                    </a:lnTo>
                    <a:lnTo>
                      <a:pt x="200" y="233"/>
                    </a:lnTo>
                    <a:lnTo>
                      <a:pt x="205" y="230"/>
                    </a:lnTo>
                    <a:lnTo>
                      <a:pt x="213" y="228"/>
                    </a:lnTo>
                    <a:lnTo>
                      <a:pt x="220" y="226"/>
                    </a:lnTo>
                    <a:lnTo>
                      <a:pt x="228" y="224"/>
                    </a:lnTo>
                    <a:lnTo>
                      <a:pt x="235" y="222"/>
                    </a:lnTo>
                    <a:lnTo>
                      <a:pt x="242" y="219"/>
                    </a:lnTo>
                    <a:lnTo>
                      <a:pt x="249" y="217"/>
                    </a:lnTo>
                    <a:lnTo>
                      <a:pt x="257" y="215"/>
                    </a:lnTo>
                    <a:lnTo>
                      <a:pt x="263" y="213"/>
                    </a:lnTo>
                    <a:lnTo>
                      <a:pt x="265" y="214"/>
                    </a:lnTo>
                    <a:lnTo>
                      <a:pt x="266" y="216"/>
                    </a:lnTo>
                    <a:lnTo>
                      <a:pt x="266" y="218"/>
                    </a:lnTo>
                    <a:lnTo>
                      <a:pt x="268" y="218"/>
                    </a:lnTo>
                    <a:lnTo>
                      <a:pt x="270" y="220"/>
                    </a:lnTo>
                    <a:lnTo>
                      <a:pt x="270" y="222"/>
                    </a:lnTo>
                    <a:lnTo>
                      <a:pt x="271" y="224"/>
                    </a:lnTo>
                    <a:lnTo>
                      <a:pt x="273" y="225"/>
                    </a:lnTo>
                    <a:lnTo>
                      <a:pt x="266" y="229"/>
                    </a:lnTo>
                    <a:lnTo>
                      <a:pt x="262" y="232"/>
                    </a:lnTo>
                    <a:lnTo>
                      <a:pt x="255" y="237"/>
                    </a:lnTo>
                    <a:lnTo>
                      <a:pt x="250" y="240"/>
                    </a:lnTo>
                    <a:lnTo>
                      <a:pt x="244" y="243"/>
                    </a:lnTo>
                    <a:lnTo>
                      <a:pt x="239" y="248"/>
                    </a:lnTo>
                    <a:lnTo>
                      <a:pt x="233" y="251"/>
                    </a:lnTo>
                    <a:lnTo>
                      <a:pt x="228" y="255"/>
                    </a:lnTo>
                    <a:lnTo>
                      <a:pt x="217" y="259"/>
                    </a:lnTo>
                    <a:lnTo>
                      <a:pt x="205" y="264"/>
                    </a:lnTo>
                    <a:lnTo>
                      <a:pt x="194" y="269"/>
                    </a:lnTo>
                    <a:lnTo>
                      <a:pt x="184" y="273"/>
                    </a:lnTo>
                    <a:lnTo>
                      <a:pt x="173" y="279"/>
                    </a:lnTo>
                    <a:lnTo>
                      <a:pt x="162" y="283"/>
                    </a:lnTo>
                    <a:lnTo>
                      <a:pt x="150" y="288"/>
                    </a:lnTo>
                    <a:lnTo>
                      <a:pt x="139" y="292"/>
                    </a:lnTo>
                    <a:lnTo>
                      <a:pt x="136" y="295"/>
                    </a:lnTo>
                    <a:lnTo>
                      <a:pt x="131" y="297"/>
                    </a:lnTo>
                    <a:lnTo>
                      <a:pt x="128" y="300"/>
                    </a:lnTo>
                    <a:lnTo>
                      <a:pt x="123" y="303"/>
                    </a:lnTo>
                    <a:lnTo>
                      <a:pt x="120" y="305"/>
                    </a:lnTo>
                    <a:lnTo>
                      <a:pt x="115" y="308"/>
                    </a:lnTo>
                    <a:lnTo>
                      <a:pt x="112" y="310"/>
                    </a:lnTo>
                    <a:lnTo>
                      <a:pt x="108" y="312"/>
                    </a:lnTo>
                    <a:lnTo>
                      <a:pt x="137" y="306"/>
                    </a:lnTo>
                    <a:lnTo>
                      <a:pt x="167" y="299"/>
                    </a:lnTo>
                    <a:lnTo>
                      <a:pt x="197" y="292"/>
                    </a:lnTo>
                    <a:lnTo>
                      <a:pt x="226" y="286"/>
                    </a:lnTo>
                    <a:lnTo>
                      <a:pt x="255" y="279"/>
                    </a:lnTo>
                    <a:lnTo>
                      <a:pt x="286" y="273"/>
                    </a:lnTo>
                    <a:lnTo>
                      <a:pt x="315" y="267"/>
                    </a:lnTo>
                    <a:lnTo>
                      <a:pt x="344" y="261"/>
                    </a:lnTo>
                    <a:lnTo>
                      <a:pt x="353" y="258"/>
                    </a:lnTo>
                    <a:lnTo>
                      <a:pt x="361" y="255"/>
                    </a:lnTo>
                    <a:lnTo>
                      <a:pt x="368" y="253"/>
                    </a:lnTo>
                    <a:lnTo>
                      <a:pt x="377" y="249"/>
                    </a:lnTo>
                    <a:lnTo>
                      <a:pt x="385" y="247"/>
                    </a:lnTo>
                    <a:lnTo>
                      <a:pt x="393" y="244"/>
                    </a:lnTo>
                    <a:lnTo>
                      <a:pt x="402" y="240"/>
                    </a:lnTo>
                    <a:lnTo>
                      <a:pt x="409" y="238"/>
                    </a:lnTo>
                    <a:lnTo>
                      <a:pt x="415" y="235"/>
                    </a:lnTo>
                    <a:lnTo>
                      <a:pt x="420" y="232"/>
                    </a:lnTo>
                    <a:lnTo>
                      <a:pt x="426" y="229"/>
                    </a:lnTo>
                    <a:lnTo>
                      <a:pt x="432" y="226"/>
                    </a:lnTo>
                    <a:lnTo>
                      <a:pt x="437" y="222"/>
                    </a:lnTo>
                    <a:lnTo>
                      <a:pt x="443" y="219"/>
                    </a:lnTo>
                    <a:lnTo>
                      <a:pt x="449" y="216"/>
                    </a:lnTo>
                    <a:lnTo>
                      <a:pt x="455" y="213"/>
                    </a:lnTo>
                    <a:lnTo>
                      <a:pt x="459" y="207"/>
                    </a:lnTo>
                    <a:lnTo>
                      <a:pt x="463" y="202"/>
                    </a:lnTo>
                    <a:lnTo>
                      <a:pt x="469" y="194"/>
                    </a:lnTo>
                    <a:lnTo>
                      <a:pt x="473" y="189"/>
                    </a:lnTo>
                    <a:lnTo>
                      <a:pt x="477" y="182"/>
                    </a:lnTo>
                    <a:lnTo>
                      <a:pt x="482" y="176"/>
                    </a:lnTo>
                    <a:lnTo>
                      <a:pt x="487" y="170"/>
                    </a:lnTo>
                    <a:lnTo>
                      <a:pt x="491" y="165"/>
                    </a:lnTo>
                    <a:lnTo>
                      <a:pt x="492" y="158"/>
                    </a:lnTo>
                    <a:lnTo>
                      <a:pt x="493" y="152"/>
                    </a:lnTo>
                    <a:lnTo>
                      <a:pt x="493" y="145"/>
                    </a:lnTo>
                    <a:lnTo>
                      <a:pt x="495" y="139"/>
                    </a:lnTo>
                    <a:lnTo>
                      <a:pt x="497" y="132"/>
                    </a:lnTo>
                    <a:lnTo>
                      <a:pt x="497" y="126"/>
                    </a:lnTo>
                    <a:lnTo>
                      <a:pt x="498" y="119"/>
                    </a:lnTo>
                    <a:lnTo>
                      <a:pt x="499" y="113"/>
                    </a:lnTo>
                    <a:lnTo>
                      <a:pt x="499" y="99"/>
                    </a:lnTo>
                    <a:lnTo>
                      <a:pt x="499" y="84"/>
                    </a:lnTo>
                    <a:lnTo>
                      <a:pt x="499" y="70"/>
                    </a:lnTo>
                    <a:lnTo>
                      <a:pt x="499" y="56"/>
                    </a:lnTo>
                    <a:lnTo>
                      <a:pt x="499" y="43"/>
                    </a:lnTo>
                    <a:lnTo>
                      <a:pt x="499" y="28"/>
                    </a:lnTo>
                    <a:lnTo>
                      <a:pt x="499" y="14"/>
                    </a:lnTo>
                    <a:lnTo>
                      <a:pt x="499" y="0"/>
                    </a:lnTo>
                  </a:path>
                </a:pathLst>
              </a:custGeom>
              <a:solidFill>
                <a:srgbClr val="FF8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xmlns="" id="{3F3BD04D-0E41-9FF1-445E-9F1BF0A90F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7" y="2359"/>
                <a:ext cx="314" cy="116"/>
              </a:xfrm>
              <a:custGeom>
                <a:avLst/>
                <a:gdLst>
                  <a:gd name="T0" fmla="*/ 313 w 314"/>
                  <a:gd name="T1" fmla="*/ 0 h 116"/>
                  <a:gd name="T2" fmla="*/ 311 w 314"/>
                  <a:gd name="T3" fmla="*/ 1 h 116"/>
                  <a:gd name="T4" fmla="*/ 303 w 314"/>
                  <a:gd name="T5" fmla="*/ 1 h 116"/>
                  <a:gd name="T6" fmla="*/ 292 w 314"/>
                  <a:gd name="T7" fmla="*/ 4 h 116"/>
                  <a:gd name="T8" fmla="*/ 279 w 314"/>
                  <a:gd name="T9" fmla="*/ 7 h 116"/>
                  <a:gd name="T10" fmla="*/ 264 w 314"/>
                  <a:gd name="T11" fmla="*/ 11 h 116"/>
                  <a:gd name="T12" fmla="*/ 250 w 314"/>
                  <a:gd name="T13" fmla="*/ 15 h 116"/>
                  <a:gd name="T14" fmla="*/ 236 w 314"/>
                  <a:gd name="T15" fmla="*/ 18 h 116"/>
                  <a:gd name="T16" fmla="*/ 224 w 314"/>
                  <a:gd name="T17" fmla="*/ 23 h 116"/>
                  <a:gd name="T18" fmla="*/ 210 w 314"/>
                  <a:gd name="T19" fmla="*/ 29 h 116"/>
                  <a:gd name="T20" fmla="*/ 190 w 314"/>
                  <a:gd name="T21" fmla="*/ 36 h 116"/>
                  <a:gd name="T22" fmla="*/ 166 w 314"/>
                  <a:gd name="T23" fmla="*/ 46 h 116"/>
                  <a:gd name="T24" fmla="*/ 142 w 314"/>
                  <a:gd name="T25" fmla="*/ 55 h 116"/>
                  <a:gd name="T26" fmla="*/ 119 w 314"/>
                  <a:gd name="T27" fmla="*/ 65 h 116"/>
                  <a:gd name="T28" fmla="*/ 99 w 314"/>
                  <a:gd name="T29" fmla="*/ 73 h 116"/>
                  <a:gd name="T30" fmla="*/ 86 w 314"/>
                  <a:gd name="T31" fmla="*/ 79 h 116"/>
                  <a:gd name="T32" fmla="*/ 81 w 314"/>
                  <a:gd name="T33" fmla="*/ 80 h 116"/>
                  <a:gd name="T34" fmla="*/ 0 w 314"/>
                  <a:gd name="T35" fmla="*/ 115 h 116"/>
                  <a:gd name="T36" fmla="*/ 78 w 314"/>
                  <a:gd name="T37" fmla="*/ 90 h 116"/>
                  <a:gd name="T38" fmla="*/ 79 w 314"/>
                  <a:gd name="T39" fmla="*/ 90 h 116"/>
                  <a:gd name="T40" fmla="*/ 84 w 314"/>
                  <a:gd name="T41" fmla="*/ 88 h 116"/>
                  <a:gd name="T42" fmla="*/ 90 w 314"/>
                  <a:gd name="T43" fmla="*/ 86 h 116"/>
                  <a:gd name="T44" fmla="*/ 99 w 314"/>
                  <a:gd name="T45" fmla="*/ 84 h 116"/>
                  <a:gd name="T46" fmla="*/ 108 w 314"/>
                  <a:gd name="T47" fmla="*/ 81 h 116"/>
                  <a:gd name="T48" fmla="*/ 119 w 314"/>
                  <a:gd name="T49" fmla="*/ 77 h 116"/>
                  <a:gd name="T50" fmla="*/ 129 w 314"/>
                  <a:gd name="T51" fmla="*/ 73 h 116"/>
                  <a:gd name="T52" fmla="*/ 138 w 314"/>
                  <a:gd name="T53" fmla="*/ 68 h 116"/>
                  <a:gd name="T54" fmla="*/ 149 w 314"/>
                  <a:gd name="T55" fmla="*/ 63 h 116"/>
                  <a:gd name="T56" fmla="*/ 162 w 314"/>
                  <a:gd name="T57" fmla="*/ 58 h 116"/>
                  <a:gd name="T58" fmla="*/ 175 w 314"/>
                  <a:gd name="T59" fmla="*/ 53 h 116"/>
                  <a:gd name="T60" fmla="*/ 188 w 314"/>
                  <a:gd name="T61" fmla="*/ 47 h 116"/>
                  <a:gd name="T62" fmla="*/ 202 w 314"/>
                  <a:gd name="T63" fmla="*/ 42 h 116"/>
                  <a:gd name="T64" fmla="*/ 215 w 314"/>
                  <a:gd name="T65" fmla="*/ 38 h 116"/>
                  <a:gd name="T66" fmla="*/ 227 w 314"/>
                  <a:gd name="T67" fmla="*/ 34 h 116"/>
                  <a:gd name="T68" fmla="*/ 235 w 314"/>
                  <a:gd name="T69" fmla="*/ 31 h 116"/>
                  <a:gd name="T70" fmla="*/ 244 w 314"/>
                  <a:gd name="T71" fmla="*/ 29 h 116"/>
                  <a:gd name="T72" fmla="*/ 254 w 314"/>
                  <a:gd name="T73" fmla="*/ 26 h 116"/>
                  <a:gd name="T74" fmla="*/ 264 w 314"/>
                  <a:gd name="T75" fmla="*/ 25 h 116"/>
                  <a:gd name="T76" fmla="*/ 274 w 314"/>
                  <a:gd name="T77" fmla="*/ 23 h 116"/>
                  <a:gd name="T78" fmla="*/ 283 w 314"/>
                  <a:gd name="T79" fmla="*/ 22 h 116"/>
                  <a:gd name="T80" fmla="*/ 290 w 314"/>
                  <a:gd name="T81" fmla="*/ 20 h 116"/>
                  <a:gd name="T82" fmla="*/ 296 w 314"/>
                  <a:gd name="T83" fmla="*/ 20 h 116"/>
                  <a:gd name="T84" fmla="*/ 298 w 314"/>
                  <a:gd name="T85" fmla="*/ 20 h 116"/>
                  <a:gd name="T86" fmla="*/ 313 w 314"/>
                  <a:gd name="T87" fmla="*/ 0 h 11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14"/>
                  <a:gd name="T133" fmla="*/ 0 h 116"/>
                  <a:gd name="T134" fmla="*/ 314 w 314"/>
                  <a:gd name="T135" fmla="*/ 116 h 11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14" h="116">
                    <a:moveTo>
                      <a:pt x="313" y="0"/>
                    </a:moveTo>
                    <a:lnTo>
                      <a:pt x="311" y="1"/>
                    </a:lnTo>
                    <a:lnTo>
                      <a:pt x="303" y="1"/>
                    </a:lnTo>
                    <a:lnTo>
                      <a:pt x="292" y="4"/>
                    </a:lnTo>
                    <a:lnTo>
                      <a:pt x="279" y="7"/>
                    </a:lnTo>
                    <a:lnTo>
                      <a:pt x="264" y="11"/>
                    </a:lnTo>
                    <a:lnTo>
                      <a:pt x="250" y="15"/>
                    </a:lnTo>
                    <a:lnTo>
                      <a:pt x="236" y="18"/>
                    </a:lnTo>
                    <a:lnTo>
                      <a:pt x="224" y="23"/>
                    </a:lnTo>
                    <a:lnTo>
                      <a:pt x="210" y="29"/>
                    </a:lnTo>
                    <a:lnTo>
                      <a:pt x="190" y="36"/>
                    </a:lnTo>
                    <a:lnTo>
                      <a:pt x="166" y="46"/>
                    </a:lnTo>
                    <a:lnTo>
                      <a:pt x="142" y="55"/>
                    </a:lnTo>
                    <a:lnTo>
                      <a:pt x="119" y="65"/>
                    </a:lnTo>
                    <a:lnTo>
                      <a:pt x="99" y="73"/>
                    </a:lnTo>
                    <a:lnTo>
                      <a:pt x="86" y="79"/>
                    </a:lnTo>
                    <a:lnTo>
                      <a:pt x="81" y="80"/>
                    </a:lnTo>
                    <a:lnTo>
                      <a:pt x="0" y="115"/>
                    </a:lnTo>
                    <a:lnTo>
                      <a:pt x="78" y="90"/>
                    </a:lnTo>
                    <a:lnTo>
                      <a:pt x="79" y="90"/>
                    </a:lnTo>
                    <a:lnTo>
                      <a:pt x="84" y="88"/>
                    </a:lnTo>
                    <a:lnTo>
                      <a:pt x="90" y="86"/>
                    </a:lnTo>
                    <a:lnTo>
                      <a:pt x="99" y="84"/>
                    </a:lnTo>
                    <a:lnTo>
                      <a:pt x="108" y="81"/>
                    </a:lnTo>
                    <a:lnTo>
                      <a:pt x="119" y="77"/>
                    </a:lnTo>
                    <a:lnTo>
                      <a:pt x="129" y="73"/>
                    </a:lnTo>
                    <a:lnTo>
                      <a:pt x="138" y="68"/>
                    </a:lnTo>
                    <a:lnTo>
                      <a:pt x="149" y="63"/>
                    </a:lnTo>
                    <a:lnTo>
                      <a:pt x="162" y="58"/>
                    </a:lnTo>
                    <a:lnTo>
                      <a:pt x="175" y="53"/>
                    </a:lnTo>
                    <a:lnTo>
                      <a:pt x="188" y="47"/>
                    </a:lnTo>
                    <a:lnTo>
                      <a:pt x="202" y="42"/>
                    </a:lnTo>
                    <a:lnTo>
                      <a:pt x="215" y="38"/>
                    </a:lnTo>
                    <a:lnTo>
                      <a:pt x="227" y="34"/>
                    </a:lnTo>
                    <a:lnTo>
                      <a:pt x="235" y="31"/>
                    </a:lnTo>
                    <a:lnTo>
                      <a:pt x="244" y="29"/>
                    </a:lnTo>
                    <a:lnTo>
                      <a:pt x="254" y="26"/>
                    </a:lnTo>
                    <a:lnTo>
                      <a:pt x="264" y="25"/>
                    </a:lnTo>
                    <a:lnTo>
                      <a:pt x="274" y="23"/>
                    </a:lnTo>
                    <a:lnTo>
                      <a:pt x="283" y="22"/>
                    </a:lnTo>
                    <a:lnTo>
                      <a:pt x="290" y="20"/>
                    </a:lnTo>
                    <a:lnTo>
                      <a:pt x="296" y="20"/>
                    </a:lnTo>
                    <a:lnTo>
                      <a:pt x="298" y="20"/>
                    </a:lnTo>
                    <a:lnTo>
                      <a:pt x="313" y="0"/>
                    </a:lnTo>
                  </a:path>
                </a:pathLst>
              </a:custGeom>
              <a:solidFill>
                <a:srgbClr val="BF59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xmlns="" id="{D3416EFC-5F4F-1770-B4E6-AA04557432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0" y="2382"/>
                <a:ext cx="152" cy="51"/>
              </a:xfrm>
              <a:custGeom>
                <a:avLst/>
                <a:gdLst>
                  <a:gd name="T0" fmla="*/ 150 w 152"/>
                  <a:gd name="T1" fmla="*/ 0 h 51"/>
                  <a:gd name="T2" fmla="*/ 139 w 152"/>
                  <a:gd name="T3" fmla="*/ 2 h 51"/>
                  <a:gd name="T4" fmla="*/ 124 w 152"/>
                  <a:gd name="T5" fmla="*/ 5 h 51"/>
                  <a:gd name="T6" fmla="*/ 107 w 152"/>
                  <a:gd name="T7" fmla="*/ 9 h 51"/>
                  <a:gd name="T8" fmla="*/ 90 w 152"/>
                  <a:gd name="T9" fmla="*/ 15 h 51"/>
                  <a:gd name="T10" fmla="*/ 60 w 152"/>
                  <a:gd name="T11" fmla="*/ 26 h 51"/>
                  <a:gd name="T12" fmla="*/ 27 w 152"/>
                  <a:gd name="T13" fmla="*/ 39 h 51"/>
                  <a:gd name="T14" fmla="*/ 3 w 152"/>
                  <a:gd name="T15" fmla="*/ 48 h 51"/>
                  <a:gd name="T16" fmla="*/ 7 w 152"/>
                  <a:gd name="T17" fmla="*/ 49 h 51"/>
                  <a:gd name="T18" fmla="*/ 24 w 152"/>
                  <a:gd name="T19" fmla="*/ 49 h 51"/>
                  <a:gd name="T20" fmla="*/ 41 w 152"/>
                  <a:gd name="T21" fmla="*/ 50 h 51"/>
                  <a:gd name="T22" fmla="*/ 58 w 152"/>
                  <a:gd name="T23" fmla="*/ 50 h 51"/>
                  <a:gd name="T24" fmla="*/ 63 w 152"/>
                  <a:gd name="T25" fmla="*/ 49 h 51"/>
                  <a:gd name="T26" fmla="*/ 57 w 152"/>
                  <a:gd name="T27" fmla="*/ 48 h 51"/>
                  <a:gd name="T28" fmla="*/ 51 w 152"/>
                  <a:gd name="T29" fmla="*/ 46 h 51"/>
                  <a:gd name="T30" fmla="*/ 46 w 152"/>
                  <a:gd name="T31" fmla="*/ 44 h 51"/>
                  <a:gd name="T32" fmla="*/ 50 w 152"/>
                  <a:gd name="T33" fmla="*/ 44 h 51"/>
                  <a:gd name="T34" fmla="*/ 62 w 152"/>
                  <a:gd name="T35" fmla="*/ 43 h 51"/>
                  <a:gd name="T36" fmla="*/ 75 w 152"/>
                  <a:gd name="T37" fmla="*/ 43 h 51"/>
                  <a:gd name="T38" fmla="*/ 88 w 152"/>
                  <a:gd name="T39" fmla="*/ 42 h 51"/>
                  <a:gd name="T40" fmla="*/ 89 w 152"/>
                  <a:gd name="T41" fmla="*/ 41 h 51"/>
                  <a:gd name="T42" fmla="*/ 79 w 152"/>
                  <a:gd name="T43" fmla="*/ 40 h 51"/>
                  <a:gd name="T44" fmla="*/ 70 w 152"/>
                  <a:gd name="T45" fmla="*/ 38 h 51"/>
                  <a:gd name="T46" fmla="*/ 59 w 152"/>
                  <a:gd name="T47" fmla="*/ 36 h 51"/>
                  <a:gd name="T48" fmla="*/ 61 w 152"/>
                  <a:gd name="T49" fmla="*/ 35 h 51"/>
                  <a:gd name="T50" fmla="*/ 74 w 152"/>
                  <a:gd name="T51" fmla="*/ 35 h 51"/>
                  <a:gd name="T52" fmla="*/ 87 w 152"/>
                  <a:gd name="T53" fmla="*/ 35 h 51"/>
                  <a:gd name="T54" fmla="*/ 100 w 152"/>
                  <a:gd name="T55" fmla="*/ 35 h 51"/>
                  <a:gd name="T56" fmla="*/ 102 w 152"/>
                  <a:gd name="T57" fmla="*/ 35 h 51"/>
                  <a:gd name="T58" fmla="*/ 92 w 152"/>
                  <a:gd name="T59" fmla="*/ 33 h 51"/>
                  <a:gd name="T60" fmla="*/ 83 w 152"/>
                  <a:gd name="T61" fmla="*/ 32 h 51"/>
                  <a:gd name="T62" fmla="*/ 73 w 152"/>
                  <a:gd name="T63" fmla="*/ 31 h 51"/>
                  <a:gd name="T64" fmla="*/ 74 w 152"/>
                  <a:gd name="T65" fmla="*/ 30 h 51"/>
                  <a:gd name="T66" fmla="*/ 86 w 152"/>
                  <a:gd name="T67" fmla="*/ 29 h 51"/>
                  <a:gd name="T68" fmla="*/ 98 w 152"/>
                  <a:gd name="T69" fmla="*/ 29 h 51"/>
                  <a:gd name="T70" fmla="*/ 109 w 152"/>
                  <a:gd name="T71" fmla="*/ 29 h 51"/>
                  <a:gd name="T72" fmla="*/ 111 w 152"/>
                  <a:gd name="T73" fmla="*/ 28 h 51"/>
                  <a:gd name="T74" fmla="*/ 103 w 152"/>
                  <a:gd name="T75" fmla="*/ 28 h 51"/>
                  <a:gd name="T76" fmla="*/ 96 w 152"/>
                  <a:gd name="T77" fmla="*/ 27 h 51"/>
                  <a:gd name="T78" fmla="*/ 88 w 152"/>
                  <a:gd name="T79" fmla="*/ 25 h 51"/>
                  <a:gd name="T80" fmla="*/ 89 w 152"/>
                  <a:gd name="T81" fmla="*/ 25 h 51"/>
                  <a:gd name="T82" fmla="*/ 101 w 152"/>
                  <a:gd name="T83" fmla="*/ 24 h 51"/>
                  <a:gd name="T84" fmla="*/ 112 w 152"/>
                  <a:gd name="T85" fmla="*/ 24 h 51"/>
                  <a:gd name="T86" fmla="*/ 124 w 152"/>
                  <a:gd name="T87" fmla="*/ 23 h 51"/>
                  <a:gd name="T88" fmla="*/ 126 w 152"/>
                  <a:gd name="T89" fmla="*/ 22 h 51"/>
                  <a:gd name="T90" fmla="*/ 122 w 152"/>
                  <a:gd name="T91" fmla="*/ 20 h 51"/>
                  <a:gd name="T92" fmla="*/ 116 w 152"/>
                  <a:gd name="T93" fmla="*/ 18 h 51"/>
                  <a:gd name="T94" fmla="*/ 111 w 152"/>
                  <a:gd name="T95" fmla="*/ 17 h 51"/>
                  <a:gd name="T96" fmla="*/ 113 w 152"/>
                  <a:gd name="T97" fmla="*/ 15 h 51"/>
                  <a:gd name="T98" fmla="*/ 120 w 152"/>
                  <a:gd name="T99" fmla="*/ 15 h 51"/>
                  <a:gd name="T100" fmla="*/ 128 w 152"/>
                  <a:gd name="T101" fmla="*/ 17 h 51"/>
                  <a:gd name="T102" fmla="*/ 135 w 152"/>
                  <a:gd name="T103" fmla="*/ 17 h 51"/>
                  <a:gd name="T104" fmla="*/ 141 w 152"/>
                  <a:gd name="T105" fmla="*/ 15 h 51"/>
                  <a:gd name="T106" fmla="*/ 144 w 152"/>
                  <a:gd name="T107" fmla="*/ 10 h 51"/>
                  <a:gd name="T108" fmla="*/ 147 w 152"/>
                  <a:gd name="T109" fmla="*/ 6 h 51"/>
                  <a:gd name="T110" fmla="*/ 150 w 152"/>
                  <a:gd name="T111" fmla="*/ 2 h 5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2"/>
                  <a:gd name="T169" fmla="*/ 0 h 51"/>
                  <a:gd name="T170" fmla="*/ 152 w 152"/>
                  <a:gd name="T171" fmla="*/ 51 h 51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2" h="51">
                    <a:moveTo>
                      <a:pt x="151" y="0"/>
                    </a:moveTo>
                    <a:lnTo>
                      <a:pt x="150" y="0"/>
                    </a:lnTo>
                    <a:lnTo>
                      <a:pt x="145" y="1"/>
                    </a:lnTo>
                    <a:lnTo>
                      <a:pt x="139" y="2"/>
                    </a:lnTo>
                    <a:lnTo>
                      <a:pt x="132" y="4"/>
                    </a:lnTo>
                    <a:lnTo>
                      <a:pt x="124" y="5"/>
                    </a:lnTo>
                    <a:lnTo>
                      <a:pt x="115" y="8"/>
                    </a:lnTo>
                    <a:lnTo>
                      <a:pt x="107" y="9"/>
                    </a:lnTo>
                    <a:lnTo>
                      <a:pt x="99" y="11"/>
                    </a:lnTo>
                    <a:lnTo>
                      <a:pt x="90" y="15"/>
                    </a:lnTo>
                    <a:lnTo>
                      <a:pt x="76" y="20"/>
                    </a:lnTo>
                    <a:lnTo>
                      <a:pt x="60" y="26"/>
                    </a:lnTo>
                    <a:lnTo>
                      <a:pt x="42" y="33"/>
                    </a:lnTo>
                    <a:lnTo>
                      <a:pt x="27" y="39"/>
                    </a:lnTo>
                    <a:lnTo>
                      <a:pt x="13" y="44"/>
                    </a:lnTo>
                    <a:lnTo>
                      <a:pt x="3" y="48"/>
                    </a:lnTo>
                    <a:lnTo>
                      <a:pt x="0" y="49"/>
                    </a:lnTo>
                    <a:lnTo>
                      <a:pt x="7" y="49"/>
                    </a:lnTo>
                    <a:lnTo>
                      <a:pt x="16" y="49"/>
                    </a:lnTo>
                    <a:lnTo>
                      <a:pt x="24" y="49"/>
                    </a:lnTo>
                    <a:lnTo>
                      <a:pt x="33" y="49"/>
                    </a:lnTo>
                    <a:lnTo>
                      <a:pt x="41" y="50"/>
                    </a:lnTo>
                    <a:lnTo>
                      <a:pt x="50" y="50"/>
                    </a:lnTo>
                    <a:lnTo>
                      <a:pt x="58" y="50"/>
                    </a:lnTo>
                    <a:lnTo>
                      <a:pt x="66" y="50"/>
                    </a:lnTo>
                    <a:lnTo>
                      <a:pt x="63" y="49"/>
                    </a:lnTo>
                    <a:lnTo>
                      <a:pt x="60" y="48"/>
                    </a:lnTo>
                    <a:lnTo>
                      <a:pt x="57" y="48"/>
                    </a:lnTo>
                    <a:lnTo>
                      <a:pt x="55" y="46"/>
                    </a:lnTo>
                    <a:lnTo>
                      <a:pt x="51" y="46"/>
                    </a:lnTo>
                    <a:lnTo>
                      <a:pt x="48" y="46"/>
                    </a:lnTo>
                    <a:lnTo>
                      <a:pt x="46" y="44"/>
                    </a:lnTo>
                    <a:lnTo>
                      <a:pt x="42" y="44"/>
                    </a:lnTo>
                    <a:lnTo>
                      <a:pt x="50" y="44"/>
                    </a:lnTo>
                    <a:lnTo>
                      <a:pt x="55" y="43"/>
                    </a:lnTo>
                    <a:lnTo>
                      <a:pt x="62" y="43"/>
                    </a:lnTo>
                    <a:lnTo>
                      <a:pt x="68" y="43"/>
                    </a:lnTo>
                    <a:lnTo>
                      <a:pt x="75" y="43"/>
                    </a:lnTo>
                    <a:lnTo>
                      <a:pt x="81" y="42"/>
                    </a:lnTo>
                    <a:lnTo>
                      <a:pt x="88" y="42"/>
                    </a:lnTo>
                    <a:lnTo>
                      <a:pt x="94" y="42"/>
                    </a:lnTo>
                    <a:lnTo>
                      <a:pt x="89" y="41"/>
                    </a:lnTo>
                    <a:lnTo>
                      <a:pt x="85" y="40"/>
                    </a:lnTo>
                    <a:lnTo>
                      <a:pt x="79" y="40"/>
                    </a:lnTo>
                    <a:lnTo>
                      <a:pt x="74" y="39"/>
                    </a:lnTo>
                    <a:lnTo>
                      <a:pt x="70" y="38"/>
                    </a:lnTo>
                    <a:lnTo>
                      <a:pt x="64" y="37"/>
                    </a:lnTo>
                    <a:lnTo>
                      <a:pt x="59" y="36"/>
                    </a:lnTo>
                    <a:lnTo>
                      <a:pt x="55" y="35"/>
                    </a:lnTo>
                    <a:lnTo>
                      <a:pt x="61" y="35"/>
                    </a:lnTo>
                    <a:lnTo>
                      <a:pt x="68" y="35"/>
                    </a:lnTo>
                    <a:lnTo>
                      <a:pt x="74" y="35"/>
                    </a:lnTo>
                    <a:lnTo>
                      <a:pt x="80" y="35"/>
                    </a:lnTo>
                    <a:lnTo>
                      <a:pt x="87" y="35"/>
                    </a:lnTo>
                    <a:lnTo>
                      <a:pt x="93" y="35"/>
                    </a:lnTo>
                    <a:lnTo>
                      <a:pt x="100" y="35"/>
                    </a:lnTo>
                    <a:lnTo>
                      <a:pt x="106" y="35"/>
                    </a:lnTo>
                    <a:lnTo>
                      <a:pt x="102" y="35"/>
                    </a:lnTo>
                    <a:lnTo>
                      <a:pt x="96" y="33"/>
                    </a:lnTo>
                    <a:lnTo>
                      <a:pt x="92" y="33"/>
                    </a:lnTo>
                    <a:lnTo>
                      <a:pt x="87" y="33"/>
                    </a:lnTo>
                    <a:lnTo>
                      <a:pt x="83" y="32"/>
                    </a:lnTo>
                    <a:lnTo>
                      <a:pt x="77" y="31"/>
                    </a:lnTo>
                    <a:lnTo>
                      <a:pt x="73" y="31"/>
                    </a:lnTo>
                    <a:lnTo>
                      <a:pt x="68" y="30"/>
                    </a:lnTo>
                    <a:lnTo>
                      <a:pt x="74" y="30"/>
                    </a:lnTo>
                    <a:lnTo>
                      <a:pt x="80" y="30"/>
                    </a:lnTo>
                    <a:lnTo>
                      <a:pt x="86" y="29"/>
                    </a:lnTo>
                    <a:lnTo>
                      <a:pt x="92" y="29"/>
                    </a:lnTo>
                    <a:lnTo>
                      <a:pt x="98" y="29"/>
                    </a:lnTo>
                    <a:lnTo>
                      <a:pt x="103" y="29"/>
                    </a:lnTo>
                    <a:lnTo>
                      <a:pt x="109" y="29"/>
                    </a:lnTo>
                    <a:lnTo>
                      <a:pt x="115" y="28"/>
                    </a:lnTo>
                    <a:lnTo>
                      <a:pt x="111" y="28"/>
                    </a:lnTo>
                    <a:lnTo>
                      <a:pt x="107" y="28"/>
                    </a:lnTo>
                    <a:lnTo>
                      <a:pt x="103" y="28"/>
                    </a:lnTo>
                    <a:lnTo>
                      <a:pt x="99" y="27"/>
                    </a:lnTo>
                    <a:lnTo>
                      <a:pt x="96" y="27"/>
                    </a:lnTo>
                    <a:lnTo>
                      <a:pt x="91" y="26"/>
                    </a:lnTo>
                    <a:lnTo>
                      <a:pt x="88" y="25"/>
                    </a:lnTo>
                    <a:lnTo>
                      <a:pt x="83" y="25"/>
                    </a:lnTo>
                    <a:lnTo>
                      <a:pt x="89" y="25"/>
                    </a:lnTo>
                    <a:lnTo>
                      <a:pt x="94" y="24"/>
                    </a:lnTo>
                    <a:lnTo>
                      <a:pt x="101" y="24"/>
                    </a:lnTo>
                    <a:lnTo>
                      <a:pt x="106" y="24"/>
                    </a:lnTo>
                    <a:lnTo>
                      <a:pt x="112" y="24"/>
                    </a:lnTo>
                    <a:lnTo>
                      <a:pt x="117" y="23"/>
                    </a:lnTo>
                    <a:lnTo>
                      <a:pt x="124" y="23"/>
                    </a:lnTo>
                    <a:lnTo>
                      <a:pt x="129" y="23"/>
                    </a:lnTo>
                    <a:lnTo>
                      <a:pt x="126" y="22"/>
                    </a:lnTo>
                    <a:lnTo>
                      <a:pt x="124" y="22"/>
                    </a:lnTo>
                    <a:lnTo>
                      <a:pt x="122" y="20"/>
                    </a:lnTo>
                    <a:lnTo>
                      <a:pt x="119" y="19"/>
                    </a:lnTo>
                    <a:lnTo>
                      <a:pt x="116" y="18"/>
                    </a:lnTo>
                    <a:lnTo>
                      <a:pt x="114" y="17"/>
                    </a:lnTo>
                    <a:lnTo>
                      <a:pt x="111" y="17"/>
                    </a:lnTo>
                    <a:lnTo>
                      <a:pt x="109" y="15"/>
                    </a:lnTo>
                    <a:lnTo>
                      <a:pt x="113" y="15"/>
                    </a:lnTo>
                    <a:lnTo>
                      <a:pt x="116" y="15"/>
                    </a:lnTo>
                    <a:lnTo>
                      <a:pt x="120" y="15"/>
                    </a:lnTo>
                    <a:lnTo>
                      <a:pt x="124" y="17"/>
                    </a:lnTo>
                    <a:lnTo>
                      <a:pt x="128" y="17"/>
                    </a:lnTo>
                    <a:lnTo>
                      <a:pt x="131" y="17"/>
                    </a:lnTo>
                    <a:lnTo>
                      <a:pt x="135" y="17"/>
                    </a:lnTo>
                    <a:lnTo>
                      <a:pt x="139" y="17"/>
                    </a:lnTo>
                    <a:lnTo>
                      <a:pt x="141" y="15"/>
                    </a:lnTo>
                    <a:lnTo>
                      <a:pt x="142" y="12"/>
                    </a:lnTo>
                    <a:lnTo>
                      <a:pt x="144" y="10"/>
                    </a:lnTo>
                    <a:lnTo>
                      <a:pt x="145" y="8"/>
                    </a:lnTo>
                    <a:lnTo>
                      <a:pt x="147" y="6"/>
                    </a:lnTo>
                    <a:lnTo>
                      <a:pt x="148" y="4"/>
                    </a:lnTo>
                    <a:lnTo>
                      <a:pt x="150" y="2"/>
                    </a:lnTo>
                    <a:lnTo>
                      <a:pt x="151" y="0"/>
                    </a:lnTo>
                  </a:path>
                </a:pathLst>
              </a:custGeom>
              <a:solidFill>
                <a:srgbClr val="BF59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xmlns="" id="{1CEC0195-8154-47A9-BBEC-B3CA16FF97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8" y="2478"/>
                <a:ext cx="32" cy="8"/>
              </a:xfrm>
              <a:custGeom>
                <a:avLst/>
                <a:gdLst>
                  <a:gd name="T0" fmla="*/ 31 w 32"/>
                  <a:gd name="T1" fmla="*/ 0 h 8"/>
                  <a:gd name="T2" fmla="*/ 30 w 32"/>
                  <a:gd name="T3" fmla="*/ 0 h 8"/>
                  <a:gd name="T4" fmla="*/ 29 w 32"/>
                  <a:gd name="T5" fmla="*/ 1 h 8"/>
                  <a:gd name="T6" fmla="*/ 25 w 32"/>
                  <a:gd name="T7" fmla="*/ 3 h 8"/>
                  <a:gd name="T8" fmla="*/ 22 w 32"/>
                  <a:gd name="T9" fmla="*/ 3 h 8"/>
                  <a:gd name="T10" fmla="*/ 17 w 32"/>
                  <a:gd name="T11" fmla="*/ 4 h 8"/>
                  <a:gd name="T12" fmla="*/ 14 w 32"/>
                  <a:gd name="T13" fmla="*/ 6 h 8"/>
                  <a:gd name="T14" fmla="*/ 11 w 32"/>
                  <a:gd name="T15" fmla="*/ 6 h 8"/>
                  <a:gd name="T16" fmla="*/ 7 w 32"/>
                  <a:gd name="T17" fmla="*/ 7 h 8"/>
                  <a:gd name="T18" fmla="*/ 6 w 32"/>
                  <a:gd name="T19" fmla="*/ 7 h 8"/>
                  <a:gd name="T20" fmla="*/ 4 w 32"/>
                  <a:gd name="T21" fmla="*/ 6 h 8"/>
                  <a:gd name="T22" fmla="*/ 3 w 32"/>
                  <a:gd name="T23" fmla="*/ 5 h 8"/>
                  <a:gd name="T24" fmla="*/ 2 w 32"/>
                  <a:gd name="T25" fmla="*/ 4 h 8"/>
                  <a:gd name="T26" fmla="*/ 1 w 32"/>
                  <a:gd name="T27" fmla="*/ 3 h 8"/>
                  <a:gd name="T28" fmla="*/ 0 w 32"/>
                  <a:gd name="T29" fmla="*/ 3 h 8"/>
                  <a:gd name="T30" fmla="*/ 0 w 32"/>
                  <a:gd name="T31" fmla="*/ 2 h 8"/>
                  <a:gd name="T32" fmla="*/ 31 w 32"/>
                  <a:gd name="T33" fmla="*/ 0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"/>
                  <a:gd name="T52" fmla="*/ 0 h 8"/>
                  <a:gd name="T53" fmla="*/ 32 w 32"/>
                  <a:gd name="T54" fmla="*/ 8 h 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" h="8">
                    <a:moveTo>
                      <a:pt x="31" y="0"/>
                    </a:moveTo>
                    <a:lnTo>
                      <a:pt x="30" y="0"/>
                    </a:lnTo>
                    <a:lnTo>
                      <a:pt x="29" y="1"/>
                    </a:lnTo>
                    <a:lnTo>
                      <a:pt x="25" y="3"/>
                    </a:lnTo>
                    <a:lnTo>
                      <a:pt x="22" y="3"/>
                    </a:lnTo>
                    <a:lnTo>
                      <a:pt x="17" y="4"/>
                    </a:lnTo>
                    <a:lnTo>
                      <a:pt x="14" y="6"/>
                    </a:lnTo>
                    <a:lnTo>
                      <a:pt x="11" y="6"/>
                    </a:lnTo>
                    <a:lnTo>
                      <a:pt x="7" y="7"/>
                    </a:lnTo>
                    <a:lnTo>
                      <a:pt x="6" y="7"/>
                    </a:lnTo>
                    <a:lnTo>
                      <a:pt x="4" y="6"/>
                    </a:lnTo>
                    <a:lnTo>
                      <a:pt x="3" y="5"/>
                    </a:lnTo>
                    <a:lnTo>
                      <a:pt x="2" y="4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BF59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xmlns="" id="{EB8F3C7C-15C7-3678-9644-46B826965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7" y="2460"/>
                <a:ext cx="186" cy="63"/>
              </a:xfrm>
              <a:custGeom>
                <a:avLst/>
                <a:gdLst>
                  <a:gd name="T0" fmla="*/ 185 w 186"/>
                  <a:gd name="T1" fmla="*/ 5 h 63"/>
                  <a:gd name="T2" fmla="*/ 185 w 186"/>
                  <a:gd name="T3" fmla="*/ 5 h 63"/>
                  <a:gd name="T4" fmla="*/ 184 w 186"/>
                  <a:gd name="T5" fmla="*/ 4 h 63"/>
                  <a:gd name="T6" fmla="*/ 183 w 186"/>
                  <a:gd name="T7" fmla="*/ 3 h 63"/>
                  <a:gd name="T8" fmla="*/ 181 w 186"/>
                  <a:gd name="T9" fmla="*/ 1 h 63"/>
                  <a:gd name="T10" fmla="*/ 179 w 186"/>
                  <a:gd name="T11" fmla="*/ 1 h 63"/>
                  <a:gd name="T12" fmla="*/ 177 w 186"/>
                  <a:gd name="T13" fmla="*/ 0 h 63"/>
                  <a:gd name="T14" fmla="*/ 175 w 186"/>
                  <a:gd name="T15" fmla="*/ 0 h 63"/>
                  <a:gd name="T16" fmla="*/ 172 w 186"/>
                  <a:gd name="T17" fmla="*/ 1 h 63"/>
                  <a:gd name="T18" fmla="*/ 166 w 186"/>
                  <a:gd name="T19" fmla="*/ 2 h 63"/>
                  <a:gd name="T20" fmla="*/ 158 w 186"/>
                  <a:gd name="T21" fmla="*/ 5 h 63"/>
                  <a:gd name="T22" fmla="*/ 146 w 186"/>
                  <a:gd name="T23" fmla="*/ 9 h 63"/>
                  <a:gd name="T24" fmla="*/ 131 w 186"/>
                  <a:gd name="T25" fmla="*/ 13 h 63"/>
                  <a:gd name="T26" fmla="*/ 118 w 186"/>
                  <a:gd name="T27" fmla="*/ 17 h 63"/>
                  <a:gd name="T28" fmla="*/ 105 w 186"/>
                  <a:gd name="T29" fmla="*/ 21 h 63"/>
                  <a:gd name="T30" fmla="*/ 94 w 186"/>
                  <a:gd name="T31" fmla="*/ 25 h 63"/>
                  <a:gd name="T32" fmla="*/ 86 w 186"/>
                  <a:gd name="T33" fmla="*/ 27 h 63"/>
                  <a:gd name="T34" fmla="*/ 79 w 186"/>
                  <a:gd name="T35" fmla="*/ 30 h 63"/>
                  <a:gd name="T36" fmla="*/ 67 w 186"/>
                  <a:gd name="T37" fmla="*/ 35 h 63"/>
                  <a:gd name="T38" fmla="*/ 53 w 186"/>
                  <a:gd name="T39" fmla="*/ 40 h 63"/>
                  <a:gd name="T40" fmla="*/ 38 w 186"/>
                  <a:gd name="T41" fmla="*/ 46 h 63"/>
                  <a:gd name="T42" fmla="*/ 23 w 186"/>
                  <a:gd name="T43" fmla="*/ 53 h 63"/>
                  <a:gd name="T44" fmla="*/ 12 w 186"/>
                  <a:gd name="T45" fmla="*/ 58 h 63"/>
                  <a:gd name="T46" fmla="*/ 3 w 186"/>
                  <a:gd name="T47" fmla="*/ 61 h 63"/>
                  <a:gd name="T48" fmla="*/ 0 w 186"/>
                  <a:gd name="T49" fmla="*/ 62 h 63"/>
                  <a:gd name="T50" fmla="*/ 66 w 186"/>
                  <a:gd name="T51" fmla="*/ 48 h 63"/>
                  <a:gd name="T52" fmla="*/ 110 w 186"/>
                  <a:gd name="T53" fmla="*/ 36 h 63"/>
                  <a:gd name="T54" fmla="*/ 73 w 186"/>
                  <a:gd name="T55" fmla="*/ 41 h 63"/>
                  <a:gd name="T56" fmla="*/ 75 w 186"/>
                  <a:gd name="T57" fmla="*/ 40 h 63"/>
                  <a:gd name="T58" fmla="*/ 78 w 186"/>
                  <a:gd name="T59" fmla="*/ 40 h 63"/>
                  <a:gd name="T60" fmla="*/ 81 w 186"/>
                  <a:gd name="T61" fmla="*/ 37 h 63"/>
                  <a:gd name="T62" fmla="*/ 86 w 186"/>
                  <a:gd name="T63" fmla="*/ 35 h 63"/>
                  <a:gd name="T64" fmla="*/ 92 w 186"/>
                  <a:gd name="T65" fmla="*/ 33 h 63"/>
                  <a:gd name="T66" fmla="*/ 99 w 186"/>
                  <a:gd name="T67" fmla="*/ 30 h 63"/>
                  <a:gd name="T68" fmla="*/ 107 w 186"/>
                  <a:gd name="T69" fmla="*/ 29 h 63"/>
                  <a:gd name="T70" fmla="*/ 114 w 186"/>
                  <a:gd name="T71" fmla="*/ 25 h 63"/>
                  <a:gd name="T72" fmla="*/ 121 w 186"/>
                  <a:gd name="T73" fmla="*/ 25 h 63"/>
                  <a:gd name="T74" fmla="*/ 128 w 186"/>
                  <a:gd name="T75" fmla="*/ 23 h 63"/>
                  <a:gd name="T76" fmla="*/ 134 w 186"/>
                  <a:gd name="T77" fmla="*/ 22 h 63"/>
                  <a:gd name="T78" fmla="*/ 139 w 186"/>
                  <a:gd name="T79" fmla="*/ 22 h 63"/>
                  <a:gd name="T80" fmla="*/ 144 w 186"/>
                  <a:gd name="T81" fmla="*/ 21 h 63"/>
                  <a:gd name="T82" fmla="*/ 146 w 186"/>
                  <a:gd name="T83" fmla="*/ 21 h 63"/>
                  <a:gd name="T84" fmla="*/ 149 w 186"/>
                  <a:gd name="T85" fmla="*/ 21 h 63"/>
                  <a:gd name="T86" fmla="*/ 150 w 186"/>
                  <a:gd name="T87" fmla="*/ 21 h 63"/>
                  <a:gd name="T88" fmla="*/ 133 w 186"/>
                  <a:gd name="T89" fmla="*/ 18 h 63"/>
                  <a:gd name="T90" fmla="*/ 159 w 186"/>
                  <a:gd name="T91" fmla="*/ 17 h 63"/>
                  <a:gd name="T92" fmla="*/ 151 w 186"/>
                  <a:gd name="T93" fmla="*/ 10 h 63"/>
                  <a:gd name="T94" fmla="*/ 168 w 186"/>
                  <a:gd name="T95" fmla="*/ 14 h 63"/>
                  <a:gd name="T96" fmla="*/ 179 w 186"/>
                  <a:gd name="T97" fmla="*/ 14 h 63"/>
                  <a:gd name="T98" fmla="*/ 168 w 186"/>
                  <a:gd name="T99" fmla="*/ 7 h 63"/>
                  <a:gd name="T100" fmla="*/ 185 w 186"/>
                  <a:gd name="T101" fmla="*/ 5 h 6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86"/>
                  <a:gd name="T154" fmla="*/ 0 h 63"/>
                  <a:gd name="T155" fmla="*/ 186 w 186"/>
                  <a:gd name="T156" fmla="*/ 63 h 63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86" h="63">
                    <a:moveTo>
                      <a:pt x="185" y="5"/>
                    </a:moveTo>
                    <a:lnTo>
                      <a:pt x="185" y="5"/>
                    </a:lnTo>
                    <a:lnTo>
                      <a:pt x="184" y="4"/>
                    </a:lnTo>
                    <a:lnTo>
                      <a:pt x="183" y="3"/>
                    </a:lnTo>
                    <a:lnTo>
                      <a:pt x="181" y="1"/>
                    </a:lnTo>
                    <a:lnTo>
                      <a:pt x="179" y="1"/>
                    </a:lnTo>
                    <a:lnTo>
                      <a:pt x="177" y="0"/>
                    </a:lnTo>
                    <a:lnTo>
                      <a:pt x="175" y="0"/>
                    </a:lnTo>
                    <a:lnTo>
                      <a:pt x="172" y="1"/>
                    </a:lnTo>
                    <a:lnTo>
                      <a:pt x="166" y="2"/>
                    </a:lnTo>
                    <a:lnTo>
                      <a:pt x="158" y="5"/>
                    </a:lnTo>
                    <a:lnTo>
                      <a:pt x="146" y="9"/>
                    </a:lnTo>
                    <a:lnTo>
                      <a:pt x="131" y="13"/>
                    </a:lnTo>
                    <a:lnTo>
                      <a:pt x="118" y="17"/>
                    </a:lnTo>
                    <a:lnTo>
                      <a:pt x="105" y="21"/>
                    </a:lnTo>
                    <a:lnTo>
                      <a:pt x="94" y="25"/>
                    </a:lnTo>
                    <a:lnTo>
                      <a:pt x="86" y="27"/>
                    </a:lnTo>
                    <a:lnTo>
                      <a:pt x="79" y="30"/>
                    </a:lnTo>
                    <a:lnTo>
                      <a:pt x="67" y="35"/>
                    </a:lnTo>
                    <a:lnTo>
                      <a:pt x="53" y="40"/>
                    </a:lnTo>
                    <a:lnTo>
                      <a:pt x="38" y="46"/>
                    </a:lnTo>
                    <a:lnTo>
                      <a:pt x="23" y="53"/>
                    </a:lnTo>
                    <a:lnTo>
                      <a:pt x="12" y="58"/>
                    </a:lnTo>
                    <a:lnTo>
                      <a:pt x="3" y="61"/>
                    </a:lnTo>
                    <a:lnTo>
                      <a:pt x="0" y="62"/>
                    </a:lnTo>
                    <a:lnTo>
                      <a:pt x="66" y="48"/>
                    </a:lnTo>
                    <a:lnTo>
                      <a:pt x="110" y="36"/>
                    </a:lnTo>
                    <a:lnTo>
                      <a:pt x="73" y="41"/>
                    </a:lnTo>
                    <a:lnTo>
                      <a:pt x="75" y="40"/>
                    </a:lnTo>
                    <a:lnTo>
                      <a:pt x="78" y="40"/>
                    </a:lnTo>
                    <a:lnTo>
                      <a:pt x="81" y="37"/>
                    </a:lnTo>
                    <a:lnTo>
                      <a:pt x="86" y="35"/>
                    </a:lnTo>
                    <a:lnTo>
                      <a:pt x="92" y="33"/>
                    </a:lnTo>
                    <a:lnTo>
                      <a:pt x="99" y="30"/>
                    </a:lnTo>
                    <a:lnTo>
                      <a:pt x="107" y="29"/>
                    </a:lnTo>
                    <a:lnTo>
                      <a:pt x="114" y="25"/>
                    </a:lnTo>
                    <a:lnTo>
                      <a:pt x="121" y="25"/>
                    </a:lnTo>
                    <a:lnTo>
                      <a:pt x="128" y="23"/>
                    </a:lnTo>
                    <a:lnTo>
                      <a:pt x="134" y="22"/>
                    </a:lnTo>
                    <a:lnTo>
                      <a:pt x="139" y="22"/>
                    </a:lnTo>
                    <a:lnTo>
                      <a:pt x="144" y="21"/>
                    </a:lnTo>
                    <a:lnTo>
                      <a:pt x="146" y="21"/>
                    </a:lnTo>
                    <a:lnTo>
                      <a:pt x="149" y="21"/>
                    </a:lnTo>
                    <a:lnTo>
                      <a:pt x="150" y="21"/>
                    </a:lnTo>
                    <a:lnTo>
                      <a:pt x="133" y="18"/>
                    </a:lnTo>
                    <a:lnTo>
                      <a:pt x="159" y="17"/>
                    </a:lnTo>
                    <a:lnTo>
                      <a:pt x="151" y="10"/>
                    </a:lnTo>
                    <a:lnTo>
                      <a:pt x="168" y="14"/>
                    </a:lnTo>
                    <a:lnTo>
                      <a:pt x="179" y="14"/>
                    </a:lnTo>
                    <a:lnTo>
                      <a:pt x="168" y="7"/>
                    </a:lnTo>
                    <a:lnTo>
                      <a:pt x="185" y="5"/>
                    </a:lnTo>
                  </a:path>
                </a:pathLst>
              </a:custGeom>
              <a:solidFill>
                <a:srgbClr val="BF59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xmlns="" id="{5D74DE23-68D8-8F89-B17A-AADBC8496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7" y="2477"/>
                <a:ext cx="216" cy="99"/>
              </a:xfrm>
              <a:custGeom>
                <a:avLst/>
                <a:gdLst>
                  <a:gd name="T0" fmla="*/ 209 w 216"/>
                  <a:gd name="T1" fmla="*/ 2 h 99"/>
                  <a:gd name="T2" fmla="*/ 203 w 216"/>
                  <a:gd name="T3" fmla="*/ 0 h 99"/>
                  <a:gd name="T4" fmla="*/ 204 w 216"/>
                  <a:gd name="T5" fmla="*/ 3 h 99"/>
                  <a:gd name="T6" fmla="*/ 189 w 216"/>
                  <a:gd name="T7" fmla="*/ 7 h 99"/>
                  <a:gd name="T8" fmla="*/ 167 w 216"/>
                  <a:gd name="T9" fmla="*/ 10 h 99"/>
                  <a:gd name="T10" fmla="*/ 173 w 216"/>
                  <a:gd name="T11" fmla="*/ 12 h 99"/>
                  <a:gd name="T12" fmla="*/ 188 w 216"/>
                  <a:gd name="T13" fmla="*/ 12 h 99"/>
                  <a:gd name="T14" fmla="*/ 173 w 216"/>
                  <a:gd name="T15" fmla="*/ 21 h 99"/>
                  <a:gd name="T16" fmla="*/ 146 w 216"/>
                  <a:gd name="T17" fmla="*/ 28 h 99"/>
                  <a:gd name="T18" fmla="*/ 152 w 216"/>
                  <a:gd name="T19" fmla="*/ 28 h 99"/>
                  <a:gd name="T20" fmla="*/ 172 w 216"/>
                  <a:gd name="T21" fmla="*/ 28 h 99"/>
                  <a:gd name="T22" fmla="*/ 161 w 216"/>
                  <a:gd name="T23" fmla="*/ 31 h 99"/>
                  <a:gd name="T24" fmla="*/ 143 w 216"/>
                  <a:gd name="T25" fmla="*/ 36 h 99"/>
                  <a:gd name="T26" fmla="*/ 152 w 216"/>
                  <a:gd name="T27" fmla="*/ 36 h 99"/>
                  <a:gd name="T28" fmla="*/ 171 w 216"/>
                  <a:gd name="T29" fmla="*/ 35 h 99"/>
                  <a:gd name="T30" fmla="*/ 154 w 216"/>
                  <a:gd name="T31" fmla="*/ 43 h 99"/>
                  <a:gd name="T32" fmla="*/ 125 w 216"/>
                  <a:gd name="T33" fmla="*/ 52 h 99"/>
                  <a:gd name="T34" fmla="*/ 126 w 216"/>
                  <a:gd name="T35" fmla="*/ 55 h 99"/>
                  <a:gd name="T36" fmla="*/ 139 w 216"/>
                  <a:gd name="T37" fmla="*/ 55 h 99"/>
                  <a:gd name="T38" fmla="*/ 102 w 216"/>
                  <a:gd name="T39" fmla="*/ 67 h 99"/>
                  <a:gd name="T40" fmla="*/ 48 w 216"/>
                  <a:gd name="T41" fmla="*/ 78 h 99"/>
                  <a:gd name="T42" fmla="*/ 50 w 216"/>
                  <a:gd name="T43" fmla="*/ 75 h 99"/>
                  <a:gd name="T44" fmla="*/ 70 w 216"/>
                  <a:gd name="T45" fmla="*/ 67 h 99"/>
                  <a:gd name="T46" fmla="*/ 56 w 216"/>
                  <a:gd name="T47" fmla="*/ 69 h 99"/>
                  <a:gd name="T48" fmla="*/ 30 w 216"/>
                  <a:gd name="T49" fmla="*/ 74 h 99"/>
                  <a:gd name="T50" fmla="*/ 32 w 216"/>
                  <a:gd name="T51" fmla="*/ 71 h 99"/>
                  <a:gd name="T52" fmla="*/ 44 w 216"/>
                  <a:gd name="T53" fmla="*/ 65 h 99"/>
                  <a:gd name="T54" fmla="*/ 30 w 216"/>
                  <a:gd name="T55" fmla="*/ 67 h 99"/>
                  <a:gd name="T56" fmla="*/ 6 w 216"/>
                  <a:gd name="T57" fmla="*/ 72 h 99"/>
                  <a:gd name="T58" fmla="*/ 2 w 216"/>
                  <a:gd name="T59" fmla="*/ 75 h 99"/>
                  <a:gd name="T60" fmla="*/ 7 w 216"/>
                  <a:gd name="T61" fmla="*/ 76 h 99"/>
                  <a:gd name="T62" fmla="*/ 6 w 216"/>
                  <a:gd name="T63" fmla="*/ 78 h 99"/>
                  <a:gd name="T64" fmla="*/ 4 w 216"/>
                  <a:gd name="T65" fmla="*/ 82 h 99"/>
                  <a:gd name="T66" fmla="*/ 7 w 216"/>
                  <a:gd name="T67" fmla="*/ 84 h 99"/>
                  <a:gd name="T68" fmla="*/ 13 w 216"/>
                  <a:gd name="T69" fmla="*/ 87 h 99"/>
                  <a:gd name="T70" fmla="*/ 6 w 216"/>
                  <a:gd name="T71" fmla="*/ 88 h 99"/>
                  <a:gd name="T72" fmla="*/ 2 w 216"/>
                  <a:gd name="T73" fmla="*/ 91 h 99"/>
                  <a:gd name="T74" fmla="*/ 1 w 216"/>
                  <a:gd name="T75" fmla="*/ 96 h 99"/>
                  <a:gd name="T76" fmla="*/ 18 w 216"/>
                  <a:gd name="T77" fmla="*/ 97 h 99"/>
                  <a:gd name="T78" fmla="*/ 43 w 216"/>
                  <a:gd name="T79" fmla="*/ 97 h 99"/>
                  <a:gd name="T80" fmla="*/ 98 w 216"/>
                  <a:gd name="T81" fmla="*/ 79 h 99"/>
                  <a:gd name="T82" fmla="*/ 165 w 216"/>
                  <a:gd name="T83" fmla="*/ 54 h 99"/>
                  <a:gd name="T84" fmla="*/ 182 w 216"/>
                  <a:gd name="T85" fmla="*/ 45 h 99"/>
                  <a:gd name="T86" fmla="*/ 178 w 216"/>
                  <a:gd name="T87" fmla="*/ 44 h 99"/>
                  <a:gd name="T88" fmla="*/ 167 w 216"/>
                  <a:gd name="T89" fmla="*/ 46 h 99"/>
                  <a:gd name="T90" fmla="*/ 169 w 216"/>
                  <a:gd name="T91" fmla="*/ 43 h 99"/>
                  <a:gd name="T92" fmla="*/ 182 w 216"/>
                  <a:gd name="T93" fmla="*/ 36 h 99"/>
                  <a:gd name="T94" fmla="*/ 189 w 216"/>
                  <a:gd name="T95" fmla="*/ 32 h 99"/>
                  <a:gd name="T96" fmla="*/ 189 w 216"/>
                  <a:gd name="T97" fmla="*/ 27 h 99"/>
                  <a:gd name="T98" fmla="*/ 185 w 216"/>
                  <a:gd name="T99" fmla="*/ 25 h 99"/>
                  <a:gd name="T100" fmla="*/ 184 w 216"/>
                  <a:gd name="T101" fmla="*/ 23 h 99"/>
                  <a:gd name="T102" fmla="*/ 191 w 216"/>
                  <a:gd name="T103" fmla="*/ 22 h 99"/>
                  <a:gd name="T104" fmla="*/ 195 w 216"/>
                  <a:gd name="T105" fmla="*/ 20 h 99"/>
                  <a:gd name="T106" fmla="*/ 191 w 216"/>
                  <a:gd name="T107" fmla="*/ 18 h 99"/>
                  <a:gd name="T108" fmla="*/ 196 w 216"/>
                  <a:gd name="T109" fmla="*/ 15 h 99"/>
                  <a:gd name="T110" fmla="*/ 209 w 216"/>
                  <a:gd name="T111" fmla="*/ 8 h 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16"/>
                  <a:gd name="T169" fmla="*/ 0 h 99"/>
                  <a:gd name="T170" fmla="*/ 216 w 216"/>
                  <a:gd name="T171" fmla="*/ 99 h 9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16" h="99">
                    <a:moveTo>
                      <a:pt x="215" y="4"/>
                    </a:moveTo>
                    <a:lnTo>
                      <a:pt x="213" y="4"/>
                    </a:lnTo>
                    <a:lnTo>
                      <a:pt x="211" y="3"/>
                    </a:lnTo>
                    <a:lnTo>
                      <a:pt x="209" y="2"/>
                    </a:lnTo>
                    <a:lnTo>
                      <a:pt x="208" y="2"/>
                    </a:lnTo>
                    <a:lnTo>
                      <a:pt x="206" y="1"/>
                    </a:lnTo>
                    <a:lnTo>
                      <a:pt x="204" y="0"/>
                    </a:lnTo>
                    <a:lnTo>
                      <a:pt x="203" y="0"/>
                    </a:lnTo>
                    <a:lnTo>
                      <a:pt x="204" y="0"/>
                    </a:lnTo>
                    <a:lnTo>
                      <a:pt x="204" y="1"/>
                    </a:lnTo>
                    <a:lnTo>
                      <a:pt x="204" y="2"/>
                    </a:lnTo>
                    <a:lnTo>
                      <a:pt x="204" y="3"/>
                    </a:lnTo>
                    <a:lnTo>
                      <a:pt x="204" y="4"/>
                    </a:lnTo>
                    <a:lnTo>
                      <a:pt x="200" y="6"/>
                    </a:lnTo>
                    <a:lnTo>
                      <a:pt x="194" y="6"/>
                    </a:lnTo>
                    <a:lnTo>
                      <a:pt x="189" y="7"/>
                    </a:lnTo>
                    <a:lnTo>
                      <a:pt x="184" y="8"/>
                    </a:lnTo>
                    <a:lnTo>
                      <a:pt x="178" y="9"/>
                    </a:lnTo>
                    <a:lnTo>
                      <a:pt x="173" y="10"/>
                    </a:lnTo>
                    <a:lnTo>
                      <a:pt x="167" y="10"/>
                    </a:lnTo>
                    <a:lnTo>
                      <a:pt x="162" y="12"/>
                    </a:lnTo>
                    <a:lnTo>
                      <a:pt x="165" y="12"/>
                    </a:lnTo>
                    <a:lnTo>
                      <a:pt x="170" y="12"/>
                    </a:lnTo>
                    <a:lnTo>
                      <a:pt x="173" y="12"/>
                    </a:lnTo>
                    <a:lnTo>
                      <a:pt x="177" y="12"/>
                    </a:lnTo>
                    <a:lnTo>
                      <a:pt x="180" y="12"/>
                    </a:lnTo>
                    <a:lnTo>
                      <a:pt x="185" y="12"/>
                    </a:lnTo>
                    <a:lnTo>
                      <a:pt x="188" y="12"/>
                    </a:lnTo>
                    <a:lnTo>
                      <a:pt x="191" y="12"/>
                    </a:lnTo>
                    <a:lnTo>
                      <a:pt x="186" y="16"/>
                    </a:lnTo>
                    <a:lnTo>
                      <a:pt x="180" y="18"/>
                    </a:lnTo>
                    <a:lnTo>
                      <a:pt x="173" y="21"/>
                    </a:lnTo>
                    <a:lnTo>
                      <a:pt x="167" y="23"/>
                    </a:lnTo>
                    <a:lnTo>
                      <a:pt x="160" y="24"/>
                    </a:lnTo>
                    <a:lnTo>
                      <a:pt x="152" y="26"/>
                    </a:lnTo>
                    <a:lnTo>
                      <a:pt x="146" y="28"/>
                    </a:lnTo>
                    <a:lnTo>
                      <a:pt x="139" y="28"/>
                    </a:lnTo>
                    <a:lnTo>
                      <a:pt x="144" y="28"/>
                    </a:lnTo>
                    <a:lnTo>
                      <a:pt x="148" y="28"/>
                    </a:lnTo>
                    <a:lnTo>
                      <a:pt x="152" y="28"/>
                    </a:lnTo>
                    <a:lnTo>
                      <a:pt x="158" y="28"/>
                    </a:lnTo>
                    <a:lnTo>
                      <a:pt x="162" y="28"/>
                    </a:lnTo>
                    <a:lnTo>
                      <a:pt x="167" y="28"/>
                    </a:lnTo>
                    <a:lnTo>
                      <a:pt x="172" y="28"/>
                    </a:lnTo>
                    <a:lnTo>
                      <a:pt x="176" y="27"/>
                    </a:lnTo>
                    <a:lnTo>
                      <a:pt x="171" y="28"/>
                    </a:lnTo>
                    <a:lnTo>
                      <a:pt x="167" y="30"/>
                    </a:lnTo>
                    <a:lnTo>
                      <a:pt x="161" y="31"/>
                    </a:lnTo>
                    <a:lnTo>
                      <a:pt x="157" y="32"/>
                    </a:lnTo>
                    <a:lnTo>
                      <a:pt x="152" y="33"/>
                    </a:lnTo>
                    <a:lnTo>
                      <a:pt x="147" y="35"/>
                    </a:lnTo>
                    <a:lnTo>
                      <a:pt x="143" y="36"/>
                    </a:lnTo>
                    <a:lnTo>
                      <a:pt x="137" y="36"/>
                    </a:lnTo>
                    <a:lnTo>
                      <a:pt x="143" y="36"/>
                    </a:lnTo>
                    <a:lnTo>
                      <a:pt x="147" y="36"/>
                    </a:lnTo>
                    <a:lnTo>
                      <a:pt x="152" y="36"/>
                    </a:lnTo>
                    <a:lnTo>
                      <a:pt x="157" y="36"/>
                    </a:lnTo>
                    <a:lnTo>
                      <a:pt x="161" y="35"/>
                    </a:lnTo>
                    <a:lnTo>
                      <a:pt x="167" y="35"/>
                    </a:lnTo>
                    <a:lnTo>
                      <a:pt x="171" y="35"/>
                    </a:lnTo>
                    <a:lnTo>
                      <a:pt x="176" y="34"/>
                    </a:lnTo>
                    <a:lnTo>
                      <a:pt x="169" y="37"/>
                    </a:lnTo>
                    <a:lnTo>
                      <a:pt x="161" y="41"/>
                    </a:lnTo>
                    <a:lnTo>
                      <a:pt x="154" y="43"/>
                    </a:lnTo>
                    <a:lnTo>
                      <a:pt x="147" y="46"/>
                    </a:lnTo>
                    <a:lnTo>
                      <a:pt x="139" y="48"/>
                    </a:lnTo>
                    <a:lnTo>
                      <a:pt x="132" y="51"/>
                    </a:lnTo>
                    <a:lnTo>
                      <a:pt x="125" y="52"/>
                    </a:lnTo>
                    <a:lnTo>
                      <a:pt x="116" y="54"/>
                    </a:lnTo>
                    <a:lnTo>
                      <a:pt x="120" y="55"/>
                    </a:lnTo>
                    <a:lnTo>
                      <a:pt x="123" y="55"/>
                    </a:lnTo>
                    <a:lnTo>
                      <a:pt x="126" y="55"/>
                    </a:lnTo>
                    <a:lnTo>
                      <a:pt x="129" y="55"/>
                    </a:lnTo>
                    <a:lnTo>
                      <a:pt x="133" y="55"/>
                    </a:lnTo>
                    <a:lnTo>
                      <a:pt x="136" y="55"/>
                    </a:lnTo>
                    <a:lnTo>
                      <a:pt x="139" y="55"/>
                    </a:lnTo>
                    <a:lnTo>
                      <a:pt x="143" y="55"/>
                    </a:lnTo>
                    <a:lnTo>
                      <a:pt x="129" y="59"/>
                    </a:lnTo>
                    <a:lnTo>
                      <a:pt x="115" y="63"/>
                    </a:lnTo>
                    <a:lnTo>
                      <a:pt x="102" y="67"/>
                    </a:lnTo>
                    <a:lnTo>
                      <a:pt x="89" y="71"/>
                    </a:lnTo>
                    <a:lnTo>
                      <a:pt x="74" y="74"/>
                    </a:lnTo>
                    <a:lnTo>
                      <a:pt x="61" y="76"/>
                    </a:lnTo>
                    <a:lnTo>
                      <a:pt x="48" y="78"/>
                    </a:lnTo>
                    <a:lnTo>
                      <a:pt x="34" y="81"/>
                    </a:lnTo>
                    <a:lnTo>
                      <a:pt x="39" y="78"/>
                    </a:lnTo>
                    <a:lnTo>
                      <a:pt x="44" y="76"/>
                    </a:lnTo>
                    <a:lnTo>
                      <a:pt x="50" y="75"/>
                    </a:lnTo>
                    <a:lnTo>
                      <a:pt x="55" y="73"/>
                    </a:lnTo>
                    <a:lnTo>
                      <a:pt x="60" y="71"/>
                    </a:lnTo>
                    <a:lnTo>
                      <a:pt x="65" y="69"/>
                    </a:lnTo>
                    <a:lnTo>
                      <a:pt x="70" y="67"/>
                    </a:lnTo>
                    <a:lnTo>
                      <a:pt x="76" y="65"/>
                    </a:lnTo>
                    <a:lnTo>
                      <a:pt x="69" y="67"/>
                    </a:lnTo>
                    <a:lnTo>
                      <a:pt x="63" y="68"/>
                    </a:lnTo>
                    <a:lnTo>
                      <a:pt x="56" y="69"/>
                    </a:lnTo>
                    <a:lnTo>
                      <a:pt x="50" y="71"/>
                    </a:lnTo>
                    <a:lnTo>
                      <a:pt x="43" y="71"/>
                    </a:lnTo>
                    <a:lnTo>
                      <a:pt x="35" y="73"/>
                    </a:lnTo>
                    <a:lnTo>
                      <a:pt x="30" y="74"/>
                    </a:lnTo>
                    <a:lnTo>
                      <a:pt x="22" y="76"/>
                    </a:lnTo>
                    <a:lnTo>
                      <a:pt x="25" y="74"/>
                    </a:lnTo>
                    <a:lnTo>
                      <a:pt x="29" y="72"/>
                    </a:lnTo>
                    <a:lnTo>
                      <a:pt x="32" y="71"/>
                    </a:lnTo>
                    <a:lnTo>
                      <a:pt x="35" y="70"/>
                    </a:lnTo>
                    <a:lnTo>
                      <a:pt x="38" y="68"/>
                    </a:lnTo>
                    <a:lnTo>
                      <a:pt x="42" y="67"/>
                    </a:lnTo>
                    <a:lnTo>
                      <a:pt x="44" y="65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5" y="67"/>
                    </a:lnTo>
                    <a:lnTo>
                      <a:pt x="30" y="67"/>
                    </a:lnTo>
                    <a:lnTo>
                      <a:pt x="24" y="69"/>
                    </a:lnTo>
                    <a:lnTo>
                      <a:pt x="18" y="70"/>
                    </a:lnTo>
                    <a:lnTo>
                      <a:pt x="12" y="71"/>
                    </a:lnTo>
                    <a:lnTo>
                      <a:pt x="6" y="72"/>
                    </a:lnTo>
                    <a:lnTo>
                      <a:pt x="0" y="73"/>
                    </a:lnTo>
                    <a:lnTo>
                      <a:pt x="1" y="74"/>
                    </a:lnTo>
                    <a:lnTo>
                      <a:pt x="2" y="74"/>
                    </a:lnTo>
                    <a:lnTo>
                      <a:pt x="2" y="75"/>
                    </a:lnTo>
                    <a:lnTo>
                      <a:pt x="4" y="75"/>
                    </a:lnTo>
                    <a:lnTo>
                      <a:pt x="5" y="75"/>
                    </a:lnTo>
                    <a:lnTo>
                      <a:pt x="6" y="76"/>
                    </a:lnTo>
                    <a:lnTo>
                      <a:pt x="7" y="76"/>
                    </a:lnTo>
                    <a:lnTo>
                      <a:pt x="8" y="76"/>
                    </a:lnTo>
                    <a:lnTo>
                      <a:pt x="7" y="76"/>
                    </a:lnTo>
                    <a:lnTo>
                      <a:pt x="7" y="78"/>
                    </a:lnTo>
                    <a:lnTo>
                      <a:pt x="6" y="78"/>
                    </a:lnTo>
                    <a:lnTo>
                      <a:pt x="5" y="79"/>
                    </a:lnTo>
                    <a:lnTo>
                      <a:pt x="5" y="80"/>
                    </a:lnTo>
                    <a:lnTo>
                      <a:pt x="4" y="81"/>
                    </a:lnTo>
                    <a:lnTo>
                      <a:pt x="4" y="82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5" y="83"/>
                    </a:lnTo>
                    <a:lnTo>
                      <a:pt x="7" y="84"/>
                    </a:lnTo>
                    <a:lnTo>
                      <a:pt x="8" y="85"/>
                    </a:lnTo>
                    <a:lnTo>
                      <a:pt x="9" y="85"/>
                    </a:lnTo>
                    <a:lnTo>
                      <a:pt x="11" y="86"/>
                    </a:lnTo>
                    <a:lnTo>
                      <a:pt x="13" y="87"/>
                    </a:lnTo>
                    <a:lnTo>
                      <a:pt x="11" y="87"/>
                    </a:lnTo>
                    <a:lnTo>
                      <a:pt x="9" y="87"/>
                    </a:lnTo>
                    <a:lnTo>
                      <a:pt x="8" y="88"/>
                    </a:lnTo>
                    <a:lnTo>
                      <a:pt x="6" y="88"/>
                    </a:lnTo>
                    <a:lnTo>
                      <a:pt x="5" y="88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2" y="92"/>
                    </a:lnTo>
                    <a:lnTo>
                      <a:pt x="2" y="93"/>
                    </a:lnTo>
                    <a:lnTo>
                      <a:pt x="1" y="94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7" y="98"/>
                    </a:lnTo>
                    <a:lnTo>
                      <a:pt x="13" y="97"/>
                    </a:lnTo>
                    <a:lnTo>
                      <a:pt x="18" y="97"/>
                    </a:lnTo>
                    <a:lnTo>
                      <a:pt x="24" y="97"/>
                    </a:lnTo>
                    <a:lnTo>
                      <a:pt x="30" y="97"/>
                    </a:lnTo>
                    <a:lnTo>
                      <a:pt x="37" y="97"/>
                    </a:lnTo>
                    <a:lnTo>
                      <a:pt x="43" y="97"/>
                    </a:lnTo>
                    <a:lnTo>
                      <a:pt x="48" y="97"/>
                    </a:lnTo>
                    <a:lnTo>
                      <a:pt x="65" y="91"/>
                    </a:lnTo>
                    <a:lnTo>
                      <a:pt x="82" y="85"/>
                    </a:lnTo>
                    <a:lnTo>
                      <a:pt x="98" y="79"/>
                    </a:lnTo>
                    <a:lnTo>
                      <a:pt x="115" y="73"/>
                    </a:lnTo>
                    <a:lnTo>
                      <a:pt x="132" y="67"/>
                    </a:lnTo>
                    <a:lnTo>
                      <a:pt x="148" y="61"/>
                    </a:lnTo>
                    <a:lnTo>
                      <a:pt x="165" y="54"/>
                    </a:lnTo>
                    <a:lnTo>
                      <a:pt x="182" y="48"/>
                    </a:lnTo>
                    <a:lnTo>
                      <a:pt x="182" y="47"/>
                    </a:lnTo>
                    <a:lnTo>
                      <a:pt x="182" y="46"/>
                    </a:lnTo>
                    <a:lnTo>
                      <a:pt x="182" y="45"/>
                    </a:lnTo>
                    <a:lnTo>
                      <a:pt x="183" y="44"/>
                    </a:lnTo>
                    <a:lnTo>
                      <a:pt x="183" y="43"/>
                    </a:lnTo>
                    <a:lnTo>
                      <a:pt x="180" y="43"/>
                    </a:lnTo>
                    <a:lnTo>
                      <a:pt x="178" y="44"/>
                    </a:lnTo>
                    <a:lnTo>
                      <a:pt x="175" y="44"/>
                    </a:lnTo>
                    <a:lnTo>
                      <a:pt x="173" y="45"/>
                    </a:lnTo>
                    <a:lnTo>
                      <a:pt x="170" y="45"/>
                    </a:lnTo>
                    <a:lnTo>
                      <a:pt x="167" y="46"/>
                    </a:lnTo>
                    <a:lnTo>
                      <a:pt x="165" y="46"/>
                    </a:lnTo>
                    <a:lnTo>
                      <a:pt x="162" y="47"/>
                    </a:lnTo>
                    <a:lnTo>
                      <a:pt x="165" y="45"/>
                    </a:lnTo>
                    <a:lnTo>
                      <a:pt x="169" y="43"/>
                    </a:lnTo>
                    <a:lnTo>
                      <a:pt x="172" y="41"/>
                    </a:lnTo>
                    <a:lnTo>
                      <a:pt x="175" y="39"/>
                    </a:lnTo>
                    <a:lnTo>
                      <a:pt x="178" y="38"/>
                    </a:lnTo>
                    <a:lnTo>
                      <a:pt x="182" y="36"/>
                    </a:lnTo>
                    <a:lnTo>
                      <a:pt x="185" y="35"/>
                    </a:lnTo>
                    <a:lnTo>
                      <a:pt x="188" y="33"/>
                    </a:lnTo>
                    <a:lnTo>
                      <a:pt x="188" y="32"/>
                    </a:lnTo>
                    <a:lnTo>
                      <a:pt x="189" y="32"/>
                    </a:lnTo>
                    <a:lnTo>
                      <a:pt x="189" y="31"/>
                    </a:lnTo>
                    <a:lnTo>
                      <a:pt x="189" y="30"/>
                    </a:lnTo>
                    <a:lnTo>
                      <a:pt x="190" y="28"/>
                    </a:lnTo>
                    <a:lnTo>
                      <a:pt x="189" y="27"/>
                    </a:lnTo>
                    <a:lnTo>
                      <a:pt x="188" y="27"/>
                    </a:lnTo>
                    <a:lnTo>
                      <a:pt x="187" y="26"/>
                    </a:lnTo>
                    <a:lnTo>
                      <a:pt x="186" y="26"/>
                    </a:lnTo>
                    <a:lnTo>
                      <a:pt x="185" y="25"/>
                    </a:lnTo>
                    <a:lnTo>
                      <a:pt x="184" y="25"/>
                    </a:lnTo>
                    <a:lnTo>
                      <a:pt x="183" y="24"/>
                    </a:lnTo>
                    <a:lnTo>
                      <a:pt x="182" y="24"/>
                    </a:lnTo>
                    <a:lnTo>
                      <a:pt x="184" y="23"/>
                    </a:lnTo>
                    <a:lnTo>
                      <a:pt x="186" y="23"/>
                    </a:lnTo>
                    <a:lnTo>
                      <a:pt x="187" y="23"/>
                    </a:lnTo>
                    <a:lnTo>
                      <a:pt x="189" y="23"/>
                    </a:lnTo>
                    <a:lnTo>
                      <a:pt x="191" y="22"/>
                    </a:lnTo>
                    <a:lnTo>
                      <a:pt x="193" y="21"/>
                    </a:lnTo>
                    <a:lnTo>
                      <a:pt x="194" y="21"/>
                    </a:lnTo>
                    <a:lnTo>
                      <a:pt x="196" y="20"/>
                    </a:lnTo>
                    <a:lnTo>
                      <a:pt x="195" y="20"/>
                    </a:lnTo>
                    <a:lnTo>
                      <a:pt x="194" y="20"/>
                    </a:lnTo>
                    <a:lnTo>
                      <a:pt x="193" y="19"/>
                    </a:lnTo>
                    <a:lnTo>
                      <a:pt x="191" y="19"/>
                    </a:lnTo>
                    <a:lnTo>
                      <a:pt x="191" y="18"/>
                    </a:lnTo>
                    <a:lnTo>
                      <a:pt x="190" y="18"/>
                    </a:lnTo>
                    <a:lnTo>
                      <a:pt x="189" y="18"/>
                    </a:lnTo>
                    <a:lnTo>
                      <a:pt x="193" y="17"/>
                    </a:lnTo>
                    <a:lnTo>
                      <a:pt x="196" y="15"/>
                    </a:lnTo>
                    <a:lnTo>
                      <a:pt x="200" y="13"/>
                    </a:lnTo>
                    <a:lnTo>
                      <a:pt x="202" y="12"/>
                    </a:lnTo>
                    <a:lnTo>
                      <a:pt x="206" y="10"/>
                    </a:lnTo>
                    <a:lnTo>
                      <a:pt x="209" y="8"/>
                    </a:lnTo>
                    <a:lnTo>
                      <a:pt x="211" y="6"/>
                    </a:lnTo>
                    <a:lnTo>
                      <a:pt x="215" y="4"/>
                    </a:lnTo>
                  </a:path>
                </a:pathLst>
              </a:custGeom>
              <a:solidFill>
                <a:srgbClr val="BF59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xmlns="" id="{32BA8283-FA06-F4E9-069B-D8782E3E4A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9" y="2574"/>
                <a:ext cx="172" cy="38"/>
              </a:xfrm>
              <a:custGeom>
                <a:avLst/>
                <a:gdLst>
                  <a:gd name="T0" fmla="*/ 165 w 172"/>
                  <a:gd name="T1" fmla="*/ 1 h 38"/>
                  <a:gd name="T2" fmla="*/ 155 w 172"/>
                  <a:gd name="T3" fmla="*/ 1 h 38"/>
                  <a:gd name="T4" fmla="*/ 146 w 172"/>
                  <a:gd name="T5" fmla="*/ 1 h 38"/>
                  <a:gd name="T6" fmla="*/ 135 w 172"/>
                  <a:gd name="T7" fmla="*/ 1 h 38"/>
                  <a:gd name="T8" fmla="*/ 132 w 172"/>
                  <a:gd name="T9" fmla="*/ 1 h 38"/>
                  <a:gd name="T10" fmla="*/ 135 w 172"/>
                  <a:gd name="T11" fmla="*/ 3 h 38"/>
                  <a:gd name="T12" fmla="*/ 139 w 172"/>
                  <a:gd name="T13" fmla="*/ 6 h 38"/>
                  <a:gd name="T14" fmla="*/ 142 w 172"/>
                  <a:gd name="T15" fmla="*/ 8 h 38"/>
                  <a:gd name="T16" fmla="*/ 142 w 172"/>
                  <a:gd name="T17" fmla="*/ 9 h 38"/>
                  <a:gd name="T18" fmla="*/ 136 w 172"/>
                  <a:gd name="T19" fmla="*/ 11 h 38"/>
                  <a:gd name="T20" fmla="*/ 124 w 172"/>
                  <a:gd name="T21" fmla="*/ 10 h 38"/>
                  <a:gd name="T22" fmla="*/ 104 w 172"/>
                  <a:gd name="T23" fmla="*/ 8 h 38"/>
                  <a:gd name="T24" fmla="*/ 87 w 172"/>
                  <a:gd name="T25" fmla="*/ 4 h 38"/>
                  <a:gd name="T26" fmla="*/ 87 w 172"/>
                  <a:gd name="T27" fmla="*/ 4 h 38"/>
                  <a:gd name="T28" fmla="*/ 97 w 172"/>
                  <a:gd name="T29" fmla="*/ 8 h 38"/>
                  <a:gd name="T30" fmla="*/ 107 w 172"/>
                  <a:gd name="T31" fmla="*/ 11 h 38"/>
                  <a:gd name="T32" fmla="*/ 117 w 172"/>
                  <a:gd name="T33" fmla="*/ 14 h 38"/>
                  <a:gd name="T34" fmla="*/ 116 w 172"/>
                  <a:gd name="T35" fmla="*/ 16 h 38"/>
                  <a:gd name="T36" fmla="*/ 105 w 172"/>
                  <a:gd name="T37" fmla="*/ 14 h 38"/>
                  <a:gd name="T38" fmla="*/ 93 w 172"/>
                  <a:gd name="T39" fmla="*/ 11 h 38"/>
                  <a:gd name="T40" fmla="*/ 81 w 172"/>
                  <a:gd name="T41" fmla="*/ 9 h 38"/>
                  <a:gd name="T42" fmla="*/ 79 w 172"/>
                  <a:gd name="T43" fmla="*/ 9 h 38"/>
                  <a:gd name="T44" fmla="*/ 85 w 172"/>
                  <a:gd name="T45" fmla="*/ 12 h 38"/>
                  <a:gd name="T46" fmla="*/ 91 w 172"/>
                  <a:gd name="T47" fmla="*/ 14 h 38"/>
                  <a:gd name="T48" fmla="*/ 98 w 172"/>
                  <a:gd name="T49" fmla="*/ 16 h 38"/>
                  <a:gd name="T50" fmla="*/ 94 w 172"/>
                  <a:gd name="T51" fmla="*/ 17 h 38"/>
                  <a:gd name="T52" fmla="*/ 80 w 172"/>
                  <a:gd name="T53" fmla="*/ 14 h 38"/>
                  <a:gd name="T54" fmla="*/ 67 w 172"/>
                  <a:gd name="T55" fmla="*/ 13 h 38"/>
                  <a:gd name="T56" fmla="*/ 53 w 172"/>
                  <a:gd name="T57" fmla="*/ 10 h 38"/>
                  <a:gd name="T58" fmla="*/ 50 w 172"/>
                  <a:gd name="T59" fmla="*/ 11 h 38"/>
                  <a:gd name="T60" fmla="*/ 57 w 172"/>
                  <a:gd name="T61" fmla="*/ 14 h 38"/>
                  <a:gd name="T62" fmla="*/ 64 w 172"/>
                  <a:gd name="T63" fmla="*/ 17 h 38"/>
                  <a:gd name="T64" fmla="*/ 72 w 172"/>
                  <a:gd name="T65" fmla="*/ 21 h 38"/>
                  <a:gd name="T66" fmla="*/ 69 w 172"/>
                  <a:gd name="T67" fmla="*/ 20 h 38"/>
                  <a:gd name="T68" fmla="*/ 56 w 172"/>
                  <a:gd name="T69" fmla="*/ 16 h 38"/>
                  <a:gd name="T70" fmla="*/ 44 w 172"/>
                  <a:gd name="T71" fmla="*/ 13 h 38"/>
                  <a:gd name="T72" fmla="*/ 32 w 172"/>
                  <a:gd name="T73" fmla="*/ 9 h 38"/>
                  <a:gd name="T74" fmla="*/ 28 w 172"/>
                  <a:gd name="T75" fmla="*/ 9 h 38"/>
                  <a:gd name="T76" fmla="*/ 33 w 172"/>
                  <a:gd name="T77" fmla="*/ 13 h 38"/>
                  <a:gd name="T78" fmla="*/ 38 w 172"/>
                  <a:gd name="T79" fmla="*/ 16 h 38"/>
                  <a:gd name="T80" fmla="*/ 43 w 172"/>
                  <a:gd name="T81" fmla="*/ 20 h 38"/>
                  <a:gd name="T82" fmla="*/ 41 w 172"/>
                  <a:gd name="T83" fmla="*/ 20 h 38"/>
                  <a:gd name="T84" fmla="*/ 28 w 172"/>
                  <a:gd name="T85" fmla="*/ 17 h 38"/>
                  <a:gd name="T86" fmla="*/ 17 w 172"/>
                  <a:gd name="T87" fmla="*/ 14 h 38"/>
                  <a:gd name="T88" fmla="*/ 6 w 172"/>
                  <a:gd name="T89" fmla="*/ 11 h 38"/>
                  <a:gd name="T90" fmla="*/ 2 w 172"/>
                  <a:gd name="T91" fmla="*/ 10 h 38"/>
                  <a:gd name="T92" fmla="*/ 11 w 172"/>
                  <a:gd name="T93" fmla="*/ 16 h 38"/>
                  <a:gd name="T94" fmla="*/ 26 w 172"/>
                  <a:gd name="T95" fmla="*/ 23 h 38"/>
                  <a:gd name="T96" fmla="*/ 42 w 172"/>
                  <a:gd name="T97" fmla="*/ 30 h 38"/>
                  <a:gd name="T98" fmla="*/ 57 w 172"/>
                  <a:gd name="T99" fmla="*/ 34 h 38"/>
                  <a:gd name="T100" fmla="*/ 76 w 172"/>
                  <a:gd name="T101" fmla="*/ 36 h 38"/>
                  <a:gd name="T102" fmla="*/ 94 w 172"/>
                  <a:gd name="T103" fmla="*/ 37 h 38"/>
                  <a:gd name="T104" fmla="*/ 106 w 172"/>
                  <a:gd name="T105" fmla="*/ 37 h 38"/>
                  <a:gd name="T106" fmla="*/ 115 w 172"/>
                  <a:gd name="T107" fmla="*/ 34 h 38"/>
                  <a:gd name="T108" fmla="*/ 131 w 172"/>
                  <a:gd name="T109" fmla="*/ 26 h 38"/>
                  <a:gd name="T110" fmla="*/ 146 w 172"/>
                  <a:gd name="T111" fmla="*/ 18 h 38"/>
                  <a:gd name="T112" fmla="*/ 161 w 172"/>
                  <a:gd name="T113" fmla="*/ 10 h 38"/>
                  <a:gd name="T114" fmla="*/ 169 w 172"/>
                  <a:gd name="T115" fmla="*/ 5 h 38"/>
                  <a:gd name="T116" fmla="*/ 170 w 172"/>
                  <a:gd name="T117" fmla="*/ 3 h 38"/>
                  <a:gd name="T118" fmla="*/ 171 w 172"/>
                  <a:gd name="T119" fmla="*/ 1 h 3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72"/>
                  <a:gd name="T181" fmla="*/ 0 h 38"/>
                  <a:gd name="T182" fmla="*/ 172 w 172"/>
                  <a:gd name="T183" fmla="*/ 38 h 3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72" h="38">
                    <a:moveTo>
                      <a:pt x="171" y="1"/>
                    </a:moveTo>
                    <a:lnTo>
                      <a:pt x="165" y="1"/>
                    </a:lnTo>
                    <a:lnTo>
                      <a:pt x="160" y="1"/>
                    </a:lnTo>
                    <a:lnTo>
                      <a:pt x="155" y="1"/>
                    </a:lnTo>
                    <a:lnTo>
                      <a:pt x="151" y="1"/>
                    </a:lnTo>
                    <a:lnTo>
                      <a:pt x="146" y="1"/>
                    </a:lnTo>
                    <a:lnTo>
                      <a:pt x="141" y="1"/>
                    </a:lnTo>
                    <a:lnTo>
                      <a:pt x="135" y="1"/>
                    </a:lnTo>
                    <a:lnTo>
                      <a:pt x="130" y="0"/>
                    </a:lnTo>
                    <a:lnTo>
                      <a:pt x="132" y="1"/>
                    </a:lnTo>
                    <a:lnTo>
                      <a:pt x="133" y="3"/>
                    </a:lnTo>
                    <a:lnTo>
                      <a:pt x="135" y="3"/>
                    </a:lnTo>
                    <a:lnTo>
                      <a:pt x="137" y="4"/>
                    </a:lnTo>
                    <a:lnTo>
                      <a:pt x="139" y="6"/>
                    </a:lnTo>
                    <a:lnTo>
                      <a:pt x="141" y="7"/>
                    </a:lnTo>
                    <a:lnTo>
                      <a:pt x="142" y="8"/>
                    </a:lnTo>
                    <a:lnTo>
                      <a:pt x="144" y="9"/>
                    </a:lnTo>
                    <a:lnTo>
                      <a:pt x="142" y="9"/>
                    </a:lnTo>
                    <a:lnTo>
                      <a:pt x="139" y="10"/>
                    </a:lnTo>
                    <a:lnTo>
                      <a:pt x="136" y="11"/>
                    </a:lnTo>
                    <a:lnTo>
                      <a:pt x="133" y="11"/>
                    </a:lnTo>
                    <a:lnTo>
                      <a:pt x="124" y="10"/>
                    </a:lnTo>
                    <a:lnTo>
                      <a:pt x="115" y="9"/>
                    </a:lnTo>
                    <a:lnTo>
                      <a:pt x="104" y="8"/>
                    </a:lnTo>
                    <a:lnTo>
                      <a:pt x="95" y="6"/>
                    </a:lnTo>
                    <a:lnTo>
                      <a:pt x="87" y="4"/>
                    </a:lnTo>
                    <a:lnTo>
                      <a:pt x="82" y="3"/>
                    </a:lnTo>
                    <a:lnTo>
                      <a:pt x="87" y="4"/>
                    </a:lnTo>
                    <a:lnTo>
                      <a:pt x="92" y="6"/>
                    </a:lnTo>
                    <a:lnTo>
                      <a:pt x="97" y="8"/>
                    </a:lnTo>
                    <a:lnTo>
                      <a:pt x="102" y="9"/>
                    </a:lnTo>
                    <a:lnTo>
                      <a:pt x="107" y="11"/>
                    </a:lnTo>
                    <a:lnTo>
                      <a:pt x="112" y="13"/>
                    </a:lnTo>
                    <a:lnTo>
                      <a:pt x="117" y="14"/>
                    </a:lnTo>
                    <a:lnTo>
                      <a:pt x="121" y="16"/>
                    </a:lnTo>
                    <a:lnTo>
                      <a:pt x="116" y="16"/>
                    </a:lnTo>
                    <a:lnTo>
                      <a:pt x="110" y="14"/>
                    </a:lnTo>
                    <a:lnTo>
                      <a:pt x="105" y="14"/>
                    </a:lnTo>
                    <a:lnTo>
                      <a:pt x="99" y="12"/>
                    </a:lnTo>
                    <a:lnTo>
                      <a:pt x="93" y="11"/>
                    </a:lnTo>
                    <a:lnTo>
                      <a:pt x="87" y="10"/>
                    </a:lnTo>
                    <a:lnTo>
                      <a:pt x="81" y="9"/>
                    </a:lnTo>
                    <a:lnTo>
                      <a:pt x="76" y="8"/>
                    </a:lnTo>
                    <a:lnTo>
                      <a:pt x="79" y="9"/>
                    </a:lnTo>
                    <a:lnTo>
                      <a:pt x="82" y="10"/>
                    </a:lnTo>
                    <a:lnTo>
                      <a:pt x="85" y="12"/>
                    </a:lnTo>
                    <a:lnTo>
                      <a:pt x="89" y="13"/>
                    </a:lnTo>
                    <a:lnTo>
                      <a:pt x="91" y="14"/>
                    </a:lnTo>
                    <a:lnTo>
                      <a:pt x="94" y="16"/>
                    </a:lnTo>
                    <a:lnTo>
                      <a:pt x="98" y="16"/>
                    </a:lnTo>
                    <a:lnTo>
                      <a:pt x="100" y="18"/>
                    </a:lnTo>
                    <a:lnTo>
                      <a:pt x="94" y="17"/>
                    </a:lnTo>
                    <a:lnTo>
                      <a:pt x="87" y="16"/>
                    </a:lnTo>
                    <a:lnTo>
                      <a:pt x="80" y="14"/>
                    </a:lnTo>
                    <a:lnTo>
                      <a:pt x="72" y="14"/>
                    </a:lnTo>
                    <a:lnTo>
                      <a:pt x="67" y="13"/>
                    </a:lnTo>
                    <a:lnTo>
                      <a:pt x="60" y="12"/>
                    </a:lnTo>
                    <a:lnTo>
                      <a:pt x="53" y="10"/>
                    </a:lnTo>
                    <a:lnTo>
                      <a:pt x="46" y="9"/>
                    </a:lnTo>
                    <a:lnTo>
                      <a:pt x="50" y="11"/>
                    </a:lnTo>
                    <a:lnTo>
                      <a:pt x="54" y="13"/>
                    </a:lnTo>
                    <a:lnTo>
                      <a:pt x="57" y="14"/>
                    </a:lnTo>
                    <a:lnTo>
                      <a:pt x="61" y="16"/>
                    </a:lnTo>
                    <a:lnTo>
                      <a:pt x="64" y="17"/>
                    </a:lnTo>
                    <a:lnTo>
                      <a:pt x="68" y="19"/>
                    </a:lnTo>
                    <a:lnTo>
                      <a:pt x="72" y="21"/>
                    </a:lnTo>
                    <a:lnTo>
                      <a:pt x="76" y="21"/>
                    </a:lnTo>
                    <a:lnTo>
                      <a:pt x="69" y="20"/>
                    </a:lnTo>
                    <a:lnTo>
                      <a:pt x="63" y="18"/>
                    </a:lnTo>
                    <a:lnTo>
                      <a:pt x="56" y="16"/>
                    </a:lnTo>
                    <a:lnTo>
                      <a:pt x="50" y="14"/>
                    </a:lnTo>
                    <a:lnTo>
                      <a:pt x="44" y="13"/>
                    </a:lnTo>
                    <a:lnTo>
                      <a:pt x="38" y="11"/>
                    </a:lnTo>
                    <a:lnTo>
                      <a:pt x="32" y="9"/>
                    </a:lnTo>
                    <a:lnTo>
                      <a:pt x="25" y="8"/>
                    </a:lnTo>
                    <a:lnTo>
                      <a:pt x="28" y="9"/>
                    </a:lnTo>
                    <a:lnTo>
                      <a:pt x="30" y="11"/>
                    </a:lnTo>
                    <a:lnTo>
                      <a:pt x="33" y="13"/>
                    </a:lnTo>
                    <a:lnTo>
                      <a:pt x="35" y="14"/>
                    </a:lnTo>
                    <a:lnTo>
                      <a:pt x="38" y="16"/>
                    </a:lnTo>
                    <a:lnTo>
                      <a:pt x="41" y="18"/>
                    </a:lnTo>
                    <a:lnTo>
                      <a:pt x="43" y="20"/>
                    </a:lnTo>
                    <a:lnTo>
                      <a:pt x="46" y="21"/>
                    </a:lnTo>
                    <a:lnTo>
                      <a:pt x="41" y="20"/>
                    </a:lnTo>
                    <a:lnTo>
                      <a:pt x="35" y="19"/>
                    </a:lnTo>
                    <a:lnTo>
                      <a:pt x="28" y="17"/>
                    </a:lnTo>
                    <a:lnTo>
                      <a:pt x="24" y="16"/>
                    </a:lnTo>
                    <a:lnTo>
                      <a:pt x="17" y="14"/>
                    </a:lnTo>
                    <a:lnTo>
                      <a:pt x="12" y="13"/>
                    </a:lnTo>
                    <a:lnTo>
                      <a:pt x="6" y="11"/>
                    </a:lnTo>
                    <a:lnTo>
                      <a:pt x="0" y="9"/>
                    </a:lnTo>
                    <a:lnTo>
                      <a:pt x="2" y="10"/>
                    </a:lnTo>
                    <a:lnTo>
                      <a:pt x="5" y="12"/>
                    </a:lnTo>
                    <a:lnTo>
                      <a:pt x="11" y="16"/>
                    </a:lnTo>
                    <a:lnTo>
                      <a:pt x="18" y="19"/>
                    </a:lnTo>
                    <a:lnTo>
                      <a:pt x="26" y="23"/>
                    </a:lnTo>
                    <a:lnTo>
                      <a:pt x="34" y="27"/>
                    </a:lnTo>
                    <a:lnTo>
                      <a:pt x="42" y="30"/>
                    </a:lnTo>
                    <a:lnTo>
                      <a:pt x="50" y="32"/>
                    </a:lnTo>
                    <a:lnTo>
                      <a:pt x="57" y="34"/>
                    </a:lnTo>
                    <a:lnTo>
                      <a:pt x="66" y="34"/>
                    </a:lnTo>
                    <a:lnTo>
                      <a:pt x="76" y="36"/>
                    </a:lnTo>
                    <a:lnTo>
                      <a:pt x="85" y="36"/>
                    </a:lnTo>
                    <a:lnTo>
                      <a:pt x="94" y="37"/>
                    </a:lnTo>
                    <a:lnTo>
                      <a:pt x="102" y="37"/>
                    </a:lnTo>
                    <a:lnTo>
                      <a:pt x="106" y="37"/>
                    </a:lnTo>
                    <a:lnTo>
                      <a:pt x="107" y="37"/>
                    </a:lnTo>
                    <a:lnTo>
                      <a:pt x="115" y="34"/>
                    </a:lnTo>
                    <a:lnTo>
                      <a:pt x="123" y="29"/>
                    </a:lnTo>
                    <a:lnTo>
                      <a:pt x="131" y="26"/>
                    </a:lnTo>
                    <a:lnTo>
                      <a:pt x="139" y="21"/>
                    </a:lnTo>
                    <a:lnTo>
                      <a:pt x="146" y="18"/>
                    </a:lnTo>
                    <a:lnTo>
                      <a:pt x="154" y="14"/>
                    </a:lnTo>
                    <a:lnTo>
                      <a:pt x="161" y="10"/>
                    </a:lnTo>
                    <a:lnTo>
                      <a:pt x="169" y="6"/>
                    </a:lnTo>
                    <a:lnTo>
                      <a:pt x="169" y="5"/>
                    </a:lnTo>
                    <a:lnTo>
                      <a:pt x="170" y="4"/>
                    </a:lnTo>
                    <a:lnTo>
                      <a:pt x="170" y="3"/>
                    </a:lnTo>
                    <a:lnTo>
                      <a:pt x="170" y="1"/>
                    </a:lnTo>
                    <a:lnTo>
                      <a:pt x="171" y="1"/>
                    </a:lnTo>
                  </a:path>
                </a:pathLst>
              </a:custGeom>
              <a:solidFill>
                <a:srgbClr val="BF59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xmlns="" id="{135F7F43-ABDC-3105-327E-C614A28E9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2" y="2430"/>
                <a:ext cx="271" cy="87"/>
              </a:xfrm>
              <a:custGeom>
                <a:avLst/>
                <a:gdLst>
                  <a:gd name="T0" fmla="*/ 268 w 271"/>
                  <a:gd name="T1" fmla="*/ 1 h 87"/>
                  <a:gd name="T2" fmla="*/ 256 w 271"/>
                  <a:gd name="T3" fmla="*/ 1 h 87"/>
                  <a:gd name="T4" fmla="*/ 238 w 271"/>
                  <a:gd name="T5" fmla="*/ 0 h 87"/>
                  <a:gd name="T6" fmla="*/ 220 w 271"/>
                  <a:gd name="T7" fmla="*/ 2 h 87"/>
                  <a:gd name="T8" fmla="*/ 201 w 271"/>
                  <a:gd name="T9" fmla="*/ 7 h 87"/>
                  <a:gd name="T10" fmla="*/ 164 w 271"/>
                  <a:gd name="T11" fmla="*/ 20 h 87"/>
                  <a:gd name="T12" fmla="*/ 120 w 271"/>
                  <a:gd name="T13" fmla="*/ 37 h 87"/>
                  <a:gd name="T14" fmla="*/ 91 w 271"/>
                  <a:gd name="T15" fmla="*/ 49 h 87"/>
                  <a:gd name="T16" fmla="*/ 75 w 271"/>
                  <a:gd name="T17" fmla="*/ 55 h 87"/>
                  <a:gd name="T18" fmla="*/ 54 w 271"/>
                  <a:gd name="T19" fmla="*/ 64 h 87"/>
                  <a:gd name="T20" fmla="*/ 32 w 271"/>
                  <a:gd name="T21" fmla="*/ 73 h 87"/>
                  <a:gd name="T22" fmla="*/ 11 w 271"/>
                  <a:gd name="T23" fmla="*/ 82 h 87"/>
                  <a:gd name="T24" fmla="*/ 2 w 271"/>
                  <a:gd name="T25" fmla="*/ 86 h 87"/>
                  <a:gd name="T26" fmla="*/ 15 w 271"/>
                  <a:gd name="T27" fmla="*/ 82 h 87"/>
                  <a:gd name="T28" fmla="*/ 33 w 271"/>
                  <a:gd name="T29" fmla="*/ 77 h 87"/>
                  <a:gd name="T30" fmla="*/ 50 w 271"/>
                  <a:gd name="T31" fmla="*/ 74 h 87"/>
                  <a:gd name="T32" fmla="*/ 59 w 271"/>
                  <a:gd name="T33" fmla="*/ 75 h 87"/>
                  <a:gd name="T34" fmla="*/ 69 w 271"/>
                  <a:gd name="T35" fmla="*/ 73 h 87"/>
                  <a:gd name="T36" fmla="*/ 77 w 271"/>
                  <a:gd name="T37" fmla="*/ 70 h 87"/>
                  <a:gd name="T38" fmla="*/ 82 w 271"/>
                  <a:gd name="T39" fmla="*/ 68 h 87"/>
                  <a:gd name="T40" fmla="*/ 86 w 271"/>
                  <a:gd name="T41" fmla="*/ 67 h 87"/>
                  <a:gd name="T42" fmla="*/ 93 w 271"/>
                  <a:gd name="T43" fmla="*/ 66 h 87"/>
                  <a:gd name="T44" fmla="*/ 101 w 271"/>
                  <a:gd name="T45" fmla="*/ 66 h 87"/>
                  <a:gd name="T46" fmla="*/ 108 w 271"/>
                  <a:gd name="T47" fmla="*/ 64 h 87"/>
                  <a:gd name="T48" fmla="*/ 122 w 271"/>
                  <a:gd name="T49" fmla="*/ 57 h 87"/>
                  <a:gd name="T50" fmla="*/ 146 w 271"/>
                  <a:gd name="T51" fmla="*/ 46 h 87"/>
                  <a:gd name="T52" fmla="*/ 172 w 271"/>
                  <a:gd name="T53" fmla="*/ 36 h 87"/>
                  <a:gd name="T54" fmla="*/ 198 w 271"/>
                  <a:gd name="T55" fmla="*/ 28 h 87"/>
                  <a:gd name="T56" fmla="*/ 203 w 271"/>
                  <a:gd name="T57" fmla="*/ 26 h 87"/>
                  <a:gd name="T58" fmla="*/ 188 w 271"/>
                  <a:gd name="T59" fmla="*/ 28 h 87"/>
                  <a:gd name="T60" fmla="*/ 174 w 271"/>
                  <a:gd name="T61" fmla="*/ 30 h 87"/>
                  <a:gd name="T62" fmla="*/ 159 w 271"/>
                  <a:gd name="T63" fmla="*/ 33 h 87"/>
                  <a:gd name="T64" fmla="*/ 158 w 271"/>
                  <a:gd name="T65" fmla="*/ 32 h 87"/>
                  <a:gd name="T66" fmla="*/ 173 w 271"/>
                  <a:gd name="T67" fmla="*/ 28 h 87"/>
                  <a:gd name="T68" fmla="*/ 188 w 271"/>
                  <a:gd name="T69" fmla="*/ 24 h 87"/>
                  <a:gd name="T70" fmla="*/ 203 w 271"/>
                  <a:gd name="T71" fmla="*/ 18 h 87"/>
                  <a:gd name="T72" fmla="*/ 214 w 271"/>
                  <a:gd name="T73" fmla="*/ 15 h 87"/>
                  <a:gd name="T74" fmla="*/ 224 w 271"/>
                  <a:gd name="T75" fmla="*/ 15 h 87"/>
                  <a:gd name="T76" fmla="*/ 234 w 271"/>
                  <a:gd name="T77" fmla="*/ 14 h 87"/>
                  <a:gd name="T78" fmla="*/ 243 w 271"/>
                  <a:gd name="T79" fmla="*/ 13 h 87"/>
                  <a:gd name="T80" fmla="*/ 245 w 271"/>
                  <a:gd name="T81" fmla="*/ 12 h 87"/>
                  <a:gd name="T82" fmla="*/ 240 w 271"/>
                  <a:gd name="T83" fmla="*/ 11 h 87"/>
                  <a:gd name="T84" fmla="*/ 234 w 271"/>
                  <a:gd name="T85" fmla="*/ 11 h 87"/>
                  <a:gd name="T86" fmla="*/ 229 w 271"/>
                  <a:gd name="T87" fmla="*/ 9 h 87"/>
                  <a:gd name="T88" fmla="*/ 232 w 271"/>
                  <a:gd name="T89" fmla="*/ 8 h 87"/>
                  <a:gd name="T90" fmla="*/ 242 w 271"/>
                  <a:gd name="T91" fmla="*/ 6 h 87"/>
                  <a:gd name="T92" fmla="*/ 253 w 271"/>
                  <a:gd name="T93" fmla="*/ 4 h 87"/>
                  <a:gd name="T94" fmla="*/ 264 w 271"/>
                  <a:gd name="T95" fmla="*/ 2 h 8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71"/>
                  <a:gd name="T145" fmla="*/ 0 h 87"/>
                  <a:gd name="T146" fmla="*/ 271 w 271"/>
                  <a:gd name="T147" fmla="*/ 87 h 8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71" h="87">
                    <a:moveTo>
                      <a:pt x="270" y="2"/>
                    </a:moveTo>
                    <a:lnTo>
                      <a:pt x="268" y="1"/>
                    </a:lnTo>
                    <a:lnTo>
                      <a:pt x="263" y="1"/>
                    </a:lnTo>
                    <a:lnTo>
                      <a:pt x="256" y="1"/>
                    </a:lnTo>
                    <a:lnTo>
                      <a:pt x="248" y="0"/>
                    </a:lnTo>
                    <a:lnTo>
                      <a:pt x="238" y="0"/>
                    </a:lnTo>
                    <a:lnTo>
                      <a:pt x="229" y="1"/>
                    </a:lnTo>
                    <a:lnTo>
                      <a:pt x="220" y="2"/>
                    </a:lnTo>
                    <a:lnTo>
                      <a:pt x="212" y="4"/>
                    </a:lnTo>
                    <a:lnTo>
                      <a:pt x="201" y="7"/>
                    </a:lnTo>
                    <a:lnTo>
                      <a:pt x="184" y="13"/>
                    </a:lnTo>
                    <a:lnTo>
                      <a:pt x="164" y="20"/>
                    </a:lnTo>
                    <a:lnTo>
                      <a:pt x="142" y="29"/>
                    </a:lnTo>
                    <a:lnTo>
                      <a:pt x="120" y="37"/>
                    </a:lnTo>
                    <a:lnTo>
                      <a:pt x="103" y="44"/>
                    </a:lnTo>
                    <a:lnTo>
                      <a:pt x="91" y="49"/>
                    </a:lnTo>
                    <a:lnTo>
                      <a:pt x="86" y="51"/>
                    </a:lnTo>
                    <a:lnTo>
                      <a:pt x="75" y="55"/>
                    </a:lnTo>
                    <a:lnTo>
                      <a:pt x="65" y="59"/>
                    </a:lnTo>
                    <a:lnTo>
                      <a:pt x="54" y="64"/>
                    </a:lnTo>
                    <a:lnTo>
                      <a:pt x="43" y="68"/>
                    </a:lnTo>
                    <a:lnTo>
                      <a:pt x="32" y="73"/>
                    </a:lnTo>
                    <a:lnTo>
                      <a:pt x="22" y="77"/>
                    </a:lnTo>
                    <a:lnTo>
                      <a:pt x="11" y="82"/>
                    </a:lnTo>
                    <a:lnTo>
                      <a:pt x="0" y="86"/>
                    </a:lnTo>
                    <a:lnTo>
                      <a:pt x="2" y="86"/>
                    </a:lnTo>
                    <a:lnTo>
                      <a:pt x="7" y="84"/>
                    </a:lnTo>
                    <a:lnTo>
                      <a:pt x="15" y="82"/>
                    </a:lnTo>
                    <a:lnTo>
                      <a:pt x="23" y="80"/>
                    </a:lnTo>
                    <a:lnTo>
                      <a:pt x="33" y="77"/>
                    </a:lnTo>
                    <a:lnTo>
                      <a:pt x="43" y="75"/>
                    </a:lnTo>
                    <a:lnTo>
                      <a:pt x="50" y="74"/>
                    </a:lnTo>
                    <a:lnTo>
                      <a:pt x="56" y="75"/>
                    </a:lnTo>
                    <a:lnTo>
                      <a:pt x="59" y="75"/>
                    </a:lnTo>
                    <a:lnTo>
                      <a:pt x="64" y="74"/>
                    </a:lnTo>
                    <a:lnTo>
                      <a:pt x="69" y="73"/>
                    </a:lnTo>
                    <a:lnTo>
                      <a:pt x="73" y="71"/>
                    </a:lnTo>
                    <a:lnTo>
                      <a:pt x="77" y="70"/>
                    </a:lnTo>
                    <a:lnTo>
                      <a:pt x="80" y="69"/>
                    </a:lnTo>
                    <a:lnTo>
                      <a:pt x="82" y="68"/>
                    </a:lnTo>
                    <a:lnTo>
                      <a:pt x="83" y="67"/>
                    </a:lnTo>
                    <a:lnTo>
                      <a:pt x="86" y="67"/>
                    </a:lnTo>
                    <a:lnTo>
                      <a:pt x="90" y="66"/>
                    </a:lnTo>
                    <a:lnTo>
                      <a:pt x="93" y="66"/>
                    </a:lnTo>
                    <a:lnTo>
                      <a:pt x="97" y="66"/>
                    </a:lnTo>
                    <a:lnTo>
                      <a:pt x="101" y="66"/>
                    </a:lnTo>
                    <a:lnTo>
                      <a:pt x="104" y="64"/>
                    </a:lnTo>
                    <a:lnTo>
                      <a:pt x="108" y="64"/>
                    </a:lnTo>
                    <a:lnTo>
                      <a:pt x="110" y="64"/>
                    </a:lnTo>
                    <a:lnTo>
                      <a:pt x="122" y="57"/>
                    </a:lnTo>
                    <a:lnTo>
                      <a:pt x="134" y="51"/>
                    </a:lnTo>
                    <a:lnTo>
                      <a:pt x="146" y="46"/>
                    </a:lnTo>
                    <a:lnTo>
                      <a:pt x="159" y="41"/>
                    </a:lnTo>
                    <a:lnTo>
                      <a:pt x="172" y="36"/>
                    </a:lnTo>
                    <a:lnTo>
                      <a:pt x="185" y="32"/>
                    </a:lnTo>
                    <a:lnTo>
                      <a:pt x="198" y="28"/>
                    </a:lnTo>
                    <a:lnTo>
                      <a:pt x="211" y="24"/>
                    </a:lnTo>
                    <a:lnTo>
                      <a:pt x="203" y="26"/>
                    </a:lnTo>
                    <a:lnTo>
                      <a:pt x="196" y="27"/>
                    </a:lnTo>
                    <a:lnTo>
                      <a:pt x="188" y="28"/>
                    </a:lnTo>
                    <a:lnTo>
                      <a:pt x="181" y="29"/>
                    </a:lnTo>
                    <a:lnTo>
                      <a:pt x="174" y="30"/>
                    </a:lnTo>
                    <a:lnTo>
                      <a:pt x="166" y="32"/>
                    </a:lnTo>
                    <a:lnTo>
                      <a:pt x="159" y="33"/>
                    </a:lnTo>
                    <a:lnTo>
                      <a:pt x="151" y="35"/>
                    </a:lnTo>
                    <a:lnTo>
                      <a:pt x="158" y="32"/>
                    </a:lnTo>
                    <a:lnTo>
                      <a:pt x="166" y="29"/>
                    </a:lnTo>
                    <a:lnTo>
                      <a:pt x="173" y="28"/>
                    </a:lnTo>
                    <a:lnTo>
                      <a:pt x="181" y="25"/>
                    </a:lnTo>
                    <a:lnTo>
                      <a:pt x="188" y="24"/>
                    </a:lnTo>
                    <a:lnTo>
                      <a:pt x="196" y="20"/>
                    </a:lnTo>
                    <a:lnTo>
                      <a:pt x="203" y="18"/>
                    </a:lnTo>
                    <a:lnTo>
                      <a:pt x="210" y="16"/>
                    </a:lnTo>
                    <a:lnTo>
                      <a:pt x="214" y="15"/>
                    </a:lnTo>
                    <a:lnTo>
                      <a:pt x="220" y="15"/>
                    </a:lnTo>
                    <a:lnTo>
                      <a:pt x="224" y="15"/>
                    </a:lnTo>
                    <a:lnTo>
                      <a:pt x="229" y="14"/>
                    </a:lnTo>
                    <a:lnTo>
                      <a:pt x="234" y="14"/>
                    </a:lnTo>
                    <a:lnTo>
                      <a:pt x="238" y="13"/>
                    </a:lnTo>
                    <a:lnTo>
                      <a:pt x="243" y="13"/>
                    </a:lnTo>
                    <a:lnTo>
                      <a:pt x="247" y="12"/>
                    </a:lnTo>
                    <a:lnTo>
                      <a:pt x="245" y="12"/>
                    </a:lnTo>
                    <a:lnTo>
                      <a:pt x="242" y="11"/>
                    </a:lnTo>
                    <a:lnTo>
                      <a:pt x="240" y="11"/>
                    </a:lnTo>
                    <a:lnTo>
                      <a:pt x="237" y="11"/>
                    </a:lnTo>
                    <a:lnTo>
                      <a:pt x="234" y="11"/>
                    </a:lnTo>
                    <a:lnTo>
                      <a:pt x="232" y="9"/>
                    </a:lnTo>
                    <a:lnTo>
                      <a:pt x="229" y="9"/>
                    </a:lnTo>
                    <a:lnTo>
                      <a:pt x="227" y="9"/>
                    </a:lnTo>
                    <a:lnTo>
                      <a:pt x="232" y="8"/>
                    </a:lnTo>
                    <a:lnTo>
                      <a:pt x="237" y="7"/>
                    </a:lnTo>
                    <a:lnTo>
                      <a:pt x="242" y="6"/>
                    </a:lnTo>
                    <a:lnTo>
                      <a:pt x="248" y="5"/>
                    </a:lnTo>
                    <a:lnTo>
                      <a:pt x="253" y="4"/>
                    </a:lnTo>
                    <a:lnTo>
                      <a:pt x="259" y="4"/>
                    </a:lnTo>
                    <a:lnTo>
                      <a:pt x="264" y="2"/>
                    </a:lnTo>
                    <a:lnTo>
                      <a:pt x="270" y="2"/>
                    </a:lnTo>
                  </a:path>
                </a:pathLst>
              </a:custGeom>
              <a:solidFill>
                <a:srgbClr val="BF59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xmlns="" id="{A35F5058-BDD0-F0A2-318E-3943AB6BB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" y="2475"/>
                <a:ext cx="240" cy="91"/>
              </a:xfrm>
              <a:custGeom>
                <a:avLst/>
                <a:gdLst>
                  <a:gd name="T0" fmla="*/ 174 w 240"/>
                  <a:gd name="T1" fmla="*/ 41 h 91"/>
                  <a:gd name="T2" fmla="*/ 115 w 240"/>
                  <a:gd name="T3" fmla="*/ 59 h 91"/>
                  <a:gd name="T4" fmla="*/ 89 w 240"/>
                  <a:gd name="T5" fmla="*/ 59 h 91"/>
                  <a:gd name="T6" fmla="*/ 72 w 240"/>
                  <a:gd name="T7" fmla="*/ 65 h 91"/>
                  <a:gd name="T8" fmla="*/ 62 w 240"/>
                  <a:gd name="T9" fmla="*/ 68 h 91"/>
                  <a:gd name="T10" fmla="*/ 54 w 240"/>
                  <a:gd name="T11" fmla="*/ 70 h 91"/>
                  <a:gd name="T12" fmla="*/ 55 w 240"/>
                  <a:gd name="T13" fmla="*/ 67 h 91"/>
                  <a:gd name="T14" fmla="*/ 58 w 240"/>
                  <a:gd name="T15" fmla="*/ 63 h 91"/>
                  <a:gd name="T16" fmla="*/ 52 w 240"/>
                  <a:gd name="T17" fmla="*/ 67 h 91"/>
                  <a:gd name="T18" fmla="*/ 46 w 240"/>
                  <a:gd name="T19" fmla="*/ 72 h 91"/>
                  <a:gd name="T20" fmla="*/ 38 w 240"/>
                  <a:gd name="T21" fmla="*/ 74 h 91"/>
                  <a:gd name="T22" fmla="*/ 29 w 240"/>
                  <a:gd name="T23" fmla="*/ 77 h 91"/>
                  <a:gd name="T24" fmla="*/ 33 w 240"/>
                  <a:gd name="T25" fmla="*/ 72 h 91"/>
                  <a:gd name="T26" fmla="*/ 31 w 240"/>
                  <a:gd name="T27" fmla="*/ 72 h 91"/>
                  <a:gd name="T28" fmla="*/ 23 w 240"/>
                  <a:gd name="T29" fmla="*/ 79 h 91"/>
                  <a:gd name="T30" fmla="*/ 15 w 240"/>
                  <a:gd name="T31" fmla="*/ 85 h 91"/>
                  <a:gd name="T32" fmla="*/ 5 w 240"/>
                  <a:gd name="T33" fmla="*/ 88 h 91"/>
                  <a:gd name="T34" fmla="*/ 4 w 240"/>
                  <a:gd name="T35" fmla="*/ 81 h 91"/>
                  <a:gd name="T36" fmla="*/ 20 w 240"/>
                  <a:gd name="T37" fmla="*/ 70 h 91"/>
                  <a:gd name="T38" fmla="*/ 26 w 240"/>
                  <a:gd name="T39" fmla="*/ 67 h 91"/>
                  <a:gd name="T40" fmla="*/ 22 w 240"/>
                  <a:gd name="T41" fmla="*/ 73 h 91"/>
                  <a:gd name="T42" fmla="*/ 29 w 240"/>
                  <a:gd name="T43" fmla="*/ 67 h 91"/>
                  <a:gd name="T44" fmla="*/ 52 w 240"/>
                  <a:gd name="T45" fmla="*/ 55 h 91"/>
                  <a:gd name="T46" fmla="*/ 61 w 240"/>
                  <a:gd name="T47" fmla="*/ 53 h 91"/>
                  <a:gd name="T48" fmla="*/ 54 w 240"/>
                  <a:gd name="T49" fmla="*/ 59 h 91"/>
                  <a:gd name="T50" fmla="*/ 62 w 240"/>
                  <a:gd name="T51" fmla="*/ 57 h 91"/>
                  <a:gd name="T52" fmla="*/ 84 w 240"/>
                  <a:gd name="T53" fmla="*/ 44 h 91"/>
                  <a:gd name="T54" fmla="*/ 91 w 240"/>
                  <a:gd name="T55" fmla="*/ 41 h 91"/>
                  <a:gd name="T56" fmla="*/ 83 w 240"/>
                  <a:gd name="T57" fmla="*/ 51 h 91"/>
                  <a:gd name="T58" fmla="*/ 88 w 240"/>
                  <a:gd name="T59" fmla="*/ 49 h 91"/>
                  <a:gd name="T60" fmla="*/ 106 w 240"/>
                  <a:gd name="T61" fmla="*/ 37 h 91"/>
                  <a:gd name="T62" fmla="*/ 112 w 240"/>
                  <a:gd name="T63" fmla="*/ 35 h 91"/>
                  <a:gd name="T64" fmla="*/ 106 w 240"/>
                  <a:gd name="T65" fmla="*/ 41 h 91"/>
                  <a:gd name="T66" fmla="*/ 109 w 240"/>
                  <a:gd name="T67" fmla="*/ 41 h 91"/>
                  <a:gd name="T68" fmla="*/ 122 w 240"/>
                  <a:gd name="T69" fmla="*/ 32 h 91"/>
                  <a:gd name="T70" fmla="*/ 125 w 240"/>
                  <a:gd name="T71" fmla="*/ 32 h 91"/>
                  <a:gd name="T72" fmla="*/ 119 w 240"/>
                  <a:gd name="T73" fmla="*/ 39 h 91"/>
                  <a:gd name="T74" fmla="*/ 123 w 240"/>
                  <a:gd name="T75" fmla="*/ 38 h 91"/>
                  <a:gd name="T76" fmla="*/ 137 w 240"/>
                  <a:gd name="T77" fmla="*/ 30 h 91"/>
                  <a:gd name="T78" fmla="*/ 140 w 240"/>
                  <a:gd name="T79" fmla="*/ 30 h 91"/>
                  <a:gd name="T80" fmla="*/ 130 w 240"/>
                  <a:gd name="T81" fmla="*/ 39 h 91"/>
                  <a:gd name="T82" fmla="*/ 146 w 240"/>
                  <a:gd name="T83" fmla="*/ 33 h 91"/>
                  <a:gd name="T84" fmla="*/ 186 w 240"/>
                  <a:gd name="T85" fmla="*/ 15 h 91"/>
                  <a:gd name="T86" fmla="*/ 196 w 240"/>
                  <a:gd name="T87" fmla="*/ 13 h 91"/>
                  <a:gd name="T88" fmla="*/ 177 w 240"/>
                  <a:gd name="T89" fmla="*/ 24 h 91"/>
                  <a:gd name="T90" fmla="*/ 185 w 240"/>
                  <a:gd name="T91" fmla="*/ 22 h 91"/>
                  <a:gd name="T92" fmla="*/ 221 w 240"/>
                  <a:gd name="T93" fmla="*/ 8 h 91"/>
                  <a:gd name="T94" fmla="*/ 227 w 240"/>
                  <a:gd name="T95" fmla="*/ 9 h 91"/>
                  <a:gd name="T96" fmla="*/ 201 w 240"/>
                  <a:gd name="T97" fmla="*/ 22 h 91"/>
                  <a:gd name="T98" fmla="*/ 199 w 240"/>
                  <a:gd name="T99" fmla="*/ 25 h 91"/>
                  <a:gd name="T100" fmla="*/ 222 w 240"/>
                  <a:gd name="T101" fmla="*/ 19 h 91"/>
                  <a:gd name="T102" fmla="*/ 230 w 240"/>
                  <a:gd name="T103" fmla="*/ 18 h 91"/>
                  <a:gd name="T104" fmla="*/ 222 w 240"/>
                  <a:gd name="T105" fmla="*/ 25 h 9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40"/>
                  <a:gd name="T160" fmla="*/ 0 h 91"/>
                  <a:gd name="T161" fmla="*/ 240 w 240"/>
                  <a:gd name="T162" fmla="*/ 91 h 9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40" h="91">
                    <a:moveTo>
                      <a:pt x="217" y="28"/>
                    </a:moveTo>
                    <a:lnTo>
                      <a:pt x="203" y="33"/>
                    </a:lnTo>
                    <a:lnTo>
                      <a:pt x="188" y="37"/>
                    </a:lnTo>
                    <a:lnTo>
                      <a:pt x="174" y="41"/>
                    </a:lnTo>
                    <a:lnTo>
                      <a:pt x="159" y="46"/>
                    </a:lnTo>
                    <a:lnTo>
                      <a:pt x="145" y="50"/>
                    </a:lnTo>
                    <a:lnTo>
                      <a:pt x="130" y="55"/>
                    </a:lnTo>
                    <a:lnTo>
                      <a:pt x="115" y="59"/>
                    </a:lnTo>
                    <a:lnTo>
                      <a:pt x="101" y="63"/>
                    </a:lnTo>
                    <a:lnTo>
                      <a:pt x="97" y="61"/>
                    </a:lnTo>
                    <a:lnTo>
                      <a:pt x="93" y="59"/>
                    </a:lnTo>
                    <a:lnTo>
                      <a:pt x="89" y="59"/>
                    </a:lnTo>
                    <a:lnTo>
                      <a:pt x="85" y="59"/>
                    </a:lnTo>
                    <a:lnTo>
                      <a:pt x="80" y="61"/>
                    </a:lnTo>
                    <a:lnTo>
                      <a:pt x="76" y="63"/>
                    </a:lnTo>
                    <a:lnTo>
                      <a:pt x="72" y="65"/>
                    </a:lnTo>
                    <a:lnTo>
                      <a:pt x="68" y="67"/>
                    </a:lnTo>
                    <a:lnTo>
                      <a:pt x="67" y="67"/>
                    </a:lnTo>
                    <a:lnTo>
                      <a:pt x="64" y="68"/>
                    </a:lnTo>
                    <a:lnTo>
                      <a:pt x="62" y="68"/>
                    </a:lnTo>
                    <a:lnTo>
                      <a:pt x="61" y="68"/>
                    </a:lnTo>
                    <a:lnTo>
                      <a:pt x="59" y="68"/>
                    </a:lnTo>
                    <a:lnTo>
                      <a:pt x="56" y="68"/>
                    </a:lnTo>
                    <a:lnTo>
                      <a:pt x="54" y="70"/>
                    </a:lnTo>
                    <a:lnTo>
                      <a:pt x="52" y="70"/>
                    </a:lnTo>
                    <a:lnTo>
                      <a:pt x="54" y="68"/>
                    </a:lnTo>
                    <a:lnTo>
                      <a:pt x="54" y="67"/>
                    </a:lnTo>
                    <a:lnTo>
                      <a:pt x="55" y="67"/>
                    </a:lnTo>
                    <a:lnTo>
                      <a:pt x="56" y="66"/>
                    </a:lnTo>
                    <a:lnTo>
                      <a:pt x="56" y="65"/>
                    </a:lnTo>
                    <a:lnTo>
                      <a:pt x="57" y="65"/>
                    </a:lnTo>
                    <a:lnTo>
                      <a:pt x="58" y="63"/>
                    </a:lnTo>
                    <a:lnTo>
                      <a:pt x="56" y="65"/>
                    </a:lnTo>
                    <a:lnTo>
                      <a:pt x="55" y="65"/>
                    </a:lnTo>
                    <a:lnTo>
                      <a:pt x="54" y="66"/>
                    </a:lnTo>
                    <a:lnTo>
                      <a:pt x="52" y="67"/>
                    </a:lnTo>
                    <a:lnTo>
                      <a:pt x="51" y="68"/>
                    </a:lnTo>
                    <a:lnTo>
                      <a:pt x="50" y="70"/>
                    </a:lnTo>
                    <a:lnTo>
                      <a:pt x="48" y="70"/>
                    </a:lnTo>
                    <a:lnTo>
                      <a:pt x="46" y="72"/>
                    </a:lnTo>
                    <a:lnTo>
                      <a:pt x="45" y="72"/>
                    </a:lnTo>
                    <a:lnTo>
                      <a:pt x="42" y="73"/>
                    </a:lnTo>
                    <a:lnTo>
                      <a:pt x="41" y="74"/>
                    </a:lnTo>
                    <a:lnTo>
                      <a:pt x="38" y="74"/>
                    </a:lnTo>
                    <a:lnTo>
                      <a:pt x="35" y="75"/>
                    </a:lnTo>
                    <a:lnTo>
                      <a:pt x="33" y="76"/>
                    </a:lnTo>
                    <a:lnTo>
                      <a:pt x="31" y="76"/>
                    </a:lnTo>
                    <a:lnTo>
                      <a:pt x="29" y="77"/>
                    </a:lnTo>
                    <a:lnTo>
                      <a:pt x="30" y="76"/>
                    </a:lnTo>
                    <a:lnTo>
                      <a:pt x="31" y="74"/>
                    </a:lnTo>
                    <a:lnTo>
                      <a:pt x="32" y="73"/>
                    </a:lnTo>
                    <a:lnTo>
                      <a:pt x="33" y="72"/>
                    </a:lnTo>
                    <a:lnTo>
                      <a:pt x="35" y="70"/>
                    </a:lnTo>
                    <a:lnTo>
                      <a:pt x="35" y="68"/>
                    </a:lnTo>
                    <a:lnTo>
                      <a:pt x="33" y="70"/>
                    </a:lnTo>
                    <a:lnTo>
                      <a:pt x="31" y="72"/>
                    </a:lnTo>
                    <a:lnTo>
                      <a:pt x="29" y="74"/>
                    </a:lnTo>
                    <a:lnTo>
                      <a:pt x="27" y="76"/>
                    </a:lnTo>
                    <a:lnTo>
                      <a:pt x="25" y="77"/>
                    </a:lnTo>
                    <a:lnTo>
                      <a:pt x="23" y="79"/>
                    </a:lnTo>
                    <a:lnTo>
                      <a:pt x="20" y="81"/>
                    </a:lnTo>
                    <a:lnTo>
                      <a:pt x="19" y="83"/>
                    </a:lnTo>
                    <a:lnTo>
                      <a:pt x="16" y="84"/>
                    </a:lnTo>
                    <a:lnTo>
                      <a:pt x="15" y="85"/>
                    </a:lnTo>
                    <a:lnTo>
                      <a:pt x="12" y="86"/>
                    </a:lnTo>
                    <a:lnTo>
                      <a:pt x="9" y="87"/>
                    </a:lnTo>
                    <a:lnTo>
                      <a:pt x="7" y="88"/>
                    </a:lnTo>
                    <a:lnTo>
                      <a:pt x="5" y="88"/>
                    </a:lnTo>
                    <a:lnTo>
                      <a:pt x="2" y="89"/>
                    </a:lnTo>
                    <a:lnTo>
                      <a:pt x="0" y="90"/>
                    </a:lnTo>
                    <a:lnTo>
                      <a:pt x="2" y="86"/>
                    </a:lnTo>
                    <a:lnTo>
                      <a:pt x="4" y="81"/>
                    </a:lnTo>
                    <a:lnTo>
                      <a:pt x="7" y="78"/>
                    </a:lnTo>
                    <a:lnTo>
                      <a:pt x="11" y="75"/>
                    </a:lnTo>
                    <a:lnTo>
                      <a:pt x="15" y="72"/>
                    </a:lnTo>
                    <a:lnTo>
                      <a:pt x="20" y="70"/>
                    </a:lnTo>
                    <a:lnTo>
                      <a:pt x="24" y="67"/>
                    </a:lnTo>
                    <a:lnTo>
                      <a:pt x="28" y="65"/>
                    </a:lnTo>
                    <a:lnTo>
                      <a:pt x="27" y="66"/>
                    </a:lnTo>
                    <a:lnTo>
                      <a:pt x="26" y="67"/>
                    </a:lnTo>
                    <a:lnTo>
                      <a:pt x="25" y="68"/>
                    </a:lnTo>
                    <a:lnTo>
                      <a:pt x="23" y="70"/>
                    </a:lnTo>
                    <a:lnTo>
                      <a:pt x="22" y="72"/>
                    </a:lnTo>
                    <a:lnTo>
                      <a:pt x="22" y="73"/>
                    </a:lnTo>
                    <a:lnTo>
                      <a:pt x="20" y="75"/>
                    </a:lnTo>
                    <a:lnTo>
                      <a:pt x="19" y="76"/>
                    </a:lnTo>
                    <a:lnTo>
                      <a:pt x="24" y="72"/>
                    </a:lnTo>
                    <a:lnTo>
                      <a:pt x="29" y="67"/>
                    </a:lnTo>
                    <a:lnTo>
                      <a:pt x="35" y="63"/>
                    </a:lnTo>
                    <a:lnTo>
                      <a:pt x="41" y="61"/>
                    </a:lnTo>
                    <a:lnTo>
                      <a:pt x="46" y="57"/>
                    </a:lnTo>
                    <a:lnTo>
                      <a:pt x="52" y="55"/>
                    </a:lnTo>
                    <a:lnTo>
                      <a:pt x="58" y="53"/>
                    </a:lnTo>
                    <a:lnTo>
                      <a:pt x="65" y="51"/>
                    </a:lnTo>
                    <a:lnTo>
                      <a:pt x="63" y="52"/>
                    </a:lnTo>
                    <a:lnTo>
                      <a:pt x="61" y="53"/>
                    </a:lnTo>
                    <a:lnTo>
                      <a:pt x="59" y="55"/>
                    </a:lnTo>
                    <a:lnTo>
                      <a:pt x="57" y="57"/>
                    </a:lnTo>
                    <a:lnTo>
                      <a:pt x="55" y="59"/>
                    </a:lnTo>
                    <a:lnTo>
                      <a:pt x="54" y="59"/>
                    </a:lnTo>
                    <a:lnTo>
                      <a:pt x="52" y="61"/>
                    </a:lnTo>
                    <a:lnTo>
                      <a:pt x="50" y="63"/>
                    </a:lnTo>
                    <a:lnTo>
                      <a:pt x="56" y="60"/>
                    </a:lnTo>
                    <a:lnTo>
                      <a:pt x="62" y="57"/>
                    </a:lnTo>
                    <a:lnTo>
                      <a:pt x="68" y="55"/>
                    </a:lnTo>
                    <a:lnTo>
                      <a:pt x="73" y="52"/>
                    </a:lnTo>
                    <a:lnTo>
                      <a:pt x="78" y="48"/>
                    </a:lnTo>
                    <a:lnTo>
                      <a:pt x="84" y="44"/>
                    </a:lnTo>
                    <a:lnTo>
                      <a:pt x="90" y="41"/>
                    </a:lnTo>
                    <a:lnTo>
                      <a:pt x="95" y="37"/>
                    </a:lnTo>
                    <a:lnTo>
                      <a:pt x="93" y="39"/>
                    </a:lnTo>
                    <a:lnTo>
                      <a:pt x="91" y="41"/>
                    </a:lnTo>
                    <a:lnTo>
                      <a:pt x="89" y="44"/>
                    </a:lnTo>
                    <a:lnTo>
                      <a:pt x="87" y="46"/>
                    </a:lnTo>
                    <a:lnTo>
                      <a:pt x="85" y="48"/>
                    </a:lnTo>
                    <a:lnTo>
                      <a:pt x="83" y="51"/>
                    </a:lnTo>
                    <a:lnTo>
                      <a:pt x="81" y="52"/>
                    </a:lnTo>
                    <a:lnTo>
                      <a:pt x="80" y="55"/>
                    </a:lnTo>
                    <a:lnTo>
                      <a:pt x="84" y="52"/>
                    </a:lnTo>
                    <a:lnTo>
                      <a:pt x="88" y="49"/>
                    </a:lnTo>
                    <a:lnTo>
                      <a:pt x="93" y="46"/>
                    </a:lnTo>
                    <a:lnTo>
                      <a:pt x="98" y="43"/>
                    </a:lnTo>
                    <a:lnTo>
                      <a:pt x="102" y="39"/>
                    </a:lnTo>
                    <a:lnTo>
                      <a:pt x="106" y="37"/>
                    </a:lnTo>
                    <a:lnTo>
                      <a:pt x="111" y="33"/>
                    </a:lnTo>
                    <a:lnTo>
                      <a:pt x="115" y="31"/>
                    </a:lnTo>
                    <a:lnTo>
                      <a:pt x="114" y="33"/>
                    </a:lnTo>
                    <a:lnTo>
                      <a:pt x="112" y="35"/>
                    </a:lnTo>
                    <a:lnTo>
                      <a:pt x="111" y="35"/>
                    </a:lnTo>
                    <a:lnTo>
                      <a:pt x="109" y="37"/>
                    </a:lnTo>
                    <a:lnTo>
                      <a:pt x="107" y="39"/>
                    </a:lnTo>
                    <a:lnTo>
                      <a:pt x="106" y="41"/>
                    </a:lnTo>
                    <a:lnTo>
                      <a:pt x="104" y="42"/>
                    </a:lnTo>
                    <a:lnTo>
                      <a:pt x="102" y="44"/>
                    </a:lnTo>
                    <a:lnTo>
                      <a:pt x="106" y="42"/>
                    </a:lnTo>
                    <a:lnTo>
                      <a:pt x="109" y="41"/>
                    </a:lnTo>
                    <a:lnTo>
                      <a:pt x="112" y="38"/>
                    </a:lnTo>
                    <a:lnTo>
                      <a:pt x="115" y="36"/>
                    </a:lnTo>
                    <a:lnTo>
                      <a:pt x="119" y="35"/>
                    </a:lnTo>
                    <a:lnTo>
                      <a:pt x="122" y="32"/>
                    </a:lnTo>
                    <a:lnTo>
                      <a:pt x="125" y="30"/>
                    </a:lnTo>
                    <a:lnTo>
                      <a:pt x="128" y="28"/>
                    </a:lnTo>
                    <a:lnTo>
                      <a:pt x="127" y="30"/>
                    </a:lnTo>
                    <a:lnTo>
                      <a:pt x="125" y="32"/>
                    </a:lnTo>
                    <a:lnTo>
                      <a:pt x="124" y="33"/>
                    </a:lnTo>
                    <a:lnTo>
                      <a:pt x="122" y="35"/>
                    </a:lnTo>
                    <a:lnTo>
                      <a:pt x="120" y="37"/>
                    </a:lnTo>
                    <a:lnTo>
                      <a:pt x="119" y="39"/>
                    </a:lnTo>
                    <a:lnTo>
                      <a:pt x="117" y="41"/>
                    </a:lnTo>
                    <a:lnTo>
                      <a:pt x="115" y="42"/>
                    </a:lnTo>
                    <a:lnTo>
                      <a:pt x="119" y="39"/>
                    </a:lnTo>
                    <a:lnTo>
                      <a:pt x="123" y="38"/>
                    </a:lnTo>
                    <a:lnTo>
                      <a:pt x="126" y="36"/>
                    </a:lnTo>
                    <a:lnTo>
                      <a:pt x="130" y="35"/>
                    </a:lnTo>
                    <a:lnTo>
                      <a:pt x="133" y="33"/>
                    </a:lnTo>
                    <a:lnTo>
                      <a:pt x="137" y="30"/>
                    </a:lnTo>
                    <a:lnTo>
                      <a:pt x="141" y="28"/>
                    </a:lnTo>
                    <a:lnTo>
                      <a:pt x="145" y="27"/>
                    </a:lnTo>
                    <a:lnTo>
                      <a:pt x="141" y="28"/>
                    </a:lnTo>
                    <a:lnTo>
                      <a:pt x="140" y="30"/>
                    </a:lnTo>
                    <a:lnTo>
                      <a:pt x="137" y="33"/>
                    </a:lnTo>
                    <a:lnTo>
                      <a:pt x="135" y="35"/>
                    </a:lnTo>
                    <a:lnTo>
                      <a:pt x="133" y="36"/>
                    </a:lnTo>
                    <a:lnTo>
                      <a:pt x="130" y="39"/>
                    </a:lnTo>
                    <a:lnTo>
                      <a:pt x="128" y="41"/>
                    </a:lnTo>
                    <a:lnTo>
                      <a:pt x="126" y="42"/>
                    </a:lnTo>
                    <a:lnTo>
                      <a:pt x="136" y="38"/>
                    </a:lnTo>
                    <a:lnTo>
                      <a:pt x="146" y="33"/>
                    </a:lnTo>
                    <a:lnTo>
                      <a:pt x="156" y="29"/>
                    </a:lnTo>
                    <a:lnTo>
                      <a:pt x="166" y="24"/>
                    </a:lnTo>
                    <a:lnTo>
                      <a:pt x="175" y="20"/>
                    </a:lnTo>
                    <a:lnTo>
                      <a:pt x="186" y="15"/>
                    </a:lnTo>
                    <a:lnTo>
                      <a:pt x="195" y="11"/>
                    </a:lnTo>
                    <a:lnTo>
                      <a:pt x="206" y="7"/>
                    </a:lnTo>
                    <a:lnTo>
                      <a:pt x="200" y="9"/>
                    </a:lnTo>
                    <a:lnTo>
                      <a:pt x="196" y="13"/>
                    </a:lnTo>
                    <a:lnTo>
                      <a:pt x="191" y="15"/>
                    </a:lnTo>
                    <a:lnTo>
                      <a:pt x="187" y="18"/>
                    </a:lnTo>
                    <a:lnTo>
                      <a:pt x="182" y="22"/>
                    </a:lnTo>
                    <a:lnTo>
                      <a:pt x="177" y="24"/>
                    </a:lnTo>
                    <a:lnTo>
                      <a:pt x="172" y="28"/>
                    </a:lnTo>
                    <a:lnTo>
                      <a:pt x="167" y="30"/>
                    </a:lnTo>
                    <a:lnTo>
                      <a:pt x="176" y="27"/>
                    </a:lnTo>
                    <a:lnTo>
                      <a:pt x="185" y="22"/>
                    </a:lnTo>
                    <a:lnTo>
                      <a:pt x="195" y="19"/>
                    </a:lnTo>
                    <a:lnTo>
                      <a:pt x="203" y="15"/>
                    </a:lnTo>
                    <a:lnTo>
                      <a:pt x="212" y="11"/>
                    </a:lnTo>
                    <a:lnTo>
                      <a:pt x="221" y="8"/>
                    </a:lnTo>
                    <a:lnTo>
                      <a:pt x="230" y="4"/>
                    </a:lnTo>
                    <a:lnTo>
                      <a:pt x="239" y="0"/>
                    </a:lnTo>
                    <a:lnTo>
                      <a:pt x="233" y="4"/>
                    </a:lnTo>
                    <a:lnTo>
                      <a:pt x="227" y="9"/>
                    </a:lnTo>
                    <a:lnTo>
                      <a:pt x="221" y="12"/>
                    </a:lnTo>
                    <a:lnTo>
                      <a:pt x="215" y="15"/>
                    </a:lnTo>
                    <a:lnTo>
                      <a:pt x="208" y="19"/>
                    </a:lnTo>
                    <a:lnTo>
                      <a:pt x="201" y="22"/>
                    </a:lnTo>
                    <a:lnTo>
                      <a:pt x="195" y="25"/>
                    </a:lnTo>
                    <a:lnTo>
                      <a:pt x="188" y="28"/>
                    </a:lnTo>
                    <a:lnTo>
                      <a:pt x="195" y="27"/>
                    </a:lnTo>
                    <a:lnTo>
                      <a:pt x="199" y="25"/>
                    </a:lnTo>
                    <a:lnTo>
                      <a:pt x="206" y="23"/>
                    </a:lnTo>
                    <a:lnTo>
                      <a:pt x="211" y="22"/>
                    </a:lnTo>
                    <a:lnTo>
                      <a:pt x="217" y="20"/>
                    </a:lnTo>
                    <a:lnTo>
                      <a:pt x="222" y="19"/>
                    </a:lnTo>
                    <a:lnTo>
                      <a:pt x="228" y="17"/>
                    </a:lnTo>
                    <a:lnTo>
                      <a:pt x="233" y="15"/>
                    </a:lnTo>
                    <a:lnTo>
                      <a:pt x="232" y="17"/>
                    </a:lnTo>
                    <a:lnTo>
                      <a:pt x="230" y="18"/>
                    </a:lnTo>
                    <a:lnTo>
                      <a:pt x="227" y="20"/>
                    </a:lnTo>
                    <a:lnTo>
                      <a:pt x="225" y="22"/>
                    </a:lnTo>
                    <a:lnTo>
                      <a:pt x="224" y="23"/>
                    </a:lnTo>
                    <a:lnTo>
                      <a:pt x="222" y="25"/>
                    </a:lnTo>
                    <a:lnTo>
                      <a:pt x="219" y="27"/>
                    </a:lnTo>
                    <a:lnTo>
                      <a:pt x="217" y="28"/>
                    </a:lnTo>
                  </a:path>
                </a:pathLst>
              </a:custGeom>
              <a:solidFill>
                <a:srgbClr val="BF59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xmlns="" id="{5FBA91F7-080E-C78A-F5B9-2E387DB8A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0" y="2566"/>
                <a:ext cx="275" cy="102"/>
              </a:xfrm>
              <a:custGeom>
                <a:avLst/>
                <a:gdLst>
                  <a:gd name="T0" fmla="*/ 271 w 275"/>
                  <a:gd name="T1" fmla="*/ 1 h 102"/>
                  <a:gd name="T2" fmla="*/ 251 w 275"/>
                  <a:gd name="T3" fmla="*/ 9 h 102"/>
                  <a:gd name="T4" fmla="*/ 223 w 275"/>
                  <a:gd name="T5" fmla="*/ 20 h 102"/>
                  <a:gd name="T6" fmla="*/ 195 w 275"/>
                  <a:gd name="T7" fmla="*/ 33 h 102"/>
                  <a:gd name="T8" fmla="*/ 169 w 275"/>
                  <a:gd name="T9" fmla="*/ 44 h 102"/>
                  <a:gd name="T10" fmla="*/ 115 w 275"/>
                  <a:gd name="T11" fmla="*/ 62 h 102"/>
                  <a:gd name="T12" fmla="*/ 52 w 275"/>
                  <a:gd name="T13" fmla="*/ 84 h 102"/>
                  <a:gd name="T14" fmla="*/ 7 w 275"/>
                  <a:gd name="T15" fmla="*/ 99 h 102"/>
                  <a:gd name="T16" fmla="*/ 6 w 275"/>
                  <a:gd name="T17" fmla="*/ 100 h 102"/>
                  <a:gd name="T18" fmla="*/ 43 w 275"/>
                  <a:gd name="T19" fmla="*/ 94 h 102"/>
                  <a:gd name="T20" fmla="*/ 95 w 275"/>
                  <a:gd name="T21" fmla="*/ 84 h 102"/>
                  <a:gd name="T22" fmla="*/ 143 w 275"/>
                  <a:gd name="T23" fmla="*/ 75 h 102"/>
                  <a:gd name="T24" fmla="*/ 169 w 275"/>
                  <a:gd name="T25" fmla="*/ 66 h 102"/>
                  <a:gd name="T26" fmla="*/ 197 w 275"/>
                  <a:gd name="T27" fmla="*/ 55 h 102"/>
                  <a:gd name="T28" fmla="*/ 224 w 275"/>
                  <a:gd name="T29" fmla="*/ 46 h 102"/>
                  <a:gd name="T30" fmla="*/ 241 w 275"/>
                  <a:gd name="T31" fmla="*/ 40 h 102"/>
                  <a:gd name="T32" fmla="*/ 236 w 275"/>
                  <a:gd name="T33" fmla="*/ 41 h 102"/>
                  <a:gd name="T34" fmla="*/ 221 w 275"/>
                  <a:gd name="T35" fmla="*/ 44 h 102"/>
                  <a:gd name="T36" fmla="*/ 206 w 275"/>
                  <a:gd name="T37" fmla="*/ 49 h 102"/>
                  <a:gd name="T38" fmla="*/ 190 w 275"/>
                  <a:gd name="T39" fmla="*/ 52 h 102"/>
                  <a:gd name="T40" fmla="*/ 191 w 275"/>
                  <a:gd name="T41" fmla="*/ 50 h 102"/>
                  <a:gd name="T42" fmla="*/ 209 w 275"/>
                  <a:gd name="T43" fmla="*/ 44 h 102"/>
                  <a:gd name="T44" fmla="*/ 227 w 275"/>
                  <a:gd name="T45" fmla="*/ 36 h 102"/>
                  <a:gd name="T46" fmla="*/ 244 w 275"/>
                  <a:gd name="T47" fmla="*/ 28 h 102"/>
                  <a:gd name="T48" fmla="*/ 249 w 275"/>
                  <a:gd name="T49" fmla="*/ 25 h 102"/>
                  <a:gd name="T50" fmla="*/ 241 w 275"/>
                  <a:gd name="T51" fmla="*/ 27 h 102"/>
                  <a:gd name="T52" fmla="*/ 232 w 275"/>
                  <a:gd name="T53" fmla="*/ 29 h 102"/>
                  <a:gd name="T54" fmla="*/ 223 w 275"/>
                  <a:gd name="T55" fmla="*/ 31 h 102"/>
                  <a:gd name="T56" fmla="*/ 225 w 275"/>
                  <a:gd name="T57" fmla="*/ 27 h 102"/>
                  <a:gd name="T58" fmla="*/ 240 w 275"/>
                  <a:gd name="T59" fmla="*/ 20 h 102"/>
                  <a:gd name="T60" fmla="*/ 253 w 275"/>
                  <a:gd name="T61" fmla="*/ 12 h 102"/>
                  <a:gd name="T62" fmla="*/ 267 w 275"/>
                  <a:gd name="T63" fmla="*/ 3 h 10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75"/>
                  <a:gd name="T97" fmla="*/ 0 h 102"/>
                  <a:gd name="T98" fmla="*/ 275 w 275"/>
                  <a:gd name="T99" fmla="*/ 102 h 10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75" h="102">
                    <a:moveTo>
                      <a:pt x="274" y="0"/>
                    </a:moveTo>
                    <a:lnTo>
                      <a:pt x="271" y="1"/>
                    </a:lnTo>
                    <a:lnTo>
                      <a:pt x="264" y="4"/>
                    </a:lnTo>
                    <a:lnTo>
                      <a:pt x="251" y="9"/>
                    </a:lnTo>
                    <a:lnTo>
                      <a:pt x="238" y="14"/>
                    </a:lnTo>
                    <a:lnTo>
                      <a:pt x="223" y="20"/>
                    </a:lnTo>
                    <a:lnTo>
                      <a:pt x="208" y="27"/>
                    </a:lnTo>
                    <a:lnTo>
                      <a:pt x="195" y="33"/>
                    </a:lnTo>
                    <a:lnTo>
                      <a:pt x="184" y="38"/>
                    </a:lnTo>
                    <a:lnTo>
                      <a:pt x="169" y="44"/>
                    </a:lnTo>
                    <a:lnTo>
                      <a:pt x="145" y="52"/>
                    </a:lnTo>
                    <a:lnTo>
                      <a:pt x="115" y="62"/>
                    </a:lnTo>
                    <a:lnTo>
                      <a:pt x="83" y="73"/>
                    </a:lnTo>
                    <a:lnTo>
                      <a:pt x="52" y="84"/>
                    </a:lnTo>
                    <a:lnTo>
                      <a:pt x="26" y="92"/>
                    </a:lnTo>
                    <a:lnTo>
                      <a:pt x="7" y="99"/>
                    </a:lnTo>
                    <a:lnTo>
                      <a:pt x="0" y="101"/>
                    </a:lnTo>
                    <a:lnTo>
                      <a:pt x="6" y="100"/>
                    </a:lnTo>
                    <a:lnTo>
                      <a:pt x="20" y="97"/>
                    </a:lnTo>
                    <a:lnTo>
                      <a:pt x="43" y="94"/>
                    </a:lnTo>
                    <a:lnTo>
                      <a:pt x="69" y="89"/>
                    </a:lnTo>
                    <a:lnTo>
                      <a:pt x="95" y="84"/>
                    </a:lnTo>
                    <a:lnTo>
                      <a:pt x="121" y="79"/>
                    </a:lnTo>
                    <a:lnTo>
                      <a:pt x="143" y="75"/>
                    </a:lnTo>
                    <a:lnTo>
                      <a:pt x="158" y="70"/>
                    </a:lnTo>
                    <a:lnTo>
                      <a:pt x="169" y="66"/>
                    </a:lnTo>
                    <a:lnTo>
                      <a:pt x="182" y="60"/>
                    </a:lnTo>
                    <a:lnTo>
                      <a:pt x="197" y="55"/>
                    </a:lnTo>
                    <a:lnTo>
                      <a:pt x="211" y="50"/>
                    </a:lnTo>
                    <a:lnTo>
                      <a:pt x="224" y="46"/>
                    </a:lnTo>
                    <a:lnTo>
                      <a:pt x="234" y="42"/>
                    </a:lnTo>
                    <a:lnTo>
                      <a:pt x="241" y="40"/>
                    </a:lnTo>
                    <a:lnTo>
                      <a:pt x="244" y="39"/>
                    </a:lnTo>
                    <a:lnTo>
                      <a:pt x="236" y="41"/>
                    </a:lnTo>
                    <a:lnTo>
                      <a:pt x="228" y="42"/>
                    </a:lnTo>
                    <a:lnTo>
                      <a:pt x="221" y="44"/>
                    </a:lnTo>
                    <a:lnTo>
                      <a:pt x="214" y="47"/>
                    </a:lnTo>
                    <a:lnTo>
                      <a:pt x="206" y="49"/>
                    </a:lnTo>
                    <a:lnTo>
                      <a:pt x="198" y="50"/>
                    </a:lnTo>
                    <a:lnTo>
                      <a:pt x="190" y="52"/>
                    </a:lnTo>
                    <a:lnTo>
                      <a:pt x="182" y="55"/>
                    </a:lnTo>
                    <a:lnTo>
                      <a:pt x="191" y="50"/>
                    </a:lnTo>
                    <a:lnTo>
                      <a:pt x="199" y="47"/>
                    </a:lnTo>
                    <a:lnTo>
                      <a:pt x="209" y="44"/>
                    </a:lnTo>
                    <a:lnTo>
                      <a:pt x="218" y="39"/>
                    </a:lnTo>
                    <a:lnTo>
                      <a:pt x="227" y="36"/>
                    </a:lnTo>
                    <a:lnTo>
                      <a:pt x="236" y="33"/>
                    </a:lnTo>
                    <a:lnTo>
                      <a:pt x="244" y="28"/>
                    </a:lnTo>
                    <a:lnTo>
                      <a:pt x="254" y="25"/>
                    </a:lnTo>
                    <a:lnTo>
                      <a:pt x="249" y="25"/>
                    </a:lnTo>
                    <a:lnTo>
                      <a:pt x="245" y="26"/>
                    </a:lnTo>
                    <a:lnTo>
                      <a:pt x="241" y="27"/>
                    </a:lnTo>
                    <a:lnTo>
                      <a:pt x="236" y="28"/>
                    </a:lnTo>
                    <a:lnTo>
                      <a:pt x="232" y="29"/>
                    </a:lnTo>
                    <a:lnTo>
                      <a:pt x="227" y="30"/>
                    </a:lnTo>
                    <a:lnTo>
                      <a:pt x="223" y="31"/>
                    </a:lnTo>
                    <a:lnTo>
                      <a:pt x="219" y="31"/>
                    </a:lnTo>
                    <a:lnTo>
                      <a:pt x="225" y="27"/>
                    </a:lnTo>
                    <a:lnTo>
                      <a:pt x="232" y="24"/>
                    </a:lnTo>
                    <a:lnTo>
                      <a:pt x="240" y="20"/>
                    </a:lnTo>
                    <a:lnTo>
                      <a:pt x="246" y="15"/>
                    </a:lnTo>
                    <a:lnTo>
                      <a:pt x="253" y="12"/>
                    </a:lnTo>
                    <a:lnTo>
                      <a:pt x="260" y="7"/>
                    </a:lnTo>
                    <a:lnTo>
                      <a:pt x="267" y="3"/>
                    </a:lnTo>
                    <a:lnTo>
                      <a:pt x="274" y="0"/>
                    </a:lnTo>
                  </a:path>
                </a:pathLst>
              </a:custGeom>
              <a:solidFill>
                <a:srgbClr val="BF59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39" name="Freeform 31">
                <a:extLst>
                  <a:ext uri="{FF2B5EF4-FFF2-40B4-BE49-F238E27FC236}">
                    <a16:creationId xmlns:a16="http://schemas.microsoft.com/office/drawing/2014/main" xmlns="" id="{B92A1F44-0502-5410-A3AE-33A5FA9E57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1" y="2442"/>
                <a:ext cx="72" cy="35"/>
              </a:xfrm>
              <a:custGeom>
                <a:avLst/>
                <a:gdLst>
                  <a:gd name="T0" fmla="*/ 71 w 72"/>
                  <a:gd name="T1" fmla="*/ 0 h 35"/>
                  <a:gd name="T2" fmla="*/ 70 w 72"/>
                  <a:gd name="T3" fmla="*/ 0 h 35"/>
                  <a:gd name="T4" fmla="*/ 67 w 72"/>
                  <a:gd name="T5" fmla="*/ 1 h 35"/>
                  <a:gd name="T6" fmla="*/ 62 w 72"/>
                  <a:gd name="T7" fmla="*/ 2 h 35"/>
                  <a:gd name="T8" fmla="*/ 57 w 72"/>
                  <a:gd name="T9" fmla="*/ 3 h 35"/>
                  <a:gd name="T10" fmla="*/ 51 w 72"/>
                  <a:gd name="T11" fmla="*/ 4 h 35"/>
                  <a:gd name="T12" fmla="*/ 44 w 72"/>
                  <a:gd name="T13" fmla="*/ 6 h 35"/>
                  <a:gd name="T14" fmla="*/ 38 w 72"/>
                  <a:gd name="T15" fmla="*/ 7 h 35"/>
                  <a:gd name="T16" fmla="*/ 33 w 72"/>
                  <a:gd name="T17" fmla="*/ 8 h 35"/>
                  <a:gd name="T18" fmla="*/ 29 w 72"/>
                  <a:gd name="T19" fmla="*/ 10 h 35"/>
                  <a:gd name="T20" fmla="*/ 23 w 72"/>
                  <a:gd name="T21" fmla="*/ 12 h 35"/>
                  <a:gd name="T22" fmla="*/ 19 w 72"/>
                  <a:gd name="T23" fmla="*/ 13 h 35"/>
                  <a:gd name="T24" fmla="*/ 13 w 72"/>
                  <a:gd name="T25" fmla="*/ 15 h 35"/>
                  <a:gd name="T26" fmla="*/ 9 w 72"/>
                  <a:gd name="T27" fmla="*/ 16 h 35"/>
                  <a:gd name="T28" fmla="*/ 6 w 72"/>
                  <a:gd name="T29" fmla="*/ 17 h 35"/>
                  <a:gd name="T30" fmla="*/ 3 w 72"/>
                  <a:gd name="T31" fmla="*/ 19 h 35"/>
                  <a:gd name="T32" fmla="*/ 2 w 72"/>
                  <a:gd name="T33" fmla="*/ 19 h 35"/>
                  <a:gd name="T34" fmla="*/ 38 w 72"/>
                  <a:gd name="T35" fmla="*/ 16 h 35"/>
                  <a:gd name="T36" fmla="*/ 36 w 72"/>
                  <a:gd name="T37" fmla="*/ 17 h 35"/>
                  <a:gd name="T38" fmla="*/ 35 w 72"/>
                  <a:gd name="T39" fmla="*/ 17 h 35"/>
                  <a:gd name="T40" fmla="*/ 33 w 72"/>
                  <a:gd name="T41" fmla="*/ 19 h 35"/>
                  <a:gd name="T42" fmla="*/ 30 w 72"/>
                  <a:gd name="T43" fmla="*/ 20 h 35"/>
                  <a:gd name="T44" fmla="*/ 27 w 72"/>
                  <a:gd name="T45" fmla="*/ 21 h 35"/>
                  <a:gd name="T46" fmla="*/ 23 w 72"/>
                  <a:gd name="T47" fmla="*/ 22 h 35"/>
                  <a:gd name="T48" fmla="*/ 20 w 72"/>
                  <a:gd name="T49" fmla="*/ 23 h 35"/>
                  <a:gd name="T50" fmla="*/ 17 w 72"/>
                  <a:gd name="T51" fmla="*/ 24 h 35"/>
                  <a:gd name="T52" fmla="*/ 13 w 72"/>
                  <a:gd name="T53" fmla="*/ 25 h 35"/>
                  <a:gd name="T54" fmla="*/ 10 w 72"/>
                  <a:gd name="T55" fmla="*/ 26 h 35"/>
                  <a:gd name="T56" fmla="*/ 6 w 72"/>
                  <a:gd name="T57" fmla="*/ 26 h 35"/>
                  <a:gd name="T58" fmla="*/ 4 w 72"/>
                  <a:gd name="T59" fmla="*/ 27 h 35"/>
                  <a:gd name="T60" fmla="*/ 2 w 72"/>
                  <a:gd name="T61" fmla="*/ 27 h 35"/>
                  <a:gd name="T62" fmla="*/ 1 w 72"/>
                  <a:gd name="T63" fmla="*/ 28 h 35"/>
                  <a:gd name="T64" fmla="*/ 0 w 72"/>
                  <a:gd name="T65" fmla="*/ 28 h 35"/>
                  <a:gd name="T66" fmla="*/ 1 w 72"/>
                  <a:gd name="T67" fmla="*/ 28 h 35"/>
                  <a:gd name="T68" fmla="*/ 2 w 72"/>
                  <a:gd name="T69" fmla="*/ 28 h 35"/>
                  <a:gd name="T70" fmla="*/ 3 w 72"/>
                  <a:gd name="T71" fmla="*/ 28 h 35"/>
                  <a:gd name="T72" fmla="*/ 6 w 72"/>
                  <a:gd name="T73" fmla="*/ 28 h 35"/>
                  <a:gd name="T74" fmla="*/ 8 w 72"/>
                  <a:gd name="T75" fmla="*/ 28 h 35"/>
                  <a:gd name="T76" fmla="*/ 10 w 72"/>
                  <a:gd name="T77" fmla="*/ 28 h 35"/>
                  <a:gd name="T78" fmla="*/ 14 w 72"/>
                  <a:gd name="T79" fmla="*/ 28 h 35"/>
                  <a:gd name="T80" fmla="*/ 19 w 72"/>
                  <a:gd name="T81" fmla="*/ 28 h 35"/>
                  <a:gd name="T82" fmla="*/ 23 w 72"/>
                  <a:gd name="T83" fmla="*/ 27 h 35"/>
                  <a:gd name="T84" fmla="*/ 26 w 72"/>
                  <a:gd name="T85" fmla="*/ 27 h 35"/>
                  <a:gd name="T86" fmla="*/ 29 w 72"/>
                  <a:gd name="T87" fmla="*/ 26 h 35"/>
                  <a:gd name="T88" fmla="*/ 31 w 72"/>
                  <a:gd name="T89" fmla="*/ 26 h 35"/>
                  <a:gd name="T90" fmla="*/ 33 w 72"/>
                  <a:gd name="T91" fmla="*/ 26 h 35"/>
                  <a:gd name="T92" fmla="*/ 35 w 72"/>
                  <a:gd name="T93" fmla="*/ 26 h 35"/>
                  <a:gd name="T94" fmla="*/ 36 w 72"/>
                  <a:gd name="T95" fmla="*/ 26 h 35"/>
                  <a:gd name="T96" fmla="*/ 9 w 72"/>
                  <a:gd name="T97" fmla="*/ 34 h 35"/>
                  <a:gd name="T98" fmla="*/ 40 w 72"/>
                  <a:gd name="T99" fmla="*/ 32 h 35"/>
                  <a:gd name="T100" fmla="*/ 60 w 72"/>
                  <a:gd name="T101" fmla="*/ 23 h 35"/>
                  <a:gd name="T102" fmla="*/ 40 w 72"/>
                  <a:gd name="T103" fmla="*/ 28 h 35"/>
                  <a:gd name="T104" fmla="*/ 62 w 72"/>
                  <a:gd name="T105" fmla="*/ 17 h 35"/>
                  <a:gd name="T106" fmla="*/ 31 w 72"/>
                  <a:gd name="T107" fmla="*/ 23 h 35"/>
                  <a:gd name="T108" fmla="*/ 64 w 72"/>
                  <a:gd name="T109" fmla="*/ 8 h 35"/>
                  <a:gd name="T110" fmla="*/ 40 w 72"/>
                  <a:gd name="T111" fmla="*/ 12 h 35"/>
                  <a:gd name="T112" fmla="*/ 71 w 72"/>
                  <a:gd name="T113" fmla="*/ 0 h 3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72"/>
                  <a:gd name="T172" fmla="*/ 0 h 35"/>
                  <a:gd name="T173" fmla="*/ 72 w 72"/>
                  <a:gd name="T174" fmla="*/ 35 h 3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72" h="35">
                    <a:moveTo>
                      <a:pt x="71" y="0"/>
                    </a:moveTo>
                    <a:lnTo>
                      <a:pt x="70" y="0"/>
                    </a:lnTo>
                    <a:lnTo>
                      <a:pt x="67" y="1"/>
                    </a:lnTo>
                    <a:lnTo>
                      <a:pt x="62" y="2"/>
                    </a:lnTo>
                    <a:lnTo>
                      <a:pt x="57" y="3"/>
                    </a:lnTo>
                    <a:lnTo>
                      <a:pt x="51" y="4"/>
                    </a:lnTo>
                    <a:lnTo>
                      <a:pt x="44" y="6"/>
                    </a:lnTo>
                    <a:lnTo>
                      <a:pt x="38" y="7"/>
                    </a:lnTo>
                    <a:lnTo>
                      <a:pt x="33" y="8"/>
                    </a:lnTo>
                    <a:lnTo>
                      <a:pt x="29" y="10"/>
                    </a:lnTo>
                    <a:lnTo>
                      <a:pt x="23" y="12"/>
                    </a:lnTo>
                    <a:lnTo>
                      <a:pt x="19" y="13"/>
                    </a:lnTo>
                    <a:lnTo>
                      <a:pt x="13" y="15"/>
                    </a:lnTo>
                    <a:lnTo>
                      <a:pt x="9" y="16"/>
                    </a:lnTo>
                    <a:lnTo>
                      <a:pt x="6" y="17"/>
                    </a:lnTo>
                    <a:lnTo>
                      <a:pt x="3" y="19"/>
                    </a:lnTo>
                    <a:lnTo>
                      <a:pt x="2" y="19"/>
                    </a:lnTo>
                    <a:lnTo>
                      <a:pt x="38" y="16"/>
                    </a:lnTo>
                    <a:lnTo>
                      <a:pt x="36" y="17"/>
                    </a:lnTo>
                    <a:lnTo>
                      <a:pt x="35" y="17"/>
                    </a:lnTo>
                    <a:lnTo>
                      <a:pt x="33" y="19"/>
                    </a:lnTo>
                    <a:lnTo>
                      <a:pt x="30" y="20"/>
                    </a:lnTo>
                    <a:lnTo>
                      <a:pt x="27" y="21"/>
                    </a:lnTo>
                    <a:lnTo>
                      <a:pt x="23" y="22"/>
                    </a:lnTo>
                    <a:lnTo>
                      <a:pt x="20" y="23"/>
                    </a:lnTo>
                    <a:lnTo>
                      <a:pt x="17" y="24"/>
                    </a:lnTo>
                    <a:lnTo>
                      <a:pt x="13" y="25"/>
                    </a:lnTo>
                    <a:lnTo>
                      <a:pt x="10" y="26"/>
                    </a:lnTo>
                    <a:lnTo>
                      <a:pt x="6" y="26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1" y="28"/>
                    </a:lnTo>
                    <a:lnTo>
                      <a:pt x="0" y="28"/>
                    </a:lnTo>
                    <a:lnTo>
                      <a:pt x="1" y="28"/>
                    </a:lnTo>
                    <a:lnTo>
                      <a:pt x="2" y="28"/>
                    </a:lnTo>
                    <a:lnTo>
                      <a:pt x="3" y="28"/>
                    </a:lnTo>
                    <a:lnTo>
                      <a:pt x="6" y="28"/>
                    </a:lnTo>
                    <a:lnTo>
                      <a:pt x="8" y="28"/>
                    </a:lnTo>
                    <a:lnTo>
                      <a:pt x="10" y="28"/>
                    </a:lnTo>
                    <a:lnTo>
                      <a:pt x="14" y="28"/>
                    </a:lnTo>
                    <a:lnTo>
                      <a:pt x="19" y="28"/>
                    </a:lnTo>
                    <a:lnTo>
                      <a:pt x="23" y="27"/>
                    </a:lnTo>
                    <a:lnTo>
                      <a:pt x="26" y="27"/>
                    </a:lnTo>
                    <a:lnTo>
                      <a:pt x="29" y="26"/>
                    </a:lnTo>
                    <a:lnTo>
                      <a:pt x="31" y="26"/>
                    </a:lnTo>
                    <a:lnTo>
                      <a:pt x="33" y="26"/>
                    </a:lnTo>
                    <a:lnTo>
                      <a:pt x="35" y="26"/>
                    </a:lnTo>
                    <a:lnTo>
                      <a:pt x="36" y="26"/>
                    </a:lnTo>
                    <a:lnTo>
                      <a:pt x="9" y="34"/>
                    </a:lnTo>
                    <a:lnTo>
                      <a:pt x="40" y="32"/>
                    </a:lnTo>
                    <a:lnTo>
                      <a:pt x="60" y="23"/>
                    </a:lnTo>
                    <a:lnTo>
                      <a:pt x="40" y="28"/>
                    </a:lnTo>
                    <a:lnTo>
                      <a:pt x="62" y="17"/>
                    </a:lnTo>
                    <a:lnTo>
                      <a:pt x="31" y="23"/>
                    </a:lnTo>
                    <a:lnTo>
                      <a:pt x="64" y="8"/>
                    </a:lnTo>
                    <a:lnTo>
                      <a:pt x="40" y="12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FFC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40" name="Freeform 32">
                <a:extLst>
                  <a:ext uri="{FF2B5EF4-FFF2-40B4-BE49-F238E27FC236}">
                    <a16:creationId xmlns:a16="http://schemas.microsoft.com/office/drawing/2014/main" xmlns="" id="{70E5E94C-A7F4-67D3-85CB-7110521DE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2" y="2495"/>
                <a:ext cx="226" cy="82"/>
              </a:xfrm>
              <a:custGeom>
                <a:avLst/>
                <a:gdLst>
                  <a:gd name="T0" fmla="*/ 193 w 226"/>
                  <a:gd name="T1" fmla="*/ 12 h 82"/>
                  <a:gd name="T2" fmla="*/ 145 w 226"/>
                  <a:gd name="T3" fmla="*/ 29 h 82"/>
                  <a:gd name="T4" fmla="*/ 98 w 226"/>
                  <a:gd name="T5" fmla="*/ 44 h 82"/>
                  <a:gd name="T6" fmla="*/ 61 w 226"/>
                  <a:gd name="T7" fmla="*/ 56 h 82"/>
                  <a:gd name="T8" fmla="*/ 24 w 226"/>
                  <a:gd name="T9" fmla="*/ 70 h 82"/>
                  <a:gd name="T10" fmla="*/ 4 w 226"/>
                  <a:gd name="T11" fmla="*/ 80 h 82"/>
                  <a:gd name="T12" fmla="*/ 13 w 226"/>
                  <a:gd name="T13" fmla="*/ 77 h 82"/>
                  <a:gd name="T14" fmla="*/ 22 w 226"/>
                  <a:gd name="T15" fmla="*/ 74 h 82"/>
                  <a:gd name="T16" fmla="*/ 23 w 226"/>
                  <a:gd name="T17" fmla="*/ 75 h 82"/>
                  <a:gd name="T18" fmla="*/ 21 w 226"/>
                  <a:gd name="T19" fmla="*/ 79 h 82"/>
                  <a:gd name="T20" fmla="*/ 18 w 226"/>
                  <a:gd name="T21" fmla="*/ 81 h 82"/>
                  <a:gd name="T22" fmla="*/ 32 w 226"/>
                  <a:gd name="T23" fmla="*/ 74 h 82"/>
                  <a:gd name="T24" fmla="*/ 47 w 226"/>
                  <a:gd name="T25" fmla="*/ 65 h 82"/>
                  <a:gd name="T26" fmla="*/ 56 w 226"/>
                  <a:gd name="T27" fmla="*/ 62 h 82"/>
                  <a:gd name="T28" fmla="*/ 53 w 226"/>
                  <a:gd name="T29" fmla="*/ 65 h 82"/>
                  <a:gd name="T30" fmla="*/ 50 w 226"/>
                  <a:gd name="T31" fmla="*/ 69 h 82"/>
                  <a:gd name="T32" fmla="*/ 56 w 226"/>
                  <a:gd name="T33" fmla="*/ 65 h 82"/>
                  <a:gd name="T34" fmla="*/ 65 w 226"/>
                  <a:gd name="T35" fmla="*/ 60 h 82"/>
                  <a:gd name="T36" fmla="*/ 75 w 226"/>
                  <a:gd name="T37" fmla="*/ 54 h 82"/>
                  <a:gd name="T38" fmla="*/ 74 w 226"/>
                  <a:gd name="T39" fmla="*/ 57 h 82"/>
                  <a:gd name="T40" fmla="*/ 71 w 226"/>
                  <a:gd name="T41" fmla="*/ 60 h 82"/>
                  <a:gd name="T42" fmla="*/ 72 w 226"/>
                  <a:gd name="T43" fmla="*/ 60 h 82"/>
                  <a:gd name="T44" fmla="*/ 78 w 226"/>
                  <a:gd name="T45" fmla="*/ 56 h 82"/>
                  <a:gd name="T46" fmla="*/ 85 w 226"/>
                  <a:gd name="T47" fmla="*/ 53 h 82"/>
                  <a:gd name="T48" fmla="*/ 86 w 226"/>
                  <a:gd name="T49" fmla="*/ 54 h 82"/>
                  <a:gd name="T50" fmla="*/ 83 w 226"/>
                  <a:gd name="T51" fmla="*/ 56 h 82"/>
                  <a:gd name="T52" fmla="*/ 82 w 226"/>
                  <a:gd name="T53" fmla="*/ 60 h 82"/>
                  <a:gd name="T54" fmla="*/ 91 w 226"/>
                  <a:gd name="T55" fmla="*/ 53 h 82"/>
                  <a:gd name="T56" fmla="*/ 101 w 226"/>
                  <a:gd name="T57" fmla="*/ 47 h 82"/>
                  <a:gd name="T58" fmla="*/ 108 w 226"/>
                  <a:gd name="T59" fmla="*/ 45 h 82"/>
                  <a:gd name="T60" fmla="*/ 104 w 226"/>
                  <a:gd name="T61" fmla="*/ 50 h 82"/>
                  <a:gd name="T62" fmla="*/ 102 w 226"/>
                  <a:gd name="T63" fmla="*/ 54 h 82"/>
                  <a:gd name="T64" fmla="*/ 106 w 226"/>
                  <a:gd name="T65" fmla="*/ 52 h 82"/>
                  <a:gd name="T66" fmla="*/ 114 w 226"/>
                  <a:gd name="T67" fmla="*/ 47 h 82"/>
                  <a:gd name="T68" fmla="*/ 122 w 226"/>
                  <a:gd name="T69" fmla="*/ 43 h 82"/>
                  <a:gd name="T70" fmla="*/ 138 w 226"/>
                  <a:gd name="T71" fmla="*/ 36 h 82"/>
                  <a:gd name="T72" fmla="*/ 156 w 226"/>
                  <a:gd name="T73" fmla="*/ 30 h 82"/>
                  <a:gd name="T74" fmla="*/ 166 w 226"/>
                  <a:gd name="T75" fmla="*/ 27 h 82"/>
                  <a:gd name="T76" fmla="*/ 163 w 226"/>
                  <a:gd name="T77" fmla="*/ 29 h 82"/>
                  <a:gd name="T78" fmla="*/ 161 w 226"/>
                  <a:gd name="T79" fmla="*/ 32 h 82"/>
                  <a:gd name="T80" fmla="*/ 174 w 226"/>
                  <a:gd name="T81" fmla="*/ 26 h 82"/>
                  <a:gd name="T82" fmla="*/ 193 w 226"/>
                  <a:gd name="T83" fmla="*/ 16 h 82"/>
                  <a:gd name="T84" fmla="*/ 214 w 226"/>
                  <a:gd name="T85" fmla="*/ 7 h 82"/>
                  <a:gd name="T86" fmla="*/ 218 w 226"/>
                  <a:gd name="T87" fmla="*/ 4 h 82"/>
                  <a:gd name="T88" fmla="*/ 223 w 226"/>
                  <a:gd name="T89" fmla="*/ 1 h 8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26"/>
                  <a:gd name="T136" fmla="*/ 0 h 82"/>
                  <a:gd name="T137" fmla="*/ 226 w 226"/>
                  <a:gd name="T138" fmla="*/ 82 h 8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26" h="82">
                    <a:moveTo>
                      <a:pt x="225" y="0"/>
                    </a:moveTo>
                    <a:lnTo>
                      <a:pt x="210" y="6"/>
                    </a:lnTo>
                    <a:lnTo>
                      <a:pt x="193" y="12"/>
                    </a:lnTo>
                    <a:lnTo>
                      <a:pt x="177" y="17"/>
                    </a:lnTo>
                    <a:lnTo>
                      <a:pt x="162" y="23"/>
                    </a:lnTo>
                    <a:lnTo>
                      <a:pt x="145" y="29"/>
                    </a:lnTo>
                    <a:lnTo>
                      <a:pt x="130" y="34"/>
                    </a:lnTo>
                    <a:lnTo>
                      <a:pt x="113" y="39"/>
                    </a:lnTo>
                    <a:lnTo>
                      <a:pt x="98" y="44"/>
                    </a:lnTo>
                    <a:lnTo>
                      <a:pt x="85" y="47"/>
                    </a:lnTo>
                    <a:lnTo>
                      <a:pt x="73" y="52"/>
                    </a:lnTo>
                    <a:lnTo>
                      <a:pt x="61" y="56"/>
                    </a:lnTo>
                    <a:lnTo>
                      <a:pt x="48" y="60"/>
                    </a:lnTo>
                    <a:lnTo>
                      <a:pt x="36" y="65"/>
                    </a:lnTo>
                    <a:lnTo>
                      <a:pt x="24" y="70"/>
                    </a:lnTo>
                    <a:lnTo>
                      <a:pt x="12" y="75"/>
                    </a:lnTo>
                    <a:lnTo>
                      <a:pt x="0" y="80"/>
                    </a:lnTo>
                    <a:lnTo>
                      <a:pt x="4" y="80"/>
                    </a:lnTo>
                    <a:lnTo>
                      <a:pt x="6" y="79"/>
                    </a:lnTo>
                    <a:lnTo>
                      <a:pt x="9" y="78"/>
                    </a:lnTo>
                    <a:lnTo>
                      <a:pt x="13" y="77"/>
                    </a:lnTo>
                    <a:lnTo>
                      <a:pt x="15" y="76"/>
                    </a:lnTo>
                    <a:lnTo>
                      <a:pt x="19" y="75"/>
                    </a:lnTo>
                    <a:lnTo>
                      <a:pt x="22" y="74"/>
                    </a:lnTo>
                    <a:lnTo>
                      <a:pt x="25" y="74"/>
                    </a:lnTo>
                    <a:lnTo>
                      <a:pt x="24" y="74"/>
                    </a:lnTo>
                    <a:lnTo>
                      <a:pt x="23" y="75"/>
                    </a:lnTo>
                    <a:lnTo>
                      <a:pt x="22" y="77"/>
                    </a:lnTo>
                    <a:lnTo>
                      <a:pt x="22" y="78"/>
                    </a:lnTo>
                    <a:lnTo>
                      <a:pt x="21" y="79"/>
                    </a:lnTo>
                    <a:lnTo>
                      <a:pt x="20" y="80"/>
                    </a:lnTo>
                    <a:lnTo>
                      <a:pt x="19" y="80"/>
                    </a:lnTo>
                    <a:lnTo>
                      <a:pt x="18" y="81"/>
                    </a:lnTo>
                    <a:lnTo>
                      <a:pt x="22" y="79"/>
                    </a:lnTo>
                    <a:lnTo>
                      <a:pt x="28" y="76"/>
                    </a:lnTo>
                    <a:lnTo>
                      <a:pt x="32" y="74"/>
                    </a:lnTo>
                    <a:lnTo>
                      <a:pt x="37" y="71"/>
                    </a:lnTo>
                    <a:lnTo>
                      <a:pt x="41" y="67"/>
                    </a:lnTo>
                    <a:lnTo>
                      <a:pt x="47" y="65"/>
                    </a:lnTo>
                    <a:lnTo>
                      <a:pt x="51" y="63"/>
                    </a:lnTo>
                    <a:lnTo>
                      <a:pt x="56" y="60"/>
                    </a:lnTo>
                    <a:lnTo>
                      <a:pt x="56" y="62"/>
                    </a:lnTo>
                    <a:lnTo>
                      <a:pt x="54" y="63"/>
                    </a:lnTo>
                    <a:lnTo>
                      <a:pt x="54" y="64"/>
                    </a:lnTo>
                    <a:lnTo>
                      <a:pt x="53" y="65"/>
                    </a:lnTo>
                    <a:lnTo>
                      <a:pt x="52" y="65"/>
                    </a:lnTo>
                    <a:lnTo>
                      <a:pt x="51" y="67"/>
                    </a:lnTo>
                    <a:lnTo>
                      <a:pt x="50" y="69"/>
                    </a:lnTo>
                    <a:lnTo>
                      <a:pt x="48" y="69"/>
                    </a:lnTo>
                    <a:lnTo>
                      <a:pt x="52" y="67"/>
                    </a:lnTo>
                    <a:lnTo>
                      <a:pt x="56" y="65"/>
                    </a:lnTo>
                    <a:lnTo>
                      <a:pt x="59" y="64"/>
                    </a:lnTo>
                    <a:lnTo>
                      <a:pt x="62" y="61"/>
                    </a:lnTo>
                    <a:lnTo>
                      <a:pt x="65" y="60"/>
                    </a:lnTo>
                    <a:lnTo>
                      <a:pt x="69" y="58"/>
                    </a:lnTo>
                    <a:lnTo>
                      <a:pt x="72" y="56"/>
                    </a:lnTo>
                    <a:lnTo>
                      <a:pt x="75" y="54"/>
                    </a:lnTo>
                    <a:lnTo>
                      <a:pt x="74" y="55"/>
                    </a:lnTo>
                    <a:lnTo>
                      <a:pt x="74" y="56"/>
                    </a:lnTo>
                    <a:lnTo>
                      <a:pt x="74" y="57"/>
                    </a:lnTo>
                    <a:lnTo>
                      <a:pt x="73" y="58"/>
                    </a:lnTo>
                    <a:lnTo>
                      <a:pt x="72" y="59"/>
                    </a:lnTo>
                    <a:lnTo>
                      <a:pt x="71" y="60"/>
                    </a:lnTo>
                    <a:lnTo>
                      <a:pt x="70" y="60"/>
                    </a:lnTo>
                    <a:lnTo>
                      <a:pt x="70" y="61"/>
                    </a:lnTo>
                    <a:lnTo>
                      <a:pt x="72" y="60"/>
                    </a:lnTo>
                    <a:lnTo>
                      <a:pt x="74" y="59"/>
                    </a:lnTo>
                    <a:lnTo>
                      <a:pt x="76" y="58"/>
                    </a:lnTo>
                    <a:lnTo>
                      <a:pt x="78" y="56"/>
                    </a:lnTo>
                    <a:lnTo>
                      <a:pt x="80" y="55"/>
                    </a:lnTo>
                    <a:lnTo>
                      <a:pt x="82" y="54"/>
                    </a:lnTo>
                    <a:lnTo>
                      <a:pt x="85" y="53"/>
                    </a:lnTo>
                    <a:lnTo>
                      <a:pt x="87" y="51"/>
                    </a:lnTo>
                    <a:lnTo>
                      <a:pt x="86" y="52"/>
                    </a:lnTo>
                    <a:lnTo>
                      <a:pt x="86" y="54"/>
                    </a:lnTo>
                    <a:lnTo>
                      <a:pt x="85" y="54"/>
                    </a:lnTo>
                    <a:lnTo>
                      <a:pt x="84" y="55"/>
                    </a:lnTo>
                    <a:lnTo>
                      <a:pt x="83" y="56"/>
                    </a:lnTo>
                    <a:lnTo>
                      <a:pt x="82" y="57"/>
                    </a:lnTo>
                    <a:lnTo>
                      <a:pt x="82" y="59"/>
                    </a:lnTo>
                    <a:lnTo>
                      <a:pt x="82" y="60"/>
                    </a:lnTo>
                    <a:lnTo>
                      <a:pt x="84" y="57"/>
                    </a:lnTo>
                    <a:lnTo>
                      <a:pt x="87" y="55"/>
                    </a:lnTo>
                    <a:lnTo>
                      <a:pt x="91" y="53"/>
                    </a:lnTo>
                    <a:lnTo>
                      <a:pt x="95" y="51"/>
                    </a:lnTo>
                    <a:lnTo>
                      <a:pt x="98" y="49"/>
                    </a:lnTo>
                    <a:lnTo>
                      <a:pt x="101" y="47"/>
                    </a:lnTo>
                    <a:lnTo>
                      <a:pt x="104" y="47"/>
                    </a:lnTo>
                    <a:lnTo>
                      <a:pt x="109" y="45"/>
                    </a:lnTo>
                    <a:lnTo>
                      <a:pt x="108" y="45"/>
                    </a:lnTo>
                    <a:lnTo>
                      <a:pt x="106" y="47"/>
                    </a:lnTo>
                    <a:lnTo>
                      <a:pt x="106" y="49"/>
                    </a:lnTo>
                    <a:lnTo>
                      <a:pt x="104" y="50"/>
                    </a:lnTo>
                    <a:lnTo>
                      <a:pt x="104" y="51"/>
                    </a:lnTo>
                    <a:lnTo>
                      <a:pt x="103" y="53"/>
                    </a:lnTo>
                    <a:lnTo>
                      <a:pt x="102" y="54"/>
                    </a:lnTo>
                    <a:lnTo>
                      <a:pt x="101" y="55"/>
                    </a:lnTo>
                    <a:lnTo>
                      <a:pt x="104" y="54"/>
                    </a:lnTo>
                    <a:lnTo>
                      <a:pt x="106" y="52"/>
                    </a:lnTo>
                    <a:lnTo>
                      <a:pt x="109" y="50"/>
                    </a:lnTo>
                    <a:lnTo>
                      <a:pt x="112" y="49"/>
                    </a:lnTo>
                    <a:lnTo>
                      <a:pt x="114" y="47"/>
                    </a:lnTo>
                    <a:lnTo>
                      <a:pt x="117" y="45"/>
                    </a:lnTo>
                    <a:lnTo>
                      <a:pt x="119" y="44"/>
                    </a:lnTo>
                    <a:lnTo>
                      <a:pt x="122" y="43"/>
                    </a:lnTo>
                    <a:lnTo>
                      <a:pt x="127" y="40"/>
                    </a:lnTo>
                    <a:lnTo>
                      <a:pt x="133" y="39"/>
                    </a:lnTo>
                    <a:lnTo>
                      <a:pt x="138" y="36"/>
                    </a:lnTo>
                    <a:lnTo>
                      <a:pt x="145" y="34"/>
                    </a:lnTo>
                    <a:lnTo>
                      <a:pt x="150" y="32"/>
                    </a:lnTo>
                    <a:lnTo>
                      <a:pt x="156" y="30"/>
                    </a:lnTo>
                    <a:lnTo>
                      <a:pt x="161" y="29"/>
                    </a:lnTo>
                    <a:lnTo>
                      <a:pt x="167" y="26"/>
                    </a:lnTo>
                    <a:lnTo>
                      <a:pt x="166" y="27"/>
                    </a:lnTo>
                    <a:lnTo>
                      <a:pt x="165" y="27"/>
                    </a:lnTo>
                    <a:lnTo>
                      <a:pt x="164" y="29"/>
                    </a:lnTo>
                    <a:lnTo>
                      <a:pt x="163" y="29"/>
                    </a:lnTo>
                    <a:lnTo>
                      <a:pt x="163" y="30"/>
                    </a:lnTo>
                    <a:lnTo>
                      <a:pt x="162" y="31"/>
                    </a:lnTo>
                    <a:lnTo>
                      <a:pt x="161" y="32"/>
                    </a:lnTo>
                    <a:lnTo>
                      <a:pt x="160" y="33"/>
                    </a:lnTo>
                    <a:lnTo>
                      <a:pt x="167" y="29"/>
                    </a:lnTo>
                    <a:lnTo>
                      <a:pt x="174" y="26"/>
                    </a:lnTo>
                    <a:lnTo>
                      <a:pt x="180" y="22"/>
                    </a:lnTo>
                    <a:lnTo>
                      <a:pt x="187" y="19"/>
                    </a:lnTo>
                    <a:lnTo>
                      <a:pt x="193" y="16"/>
                    </a:lnTo>
                    <a:lnTo>
                      <a:pt x="201" y="13"/>
                    </a:lnTo>
                    <a:lnTo>
                      <a:pt x="208" y="10"/>
                    </a:lnTo>
                    <a:lnTo>
                      <a:pt x="214" y="7"/>
                    </a:lnTo>
                    <a:lnTo>
                      <a:pt x="215" y="6"/>
                    </a:lnTo>
                    <a:lnTo>
                      <a:pt x="217" y="5"/>
                    </a:lnTo>
                    <a:lnTo>
                      <a:pt x="218" y="4"/>
                    </a:lnTo>
                    <a:lnTo>
                      <a:pt x="219" y="3"/>
                    </a:lnTo>
                    <a:lnTo>
                      <a:pt x="221" y="2"/>
                    </a:lnTo>
                    <a:lnTo>
                      <a:pt x="223" y="1"/>
                    </a:lnTo>
                    <a:lnTo>
                      <a:pt x="224" y="1"/>
                    </a:lnTo>
                    <a:lnTo>
                      <a:pt x="225" y="0"/>
                    </a:lnTo>
                  </a:path>
                </a:pathLst>
              </a:custGeom>
              <a:solidFill>
                <a:srgbClr val="FFC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41" name="Freeform 33">
                <a:extLst>
                  <a:ext uri="{FF2B5EF4-FFF2-40B4-BE49-F238E27FC236}">
                    <a16:creationId xmlns:a16="http://schemas.microsoft.com/office/drawing/2014/main" xmlns="" id="{77E9F6A4-4537-6325-F1C2-0D7996E4E5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" y="2437"/>
                <a:ext cx="40" cy="5"/>
              </a:xfrm>
              <a:custGeom>
                <a:avLst/>
                <a:gdLst>
                  <a:gd name="T0" fmla="*/ 39 w 40"/>
                  <a:gd name="T1" fmla="*/ 0 h 5"/>
                  <a:gd name="T2" fmla="*/ 39 w 40"/>
                  <a:gd name="T3" fmla="*/ 0 h 5"/>
                  <a:gd name="T4" fmla="*/ 37 w 40"/>
                  <a:gd name="T5" fmla="*/ 0 h 5"/>
                  <a:gd name="T6" fmla="*/ 37 w 40"/>
                  <a:gd name="T7" fmla="*/ 1 h 5"/>
                  <a:gd name="T8" fmla="*/ 34 w 40"/>
                  <a:gd name="T9" fmla="*/ 2 h 5"/>
                  <a:gd name="T10" fmla="*/ 31 w 40"/>
                  <a:gd name="T11" fmla="*/ 2 h 5"/>
                  <a:gd name="T12" fmla="*/ 29 w 40"/>
                  <a:gd name="T13" fmla="*/ 3 h 5"/>
                  <a:gd name="T14" fmla="*/ 26 w 40"/>
                  <a:gd name="T15" fmla="*/ 3 h 5"/>
                  <a:gd name="T16" fmla="*/ 24 w 40"/>
                  <a:gd name="T17" fmla="*/ 4 h 5"/>
                  <a:gd name="T18" fmla="*/ 20 w 40"/>
                  <a:gd name="T19" fmla="*/ 4 h 5"/>
                  <a:gd name="T20" fmla="*/ 17 w 40"/>
                  <a:gd name="T21" fmla="*/ 4 h 5"/>
                  <a:gd name="T22" fmla="*/ 13 w 40"/>
                  <a:gd name="T23" fmla="*/ 4 h 5"/>
                  <a:gd name="T24" fmla="*/ 9 w 40"/>
                  <a:gd name="T25" fmla="*/ 3 h 5"/>
                  <a:gd name="T26" fmla="*/ 5 w 40"/>
                  <a:gd name="T27" fmla="*/ 3 h 5"/>
                  <a:gd name="T28" fmla="*/ 2 w 40"/>
                  <a:gd name="T29" fmla="*/ 3 h 5"/>
                  <a:gd name="T30" fmla="*/ 1 w 40"/>
                  <a:gd name="T31" fmla="*/ 3 h 5"/>
                  <a:gd name="T32" fmla="*/ 0 w 40"/>
                  <a:gd name="T33" fmla="*/ 3 h 5"/>
                  <a:gd name="T34" fmla="*/ 1 w 40"/>
                  <a:gd name="T35" fmla="*/ 3 h 5"/>
                  <a:gd name="T36" fmla="*/ 2 w 40"/>
                  <a:gd name="T37" fmla="*/ 2 h 5"/>
                  <a:gd name="T38" fmla="*/ 5 w 40"/>
                  <a:gd name="T39" fmla="*/ 2 h 5"/>
                  <a:gd name="T40" fmla="*/ 9 w 40"/>
                  <a:gd name="T41" fmla="*/ 2 h 5"/>
                  <a:gd name="T42" fmla="*/ 13 w 40"/>
                  <a:gd name="T43" fmla="*/ 2 h 5"/>
                  <a:gd name="T44" fmla="*/ 18 w 40"/>
                  <a:gd name="T45" fmla="*/ 1 h 5"/>
                  <a:gd name="T46" fmla="*/ 22 w 40"/>
                  <a:gd name="T47" fmla="*/ 1 h 5"/>
                  <a:gd name="T48" fmla="*/ 26 w 40"/>
                  <a:gd name="T49" fmla="*/ 0 h 5"/>
                  <a:gd name="T50" fmla="*/ 28 w 40"/>
                  <a:gd name="T51" fmla="*/ 0 h 5"/>
                  <a:gd name="T52" fmla="*/ 30 w 40"/>
                  <a:gd name="T53" fmla="*/ 0 h 5"/>
                  <a:gd name="T54" fmla="*/ 33 w 40"/>
                  <a:gd name="T55" fmla="*/ 0 h 5"/>
                  <a:gd name="T56" fmla="*/ 35 w 40"/>
                  <a:gd name="T57" fmla="*/ 0 h 5"/>
                  <a:gd name="T58" fmla="*/ 37 w 40"/>
                  <a:gd name="T59" fmla="*/ 0 h 5"/>
                  <a:gd name="T60" fmla="*/ 38 w 40"/>
                  <a:gd name="T61" fmla="*/ 0 h 5"/>
                  <a:gd name="T62" fmla="*/ 39 w 40"/>
                  <a:gd name="T63" fmla="*/ 0 h 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0"/>
                  <a:gd name="T97" fmla="*/ 0 h 5"/>
                  <a:gd name="T98" fmla="*/ 40 w 40"/>
                  <a:gd name="T99" fmla="*/ 5 h 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0" h="5">
                    <a:moveTo>
                      <a:pt x="39" y="0"/>
                    </a:moveTo>
                    <a:lnTo>
                      <a:pt x="39" y="0"/>
                    </a:lnTo>
                    <a:lnTo>
                      <a:pt x="37" y="0"/>
                    </a:lnTo>
                    <a:lnTo>
                      <a:pt x="37" y="1"/>
                    </a:lnTo>
                    <a:lnTo>
                      <a:pt x="34" y="2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26" y="3"/>
                    </a:lnTo>
                    <a:lnTo>
                      <a:pt x="24" y="4"/>
                    </a:lnTo>
                    <a:lnTo>
                      <a:pt x="20" y="4"/>
                    </a:lnTo>
                    <a:lnTo>
                      <a:pt x="17" y="4"/>
                    </a:lnTo>
                    <a:lnTo>
                      <a:pt x="13" y="4"/>
                    </a:lnTo>
                    <a:lnTo>
                      <a:pt x="9" y="3"/>
                    </a:lnTo>
                    <a:lnTo>
                      <a:pt x="5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5" y="2"/>
                    </a:lnTo>
                    <a:lnTo>
                      <a:pt x="9" y="2"/>
                    </a:lnTo>
                    <a:lnTo>
                      <a:pt x="13" y="2"/>
                    </a:lnTo>
                    <a:lnTo>
                      <a:pt x="18" y="1"/>
                    </a:lnTo>
                    <a:lnTo>
                      <a:pt x="22" y="1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3" y="0"/>
                    </a:lnTo>
                    <a:lnTo>
                      <a:pt x="35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9" y="0"/>
                    </a:lnTo>
                  </a:path>
                </a:pathLst>
              </a:custGeom>
              <a:solidFill>
                <a:srgbClr val="FFC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42" name="Freeform 34">
                <a:extLst>
                  <a:ext uri="{FF2B5EF4-FFF2-40B4-BE49-F238E27FC236}">
                    <a16:creationId xmlns:a16="http://schemas.microsoft.com/office/drawing/2014/main" xmlns="" id="{C8D22769-CE0C-106C-D3E4-2F416896B6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3" y="2497"/>
                <a:ext cx="94" cy="36"/>
              </a:xfrm>
              <a:custGeom>
                <a:avLst/>
                <a:gdLst>
                  <a:gd name="T0" fmla="*/ 93 w 94"/>
                  <a:gd name="T1" fmla="*/ 0 h 36"/>
                  <a:gd name="T2" fmla="*/ 93 w 94"/>
                  <a:gd name="T3" fmla="*/ 0 h 36"/>
                  <a:gd name="T4" fmla="*/ 91 w 94"/>
                  <a:gd name="T5" fmla="*/ 0 h 36"/>
                  <a:gd name="T6" fmla="*/ 89 w 94"/>
                  <a:gd name="T7" fmla="*/ 1 h 36"/>
                  <a:gd name="T8" fmla="*/ 86 w 94"/>
                  <a:gd name="T9" fmla="*/ 1 h 36"/>
                  <a:gd name="T10" fmla="*/ 82 w 94"/>
                  <a:gd name="T11" fmla="*/ 2 h 36"/>
                  <a:gd name="T12" fmla="*/ 79 w 94"/>
                  <a:gd name="T13" fmla="*/ 2 h 36"/>
                  <a:gd name="T14" fmla="*/ 76 w 94"/>
                  <a:gd name="T15" fmla="*/ 3 h 36"/>
                  <a:gd name="T16" fmla="*/ 74 w 94"/>
                  <a:gd name="T17" fmla="*/ 4 h 36"/>
                  <a:gd name="T18" fmla="*/ 73 w 94"/>
                  <a:gd name="T19" fmla="*/ 4 h 36"/>
                  <a:gd name="T20" fmla="*/ 71 w 94"/>
                  <a:gd name="T21" fmla="*/ 6 h 36"/>
                  <a:gd name="T22" fmla="*/ 69 w 94"/>
                  <a:gd name="T23" fmla="*/ 6 h 36"/>
                  <a:gd name="T24" fmla="*/ 67 w 94"/>
                  <a:gd name="T25" fmla="*/ 7 h 36"/>
                  <a:gd name="T26" fmla="*/ 65 w 94"/>
                  <a:gd name="T27" fmla="*/ 9 h 36"/>
                  <a:gd name="T28" fmla="*/ 64 w 94"/>
                  <a:gd name="T29" fmla="*/ 10 h 36"/>
                  <a:gd name="T30" fmla="*/ 61 w 94"/>
                  <a:gd name="T31" fmla="*/ 10 h 36"/>
                  <a:gd name="T32" fmla="*/ 58 w 94"/>
                  <a:gd name="T33" fmla="*/ 12 h 36"/>
                  <a:gd name="T34" fmla="*/ 54 w 94"/>
                  <a:gd name="T35" fmla="*/ 14 h 36"/>
                  <a:gd name="T36" fmla="*/ 46 w 94"/>
                  <a:gd name="T37" fmla="*/ 17 h 36"/>
                  <a:gd name="T38" fmla="*/ 37 w 94"/>
                  <a:gd name="T39" fmla="*/ 21 h 36"/>
                  <a:gd name="T40" fmla="*/ 26 w 94"/>
                  <a:gd name="T41" fmla="*/ 25 h 36"/>
                  <a:gd name="T42" fmla="*/ 17 w 94"/>
                  <a:gd name="T43" fmla="*/ 28 h 36"/>
                  <a:gd name="T44" fmla="*/ 8 w 94"/>
                  <a:gd name="T45" fmla="*/ 32 h 36"/>
                  <a:gd name="T46" fmla="*/ 2 w 94"/>
                  <a:gd name="T47" fmla="*/ 34 h 36"/>
                  <a:gd name="T48" fmla="*/ 0 w 94"/>
                  <a:gd name="T49" fmla="*/ 35 h 36"/>
                  <a:gd name="T50" fmla="*/ 1 w 94"/>
                  <a:gd name="T51" fmla="*/ 35 h 36"/>
                  <a:gd name="T52" fmla="*/ 3 w 94"/>
                  <a:gd name="T53" fmla="*/ 34 h 36"/>
                  <a:gd name="T54" fmla="*/ 4 w 94"/>
                  <a:gd name="T55" fmla="*/ 34 h 36"/>
                  <a:gd name="T56" fmla="*/ 7 w 94"/>
                  <a:gd name="T57" fmla="*/ 34 h 36"/>
                  <a:gd name="T58" fmla="*/ 11 w 94"/>
                  <a:gd name="T59" fmla="*/ 34 h 36"/>
                  <a:gd name="T60" fmla="*/ 14 w 94"/>
                  <a:gd name="T61" fmla="*/ 33 h 36"/>
                  <a:gd name="T62" fmla="*/ 17 w 94"/>
                  <a:gd name="T63" fmla="*/ 31 h 36"/>
                  <a:gd name="T64" fmla="*/ 24 w 94"/>
                  <a:gd name="T65" fmla="*/ 29 h 36"/>
                  <a:gd name="T66" fmla="*/ 34 w 94"/>
                  <a:gd name="T67" fmla="*/ 25 h 36"/>
                  <a:gd name="T68" fmla="*/ 46 w 94"/>
                  <a:gd name="T69" fmla="*/ 20 h 36"/>
                  <a:gd name="T70" fmla="*/ 60 w 94"/>
                  <a:gd name="T71" fmla="*/ 15 h 36"/>
                  <a:gd name="T72" fmla="*/ 73 w 94"/>
                  <a:gd name="T73" fmla="*/ 9 h 36"/>
                  <a:gd name="T74" fmla="*/ 82 w 94"/>
                  <a:gd name="T75" fmla="*/ 4 h 36"/>
                  <a:gd name="T76" fmla="*/ 91 w 94"/>
                  <a:gd name="T77" fmla="*/ 1 h 36"/>
                  <a:gd name="T78" fmla="*/ 93 w 94"/>
                  <a:gd name="T79" fmla="*/ 0 h 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94"/>
                  <a:gd name="T121" fmla="*/ 0 h 36"/>
                  <a:gd name="T122" fmla="*/ 94 w 94"/>
                  <a:gd name="T123" fmla="*/ 36 h 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94" h="36">
                    <a:moveTo>
                      <a:pt x="93" y="0"/>
                    </a:moveTo>
                    <a:lnTo>
                      <a:pt x="93" y="0"/>
                    </a:lnTo>
                    <a:lnTo>
                      <a:pt x="91" y="0"/>
                    </a:lnTo>
                    <a:lnTo>
                      <a:pt x="89" y="1"/>
                    </a:lnTo>
                    <a:lnTo>
                      <a:pt x="86" y="1"/>
                    </a:lnTo>
                    <a:lnTo>
                      <a:pt x="82" y="2"/>
                    </a:lnTo>
                    <a:lnTo>
                      <a:pt x="79" y="2"/>
                    </a:lnTo>
                    <a:lnTo>
                      <a:pt x="76" y="3"/>
                    </a:lnTo>
                    <a:lnTo>
                      <a:pt x="74" y="4"/>
                    </a:lnTo>
                    <a:lnTo>
                      <a:pt x="73" y="4"/>
                    </a:lnTo>
                    <a:lnTo>
                      <a:pt x="71" y="6"/>
                    </a:lnTo>
                    <a:lnTo>
                      <a:pt x="69" y="6"/>
                    </a:lnTo>
                    <a:lnTo>
                      <a:pt x="67" y="7"/>
                    </a:lnTo>
                    <a:lnTo>
                      <a:pt x="65" y="9"/>
                    </a:lnTo>
                    <a:lnTo>
                      <a:pt x="64" y="10"/>
                    </a:lnTo>
                    <a:lnTo>
                      <a:pt x="61" y="10"/>
                    </a:lnTo>
                    <a:lnTo>
                      <a:pt x="58" y="12"/>
                    </a:lnTo>
                    <a:lnTo>
                      <a:pt x="54" y="14"/>
                    </a:lnTo>
                    <a:lnTo>
                      <a:pt x="46" y="17"/>
                    </a:lnTo>
                    <a:lnTo>
                      <a:pt x="37" y="21"/>
                    </a:lnTo>
                    <a:lnTo>
                      <a:pt x="26" y="25"/>
                    </a:lnTo>
                    <a:lnTo>
                      <a:pt x="17" y="28"/>
                    </a:lnTo>
                    <a:lnTo>
                      <a:pt x="8" y="32"/>
                    </a:lnTo>
                    <a:lnTo>
                      <a:pt x="2" y="34"/>
                    </a:lnTo>
                    <a:lnTo>
                      <a:pt x="0" y="35"/>
                    </a:lnTo>
                    <a:lnTo>
                      <a:pt x="1" y="35"/>
                    </a:lnTo>
                    <a:lnTo>
                      <a:pt x="3" y="34"/>
                    </a:lnTo>
                    <a:lnTo>
                      <a:pt x="4" y="34"/>
                    </a:lnTo>
                    <a:lnTo>
                      <a:pt x="7" y="34"/>
                    </a:lnTo>
                    <a:lnTo>
                      <a:pt x="11" y="34"/>
                    </a:lnTo>
                    <a:lnTo>
                      <a:pt x="14" y="33"/>
                    </a:lnTo>
                    <a:lnTo>
                      <a:pt x="17" y="31"/>
                    </a:lnTo>
                    <a:lnTo>
                      <a:pt x="24" y="29"/>
                    </a:lnTo>
                    <a:lnTo>
                      <a:pt x="34" y="25"/>
                    </a:lnTo>
                    <a:lnTo>
                      <a:pt x="46" y="20"/>
                    </a:lnTo>
                    <a:lnTo>
                      <a:pt x="60" y="15"/>
                    </a:lnTo>
                    <a:lnTo>
                      <a:pt x="73" y="9"/>
                    </a:lnTo>
                    <a:lnTo>
                      <a:pt x="82" y="4"/>
                    </a:lnTo>
                    <a:lnTo>
                      <a:pt x="91" y="1"/>
                    </a:lnTo>
                    <a:lnTo>
                      <a:pt x="93" y="0"/>
                    </a:lnTo>
                  </a:path>
                </a:pathLst>
              </a:custGeom>
              <a:solidFill>
                <a:srgbClr val="FFC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43" name="Freeform 35">
                <a:extLst>
                  <a:ext uri="{FF2B5EF4-FFF2-40B4-BE49-F238E27FC236}">
                    <a16:creationId xmlns:a16="http://schemas.microsoft.com/office/drawing/2014/main" xmlns="" id="{39E4955F-451E-786A-C4A6-F8FF15FB9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2" y="2355"/>
                <a:ext cx="46" cy="84"/>
              </a:xfrm>
              <a:custGeom>
                <a:avLst/>
                <a:gdLst>
                  <a:gd name="T0" fmla="*/ 45 w 46"/>
                  <a:gd name="T1" fmla="*/ 0 h 84"/>
                  <a:gd name="T2" fmla="*/ 44 w 46"/>
                  <a:gd name="T3" fmla="*/ 1 h 84"/>
                  <a:gd name="T4" fmla="*/ 44 w 46"/>
                  <a:gd name="T5" fmla="*/ 3 h 84"/>
                  <a:gd name="T6" fmla="*/ 42 w 46"/>
                  <a:gd name="T7" fmla="*/ 6 h 84"/>
                  <a:gd name="T8" fmla="*/ 41 w 46"/>
                  <a:gd name="T9" fmla="*/ 10 h 84"/>
                  <a:gd name="T10" fmla="*/ 39 w 46"/>
                  <a:gd name="T11" fmla="*/ 14 h 84"/>
                  <a:gd name="T12" fmla="*/ 38 w 46"/>
                  <a:gd name="T13" fmla="*/ 17 h 84"/>
                  <a:gd name="T14" fmla="*/ 37 w 46"/>
                  <a:gd name="T15" fmla="*/ 20 h 84"/>
                  <a:gd name="T16" fmla="*/ 35 w 46"/>
                  <a:gd name="T17" fmla="*/ 23 h 84"/>
                  <a:gd name="T18" fmla="*/ 33 w 46"/>
                  <a:gd name="T19" fmla="*/ 25 h 84"/>
                  <a:gd name="T20" fmla="*/ 30 w 46"/>
                  <a:gd name="T21" fmla="*/ 29 h 84"/>
                  <a:gd name="T22" fmla="*/ 26 w 46"/>
                  <a:gd name="T23" fmla="*/ 34 h 84"/>
                  <a:gd name="T24" fmla="*/ 22 w 46"/>
                  <a:gd name="T25" fmla="*/ 39 h 84"/>
                  <a:gd name="T26" fmla="*/ 18 w 46"/>
                  <a:gd name="T27" fmla="*/ 44 h 84"/>
                  <a:gd name="T28" fmla="*/ 15 w 46"/>
                  <a:gd name="T29" fmla="*/ 49 h 84"/>
                  <a:gd name="T30" fmla="*/ 12 w 46"/>
                  <a:gd name="T31" fmla="*/ 55 h 84"/>
                  <a:gd name="T32" fmla="*/ 10 w 46"/>
                  <a:gd name="T33" fmla="*/ 58 h 84"/>
                  <a:gd name="T34" fmla="*/ 9 w 46"/>
                  <a:gd name="T35" fmla="*/ 62 h 84"/>
                  <a:gd name="T36" fmla="*/ 7 w 46"/>
                  <a:gd name="T37" fmla="*/ 66 h 84"/>
                  <a:gd name="T38" fmla="*/ 5 w 46"/>
                  <a:gd name="T39" fmla="*/ 70 h 84"/>
                  <a:gd name="T40" fmla="*/ 3 w 46"/>
                  <a:gd name="T41" fmla="*/ 74 h 84"/>
                  <a:gd name="T42" fmla="*/ 2 w 46"/>
                  <a:gd name="T43" fmla="*/ 77 h 84"/>
                  <a:gd name="T44" fmla="*/ 1 w 46"/>
                  <a:gd name="T45" fmla="*/ 80 h 84"/>
                  <a:gd name="T46" fmla="*/ 0 w 46"/>
                  <a:gd name="T47" fmla="*/ 82 h 84"/>
                  <a:gd name="T48" fmla="*/ 0 w 46"/>
                  <a:gd name="T49" fmla="*/ 83 h 84"/>
                  <a:gd name="T50" fmla="*/ 0 w 46"/>
                  <a:gd name="T51" fmla="*/ 81 h 84"/>
                  <a:gd name="T52" fmla="*/ 2 w 46"/>
                  <a:gd name="T53" fmla="*/ 77 h 84"/>
                  <a:gd name="T54" fmla="*/ 3 w 46"/>
                  <a:gd name="T55" fmla="*/ 71 h 84"/>
                  <a:gd name="T56" fmla="*/ 6 w 46"/>
                  <a:gd name="T57" fmla="*/ 65 h 84"/>
                  <a:gd name="T58" fmla="*/ 9 w 46"/>
                  <a:gd name="T59" fmla="*/ 57 h 84"/>
                  <a:gd name="T60" fmla="*/ 11 w 46"/>
                  <a:gd name="T61" fmla="*/ 50 h 84"/>
                  <a:gd name="T62" fmla="*/ 14 w 46"/>
                  <a:gd name="T63" fmla="*/ 44 h 84"/>
                  <a:gd name="T64" fmla="*/ 16 w 46"/>
                  <a:gd name="T65" fmla="*/ 39 h 84"/>
                  <a:gd name="T66" fmla="*/ 20 w 46"/>
                  <a:gd name="T67" fmla="*/ 35 h 84"/>
                  <a:gd name="T68" fmla="*/ 23 w 46"/>
                  <a:gd name="T69" fmla="*/ 29 h 84"/>
                  <a:gd name="T70" fmla="*/ 28 w 46"/>
                  <a:gd name="T71" fmla="*/ 23 h 84"/>
                  <a:gd name="T72" fmla="*/ 33 w 46"/>
                  <a:gd name="T73" fmla="*/ 16 h 84"/>
                  <a:gd name="T74" fmla="*/ 37 w 46"/>
                  <a:gd name="T75" fmla="*/ 10 h 84"/>
                  <a:gd name="T76" fmla="*/ 41 w 46"/>
                  <a:gd name="T77" fmla="*/ 5 h 84"/>
                  <a:gd name="T78" fmla="*/ 43 w 46"/>
                  <a:gd name="T79" fmla="*/ 1 h 84"/>
                  <a:gd name="T80" fmla="*/ 45 w 46"/>
                  <a:gd name="T81" fmla="*/ 0 h 8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6"/>
                  <a:gd name="T124" fmla="*/ 0 h 84"/>
                  <a:gd name="T125" fmla="*/ 46 w 46"/>
                  <a:gd name="T126" fmla="*/ 84 h 8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6" h="84">
                    <a:moveTo>
                      <a:pt x="45" y="0"/>
                    </a:moveTo>
                    <a:lnTo>
                      <a:pt x="44" y="1"/>
                    </a:lnTo>
                    <a:lnTo>
                      <a:pt x="44" y="3"/>
                    </a:lnTo>
                    <a:lnTo>
                      <a:pt x="42" y="6"/>
                    </a:lnTo>
                    <a:lnTo>
                      <a:pt x="41" y="10"/>
                    </a:lnTo>
                    <a:lnTo>
                      <a:pt x="39" y="14"/>
                    </a:lnTo>
                    <a:lnTo>
                      <a:pt x="38" y="17"/>
                    </a:lnTo>
                    <a:lnTo>
                      <a:pt x="37" y="20"/>
                    </a:lnTo>
                    <a:lnTo>
                      <a:pt x="35" y="23"/>
                    </a:lnTo>
                    <a:lnTo>
                      <a:pt x="33" y="25"/>
                    </a:lnTo>
                    <a:lnTo>
                      <a:pt x="30" y="29"/>
                    </a:lnTo>
                    <a:lnTo>
                      <a:pt x="26" y="34"/>
                    </a:lnTo>
                    <a:lnTo>
                      <a:pt x="22" y="39"/>
                    </a:lnTo>
                    <a:lnTo>
                      <a:pt x="18" y="44"/>
                    </a:lnTo>
                    <a:lnTo>
                      <a:pt x="15" y="49"/>
                    </a:lnTo>
                    <a:lnTo>
                      <a:pt x="12" y="55"/>
                    </a:lnTo>
                    <a:lnTo>
                      <a:pt x="10" y="58"/>
                    </a:lnTo>
                    <a:lnTo>
                      <a:pt x="9" y="62"/>
                    </a:lnTo>
                    <a:lnTo>
                      <a:pt x="7" y="66"/>
                    </a:lnTo>
                    <a:lnTo>
                      <a:pt x="5" y="70"/>
                    </a:lnTo>
                    <a:lnTo>
                      <a:pt x="3" y="74"/>
                    </a:lnTo>
                    <a:lnTo>
                      <a:pt x="2" y="77"/>
                    </a:lnTo>
                    <a:lnTo>
                      <a:pt x="1" y="80"/>
                    </a:lnTo>
                    <a:lnTo>
                      <a:pt x="0" y="82"/>
                    </a:lnTo>
                    <a:lnTo>
                      <a:pt x="0" y="83"/>
                    </a:lnTo>
                    <a:lnTo>
                      <a:pt x="0" y="81"/>
                    </a:lnTo>
                    <a:lnTo>
                      <a:pt x="2" y="77"/>
                    </a:lnTo>
                    <a:lnTo>
                      <a:pt x="3" y="71"/>
                    </a:lnTo>
                    <a:lnTo>
                      <a:pt x="6" y="65"/>
                    </a:lnTo>
                    <a:lnTo>
                      <a:pt x="9" y="57"/>
                    </a:lnTo>
                    <a:lnTo>
                      <a:pt x="11" y="50"/>
                    </a:lnTo>
                    <a:lnTo>
                      <a:pt x="14" y="44"/>
                    </a:lnTo>
                    <a:lnTo>
                      <a:pt x="16" y="39"/>
                    </a:lnTo>
                    <a:lnTo>
                      <a:pt x="20" y="35"/>
                    </a:lnTo>
                    <a:lnTo>
                      <a:pt x="23" y="29"/>
                    </a:lnTo>
                    <a:lnTo>
                      <a:pt x="28" y="23"/>
                    </a:lnTo>
                    <a:lnTo>
                      <a:pt x="33" y="16"/>
                    </a:lnTo>
                    <a:lnTo>
                      <a:pt x="37" y="10"/>
                    </a:lnTo>
                    <a:lnTo>
                      <a:pt x="41" y="5"/>
                    </a:lnTo>
                    <a:lnTo>
                      <a:pt x="43" y="1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FFC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44" name="Freeform 36">
                <a:extLst>
                  <a:ext uri="{FF2B5EF4-FFF2-40B4-BE49-F238E27FC236}">
                    <a16:creationId xmlns:a16="http://schemas.microsoft.com/office/drawing/2014/main" xmlns="" id="{AD617636-5898-AFB8-E069-BBAFD76156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1" y="2325"/>
                <a:ext cx="53" cy="60"/>
              </a:xfrm>
              <a:custGeom>
                <a:avLst/>
                <a:gdLst>
                  <a:gd name="T0" fmla="*/ 52 w 53"/>
                  <a:gd name="T1" fmla="*/ 0 h 60"/>
                  <a:gd name="T2" fmla="*/ 51 w 53"/>
                  <a:gd name="T3" fmla="*/ 1 h 60"/>
                  <a:gd name="T4" fmla="*/ 48 w 53"/>
                  <a:gd name="T5" fmla="*/ 6 h 60"/>
                  <a:gd name="T6" fmla="*/ 43 w 53"/>
                  <a:gd name="T7" fmla="*/ 11 h 60"/>
                  <a:gd name="T8" fmla="*/ 37 w 53"/>
                  <a:gd name="T9" fmla="*/ 18 h 60"/>
                  <a:gd name="T10" fmla="*/ 31 w 53"/>
                  <a:gd name="T11" fmla="*/ 25 h 60"/>
                  <a:gd name="T12" fmla="*/ 26 w 53"/>
                  <a:gd name="T13" fmla="*/ 31 h 60"/>
                  <a:gd name="T14" fmla="*/ 21 w 53"/>
                  <a:gd name="T15" fmla="*/ 37 h 60"/>
                  <a:gd name="T16" fmla="*/ 18 w 53"/>
                  <a:gd name="T17" fmla="*/ 41 h 60"/>
                  <a:gd name="T18" fmla="*/ 15 w 53"/>
                  <a:gd name="T19" fmla="*/ 43 h 60"/>
                  <a:gd name="T20" fmla="*/ 13 w 53"/>
                  <a:gd name="T21" fmla="*/ 46 h 60"/>
                  <a:gd name="T22" fmla="*/ 10 w 53"/>
                  <a:gd name="T23" fmla="*/ 49 h 60"/>
                  <a:gd name="T24" fmla="*/ 7 w 53"/>
                  <a:gd name="T25" fmla="*/ 52 h 60"/>
                  <a:gd name="T26" fmla="*/ 4 w 53"/>
                  <a:gd name="T27" fmla="*/ 55 h 60"/>
                  <a:gd name="T28" fmla="*/ 2 w 53"/>
                  <a:gd name="T29" fmla="*/ 58 h 60"/>
                  <a:gd name="T30" fmla="*/ 1 w 53"/>
                  <a:gd name="T31" fmla="*/ 59 h 60"/>
                  <a:gd name="T32" fmla="*/ 0 w 53"/>
                  <a:gd name="T33" fmla="*/ 59 h 60"/>
                  <a:gd name="T34" fmla="*/ 1 w 53"/>
                  <a:gd name="T35" fmla="*/ 58 h 60"/>
                  <a:gd name="T36" fmla="*/ 3 w 53"/>
                  <a:gd name="T37" fmla="*/ 56 h 60"/>
                  <a:gd name="T38" fmla="*/ 6 w 53"/>
                  <a:gd name="T39" fmla="*/ 52 h 60"/>
                  <a:gd name="T40" fmla="*/ 9 w 53"/>
                  <a:gd name="T41" fmla="*/ 47 h 60"/>
                  <a:gd name="T42" fmla="*/ 13 w 53"/>
                  <a:gd name="T43" fmla="*/ 41 h 60"/>
                  <a:gd name="T44" fmla="*/ 18 w 53"/>
                  <a:gd name="T45" fmla="*/ 35 h 60"/>
                  <a:gd name="T46" fmla="*/ 22 w 53"/>
                  <a:gd name="T47" fmla="*/ 30 h 60"/>
                  <a:gd name="T48" fmla="*/ 26 w 53"/>
                  <a:gd name="T49" fmla="*/ 25 h 60"/>
                  <a:gd name="T50" fmla="*/ 30 w 53"/>
                  <a:gd name="T51" fmla="*/ 21 h 60"/>
                  <a:gd name="T52" fmla="*/ 34 w 53"/>
                  <a:gd name="T53" fmla="*/ 17 h 60"/>
                  <a:gd name="T54" fmla="*/ 39 w 53"/>
                  <a:gd name="T55" fmla="*/ 12 h 60"/>
                  <a:gd name="T56" fmla="*/ 43 w 53"/>
                  <a:gd name="T57" fmla="*/ 8 h 60"/>
                  <a:gd name="T58" fmla="*/ 46 w 53"/>
                  <a:gd name="T59" fmla="*/ 4 h 60"/>
                  <a:gd name="T60" fmla="*/ 49 w 53"/>
                  <a:gd name="T61" fmla="*/ 2 h 60"/>
                  <a:gd name="T62" fmla="*/ 52 w 53"/>
                  <a:gd name="T63" fmla="*/ 0 h 6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3"/>
                  <a:gd name="T97" fmla="*/ 0 h 60"/>
                  <a:gd name="T98" fmla="*/ 53 w 53"/>
                  <a:gd name="T99" fmla="*/ 60 h 6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3" h="60">
                    <a:moveTo>
                      <a:pt x="52" y="0"/>
                    </a:moveTo>
                    <a:lnTo>
                      <a:pt x="51" y="1"/>
                    </a:lnTo>
                    <a:lnTo>
                      <a:pt x="48" y="6"/>
                    </a:lnTo>
                    <a:lnTo>
                      <a:pt x="43" y="11"/>
                    </a:lnTo>
                    <a:lnTo>
                      <a:pt x="37" y="18"/>
                    </a:lnTo>
                    <a:lnTo>
                      <a:pt x="31" y="25"/>
                    </a:lnTo>
                    <a:lnTo>
                      <a:pt x="26" y="31"/>
                    </a:lnTo>
                    <a:lnTo>
                      <a:pt x="21" y="37"/>
                    </a:lnTo>
                    <a:lnTo>
                      <a:pt x="18" y="41"/>
                    </a:lnTo>
                    <a:lnTo>
                      <a:pt x="15" y="43"/>
                    </a:lnTo>
                    <a:lnTo>
                      <a:pt x="13" y="46"/>
                    </a:lnTo>
                    <a:lnTo>
                      <a:pt x="10" y="49"/>
                    </a:lnTo>
                    <a:lnTo>
                      <a:pt x="7" y="52"/>
                    </a:lnTo>
                    <a:lnTo>
                      <a:pt x="4" y="55"/>
                    </a:lnTo>
                    <a:lnTo>
                      <a:pt x="2" y="58"/>
                    </a:lnTo>
                    <a:lnTo>
                      <a:pt x="1" y="59"/>
                    </a:lnTo>
                    <a:lnTo>
                      <a:pt x="0" y="59"/>
                    </a:lnTo>
                    <a:lnTo>
                      <a:pt x="1" y="58"/>
                    </a:lnTo>
                    <a:lnTo>
                      <a:pt x="3" y="56"/>
                    </a:lnTo>
                    <a:lnTo>
                      <a:pt x="6" y="52"/>
                    </a:lnTo>
                    <a:lnTo>
                      <a:pt x="9" y="47"/>
                    </a:lnTo>
                    <a:lnTo>
                      <a:pt x="13" y="41"/>
                    </a:lnTo>
                    <a:lnTo>
                      <a:pt x="18" y="35"/>
                    </a:lnTo>
                    <a:lnTo>
                      <a:pt x="22" y="30"/>
                    </a:lnTo>
                    <a:lnTo>
                      <a:pt x="26" y="25"/>
                    </a:lnTo>
                    <a:lnTo>
                      <a:pt x="30" y="21"/>
                    </a:lnTo>
                    <a:lnTo>
                      <a:pt x="34" y="17"/>
                    </a:lnTo>
                    <a:lnTo>
                      <a:pt x="39" y="12"/>
                    </a:lnTo>
                    <a:lnTo>
                      <a:pt x="43" y="8"/>
                    </a:lnTo>
                    <a:lnTo>
                      <a:pt x="46" y="4"/>
                    </a:lnTo>
                    <a:lnTo>
                      <a:pt x="49" y="2"/>
                    </a:lnTo>
                    <a:lnTo>
                      <a:pt x="52" y="0"/>
                    </a:lnTo>
                  </a:path>
                </a:pathLst>
              </a:custGeom>
              <a:solidFill>
                <a:srgbClr val="FFC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45" name="Freeform 37">
                <a:extLst>
                  <a:ext uri="{FF2B5EF4-FFF2-40B4-BE49-F238E27FC236}">
                    <a16:creationId xmlns:a16="http://schemas.microsoft.com/office/drawing/2014/main" xmlns="" id="{DEC019A2-6B82-73FF-A875-DFD0E93C6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2344"/>
                <a:ext cx="38" cy="37"/>
              </a:xfrm>
              <a:custGeom>
                <a:avLst/>
                <a:gdLst>
                  <a:gd name="T0" fmla="*/ 37 w 38"/>
                  <a:gd name="T1" fmla="*/ 0 h 37"/>
                  <a:gd name="T2" fmla="*/ 36 w 38"/>
                  <a:gd name="T3" fmla="*/ 0 h 37"/>
                  <a:gd name="T4" fmla="*/ 34 w 38"/>
                  <a:gd name="T5" fmla="*/ 1 h 37"/>
                  <a:gd name="T6" fmla="*/ 33 w 38"/>
                  <a:gd name="T7" fmla="*/ 2 h 37"/>
                  <a:gd name="T8" fmla="*/ 30 w 38"/>
                  <a:gd name="T9" fmla="*/ 5 h 37"/>
                  <a:gd name="T10" fmla="*/ 26 w 38"/>
                  <a:gd name="T11" fmla="*/ 7 h 37"/>
                  <a:gd name="T12" fmla="*/ 24 w 38"/>
                  <a:gd name="T13" fmla="*/ 9 h 37"/>
                  <a:gd name="T14" fmla="*/ 21 w 38"/>
                  <a:gd name="T15" fmla="*/ 12 h 37"/>
                  <a:gd name="T16" fmla="*/ 18 w 38"/>
                  <a:gd name="T17" fmla="*/ 15 h 37"/>
                  <a:gd name="T18" fmla="*/ 15 w 38"/>
                  <a:gd name="T19" fmla="*/ 18 h 37"/>
                  <a:gd name="T20" fmla="*/ 13 w 38"/>
                  <a:gd name="T21" fmla="*/ 21 h 37"/>
                  <a:gd name="T22" fmla="*/ 9 w 38"/>
                  <a:gd name="T23" fmla="*/ 24 h 37"/>
                  <a:gd name="T24" fmla="*/ 6 w 38"/>
                  <a:gd name="T25" fmla="*/ 29 h 37"/>
                  <a:gd name="T26" fmla="*/ 4 w 38"/>
                  <a:gd name="T27" fmla="*/ 31 h 37"/>
                  <a:gd name="T28" fmla="*/ 2 w 38"/>
                  <a:gd name="T29" fmla="*/ 34 h 37"/>
                  <a:gd name="T30" fmla="*/ 0 w 38"/>
                  <a:gd name="T31" fmla="*/ 35 h 37"/>
                  <a:gd name="T32" fmla="*/ 0 w 38"/>
                  <a:gd name="T33" fmla="*/ 36 h 37"/>
                  <a:gd name="T34" fmla="*/ 26 w 38"/>
                  <a:gd name="T35" fmla="*/ 12 h 37"/>
                  <a:gd name="T36" fmla="*/ 37 w 38"/>
                  <a:gd name="T37" fmla="*/ 0 h 3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8"/>
                  <a:gd name="T58" fmla="*/ 0 h 37"/>
                  <a:gd name="T59" fmla="*/ 38 w 38"/>
                  <a:gd name="T60" fmla="*/ 37 h 3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8" h="37">
                    <a:moveTo>
                      <a:pt x="37" y="0"/>
                    </a:moveTo>
                    <a:lnTo>
                      <a:pt x="36" y="0"/>
                    </a:lnTo>
                    <a:lnTo>
                      <a:pt x="34" y="1"/>
                    </a:lnTo>
                    <a:lnTo>
                      <a:pt x="33" y="2"/>
                    </a:lnTo>
                    <a:lnTo>
                      <a:pt x="30" y="5"/>
                    </a:lnTo>
                    <a:lnTo>
                      <a:pt x="26" y="7"/>
                    </a:lnTo>
                    <a:lnTo>
                      <a:pt x="24" y="9"/>
                    </a:lnTo>
                    <a:lnTo>
                      <a:pt x="21" y="12"/>
                    </a:lnTo>
                    <a:lnTo>
                      <a:pt x="18" y="15"/>
                    </a:lnTo>
                    <a:lnTo>
                      <a:pt x="15" y="18"/>
                    </a:lnTo>
                    <a:lnTo>
                      <a:pt x="13" y="21"/>
                    </a:lnTo>
                    <a:lnTo>
                      <a:pt x="9" y="24"/>
                    </a:lnTo>
                    <a:lnTo>
                      <a:pt x="6" y="29"/>
                    </a:lnTo>
                    <a:lnTo>
                      <a:pt x="4" y="31"/>
                    </a:lnTo>
                    <a:lnTo>
                      <a:pt x="2" y="34"/>
                    </a:lnTo>
                    <a:lnTo>
                      <a:pt x="0" y="35"/>
                    </a:lnTo>
                    <a:lnTo>
                      <a:pt x="0" y="36"/>
                    </a:lnTo>
                    <a:lnTo>
                      <a:pt x="26" y="12"/>
                    </a:lnTo>
                    <a:lnTo>
                      <a:pt x="37" y="0"/>
                    </a:lnTo>
                  </a:path>
                </a:pathLst>
              </a:custGeom>
              <a:solidFill>
                <a:srgbClr val="FFC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46" name="Freeform 38">
                <a:extLst>
                  <a:ext uri="{FF2B5EF4-FFF2-40B4-BE49-F238E27FC236}">
                    <a16:creationId xmlns:a16="http://schemas.microsoft.com/office/drawing/2014/main" xmlns="" id="{7087C7A7-F005-8C58-4CCA-23C50B51E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0" y="2573"/>
                <a:ext cx="89" cy="14"/>
              </a:xfrm>
              <a:custGeom>
                <a:avLst/>
                <a:gdLst>
                  <a:gd name="T0" fmla="*/ 88 w 89"/>
                  <a:gd name="T1" fmla="*/ 6 h 14"/>
                  <a:gd name="T2" fmla="*/ 87 w 89"/>
                  <a:gd name="T3" fmla="*/ 6 h 14"/>
                  <a:gd name="T4" fmla="*/ 83 w 89"/>
                  <a:gd name="T5" fmla="*/ 6 h 14"/>
                  <a:gd name="T6" fmla="*/ 77 w 89"/>
                  <a:gd name="T7" fmla="*/ 5 h 14"/>
                  <a:gd name="T8" fmla="*/ 71 w 89"/>
                  <a:gd name="T9" fmla="*/ 4 h 14"/>
                  <a:gd name="T10" fmla="*/ 63 w 89"/>
                  <a:gd name="T11" fmla="*/ 2 h 14"/>
                  <a:gd name="T12" fmla="*/ 56 w 89"/>
                  <a:gd name="T13" fmla="*/ 2 h 14"/>
                  <a:gd name="T14" fmla="*/ 49 w 89"/>
                  <a:gd name="T15" fmla="*/ 1 h 14"/>
                  <a:gd name="T16" fmla="*/ 44 w 89"/>
                  <a:gd name="T17" fmla="*/ 0 h 14"/>
                  <a:gd name="T18" fmla="*/ 39 w 89"/>
                  <a:gd name="T19" fmla="*/ 0 h 14"/>
                  <a:gd name="T20" fmla="*/ 33 w 89"/>
                  <a:gd name="T21" fmla="*/ 0 h 14"/>
                  <a:gd name="T22" fmla="*/ 25 w 89"/>
                  <a:gd name="T23" fmla="*/ 0 h 14"/>
                  <a:gd name="T24" fmla="*/ 18 w 89"/>
                  <a:gd name="T25" fmla="*/ 0 h 14"/>
                  <a:gd name="T26" fmla="*/ 12 w 89"/>
                  <a:gd name="T27" fmla="*/ 0 h 14"/>
                  <a:gd name="T28" fmla="*/ 7 w 89"/>
                  <a:gd name="T29" fmla="*/ 0 h 14"/>
                  <a:gd name="T30" fmla="*/ 3 w 89"/>
                  <a:gd name="T31" fmla="*/ 0 h 14"/>
                  <a:gd name="T32" fmla="*/ 2 w 89"/>
                  <a:gd name="T33" fmla="*/ 0 h 14"/>
                  <a:gd name="T34" fmla="*/ 25 w 89"/>
                  <a:gd name="T35" fmla="*/ 4 h 14"/>
                  <a:gd name="T36" fmla="*/ 0 w 89"/>
                  <a:gd name="T37" fmla="*/ 5 h 14"/>
                  <a:gd name="T38" fmla="*/ 35 w 89"/>
                  <a:gd name="T39" fmla="*/ 13 h 14"/>
                  <a:gd name="T40" fmla="*/ 25 w 89"/>
                  <a:gd name="T41" fmla="*/ 8 h 14"/>
                  <a:gd name="T42" fmla="*/ 52 w 89"/>
                  <a:gd name="T43" fmla="*/ 9 h 14"/>
                  <a:gd name="T44" fmla="*/ 32 w 89"/>
                  <a:gd name="T45" fmla="*/ 2 h 14"/>
                  <a:gd name="T46" fmla="*/ 88 w 89"/>
                  <a:gd name="T47" fmla="*/ 6 h 1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89"/>
                  <a:gd name="T73" fmla="*/ 0 h 14"/>
                  <a:gd name="T74" fmla="*/ 89 w 89"/>
                  <a:gd name="T75" fmla="*/ 14 h 1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89" h="14">
                    <a:moveTo>
                      <a:pt x="88" y="6"/>
                    </a:moveTo>
                    <a:lnTo>
                      <a:pt x="87" y="6"/>
                    </a:lnTo>
                    <a:lnTo>
                      <a:pt x="83" y="6"/>
                    </a:lnTo>
                    <a:lnTo>
                      <a:pt x="77" y="5"/>
                    </a:lnTo>
                    <a:lnTo>
                      <a:pt x="71" y="4"/>
                    </a:lnTo>
                    <a:lnTo>
                      <a:pt x="63" y="2"/>
                    </a:lnTo>
                    <a:lnTo>
                      <a:pt x="56" y="2"/>
                    </a:lnTo>
                    <a:lnTo>
                      <a:pt x="49" y="1"/>
                    </a:lnTo>
                    <a:lnTo>
                      <a:pt x="44" y="0"/>
                    </a:lnTo>
                    <a:lnTo>
                      <a:pt x="39" y="0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5" y="4"/>
                    </a:lnTo>
                    <a:lnTo>
                      <a:pt x="0" y="5"/>
                    </a:lnTo>
                    <a:lnTo>
                      <a:pt x="35" y="13"/>
                    </a:lnTo>
                    <a:lnTo>
                      <a:pt x="25" y="8"/>
                    </a:lnTo>
                    <a:lnTo>
                      <a:pt x="52" y="9"/>
                    </a:lnTo>
                    <a:lnTo>
                      <a:pt x="32" y="2"/>
                    </a:lnTo>
                    <a:lnTo>
                      <a:pt x="88" y="6"/>
                    </a:lnTo>
                  </a:path>
                </a:pathLst>
              </a:custGeom>
              <a:solidFill>
                <a:srgbClr val="FFC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47" name="Freeform 39">
                <a:extLst>
                  <a:ext uri="{FF2B5EF4-FFF2-40B4-BE49-F238E27FC236}">
                    <a16:creationId xmlns:a16="http://schemas.microsoft.com/office/drawing/2014/main" xmlns="" id="{01079507-FBDB-D78C-D9B5-FF5ED54F31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6" y="2415"/>
                <a:ext cx="267" cy="106"/>
              </a:xfrm>
              <a:custGeom>
                <a:avLst/>
                <a:gdLst>
                  <a:gd name="T0" fmla="*/ 266 w 267"/>
                  <a:gd name="T1" fmla="*/ 0 h 106"/>
                  <a:gd name="T2" fmla="*/ 223 w 267"/>
                  <a:gd name="T3" fmla="*/ 21 h 106"/>
                  <a:gd name="T4" fmla="*/ 222 w 267"/>
                  <a:gd name="T5" fmla="*/ 22 h 106"/>
                  <a:gd name="T6" fmla="*/ 218 w 267"/>
                  <a:gd name="T7" fmla="*/ 23 h 106"/>
                  <a:gd name="T8" fmla="*/ 212 w 267"/>
                  <a:gd name="T9" fmla="*/ 26 h 106"/>
                  <a:gd name="T10" fmla="*/ 204 w 267"/>
                  <a:gd name="T11" fmla="*/ 28 h 106"/>
                  <a:gd name="T12" fmla="*/ 195 w 267"/>
                  <a:gd name="T13" fmla="*/ 31 h 106"/>
                  <a:gd name="T14" fmla="*/ 186 w 267"/>
                  <a:gd name="T15" fmla="*/ 34 h 106"/>
                  <a:gd name="T16" fmla="*/ 178 w 267"/>
                  <a:gd name="T17" fmla="*/ 37 h 106"/>
                  <a:gd name="T18" fmla="*/ 171 w 267"/>
                  <a:gd name="T19" fmla="*/ 39 h 106"/>
                  <a:gd name="T20" fmla="*/ 163 w 267"/>
                  <a:gd name="T21" fmla="*/ 42 h 106"/>
                  <a:gd name="T22" fmla="*/ 153 w 267"/>
                  <a:gd name="T23" fmla="*/ 45 h 106"/>
                  <a:gd name="T24" fmla="*/ 141 w 267"/>
                  <a:gd name="T25" fmla="*/ 50 h 106"/>
                  <a:gd name="T26" fmla="*/ 128 w 267"/>
                  <a:gd name="T27" fmla="*/ 55 h 106"/>
                  <a:gd name="T28" fmla="*/ 115 w 267"/>
                  <a:gd name="T29" fmla="*/ 60 h 106"/>
                  <a:gd name="T30" fmla="*/ 106 w 267"/>
                  <a:gd name="T31" fmla="*/ 64 h 106"/>
                  <a:gd name="T32" fmla="*/ 99 w 267"/>
                  <a:gd name="T33" fmla="*/ 66 h 106"/>
                  <a:gd name="T34" fmla="*/ 97 w 267"/>
                  <a:gd name="T35" fmla="*/ 68 h 106"/>
                  <a:gd name="T36" fmla="*/ 32 w 267"/>
                  <a:gd name="T37" fmla="*/ 94 h 106"/>
                  <a:gd name="T38" fmla="*/ 0 w 267"/>
                  <a:gd name="T39" fmla="*/ 105 h 106"/>
                  <a:gd name="T40" fmla="*/ 94 w 267"/>
                  <a:gd name="T41" fmla="*/ 65 h 106"/>
                  <a:gd name="T42" fmla="*/ 152 w 267"/>
                  <a:gd name="T43" fmla="*/ 42 h 106"/>
                  <a:gd name="T44" fmla="*/ 220 w 267"/>
                  <a:gd name="T45" fmla="*/ 20 h 106"/>
                  <a:gd name="T46" fmla="*/ 266 w 267"/>
                  <a:gd name="T47" fmla="*/ 0 h 10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67"/>
                  <a:gd name="T73" fmla="*/ 0 h 106"/>
                  <a:gd name="T74" fmla="*/ 267 w 267"/>
                  <a:gd name="T75" fmla="*/ 106 h 10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67" h="106">
                    <a:moveTo>
                      <a:pt x="266" y="0"/>
                    </a:moveTo>
                    <a:lnTo>
                      <a:pt x="223" y="21"/>
                    </a:lnTo>
                    <a:lnTo>
                      <a:pt x="222" y="22"/>
                    </a:lnTo>
                    <a:lnTo>
                      <a:pt x="218" y="23"/>
                    </a:lnTo>
                    <a:lnTo>
                      <a:pt x="212" y="26"/>
                    </a:lnTo>
                    <a:lnTo>
                      <a:pt x="204" y="28"/>
                    </a:lnTo>
                    <a:lnTo>
                      <a:pt x="195" y="31"/>
                    </a:lnTo>
                    <a:lnTo>
                      <a:pt x="186" y="34"/>
                    </a:lnTo>
                    <a:lnTo>
                      <a:pt x="178" y="37"/>
                    </a:lnTo>
                    <a:lnTo>
                      <a:pt x="171" y="39"/>
                    </a:lnTo>
                    <a:lnTo>
                      <a:pt x="163" y="42"/>
                    </a:lnTo>
                    <a:lnTo>
                      <a:pt x="153" y="45"/>
                    </a:lnTo>
                    <a:lnTo>
                      <a:pt x="141" y="50"/>
                    </a:lnTo>
                    <a:lnTo>
                      <a:pt x="128" y="55"/>
                    </a:lnTo>
                    <a:lnTo>
                      <a:pt x="115" y="60"/>
                    </a:lnTo>
                    <a:lnTo>
                      <a:pt x="106" y="64"/>
                    </a:lnTo>
                    <a:lnTo>
                      <a:pt x="99" y="66"/>
                    </a:lnTo>
                    <a:lnTo>
                      <a:pt x="97" y="68"/>
                    </a:lnTo>
                    <a:lnTo>
                      <a:pt x="32" y="94"/>
                    </a:lnTo>
                    <a:lnTo>
                      <a:pt x="0" y="105"/>
                    </a:lnTo>
                    <a:lnTo>
                      <a:pt x="94" y="65"/>
                    </a:lnTo>
                    <a:lnTo>
                      <a:pt x="152" y="42"/>
                    </a:lnTo>
                    <a:lnTo>
                      <a:pt x="220" y="20"/>
                    </a:lnTo>
                    <a:lnTo>
                      <a:pt x="266" y="0"/>
                    </a:lnTo>
                  </a:path>
                </a:pathLst>
              </a:custGeom>
              <a:solidFill>
                <a:srgbClr val="FFC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48" name="Freeform 40">
                <a:extLst>
                  <a:ext uri="{FF2B5EF4-FFF2-40B4-BE49-F238E27FC236}">
                    <a16:creationId xmlns:a16="http://schemas.microsoft.com/office/drawing/2014/main" xmlns="" id="{0C130234-88CB-8051-9432-680BC2BE21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5" y="2623"/>
                <a:ext cx="172" cy="54"/>
              </a:xfrm>
              <a:custGeom>
                <a:avLst/>
                <a:gdLst>
                  <a:gd name="T0" fmla="*/ 171 w 172"/>
                  <a:gd name="T1" fmla="*/ 0 h 54"/>
                  <a:gd name="T2" fmla="*/ 168 w 172"/>
                  <a:gd name="T3" fmla="*/ 1 h 54"/>
                  <a:gd name="T4" fmla="*/ 157 w 172"/>
                  <a:gd name="T5" fmla="*/ 5 h 54"/>
                  <a:gd name="T6" fmla="*/ 141 w 172"/>
                  <a:gd name="T7" fmla="*/ 10 h 54"/>
                  <a:gd name="T8" fmla="*/ 123 w 172"/>
                  <a:gd name="T9" fmla="*/ 17 h 54"/>
                  <a:gd name="T10" fmla="*/ 104 w 172"/>
                  <a:gd name="T11" fmla="*/ 23 h 54"/>
                  <a:gd name="T12" fmla="*/ 86 w 172"/>
                  <a:gd name="T13" fmla="*/ 29 h 54"/>
                  <a:gd name="T14" fmla="*/ 72 w 172"/>
                  <a:gd name="T15" fmla="*/ 34 h 54"/>
                  <a:gd name="T16" fmla="*/ 63 w 172"/>
                  <a:gd name="T17" fmla="*/ 36 h 54"/>
                  <a:gd name="T18" fmla="*/ 56 w 172"/>
                  <a:gd name="T19" fmla="*/ 38 h 54"/>
                  <a:gd name="T20" fmla="*/ 49 w 172"/>
                  <a:gd name="T21" fmla="*/ 41 h 54"/>
                  <a:gd name="T22" fmla="*/ 41 w 172"/>
                  <a:gd name="T23" fmla="*/ 43 h 54"/>
                  <a:gd name="T24" fmla="*/ 33 w 172"/>
                  <a:gd name="T25" fmla="*/ 46 h 54"/>
                  <a:gd name="T26" fmla="*/ 26 w 172"/>
                  <a:gd name="T27" fmla="*/ 47 h 54"/>
                  <a:gd name="T28" fmla="*/ 20 w 172"/>
                  <a:gd name="T29" fmla="*/ 49 h 54"/>
                  <a:gd name="T30" fmla="*/ 15 w 172"/>
                  <a:gd name="T31" fmla="*/ 51 h 54"/>
                  <a:gd name="T32" fmla="*/ 0 w 172"/>
                  <a:gd name="T33" fmla="*/ 53 h 54"/>
                  <a:gd name="T34" fmla="*/ 15 w 172"/>
                  <a:gd name="T35" fmla="*/ 43 h 54"/>
                  <a:gd name="T36" fmla="*/ 36 w 172"/>
                  <a:gd name="T37" fmla="*/ 40 h 54"/>
                  <a:gd name="T38" fmla="*/ 27 w 172"/>
                  <a:gd name="T39" fmla="*/ 39 h 54"/>
                  <a:gd name="T40" fmla="*/ 36 w 172"/>
                  <a:gd name="T41" fmla="*/ 35 h 54"/>
                  <a:gd name="T42" fmla="*/ 54 w 172"/>
                  <a:gd name="T43" fmla="*/ 35 h 54"/>
                  <a:gd name="T44" fmla="*/ 44 w 172"/>
                  <a:gd name="T45" fmla="*/ 31 h 54"/>
                  <a:gd name="T46" fmla="*/ 53 w 172"/>
                  <a:gd name="T47" fmla="*/ 27 h 54"/>
                  <a:gd name="T48" fmla="*/ 62 w 172"/>
                  <a:gd name="T49" fmla="*/ 32 h 54"/>
                  <a:gd name="T50" fmla="*/ 58 w 172"/>
                  <a:gd name="T51" fmla="*/ 25 h 54"/>
                  <a:gd name="T52" fmla="*/ 65 w 172"/>
                  <a:gd name="T53" fmla="*/ 22 h 54"/>
                  <a:gd name="T54" fmla="*/ 79 w 172"/>
                  <a:gd name="T55" fmla="*/ 25 h 54"/>
                  <a:gd name="T56" fmla="*/ 72 w 172"/>
                  <a:gd name="T57" fmla="*/ 20 h 54"/>
                  <a:gd name="T58" fmla="*/ 94 w 172"/>
                  <a:gd name="T59" fmla="*/ 22 h 54"/>
                  <a:gd name="T60" fmla="*/ 80 w 172"/>
                  <a:gd name="T61" fmla="*/ 16 h 54"/>
                  <a:gd name="T62" fmla="*/ 81 w 172"/>
                  <a:gd name="T63" fmla="*/ 16 h 54"/>
                  <a:gd name="T64" fmla="*/ 83 w 172"/>
                  <a:gd name="T65" fmla="*/ 16 h 54"/>
                  <a:gd name="T66" fmla="*/ 86 w 172"/>
                  <a:gd name="T67" fmla="*/ 16 h 54"/>
                  <a:gd name="T68" fmla="*/ 89 w 172"/>
                  <a:gd name="T69" fmla="*/ 17 h 54"/>
                  <a:gd name="T70" fmla="*/ 93 w 172"/>
                  <a:gd name="T71" fmla="*/ 17 h 54"/>
                  <a:gd name="T72" fmla="*/ 98 w 172"/>
                  <a:gd name="T73" fmla="*/ 17 h 54"/>
                  <a:gd name="T74" fmla="*/ 101 w 172"/>
                  <a:gd name="T75" fmla="*/ 17 h 54"/>
                  <a:gd name="T76" fmla="*/ 106 w 172"/>
                  <a:gd name="T77" fmla="*/ 16 h 54"/>
                  <a:gd name="T78" fmla="*/ 109 w 172"/>
                  <a:gd name="T79" fmla="*/ 15 h 54"/>
                  <a:gd name="T80" fmla="*/ 114 w 172"/>
                  <a:gd name="T81" fmla="*/ 14 h 54"/>
                  <a:gd name="T82" fmla="*/ 118 w 172"/>
                  <a:gd name="T83" fmla="*/ 14 h 54"/>
                  <a:gd name="T84" fmla="*/ 122 w 172"/>
                  <a:gd name="T85" fmla="*/ 12 h 54"/>
                  <a:gd name="T86" fmla="*/ 125 w 172"/>
                  <a:gd name="T87" fmla="*/ 12 h 54"/>
                  <a:gd name="T88" fmla="*/ 129 w 172"/>
                  <a:gd name="T89" fmla="*/ 11 h 54"/>
                  <a:gd name="T90" fmla="*/ 131 w 172"/>
                  <a:gd name="T91" fmla="*/ 11 h 54"/>
                  <a:gd name="T92" fmla="*/ 105 w 172"/>
                  <a:gd name="T93" fmla="*/ 7 h 54"/>
                  <a:gd name="T94" fmla="*/ 106 w 172"/>
                  <a:gd name="T95" fmla="*/ 7 h 54"/>
                  <a:gd name="T96" fmla="*/ 108 w 172"/>
                  <a:gd name="T97" fmla="*/ 7 h 54"/>
                  <a:gd name="T98" fmla="*/ 112 w 172"/>
                  <a:gd name="T99" fmla="*/ 7 h 54"/>
                  <a:gd name="T100" fmla="*/ 118 w 172"/>
                  <a:gd name="T101" fmla="*/ 7 h 54"/>
                  <a:gd name="T102" fmla="*/ 123 w 172"/>
                  <a:gd name="T103" fmla="*/ 7 h 54"/>
                  <a:gd name="T104" fmla="*/ 128 w 172"/>
                  <a:gd name="T105" fmla="*/ 7 h 54"/>
                  <a:gd name="T106" fmla="*/ 132 w 172"/>
                  <a:gd name="T107" fmla="*/ 7 h 54"/>
                  <a:gd name="T108" fmla="*/ 136 w 172"/>
                  <a:gd name="T109" fmla="*/ 6 h 54"/>
                  <a:gd name="T110" fmla="*/ 140 w 172"/>
                  <a:gd name="T111" fmla="*/ 5 h 54"/>
                  <a:gd name="T112" fmla="*/ 145 w 172"/>
                  <a:gd name="T113" fmla="*/ 4 h 54"/>
                  <a:gd name="T114" fmla="*/ 151 w 172"/>
                  <a:gd name="T115" fmla="*/ 3 h 54"/>
                  <a:gd name="T116" fmla="*/ 157 w 172"/>
                  <a:gd name="T117" fmla="*/ 2 h 54"/>
                  <a:gd name="T118" fmla="*/ 162 w 172"/>
                  <a:gd name="T119" fmla="*/ 1 h 54"/>
                  <a:gd name="T120" fmla="*/ 168 w 172"/>
                  <a:gd name="T121" fmla="*/ 1 h 54"/>
                  <a:gd name="T122" fmla="*/ 170 w 172"/>
                  <a:gd name="T123" fmla="*/ 0 h 54"/>
                  <a:gd name="T124" fmla="*/ 171 w 172"/>
                  <a:gd name="T125" fmla="*/ 0 h 5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72"/>
                  <a:gd name="T190" fmla="*/ 0 h 54"/>
                  <a:gd name="T191" fmla="*/ 172 w 172"/>
                  <a:gd name="T192" fmla="*/ 54 h 5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72" h="54">
                    <a:moveTo>
                      <a:pt x="171" y="0"/>
                    </a:moveTo>
                    <a:lnTo>
                      <a:pt x="168" y="1"/>
                    </a:lnTo>
                    <a:lnTo>
                      <a:pt x="157" y="5"/>
                    </a:lnTo>
                    <a:lnTo>
                      <a:pt x="141" y="10"/>
                    </a:lnTo>
                    <a:lnTo>
                      <a:pt x="123" y="17"/>
                    </a:lnTo>
                    <a:lnTo>
                      <a:pt x="104" y="23"/>
                    </a:lnTo>
                    <a:lnTo>
                      <a:pt x="86" y="29"/>
                    </a:lnTo>
                    <a:lnTo>
                      <a:pt x="72" y="34"/>
                    </a:lnTo>
                    <a:lnTo>
                      <a:pt x="63" y="36"/>
                    </a:lnTo>
                    <a:lnTo>
                      <a:pt x="56" y="38"/>
                    </a:lnTo>
                    <a:lnTo>
                      <a:pt x="49" y="41"/>
                    </a:lnTo>
                    <a:lnTo>
                      <a:pt x="41" y="43"/>
                    </a:lnTo>
                    <a:lnTo>
                      <a:pt x="33" y="46"/>
                    </a:lnTo>
                    <a:lnTo>
                      <a:pt x="26" y="47"/>
                    </a:lnTo>
                    <a:lnTo>
                      <a:pt x="20" y="49"/>
                    </a:lnTo>
                    <a:lnTo>
                      <a:pt x="15" y="51"/>
                    </a:lnTo>
                    <a:lnTo>
                      <a:pt x="0" y="53"/>
                    </a:lnTo>
                    <a:lnTo>
                      <a:pt x="15" y="43"/>
                    </a:lnTo>
                    <a:lnTo>
                      <a:pt x="36" y="40"/>
                    </a:lnTo>
                    <a:lnTo>
                      <a:pt x="27" y="39"/>
                    </a:lnTo>
                    <a:lnTo>
                      <a:pt x="36" y="35"/>
                    </a:lnTo>
                    <a:lnTo>
                      <a:pt x="54" y="35"/>
                    </a:lnTo>
                    <a:lnTo>
                      <a:pt x="44" y="31"/>
                    </a:lnTo>
                    <a:lnTo>
                      <a:pt x="53" y="27"/>
                    </a:lnTo>
                    <a:lnTo>
                      <a:pt x="62" y="32"/>
                    </a:lnTo>
                    <a:lnTo>
                      <a:pt x="58" y="25"/>
                    </a:lnTo>
                    <a:lnTo>
                      <a:pt x="65" y="22"/>
                    </a:lnTo>
                    <a:lnTo>
                      <a:pt x="79" y="25"/>
                    </a:lnTo>
                    <a:lnTo>
                      <a:pt x="72" y="20"/>
                    </a:lnTo>
                    <a:lnTo>
                      <a:pt x="94" y="22"/>
                    </a:lnTo>
                    <a:lnTo>
                      <a:pt x="80" y="16"/>
                    </a:lnTo>
                    <a:lnTo>
                      <a:pt x="81" y="16"/>
                    </a:lnTo>
                    <a:lnTo>
                      <a:pt x="83" y="16"/>
                    </a:lnTo>
                    <a:lnTo>
                      <a:pt x="86" y="16"/>
                    </a:lnTo>
                    <a:lnTo>
                      <a:pt x="89" y="17"/>
                    </a:lnTo>
                    <a:lnTo>
                      <a:pt x="93" y="17"/>
                    </a:lnTo>
                    <a:lnTo>
                      <a:pt x="98" y="17"/>
                    </a:lnTo>
                    <a:lnTo>
                      <a:pt x="101" y="17"/>
                    </a:lnTo>
                    <a:lnTo>
                      <a:pt x="106" y="16"/>
                    </a:lnTo>
                    <a:lnTo>
                      <a:pt x="109" y="15"/>
                    </a:lnTo>
                    <a:lnTo>
                      <a:pt x="114" y="14"/>
                    </a:lnTo>
                    <a:lnTo>
                      <a:pt x="118" y="14"/>
                    </a:lnTo>
                    <a:lnTo>
                      <a:pt x="122" y="12"/>
                    </a:lnTo>
                    <a:lnTo>
                      <a:pt x="125" y="12"/>
                    </a:lnTo>
                    <a:lnTo>
                      <a:pt x="129" y="11"/>
                    </a:lnTo>
                    <a:lnTo>
                      <a:pt x="131" y="11"/>
                    </a:lnTo>
                    <a:lnTo>
                      <a:pt x="105" y="7"/>
                    </a:lnTo>
                    <a:lnTo>
                      <a:pt x="106" y="7"/>
                    </a:lnTo>
                    <a:lnTo>
                      <a:pt x="108" y="7"/>
                    </a:lnTo>
                    <a:lnTo>
                      <a:pt x="112" y="7"/>
                    </a:lnTo>
                    <a:lnTo>
                      <a:pt x="118" y="7"/>
                    </a:lnTo>
                    <a:lnTo>
                      <a:pt x="123" y="7"/>
                    </a:lnTo>
                    <a:lnTo>
                      <a:pt x="128" y="7"/>
                    </a:lnTo>
                    <a:lnTo>
                      <a:pt x="132" y="7"/>
                    </a:lnTo>
                    <a:lnTo>
                      <a:pt x="136" y="6"/>
                    </a:lnTo>
                    <a:lnTo>
                      <a:pt x="140" y="5"/>
                    </a:lnTo>
                    <a:lnTo>
                      <a:pt x="145" y="4"/>
                    </a:lnTo>
                    <a:lnTo>
                      <a:pt x="151" y="3"/>
                    </a:lnTo>
                    <a:lnTo>
                      <a:pt x="157" y="2"/>
                    </a:lnTo>
                    <a:lnTo>
                      <a:pt x="162" y="1"/>
                    </a:lnTo>
                    <a:lnTo>
                      <a:pt x="168" y="1"/>
                    </a:lnTo>
                    <a:lnTo>
                      <a:pt x="170" y="0"/>
                    </a:lnTo>
                    <a:lnTo>
                      <a:pt x="171" y="0"/>
                    </a:lnTo>
                  </a:path>
                </a:pathLst>
              </a:custGeom>
              <a:solidFill>
                <a:srgbClr val="BF59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49" name="Freeform 41">
                <a:extLst>
                  <a:ext uri="{FF2B5EF4-FFF2-40B4-BE49-F238E27FC236}">
                    <a16:creationId xmlns:a16="http://schemas.microsoft.com/office/drawing/2014/main" xmlns="" id="{6BFDFBAD-DEC6-5244-3290-BD41267D4A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4" y="2592"/>
                <a:ext cx="112" cy="77"/>
              </a:xfrm>
              <a:custGeom>
                <a:avLst/>
                <a:gdLst>
                  <a:gd name="T0" fmla="*/ 109 w 112"/>
                  <a:gd name="T1" fmla="*/ 1 h 77"/>
                  <a:gd name="T2" fmla="*/ 94 w 112"/>
                  <a:gd name="T3" fmla="*/ 7 h 77"/>
                  <a:gd name="T4" fmla="*/ 75 w 112"/>
                  <a:gd name="T5" fmla="*/ 18 h 77"/>
                  <a:gd name="T6" fmla="*/ 57 w 112"/>
                  <a:gd name="T7" fmla="*/ 27 h 77"/>
                  <a:gd name="T8" fmla="*/ 48 w 112"/>
                  <a:gd name="T9" fmla="*/ 33 h 77"/>
                  <a:gd name="T10" fmla="*/ 39 w 112"/>
                  <a:gd name="T11" fmla="*/ 38 h 77"/>
                  <a:gd name="T12" fmla="*/ 31 w 112"/>
                  <a:gd name="T13" fmla="*/ 44 h 77"/>
                  <a:gd name="T14" fmla="*/ 24 w 112"/>
                  <a:gd name="T15" fmla="*/ 50 h 77"/>
                  <a:gd name="T16" fmla="*/ 16 w 112"/>
                  <a:gd name="T17" fmla="*/ 58 h 77"/>
                  <a:gd name="T18" fmla="*/ 9 w 112"/>
                  <a:gd name="T19" fmla="*/ 65 h 77"/>
                  <a:gd name="T20" fmla="*/ 3 w 112"/>
                  <a:gd name="T21" fmla="*/ 72 h 77"/>
                  <a:gd name="T22" fmla="*/ 1 w 112"/>
                  <a:gd name="T23" fmla="*/ 75 h 77"/>
                  <a:gd name="T24" fmla="*/ 7 w 112"/>
                  <a:gd name="T25" fmla="*/ 72 h 77"/>
                  <a:gd name="T26" fmla="*/ 22 w 112"/>
                  <a:gd name="T27" fmla="*/ 62 h 77"/>
                  <a:gd name="T28" fmla="*/ 35 w 112"/>
                  <a:gd name="T29" fmla="*/ 53 h 77"/>
                  <a:gd name="T30" fmla="*/ 51 w 112"/>
                  <a:gd name="T31" fmla="*/ 45 h 77"/>
                  <a:gd name="T32" fmla="*/ 60 w 112"/>
                  <a:gd name="T33" fmla="*/ 39 h 77"/>
                  <a:gd name="T34" fmla="*/ 62 w 112"/>
                  <a:gd name="T35" fmla="*/ 36 h 77"/>
                  <a:gd name="T36" fmla="*/ 65 w 112"/>
                  <a:gd name="T37" fmla="*/ 32 h 77"/>
                  <a:gd name="T38" fmla="*/ 68 w 112"/>
                  <a:gd name="T39" fmla="*/ 27 h 77"/>
                  <a:gd name="T40" fmla="*/ 69 w 112"/>
                  <a:gd name="T41" fmla="*/ 27 h 77"/>
                  <a:gd name="T42" fmla="*/ 69 w 112"/>
                  <a:gd name="T43" fmla="*/ 31 h 77"/>
                  <a:gd name="T44" fmla="*/ 69 w 112"/>
                  <a:gd name="T45" fmla="*/ 34 h 77"/>
                  <a:gd name="T46" fmla="*/ 68 w 112"/>
                  <a:gd name="T47" fmla="*/ 36 h 77"/>
                  <a:gd name="T48" fmla="*/ 71 w 112"/>
                  <a:gd name="T49" fmla="*/ 32 h 77"/>
                  <a:gd name="T50" fmla="*/ 74 w 112"/>
                  <a:gd name="T51" fmla="*/ 27 h 77"/>
                  <a:gd name="T52" fmla="*/ 76 w 112"/>
                  <a:gd name="T53" fmla="*/ 23 h 77"/>
                  <a:gd name="T54" fmla="*/ 78 w 112"/>
                  <a:gd name="T55" fmla="*/ 19 h 77"/>
                  <a:gd name="T56" fmla="*/ 81 w 112"/>
                  <a:gd name="T57" fmla="*/ 18 h 77"/>
                  <a:gd name="T58" fmla="*/ 83 w 112"/>
                  <a:gd name="T59" fmla="*/ 16 h 77"/>
                  <a:gd name="T60" fmla="*/ 86 w 112"/>
                  <a:gd name="T61" fmla="*/ 16 h 77"/>
                  <a:gd name="T62" fmla="*/ 88 w 112"/>
                  <a:gd name="T63" fmla="*/ 14 h 77"/>
                  <a:gd name="T64" fmla="*/ 87 w 112"/>
                  <a:gd name="T65" fmla="*/ 17 h 77"/>
                  <a:gd name="T66" fmla="*/ 86 w 112"/>
                  <a:gd name="T67" fmla="*/ 20 h 77"/>
                  <a:gd name="T68" fmla="*/ 84 w 112"/>
                  <a:gd name="T69" fmla="*/ 22 h 77"/>
                  <a:gd name="T70" fmla="*/ 83 w 112"/>
                  <a:gd name="T71" fmla="*/ 25 h 77"/>
                  <a:gd name="T72" fmla="*/ 90 w 112"/>
                  <a:gd name="T73" fmla="*/ 20 h 77"/>
                  <a:gd name="T74" fmla="*/ 97 w 112"/>
                  <a:gd name="T75" fmla="*/ 13 h 77"/>
                  <a:gd name="T76" fmla="*/ 104 w 112"/>
                  <a:gd name="T77" fmla="*/ 6 h 77"/>
                  <a:gd name="T78" fmla="*/ 111 w 112"/>
                  <a:gd name="T79" fmla="*/ 0 h 7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12"/>
                  <a:gd name="T121" fmla="*/ 0 h 77"/>
                  <a:gd name="T122" fmla="*/ 112 w 112"/>
                  <a:gd name="T123" fmla="*/ 77 h 77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12" h="77">
                    <a:moveTo>
                      <a:pt x="111" y="0"/>
                    </a:moveTo>
                    <a:lnTo>
                      <a:pt x="109" y="1"/>
                    </a:lnTo>
                    <a:lnTo>
                      <a:pt x="103" y="3"/>
                    </a:lnTo>
                    <a:lnTo>
                      <a:pt x="94" y="7"/>
                    </a:lnTo>
                    <a:lnTo>
                      <a:pt x="85" y="13"/>
                    </a:lnTo>
                    <a:lnTo>
                      <a:pt x="75" y="18"/>
                    </a:lnTo>
                    <a:lnTo>
                      <a:pt x="66" y="23"/>
                    </a:lnTo>
                    <a:lnTo>
                      <a:pt x="57" y="27"/>
                    </a:lnTo>
                    <a:lnTo>
                      <a:pt x="52" y="31"/>
                    </a:lnTo>
                    <a:lnTo>
                      <a:pt x="48" y="33"/>
                    </a:lnTo>
                    <a:lnTo>
                      <a:pt x="43" y="36"/>
                    </a:lnTo>
                    <a:lnTo>
                      <a:pt x="39" y="38"/>
                    </a:lnTo>
                    <a:lnTo>
                      <a:pt x="35" y="40"/>
                    </a:lnTo>
                    <a:lnTo>
                      <a:pt x="31" y="44"/>
                    </a:lnTo>
                    <a:lnTo>
                      <a:pt x="27" y="47"/>
                    </a:lnTo>
                    <a:lnTo>
                      <a:pt x="24" y="50"/>
                    </a:lnTo>
                    <a:lnTo>
                      <a:pt x="20" y="54"/>
                    </a:lnTo>
                    <a:lnTo>
                      <a:pt x="16" y="58"/>
                    </a:lnTo>
                    <a:lnTo>
                      <a:pt x="13" y="62"/>
                    </a:lnTo>
                    <a:lnTo>
                      <a:pt x="9" y="65"/>
                    </a:lnTo>
                    <a:lnTo>
                      <a:pt x="6" y="69"/>
                    </a:lnTo>
                    <a:lnTo>
                      <a:pt x="3" y="72"/>
                    </a:lnTo>
                    <a:lnTo>
                      <a:pt x="2" y="74"/>
                    </a:lnTo>
                    <a:lnTo>
                      <a:pt x="1" y="75"/>
                    </a:lnTo>
                    <a:lnTo>
                      <a:pt x="0" y="76"/>
                    </a:lnTo>
                    <a:lnTo>
                      <a:pt x="7" y="72"/>
                    </a:lnTo>
                    <a:lnTo>
                      <a:pt x="15" y="67"/>
                    </a:lnTo>
                    <a:lnTo>
                      <a:pt x="22" y="62"/>
                    </a:lnTo>
                    <a:lnTo>
                      <a:pt x="29" y="58"/>
                    </a:lnTo>
                    <a:lnTo>
                      <a:pt x="35" y="53"/>
                    </a:lnTo>
                    <a:lnTo>
                      <a:pt x="43" y="49"/>
                    </a:lnTo>
                    <a:lnTo>
                      <a:pt x="51" y="45"/>
                    </a:lnTo>
                    <a:lnTo>
                      <a:pt x="58" y="40"/>
                    </a:lnTo>
                    <a:lnTo>
                      <a:pt x="60" y="39"/>
                    </a:lnTo>
                    <a:lnTo>
                      <a:pt x="61" y="37"/>
                    </a:lnTo>
                    <a:lnTo>
                      <a:pt x="62" y="36"/>
                    </a:lnTo>
                    <a:lnTo>
                      <a:pt x="64" y="34"/>
                    </a:lnTo>
                    <a:lnTo>
                      <a:pt x="65" y="32"/>
                    </a:lnTo>
                    <a:lnTo>
                      <a:pt x="66" y="29"/>
                    </a:lnTo>
                    <a:lnTo>
                      <a:pt x="68" y="27"/>
                    </a:lnTo>
                    <a:lnTo>
                      <a:pt x="69" y="26"/>
                    </a:lnTo>
                    <a:lnTo>
                      <a:pt x="69" y="27"/>
                    </a:lnTo>
                    <a:lnTo>
                      <a:pt x="69" y="29"/>
                    </a:lnTo>
                    <a:lnTo>
                      <a:pt x="69" y="31"/>
                    </a:lnTo>
                    <a:lnTo>
                      <a:pt x="69" y="32"/>
                    </a:lnTo>
                    <a:lnTo>
                      <a:pt x="69" y="34"/>
                    </a:lnTo>
                    <a:lnTo>
                      <a:pt x="68" y="34"/>
                    </a:lnTo>
                    <a:lnTo>
                      <a:pt x="68" y="36"/>
                    </a:lnTo>
                    <a:lnTo>
                      <a:pt x="70" y="34"/>
                    </a:lnTo>
                    <a:lnTo>
                      <a:pt x="71" y="32"/>
                    </a:lnTo>
                    <a:lnTo>
                      <a:pt x="73" y="31"/>
                    </a:lnTo>
                    <a:lnTo>
                      <a:pt x="74" y="27"/>
                    </a:lnTo>
                    <a:lnTo>
                      <a:pt x="74" y="26"/>
                    </a:lnTo>
                    <a:lnTo>
                      <a:pt x="76" y="23"/>
                    </a:lnTo>
                    <a:lnTo>
                      <a:pt x="77" y="22"/>
                    </a:lnTo>
                    <a:lnTo>
                      <a:pt x="78" y="19"/>
                    </a:lnTo>
                    <a:lnTo>
                      <a:pt x="79" y="19"/>
                    </a:lnTo>
                    <a:lnTo>
                      <a:pt x="81" y="18"/>
                    </a:lnTo>
                    <a:lnTo>
                      <a:pt x="82" y="17"/>
                    </a:lnTo>
                    <a:lnTo>
                      <a:pt x="83" y="16"/>
                    </a:lnTo>
                    <a:lnTo>
                      <a:pt x="85" y="16"/>
                    </a:lnTo>
                    <a:lnTo>
                      <a:pt x="86" y="16"/>
                    </a:lnTo>
                    <a:lnTo>
                      <a:pt x="87" y="14"/>
                    </a:lnTo>
                    <a:lnTo>
                      <a:pt x="88" y="14"/>
                    </a:lnTo>
                    <a:lnTo>
                      <a:pt x="87" y="16"/>
                    </a:lnTo>
                    <a:lnTo>
                      <a:pt x="87" y="17"/>
                    </a:lnTo>
                    <a:lnTo>
                      <a:pt x="87" y="18"/>
                    </a:lnTo>
                    <a:lnTo>
                      <a:pt x="86" y="20"/>
                    </a:lnTo>
                    <a:lnTo>
                      <a:pt x="85" y="21"/>
                    </a:lnTo>
                    <a:lnTo>
                      <a:pt x="84" y="22"/>
                    </a:lnTo>
                    <a:lnTo>
                      <a:pt x="83" y="24"/>
                    </a:lnTo>
                    <a:lnTo>
                      <a:pt x="83" y="25"/>
                    </a:lnTo>
                    <a:lnTo>
                      <a:pt x="87" y="22"/>
                    </a:lnTo>
                    <a:lnTo>
                      <a:pt x="90" y="20"/>
                    </a:lnTo>
                    <a:lnTo>
                      <a:pt x="94" y="16"/>
                    </a:lnTo>
                    <a:lnTo>
                      <a:pt x="97" y="13"/>
                    </a:lnTo>
                    <a:lnTo>
                      <a:pt x="100" y="9"/>
                    </a:lnTo>
                    <a:lnTo>
                      <a:pt x="104" y="6"/>
                    </a:lnTo>
                    <a:lnTo>
                      <a:pt x="107" y="2"/>
                    </a:lnTo>
                    <a:lnTo>
                      <a:pt x="111" y="0"/>
                    </a:lnTo>
                  </a:path>
                </a:pathLst>
              </a:custGeom>
              <a:solidFill>
                <a:srgbClr val="FFC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50" name="Freeform 42">
                <a:extLst>
                  <a:ext uri="{FF2B5EF4-FFF2-40B4-BE49-F238E27FC236}">
                    <a16:creationId xmlns:a16="http://schemas.microsoft.com/office/drawing/2014/main" xmlns="" id="{C7B010FA-529A-C869-09E0-D25DF44F8C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2" y="2617"/>
                <a:ext cx="73" cy="20"/>
              </a:xfrm>
              <a:custGeom>
                <a:avLst/>
                <a:gdLst>
                  <a:gd name="T0" fmla="*/ 72 w 73"/>
                  <a:gd name="T1" fmla="*/ 0 h 20"/>
                  <a:gd name="T2" fmla="*/ 17 w 73"/>
                  <a:gd name="T3" fmla="*/ 9 h 20"/>
                  <a:gd name="T4" fmla="*/ 4 w 73"/>
                  <a:gd name="T5" fmla="*/ 15 h 20"/>
                  <a:gd name="T6" fmla="*/ 0 w 73"/>
                  <a:gd name="T7" fmla="*/ 19 h 20"/>
                  <a:gd name="T8" fmla="*/ 20 w 73"/>
                  <a:gd name="T9" fmla="*/ 18 h 20"/>
                  <a:gd name="T10" fmla="*/ 13 w 73"/>
                  <a:gd name="T11" fmla="*/ 15 h 20"/>
                  <a:gd name="T12" fmla="*/ 14 w 73"/>
                  <a:gd name="T13" fmla="*/ 13 h 20"/>
                  <a:gd name="T14" fmla="*/ 15 w 73"/>
                  <a:gd name="T15" fmla="*/ 13 h 20"/>
                  <a:gd name="T16" fmla="*/ 16 w 73"/>
                  <a:gd name="T17" fmla="*/ 13 h 20"/>
                  <a:gd name="T18" fmla="*/ 18 w 73"/>
                  <a:gd name="T19" fmla="*/ 12 h 20"/>
                  <a:gd name="T20" fmla="*/ 21 w 73"/>
                  <a:gd name="T21" fmla="*/ 11 h 20"/>
                  <a:gd name="T22" fmla="*/ 24 w 73"/>
                  <a:gd name="T23" fmla="*/ 11 h 20"/>
                  <a:gd name="T24" fmla="*/ 28 w 73"/>
                  <a:gd name="T25" fmla="*/ 10 h 20"/>
                  <a:gd name="T26" fmla="*/ 34 w 73"/>
                  <a:gd name="T27" fmla="*/ 9 h 20"/>
                  <a:gd name="T28" fmla="*/ 40 w 73"/>
                  <a:gd name="T29" fmla="*/ 8 h 20"/>
                  <a:gd name="T30" fmla="*/ 47 w 73"/>
                  <a:gd name="T31" fmla="*/ 6 h 20"/>
                  <a:gd name="T32" fmla="*/ 55 w 73"/>
                  <a:gd name="T33" fmla="*/ 4 h 20"/>
                  <a:gd name="T34" fmla="*/ 62 w 73"/>
                  <a:gd name="T35" fmla="*/ 2 h 20"/>
                  <a:gd name="T36" fmla="*/ 67 w 73"/>
                  <a:gd name="T37" fmla="*/ 1 h 20"/>
                  <a:gd name="T38" fmla="*/ 70 w 73"/>
                  <a:gd name="T39" fmla="*/ 0 h 20"/>
                  <a:gd name="T40" fmla="*/ 72 w 73"/>
                  <a:gd name="T41" fmla="*/ 0 h 2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3"/>
                  <a:gd name="T64" fmla="*/ 0 h 20"/>
                  <a:gd name="T65" fmla="*/ 73 w 73"/>
                  <a:gd name="T66" fmla="*/ 20 h 2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3" h="20">
                    <a:moveTo>
                      <a:pt x="72" y="0"/>
                    </a:moveTo>
                    <a:lnTo>
                      <a:pt x="17" y="9"/>
                    </a:lnTo>
                    <a:lnTo>
                      <a:pt x="4" y="15"/>
                    </a:lnTo>
                    <a:lnTo>
                      <a:pt x="0" y="19"/>
                    </a:lnTo>
                    <a:lnTo>
                      <a:pt x="20" y="18"/>
                    </a:lnTo>
                    <a:lnTo>
                      <a:pt x="13" y="15"/>
                    </a:lnTo>
                    <a:lnTo>
                      <a:pt x="14" y="13"/>
                    </a:lnTo>
                    <a:lnTo>
                      <a:pt x="15" y="13"/>
                    </a:lnTo>
                    <a:lnTo>
                      <a:pt x="16" y="13"/>
                    </a:lnTo>
                    <a:lnTo>
                      <a:pt x="18" y="12"/>
                    </a:lnTo>
                    <a:lnTo>
                      <a:pt x="21" y="11"/>
                    </a:lnTo>
                    <a:lnTo>
                      <a:pt x="24" y="11"/>
                    </a:lnTo>
                    <a:lnTo>
                      <a:pt x="28" y="10"/>
                    </a:lnTo>
                    <a:lnTo>
                      <a:pt x="34" y="9"/>
                    </a:lnTo>
                    <a:lnTo>
                      <a:pt x="40" y="8"/>
                    </a:lnTo>
                    <a:lnTo>
                      <a:pt x="47" y="6"/>
                    </a:lnTo>
                    <a:lnTo>
                      <a:pt x="55" y="4"/>
                    </a:lnTo>
                    <a:lnTo>
                      <a:pt x="62" y="2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FFC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51" name="Freeform 43">
                <a:extLst>
                  <a:ext uri="{FF2B5EF4-FFF2-40B4-BE49-F238E27FC236}">
                    <a16:creationId xmlns:a16="http://schemas.microsoft.com/office/drawing/2014/main" xmlns="" id="{C1D2F1A6-8D6B-DAE6-0B26-4DB3DDD317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2637"/>
                <a:ext cx="18" cy="5"/>
              </a:xfrm>
              <a:custGeom>
                <a:avLst/>
                <a:gdLst>
                  <a:gd name="T0" fmla="*/ 17 w 18"/>
                  <a:gd name="T1" fmla="*/ 4 h 5"/>
                  <a:gd name="T2" fmla="*/ 8 w 18"/>
                  <a:gd name="T3" fmla="*/ 0 h 5"/>
                  <a:gd name="T4" fmla="*/ 0 w 18"/>
                  <a:gd name="T5" fmla="*/ 3 h 5"/>
                  <a:gd name="T6" fmla="*/ 17 w 18"/>
                  <a:gd name="T7" fmla="*/ 4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5"/>
                  <a:gd name="T14" fmla="*/ 18 w 18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5">
                    <a:moveTo>
                      <a:pt x="17" y="4"/>
                    </a:moveTo>
                    <a:lnTo>
                      <a:pt x="8" y="0"/>
                    </a:lnTo>
                    <a:lnTo>
                      <a:pt x="0" y="3"/>
                    </a:lnTo>
                    <a:lnTo>
                      <a:pt x="17" y="4"/>
                    </a:lnTo>
                  </a:path>
                </a:pathLst>
              </a:custGeom>
              <a:solidFill>
                <a:srgbClr val="FFC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52" name="Freeform 44">
                <a:extLst>
                  <a:ext uri="{FF2B5EF4-FFF2-40B4-BE49-F238E27FC236}">
                    <a16:creationId xmlns:a16="http://schemas.microsoft.com/office/drawing/2014/main" xmlns="" id="{B9BB783E-7C55-C6E0-B321-0371E06C9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2645"/>
                <a:ext cx="8" cy="8"/>
              </a:xfrm>
              <a:custGeom>
                <a:avLst/>
                <a:gdLst>
                  <a:gd name="T0" fmla="*/ 3 w 8"/>
                  <a:gd name="T1" fmla="*/ 0 h 8"/>
                  <a:gd name="T2" fmla="*/ 7 w 8"/>
                  <a:gd name="T3" fmla="*/ 7 h 8"/>
                  <a:gd name="T4" fmla="*/ 0 w 8"/>
                  <a:gd name="T5" fmla="*/ 2 h 8"/>
                  <a:gd name="T6" fmla="*/ 3 w 8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8"/>
                  <a:gd name="T14" fmla="*/ 8 w 8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8">
                    <a:moveTo>
                      <a:pt x="3" y="0"/>
                    </a:moveTo>
                    <a:lnTo>
                      <a:pt x="7" y="7"/>
                    </a:lnTo>
                    <a:lnTo>
                      <a:pt x="0" y="2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FFC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53" name="Freeform 45">
                <a:extLst>
                  <a:ext uri="{FF2B5EF4-FFF2-40B4-BE49-F238E27FC236}">
                    <a16:creationId xmlns:a16="http://schemas.microsoft.com/office/drawing/2014/main" xmlns="" id="{29A48B16-D080-7470-46C5-F7300CD1F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1" y="2652"/>
                <a:ext cx="12" cy="4"/>
              </a:xfrm>
              <a:custGeom>
                <a:avLst/>
                <a:gdLst>
                  <a:gd name="T0" fmla="*/ 11 w 12"/>
                  <a:gd name="T1" fmla="*/ 3 h 4"/>
                  <a:gd name="T2" fmla="*/ 5 w 12"/>
                  <a:gd name="T3" fmla="*/ 0 h 4"/>
                  <a:gd name="T4" fmla="*/ 0 w 12"/>
                  <a:gd name="T5" fmla="*/ 2 h 4"/>
                  <a:gd name="T6" fmla="*/ 11 w 12"/>
                  <a:gd name="T7" fmla="*/ 3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4"/>
                  <a:gd name="T14" fmla="*/ 12 w 12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4">
                    <a:moveTo>
                      <a:pt x="11" y="3"/>
                    </a:moveTo>
                    <a:lnTo>
                      <a:pt x="5" y="0"/>
                    </a:lnTo>
                    <a:lnTo>
                      <a:pt x="0" y="2"/>
                    </a:lnTo>
                    <a:lnTo>
                      <a:pt x="11" y="3"/>
                    </a:lnTo>
                  </a:path>
                </a:pathLst>
              </a:custGeom>
              <a:solidFill>
                <a:srgbClr val="FFC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54" name="Freeform 46">
                <a:extLst>
                  <a:ext uri="{FF2B5EF4-FFF2-40B4-BE49-F238E27FC236}">
                    <a16:creationId xmlns:a16="http://schemas.microsoft.com/office/drawing/2014/main" xmlns="" id="{37A0CA66-EA47-ABE0-A89B-2E45F7F418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2" y="2487"/>
                <a:ext cx="80" cy="76"/>
              </a:xfrm>
              <a:custGeom>
                <a:avLst/>
                <a:gdLst>
                  <a:gd name="T0" fmla="*/ 44 w 80"/>
                  <a:gd name="T1" fmla="*/ 9 h 76"/>
                  <a:gd name="T2" fmla="*/ 60 w 80"/>
                  <a:gd name="T3" fmla="*/ 0 h 76"/>
                  <a:gd name="T4" fmla="*/ 55 w 80"/>
                  <a:gd name="T5" fmla="*/ 29 h 76"/>
                  <a:gd name="T6" fmla="*/ 70 w 80"/>
                  <a:gd name="T7" fmla="*/ 17 h 76"/>
                  <a:gd name="T8" fmla="*/ 62 w 80"/>
                  <a:gd name="T9" fmla="*/ 40 h 76"/>
                  <a:gd name="T10" fmla="*/ 74 w 80"/>
                  <a:gd name="T11" fmla="*/ 38 h 76"/>
                  <a:gd name="T12" fmla="*/ 72 w 80"/>
                  <a:gd name="T13" fmla="*/ 48 h 76"/>
                  <a:gd name="T14" fmla="*/ 79 w 80"/>
                  <a:gd name="T15" fmla="*/ 53 h 76"/>
                  <a:gd name="T16" fmla="*/ 78 w 80"/>
                  <a:gd name="T17" fmla="*/ 54 h 76"/>
                  <a:gd name="T18" fmla="*/ 78 w 80"/>
                  <a:gd name="T19" fmla="*/ 55 h 76"/>
                  <a:gd name="T20" fmla="*/ 77 w 80"/>
                  <a:gd name="T21" fmla="*/ 57 h 76"/>
                  <a:gd name="T22" fmla="*/ 77 w 80"/>
                  <a:gd name="T23" fmla="*/ 58 h 76"/>
                  <a:gd name="T24" fmla="*/ 76 w 80"/>
                  <a:gd name="T25" fmla="*/ 60 h 76"/>
                  <a:gd name="T26" fmla="*/ 75 w 80"/>
                  <a:gd name="T27" fmla="*/ 62 h 76"/>
                  <a:gd name="T28" fmla="*/ 73 w 80"/>
                  <a:gd name="T29" fmla="*/ 64 h 76"/>
                  <a:gd name="T30" fmla="*/ 72 w 80"/>
                  <a:gd name="T31" fmla="*/ 65 h 76"/>
                  <a:gd name="T32" fmla="*/ 68 w 80"/>
                  <a:gd name="T33" fmla="*/ 67 h 76"/>
                  <a:gd name="T34" fmla="*/ 67 w 80"/>
                  <a:gd name="T35" fmla="*/ 68 h 76"/>
                  <a:gd name="T36" fmla="*/ 64 w 80"/>
                  <a:gd name="T37" fmla="*/ 69 h 76"/>
                  <a:gd name="T38" fmla="*/ 62 w 80"/>
                  <a:gd name="T39" fmla="*/ 69 h 76"/>
                  <a:gd name="T40" fmla="*/ 59 w 80"/>
                  <a:gd name="T41" fmla="*/ 71 h 76"/>
                  <a:gd name="T42" fmla="*/ 57 w 80"/>
                  <a:gd name="T43" fmla="*/ 71 h 76"/>
                  <a:gd name="T44" fmla="*/ 55 w 80"/>
                  <a:gd name="T45" fmla="*/ 71 h 76"/>
                  <a:gd name="T46" fmla="*/ 51 w 80"/>
                  <a:gd name="T47" fmla="*/ 64 h 76"/>
                  <a:gd name="T48" fmla="*/ 22 w 80"/>
                  <a:gd name="T49" fmla="*/ 75 h 76"/>
                  <a:gd name="T50" fmla="*/ 33 w 80"/>
                  <a:gd name="T51" fmla="*/ 67 h 76"/>
                  <a:gd name="T52" fmla="*/ 29 w 80"/>
                  <a:gd name="T53" fmla="*/ 64 h 76"/>
                  <a:gd name="T54" fmla="*/ 40 w 80"/>
                  <a:gd name="T55" fmla="*/ 58 h 76"/>
                  <a:gd name="T56" fmla="*/ 24 w 80"/>
                  <a:gd name="T57" fmla="*/ 63 h 76"/>
                  <a:gd name="T58" fmla="*/ 4 w 80"/>
                  <a:gd name="T59" fmla="*/ 68 h 76"/>
                  <a:gd name="T60" fmla="*/ 4 w 80"/>
                  <a:gd name="T61" fmla="*/ 67 h 76"/>
                  <a:gd name="T62" fmla="*/ 6 w 80"/>
                  <a:gd name="T63" fmla="*/ 65 h 76"/>
                  <a:gd name="T64" fmla="*/ 9 w 80"/>
                  <a:gd name="T65" fmla="*/ 64 h 76"/>
                  <a:gd name="T66" fmla="*/ 13 w 80"/>
                  <a:gd name="T67" fmla="*/ 61 h 76"/>
                  <a:gd name="T68" fmla="*/ 16 w 80"/>
                  <a:gd name="T69" fmla="*/ 58 h 76"/>
                  <a:gd name="T70" fmla="*/ 18 w 80"/>
                  <a:gd name="T71" fmla="*/ 57 h 76"/>
                  <a:gd name="T72" fmla="*/ 21 w 80"/>
                  <a:gd name="T73" fmla="*/ 55 h 76"/>
                  <a:gd name="T74" fmla="*/ 20 w 80"/>
                  <a:gd name="T75" fmla="*/ 55 h 76"/>
                  <a:gd name="T76" fmla="*/ 17 w 80"/>
                  <a:gd name="T77" fmla="*/ 56 h 76"/>
                  <a:gd name="T78" fmla="*/ 14 w 80"/>
                  <a:gd name="T79" fmla="*/ 58 h 76"/>
                  <a:gd name="T80" fmla="*/ 11 w 80"/>
                  <a:gd name="T81" fmla="*/ 58 h 76"/>
                  <a:gd name="T82" fmla="*/ 7 w 80"/>
                  <a:gd name="T83" fmla="*/ 60 h 76"/>
                  <a:gd name="T84" fmla="*/ 4 w 80"/>
                  <a:gd name="T85" fmla="*/ 61 h 76"/>
                  <a:gd name="T86" fmla="*/ 2 w 80"/>
                  <a:gd name="T87" fmla="*/ 62 h 76"/>
                  <a:gd name="T88" fmla="*/ 1 w 80"/>
                  <a:gd name="T89" fmla="*/ 63 h 76"/>
                  <a:gd name="T90" fmla="*/ 0 w 80"/>
                  <a:gd name="T91" fmla="*/ 53 h 76"/>
                  <a:gd name="T92" fmla="*/ 44 w 80"/>
                  <a:gd name="T93" fmla="*/ 9 h 7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80"/>
                  <a:gd name="T142" fmla="*/ 0 h 76"/>
                  <a:gd name="T143" fmla="*/ 80 w 80"/>
                  <a:gd name="T144" fmla="*/ 76 h 7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80" h="76">
                    <a:moveTo>
                      <a:pt x="44" y="9"/>
                    </a:moveTo>
                    <a:lnTo>
                      <a:pt x="60" y="0"/>
                    </a:lnTo>
                    <a:lnTo>
                      <a:pt x="55" y="29"/>
                    </a:lnTo>
                    <a:lnTo>
                      <a:pt x="70" y="17"/>
                    </a:lnTo>
                    <a:lnTo>
                      <a:pt x="62" y="40"/>
                    </a:lnTo>
                    <a:lnTo>
                      <a:pt x="74" y="38"/>
                    </a:lnTo>
                    <a:lnTo>
                      <a:pt x="72" y="48"/>
                    </a:lnTo>
                    <a:lnTo>
                      <a:pt x="79" y="53"/>
                    </a:lnTo>
                    <a:lnTo>
                      <a:pt x="78" y="54"/>
                    </a:lnTo>
                    <a:lnTo>
                      <a:pt x="78" y="55"/>
                    </a:lnTo>
                    <a:lnTo>
                      <a:pt x="77" y="57"/>
                    </a:lnTo>
                    <a:lnTo>
                      <a:pt x="77" y="58"/>
                    </a:lnTo>
                    <a:lnTo>
                      <a:pt x="76" y="60"/>
                    </a:lnTo>
                    <a:lnTo>
                      <a:pt x="75" y="62"/>
                    </a:lnTo>
                    <a:lnTo>
                      <a:pt x="73" y="64"/>
                    </a:lnTo>
                    <a:lnTo>
                      <a:pt x="72" y="65"/>
                    </a:lnTo>
                    <a:lnTo>
                      <a:pt x="68" y="67"/>
                    </a:lnTo>
                    <a:lnTo>
                      <a:pt x="67" y="68"/>
                    </a:lnTo>
                    <a:lnTo>
                      <a:pt x="64" y="69"/>
                    </a:lnTo>
                    <a:lnTo>
                      <a:pt x="62" y="69"/>
                    </a:lnTo>
                    <a:lnTo>
                      <a:pt x="59" y="71"/>
                    </a:lnTo>
                    <a:lnTo>
                      <a:pt x="57" y="71"/>
                    </a:lnTo>
                    <a:lnTo>
                      <a:pt x="55" y="71"/>
                    </a:lnTo>
                    <a:lnTo>
                      <a:pt x="51" y="64"/>
                    </a:lnTo>
                    <a:lnTo>
                      <a:pt x="22" y="75"/>
                    </a:lnTo>
                    <a:lnTo>
                      <a:pt x="33" y="67"/>
                    </a:lnTo>
                    <a:lnTo>
                      <a:pt x="29" y="64"/>
                    </a:lnTo>
                    <a:lnTo>
                      <a:pt x="40" y="58"/>
                    </a:lnTo>
                    <a:lnTo>
                      <a:pt x="24" y="63"/>
                    </a:lnTo>
                    <a:lnTo>
                      <a:pt x="4" y="68"/>
                    </a:lnTo>
                    <a:lnTo>
                      <a:pt x="4" y="67"/>
                    </a:lnTo>
                    <a:lnTo>
                      <a:pt x="6" y="65"/>
                    </a:lnTo>
                    <a:lnTo>
                      <a:pt x="9" y="64"/>
                    </a:lnTo>
                    <a:lnTo>
                      <a:pt x="13" y="61"/>
                    </a:lnTo>
                    <a:lnTo>
                      <a:pt x="16" y="58"/>
                    </a:lnTo>
                    <a:lnTo>
                      <a:pt x="18" y="57"/>
                    </a:lnTo>
                    <a:lnTo>
                      <a:pt x="21" y="55"/>
                    </a:lnTo>
                    <a:lnTo>
                      <a:pt x="20" y="55"/>
                    </a:lnTo>
                    <a:lnTo>
                      <a:pt x="17" y="56"/>
                    </a:lnTo>
                    <a:lnTo>
                      <a:pt x="14" y="58"/>
                    </a:lnTo>
                    <a:lnTo>
                      <a:pt x="11" y="58"/>
                    </a:lnTo>
                    <a:lnTo>
                      <a:pt x="7" y="60"/>
                    </a:lnTo>
                    <a:lnTo>
                      <a:pt x="4" y="61"/>
                    </a:lnTo>
                    <a:lnTo>
                      <a:pt x="2" y="62"/>
                    </a:lnTo>
                    <a:lnTo>
                      <a:pt x="1" y="63"/>
                    </a:lnTo>
                    <a:lnTo>
                      <a:pt x="0" y="53"/>
                    </a:lnTo>
                    <a:lnTo>
                      <a:pt x="44" y="9"/>
                    </a:lnTo>
                  </a:path>
                </a:pathLst>
              </a:custGeom>
              <a:solidFill>
                <a:srgbClr val="FF8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55" name="Freeform 47">
                <a:extLst>
                  <a:ext uri="{FF2B5EF4-FFF2-40B4-BE49-F238E27FC236}">
                    <a16:creationId xmlns:a16="http://schemas.microsoft.com/office/drawing/2014/main" xmlns="" id="{E5904908-AF6B-5A10-D775-A7F4E4205C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2608"/>
                <a:ext cx="49" cy="29"/>
              </a:xfrm>
              <a:custGeom>
                <a:avLst/>
                <a:gdLst>
                  <a:gd name="T0" fmla="*/ 48 w 49"/>
                  <a:gd name="T1" fmla="*/ 0 h 29"/>
                  <a:gd name="T2" fmla="*/ 47 w 49"/>
                  <a:gd name="T3" fmla="*/ 0 h 29"/>
                  <a:gd name="T4" fmla="*/ 46 w 49"/>
                  <a:gd name="T5" fmla="*/ 1 h 29"/>
                  <a:gd name="T6" fmla="*/ 42 w 49"/>
                  <a:gd name="T7" fmla="*/ 2 h 29"/>
                  <a:gd name="T8" fmla="*/ 38 w 49"/>
                  <a:gd name="T9" fmla="*/ 4 h 29"/>
                  <a:gd name="T10" fmla="*/ 35 w 49"/>
                  <a:gd name="T11" fmla="*/ 6 h 29"/>
                  <a:gd name="T12" fmla="*/ 31 w 49"/>
                  <a:gd name="T13" fmla="*/ 7 h 29"/>
                  <a:gd name="T14" fmla="*/ 26 w 49"/>
                  <a:gd name="T15" fmla="*/ 10 h 29"/>
                  <a:gd name="T16" fmla="*/ 22 w 49"/>
                  <a:gd name="T17" fmla="*/ 12 h 29"/>
                  <a:gd name="T18" fmla="*/ 18 w 49"/>
                  <a:gd name="T19" fmla="*/ 15 h 29"/>
                  <a:gd name="T20" fmla="*/ 15 w 49"/>
                  <a:gd name="T21" fmla="*/ 17 h 29"/>
                  <a:gd name="T22" fmla="*/ 11 w 49"/>
                  <a:gd name="T23" fmla="*/ 20 h 29"/>
                  <a:gd name="T24" fmla="*/ 7 w 49"/>
                  <a:gd name="T25" fmla="*/ 22 h 29"/>
                  <a:gd name="T26" fmla="*/ 4 w 49"/>
                  <a:gd name="T27" fmla="*/ 24 h 29"/>
                  <a:gd name="T28" fmla="*/ 2 w 49"/>
                  <a:gd name="T29" fmla="*/ 26 h 29"/>
                  <a:gd name="T30" fmla="*/ 1 w 49"/>
                  <a:gd name="T31" fmla="*/ 27 h 29"/>
                  <a:gd name="T32" fmla="*/ 0 w 49"/>
                  <a:gd name="T33" fmla="*/ 28 h 29"/>
                  <a:gd name="T34" fmla="*/ 28 w 49"/>
                  <a:gd name="T35" fmla="*/ 11 h 29"/>
                  <a:gd name="T36" fmla="*/ 48 w 49"/>
                  <a:gd name="T37" fmla="*/ 0 h 2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9"/>
                  <a:gd name="T58" fmla="*/ 0 h 29"/>
                  <a:gd name="T59" fmla="*/ 49 w 49"/>
                  <a:gd name="T60" fmla="*/ 29 h 2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9" h="29">
                    <a:moveTo>
                      <a:pt x="48" y="0"/>
                    </a:moveTo>
                    <a:lnTo>
                      <a:pt x="47" y="0"/>
                    </a:lnTo>
                    <a:lnTo>
                      <a:pt x="46" y="1"/>
                    </a:lnTo>
                    <a:lnTo>
                      <a:pt x="42" y="2"/>
                    </a:lnTo>
                    <a:lnTo>
                      <a:pt x="38" y="4"/>
                    </a:lnTo>
                    <a:lnTo>
                      <a:pt x="35" y="6"/>
                    </a:lnTo>
                    <a:lnTo>
                      <a:pt x="31" y="7"/>
                    </a:lnTo>
                    <a:lnTo>
                      <a:pt x="26" y="10"/>
                    </a:lnTo>
                    <a:lnTo>
                      <a:pt x="22" y="12"/>
                    </a:lnTo>
                    <a:lnTo>
                      <a:pt x="18" y="15"/>
                    </a:lnTo>
                    <a:lnTo>
                      <a:pt x="15" y="17"/>
                    </a:lnTo>
                    <a:lnTo>
                      <a:pt x="11" y="20"/>
                    </a:lnTo>
                    <a:lnTo>
                      <a:pt x="7" y="22"/>
                    </a:lnTo>
                    <a:lnTo>
                      <a:pt x="4" y="24"/>
                    </a:lnTo>
                    <a:lnTo>
                      <a:pt x="2" y="26"/>
                    </a:lnTo>
                    <a:lnTo>
                      <a:pt x="1" y="27"/>
                    </a:lnTo>
                    <a:lnTo>
                      <a:pt x="0" y="28"/>
                    </a:lnTo>
                    <a:lnTo>
                      <a:pt x="28" y="11"/>
                    </a:lnTo>
                    <a:lnTo>
                      <a:pt x="48" y="0"/>
                    </a:lnTo>
                  </a:path>
                </a:pathLst>
              </a:custGeom>
              <a:solidFill>
                <a:srgbClr val="FF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56" name="Freeform 48">
                <a:extLst>
                  <a:ext uri="{FF2B5EF4-FFF2-40B4-BE49-F238E27FC236}">
                    <a16:creationId xmlns:a16="http://schemas.microsoft.com/office/drawing/2014/main" xmlns="" id="{91879C3A-9690-D3BC-1E66-442040DAB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2" y="2597"/>
                <a:ext cx="66" cy="38"/>
              </a:xfrm>
              <a:custGeom>
                <a:avLst/>
                <a:gdLst>
                  <a:gd name="T0" fmla="*/ 65 w 66"/>
                  <a:gd name="T1" fmla="*/ 0 h 38"/>
                  <a:gd name="T2" fmla="*/ 47 w 66"/>
                  <a:gd name="T3" fmla="*/ 9 h 38"/>
                  <a:gd name="T4" fmla="*/ 0 w 66"/>
                  <a:gd name="T5" fmla="*/ 37 h 38"/>
                  <a:gd name="T6" fmla="*/ 47 w 66"/>
                  <a:gd name="T7" fmla="*/ 11 h 38"/>
                  <a:gd name="T8" fmla="*/ 65 w 66"/>
                  <a:gd name="T9" fmla="*/ 0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38"/>
                  <a:gd name="T17" fmla="*/ 66 w 66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38">
                    <a:moveTo>
                      <a:pt x="65" y="0"/>
                    </a:moveTo>
                    <a:lnTo>
                      <a:pt x="47" y="9"/>
                    </a:lnTo>
                    <a:lnTo>
                      <a:pt x="0" y="37"/>
                    </a:lnTo>
                    <a:lnTo>
                      <a:pt x="47" y="11"/>
                    </a:lnTo>
                    <a:lnTo>
                      <a:pt x="65" y="0"/>
                    </a:lnTo>
                  </a:path>
                </a:pathLst>
              </a:custGeom>
              <a:solidFill>
                <a:srgbClr val="FF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57" name="Freeform 49">
                <a:extLst>
                  <a:ext uri="{FF2B5EF4-FFF2-40B4-BE49-F238E27FC236}">
                    <a16:creationId xmlns:a16="http://schemas.microsoft.com/office/drawing/2014/main" xmlns="" id="{0FA3567E-9AA8-3798-D9D0-74A06C731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3" y="2586"/>
                <a:ext cx="54" cy="30"/>
              </a:xfrm>
              <a:custGeom>
                <a:avLst/>
                <a:gdLst>
                  <a:gd name="T0" fmla="*/ 53 w 54"/>
                  <a:gd name="T1" fmla="*/ 0 h 30"/>
                  <a:gd name="T2" fmla="*/ 0 w 54"/>
                  <a:gd name="T3" fmla="*/ 29 h 30"/>
                  <a:gd name="T4" fmla="*/ 33 w 54"/>
                  <a:gd name="T5" fmla="*/ 13 h 30"/>
                  <a:gd name="T6" fmla="*/ 53 w 54"/>
                  <a:gd name="T7" fmla="*/ 0 h 3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0"/>
                  <a:gd name="T14" fmla="*/ 54 w 54"/>
                  <a:gd name="T15" fmla="*/ 30 h 3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0">
                    <a:moveTo>
                      <a:pt x="53" y="0"/>
                    </a:moveTo>
                    <a:lnTo>
                      <a:pt x="0" y="29"/>
                    </a:lnTo>
                    <a:lnTo>
                      <a:pt x="33" y="13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FF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58" name="Freeform 50">
                <a:extLst>
                  <a:ext uri="{FF2B5EF4-FFF2-40B4-BE49-F238E27FC236}">
                    <a16:creationId xmlns:a16="http://schemas.microsoft.com/office/drawing/2014/main" xmlns="" id="{0BC113CD-52D1-5F8C-B90A-CB1F012FF3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1" y="2566"/>
                <a:ext cx="92" cy="50"/>
              </a:xfrm>
              <a:custGeom>
                <a:avLst/>
                <a:gdLst>
                  <a:gd name="T0" fmla="*/ 91 w 92"/>
                  <a:gd name="T1" fmla="*/ 0 h 50"/>
                  <a:gd name="T2" fmla="*/ 91 w 92"/>
                  <a:gd name="T3" fmla="*/ 1 h 50"/>
                  <a:gd name="T4" fmla="*/ 89 w 92"/>
                  <a:gd name="T5" fmla="*/ 2 h 50"/>
                  <a:gd name="T6" fmla="*/ 87 w 92"/>
                  <a:gd name="T7" fmla="*/ 4 h 50"/>
                  <a:gd name="T8" fmla="*/ 83 w 92"/>
                  <a:gd name="T9" fmla="*/ 7 h 50"/>
                  <a:gd name="T10" fmla="*/ 78 w 92"/>
                  <a:gd name="T11" fmla="*/ 11 h 50"/>
                  <a:gd name="T12" fmla="*/ 72 w 92"/>
                  <a:gd name="T13" fmla="*/ 14 h 50"/>
                  <a:gd name="T14" fmla="*/ 65 w 92"/>
                  <a:gd name="T15" fmla="*/ 18 h 50"/>
                  <a:gd name="T16" fmla="*/ 57 w 92"/>
                  <a:gd name="T17" fmla="*/ 22 h 50"/>
                  <a:gd name="T18" fmla="*/ 48 w 92"/>
                  <a:gd name="T19" fmla="*/ 27 h 50"/>
                  <a:gd name="T20" fmla="*/ 38 w 92"/>
                  <a:gd name="T21" fmla="*/ 31 h 50"/>
                  <a:gd name="T22" fmla="*/ 28 w 92"/>
                  <a:gd name="T23" fmla="*/ 35 h 50"/>
                  <a:gd name="T24" fmla="*/ 20 w 92"/>
                  <a:gd name="T25" fmla="*/ 40 h 50"/>
                  <a:gd name="T26" fmla="*/ 12 w 92"/>
                  <a:gd name="T27" fmla="*/ 44 h 50"/>
                  <a:gd name="T28" fmla="*/ 6 w 92"/>
                  <a:gd name="T29" fmla="*/ 47 h 50"/>
                  <a:gd name="T30" fmla="*/ 2 w 92"/>
                  <a:gd name="T31" fmla="*/ 48 h 50"/>
                  <a:gd name="T32" fmla="*/ 0 w 92"/>
                  <a:gd name="T33" fmla="*/ 49 h 50"/>
                  <a:gd name="T34" fmla="*/ 2 w 92"/>
                  <a:gd name="T35" fmla="*/ 48 h 50"/>
                  <a:gd name="T36" fmla="*/ 11 w 92"/>
                  <a:gd name="T37" fmla="*/ 45 h 50"/>
                  <a:gd name="T38" fmla="*/ 20 w 92"/>
                  <a:gd name="T39" fmla="*/ 42 h 50"/>
                  <a:gd name="T40" fmla="*/ 33 w 92"/>
                  <a:gd name="T41" fmla="*/ 37 h 50"/>
                  <a:gd name="T42" fmla="*/ 46 w 92"/>
                  <a:gd name="T43" fmla="*/ 31 h 50"/>
                  <a:gd name="T44" fmla="*/ 57 w 92"/>
                  <a:gd name="T45" fmla="*/ 26 h 50"/>
                  <a:gd name="T46" fmla="*/ 67 w 92"/>
                  <a:gd name="T47" fmla="*/ 21 h 50"/>
                  <a:gd name="T48" fmla="*/ 74 w 92"/>
                  <a:gd name="T49" fmla="*/ 17 h 50"/>
                  <a:gd name="T50" fmla="*/ 78 w 92"/>
                  <a:gd name="T51" fmla="*/ 15 h 50"/>
                  <a:gd name="T52" fmla="*/ 82 w 92"/>
                  <a:gd name="T53" fmla="*/ 12 h 50"/>
                  <a:gd name="T54" fmla="*/ 85 w 92"/>
                  <a:gd name="T55" fmla="*/ 9 h 50"/>
                  <a:gd name="T56" fmla="*/ 87 w 92"/>
                  <a:gd name="T57" fmla="*/ 6 h 50"/>
                  <a:gd name="T58" fmla="*/ 89 w 92"/>
                  <a:gd name="T59" fmla="*/ 4 h 50"/>
                  <a:gd name="T60" fmla="*/ 90 w 92"/>
                  <a:gd name="T61" fmla="*/ 2 h 50"/>
                  <a:gd name="T62" fmla="*/ 91 w 92"/>
                  <a:gd name="T63" fmla="*/ 1 h 50"/>
                  <a:gd name="T64" fmla="*/ 91 w 92"/>
                  <a:gd name="T65" fmla="*/ 0 h 5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2"/>
                  <a:gd name="T100" fmla="*/ 0 h 50"/>
                  <a:gd name="T101" fmla="*/ 92 w 92"/>
                  <a:gd name="T102" fmla="*/ 50 h 5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2" h="50">
                    <a:moveTo>
                      <a:pt x="91" y="0"/>
                    </a:moveTo>
                    <a:lnTo>
                      <a:pt x="91" y="1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83" y="7"/>
                    </a:lnTo>
                    <a:lnTo>
                      <a:pt x="78" y="11"/>
                    </a:lnTo>
                    <a:lnTo>
                      <a:pt x="72" y="14"/>
                    </a:lnTo>
                    <a:lnTo>
                      <a:pt x="65" y="18"/>
                    </a:lnTo>
                    <a:lnTo>
                      <a:pt x="57" y="22"/>
                    </a:lnTo>
                    <a:lnTo>
                      <a:pt x="48" y="27"/>
                    </a:lnTo>
                    <a:lnTo>
                      <a:pt x="38" y="31"/>
                    </a:lnTo>
                    <a:lnTo>
                      <a:pt x="28" y="35"/>
                    </a:lnTo>
                    <a:lnTo>
                      <a:pt x="20" y="40"/>
                    </a:lnTo>
                    <a:lnTo>
                      <a:pt x="12" y="44"/>
                    </a:lnTo>
                    <a:lnTo>
                      <a:pt x="6" y="47"/>
                    </a:lnTo>
                    <a:lnTo>
                      <a:pt x="2" y="48"/>
                    </a:lnTo>
                    <a:lnTo>
                      <a:pt x="0" y="49"/>
                    </a:lnTo>
                    <a:lnTo>
                      <a:pt x="2" y="48"/>
                    </a:lnTo>
                    <a:lnTo>
                      <a:pt x="11" y="45"/>
                    </a:lnTo>
                    <a:lnTo>
                      <a:pt x="20" y="42"/>
                    </a:lnTo>
                    <a:lnTo>
                      <a:pt x="33" y="37"/>
                    </a:lnTo>
                    <a:lnTo>
                      <a:pt x="46" y="31"/>
                    </a:lnTo>
                    <a:lnTo>
                      <a:pt x="57" y="26"/>
                    </a:lnTo>
                    <a:lnTo>
                      <a:pt x="67" y="21"/>
                    </a:lnTo>
                    <a:lnTo>
                      <a:pt x="74" y="17"/>
                    </a:lnTo>
                    <a:lnTo>
                      <a:pt x="78" y="15"/>
                    </a:lnTo>
                    <a:lnTo>
                      <a:pt x="82" y="12"/>
                    </a:lnTo>
                    <a:lnTo>
                      <a:pt x="85" y="9"/>
                    </a:lnTo>
                    <a:lnTo>
                      <a:pt x="87" y="6"/>
                    </a:lnTo>
                    <a:lnTo>
                      <a:pt x="89" y="4"/>
                    </a:lnTo>
                    <a:lnTo>
                      <a:pt x="90" y="2"/>
                    </a:lnTo>
                    <a:lnTo>
                      <a:pt x="91" y="1"/>
                    </a:lnTo>
                    <a:lnTo>
                      <a:pt x="91" y="0"/>
                    </a:lnTo>
                  </a:path>
                </a:pathLst>
              </a:cu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59" name="Freeform 51">
                <a:extLst>
                  <a:ext uri="{FF2B5EF4-FFF2-40B4-BE49-F238E27FC236}">
                    <a16:creationId xmlns:a16="http://schemas.microsoft.com/office/drawing/2014/main" xmlns="" id="{132B145E-6FCD-3486-F00B-AA7EA35E78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2602"/>
                <a:ext cx="234" cy="51"/>
              </a:xfrm>
              <a:custGeom>
                <a:avLst/>
                <a:gdLst>
                  <a:gd name="T0" fmla="*/ 75 w 234"/>
                  <a:gd name="T1" fmla="*/ 23 h 51"/>
                  <a:gd name="T2" fmla="*/ 53 w 234"/>
                  <a:gd name="T3" fmla="*/ 30 h 51"/>
                  <a:gd name="T4" fmla="*/ 32 w 234"/>
                  <a:gd name="T5" fmla="*/ 38 h 51"/>
                  <a:gd name="T6" fmla="*/ 11 w 234"/>
                  <a:gd name="T7" fmla="*/ 46 h 51"/>
                  <a:gd name="T8" fmla="*/ 18 w 234"/>
                  <a:gd name="T9" fmla="*/ 48 h 51"/>
                  <a:gd name="T10" fmla="*/ 54 w 234"/>
                  <a:gd name="T11" fmla="*/ 43 h 51"/>
                  <a:gd name="T12" fmla="*/ 90 w 234"/>
                  <a:gd name="T13" fmla="*/ 39 h 51"/>
                  <a:gd name="T14" fmla="*/ 126 w 234"/>
                  <a:gd name="T15" fmla="*/ 33 h 51"/>
                  <a:gd name="T16" fmla="*/ 155 w 234"/>
                  <a:gd name="T17" fmla="*/ 27 h 51"/>
                  <a:gd name="T18" fmla="*/ 178 w 234"/>
                  <a:gd name="T19" fmla="*/ 20 h 51"/>
                  <a:gd name="T20" fmla="*/ 200 w 234"/>
                  <a:gd name="T21" fmla="*/ 13 h 51"/>
                  <a:gd name="T22" fmla="*/ 222 w 234"/>
                  <a:gd name="T23" fmla="*/ 6 h 51"/>
                  <a:gd name="T24" fmla="*/ 223 w 234"/>
                  <a:gd name="T25" fmla="*/ 6 h 51"/>
                  <a:gd name="T26" fmla="*/ 202 w 234"/>
                  <a:gd name="T27" fmla="*/ 11 h 51"/>
                  <a:gd name="T28" fmla="*/ 180 w 234"/>
                  <a:gd name="T29" fmla="*/ 17 h 51"/>
                  <a:gd name="T30" fmla="*/ 159 w 234"/>
                  <a:gd name="T31" fmla="*/ 22 h 51"/>
                  <a:gd name="T32" fmla="*/ 159 w 234"/>
                  <a:gd name="T33" fmla="*/ 22 h 51"/>
                  <a:gd name="T34" fmla="*/ 180 w 234"/>
                  <a:gd name="T35" fmla="*/ 15 h 51"/>
                  <a:gd name="T36" fmla="*/ 200 w 234"/>
                  <a:gd name="T37" fmla="*/ 9 h 51"/>
                  <a:gd name="T38" fmla="*/ 220 w 234"/>
                  <a:gd name="T39" fmla="*/ 2 h 51"/>
                  <a:gd name="T40" fmla="*/ 217 w 234"/>
                  <a:gd name="T41" fmla="*/ 4 h 51"/>
                  <a:gd name="T42" fmla="*/ 189 w 234"/>
                  <a:gd name="T43" fmla="*/ 10 h 51"/>
                  <a:gd name="T44" fmla="*/ 161 w 234"/>
                  <a:gd name="T45" fmla="*/ 17 h 51"/>
                  <a:gd name="T46" fmla="*/ 133 w 234"/>
                  <a:gd name="T47" fmla="*/ 24 h 51"/>
                  <a:gd name="T48" fmla="*/ 116 w 234"/>
                  <a:gd name="T49" fmla="*/ 28 h 51"/>
                  <a:gd name="T50" fmla="*/ 111 w 234"/>
                  <a:gd name="T51" fmla="*/ 28 h 51"/>
                  <a:gd name="T52" fmla="*/ 104 w 234"/>
                  <a:gd name="T53" fmla="*/ 29 h 51"/>
                  <a:gd name="T54" fmla="*/ 99 w 234"/>
                  <a:gd name="T55" fmla="*/ 30 h 51"/>
                  <a:gd name="T56" fmla="*/ 102 w 234"/>
                  <a:gd name="T57" fmla="*/ 29 h 51"/>
                  <a:gd name="T58" fmla="*/ 111 w 234"/>
                  <a:gd name="T59" fmla="*/ 26 h 51"/>
                  <a:gd name="T60" fmla="*/ 122 w 234"/>
                  <a:gd name="T61" fmla="*/ 23 h 51"/>
                  <a:gd name="T62" fmla="*/ 132 w 234"/>
                  <a:gd name="T63" fmla="*/ 21 h 51"/>
                  <a:gd name="T64" fmla="*/ 129 w 234"/>
                  <a:gd name="T65" fmla="*/ 21 h 51"/>
                  <a:gd name="T66" fmla="*/ 113 w 234"/>
                  <a:gd name="T67" fmla="*/ 24 h 51"/>
                  <a:gd name="T68" fmla="*/ 98 w 234"/>
                  <a:gd name="T69" fmla="*/ 28 h 51"/>
                  <a:gd name="T70" fmla="*/ 82 w 234"/>
                  <a:gd name="T71" fmla="*/ 31 h 51"/>
                  <a:gd name="T72" fmla="*/ 80 w 234"/>
                  <a:gd name="T73" fmla="*/ 30 h 51"/>
                  <a:gd name="T74" fmla="*/ 92 w 234"/>
                  <a:gd name="T75" fmla="*/ 26 h 51"/>
                  <a:gd name="T76" fmla="*/ 104 w 234"/>
                  <a:gd name="T77" fmla="*/ 22 h 51"/>
                  <a:gd name="T78" fmla="*/ 116 w 234"/>
                  <a:gd name="T79" fmla="*/ 17 h 51"/>
                  <a:gd name="T80" fmla="*/ 114 w 234"/>
                  <a:gd name="T81" fmla="*/ 17 h 51"/>
                  <a:gd name="T82" fmla="*/ 96 w 234"/>
                  <a:gd name="T83" fmla="*/ 22 h 51"/>
                  <a:gd name="T84" fmla="*/ 78 w 234"/>
                  <a:gd name="T85" fmla="*/ 27 h 51"/>
                  <a:gd name="T86" fmla="*/ 61 w 234"/>
                  <a:gd name="T87" fmla="*/ 32 h 51"/>
                  <a:gd name="T88" fmla="*/ 57 w 234"/>
                  <a:gd name="T89" fmla="*/ 33 h 51"/>
                  <a:gd name="T90" fmla="*/ 66 w 234"/>
                  <a:gd name="T91" fmla="*/ 28 h 51"/>
                  <a:gd name="T92" fmla="*/ 73 w 234"/>
                  <a:gd name="T93" fmla="*/ 25 h 51"/>
                  <a:gd name="T94" fmla="*/ 82 w 234"/>
                  <a:gd name="T95" fmla="*/ 22 h 5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34"/>
                  <a:gd name="T145" fmla="*/ 0 h 51"/>
                  <a:gd name="T146" fmla="*/ 234 w 234"/>
                  <a:gd name="T147" fmla="*/ 51 h 5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34" h="51">
                    <a:moveTo>
                      <a:pt x="86" y="20"/>
                    </a:moveTo>
                    <a:lnTo>
                      <a:pt x="75" y="23"/>
                    </a:lnTo>
                    <a:lnTo>
                      <a:pt x="64" y="27"/>
                    </a:lnTo>
                    <a:lnTo>
                      <a:pt x="53" y="30"/>
                    </a:lnTo>
                    <a:lnTo>
                      <a:pt x="43" y="33"/>
                    </a:lnTo>
                    <a:lnTo>
                      <a:pt x="32" y="38"/>
                    </a:lnTo>
                    <a:lnTo>
                      <a:pt x="22" y="41"/>
                    </a:lnTo>
                    <a:lnTo>
                      <a:pt x="11" y="46"/>
                    </a:lnTo>
                    <a:lnTo>
                      <a:pt x="0" y="50"/>
                    </a:lnTo>
                    <a:lnTo>
                      <a:pt x="18" y="48"/>
                    </a:lnTo>
                    <a:lnTo>
                      <a:pt x="36" y="44"/>
                    </a:lnTo>
                    <a:lnTo>
                      <a:pt x="54" y="43"/>
                    </a:lnTo>
                    <a:lnTo>
                      <a:pt x="72" y="41"/>
                    </a:lnTo>
                    <a:lnTo>
                      <a:pt x="90" y="39"/>
                    </a:lnTo>
                    <a:lnTo>
                      <a:pt x="108" y="36"/>
                    </a:lnTo>
                    <a:lnTo>
                      <a:pt x="126" y="33"/>
                    </a:lnTo>
                    <a:lnTo>
                      <a:pt x="144" y="30"/>
                    </a:lnTo>
                    <a:lnTo>
                      <a:pt x="155" y="27"/>
                    </a:lnTo>
                    <a:lnTo>
                      <a:pt x="167" y="23"/>
                    </a:lnTo>
                    <a:lnTo>
                      <a:pt x="178" y="20"/>
                    </a:lnTo>
                    <a:lnTo>
                      <a:pt x="189" y="17"/>
                    </a:lnTo>
                    <a:lnTo>
                      <a:pt x="200" y="13"/>
                    </a:lnTo>
                    <a:lnTo>
                      <a:pt x="211" y="9"/>
                    </a:lnTo>
                    <a:lnTo>
                      <a:pt x="222" y="6"/>
                    </a:lnTo>
                    <a:lnTo>
                      <a:pt x="233" y="2"/>
                    </a:lnTo>
                    <a:lnTo>
                      <a:pt x="223" y="6"/>
                    </a:lnTo>
                    <a:lnTo>
                      <a:pt x="213" y="9"/>
                    </a:lnTo>
                    <a:lnTo>
                      <a:pt x="202" y="11"/>
                    </a:lnTo>
                    <a:lnTo>
                      <a:pt x="192" y="15"/>
                    </a:lnTo>
                    <a:lnTo>
                      <a:pt x="180" y="17"/>
                    </a:lnTo>
                    <a:lnTo>
                      <a:pt x="170" y="20"/>
                    </a:lnTo>
                    <a:lnTo>
                      <a:pt x="159" y="22"/>
                    </a:lnTo>
                    <a:lnTo>
                      <a:pt x="150" y="26"/>
                    </a:lnTo>
                    <a:lnTo>
                      <a:pt x="159" y="22"/>
                    </a:lnTo>
                    <a:lnTo>
                      <a:pt x="169" y="19"/>
                    </a:lnTo>
                    <a:lnTo>
                      <a:pt x="180" y="15"/>
                    </a:lnTo>
                    <a:lnTo>
                      <a:pt x="190" y="13"/>
                    </a:lnTo>
                    <a:lnTo>
                      <a:pt x="200" y="9"/>
                    </a:lnTo>
                    <a:lnTo>
                      <a:pt x="210" y="6"/>
                    </a:lnTo>
                    <a:lnTo>
                      <a:pt x="220" y="2"/>
                    </a:lnTo>
                    <a:lnTo>
                      <a:pt x="231" y="0"/>
                    </a:lnTo>
                    <a:lnTo>
                      <a:pt x="217" y="4"/>
                    </a:lnTo>
                    <a:lnTo>
                      <a:pt x="202" y="7"/>
                    </a:lnTo>
                    <a:lnTo>
                      <a:pt x="189" y="10"/>
                    </a:lnTo>
                    <a:lnTo>
                      <a:pt x="174" y="14"/>
                    </a:lnTo>
                    <a:lnTo>
                      <a:pt x="161" y="17"/>
                    </a:lnTo>
                    <a:lnTo>
                      <a:pt x="146" y="21"/>
                    </a:lnTo>
                    <a:lnTo>
                      <a:pt x="133" y="24"/>
                    </a:lnTo>
                    <a:lnTo>
                      <a:pt x="119" y="28"/>
                    </a:lnTo>
                    <a:lnTo>
                      <a:pt x="116" y="28"/>
                    </a:lnTo>
                    <a:lnTo>
                      <a:pt x="113" y="28"/>
                    </a:lnTo>
                    <a:lnTo>
                      <a:pt x="111" y="28"/>
                    </a:lnTo>
                    <a:lnTo>
                      <a:pt x="108" y="29"/>
                    </a:lnTo>
                    <a:lnTo>
                      <a:pt x="104" y="29"/>
                    </a:lnTo>
                    <a:lnTo>
                      <a:pt x="102" y="29"/>
                    </a:lnTo>
                    <a:lnTo>
                      <a:pt x="99" y="30"/>
                    </a:lnTo>
                    <a:lnTo>
                      <a:pt x="96" y="30"/>
                    </a:lnTo>
                    <a:lnTo>
                      <a:pt x="102" y="29"/>
                    </a:lnTo>
                    <a:lnTo>
                      <a:pt x="107" y="28"/>
                    </a:lnTo>
                    <a:lnTo>
                      <a:pt x="111" y="26"/>
                    </a:lnTo>
                    <a:lnTo>
                      <a:pt x="116" y="25"/>
                    </a:lnTo>
                    <a:lnTo>
                      <a:pt x="122" y="23"/>
                    </a:lnTo>
                    <a:lnTo>
                      <a:pt x="127" y="22"/>
                    </a:lnTo>
                    <a:lnTo>
                      <a:pt x="132" y="21"/>
                    </a:lnTo>
                    <a:lnTo>
                      <a:pt x="137" y="19"/>
                    </a:lnTo>
                    <a:lnTo>
                      <a:pt x="129" y="21"/>
                    </a:lnTo>
                    <a:lnTo>
                      <a:pt x="122" y="22"/>
                    </a:lnTo>
                    <a:lnTo>
                      <a:pt x="113" y="24"/>
                    </a:lnTo>
                    <a:lnTo>
                      <a:pt x="105" y="26"/>
                    </a:lnTo>
                    <a:lnTo>
                      <a:pt x="98" y="28"/>
                    </a:lnTo>
                    <a:lnTo>
                      <a:pt x="90" y="29"/>
                    </a:lnTo>
                    <a:lnTo>
                      <a:pt x="82" y="31"/>
                    </a:lnTo>
                    <a:lnTo>
                      <a:pt x="74" y="33"/>
                    </a:lnTo>
                    <a:lnTo>
                      <a:pt x="80" y="30"/>
                    </a:lnTo>
                    <a:lnTo>
                      <a:pt x="86" y="28"/>
                    </a:lnTo>
                    <a:lnTo>
                      <a:pt x="92" y="26"/>
                    </a:lnTo>
                    <a:lnTo>
                      <a:pt x="98" y="23"/>
                    </a:lnTo>
                    <a:lnTo>
                      <a:pt x="104" y="22"/>
                    </a:lnTo>
                    <a:lnTo>
                      <a:pt x="111" y="19"/>
                    </a:lnTo>
                    <a:lnTo>
                      <a:pt x="116" y="17"/>
                    </a:lnTo>
                    <a:lnTo>
                      <a:pt x="122" y="15"/>
                    </a:lnTo>
                    <a:lnTo>
                      <a:pt x="114" y="17"/>
                    </a:lnTo>
                    <a:lnTo>
                      <a:pt x="105" y="20"/>
                    </a:lnTo>
                    <a:lnTo>
                      <a:pt x="96" y="22"/>
                    </a:lnTo>
                    <a:lnTo>
                      <a:pt x="87" y="25"/>
                    </a:lnTo>
                    <a:lnTo>
                      <a:pt x="78" y="27"/>
                    </a:lnTo>
                    <a:lnTo>
                      <a:pt x="70" y="29"/>
                    </a:lnTo>
                    <a:lnTo>
                      <a:pt x="61" y="32"/>
                    </a:lnTo>
                    <a:lnTo>
                      <a:pt x="53" y="35"/>
                    </a:lnTo>
                    <a:lnTo>
                      <a:pt x="57" y="33"/>
                    </a:lnTo>
                    <a:lnTo>
                      <a:pt x="61" y="31"/>
                    </a:lnTo>
                    <a:lnTo>
                      <a:pt x="66" y="28"/>
                    </a:lnTo>
                    <a:lnTo>
                      <a:pt x="70" y="27"/>
                    </a:lnTo>
                    <a:lnTo>
                      <a:pt x="73" y="25"/>
                    </a:lnTo>
                    <a:lnTo>
                      <a:pt x="77" y="23"/>
                    </a:lnTo>
                    <a:lnTo>
                      <a:pt x="82" y="22"/>
                    </a:lnTo>
                    <a:lnTo>
                      <a:pt x="86" y="20"/>
                    </a:lnTo>
                  </a:path>
                </a:pathLst>
              </a:custGeom>
              <a:solidFill>
                <a:srgbClr val="99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60" name="Freeform 52">
                <a:extLst>
                  <a:ext uri="{FF2B5EF4-FFF2-40B4-BE49-F238E27FC236}">
                    <a16:creationId xmlns:a16="http://schemas.microsoft.com/office/drawing/2014/main" xmlns="" id="{DE2DF7E5-14D4-7D9F-3C21-5F453B4DA3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2548"/>
                <a:ext cx="46" cy="37"/>
              </a:xfrm>
              <a:custGeom>
                <a:avLst/>
                <a:gdLst>
                  <a:gd name="T0" fmla="*/ 45 w 46"/>
                  <a:gd name="T1" fmla="*/ 0 h 37"/>
                  <a:gd name="T2" fmla="*/ 39 w 46"/>
                  <a:gd name="T3" fmla="*/ 4 h 37"/>
                  <a:gd name="T4" fmla="*/ 34 w 46"/>
                  <a:gd name="T5" fmla="*/ 8 h 37"/>
                  <a:gd name="T6" fmla="*/ 28 w 46"/>
                  <a:gd name="T7" fmla="*/ 12 h 37"/>
                  <a:gd name="T8" fmla="*/ 22 w 46"/>
                  <a:gd name="T9" fmla="*/ 17 h 37"/>
                  <a:gd name="T10" fmla="*/ 17 w 46"/>
                  <a:gd name="T11" fmla="*/ 22 h 37"/>
                  <a:gd name="T12" fmla="*/ 11 w 46"/>
                  <a:gd name="T13" fmla="*/ 27 h 37"/>
                  <a:gd name="T14" fmla="*/ 6 w 46"/>
                  <a:gd name="T15" fmla="*/ 31 h 37"/>
                  <a:gd name="T16" fmla="*/ 0 w 46"/>
                  <a:gd name="T17" fmla="*/ 36 h 37"/>
                  <a:gd name="T18" fmla="*/ 4 w 46"/>
                  <a:gd name="T19" fmla="*/ 32 h 37"/>
                  <a:gd name="T20" fmla="*/ 8 w 46"/>
                  <a:gd name="T21" fmla="*/ 30 h 37"/>
                  <a:gd name="T22" fmla="*/ 12 w 46"/>
                  <a:gd name="T23" fmla="*/ 27 h 37"/>
                  <a:gd name="T24" fmla="*/ 15 w 46"/>
                  <a:gd name="T25" fmla="*/ 25 h 37"/>
                  <a:gd name="T26" fmla="*/ 20 w 46"/>
                  <a:gd name="T27" fmla="*/ 22 h 37"/>
                  <a:gd name="T28" fmla="*/ 23 w 46"/>
                  <a:gd name="T29" fmla="*/ 19 h 37"/>
                  <a:gd name="T30" fmla="*/ 28 w 46"/>
                  <a:gd name="T31" fmla="*/ 16 h 37"/>
                  <a:gd name="T32" fmla="*/ 31 w 46"/>
                  <a:gd name="T33" fmla="*/ 14 h 37"/>
                  <a:gd name="T34" fmla="*/ 33 w 46"/>
                  <a:gd name="T35" fmla="*/ 12 h 37"/>
                  <a:gd name="T36" fmla="*/ 35 w 46"/>
                  <a:gd name="T37" fmla="*/ 10 h 37"/>
                  <a:gd name="T38" fmla="*/ 36 w 46"/>
                  <a:gd name="T39" fmla="*/ 8 h 37"/>
                  <a:gd name="T40" fmla="*/ 38 w 46"/>
                  <a:gd name="T41" fmla="*/ 7 h 37"/>
                  <a:gd name="T42" fmla="*/ 39 w 46"/>
                  <a:gd name="T43" fmla="*/ 5 h 37"/>
                  <a:gd name="T44" fmla="*/ 41 w 46"/>
                  <a:gd name="T45" fmla="*/ 3 h 37"/>
                  <a:gd name="T46" fmla="*/ 43 w 46"/>
                  <a:gd name="T47" fmla="*/ 1 h 37"/>
                  <a:gd name="T48" fmla="*/ 45 w 46"/>
                  <a:gd name="T49" fmla="*/ 0 h 3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6"/>
                  <a:gd name="T76" fmla="*/ 0 h 37"/>
                  <a:gd name="T77" fmla="*/ 46 w 46"/>
                  <a:gd name="T78" fmla="*/ 37 h 3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6" h="37">
                    <a:moveTo>
                      <a:pt x="45" y="0"/>
                    </a:moveTo>
                    <a:lnTo>
                      <a:pt x="39" y="4"/>
                    </a:lnTo>
                    <a:lnTo>
                      <a:pt x="34" y="8"/>
                    </a:lnTo>
                    <a:lnTo>
                      <a:pt x="28" y="12"/>
                    </a:lnTo>
                    <a:lnTo>
                      <a:pt x="22" y="17"/>
                    </a:lnTo>
                    <a:lnTo>
                      <a:pt x="17" y="22"/>
                    </a:lnTo>
                    <a:lnTo>
                      <a:pt x="11" y="27"/>
                    </a:lnTo>
                    <a:lnTo>
                      <a:pt x="6" y="31"/>
                    </a:lnTo>
                    <a:lnTo>
                      <a:pt x="0" y="36"/>
                    </a:lnTo>
                    <a:lnTo>
                      <a:pt x="4" y="32"/>
                    </a:lnTo>
                    <a:lnTo>
                      <a:pt x="8" y="30"/>
                    </a:lnTo>
                    <a:lnTo>
                      <a:pt x="12" y="27"/>
                    </a:lnTo>
                    <a:lnTo>
                      <a:pt x="15" y="25"/>
                    </a:lnTo>
                    <a:lnTo>
                      <a:pt x="20" y="22"/>
                    </a:lnTo>
                    <a:lnTo>
                      <a:pt x="23" y="19"/>
                    </a:lnTo>
                    <a:lnTo>
                      <a:pt x="28" y="16"/>
                    </a:lnTo>
                    <a:lnTo>
                      <a:pt x="31" y="14"/>
                    </a:lnTo>
                    <a:lnTo>
                      <a:pt x="33" y="12"/>
                    </a:lnTo>
                    <a:lnTo>
                      <a:pt x="35" y="10"/>
                    </a:lnTo>
                    <a:lnTo>
                      <a:pt x="36" y="8"/>
                    </a:lnTo>
                    <a:lnTo>
                      <a:pt x="38" y="7"/>
                    </a:lnTo>
                    <a:lnTo>
                      <a:pt x="39" y="5"/>
                    </a:lnTo>
                    <a:lnTo>
                      <a:pt x="41" y="3"/>
                    </a:lnTo>
                    <a:lnTo>
                      <a:pt x="43" y="1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FF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61" name="Freeform 53">
                <a:extLst>
                  <a:ext uri="{FF2B5EF4-FFF2-40B4-BE49-F238E27FC236}">
                    <a16:creationId xmlns:a16="http://schemas.microsoft.com/office/drawing/2014/main" xmlns="" id="{1C6AFB6D-5BF5-8423-1AA6-C5799FAA59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5" y="2548"/>
                <a:ext cx="76" cy="53"/>
              </a:xfrm>
              <a:custGeom>
                <a:avLst/>
                <a:gdLst>
                  <a:gd name="T0" fmla="*/ 75 w 76"/>
                  <a:gd name="T1" fmla="*/ 0 h 53"/>
                  <a:gd name="T2" fmla="*/ 74 w 76"/>
                  <a:gd name="T3" fmla="*/ 0 h 53"/>
                  <a:gd name="T4" fmla="*/ 74 w 76"/>
                  <a:gd name="T5" fmla="*/ 1 h 53"/>
                  <a:gd name="T6" fmla="*/ 72 w 76"/>
                  <a:gd name="T7" fmla="*/ 1 h 53"/>
                  <a:gd name="T8" fmla="*/ 68 w 76"/>
                  <a:gd name="T9" fmla="*/ 3 h 53"/>
                  <a:gd name="T10" fmla="*/ 65 w 76"/>
                  <a:gd name="T11" fmla="*/ 7 h 53"/>
                  <a:gd name="T12" fmla="*/ 61 w 76"/>
                  <a:gd name="T13" fmla="*/ 10 h 53"/>
                  <a:gd name="T14" fmla="*/ 57 w 76"/>
                  <a:gd name="T15" fmla="*/ 14 h 53"/>
                  <a:gd name="T16" fmla="*/ 52 w 76"/>
                  <a:gd name="T17" fmla="*/ 20 h 53"/>
                  <a:gd name="T18" fmla="*/ 46 w 76"/>
                  <a:gd name="T19" fmla="*/ 27 h 53"/>
                  <a:gd name="T20" fmla="*/ 38 w 76"/>
                  <a:gd name="T21" fmla="*/ 32 h 53"/>
                  <a:gd name="T22" fmla="*/ 29 w 76"/>
                  <a:gd name="T23" fmla="*/ 38 h 53"/>
                  <a:gd name="T24" fmla="*/ 20 w 76"/>
                  <a:gd name="T25" fmla="*/ 43 h 53"/>
                  <a:gd name="T26" fmla="*/ 13 w 76"/>
                  <a:gd name="T27" fmla="*/ 47 h 53"/>
                  <a:gd name="T28" fmla="*/ 6 w 76"/>
                  <a:gd name="T29" fmla="*/ 50 h 53"/>
                  <a:gd name="T30" fmla="*/ 1 w 76"/>
                  <a:gd name="T31" fmla="*/ 51 h 53"/>
                  <a:gd name="T32" fmla="*/ 0 w 76"/>
                  <a:gd name="T33" fmla="*/ 52 h 53"/>
                  <a:gd name="T34" fmla="*/ 1 w 76"/>
                  <a:gd name="T35" fmla="*/ 51 h 53"/>
                  <a:gd name="T36" fmla="*/ 6 w 76"/>
                  <a:gd name="T37" fmla="*/ 50 h 53"/>
                  <a:gd name="T38" fmla="*/ 12 w 76"/>
                  <a:gd name="T39" fmla="*/ 48 h 53"/>
                  <a:gd name="T40" fmla="*/ 19 w 76"/>
                  <a:gd name="T41" fmla="*/ 45 h 53"/>
                  <a:gd name="T42" fmla="*/ 27 w 76"/>
                  <a:gd name="T43" fmla="*/ 42 h 53"/>
                  <a:gd name="T44" fmla="*/ 35 w 76"/>
                  <a:gd name="T45" fmla="*/ 38 h 53"/>
                  <a:gd name="T46" fmla="*/ 40 w 76"/>
                  <a:gd name="T47" fmla="*/ 36 h 53"/>
                  <a:gd name="T48" fmla="*/ 45 w 76"/>
                  <a:gd name="T49" fmla="*/ 32 h 53"/>
                  <a:gd name="T50" fmla="*/ 48 w 76"/>
                  <a:gd name="T51" fmla="*/ 29 h 53"/>
                  <a:gd name="T52" fmla="*/ 53 w 76"/>
                  <a:gd name="T53" fmla="*/ 25 h 53"/>
                  <a:gd name="T54" fmla="*/ 58 w 76"/>
                  <a:gd name="T55" fmla="*/ 20 h 53"/>
                  <a:gd name="T56" fmla="*/ 63 w 76"/>
                  <a:gd name="T57" fmla="*/ 14 h 53"/>
                  <a:gd name="T58" fmla="*/ 68 w 76"/>
                  <a:gd name="T59" fmla="*/ 8 h 53"/>
                  <a:gd name="T60" fmla="*/ 72 w 76"/>
                  <a:gd name="T61" fmla="*/ 4 h 53"/>
                  <a:gd name="T62" fmla="*/ 74 w 76"/>
                  <a:gd name="T63" fmla="*/ 1 h 53"/>
                  <a:gd name="T64" fmla="*/ 75 w 76"/>
                  <a:gd name="T65" fmla="*/ 0 h 5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6"/>
                  <a:gd name="T100" fmla="*/ 0 h 53"/>
                  <a:gd name="T101" fmla="*/ 76 w 76"/>
                  <a:gd name="T102" fmla="*/ 53 h 5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6" h="53">
                    <a:moveTo>
                      <a:pt x="75" y="0"/>
                    </a:moveTo>
                    <a:lnTo>
                      <a:pt x="74" y="0"/>
                    </a:lnTo>
                    <a:lnTo>
                      <a:pt x="74" y="1"/>
                    </a:lnTo>
                    <a:lnTo>
                      <a:pt x="72" y="1"/>
                    </a:lnTo>
                    <a:lnTo>
                      <a:pt x="68" y="3"/>
                    </a:lnTo>
                    <a:lnTo>
                      <a:pt x="65" y="7"/>
                    </a:lnTo>
                    <a:lnTo>
                      <a:pt x="61" y="10"/>
                    </a:lnTo>
                    <a:lnTo>
                      <a:pt x="57" y="14"/>
                    </a:lnTo>
                    <a:lnTo>
                      <a:pt x="52" y="20"/>
                    </a:lnTo>
                    <a:lnTo>
                      <a:pt x="46" y="27"/>
                    </a:lnTo>
                    <a:lnTo>
                      <a:pt x="38" y="32"/>
                    </a:lnTo>
                    <a:lnTo>
                      <a:pt x="29" y="38"/>
                    </a:lnTo>
                    <a:lnTo>
                      <a:pt x="20" y="43"/>
                    </a:lnTo>
                    <a:lnTo>
                      <a:pt x="13" y="47"/>
                    </a:lnTo>
                    <a:lnTo>
                      <a:pt x="6" y="50"/>
                    </a:lnTo>
                    <a:lnTo>
                      <a:pt x="1" y="51"/>
                    </a:lnTo>
                    <a:lnTo>
                      <a:pt x="0" y="52"/>
                    </a:lnTo>
                    <a:lnTo>
                      <a:pt x="1" y="51"/>
                    </a:lnTo>
                    <a:lnTo>
                      <a:pt x="6" y="50"/>
                    </a:lnTo>
                    <a:lnTo>
                      <a:pt x="12" y="48"/>
                    </a:lnTo>
                    <a:lnTo>
                      <a:pt x="19" y="45"/>
                    </a:lnTo>
                    <a:lnTo>
                      <a:pt x="27" y="42"/>
                    </a:lnTo>
                    <a:lnTo>
                      <a:pt x="35" y="38"/>
                    </a:lnTo>
                    <a:lnTo>
                      <a:pt x="40" y="36"/>
                    </a:lnTo>
                    <a:lnTo>
                      <a:pt x="45" y="32"/>
                    </a:lnTo>
                    <a:lnTo>
                      <a:pt x="48" y="29"/>
                    </a:lnTo>
                    <a:lnTo>
                      <a:pt x="53" y="25"/>
                    </a:lnTo>
                    <a:lnTo>
                      <a:pt x="58" y="20"/>
                    </a:lnTo>
                    <a:lnTo>
                      <a:pt x="63" y="14"/>
                    </a:lnTo>
                    <a:lnTo>
                      <a:pt x="68" y="8"/>
                    </a:lnTo>
                    <a:lnTo>
                      <a:pt x="72" y="4"/>
                    </a:lnTo>
                    <a:lnTo>
                      <a:pt x="74" y="1"/>
                    </a:lnTo>
                    <a:lnTo>
                      <a:pt x="75" y="0"/>
                    </a:lnTo>
                  </a:path>
                </a:pathLst>
              </a:custGeom>
              <a:solidFill>
                <a:srgbClr val="FF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62" name="Freeform 54">
                <a:extLst>
                  <a:ext uri="{FF2B5EF4-FFF2-40B4-BE49-F238E27FC236}">
                    <a16:creationId xmlns:a16="http://schemas.microsoft.com/office/drawing/2014/main" xmlns="" id="{5A2E7A22-2E00-2D46-80AC-D7BBD0F8C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3" y="2557"/>
                <a:ext cx="106" cy="47"/>
              </a:xfrm>
              <a:custGeom>
                <a:avLst/>
                <a:gdLst>
                  <a:gd name="T0" fmla="*/ 105 w 106"/>
                  <a:gd name="T1" fmla="*/ 0 h 47"/>
                  <a:gd name="T2" fmla="*/ 96 w 106"/>
                  <a:gd name="T3" fmla="*/ 2 h 47"/>
                  <a:gd name="T4" fmla="*/ 90 w 106"/>
                  <a:gd name="T5" fmla="*/ 6 h 47"/>
                  <a:gd name="T6" fmla="*/ 82 w 106"/>
                  <a:gd name="T7" fmla="*/ 9 h 47"/>
                  <a:gd name="T8" fmla="*/ 75 w 106"/>
                  <a:gd name="T9" fmla="*/ 14 h 47"/>
                  <a:gd name="T10" fmla="*/ 67 w 106"/>
                  <a:gd name="T11" fmla="*/ 18 h 47"/>
                  <a:gd name="T12" fmla="*/ 61 w 106"/>
                  <a:gd name="T13" fmla="*/ 22 h 47"/>
                  <a:gd name="T14" fmla="*/ 54 w 106"/>
                  <a:gd name="T15" fmla="*/ 27 h 47"/>
                  <a:gd name="T16" fmla="*/ 46 w 106"/>
                  <a:gd name="T17" fmla="*/ 31 h 47"/>
                  <a:gd name="T18" fmla="*/ 41 w 106"/>
                  <a:gd name="T19" fmla="*/ 33 h 47"/>
                  <a:gd name="T20" fmla="*/ 35 w 106"/>
                  <a:gd name="T21" fmla="*/ 35 h 47"/>
                  <a:gd name="T22" fmla="*/ 28 w 106"/>
                  <a:gd name="T23" fmla="*/ 37 h 47"/>
                  <a:gd name="T24" fmla="*/ 23 w 106"/>
                  <a:gd name="T25" fmla="*/ 39 h 47"/>
                  <a:gd name="T26" fmla="*/ 17 w 106"/>
                  <a:gd name="T27" fmla="*/ 40 h 47"/>
                  <a:gd name="T28" fmla="*/ 11 w 106"/>
                  <a:gd name="T29" fmla="*/ 42 h 47"/>
                  <a:gd name="T30" fmla="*/ 6 w 106"/>
                  <a:gd name="T31" fmla="*/ 44 h 47"/>
                  <a:gd name="T32" fmla="*/ 0 w 106"/>
                  <a:gd name="T33" fmla="*/ 46 h 47"/>
                  <a:gd name="T34" fmla="*/ 2 w 106"/>
                  <a:gd name="T35" fmla="*/ 46 h 47"/>
                  <a:gd name="T36" fmla="*/ 7 w 106"/>
                  <a:gd name="T37" fmla="*/ 45 h 47"/>
                  <a:gd name="T38" fmla="*/ 15 w 106"/>
                  <a:gd name="T39" fmla="*/ 42 h 47"/>
                  <a:gd name="T40" fmla="*/ 23 w 106"/>
                  <a:gd name="T41" fmla="*/ 40 h 47"/>
                  <a:gd name="T42" fmla="*/ 32 w 106"/>
                  <a:gd name="T43" fmla="*/ 38 h 47"/>
                  <a:gd name="T44" fmla="*/ 41 w 106"/>
                  <a:gd name="T45" fmla="*/ 36 h 47"/>
                  <a:gd name="T46" fmla="*/ 48 w 106"/>
                  <a:gd name="T47" fmla="*/ 34 h 47"/>
                  <a:gd name="T48" fmla="*/ 52 w 106"/>
                  <a:gd name="T49" fmla="*/ 33 h 47"/>
                  <a:gd name="T50" fmla="*/ 55 w 106"/>
                  <a:gd name="T51" fmla="*/ 31 h 47"/>
                  <a:gd name="T52" fmla="*/ 59 w 106"/>
                  <a:gd name="T53" fmla="*/ 29 h 47"/>
                  <a:gd name="T54" fmla="*/ 65 w 106"/>
                  <a:gd name="T55" fmla="*/ 24 h 47"/>
                  <a:gd name="T56" fmla="*/ 71 w 106"/>
                  <a:gd name="T57" fmla="*/ 21 h 47"/>
                  <a:gd name="T58" fmla="*/ 76 w 106"/>
                  <a:gd name="T59" fmla="*/ 16 h 47"/>
                  <a:gd name="T60" fmla="*/ 81 w 106"/>
                  <a:gd name="T61" fmla="*/ 13 h 47"/>
                  <a:gd name="T62" fmla="*/ 85 w 106"/>
                  <a:gd name="T63" fmla="*/ 9 h 47"/>
                  <a:gd name="T64" fmla="*/ 89 w 106"/>
                  <a:gd name="T65" fmla="*/ 7 h 47"/>
                  <a:gd name="T66" fmla="*/ 91 w 106"/>
                  <a:gd name="T67" fmla="*/ 7 h 47"/>
                  <a:gd name="T68" fmla="*/ 94 w 106"/>
                  <a:gd name="T69" fmla="*/ 5 h 47"/>
                  <a:gd name="T70" fmla="*/ 96 w 106"/>
                  <a:gd name="T71" fmla="*/ 4 h 47"/>
                  <a:gd name="T72" fmla="*/ 99 w 106"/>
                  <a:gd name="T73" fmla="*/ 2 h 47"/>
                  <a:gd name="T74" fmla="*/ 102 w 106"/>
                  <a:gd name="T75" fmla="*/ 2 h 47"/>
                  <a:gd name="T76" fmla="*/ 104 w 106"/>
                  <a:gd name="T77" fmla="*/ 1 h 47"/>
                  <a:gd name="T78" fmla="*/ 104 w 106"/>
                  <a:gd name="T79" fmla="*/ 0 h 47"/>
                  <a:gd name="T80" fmla="*/ 105 w 106"/>
                  <a:gd name="T81" fmla="*/ 0 h 4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6"/>
                  <a:gd name="T124" fmla="*/ 0 h 47"/>
                  <a:gd name="T125" fmla="*/ 106 w 106"/>
                  <a:gd name="T126" fmla="*/ 47 h 4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6" h="47">
                    <a:moveTo>
                      <a:pt x="105" y="0"/>
                    </a:moveTo>
                    <a:lnTo>
                      <a:pt x="96" y="2"/>
                    </a:lnTo>
                    <a:lnTo>
                      <a:pt x="90" y="6"/>
                    </a:lnTo>
                    <a:lnTo>
                      <a:pt x="82" y="9"/>
                    </a:lnTo>
                    <a:lnTo>
                      <a:pt x="75" y="14"/>
                    </a:lnTo>
                    <a:lnTo>
                      <a:pt x="67" y="18"/>
                    </a:lnTo>
                    <a:lnTo>
                      <a:pt x="61" y="22"/>
                    </a:lnTo>
                    <a:lnTo>
                      <a:pt x="54" y="27"/>
                    </a:lnTo>
                    <a:lnTo>
                      <a:pt x="46" y="31"/>
                    </a:lnTo>
                    <a:lnTo>
                      <a:pt x="41" y="33"/>
                    </a:lnTo>
                    <a:lnTo>
                      <a:pt x="35" y="35"/>
                    </a:lnTo>
                    <a:lnTo>
                      <a:pt x="28" y="37"/>
                    </a:lnTo>
                    <a:lnTo>
                      <a:pt x="23" y="39"/>
                    </a:lnTo>
                    <a:lnTo>
                      <a:pt x="17" y="40"/>
                    </a:lnTo>
                    <a:lnTo>
                      <a:pt x="11" y="42"/>
                    </a:lnTo>
                    <a:lnTo>
                      <a:pt x="6" y="44"/>
                    </a:lnTo>
                    <a:lnTo>
                      <a:pt x="0" y="46"/>
                    </a:lnTo>
                    <a:lnTo>
                      <a:pt x="2" y="46"/>
                    </a:lnTo>
                    <a:lnTo>
                      <a:pt x="7" y="45"/>
                    </a:lnTo>
                    <a:lnTo>
                      <a:pt x="15" y="42"/>
                    </a:lnTo>
                    <a:lnTo>
                      <a:pt x="23" y="40"/>
                    </a:lnTo>
                    <a:lnTo>
                      <a:pt x="32" y="38"/>
                    </a:lnTo>
                    <a:lnTo>
                      <a:pt x="41" y="36"/>
                    </a:lnTo>
                    <a:lnTo>
                      <a:pt x="48" y="34"/>
                    </a:lnTo>
                    <a:lnTo>
                      <a:pt x="52" y="33"/>
                    </a:lnTo>
                    <a:lnTo>
                      <a:pt x="55" y="31"/>
                    </a:lnTo>
                    <a:lnTo>
                      <a:pt x="59" y="29"/>
                    </a:lnTo>
                    <a:lnTo>
                      <a:pt x="65" y="24"/>
                    </a:lnTo>
                    <a:lnTo>
                      <a:pt x="71" y="21"/>
                    </a:lnTo>
                    <a:lnTo>
                      <a:pt x="76" y="16"/>
                    </a:lnTo>
                    <a:lnTo>
                      <a:pt x="81" y="13"/>
                    </a:lnTo>
                    <a:lnTo>
                      <a:pt x="85" y="9"/>
                    </a:lnTo>
                    <a:lnTo>
                      <a:pt x="89" y="7"/>
                    </a:lnTo>
                    <a:lnTo>
                      <a:pt x="91" y="7"/>
                    </a:lnTo>
                    <a:lnTo>
                      <a:pt x="94" y="5"/>
                    </a:lnTo>
                    <a:lnTo>
                      <a:pt x="96" y="4"/>
                    </a:lnTo>
                    <a:lnTo>
                      <a:pt x="99" y="2"/>
                    </a:lnTo>
                    <a:lnTo>
                      <a:pt x="102" y="2"/>
                    </a:lnTo>
                    <a:lnTo>
                      <a:pt x="104" y="1"/>
                    </a:lnTo>
                    <a:lnTo>
                      <a:pt x="104" y="0"/>
                    </a:lnTo>
                    <a:lnTo>
                      <a:pt x="105" y="0"/>
                    </a:lnTo>
                  </a:path>
                </a:pathLst>
              </a:custGeom>
              <a:solidFill>
                <a:srgbClr val="FF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63" name="Freeform 55">
                <a:extLst>
                  <a:ext uri="{FF2B5EF4-FFF2-40B4-BE49-F238E27FC236}">
                    <a16:creationId xmlns:a16="http://schemas.microsoft.com/office/drawing/2014/main" xmlns="" id="{99187627-BA52-841B-63D6-96101DE39D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9" y="2610"/>
                <a:ext cx="117" cy="38"/>
              </a:xfrm>
              <a:custGeom>
                <a:avLst/>
                <a:gdLst>
                  <a:gd name="T0" fmla="*/ 116 w 117"/>
                  <a:gd name="T1" fmla="*/ 0 h 38"/>
                  <a:gd name="T2" fmla="*/ 115 w 117"/>
                  <a:gd name="T3" fmla="*/ 0 h 38"/>
                  <a:gd name="T4" fmla="*/ 112 w 117"/>
                  <a:gd name="T5" fmla="*/ 1 h 38"/>
                  <a:gd name="T6" fmla="*/ 109 w 117"/>
                  <a:gd name="T7" fmla="*/ 1 h 38"/>
                  <a:gd name="T8" fmla="*/ 105 w 117"/>
                  <a:gd name="T9" fmla="*/ 2 h 38"/>
                  <a:gd name="T10" fmla="*/ 101 w 117"/>
                  <a:gd name="T11" fmla="*/ 4 h 38"/>
                  <a:gd name="T12" fmla="*/ 95 w 117"/>
                  <a:gd name="T13" fmla="*/ 4 h 38"/>
                  <a:gd name="T14" fmla="*/ 90 w 117"/>
                  <a:gd name="T15" fmla="*/ 6 h 38"/>
                  <a:gd name="T16" fmla="*/ 85 w 117"/>
                  <a:gd name="T17" fmla="*/ 8 h 38"/>
                  <a:gd name="T18" fmla="*/ 77 w 117"/>
                  <a:gd name="T19" fmla="*/ 10 h 38"/>
                  <a:gd name="T20" fmla="*/ 66 w 117"/>
                  <a:gd name="T21" fmla="*/ 15 h 38"/>
                  <a:gd name="T22" fmla="*/ 52 w 117"/>
                  <a:gd name="T23" fmla="*/ 19 h 38"/>
                  <a:gd name="T24" fmla="*/ 38 w 117"/>
                  <a:gd name="T25" fmla="*/ 24 h 38"/>
                  <a:gd name="T26" fmla="*/ 23 w 117"/>
                  <a:gd name="T27" fmla="*/ 29 h 38"/>
                  <a:gd name="T28" fmla="*/ 12 w 117"/>
                  <a:gd name="T29" fmla="*/ 33 h 38"/>
                  <a:gd name="T30" fmla="*/ 3 w 117"/>
                  <a:gd name="T31" fmla="*/ 36 h 38"/>
                  <a:gd name="T32" fmla="*/ 0 w 117"/>
                  <a:gd name="T33" fmla="*/ 37 h 38"/>
                  <a:gd name="T34" fmla="*/ 1 w 117"/>
                  <a:gd name="T35" fmla="*/ 37 h 38"/>
                  <a:gd name="T36" fmla="*/ 6 w 117"/>
                  <a:gd name="T37" fmla="*/ 36 h 38"/>
                  <a:gd name="T38" fmla="*/ 10 w 117"/>
                  <a:gd name="T39" fmla="*/ 35 h 38"/>
                  <a:gd name="T40" fmla="*/ 17 w 117"/>
                  <a:gd name="T41" fmla="*/ 33 h 38"/>
                  <a:gd name="T42" fmla="*/ 25 w 117"/>
                  <a:gd name="T43" fmla="*/ 32 h 38"/>
                  <a:gd name="T44" fmla="*/ 33 w 117"/>
                  <a:gd name="T45" fmla="*/ 30 h 38"/>
                  <a:gd name="T46" fmla="*/ 41 w 117"/>
                  <a:gd name="T47" fmla="*/ 29 h 38"/>
                  <a:gd name="T48" fmla="*/ 48 w 117"/>
                  <a:gd name="T49" fmla="*/ 28 h 38"/>
                  <a:gd name="T50" fmla="*/ 54 w 117"/>
                  <a:gd name="T51" fmla="*/ 26 h 38"/>
                  <a:gd name="T52" fmla="*/ 60 w 117"/>
                  <a:gd name="T53" fmla="*/ 24 h 38"/>
                  <a:gd name="T54" fmla="*/ 68 w 117"/>
                  <a:gd name="T55" fmla="*/ 22 h 38"/>
                  <a:gd name="T56" fmla="*/ 73 w 117"/>
                  <a:gd name="T57" fmla="*/ 20 h 38"/>
                  <a:gd name="T58" fmla="*/ 78 w 117"/>
                  <a:gd name="T59" fmla="*/ 19 h 38"/>
                  <a:gd name="T60" fmla="*/ 82 w 117"/>
                  <a:gd name="T61" fmla="*/ 18 h 38"/>
                  <a:gd name="T62" fmla="*/ 85 w 117"/>
                  <a:gd name="T63" fmla="*/ 17 h 38"/>
                  <a:gd name="T64" fmla="*/ 86 w 117"/>
                  <a:gd name="T65" fmla="*/ 16 h 38"/>
                  <a:gd name="T66" fmla="*/ 70 w 117"/>
                  <a:gd name="T67" fmla="*/ 18 h 38"/>
                  <a:gd name="T68" fmla="*/ 116 w 117"/>
                  <a:gd name="T69" fmla="*/ 0 h 3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"/>
                  <a:gd name="T106" fmla="*/ 0 h 38"/>
                  <a:gd name="T107" fmla="*/ 117 w 117"/>
                  <a:gd name="T108" fmla="*/ 38 h 3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" h="38">
                    <a:moveTo>
                      <a:pt x="116" y="0"/>
                    </a:moveTo>
                    <a:lnTo>
                      <a:pt x="115" y="0"/>
                    </a:lnTo>
                    <a:lnTo>
                      <a:pt x="112" y="1"/>
                    </a:lnTo>
                    <a:lnTo>
                      <a:pt x="109" y="1"/>
                    </a:lnTo>
                    <a:lnTo>
                      <a:pt x="105" y="2"/>
                    </a:lnTo>
                    <a:lnTo>
                      <a:pt x="101" y="4"/>
                    </a:lnTo>
                    <a:lnTo>
                      <a:pt x="95" y="4"/>
                    </a:lnTo>
                    <a:lnTo>
                      <a:pt x="90" y="6"/>
                    </a:lnTo>
                    <a:lnTo>
                      <a:pt x="85" y="8"/>
                    </a:lnTo>
                    <a:lnTo>
                      <a:pt x="77" y="10"/>
                    </a:lnTo>
                    <a:lnTo>
                      <a:pt x="66" y="15"/>
                    </a:lnTo>
                    <a:lnTo>
                      <a:pt x="52" y="19"/>
                    </a:lnTo>
                    <a:lnTo>
                      <a:pt x="38" y="24"/>
                    </a:lnTo>
                    <a:lnTo>
                      <a:pt x="23" y="29"/>
                    </a:lnTo>
                    <a:lnTo>
                      <a:pt x="12" y="33"/>
                    </a:lnTo>
                    <a:lnTo>
                      <a:pt x="3" y="36"/>
                    </a:lnTo>
                    <a:lnTo>
                      <a:pt x="0" y="37"/>
                    </a:lnTo>
                    <a:lnTo>
                      <a:pt x="1" y="37"/>
                    </a:lnTo>
                    <a:lnTo>
                      <a:pt x="6" y="36"/>
                    </a:lnTo>
                    <a:lnTo>
                      <a:pt x="10" y="35"/>
                    </a:lnTo>
                    <a:lnTo>
                      <a:pt x="17" y="33"/>
                    </a:lnTo>
                    <a:lnTo>
                      <a:pt x="25" y="32"/>
                    </a:lnTo>
                    <a:lnTo>
                      <a:pt x="33" y="30"/>
                    </a:lnTo>
                    <a:lnTo>
                      <a:pt x="41" y="29"/>
                    </a:lnTo>
                    <a:lnTo>
                      <a:pt x="48" y="28"/>
                    </a:lnTo>
                    <a:lnTo>
                      <a:pt x="54" y="26"/>
                    </a:lnTo>
                    <a:lnTo>
                      <a:pt x="60" y="24"/>
                    </a:lnTo>
                    <a:lnTo>
                      <a:pt x="68" y="22"/>
                    </a:lnTo>
                    <a:lnTo>
                      <a:pt x="73" y="20"/>
                    </a:lnTo>
                    <a:lnTo>
                      <a:pt x="78" y="19"/>
                    </a:lnTo>
                    <a:lnTo>
                      <a:pt x="82" y="18"/>
                    </a:lnTo>
                    <a:lnTo>
                      <a:pt x="85" y="17"/>
                    </a:lnTo>
                    <a:lnTo>
                      <a:pt x="86" y="16"/>
                    </a:lnTo>
                    <a:lnTo>
                      <a:pt x="70" y="18"/>
                    </a:lnTo>
                    <a:lnTo>
                      <a:pt x="116" y="0"/>
                    </a:lnTo>
                  </a:path>
                </a:pathLst>
              </a:custGeom>
              <a:solidFill>
                <a:srgbClr val="FF8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</p:grpSp>
        <p:sp>
          <p:nvSpPr>
            <p:cNvPr id="16" name="Freeform 56">
              <a:extLst>
                <a:ext uri="{FF2B5EF4-FFF2-40B4-BE49-F238E27FC236}">
                  <a16:creationId xmlns:a16="http://schemas.microsoft.com/office/drawing/2014/main" xmlns="" id="{EFEDF03E-1660-ABEC-B6C0-1B703BD10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4897" y="4430068"/>
              <a:ext cx="1097991" cy="800125"/>
            </a:xfrm>
            <a:custGeom>
              <a:avLst/>
              <a:gdLst>
                <a:gd name="T0" fmla="*/ 2147483646 w 843"/>
                <a:gd name="T1" fmla="*/ 2147483646 h 622"/>
                <a:gd name="T2" fmla="*/ 2147483646 w 843"/>
                <a:gd name="T3" fmla="*/ 2147483646 h 622"/>
                <a:gd name="T4" fmla="*/ 2147483646 w 843"/>
                <a:gd name="T5" fmla="*/ 2147483646 h 622"/>
                <a:gd name="T6" fmla="*/ 0 w 843"/>
                <a:gd name="T7" fmla="*/ 2147483646 h 622"/>
                <a:gd name="T8" fmla="*/ 2147483646 w 843"/>
                <a:gd name="T9" fmla="*/ 2147483646 h 622"/>
                <a:gd name="T10" fmla="*/ 2147483646 w 843"/>
                <a:gd name="T11" fmla="*/ 2147483646 h 622"/>
                <a:gd name="T12" fmla="*/ 2147483646 w 843"/>
                <a:gd name="T13" fmla="*/ 2147483646 h 622"/>
                <a:gd name="T14" fmla="*/ 2147483646 w 843"/>
                <a:gd name="T15" fmla="*/ 2147483646 h 622"/>
                <a:gd name="T16" fmla="*/ 2147483646 w 843"/>
                <a:gd name="T17" fmla="*/ 2147483646 h 622"/>
                <a:gd name="T18" fmla="*/ 2147483646 w 843"/>
                <a:gd name="T19" fmla="*/ 2147483646 h 622"/>
                <a:gd name="T20" fmla="*/ 2147483646 w 843"/>
                <a:gd name="T21" fmla="*/ 2147483646 h 622"/>
                <a:gd name="T22" fmla="*/ 2147483646 w 843"/>
                <a:gd name="T23" fmla="*/ 2147483646 h 622"/>
                <a:gd name="T24" fmla="*/ 2147483646 w 843"/>
                <a:gd name="T25" fmla="*/ 2147483646 h 622"/>
                <a:gd name="T26" fmla="*/ 2147483646 w 843"/>
                <a:gd name="T27" fmla="*/ 2147483646 h 622"/>
                <a:gd name="T28" fmla="*/ 2147483646 w 843"/>
                <a:gd name="T29" fmla="*/ 2147483646 h 622"/>
                <a:gd name="T30" fmla="*/ 2147483646 w 843"/>
                <a:gd name="T31" fmla="*/ 2147483646 h 622"/>
                <a:gd name="T32" fmla="*/ 2147483646 w 843"/>
                <a:gd name="T33" fmla="*/ 2147483646 h 622"/>
                <a:gd name="T34" fmla="*/ 2147483646 w 843"/>
                <a:gd name="T35" fmla="*/ 2147483646 h 622"/>
                <a:gd name="T36" fmla="*/ 2147483646 w 843"/>
                <a:gd name="T37" fmla="*/ 2147483646 h 622"/>
                <a:gd name="T38" fmla="*/ 2147483646 w 843"/>
                <a:gd name="T39" fmla="*/ 2147483646 h 622"/>
                <a:gd name="T40" fmla="*/ 2147483646 w 843"/>
                <a:gd name="T41" fmla="*/ 2147483646 h 622"/>
                <a:gd name="T42" fmla="*/ 2147483646 w 843"/>
                <a:gd name="T43" fmla="*/ 2147483646 h 622"/>
                <a:gd name="T44" fmla="*/ 2147483646 w 843"/>
                <a:gd name="T45" fmla="*/ 2147483646 h 622"/>
                <a:gd name="T46" fmla="*/ 2147483646 w 843"/>
                <a:gd name="T47" fmla="*/ 2147483646 h 622"/>
                <a:gd name="T48" fmla="*/ 2147483646 w 843"/>
                <a:gd name="T49" fmla="*/ 2147483646 h 622"/>
                <a:gd name="T50" fmla="*/ 2147483646 w 843"/>
                <a:gd name="T51" fmla="*/ 2147483646 h 622"/>
                <a:gd name="T52" fmla="*/ 2147483646 w 843"/>
                <a:gd name="T53" fmla="*/ 2147483646 h 622"/>
                <a:gd name="T54" fmla="*/ 2147483646 w 843"/>
                <a:gd name="T55" fmla="*/ 2147483646 h 622"/>
                <a:gd name="T56" fmla="*/ 2147483646 w 843"/>
                <a:gd name="T57" fmla="*/ 2147483646 h 622"/>
                <a:gd name="T58" fmla="*/ 2147483646 w 843"/>
                <a:gd name="T59" fmla="*/ 2147483646 h 622"/>
                <a:gd name="T60" fmla="*/ 2147483646 w 843"/>
                <a:gd name="T61" fmla="*/ 2147483646 h 622"/>
                <a:gd name="T62" fmla="*/ 2147483646 w 843"/>
                <a:gd name="T63" fmla="*/ 2147483646 h 622"/>
                <a:gd name="T64" fmla="*/ 2147483646 w 843"/>
                <a:gd name="T65" fmla="*/ 2147483646 h 622"/>
                <a:gd name="T66" fmla="*/ 2147483646 w 843"/>
                <a:gd name="T67" fmla="*/ 2147483646 h 622"/>
                <a:gd name="T68" fmla="*/ 2147483646 w 843"/>
                <a:gd name="T69" fmla="*/ 2147483646 h 622"/>
                <a:gd name="T70" fmla="*/ 2147483646 w 843"/>
                <a:gd name="T71" fmla="*/ 2147483646 h 622"/>
                <a:gd name="T72" fmla="*/ 2147483646 w 843"/>
                <a:gd name="T73" fmla="*/ 2147483646 h 622"/>
                <a:gd name="T74" fmla="*/ 2147483646 w 843"/>
                <a:gd name="T75" fmla="*/ 2147483646 h 622"/>
                <a:gd name="T76" fmla="*/ 2147483646 w 843"/>
                <a:gd name="T77" fmla="*/ 2147483646 h 622"/>
                <a:gd name="T78" fmla="*/ 2147483646 w 843"/>
                <a:gd name="T79" fmla="*/ 2147483646 h 622"/>
                <a:gd name="T80" fmla="*/ 2147483646 w 843"/>
                <a:gd name="T81" fmla="*/ 2147483646 h 622"/>
                <a:gd name="T82" fmla="*/ 2147483646 w 843"/>
                <a:gd name="T83" fmla="*/ 2147483646 h 622"/>
                <a:gd name="T84" fmla="*/ 2147483646 w 843"/>
                <a:gd name="T85" fmla="*/ 2147483646 h 622"/>
                <a:gd name="T86" fmla="*/ 2147483646 w 843"/>
                <a:gd name="T87" fmla="*/ 2147483646 h 622"/>
                <a:gd name="T88" fmla="*/ 2147483646 w 843"/>
                <a:gd name="T89" fmla="*/ 2147483646 h 622"/>
                <a:gd name="T90" fmla="*/ 2147483646 w 843"/>
                <a:gd name="T91" fmla="*/ 2147483646 h 622"/>
                <a:gd name="T92" fmla="*/ 2147483646 w 843"/>
                <a:gd name="T93" fmla="*/ 2147483646 h 622"/>
                <a:gd name="T94" fmla="*/ 2147483646 w 843"/>
                <a:gd name="T95" fmla="*/ 2147483646 h 622"/>
                <a:gd name="T96" fmla="*/ 2147483646 w 843"/>
                <a:gd name="T97" fmla="*/ 2147483646 h 622"/>
                <a:gd name="T98" fmla="*/ 2147483646 w 843"/>
                <a:gd name="T99" fmla="*/ 2147483646 h 622"/>
                <a:gd name="T100" fmla="*/ 2147483646 w 843"/>
                <a:gd name="T101" fmla="*/ 2147483646 h 62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43"/>
                <a:gd name="T154" fmla="*/ 0 h 622"/>
                <a:gd name="T155" fmla="*/ 843 w 843"/>
                <a:gd name="T156" fmla="*/ 622 h 62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43" h="622">
                  <a:moveTo>
                    <a:pt x="49" y="100"/>
                  </a:moveTo>
                  <a:lnTo>
                    <a:pt x="40" y="112"/>
                  </a:lnTo>
                  <a:lnTo>
                    <a:pt x="33" y="125"/>
                  </a:lnTo>
                  <a:lnTo>
                    <a:pt x="27" y="140"/>
                  </a:lnTo>
                  <a:lnTo>
                    <a:pt x="22" y="153"/>
                  </a:lnTo>
                  <a:lnTo>
                    <a:pt x="17" y="168"/>
                  </a:lnTo>
                  <a:lnTo>
                    <a:pt x="13" y="181"/>
                  </a:lnTo>
                  <a:lnTo>
                    <a:pt x="9" y="194"/>
                  </a:lnTo>
                  <a:lnTo>
                    <a:pt x="6" y="209"/>
                  </a:lnTo>
                  <a:lnTo>
                    <a:pt x="3" y="223"/>
                  </a:lnTo>
                  <a:lnTo>
                    <a:pt x="1" y="250"/>
                  </a:lnTo>
                  <a:lnTo>
                    <a:pt x="0" y="278"/>
                  </a:lnTo>
                  <a:lnTo>
                    <a:pt x="1" y="306"/>
                  </a:lnTo>
                  <a:lnTo>
                    <a:pt x="3" y="334"/>
                  </a:lnTo>
                  <a:lnTo>
                    <a:pt x="7" y="362"/>
                  </a:lnTo>
                  <a:lnTo>
                    <a:pt x="13" y="389"/>
                  </a:lnTo>
                  <a:lnTo>
                    <a:pt x="20" y="417"/>
                  </a:lnTo>
                  <a:lnTo>
                    <a:pt x="27" y="444"/>
                  </a:lnTo>
                  <a:lnTo>
                    <a:pt x="44" y="498"/>
                  </a:lnTo>
                  <a:lnTo>
                    <a:pt x="63" y="549"/>
                  </a:lnTo>
                  <a:lnTo>
                    <a:pt x="69" y="561"/>
                  </a:lnTo>
                  <a:lnTo>
                    <a:pt x="78" y="574"/>
                  </a:lnTo>
                  <a:lnTo>
                    <a:pt x="86" y="588"/>
                  </a:lnTo>
                  <a:lnTo>
                    <a:pt x="98" y="600"/>
                  </a:lnTo>
                  <a:lnTo>
                    <a:pt x="109" y="610"/>
                  </a:lnTo>
                  <a:lnTo>
                    <a:pt x="119" y="618"/>
                  </a:lnTo>
                  <a:lnTo>
                    <a:pt x="123" y="620"/>
                  </a:lnTo>
                  <a:lnTo>
                    <a:pt x="128" y="621"/>
                  </a:lnTo>
                  <a:lnTo>
                    <a:pt x="133" y="621"/>
                  </a:lnTo>
                  <a:lnTo>
                    <a:pt x="136" y="620"/>
                  </a:lnTo>
                  <a:lnTo>
                    <a:pt x="137" y="618"/>
                  </a:lnTo>
                  <a:lnTo>
                    <a:pt x="138" y="615"/>
                  </a:lnTo>
                  <a:lnTo>
                    <a:pt x="142" y="609"/>
                  </a:lnTo>
                  <a:lnTo>
                    <a:pt x="147" y="601"/>
                  </a:lnTo>
                  <a:lnTo>
                    <a:pt x="155" y="592"/>
                  </a:lnTo>
                  <a:lnTo>
                    <a:pt x="166" y="581"/>
                  </a:lnTo>
                  <a:lnTo>
                    <a:pt x="181" y="568"/>
                  </a:lnTo>
                  <a:lnTo>
                    <a:pt x="201" y="554"/>
                  </a:lnTo>
                  <a:lnTo>
                    <a:pt x="206" y="550"/>
                  </a:lnTo>
                  <a:lnTo>
                    <a:pt x="212" y="543"/>
                  </a:lnTo>
                  <a:lnTo>
                    <a:pt x="218" y="537"/>
                  </a:lnTo>
                  <a:lnTo>
                    <a:pt x="225" y="529"/>
                  </a:lnTo>
                  <a:lnTo>
                    <a:pt x="232" y="522"/>
                  </a:lnTo>
                  <a:lnTo>
                    <a:pt x="242" y="514"/>
                  </a:lnTo>
                  <a:lnTo>
                    <a:pt x="252" y="507"/>
                  </a:lnTo>
                  <a:lnTo>
                    <a:pt x="262" y="500"/>
                  </a:lnTo>
                  <a:lnTo>
                    <a:pt x="277" y="495"/>
                  </a:lnTo>
                  <a:lnTo>
                    <a:pt x="291" y="490"/>
                  </a:lnTo>
                  <a:lnTo>
                    <a:pt x="304" y="485"/>
                  </a:lnTo>
                  <a:lnTo>
                    <a:pt x="318" y="479"/>
                  </a:lnTo>
                  <a:lnTo>
                    <a:pt x="330" y="474"/>
                  </a:lnTo>
                  <a:lnTo>
                    <a:pt x="342" y="467"/>
                  </a:lnTo>
                  <a:lnTo>
                    <a:pt x="356" y="461"/>
                  </a:lnTo>
                  <a:lnTo>
                    <a:pt x="370" y="452"/>
                  </a:lnTo>
                  <a:lnTo>
                    <a:pt x="384" y="442"/>
                  </a:lnTo>
                  <a:lnTo>
                    <a:pt x="399" y="432"/>
                  </a:lnTo>
                  <a:lnTo>
                    <a:pt x="416" y="421"/>
                  </a:lnTo>
                  <a:lnTo>
                    <a:pt x="433" y="408"/>
                  </a:lnTo>
                  <a:lnTo>
                    <a:pt x="440" y="403"/>
                  </a:lnTo>
                  <a:lnTo>
                    <a:pt x="447" y="394"/>
                  </a:lnTo>
                  <a:lnTo>
                    <a:pt x="453" y="388"/>
                  </a:lnTo>
                  <a:lnTo>
                    <a:pt x="457" y="380"/>
                  </a:lnTo>
                  <a:lnTo>
                    <a:pt x="462" y="374"/>
                  </a:lnTo>
                  <a:lnTo>
                    <a:pt x="464" y="365"/>
                  </a:lnTo>
                  <a:lnTo>
                    <a:pt x="466" y="357"/>
                  </a:lnTo>
                  <a:lnTo>
                    <a:pt x="466" y="349"/>
                  </a:lnTo>
                  <a:lnTo>
                    <a:pt x="466" y="354"/>
                  </a:lnTo>
                  <a:lnTo>
                    <a:pt x="467" y="359"/>
                  </a:lnTo>
                  <a:lnTo>
                    <a:pt x="469" y="362"/>
                  </a:lnTo>
                  <a:lnTo>
                    <a:pt x="471" y="365"/>
                  </a:lnTo>
                  <a:lnTo>
                    <a:pt x="474" y="367"/>
                  </a:lnTo>
                  <a:lnTo>
                    <a:pt x="479" y="369"/>
                  </a:lnTo>
                  <a:lnTo>
                    <a:pt x="484" y="370"/>
                  </a:lnTo>
                  <a:lnTo>
                    <a:pt x="489" y="370"/>
                  </a:lnTo>
                  <a:lnTo>
                    <a:pt x="501" y="369"/>
                  </a:lnTo>
                  <a:lnTo>
                    <a:pt x="517" y="364"/>
                  </a:lnTo>
                  <a:lnTo>
                    <a:pt x="533" y="359"/>
                  </a:lnTo>
                  <a:lnTo>
                    <a:pt x="552" y="352"/>
                  </a:lnTo>
                  <a:lnTo>
                    <a:pt x="591" y="334"/>
                  </a:lnTo>
                  <a:lnTo>
                    <a:pt x="633" y="313"/>
                  </a:lnTo>
                  <a:lnTo>
                    <a:pt x="674" y="291"/>
                  </a:lnTo>
                  <a:lnTo>
                    <a:pt x="712" y="269"/>
                  </a:lnTo>
                  <a:lnTo>
                    <a:pt x="730" y="260"/>
                  </a:lnTo>
                  <a:lnTo>
                    <a:pt x="746" y="247"/>
                  </a:lnTo>
                  <a:lnTo>
                    <a:pt x="762" y="233"/>
                  </a:lnTo>
                  <a:lnTo>
                    <a:pt x="776" y="217"/>
                  </a:lnTo>
                  <a:lnTo>
                    <a:pt x="789" y="200"/>
                  </a:lnTo>
                  <a:lnTo>
                    <a:pt x="801" y="183"/>
                  </a:lnTo>
                  <a:lnTo>
                    <a:pt x="812" y="165"/>
                  </a:lnTo>
                  <a:lnTo>
                    <a:pt x="821" y="148"/>
                  </a:lnTo>
                  <a:lnTo>
                    <a:pt x="829" y="131"/>
                  </a:lnTo>
                  <a:lnTo>
                    <a:pt x="835" y="115"/>
                  </a:lnTo>
                  <a:lnTo>
                    <a:pt x="840" y="100"/>
                  </a:lnTo>
                  <a:lnTo>
                    <a:pt x="842" y="86"/>
                  </a:lnTo>
                  <a:lnTo>
                    <a:pt x="842" y="73"/>
                  </a:lnTo>
                  <a:lnTo>
                    <a:pt x="841" y="63"/>
                  </a:lnTo>
                  <a:lnTo>
                    <a:pt x="840" y="59"/>
                  </a:lnTo>
                  <a:lnTo>
                    <a:pt x="838" y="56"/>
                  </a:lnTo>
                  <a:lnTo>
                    <a:pt x="835" y="53"/>
                  </a:lnTo>
                  <a:lnTo>
                    <a:pt x="832" y="51"/>
                  </a:lnTo>
                  <a:lnTo>
                    <a:pt x="810" y="47"/>
                  </a:lnTo>
                  <a:lnTo>
                    <a:pt x="791" y="45"/>
                  </a:lnTo>
                  <a:lnTo>
                    <a:pt x="774" y="42"/>
                  </a:lnTo>
                  <a:lnTo>
                    <a:pt x="758" y="41"/>
                  </a:lnTo>
                  <a:lnTo>
                    <a:pt x="730" y="42"/>
                  </a:lnTo>
                  <a:lnTo>
                    <a:pt x="706" y="45"/>
                  </a:lnTo>
                  <a:lnTo>
                    <a:pt x="681" y="48"/>
                  </a:lnTo>
                  <a:lnTo>
                    <a:pt x="655" y="53"/>
                  </a:lnTo>
                  <a:lnTo>
                    <a:pt x="625" y="56"/>
                  </a:lnTo>
                  <a:lnTo>
                    <a:pt x="589" y="58"/>
                  </a:lnTo>
                  <a:lnTo>
                    <a:pt x="571" y="57"/>
                  </a:lnTo>
                  <a:lnTo>
                    <a:pt x="551" y="56"/>
                  </a:lnTo>
                  <a:lnTo>
                    <a:pt x="532" y="54"/>
                  </a:lnTo>
                  <a:lnTo>
                    <a:pt x="511" y="51"/>
                  </a:lnTo>
                  <a:lnTo>
                    <a:pt x="494" y="51"/>
                  </a:lnTo>
                  <a:lnTo>
                    <a:pt x="479" y="51"/>
                  </a:lnTo>
                  <a:lnTo>
                    <a:pt x="472" y="53"/>
                  </a:lnTo>
                  <a:lnTo>
                    <a:pt x="467" y="55"/>
                  </a:lnTo>
                  <a:lnTo>
                    <a:pt x="464" y="57"/>
                  </a:lnTo>
                  <a:lnTo>
                    <a:pt x="460" y="61"/>
                  </a:lnTo>
                  <a:lnTo>
                    <a:pt x="457" y="66"/>
                  </a:lnTo>
                  <a:lnTo>
                    <a:pt x="457" y="67"/>
                  </a:lnTo>
                  <a:lnTo>
                    <a:pt x="457" y="66"/>
                  </a:lnTo>
                  <a:lnTo>
                    <a:pt x="457" y="63"/>
                  </a:lnTo>
                  <a:lnTo>
                    <a:pt x="455" y="57"/>
                  </a:lnTo>
                  <a:lnTo>
                    <a:pt x="452" y="51"/>
                  </a:lnTo>
                  <a:lnTo>
                    <a:pt x="449" y="48"/>
                  </a:lnTo>
                  <a:lnTo>
                    <a:pt x="445" y="45"/>
                  </a:lnTo>
                  <a:lnTo>
                    <a:pt x="440" y="41"/>
                  </a:lnTo>
                  <a:lnTo>
                    <a:pt x="434" y="39"/>
                  </a:lnTo>
                  <a:lnTo>
                    <a:pt x="425" y="34"/>
                  </a:lnTo>
                  <a:lnTo>
                    <a:pt x="416" y="30"/>
                  </a:lnTo>
                  <a:lnTo>
                    <a:pt x="406" y="27"/>
                  </a:lnTo>
                  <a:lnTo>
                    <a:pt x="397" y="22"/>
                  </a:lnTo>
                  <a:lnTo>
                    <a:pt x="387" y="19"/>
                  </a:lnTo>
                  <a:lnTo>
                    <a:pt x="378" y="16"/>
                  </a:lnTo>
                  <a:lnTo>
                    <a:pt x="369" y="12"/>
                  </a:lnTo>
                  <a:lnTo>
                    <a:pt x="361" y="11"/>
                  </a:lnTo>
                  <a:lnTo>
                    <a:pt x="343" y="7"/>
                  </a:lnTo>
                  <a:lnTo>
                    <a:pt x="325" y="5"/>
                  </a:lnTo>
                  <a:lnTo>
                    <a:pt x="306" y="2"/>
                  </a:lnTo>
                  <a:lnTo>
                    <a:pt x="287" y="1"/>
                  </a:lnTo>
                  <a:lnTo>
                    <a:pt x="269" y="0"/>
                  </a:lnTo>
                  <a:lnTo>
                    <a:pt x="249" y="1"/>
                  </a:lnTo>
                  <a:lnTo>
                    <a:pt x="231" y="2"/>
                  </a:lnTo>
                  <a:lnTo>
                    <a:pt x="212" y="5"/>
                  </a:lnTo>
                  <a:lnTo>
                    <a:pt x="193" y="9"/>
                  </a:lnTo>
                  <a:lnTo>
                    <a:pt x="175" y="13"/>
                  </a:lnTo>
                  <a:lnTo>
                    <a:pt x="156" y="20"/>
                  </a:lnTo>
                  <a:lnTo>
                    <a:pt x="138" y="28"/>
                  </a:lnTo>
                  <a:lnTo>
                    <a:pt x="120" y="37"/>
                  </a:lnTo>
                  <a:lnTo>
                    <a:pt x="103" y="47"/>
                  </a:lnTo>
                  <a:lnTo>
                    <a:pt x="84" y="59"/>
                  </a:lnTo>
                  <a:lnTo>
                    <a:pt x="67" y="73"/>
                  </a:lnTo>
                  <a:lnTo>
                    <a:pt x="49" y="100"/>
                  </a:lnTo>
                </a:path>
              </a:pathLst>
            </a:custGeom>
            <a:gradFill rotWithShape="0">
              <a:gsLst>
                <a:gs pos="0">
                  <a:srgbClr val="BC5544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12700" cap="rnd">
              <a:solidFill>
                <a:srgbClr val="660033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x-none"/>
            </a:p>
          </p:txBody>
        </p:sp>
        <p:sp>
          <p:nvSpPr>
            <p:cNvPr id="17" name="Rectangle 57">
              <a:extLst>
                <a:ext uri="{FF2B5EF4-FFF2-40B4-BE49-F238E27FC236}">
                  <a16:creationId xmlns:a16="http://schemas.microsoft.com/office/drawing/2014/main" xmlns="" id="{A0C8A936-CC40-1734-960A-7D14227967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3199" y="4837492"/>
              <a:ext cx="742191" cy="308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pt-BR" altLang="pt-BR" sz="1400" i="1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Fígado</a:t>
              </a:r>
            </a:p>
          </p:txBody>
        </p:sp>
        <p:sp>
          <p:nvSpPr>
            <p:cNvPr id="18" name="AutoShape 59">
              <a:extLst>
                <a:ext uri="{FF2B5EF4-FFF2-40B4-BE49-F238E27FC236}">
                  <a16:creationId xmlns:a16="http://schemas.microsoft.com/office/drawing/2014/main" xmlns="" id="{065D411F-76F7-7E79-E830-B5AC9BBE72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77619">
              <a:off x="2673564" y="5467011"/>
              <a:ext cx="330200" cy="707301"/>
            </a:xfrm>
            <a:prstGeom prst="upArrow">
              <a:avLst>
                <a:gd name="adj1" fmla="val 54059"/>
                <a:gd name="adj2" fmla="val 64062"/>
              </a:avLst>
            </a:prstGeom>
            <a:solidFill>
              <a:schemeClr val="accent1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>
                <a:solidFill>
                  <a:srgbClr val="FFFFFF"/>
                </a:solidFill>
              </a:endParaRPr>
            </a:p>
          </p:txBody>
        </p:sp>
        <p:sp>
          <p:nvSpPr>
            <p:cNvPr id="19" name="AutoShape 60">
              <a:extLst>
                <a:ext uri="{FF2B5EF4-FFF2-40B4-BE49-F238E27FC236}">
                  <a16:creationId xmlns:a16="http://schemas.microsoft.com/office/drawing/2014/main" xmlns="" id="{EA86FEA1-7E9D-F141-A0CA-B02875B92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6412" y="3020420"/>
              <a:ext cx="328612" cy="609600"/>
            </a:xfrm>
            <a:prstGeom prst="downArrow">
              <a:avLst>
                <a:gd name="adj1" fmla="val 50000"/>
                <a:gd name="adj2" fmla="val 46377"/>
              </a:avLst>
            </a:prstGeom>
            <a:solidFill>
              <a:schemeClr val="accent1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>
                <a:solidFill>
                  <a:srgbClr val="FFFFFF"/>
                </a:solidFill>
              </a:endParaRPr>
            </a:p>
          </p:txBody>
        </p:sp>
        <p:sp>
          <p:nvSpPr>
            <p:cNvPr id="20" name="AutoShape 61">
              <a:extLst>
                <a:ext uri="{FF2B5EF4-FFF2-40B4-BE49-F238E27FC236}">
                  <a16:creationId xmlns:a16="http://schemas.microsoft.com/office/drawing/2014/main" xmlns="" id="{CEC7FBAF-B307-4BAF-35CF-2E8E289167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566664">
              <a:off x="2216607" y="4132414"/>
              <a:ext cx="523942" cy="218209"/>
            </a:xfrm>
            <a:prstGeom prst="rightArrow">
              <a:avLst>
                <a:gd name="adj1" fmla="val 50000"/>
                <a:gd name="adj2" fmla="val 80903"/>
              </a:avLst>
            </a:prstGeom>
            <a:solidFill>
              <a:schemeClr val="accent1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>
                <a:solidFill>
                  <a:srgbClr val="FFFFFF"/>
                </a:solidFill>
              </a:endParaRPr>
            </a:p>
          </p:txBody>
        </p:sp>
        <p:sp>
          <p:nvSpPr>
            <p:cNvPr id="21" name="AutoShape 62">
              <a:extLst>
                <a:ext uri="{FF2B5EF4-FFF2-40B4-BE49-F238E27FC236}">
                  <a16:creationId xmlns:a16="http://schemas.microsoft.com/office/drawing/2014/main" xmlns="" id="{009D5C23-F20C-BDC6-4D2E-0337F9C3D5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036019">
              <a:off x="4833822" y="4140188"/>
              <a:ext cx="490643" cy="221387"/>
            </a:xfrm>
            <a:prstGeom prst="rightArrow">
              <a:avLst>
                <a:gd name="adj1" fmla="val 50000"/>
                <a:gd name="adj2" fmla="val 81076"/>
              </a:avLst>
            </a:prstGeom>
            <a:solidFill>
              <a:schemeClr val="accent1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>
                <a:solidFill>
                  <a:srgbClr val="FFFFFF"/>
                </a:solidFill>
              </a:endParaRPr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xmlns="" id="{C643B50F-88DC-8AC0-67D4-C7C270282A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0684" y="4907954"/>
              <a:ext cx="2109103" cy="308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pt-BR" altLang="pt-BR" sz="1400" i="1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Tec. adiposo e muscular</a:t>
              </a:r>
            </a:p>
          </p:txBody>
        </p:sp>
        <p:sp>
          <p:nvSpPr>
            <p:cNvPr id="23" name="Rectangle 63">
              <a:extLst>
                <a:ext uri="{FF2B5EF4-FFF2-40B4-BE49-F238E27FC236}">
                  <a16:creationId xmlns:a16="http://schemas.microsoft.com/office/drawing/2014/main" xmlns="" id="{99EB407A-0C72-020E-E92E-96AE6C6012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797" y="6206347"/>
              <a:ext cx="3098542" cy="354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pt-BR" altLang="pt-BR" sz="1700" b="1" dirty="0">
                  <a:solidFill>
                    <a:schemeClr val="tx1"/>
                  </a:solidFill>
                </a:rPr>
                <a:t> </a:t>
              </a:r>
              <a:r>
                <a:rPr lang="pt-BR" altLang="pt-BR" sz="17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RESISTÊNCIA À INSULINA</a:t>
              </a:r>
              <a:r>
                <a:rPr lang="pt-BR" altLang="pt-BR" sz="17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*</a:t>
              </a:r>
            </a:p>
          </p:txBody>
        </p:sp>
        <p:sp>
          <p:nvSpPr>
            <p:cNvPr id="5" name="AutoShape 59">
              <a:extLst>
                <a:ext uri="{FF2B5EF4-FFF2-40B4-BE49-F238E27FC236}">
                  <a16:creationId xmlns:a16="http://schemas.microsoft.com/office/drawing/2014/main" xmlns="" id="{05D3EAF3-7187-064C-6FFD-E8335FCF65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85177">
              <a:off x="3969294" y="5445799"/>
              <a:ext cx="330200" cy="707301"/>
            </a:xfrm>
            <a:prstGeom prst="upArrow">
              <a:avLst>
                <a:gd name="adj1" fmla="val 54059"/>
                <a:gd name="adj2" fmla="val 64062"/>
              </a:avLst>
            </a:prstGeom>
            <a:solidFill>
              <a:schemeClr val="accent1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>
                <a:solidFill>
                  <a:srgbClr val="FFFFFF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6809F2-947B-AB2C-F0A0-DFA38B7632A6}"/>
              </a:ext>
            </a:extLst>
          </p:cNvPr>
          <p:cNvSpPr txBox="1"/>
          <p:nvPr/>
        </p:nvSpPr>
        <p:spPr>
          <a:xfrm>
            <a:off x="764816" y="6104563"/>
            <a:ext cx="130195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rPr>
              <a:t>Obesidade</a:t>
            </a:r>
          </a:p>
        </p:txBody>
      </p:sp>
      <p:sp>
        <p:nvSpPr>
          <p:cNvPr id="4" name="U-Turn Arrow 3">
            <a:extLst>
              <a:ext uri="{FF2B5EF4-FFF2-40B4-BE49-F238E27FC236}">
                <a16:creationId xmlns:a16="http://schemas.microsoft.com/office/drawing/2014/main" xmlns="" id="{14835317-C357-C9E6-8302-4AB3EF07845E}"/>
              </a:ext>
            </a:extLst>
          </p:cNvPr>
          <p:cNvSpPr/>
          <p:nvPr/>
        </p:nvSpPr>
        <p:spPr>
          <a:xfrm rot="20906424" flipV="1">
            <a:off x="1745011" y="6372873"/>
            <a:ext cx="1234543" cy="194181"/>
          </a:xfrm>
          <a:prstGeom prst="uturnArrow">
            <a:avLst/>
          </a:prstGeom>
          <a:solidFill>
            <a:srgbClr val="99030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979"/>
    </mc:Choice>
    <mc:Fallback xmlns="">
      <p:transition spd="slow" advTm="14597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>
            <a:extLst>
              <a:ext uri="{FF2B5EF4-FFF2-40B4-BE49-F238E27FC236}">
                <a16:creationId xmlns:a16="http://schemas.microsoft.com/office/drawing/2014/main" xmlns="" id="{A9809DE3-06F5-1E4E-B5D5-216B91D8E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6811" y="6422231"/>
            <a:ext cx="1771495" cy="298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844" tIns="40923" rIns="81844" bIns="40923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b="1" i="1" dirty="0" err="1">
                <a:solidFill>
                  <a:srgbClr val="17375E"/>
                </a:solidFill>
                <a:latin typeface="Arial Narrow" panose="020B0604020202020204" pitchFamily="34" charset="0"/>
                <a:cs typeface="Tahoma" panose="020B0604030504040204" pitchFamily="34" charset="0"/>
              </a:rPr>
              <a:t>National</a:t>
            </a:r>
            <a:r>
              <a:rPr lang="pt-BR" altLang="pt-BR" sz="1400" b="1" i="1" dirty="0">
                <a:solidFill>
                  <a:srgbClr val="17375E"/>
                </a:solidFill>
                <a:latin typeface="Arial Narrow" panose="020B0604020202020204" pitchFamily="34" charset="0"/>
                <a:cs typeface="Tahoma" panose="020B0604030504040204" pitchFamily="34" charset="0"/>
              </a:rPr>
              <a:t> Health </a:t>
            </a:r>
            <a:r>
              <a:rPr lang="pt-BR" altLang="pt-BR" sz="1400" b="1" i="1" dirty="0" err="1">
                <a:solidFill>
                  <a:srgbClr val="17375E"/>
                </a:solidFill>
                <a:latin typeface="Arial Narrow" panose="020B0604020202020204" pitchFamily="34" charset="0"/>
                <a:cs typeface="Tahoma" panose="020B0604030504040204" pitchFamily="34" charset="0"/>
              </a:rPr>
              <a:t>Survey</a:t>
            </a:r>
            <a:endParaRPr lang="pt-BR" altLang="pt-BR" sz="1400" b="1" i="1" dirty="0">
              <a:solidFill>
                <a:srgbClr val="17375E"/>
              </a:solidFill>
              <a:latin typeface="Arial Narrow" panose="020B0604020202020204" pitchFamily="34" charset="0"/>
              <a:cs typeface="Tahoma" panose="020B0604030504040204" pitchFamily="34" charset="0"/>
            </a:endParaRPr>
          </a:p>
        </p:txBody>
      </p:sp>
      <p:grpSp>
        <p:nvGrpSpPr>
          <p:cNvPr id="90118" name="Agrupar 1">
            <a:extLst>
              <a:ext uri="{FF2B5EF4-FFF2-40B4-BE49-F238E27FC236}">
                <a16:creationId xmlns:a16="http://schemas.microsoft.com/office/drawing/2014/main" xmlns="" id="{EF3DCBC0-3B79-354E-A946-CCD82BEAECC1}"/>
              </a:ext>
            </a:extLst>
          </p:cNvPr>
          <p:cNvGrpSpPr>
            <a:grpSpLocks/>
          </p:cNvGrpSpPr>
          <p:nvPr/>
        </p:nvGrpSpPr>
        <p:grpSpPr bwMode="auto">
          <a:xfrm>
            <a:off x="5020234" y="1383506"/>
            <a:ext cx="4982046" cy="5038725"/>
            <a:chOff x="2156648" y="1269980"/>
            <a:chExt cx="4982340" cy="5039340"/>
          </a:xfrm>
        </p:grpSpPr>
        <p:graphicFrame>
          <p:nvGraphicFramePr>
            <p:cNvPr id="90120" name="Object 2">
              <a:extLst>
                <a:ext uri="{FF2B5EF4-FFF2-40B4-BE49-F238E27FC236}">
                  <a16:creationId xmlns:a16="http://schemas.microsoft.com/office/drawing/2014/main" xmlns="" id="{E6850D16-AF86-EF4A-A515-8BF417E69B7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2156648" y="1269980"/>
            <a:ext cx="4982340" cy="50393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" name="Gráfico" r:id="rId3" imgW="5321300" imgH="5359400" progId="MSGraph.Chart.8">
                    <p:embed followColorScheme="full"/>
                  </p:oleObj>
                </mc:Choice>
                <mc:Fallback>
                  <p:oleObj name="Gráfico" r:id="rId3" imgW="5321300" imgH="5359400" progId="MSGraph.Chart.8">
                    <p:embed followColorScheme="full"/>
                    <p:pic>
                      <p:nvPicPr>
                        <p:cNvPr id="90120" name="Object 2">
                          <a:extLst>
                            <a:ext uri="{FF2B5EF4-FFF2-40B4-BE49-F238E27FC236}">
                              <a16:creationId xmlns:a16="http://schemas.microsoft.com/office/drawing/2014/main" xmlns="" id="{E6850D16-AF86-EF4A-A515-8BF417E69B73}"/>
                            </a:ext>
                          </a:extLst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56648" y="1269980"/>
                          <a:ext cx="4982340" cy="5039340"/>
                        </a:xfrm>
                        <a:prstGeom prst="rect">
                          <a:avLst/>
                        </a:prstGeom>
                        <a:solidFill>
                          <a:srgbClr val="7F7F7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0121" name="Rectangle 5">
              <a:extLst>
                <a:ext uri="{FF2B5EF4-FFF2-40B4-BE49-F238E27FC236}">
                  <a16:creationId xmlns:a16="http://schemas.microsoft.com/office/drawing/2014/main" xmlns="" id="{6BBAE57F-3E58-1D4B-B93A-6674E0EE73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0184" y="5548814"/>
              <a:ext cx="1901595" cy="338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altLang="pt-BR" sz="16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Razão cintura-quadril</a:t>
              </a:r>
            </a:p>
          </p:txBody>
        </p:sp>
      </p:grpSp>
      <p:grpSp>
        <p:nvGrpSpPr>
          <p:cNvPr id="13" name="Agrupar 3">
            <a:extLst>
              <a:ext uri="{FF2B5EF4-FFF2-40B4-BE49-F238E27FC236}">
                <a16:creationId xmlns:a16="http://schemas.microsoft.com/office/drawing/2014/main" xmlns="" id="{0837579B-ED21-9448-8685-585F3FE6D5BC}"/>
              </a:ext>
            </a:extLst>
          </p:cNvPr>
          <p:cNvGrpSpPr>
            <a:grpSpLocks/>
          </p:cNvGrpSpPr>
          <p:nvPr/>
        </p:nvGrpSpPr>
        <p:grpSpPr bwMode="auto">
          <a:xfrm>
            <a:off x="919046" y="2439710"/>
            <a:ext cx="2890837" cy="2926315"/>
            <a:chOff x="7304659" y="3415677"/>
            <a:chExt cx="2890768" cy="2926387"/>
          </a:xfrm>
        </p:grpSpPr>
        <p:pic>
          <p:nvPicPr>
            <p:cNvPr id="15" name="Picture 8" descr="fatdist">
              <a:extLst>
                <a:ext uri="{FF2B5EF4-FFF2-40B4-BE49-F238E27FC236}">
                  <a16:creationId xmlns:a16="http://schemas.microsoft.com/office/drawing/2014/main" xmlns="" id="{F914B211-F049-0249-9F51-D1DFEFC55A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304659" y="4375103"/>
              <a:ext cx="2890768" cy="1966961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>
              <a:softEdge rad="38100"/>
            </a:effectLst>
          </p:spPr>
        </p:pic>
        <p:sp>
          <p:nvSpPr>
            <p:cNvPr id="16" name="CaixaDeTexto 2">
              <a:extLst>
                <a:ext uri="{FF2B5EF4-FFF2-40B4-BE49-F238E27FC236}">
                  <a16:creationId xmlns:a16="http://schemas.microsoft.com/office/drawing/2014/main" xmlns="" id="{C5FC021E-01A7-4643-8A6A-A73C7E4AEC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1417" y="3415677"/>
              <a:ext cx="281401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800" b="1" dirty="0"/>
                <a:t>Obesidade central é indicativa de acúmulo de gordura visceral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4EEA08D-B1B1-144E-8132-681741258934}"/>
              </a:ext>
            </a:extLst>
          </p:cNvPr>
          <p:cNvSpPr txBox="1"/>
          <p:nvPr/>
        </p:nvSpPr>
        <p:spPr>
          <a:xfrm>
            <a:off x="5835370" y="1405238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x-none"/>
            </a:defPPr>
            <a:lvl1pPr>
              <a:defRPr sz="1600" b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x-none" dirty="0"/>
              <a:t>% com diabetes</a:t>
            </a:r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xmlns="" id="{89465CEA-2349-9D15-4F32-D1ED48A85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065" y="208380"/>
            <a:ext cx="4982046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pt-BR" altLang="pt-BR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Arial"/>
              </a:rPr>
              <a:t>Há um tipo de obesidade que confere maior risco</a:t>
            </a:r>
            <a:endParaRPr lang="en-US" altLang="pt-BR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sym typeface="Arial"/>
            </a:endParaRPr>
          </a:p>
        </p:txBody>
      </p:sp>
      <p:pic>
        <p:nvPicPr>
          <p:cNvPr id="4" name="Picture 3" descr="C:\Users\Sandra\AppData\Local\Microsoft\Windows\Temporary Internet Files\Content.IE5\CYWT7RQI\MC900434859[1].png">
            <a:extLst>
              <a:ext uri="{FF2B5EF4-FFF2-40B4-BE49-F238E27FC236}">
                <a16:creationId xmlns:a16="http://schemas.microsoft.com/office/drawing/2014/main" xmlns="" id="{E3180FF6-3A92-EAAC-C86C-37552FEE1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621" y="284580"/>
            <a:ext cx="898770" cy="89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69"/>
    </mc:Choice>
    <mc:Fallback xmlns="">
      <p:transition spd="slow" advTm="86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xmlns="" id="{32AFA4D4-FC0F-A843-8DE8-F31B3DED7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763" y="353992"/>
            <a:ext cx="8788398" cy="10763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x-none"/>
            </a:defPPr>
            <a:lvl1pPr algn="ctr">
              <a:defRPr sz="3200" b="1">
                <a:effectLst>
                  <a:outerShdw blurRad="38100" dist="38100" dir="2700000" algn="tl">
                    <a:srgbClr val="000000"/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altLang="pt-BR" dirty="0"/>
              <a:t>Tendências de mortalidade por </a:t>
            </a:r>
            <a:r>
              <a:rPr lang="pt-BR" altLang="pt-BR" dirty="0" err="1"/>
              <a:t>DCNTs</a:t>
            </a:r>
            <a:r>
              <a:rPr lang="pt-BR" altLang="pt-BR" dirty="0"/>
              <a:t> no Brasil 1996-2000 e 2007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BAE9578-447F-8E42-AF3A-DB6609D831A9}"/>
              </a:ext>
            </a:extLst>
          </p:cNvPr>
          <p:cNvGrpSpPr/>
          <p:nvPr/>
        </p:nvGrpSpPr>
        <p:grpSpPr>
          <a:xfrm>
            <a:off x="1903414" y="1387476"/>
            <a:ext cx="9743926" cy="5374107"/>
            <a:chOff x="1903414" y="1387476"/>
            <a:chExt cx="9743926" cy="5374107"/>
          </a:xfrm>
        </p:grpSpPr>
        <p:grpSp>
          <p:nvGrpSpPr>
            <p:cNvPr id="26626" name="Grupo 1">
              <a:extLst>
                <a:ext uri="{FF2B5EF4-FFF2-40B4-BE49-F238E27FC236}">
                  <a16:creationId xmlns:a16="http://schemas.microsoft.com/office/drawing/2014/main" xmlns="" id="{C0475EFE-38E2-6D48-A4F8-6CD5A9805D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03414" y="1387476"/>
              <a:ext cx="9743926" cy="5374107"/>
              <a:chOff x="951583" y="1387475"/>
              <a:chExt cx="9743216" cy="5374107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id="{E97A6767-9F94-5249-B0A3-0ADD34EF3DDF}"/>
                  </a:ext>
                </a:extLst>
              </p:cNvPr>
              <p:cNvSpPr/>
              <p:nvPr/>
            </p:nvSpPr>
            <p:spPr>
              <a:xfrm>
                <a:off x="5662790" y="6509169"/>
                <a:ext cx="5032009" cy="2524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sz="1400" b="1" i="1" dirty="0">
                    <a:solidFill>
                      <a:schemeClr val="accent5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Cartilha do Plano de Enfrentamento de DCNT no Brasil 2011-2022</a:t>
                </a:r>
                <a:endParaRPr lang="en-US" sz="1400" b="1" i="1" dirty="0">
                  <a:solidFill>
                    <a:schemeClr val="accent5">
                      <a:lumMod val="50000"/>
                    </a:schemeClr>
                  </a:solidFill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26631" name="Group 12">
                <a:extLst>
                  <a:ext uri="{FF2B5EF4-FFF2-40B4-BE49-F238E27FC236}">
                    <a16:creationId xmlns:a16="http://schemas.microsoft.com/office/drawing/2014/main" xmlns="" id="{52A53202-6EFB-B14C-BC4B-FD52C2F4B9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57263" y="1387475"/>
                <a:ext cx="8686510" cy="5222875"/>
                <a:chOff x="938671" y="1799206"/>
                <a:chExt cx="8266709" cy="4219905"/>
              </a:xfrm>
            </p:grpSpPr>
            <p:pic>
              <p:nvPicPr>
                <p:cNvPr id="26634" name="Picture 2">
                  <a:extLst>
                    <a:ext uri="{FF2B5EF4-FFF2-40B4-BE49-F238E27FC236}">
                      <a16:creationId xmlns:a16="http://schemas.microsoft.com/office/drawing/2014/main" xmlns="" id="{2ADF6CFD-4E82-DF47-AF92-419A4F965BF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7771" b="27441"/>
                <a:stretch>
                  <a:fillRect/>
                </a:stretch>
              </p:blipFill>
              <p:spPr bwMode="auto">
                <a:xfrm>
                  <a:off x="938671" y="1799206"/>
                  <a:ext cx="8266709" cy="41658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xmlns="" id="{242AC196-12D1-7E4F-92E1-D98390239B65}"/>
                    </a:ext>
                  </a:extLst>
                </p:cNvPr>
                <p:cNvSpPr/>
                <p:nvPr/>
              </p:nvSpPr>
              <p:spPr>
                <a:xfrm>
                  <a:off x="1017863" y="5659970"/>
                  <a:ext cx="2424624" cy="35914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Narrow" panose="020B0606020202030204" pitchFamily="34" charset="0"/>
                    </a:rPr>
                    <a:t>Fonte: Schmidt, M et al 2011</a:t>
                  </a:r>
                  <a:endPara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24590" name="Rectangle 7">
                  <a:extLst>
                    <a:ext uri="{FF2B5EF4-FFF2-40B4-BE49-F238E27FC236}">
                      <a16:creationId xmlns:a16="http://schemas.microsoft.com/office/drawing/2014/main" xmlns="" id="{81983646-EDD1-224C-889C-D49D89A19C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68982" y="4735183"/>
                  <a:ext cx="590672" cy="323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Monotype Sorts"/>
                    <a:buChar char="l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r>
                    <a:rPr lang="pt-BR" altLang="pt-BR" sz="2000" b="1" dirty="0">
                      <a:latin typeface="Arial Narrow" panose="020B0606020202030204" pitchFamily="34" charset="0"/>
                      <a:cs typeface="Arial" pitchFamily="34" charset="0"/>
                    </a:rPr>
                    <a:t>2%</a:t>
                  </a:r>
                  <a:endParaRPr lang="en-US" altLang="pt-BR" sz="2000" b="1" dirty="0">
                    <a:latin typeface="Arial Narrow" panose="020B0606020202030204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6637" name="Rectangle 10">
                  <a:extLst>
                    <a:ext uri="{FF2B5EF4-FFF2-40B4-BE49-F238E27FC236}">
                      <a16:creationId xmlns:a16="http://schemas.microsoft.com/office/drawing/2014/main" xmlns="" id="{CB416713-1DED-AE43-B4BC-1940A61E2E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8601" y="2794500"/>
                  <a:ext cx="808628" cy="3232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Monotype Sorts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pt-BR" altLang="pt-BR" sz="2000" b="1" dirty="0">
                      <a:cs typeface="Arial" panose="020B0604020202020204" pitchFamily="34" charset="0"/>
                    </a:rPr>
                    <a:t>20%</a:t>
                  </a:r>
                  <a:endParaRPr lang="en-US" altLang="pt-BR" sz="2000" b="1" dirty="0">
                    <a:solidFill>
                      <a:srgbClr val="FFFFFF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638" name="Rectangle 11">
                  <a:extLst>
                    <a:ext uri="{FF2B5EF4-FFF2-40B4-BE49-F238E27FC236}">
                      <a16:creationId xmlns:a16="http://schemas.microsoft.com/office/drawing/2014/main" xmlns="" id="{E7919AEA-C25B-4E42-B0D8-D87B3305B1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98060" y="3975235"/>
                  <a:ext cx="808628" cy="3232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Monotype Sorts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pt-BR" altLang="pt-BR" sz="2000" b="1" dirty="0">
                      <a:cs typeface="Arial" panose="020B0604020202020204" pitchFamily="34" charset="0"/>
                    </a:rPr>
                    <a:t>31%</a:t>
                  </a:r>
                  <a:endParaRPr lang="en-US" altLang="pt-BR" sz="2000" b="1" dirty="0">
                    <a:solidFill>
                      <a:srgbClr val="FFFFFF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" name="Down Arrow 8">
                  <a:extLst>
                    <a:ext uri="{FF2B5EF4-FFF2-40B4-BE49-F238E27FC236}">
                      <a16:creationId xmlns:a16="http://schemas.microsoft.com/office/drawing/2014/main" xmlns="" id="{ECA53109-D5BC-844F-972E-E30242E7539A}"/>
                    </a:ext>
                  </a:extLst>
                </p:cNvPr>
                <p:cNvSpPr/>
                <p:nvPr/>
              </p:nvSpPr>
              <p:spPr>
                <a:xfrm>
                  <a:off x="2434871" y="2794539"/>
                  <a:ext cx="261345" cy="361706"/>
                </a:xfrm>
                <a:prstGeom prst="downArrow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4" name="Down Arrow 13">
                  <a:extLst>
                    <a:ext uri="{FF2B5EF4-FFF2-40B4-BE49-F238E27FC236}">
                      <a16:creationId xmlns:a16="http://schemas.microsoft.com/office/drawing/2014/main" xmlns="" id="{DC15E51A-ED37-CA44-954A-19F0F7A96BDE}"/>
                    </a:ext>
                  </a:extLst>
                </p:cNvPr>
                <p:cNvSpPr/>
                <p:nvPr/>
              </p:nvSpPr>
              <p:spPr>
                <a:xfrm>
                  <a:off x="3533128" y="3972008"/>
                  <a:ext cx="259835" cy="356576"/>
                </a:xfrm>
                <a:prstGeom prst="downArrow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" name="Down Arrow 14">
                  <a:extLst>
                    <a:ext uri="{FF2B5EF4-FFF2-40B4-BE49-F238E27FC236}">
                      <a16:creationId xmlns:a16="http://schemas.microsoft.com/office/drawing/2014/main" xmlns="" id="{AB9D0FF2-DFBD-8641-AC2A-41C9FCA20D3D}"/>
                    </a:ext>
                  </a:extLst>
                </p:cNvPr>
                <p:cNvSpPr/>
                <p:nvPr/>
              </p:nvSpPr>
              <p:spPr>
                <a:xfrm rot="10800000">
                  <a:off x="6654171" y="4735183"/>
                  <a:ext cx="228112" cy="324509"/>
                </a:xfrm>
                <a:prstGeom prst="downArrow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C69C12BB-B345-D046-B776-6781DF222C11}"/>
                  </a:ext>
                </a:extLst>
              </p:cNvPr>
              <p:cNvSpPr/>
              <p:nvPr/>
            </p:nvSpPr>
            <p:spPr>
              <a:xfrm>
                <a:off x="1081749" y="1412875"/>
                <a:ext cx="837027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6633" name="Rectangle 16">
                <a:extLst>
                  <a:ext uri="{FF2B5EF4-FFF2-40B4-BE49-F238E27FC236}">
                    <a16:creationId xmlns:a16="http://schemas.microsoft.com/office/drawing/2014/main" xmlns="" id="{9A30060E-1F4A-8B4E-9618-11264BA87E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1583" y="1412875"/>
                <a:ext cx="1671515" cy="600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Monotype Sorts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pt-BR" altLang="pt-BR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anose="020B0604020202020204" pitchFamily="34" charset="0"/>
                  </a:rPr>
                  <a:t>Taxas padronizadas por idade e corrigidas </a:t>
                </a:r>
                <a:r>
                  <a:rPr lang="pt-BR" altLang="pt-BR" sz="11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anose="020B0604020202020204" pitchFamily="34" charset="0"/>
                  </a:rPr>
                  <a:t>p</a:t>
                </a:r>
                <a:r>
                  <a:rPr lang="pt-BR" altLang="pt-BR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anose="020B0604020202020204" pitchFamily="34" charset="0"/>
                  </a:rPr>
                  <a:t>/ </a:t>
                </a:r>
                <a:r>
                  <a:rPr lang="pt-BR" altLang="pt-BR" sz="11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anose="020B0604020202020204" pitchFamily="34" charset="0"/>
                  </a:rPr>
                  <a:t>sub-registro</a:t>
                </a:r>
                <a:endParaRPr lang="pt-BR" altLang="pt-BR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7B2C896F-F972-6E4E-B162-75876A9949D9}"/>
                </a:ext>
              </a:extLst>
            </p:cNvPr>
            <p:cNvCxnSpPr>
              <a:cxnSpLocks/>
            </p:cNvCxnSpPr>
            <p:nvPr/>
          </p:nvCxnSpPr>
          <p:spPr>
            <a:xfrm>
              <a:off x="8401170" y="5591116"/>
              <a:ext cx="165069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3">
            <a:extLst>
              <a:ext uri="{FF2B5EF4-FFF2-40B4-BE49-F238E27FC236}">
                <a16:creationId xmlns:a16="http://schemas.microsoft.com/office/drawing/2014/main" xmlns="" id="{B0D69270-5971-E541-B8B2-EEDB96E4EB02}"/>
              </a:ext>
            </a:extLst>
          </p:cNvPr>
          <p:cNvSpPr/>
          <p:nvPr/>
        </p:nvSpPr>
        <p:spPr>
          <a:xfrm rot="20020904">
            <a:off x="1190529" y="3146161"/>
            <a:ext cx="5573004" cy="1152525"/>
          </a:xfrm>
          <a:prstGeom prst="rect">
            <a:avLst/>
          </a:prstGeom>
          <a:solidFill>
            <a:srgbClr val="273D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pt-BR" altLang="pt-BR" sz="2200" b="1" dirty="0"/>
              <a:t>Redução do tabagismo e</a:t>
            </a:r>
            <a:endParaRPr lang="en-US" altLang="pt-BR" sz="2200" b="1" dirty="0"/>
          </a:p>
          <a:p>
            <a:pPr algn="ctr">
              <a:defRPr/>
            </a:pPr>
            <a:r>
              <a:rPr lang="pt-BR" altLang="pt-BR" sz="2200" b="1" dirty="0"/>
              <a:t>Controle medicamentoso de FR </a:t>
            </a:r>
            <a:r>
              <a:rPr lang="pt-BR" altLang="pt-BR" sz="2200" b="1" dirty="0" err="1"/>
              <a:t>cardiometabólicos</a:t>
            </a:r>
            <a:r>
              <a:rPr lang="pt-BR" altLang="pt-BR" sz="2200" b="1" dirty="0"/>
              <a:t>: HAS e dislipidemia</a:t>
            </a:r>
          </a:p>
        </p:txBody>
      </p:sp>
      <p:pic>
        <p:nvPicPr>
          <p:cNvPr id="26628" name="Picture 4" descr="MPj04008280000[1]">
            <a:extLst>
              <a:ext uri="{FF2B5EF4-FFF2-40B4-BE49-F238E27FC236}">
                <a16:creationId xmlns:a16="http://schemas.microsoft.com/office/drawing/2014/main" xmlns="" id="{EAC2F2DA-82D6-524B-AC6F-B01F6E741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271" y="2130877"/>
            <a:ext cx="932189" cy="665849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xmlns="" id="{82EAF416-A488-954A-94A6-014E7E947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263" y="4883150"/>
            <a:ext cx="1187450" cy="135255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8E833D5-51C7-FF44-90BD-C2F02500E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439" y="4290946"/>
            <a:ext cx="466549" cy="65775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2E1FEDD6-5434-50A5-F4F9-09151A37CF9F}"/>
              </a:ext>
            </a:extLst>
          </p:cNvPr>
          <p:cNvGrpSpPr/>
          <p:nvPr/>
        </p:nvGrpSpPr>
        <p:grpSpPr>
          <a:xfrm>
            <a:off x="9167754" y="4395974"/>
            <a:ext cx="1688239" cy="400110"/>
            <a:chOff x="9167754" y="4395974"/>
            <a:chExt cx="1688239" cy="400110"/>
          </a:xfrm>
        </p:grpSpPr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xmlns="" id="{8863CCDD-C330-25BE-92DA-7630ED9511E7}"/>
                </a:ext>
              </a:extLst>
            </p:cNvPr>
            <p:cNvSpPr/>
            <p:nvPr/>
          </p:nvSpPr>
          <p:spPr>
            <a:xfrm>
              <a:off x="9167754" y="4518027"/>
              <a:ext cx="332510" cy="172726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377F229-4153-47DD-8C4B-54B9CD84C171}"/>
                </a:ext>
              </a:extLst>
            </p:cNvPr>
            <p:cNvSpPr txBox="1"/>
            <p:nvPr/>
          </p:nvSpPr>
          <p:spPr>
            <a:xfrm>
              <a:off x="9533195" y="4395974"/>
              <a:ext cx="13227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000" b="1" dirty="0">
                  <a:solidFill>
                    <a:srgbClr val="C00000"/>
                  </a:solidFill>
                </a:rPr>
                <a:t>Obesidade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83"/>
    </mc:Choice>
    <mc:Fallback xmlns="">
      <p:transition spd="slow" advTm="72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xmlns="" id="{9DC97CAE-BF08-2241-B35B-C9307B81EE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662" y="339752"/>
            <a:ext cx="5344559" cy="80962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pt-BR" altLang="pt-BR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Clássica Apresentação Clínica do DM2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xmlns="" id="{F2F306DC-C12A-1647-B9A4-B3AD6ABF53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6036" y="1503093"/>
            <a:ext cx="5592394" cy="325100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buClr>
                <a:srgbClr val="FFCC66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pt-BR" altLang="pt-BR" sz="21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Idade &gt;45 anos, com excesso de peso</a:t>
            </a:r>
          </a:p>
          <a:p>
            <a:pPr>
              <a:lnSpc>
                <a:spcPct val="100000"/>
              </a:lnSpc>
              <a:spcBef>
                <a:spcPts val="1200"/>
              </a:spcBef>
              <a:buClr>
                <a:srgbClr val="FFCC66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pt-BR" altLang="pt-BR" sz="21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Quadro arrastado: poliúria, </a:t>
            </a:r>
            <a:r>
              <a:rPr lang="pt-BR" altLang="pt-BR" sz="2100" dirty="0" err="1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noctúria</a:t>
            </a:r>
            <a:r>
              <a:rPr lang="pt-BR" altLang="pt-BR" sz="21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, </a:t>
            </a:r>
            <a:r>
              <a:rPr lang="pt-BR" altLang="pt-BR" sz="2100" dirty="0" err="1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polidipsia</a:t>
            </a:r>
            <a:r>
              <a:rPr lang="pt-BR" altLang="pt-BR" sz="21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, </a:t>
            </a:r>
            <a:r>
              <a:rPr lang="pt-BR" altLang="pt-BR" sz="2100" dirty="0" err="1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polifagia</a:t>
            </a:r>
            <a:endParaRPr lang="pt-BR" altLang="pt-BR" sz="2100" dirty="0">
              <a:effectLst>
                <a:outerShdw blurRad="38100" dist="38100" dir="2700000" algn="tl">
                  <a:srgbClr val="000000"/>
                </a:outerShdw>
              </a:effectLst>
              <a:ea typeface="MS PGothic" panose="020B0600070205080204" pitchFamily="34" charset="-128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Clr>
                <a:srgbClr val="FFCC66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pt-BR" altLang="pt-BR" sz="21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Comumente sintomas de complicações crônicas</a:t>
            </a:r>
          </a:p>
          <a:p>
            <a:pPr marL="904875" lvl="2" indent="-269875">
              <a:buClr>
                <a:srgbClr val="FFCC66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pt-BR" altLang="pt-BR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dor, </a:t>
            </a:r>
            <a:r>
              <a:rPr lang="pt-BR" altLang="pt-BR" dirty="0" err="1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parestesias</a:t>
            </a:r>
            <a:r>
              <a:rPr lang="pt-BR" altLang="pt-BR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 em bota e em luva</a:t>
            </a:r>
          </a:p>
          <a:p>
            <a:pPr marL="904875" lvl="2" indent="-269875">
              <a:buClr>
                <a:srgbClr val="FFCC66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pt-BR" altLang="pt-BR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distúrbio de acuidade visual</a:t>
            </a:r>
          </a:p>
          <a:p>
            <a:pPr marL="904875" lvl="2" indent="-269875">
              <a:buClr>
                <a:srgbClr val="FFCC66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pt-BR" altLang="pt-BR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IAM</a:t>
            </a:r>
          </a:p>
          <a:p>
            <a:pPr>
              <a:lnSpc>
                <a:spcPct val="100000"/>
              </a:lnSpc>
              <a:spcBef>
                <a:spcPts val="1200"/>
              </a:spcBef>
              <a:buClr>
                <a:srgbClr val="FFCC66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pt-BR" altLang="pt-BR" sz="21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Doenças associadas</a:t>
            </a:r>
          </a:p>
        </p:txBody>
      </p:sp>
      <p:grpSp>
        <p:nvGrpSpPr>
          <p:cNvPr id="91139" name="Grupo 1">
            <a:extLst>
              <a:ext uri="{FF2B5EF4-FFF2-40B4-BE49-F238E27FC236}">
                <a16:creationId xmlns:a16="http://schemas.microsoft.com/office/drawing/2014/main" xmlns="" id="{DB61A81F-AC7B-0C45-8D5C-5FD5B233D788}"/>
              </a:ext>
            </a:extLst>
          </p:cNvPr>
          <p:cNvGrpSpPr>
            <a:grpSpLocks/>
          </p:cNvGrpSpPr>
          <p:nvPr/>
        </p:nvGrpSpPr>
        <p:grpSpPr bwMode="auto">
          <a:xfrm>
            <a:off x="3808403" y="4123155"/>
            <a:ext cx="2478087" cy="2060575"/>
            <a:chOff x="6797842" y="4086225"/>
            <a:chExt cx="3195317" cy="2460625"/>
          </a:xfrm>
        </p:grpSpPr>
        <p:sp>
          <p:nvSpPr>
            <p:cNvPr id="91141" name="Oval 5">
              <a:extLst>
                <a:ext uri="{FF2B5EF4-FFF2-40B4-BE49-F238E27FC236}">
                  <a16:creationId xmlns:a16="http://schemas.microsoft.com/office/drawing/2014/main" xmlns="" id="{9A7DA43A-B97F-0B4F-82EE-0FFA7BF7E5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7915" y="4086225"/>
              <a:ext cx="2331048" cy="2460625"/>
            </a:xfrm>
            <a:prstGeom prst="ellipse">
              <a:avLst/>
            </a:prstGeom>
            <a:gradFill rotWithShape="0">
              <a:gsLst>
                <a:gs pos="0">
                  <a:srgbClr val="D23E00"/>
                </a:gs>
                <a:gs pos="50000">
                  <a:srgbClr val="932B00"/>
                </a:gs>
                <a:gs pos="100000">
                  <a:srgbClr val="D23E00"/>
                </a:gs>
              </a:gsLst>
              <a:lin ang="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600">
                <a:solidFill>
                  <a:srgbClr val="FFFFFF"/>
                </a:solidFill>
              </a:endParaRPr>
            </a:p>
          </p:txBody>
        </p:sp>
        <p:sp>
          <p:nvSpPr>
            <p:cNvPr id="91142" name="Oval 6">
              <a:extLst>
                <a:ext uri="{FF2B5EF4-FFF2-40B4-BE49-F238E27FC236}">
                  <a16:creationId xmlns:a16="http://schemas.microsoft.com/office/drawing/2014/main" xmlns="" id="{F9C4FC0C-5CB7-3D49-982C-559B4AB1E7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4432" y="4192588"/>
              <a:ext cx="1906406" cy="1647825"/>
            </a:xfrm>
            <a:prstGeom prst="ellipse">
              <a:avLst/>
            </a:prstGeom>
            <a:gradFill rotWithShape="0">
              <a:gsLst>
                <a:gs pos="0">
                  <a:srgbClr val="97B684"/>
                </a:gs>
                <a:gs pos="50000">
                  <a:srgbClr val="697F5C"/>
                </a:gs>
                <a:gs pos="100000">
                  <a:srgbClr val="97B684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600">
                <a:solidFill>
                  <a:srgbClr val="FFFFFF"/>
                </a:solidFill>
              </a:endParaRPr>
            </a:p>
          </p:txBody>
        </p:sp>
        <p:sp>
          <p:nvSpPr>
            <p:cNvPr id="91143" name="Oval 7">
              <a:extLst>
                <a:ext uri="{FF2B5EF4-FFF2-40B4-BE49-F238E27FC236}">
                  <a16:creationId xmlns:a16="http://schemas.microsoft.com/office/drawing/2014/main" xmlns="" id="{D2C458C4-C685-BF4E-84B6-EC534DC19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4432" y="4778375"/>
              <a:ext cx="1906406" cy="1647825"/>
            </a:xfrm>
            <a:prstGeom prst="ellipse">
              <a:avLst/>
            </a:prstGeom>
            <a:gradFill rotWithShape="0">
              <a:gsLst>
                <a:gs pos="0">
                  <a:srgbClr val="FDFF42"/>
                </a:gs>
                <a:gs pos="50000">
                  <a:srgbClr val="B1B22E"/>
                </a:gs>
                <a:gs pos="100000">
                  <a:srgbClr val="FDFF42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600">
                <a:solidFill>
                  <a:srgbClr val="FFFFFF"/>
                </a:solidFill>
              </a:endParaRPr>
            </a:p>
          </p:txBody>
        </p:sp>
        <p:sp>
          <p:nvSpPr>
            <p:cNvPr id="18440" name="Rectangle 8">
              <a:extLst>
                <a:ext uri="{FF2B5EF4-FFF2-40B4-BE49-F238E27FC236}">
                  <a16:creationId xmlns:a16="http://schemas.microsoft.com/office/drawing/2014/main" xmlns="" id="{ED617CB8-BEC6-7A45-B5B7-7A2C185BD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7267" y="5978139"/>
              <a:ext cx="1404220" cy="405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pt-BR" altLang="pt-BR" sz="16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Obesidade</a:t>
              </a:r>
            </a:p>
          </p:txBody>
        </p:sp>
        <p:sp>
          <p:nvSpPr>
            <p:cNvPr id="91145" name="Oval 11">
              <a:extLst>
                <a:ext uri="{FF2B5EF4-FFF2-40B4-BE49-F238E27FC236}">
                  <a16:creationId xmlns:a16="http://schemas.microsoft.com/office/drawing/2014/main" xmlns="" id="{CE264F95-B343-4148-A68D-2C8AF1ADE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6195" y="4460875"/>
              <a:ext cx="1640255" cy="1624013"/>
            </a:xfrm>
            <a:prstGeom prst="ellipse">
              <a:avLst/>
            </a:prstGeom>
            <a:gradFill rotWithShape="1">
              <a:gsLst>
                <a:gs pos="0">
                  <a:srgbClr val="FF9F79"/>
                </a:gs>
                <a:gs pos="50000">
                  <a:srgbClr val="B26F54"/>
                </a:gs>
                <a:gs pos="100000">
                  <a:srgbClr val="FF9F79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600">
                <a:solidFill>
                  <a:srgbClr val="FFFFFF"/>
                </a:solidFill>
              </a:endParaRPr>
            </a:p>
          </p:txBody>
        </p:sp>
        <p:sp>
          <p:nvSpPr>
            <p:cNvPr id="18444" name="Oval 12">
              <a:extLst>
                <a:ext uri="{FF2B5EF4-FFF2-40B4-BE49-F238E27FC236}">
                  <a16:creationId xmlns:a16="http://schemas.microsoft.com/office/drawing/2014/main" xmlns="" id="{AB880684-C3A2-374D-8CE9-B6FD7FA9D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7842" y="4486218"/>
              <a:ext cx="1674420" cy="1609454"/>
            </a:xfrm>
            <a:prstGeom prst="ellipse">
              <a:avLst/>
            </a:prstGeom>
            <a:gradFill rotWithShape="0">
              <a:gsLst>
                <a:gs pos="0">
                  <a:srgbClr val="FCB43E"/>
                </a:gs>
                <a:gs pos="50000">
                  <a:srgbClr val="FCB43E">
                    <a:gamma/>
                    <a:shade val="69804"/>
                    <a:invGamma/>
                  </a:srgbClr>
                </a:gs>
                <a:gs pos="100000">
                  <a:srgbClr val="FCB43E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pt-BR" altLang="pt-BR" sz="16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Diabetes</a:t>
              </a:r>
            </a:p>
          </p:txBody>
        </p:sp>
        <p:sp>
          <p:nvSpPr>
            <p:cNvPr id="18445" name="Rectangle 13">
              <a:extLst>
                <a:ext uri="{FF2B5EF4-FFF2-40B4-BE49-F238E27FC236}">
                  <a16:creationId xmlns:a16="http://schemas.microsoft.com/office/drawing/2014/main" xmlns="" id="{E38F5C61-6533-2141-A43B-11913B7A2A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6289" y="5083366"/>
              <a:ext cx="1606870" cy="405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pt-BR" altLang="pt-BR" sz="16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Hipertensão</a:t>
              </a:r>
            </a:p>
          </p:txBody>
        </p:sp>
        <p:sp>
          <p:nvSpPr>
            <p:cNvPr id="18442" name="Rectangle 10">
              <a:extLst>
                <a:ext uri="{FF2B5EF4-FFF2-40B4-BE49-F238E27FC236}">
                  <a16:creationId xmlns:a16="http://schemas.microsoft.com/office/drawing/2014/main" xmlns="" id="{9E94ED68-3337-A646-8AB5-6689B89B1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5154" y="4251151"/>
              <a:ext cx="1610963" cy="405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pt-BR" altLang="pt-BR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Dislipidemia</a:t>
              </a:r>
            </a:p>
          </p:txBody>
        </p:sp>
        <p:sp>
          <p:nvSpPr>
            <p:cNvPr id="91149" name="WordArt 21">
              <a:extLst>
                <a:ext uri="{FF2B5EF4-FFF2-40B4-BE49-F238E27FC236}">
                  <a16:creationId xmlns:a16="http://schemas.microsoft.com/office/drawing/2014/main" xmlns="" id="{BCB2362D-BC11-274B-9C5C-6CF7F4D4325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163305" y="5502874"/>
              <a:ext cx="2256285" cy="698499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1023916"/>
                </a:avLst>
              </a:prstTxWarp>
            </a:bodyPr>
            <a:lstStyle/>
            <a:p>
              <a:pPr algn="ctr"/>
              <a:r>
                <a:rPr lang="en-US" sz="1600" kern="10" dirty="0" err="1">
                  <a:ln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FF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Síndrome</a:t>
              </a:r>
              <a:r>
                <a:rPr lang="en-US" sz="1600" kern="10" dirty="0">
                  <a:ln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FF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 </a:t>
              </a:r>
            </a:p>
            <a:p>
              <a:pPr algn="ctr"/>
              <a:r>
                <a:rPr lang="en-US" sz="1600" kern="10" dirty="0" err="1">
                  <a:ln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FF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Metabólica</a:t>
              </a:r>
              <a:endParaRPr lang="x-none" sz="1600" kern="10" dirty="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93FE5171-A369-3745-AEC3-70FEA8FC686C}"/>
              </a:ext>
            </a:extLst>
          </p:cNvPr>
          <p:cNvSpPr txBox="1"/>
          <p:nvPr/>
        </p:nvSpPr>
        <p:spPr>
          <a:xfrm>
            <a:off x="4364511" y="6259319"/>
            <a:ext cx="107593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pt-BR" altLang="pt-BR" sz="1400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Reaven</a:t>
            </a:r>
            <a:r>
              <a:rPr lang="pt-BR" altLang="pt-BR" sz="14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 1988</a:t>
            </a: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xmlns="" id="{BD934ACE-41AE-6F43-AC24-DD343B752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346" y="0"/>
            <a:ext cx="5694363" cy="6858000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2">
            <a:extLst>
              <a:ext uri="{FF2B5EF4-FFF2-40B4-BE49-F238E27FC236}">
                <a16:creationId xmlns:a16="http://schemas.microsoft.com/office/drawing/2014/main" xmlns="" id="{FD87E7BD-2175-0F45-8C67-02CB84F74823}"/>
              </a:ext>
            </a:extLst>
          </p:cNvPr>
          <p:cNvGrpSpPr>
            <a:grpSpLocks/>
          </p:cNvGrpSpPr>
          <p:nvPr/>
        </p:nvGrpSpPr>
        <p:grpSpPr bwMode="auto">
          <a:xfrm>
            <a:off x="6976404" y="1671048"/>
            <a:ext cx="3386729" cy="4709333"/>
            <a:chOff x="2930213" y="1395884"/>
            <a:chExt cx="3389050" cy="471064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8315CFF2-159B-D943-8439-4F27BCD65562}"/>
                </a:ext>
              </a:extLst>
            </p:cNvPr>
            <p:cNvSpPr txBox="1"/>
            <p:nvPr/>
          </p:nvSpPr>
          <p:spPr bwMode="auto">
            <a:xfrm>
              <a:off x="3726690" y="2997119"/>
              <a:ext cx="2592573" cy="31094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pt-BR" altLang="pt-BR" sz="2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Adipocitocinas</a:t>
              </a:r>
              <a:endParaRPr lang="pt-BR" alt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endParaRPr>
            </a:p>
            <a:p>
              <a:pPr algn="ctr">
                <a:defRPr/>
              </a:pPr>
              <a:endParaRPr lang="pt-BR" alt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endParaRPr>
            </a:p>
            <a:p>
              <a:pPr algn="ctr">
                <a:defRPr/>
              </a:pPr>
              <a:endParaRPr lang="pt-BR" alt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endParaRPr>
            </a:p>
            <a:p>
              <a:pPr>
                <a:defRPr/>
              </a:pPr>
              <a:r>
                <a:rPr lang="pt-BR" altLang="pt-B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Inflamação  +  RI</a:t>
              </a:r>
              <a:r>
                <a:rPr lang="pt-BR" altLang="pt-BR" sz="2000" b="1" baseline="30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*</a:t>
              </a:r>
            </a:p>
            <a:p>
              <a:pPr algn="ctr">
                <a:defRPr/>
              </a:pPr>
              <a:endParaRPr lang="pt-BR" alt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endParaRPr>
            </a:p>
            <a:p>
              <a:pPr algn="ctr">
                <a:defRPr/>
              </a:pPr>
              <a:endParaRPr lang="pt-BR" alt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pt-BR" altLang="pt-BR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DM e SM </a:t>
              </a:r>
            </a:p>
            <a:p>
              <a:pPr algn="ctr">
                <a:defRPr/>
              </a:pPr>
              <a:r>
                <a:rPr lang="pt-BR" altLang="pt-BR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 </a:t>
              </a:r>
            </a:p>
            <a:p>
              <a:pPr algn="ctr">
                <a:defRPr/>
              </a:pPr>
              <a:r>
                <a:rPr lang="pt-BR" altLang="pt-BR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Eventos CV </a:t>
              </a:r>
            </a:p>
          </p:txBody>
        </p:sp>
        <p:sp>
          <p:nvSpPr>
            <p:cNvPr id="18" name="Curved Right Arrow 17">
              <a:extLst>
                <a:ext uri="{FF2B5EF4-FFF2-40B4-BE49-F238E27FC236}">
                  <a16:creationId xmlns:a16="http://schemas.microsoft.com/office/drawing/2014/main" xmlns="" id="{62D28754-0A8E-2B4B-A211-9B91BFA7AE6F}"/>
                </a:ext>
              </a:extLst>
            </p:cNvPr>
            <p:cNvSpPr/>
            <p:nvPr/>
          </p:nvSpPr>
          <p:spPr bwMode="auto">
            <a:xfrm rot="21193316">
              <a:off x="2930213" y="1897410"/>
              <a:ext cx="726089" cy="1506957"/>
            </a:xfrm>
            <a:prstGeom prst="curvedRightArrow">
              <a:avLst>
                <a:gd name="adj1" fmla="val 22667"/>
                <a:gd name="adj2" fmla="val 50000"/>
                <a:gd name="adj3" fmla="val 25000"/>
              </a:avLst>
            </a:prstGeom>
            <a:solidFill>
              <a:srgbClr val="EE611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D01C2D61-A44A-4147-9060-B5D5D062DAB2}"/>
                </a:ext>
              </a:extLst>
            </p:cNvPr>
            <p:cNvSpPr/>
            <p:nvPr/>
          </p:nvSpPr>
          <p:spPr>
            <a:xfrm>
              <a:off x="3415935" y="1395884"/>
              <a:ext cx="1547283" cy="708222"/>
            </a:xfrm>
            <a:prstGeom prst="rect">
              <a:avLst/>
            </a:prstGeom>
          </p:spPr>
          <p:txBody>
            <a:bodyPr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pt-BR" altLang="pt-BR" sz="20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Gordura Visceral</a:t>
              </a:r>
            </a:p>
          </p:txBody>
        </p:sp>
        <p:sp>
          <p:nvSpPr>
            <p:cNvPr id="20" name="Left-Up Arrow 19">
              <a:extLst>
                <a:ext uri="{FF2B5EF4-FFF2-40B4-BE49-F238E27FC236}">
                  <a16:creationId xmlns:a16="http://schemas.microsoft.com/office/drawing/2014/main" xmlns="" id="{20B0E0EC-4A57-2643-9557-C98D0F958F3D}"/>
                </a:ext>
              </a:extLst>
            </p:cNvPr>
            <p:cNvSpPr/>
            <p:nvPr/>
          </p:nvSpPr>
          <p:spPr bwMode="auto">
            <a:xfrm rot="13606533">
              <a:off x="4658099" y="3332816"/>
              <a:ext cx="706634" cy="749813"/>
            </a:xfrm>
            <a:prstGeom prst="leftUpArrow">
              <a:avLst>
                <a:gd name="adj1" fmla="val 15215"/>
                <a:gd name="adj2" fmla="val 25000"/>
                <a:gd name="adj3" fmla="val 25000"/>
              </a:avLst>
            </a:prstGeom>
            <a:solidFill>
              <a:srgbClr val="EE611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Down Arrow 20">
              <a:extLst>
                <a:ext uri="{FF2B5EF4-FFF2-40B4-BE49-F238E27FC236}">
                  <a16:creationId xmlns:a16="http://schemas.microsoft.com/office/drawing/2014/main" xmlns="" id="{A08CA2AB-E5A0-6046-98F6-2E1BA7019140}"/>
                </a:ext>
              </a:extLst>
            </p:cNvPr>
            <p:cNvSpPr/>
            <p:nvPr/>
          </p:nvSpPr>
          <p:spPr bwMode="auto">
            <a:xfrm>
              <a:off x="4877976" y="4305583"/>
              <a:ext cx="254174" cy="576422"/>
            </a:xfrm>
            <a:prstGeom prst="downArrow">
              <a:avLst/>
            </a:prstGeom>
            <a:solidFill>
              <a:srgbClr val="EE611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Down Arrow 21">
            <a:extLst>
              <a:ext uri="{FF2B5EF4-FFF2-40B4-BE49-F238E27FC236}">
                <a16:creationId xmlns:a16="http://schemas.microsoft.com/office/drawing/2014/main" xmlns="" id="{81DEA038-A917-214B-851E-15579BC05277}"/>
              </a:ext>
            </a:extLst>
          </p:cNvPr>
          <p:cNvSpPr/>
          <p:nvPr/>
        </p:nvSpPr>
        <p:spPr bwMode="auto">
          <a:xfrm>
            <a:off x="8960933" y="5579472"/>
            <a:ext cx="254000" cy="433977"/>
          </a:xfrm>
          <a:prstGeom prst="downArrow">
            <a:avLst/>
          </a:prstGeom>
          <a:solidFill>
            <a:srgbClr val="EE611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47"/>
    </mc:Choice>
    <mc:Fallback xmlns="">
      <p:transition spd="slow" advTm="95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ítulo 1">
            <a:extLst>
              <a:ext uri="{FF2B5EF4-FFF2-40B4-BE49-F238E27FC236}">
                <a16:creationId xmlns:a16="http://schemas.microsoft.com/office/drawing/2014/main" xmlns="" id="{92B9C88C-7B25-344A-989D-F182A3B5C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477838"/>
            <a:ext cx="7772400" cy="56991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pt-BR" altLang="pt-BR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Rastreamento de DM2</a:t>
            </a:r>
          </a:p>
        </p:txBody>
      </p:sp>
      <p:sp>
        <p:nvSpPr>
          <p:cNvPr id="95234" name="Espaço Reservado para Conteúdo 2">
            <a:extLst>
              <a:ext uri="{FF2B5EF4-FFF2-40B4-BE49-F238E27FC236}">
                <a16:creationId xmlns:a16="http://schemas.microsoft.com/office/drawing/2014/main" xmlns="" id="{318F8C9D-24E5-E54E-9045-5F18DDAD72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33526" y="1214440"/>
            <a:ext cx="8612911" cy="769106"/>
          </a:xfrm>
        </p:spPr>
        <p:txBody>
          <a:bodyPr/>
          <a:lstStyle/>
          <a:p>
            <a:pPr marL="0" indent="0">
              <a:buNone/>
            </a:pPr>
            <a:r>
              <a:rPr lang="pt-BR" altLang="pt-BR" sz="2400" b="1" dirty="0"/>
              <a:t>Baseado na identificação de fatores de risco </a:t>
            </a:r>
            <a:r>
              <a:rPr lang="pt-BR" altLang="pt-BR" sz="2000" b="1" dirty="0"/>
              <a:t>(questionários, anamnese)</a:t>
            </a:r>
            <a:r>
              <a:rPr lang="pt-BR" altLang="pt-BR" sz="2400" b="1" dirty="0"/>
              <a:t> e obtenção de glicemia </a:t>
            </a:r>
            <a:r>
              <a:rPr lang="pt-BR" altLang="pt-BR" sz="2000" b="1" dirty="0"/>
              <a:t>(capilar, venosa de jejum ou TOTG)</a:t>
            </a:r>
          </a:p>
        </p:txBody>
      </p:sp>
      <p:sp>
        <p:nvSpPr>
          <p:cNvPr id="95235" name="Rectangle 5">
            <a:extLst>
              <a:ext uri="{FF2B5EF4-FFF2-40B4-BE49-F238E27FC236}">
                <a16:creationId xmlns:a16="http://schemas.microsoft.com/office/drawing/2014/main" xmlns="" id="{56B408E6-596A-D44A-9DA0-7124DA3E0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4920" y="2226436"/>
            <a:ext cx="6130925" cy="3832225"/>
          </a:xfrm>
          <a:prstGeom prst="rect">
            <a:avLst/>
          </a:prstGeom>
          <a:noFill/>
          <a:ln w="9525">
            <a:solidFill>
              <a:srgbClr val="D53A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00100" indent="-34290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10000"/>
              </a:spcBef>
              <a:buClr>
                <a:srgbClr val="FF33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200" b="1" dirty="0"/>
              <a:t>Investigar DM a cada 3-5 anos se:</a:t>
            </a:r>
          </a:p>
          <a:p>
            <a:pPr marL="682625" lvl="1" indent="-317500">
              <a:lnSpc>
                <a:spcPct val="90000"/>
              </a:lnSpc>
              <a:spcBef>
                <a:spcPct val="10000"/>
              </a:spcBef>
              <a:spcAft>
                <a:spcPct val="35000"/>
              </a:spcAft>
              <a:buClr>
                <a:schemeClr val="tx2"/>
              </a:buClr>
              <a:buSzTx/>
              <a:buFont typeface="Wingdings" pitchFamily="2" charset="2"/>
              <a:buChar char="ü"/>
            </a:pPr>
            <a:r>
              <a:rPr lang="pt-BR" altLang="pt-BR" sz="2000" b="1" dirty="0"/>
              <a:t>Idade ≥ 45 anos</a:t>
            </a:r>
          </a:p>
          <a:p>
            <a:pPr>
              <a:lnSpc>
                <a:spcPct val="90000"/>
              </a:lnSpc>
              <a:spcBef>
                <a:spcPct val="10000"/>
              </a:spcBef>
              <a:buClr>
                <a:srgbClr val="FF33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200" b="1" dirty="0"/>
              <a:t>Mais </a:t>
            </a:r>
            <a:r>
              <a:rPr lang="pt-BR" altLang="pt-BR" sz="2200" b="1" dirty="0" err="1"/>
              <a:t>freqüente</a:t>
            </a:r>
            <a:r>
              <a:rPr lang="pt-BR" altLang="pt-BR" sz="2200" b="1" dirty="0"/>
              <a:t> e precocemente se:</a:t>
            </a:r>
          </a:p>
          <a:p>
            <a:pPr marL="635000" lvl="1" indent="-317500">
              <a:spcBef>
                <a:spcPts val="600"/>
              </a:spcBef>
              <a:buClr>
                <a:schemeClr val="tx2"/>
              </a:buClr>
              <a:buSzTx/>
              <a:buFont typeface="Wingdings" pitchFamily="2" charset="2"/>
              <a:buChar char="ü"/>
            </a:pPr>
            <a:r>
              <a:rPr lang="pt-BR" altLang="pt-BR" sz="2000" b="1" dirty="0"/>
              <a:t>Obesidade </a:t>
            </a:r>
            <a:r>
              <a:rPr lang="pt-BR" altLang="pt-BR" sz="1800" b="1" dirty="0"/>
              <a:t>(inativo e dieta não-saudável)</a:t>
            </a:r>
          </a:p>
          <a:p>
            <a:pPr marL="635000" lvl="1" indent="-317500">
              <a:spcBef>
                <a:spcPts val="600"/>
              </a:spcBef>
              <a:buClr>
                <a:schemeClr val="tx2"/>
              </a:buClr>
              <a:buSzTx/>
              <a:buFont typeface="Wingdings" pitchFamily="2" charset="2"/>
              <a:buChar char="ü"/>
            </a:pPr>
            <a:r>
              <a:rPr lang="pt-BR" altLang="pt-BR" sz="2000" b="1" dirty="0"/>
              <a:t>Dislipidemia </a:t>
            </a:r>
            <a:r>
              <a:rPr lang="pt-BR" altLang="pt-BR" sz="1800" b="1" dirty="0"/>
              <a:t>(HDL</a:t>
            </a:r>
            <a:r>
              <a:rPr lang="pt-BR" altLang="pt-BR" sz="1800" b="1" dirty="0">
                <a:sym typeface="Symbol" pitchFamily="2" charset="2"/>
              </a:rPr>
              <a:t></a:t>
            </a:r>
            <a:r>
              <a:rPr lang="pt-BR" altLang="pt-BR" sz="1800" b="1" dirty="0"/>
              <a:t> e TG</a:t>
            </a:r>
            <a:r>
              <a:rPr lang="pt-BR" altLang="pt-BR" sz="1800" b="1" dirty="0">
                <a:sym typeface="Symbol" pitchFamily="2" charset="2"/>
              </a:rPr>
              <a:t></a:t>
            </a:r>
            <a:r>
              <a:rPr lang="pt-BR" altLang="pt-BR" sz="1800" b="1" dirty="0"/>
              <a:t>)</a:t>
            </a:r>
          </a:p>
          <a:p>
            <a:pPr marL="635000" lvl="1" indent="-317500">
              <a:spcBef>
                <a:spcPts val="600"/>
              </a:spcBef>
              <a:buClr>
                <a:schemeClr val="tx2"/>
              </a:buClr>
              <a:buSzTx/>
              <a:buFont typeface="Wingdings" pitchFamily="2" charset="2"/>
              <a:buChar char="ü"/>
            </a:pPr>
            <a:r>
              <a:rPr lang="pt-BR" altLang="pt-BR" sz="2000" b="1" dirty="0"/>
              <a:t>Hipertensão arterial </a:t>
            </a:r>
            <a:endParaRPr lang="pt-BR" altLang="pt-BR" sz="2000" b="1" u="sng" dirty="0"/>
          </a:p>
          <a:p>
            <a:pPr marL="635000" lvl="1" indent="-317500">
              <a:spcBef>
                <a:spcPts val="600"/>
              </a:spcBef>
              <a:buClr>
                <a:schemeClr val="tx2"/>
              </a:buClr>
              <a:buSzTx/>
              <a:buFont typeface="Wingdings" pitchFamily="2" charset="2"/>
              <a:buChar char="ü"/>
            </a:pPr>
            <a:r>
              <a:rPr lang="pt-BR" altLang="pt-BR" sz="2000" b="1" dirty="0"/>
              <a:t>Doença cardiovascular </a:t>
            </a:r>
          </a:p>
          <a:p>
            <a:pPr marL="635000" lvl="1" indent="-317500">
              <a:spcBef>
                <a:spcPts val="600"/>
              </a:spcBef>
              <a:buClr>
                <a:schemeClr val="tx2"/>
              </a:buClr>
              <a:buSzTx/>
              <a:buFont typeface="Wingdings" pitchFamily="2" charset="2"/>
              <a:buChar char="ü"/>
            </a:pPr>
            <a:r>
              <a:rPr lang="pt-BR" altLang="pt-BR" sz="2000" b="1" dirty="0"/>
              <a:t>Antecedente familiar de DM</a:t>
            </a:r>
          </a:p>
          <a:p>
            <a:pPr marL="635000" lvl="1" indent="-317500">
              <a:spcBef>
                <a:spcPts val="600"/>
              </a:spcBef>
              <a:buClr>
                <a:schemeClr val="tx2"/>
              </a:buClr>
              <a:buSzTx/>
              <a:buFont typeface="Wingdings" pitchFamily="2" charset="2"/>
              <a:buChar char="ü"/>
            </a:pPr>
            <a:r>
              <a:rPr lang="pt-BR" altLang="pt-BR" sz="2000" b="1" dirty="0"/>
              <a:t>Diabetes gestacional prévio, </a:t>
            </a:r>
            <a:r>
              <a:rPr lang="pt-BR" altLang="pt-BR" sz="2000" b="1" dirty="0" err="1"/>
              <a:t>macrossomia</a:t>
            </a:r>
            <a:r>
              <a:rPr lang="pt-BR" altLang="pt-BR" sz="2000" b="1" dirty="0"/>
              <a:t> e abortos de repetição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8EC11CD-DA37-AF4C-B54A-A262586C0682}"/>
              </a:ext>
            </a:extLst>
          </p:cNvPr>
          <p:cNvSpPr txBox="1"/>
          <p:nvPr/>
        </p:nvSpPr>
        <p:spPr>
          <a:xfrm>
            <a:off x="9414754" y="6380162"/>
            <a:ext cx="235994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pt-BR" altLang="pt-BR" sz="14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Sociedade Brasileira de Diabetes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xmlns="" id="{BEE9FAC9-3593-8547-9E0C-3E7693616F1E}"/>
              </a:ext>
            </a:extLst>
          </p:cNvPr>
          <p:cNvSpPr/>
          <p:nvPr/>
        </p:nvSpPr>
        <p:spPr>
          <a:xfrm>
            <a:off x="8416160" y="2639244"/>
            <a:ext cx="433137" cy="3085220"/>
          </a:xfrm>
          <a:prstGeom prst="rightBrace">
            <a:avLst>
              <a:gd name="adj1" fmla="val 52777"/>
              <a:gd name="adj2" fmla="val 50000"/>
            </a:avLst>
          </a:prstGeom>
          <a:noFill/>
          <a:ln w="38100">
            <a:solidFill>
              <a:srgbClr val="D53A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spcBef>
                <a:spcPct val="10000"/>
              </a:spcBef>
              <a:buClr>
                <a:srgbClr val="FF3300"/>
              </a:buClr>
              <a:buFont typeface="Arial" panose="020B0604020202020204" pitchFamily="34" charset="0"/>
              <a:buChar char="•"/>
            </a:pPr>
            <a:endParaRPr lang="x-none" sz="2200" b="1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E02EED5-1295-AC48-A940-14520CFEDC82}"/>
              </a:ext>
            </a:extLst>
          </p:cNvPr>
          <p:cNvSpPr txBox="1"/>
          <p:nvPr/>
        </p:nvSpPr>
        <p:spPr>
          <a:xfrm>
            <a:off x="9055783" y="3704801"/>
            <a:ext cx="1852834" cy="899284"/>
          </a:xfrm>
          <a:prstGeom prst="rect">
            <a:avLst/>
          </a:prstGeom>
          <a:noFill/>
          <a:ln w="38100">
            <a:solidFill>
              <a:srgbClr val="D53A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spcFirstLastPara="0" vertOverflow="overflow" horzOverflow="overflow" vert="horz" wrap="square" lIns="92075" tIns="46038" rIns="92075" bIns="4603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x-none"/>
            </a:defPPr>
            <a:lvl1pPr marL="342900" indent="-342900">
              <a:lnSpc>
                <a:spcPct val="90000"/>
              </a:lnSpc>
              <a:spcBef>
                <a:spcPct val="10000"/>
              </a:spcBef>
              <a:buClr>
                <a:srgbClr val="FF3300"/>
              </a:buClr>
              <a:buFont typeface="Arial" panose="020B0604020202020204" pitchFamily="34" charset="0"/>
              <a:buChar char="•"/>
              <a:defRPr sz="2200" b="1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 marL="0" indent="0" algn="ctr">
              <a:buNone/>
            </a:pPr>
            <a:r>
              <a:rPr lang="x-none" sz="2800" dirty="0"/>
              <a:t>Fatores de Risco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49"/>
    </mc:Choice>
    <mc:Fallback xmlns="">
      <p:transition spd="slow" advTm="98649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>
            <a:extLst>
              <a:ext uri="{FF2B5EF4-FFF2-40B4-BE49-F238E27FC236}">
                <a16:creationId xmlns:a16="http://schemas.microsoft.com/office/drawing/2014/main" xmlns="" id="{6D496D2B-8C42-0F40-9CB1-160272FC3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0" y="209550"/>
            <a:ext cx="10134600" cy="838200"/>
          </a:xfrm>
          <a:prstGeom prst="rect">
            <a:avLst/>
          </a:prstGeom>
          <a:noFill/>
          <a:ln w="50800" cmpd="tri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pt-BR" altLang="pt-B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Risco de DM2 segundo ganho de peso e atividade física</a:t>
            </a:r>
          </a:p>
        </p:txBody>
      </p:sp>
      <p:grpSp>
        <p:nvGrpSpPr>
          <p:cNvPr id="96258" name="Group 84">
            <a:extLst>
              <a:ext uri="{FF2B5EF4-FFF2-40B4-BE49-F238E27FC236}">
                <a16:creationId xmlns:a16="http://schemas.microsoft.com/office/drawing/2014/main" xmlns="" id="{03516E2B-43FD-BD43-AF2C-75FA3B6C14A6}"/>
              </a:ext>
            </a:extLst>
          </p:cNvPr>
          <p:cNvGrpSpPr>
            <a:grpSpLocks/>
          </p:cNvGrpSpPr>
          <p:nvPr/>
        </p:nvGrpSpPr>
        <p:grpSpPr bwMode="auto">
          <a:xfrm>
            <a:off x="187325" y="1319213"/>
            <a:ext cx="6089650" cy="5356225"/>
            <a:chOff x="-482" y="831"/>
            <a:chExt cx="3836" cy="3374"/>
          </a:xfrm>
        </p:grpSpPr>
        <p:sp>
          <p:nvSpPr>
            <p:cNvPr id="264196" name="Text Box 4">
              <a:extLst>
                <a:ext uri="{FF2B5EF4-FFF2-40B4-BE49-F238E27FC236}">
                  <a16:creationId xmlns:a16="http://schemas.microsoft.com/office/drawing/2014/main" xmlns="" id="{EFD8481E-4CF2-8D4D-A576-F402EF1C44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-482" y="4003"/>
              <a:ext cx="955" cy="2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defTabSz="7620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7620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7620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7620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7620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just">
                <a:defRPr/>
              </a:pPr>
              <a:r>
                <a:rPr lang="pt-BR" altLang="pt-BR" sz="1500" b="1" i="1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Colditz</a:t>
              </a:r>
              <a:r>
                <a:rPr lang="pt-BR" altLang="pt-BR" sz="1500" b="1" i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 et al 1995</a:t>
              </a:r>
            </a:p>
          </p:txBody>
        </p:sp>
        <p:sp>
          <p:nvSpPr>
            <p:cNvPr id="264197" name="Text Box 5">
              <a:extLst>
                <a:ext uri="{FF2B5EF4-FFF2-40B4-BE49-F238E27FC236}">
                  <a16:creationId xmlns:a16="http://schemas.microsoft.com/office/drawing/2014/main" xmlns="" id="{E3DE32BA-324F-B540-A1E7-BB07F43C9F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" y="3760"/>
              <a:ext cx="888" cy="2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pt-BR" altLang="pt-BR" sz="18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</a:t>
              </a:r>
              <a:r>
                <a:rPr lang="pt-BR" altLang="pt-BR" sz="18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= 114.281</a:t>
              </a:r>
            </a:p>
          </p:txBody>
        </p:sp>
        <p:graphicFrame>
          <p:nvGraphicFramePr>
            <p:cNvPr id="2" name="Object 6">
              <a:extLst>
                <a:ext uri="{FF2B5EF4-FFF2-40B4-BE49-F238E27FC236}">
                  <a16:creationId xmlns:a16="http://schemas.microsoft.com/office/drawing/2014/main" xmlns="" id="{2ACF994C-A915-F04F-8C66-BCA30D4C350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6880238"/>
                </p:ext>
              </p:extLst>
            </p:nvPr>
          </p:nvGraphicFramePr>
          <p:xfrm>
            <a:off x="211" y="958"/>
            <a:ext cx="3143" cy="28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6335" name="Text Box 7">
              <a:extLst>
                <a:ext uri="{FF2B5EF4-FFF2-40B4-BE49-F238E27FC236}">
                  <a16:creationId xmlns:a16="http://schemas.microsoft.com/office/drawing/2014/main" xmlns="" id="{E4EA8129-77A9-9145-9500-61C243FE43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3525"/>
              <a:ext cx="2147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500" b="1"/>
                <a:t>Ganho de peso dos 18 aos 32 anos </a:t>
              </a:r>
              <a:endParaRPr lang="pt-BR" altLang="pt-BR" sz="1500" b="1">
                <a:latin typeface="Arial Narrow" panose="020B0604020202020204" pitchFamily="34" charset="0"/>
              </a:endParaRPr>
            </a:p>
          </p:txBody>
        </p:sp>
        <p:sp>
          <p:nvSpPr>
            <p:cNvPr id="96336" name="Text Box 8">
              <a:extLst>
                <a:ext uri="{FF2B5EF4-FFF2-40B4-BE49-F238E27FC236}">
                  <a16:creationId xmlns:a16="http://schemas.microsoft.com/office/drawing/2014/main" xmlns="" id="{94C90517-AD11-0C43-93AA-EEE5FB6EA8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876009">
              <a:off x="2370" y="3125"/>
              <a:ext cx="151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500" b="1"/>
                <a:t>IMC </a:t>
              </a:r>
              <a:r>
                <a:rPr lang="pt-BR" altLang="pt-BR" sz="1500" b="1">
                  <a:latin typeface="Arial Narrow" panose="020B0604020202020204" pitchFamily="34" charset="0"/>
                </a:rPr>
                <a:t>(kg/m</a:t>
              </a:r>
              <a:r>
                <a:rPr lang="pt-BR" altLang="pt-BR" sz="1500" b="1" baseline="30000">
                  <a:latin typeface="Arial Narrow" panose="020B0604020202020204" pitchFamily="34" charset="0"/>
                </a:rPr>
                <a:t>2</a:t>
              </a:r>
              <a:r>
                <a:rPr lang="pt-BR" altLang="pt-BR" sz="1500" b="1">
                  <a:latin typeface="Arial Narrow" panose="020B0604020202020204" pitchFamily="34" charset="0"/>
                </a:rPr>
                <a:t>)</a:t>
              </a:r>
              <a:r>
                <a:rPr lang="pt-BR" altLang="pt-BR" sz="1500" b="1"/>
                <a:t> aos 18 anos</a:t>
              </a:r>
            </a:p>
          </p:txBody>
        </p:sp>
        <p:sp>
          <p:nvSpPr>
            <p:cNvPr id="264201" name="Text Box 9">
              <a:extLst>
                <a:ext uri="{FF2B5EF4-FFF2-40B4-BE49-F238E27FC236}">
                  <a16:creationId xmlns:a16="http://schemas.microsoft.com/office/drawing/2014/main" xmlns="" id="{FFC333B4-6442-044D-A617-9B3AE05141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" y="1469"/>
              <a:ext cx="3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pt-BR" altLang="pt-BR" sz="18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RR</a:t>
              </a:r>
            </a:p>
          </p:txBody>
        </p:sp>
        <p:sp>
          <p:nvSpPr>
            <p:cNvPr id="264202" name="Text Box 10">
              <a:extLst>
                <a:ext uri="{FF2B5EF4-FFF2-40B4-BE49-F238E27FC236}">
                  <a16:creationId xmlns:a16="http://schemas.microsoft.com/office/drawing/2014/main" xmlns="" id="{8208B241-7713-3A4A-8504-56A80FC110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" y="831"/>
              <a:ext cx="1860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x-none"/>
              </a:defPPr>
              <a:lvl1pPr algn="ctr">
                <a:defRPr kumimoji="1" sz="2100" b="1" i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pt-BR" altLang="pt-BR" dirty="0"/>
                <a:t>Nurses</a:t>
              </a:r>
              <a:r>
                <a:rPr lang="ja-JP" altLang="pt-BR"/>
                <a:t>’</a:t>
              </a:r>
              <a:r>
                <a:rPr lang="pt-BR" altLang="ja-JP" dirty="0"/>
                <a:t> Health </a:t>
              </a:r>
              <a:r>
                <a:rPr lang="pt-BR" altLang="ja-JP" dirty="0" err="1"/>
                <a:t>Study</a:t>
              </a:r>
              <a:endParaRPr lang="pt-BR" altLang="pt-BR" dirty="0"/>
            </a:p>
          </p:txBody>
        </p:sp>
      </p:grpSp>
      <p:grpSp>
        <p:nvGrpSpPr>
          <p:cNvPr id="96259" name="Group 85">
            <a:extLst>
              <a:ext uri="{FF2B5EF4-FFF2-40B4-BE49-F238E27FC236}">
                <a16:creationId xmlns:a16="http://schemas.microsoft.com/office/drawing/2014/main" xmlns="" id="{CAEF2D6B-DAAE-BA47-9E1F-D8C31781AEC8}"/>
              </a:ext>
            </a:extLst>
          </p:cNvPr>
          <p:cNvGrpSpPr>
            <a:grpSpLocks/>
          </p:cNvGrpSpPr>
          <p:nvPr/>
        </p:nvGrpSpPr>
        <p:grpSpPr bwMode="auto">
          <a:xfrm>
            <a:off x="6145214" y="1319213"/>
            <a:ext cx="5657850" cy="5416548"/>
            <a:chOff x="3271" y="831"/>
            <a:chExt cx="3564" cy="3412"/>
          </a:xfrm>
        </p:grpSpPr>
        <p:sp>
          <p:nvSpPr>
            <p:cNvPr id="264204" name="Rectangle 12">
              <a:extLst>
                <a:ext uri="{FF2B5EF4-FFF2-40B4-BE49-F238E27FC236}">
                  <a16:creationId xmlns:a16="http://schemas.microsoft.com/office/drawing/2014/main" xmlns="" id="{18E943AA-E9D1-DF47-8EB3-35463BA4A9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" y="4039"/>
              <a:ext cx="974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pt-BR" altLang="pt-BR" sz="1500" i="1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Helmrich</a:t>
              </a:r>
              <a:r>
                <a:rPr lang="pt-BR" altLang="pt-BR" sz="1500" i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 et al 1994</a:t>
              </a:r>
            </a:p>
          </p:txBody>
        </p:sp>
        <p:sp>
          <p:nvSpPr>
            <p:cNvPr id="264205" name="Text Box 13">
              <a:extLst>
                <a:ext uri="{FF2B5EF4-FFF2-40B4-BE49-F238E27FC236}">
                  <a16:creationId xmlns:a16="http://schemas.microsoft.com/office/drawing/2014/main" xmlns="" id="{50F8B7DF-7544-3E41-B733-85829D14B0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1" y="831"/>
              <a:ext cx="3543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kumimoji="1" lang="pt-BR" sz="2100" b="1" i="1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Univ.Pennsylvania</a:t>
              </a:r>
              <a:r>
                <a:rPr kumimoji="1" lang="pt-BR" sz="2100" b="1" i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kumimoji="1" lang="pt-BR" sz="2100" b="1" i="1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Alumni</a:t>
              </a:r>
              <a:r>
                <a:rPr kumimoji="1" lang="pt-BR" sz="2100" b="1" i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Health </a:t>
              </a:r>
              <a:r>
                <a:rPr kumimoji="1" lang="pt-BR" sz="2100" b="1" i="1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Study</a:t>
              </a:r>
              <a:endParaRPr lang="pt-BR" sz="21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64206" name="Text Box 14">
              <a:extLst>
                <a:ext uri="{FF2B5EF4-FFF2-40B4-BE49-F238E27FC236}">
                  <a16:creationId xmlns:a16="http://schemas.microsoft.com/office/drawing/2014/main" xmlns="" id="{933F8793-529E-4A40-94F0-AAB1696F7C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7" y="3857"/>
              <a:ext cx="694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pt-BR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n = 5990</a:t>
              </a:r>
              <a:endParaRPr lang="pt-BR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6263" name="Freeform 15">
              <a:extLst>
                <a:ext uri="{FF2B5EF4-FFF2-40B4-BE49-F238E27FC236}">
                  <a16:creationId xmlns:a16="http://schemas.microsoft.com/office/drawing/2014/main" xmlns="" id="{79424376-17BB-074C-87C4-EB519CAFD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" y="2753"/>
              <a:ext cx="2242" cy="708"/>
            </a:xfrm>
            <a:custGeom>
              <a:avLst/>
              <a:gdLst>
                <a:gd name="T0" fmla="*/ 285 w 2293"/>
                <a:gd name="T1" fmla="*/ 5 h 782"/>
                <a:gd name="T2" fmla="*/ 0 w 2293"/>
                <a:gd name="T3" fmla="*/ 5 h 782"/>
                <a:gd name="T4" fmla="*/ 297 w 2293"/>
                <a:gd name="T5" fmla="*/ 0 h 782"/>
                <a:gd name="T6" fmla="*/ 580 w 2293"/>
                <a:gd name="T7" fmla="*/ 5 h 782"/>
                <a:gd name="T8" fmla="*/ 285 w 2293"/>
                <a:gd name="T9" fmla="*/ 5 h 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93"/>
                <a:gd name="T16" fmla="*/ 0 h 782"/>
                <a:gd name="T17" fmla="*/ 2293 w 2293"/>
                <a:gd name="T18" fmla="*/ 782 h 7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93" h="782">
                  <a:moveTo>
                    <a:pt x="1122" y="782"/>
                  </a:moveTo>
                  <a:lnTo>
                    <a:pt x="0" y="470"/>
                  </a:lnTo>
                  <a:lnTo>
                    <a:pt x="1171" y="0"/>
                  </a:lnTo>
                  <a:lnTo>
                    <a:pt x="2293" y="313"/>
                  </a:lnTo>
                  <a:lnTo>
                    <a:pt x="1122" y="78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264" name="Freeform 16">
              <a:extLst>
                <a:ext uri="{FF2B5EF4-FFF2-40B4-BE49-F238E27FC236}">
                  <a16:creationId xmlns:a16="http://schemas.microsoft.com/office/drawing/2014/main" xmlns="" id="{8DF49F22-36D9-F64D-ABDB-667E72844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9" y="1228"/>
              <a:ext cx="1097" cy="1809"/>
            </a:xfrm>
            <a:custGeom>
              <a:avLst/>
              <a:gdLst>
                <a:gd name="T0" fmla="*/ 285 w 1122"/>
                <a:gd name="T1" fmla="*/ 5 h 1997"/>
                <a:gd name="T2" fmla="*/ 285 w 1122"/>
                <a:gd name="T3" fmla="*/ 5 h 1997"/>
                <a:gd name="T4" fmla="*/ 0 w 1122"/>
                <a:gd name="T5" fmla="*/ 0 h 1997"/>
                <a:gd name="T6" fmla="*/ 0 w 1122"/>
                <a:gd name="T7" fmla="*/ 5 h 1997"/>
                <a:gd name="T8" fmla="*/ 285 w 1122"/>
                <a:gd name="T9" fmla="*/ 5 h 19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2"/>
                <a:gd name="T16" fmla="*/ 0 h 1997"/>
                <a:gd name="T17" fmla="*/ 1122 w 1122"/>
                <a:gd name="T18" fmla="*/ 1997 h 19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2" h="1997">
                  <a:moveTo>
                    <a:pt x="1122" y="1997"/>
                  </a:moveTo>
                  <a:lnTo>
                    <a:pt x="1122" y="313"/>
                  </a:lnTo>
                  <a:lnTo>
                    <a:pt x="0" y="0"/>
                  </a:lnTo>
                  <a:lnTo>
                    <a:pt x="0" y="1684"/>
                  </a:lnTo>
                  <a:lnTo>
                    <a:pt x="1122" y="1997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265" name="Freeform 17">
              <a:extLst>
                <a:ext uri="{FF2B5EF4-FFF2-40B4-BE49-F238E27FC236}">
                  <a16:creationId xmlns:a16="http://schemas.microsoft.com/office/drawing/2014/main" xmlns="" id="{A7022EFE-E2C9-3549-86B6-0B4FCD5A2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" y="1228"/>
              <a:ext cx="1145" cy="1951"/>
            </a:xfrm>
            <a:custGeom>
              <a:avLst/>
              <a:gdLst>
                <a:gd name="T0" fmla="*/ 298 w 1171"/>
                <a:gd name="T1" fmla="*/ 5 h 2154"/>
                <a:gd name="T2" fmla="*/ 298 w 1171"/>
                <a:gd name="T3" fmla="*/ 0 h 2154"/>
                <a:gd name="T4" fmla="*/ 0 w 1171"/>
                <a:gd name="T5" fmla="*/ 5 h 2154"/>
                <a:gd name="T6" fmla="*/ 0 w 1171"/>
                <a:gd name="T7" fmla="*/ 5 h 2154"/>
                <a:gd name="T8" fmla="*/ 298 w 1171"/>
                <a:gd name="T9" fmla="*/ 5 h 21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1"/>
                <a:gd name="T16" fmla="*/ 0 h 2154"/>
                <a:gd name="T17" fmla="*/ 1171 w 1171"/>
                <a:gd name="T18" fmla="*/ 2154 h 21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1" h="2154">
                  <a:moveTo>
                    <a:pt x="1171" y="1684"/>
                  </a:moveTo>
                  <a:lnTo>
                    <a:pt x="1171" y="0"/>
                  </a:lnTo>
                  <a:lnTo>
                    <a:pt x="0" y="469"/>
                  </a:lnTo>
                  <a:lnTo>
                    <a:pt x="0" y="2154"/>
                  </a:lnTo>
                  <a:lnTo>
                    <a:pt x="1171" y="1684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266" name="Freeform 18">
              <a:extLst>
                <a:ext uri="{FF2B5EF4-FFF2-40B4-BE49-F238E27FC236}">
                  <a16:creationId xmlns:a16="http://schemas.microsoft.com/office/drawing/2014/main" xmlns="" id="{F09F5CD6-11F3-9E4A-B70F-D89A8629A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" y="2753"/>
              <a:ext cx="2242" cy="426"/>
            </a:xfrm>
            <a:custGeom>
              <a:avLst/>
              <a:gdLst>
                <a:gd name="T0" fmla="*/ 0 w 374"/>
                <a:gd name="T1" fmla="*/ 2147483646 h 78"/>
                <a:gd name="T2" fmla="*/ 2147483646 w 374"/>
                <a:gd name="T3" fmla="*/ 0 h 78"/>
                <a:gd name="T4" fmla="*/ 2147483646 w 374"/>
                <a:gd name="T5" fmla="*/ 2147483646 h 78"/>
                <a:gd name="T6" fmla="*/ 0 60000 65536"/>
                <a:gd name="T7" fmla="*/ 0 60000 65536"/>
                <a:gd name="T8" fmla="*/ 0 60000 65536"/>
                <a:gd name="T9" fmla="*/ 0 w 374"/>
                <a:gd name="T10" fmla="*/ 0 h 78"/>
                <a:gd name="T11" fmla="*/ 374 w 374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4" h="78">
                  <a:moveTo>
                    <a:pt x="0" y="78"/>
                  </a:moveTo>
                  <a:lnTo>
                    <a:pt x="191" y="0"/>
                  </a:lnTo>
                  <a:lnTo>
                    <a:pt x="374" y="52"/>
                  </a:ln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267" name="Freeform 19">
              <a:extLst>
                <a:ext uri="{FF2B5EF4-FFF2-40B4-BE49-F238E27FC236}">
                  <a16:creationId xmlns:a16="http://schemas.microsoft.com/office/drawing/2014/main" xmlns="" id="{23C8E32A-5C4E-4B43-A29B-1EC5394DB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" y="2449"/>
              <a:ext cx="2242" cy="425"/>
            </a:xfrm>
            <a:custGeom>
              <a:avLst/>
              <a:gdLst>
                <a:gd name="T0" fmla="*/ 0 w 374"/>
                <a:gd name="T1" fmla="*/ 2147483646 h 78"/>
                <a:gd name="T2" fmla="*/ 2147483646 w 374"/>
                <a:gd name="T3" fmla="*/ 0 h 78"/>
                <a:gd name="T4" fmla="*/ 2147483646 w 374"/>
                <a:gd name="T5" fmla="*/ 2147483646 h 78"/>
                <a:gd name="T6" fmla="*/ 0 60000 65536"/>
                <a:gd name="T7" fmla="*/ 0 60000 65536"/>
                <a:gd name="T8" fmla="*/ 0 60000 65536"/>
                <a:gd name="T9" fmla="*/ 0 w 374"/>
                <a:gd name="T10" fmla="*/ 0 h 78"/>
                <a:gd name="T11" fmla="*/ 374 w 374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4" h="78">
                  <a:moveTo>
                    <a:pt x="0" y="78"/>
                  </a:moveTo>
                  <a:lnTo>
                    <a:pt x="191" y="0"/>
                  </a:lnTo>
                  <a:lnTo>
                    <a:pt x="374" y="52"/>
                  </a:ln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268" name="Freeform 20">
              <a:extLst>
                <a:ext uri="{FF2B5EF4-FFF2-40B4-BE49-F238E27FC236}">
                  <a16:creationId xmlns:a16="http://schemas.microsoft.com/office/drawing/2014/main" xmlns="" id="{C176A7D1-8FD2-EB49-BB5A-C034D3F08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" y="2144"/>
              <a:ext cx="2242" cy="425"/>
            </a:xfrm>
            <a:custGeom>
              <a:avLst/>
              <a:gdLst>
                <a:gd name="T0" fmla="*/ 0 w 374"/>
                <a:gd name="T1" fmla="*/ 2147483646 h 78"/>
                <a:gd name="T2" fmla="*/ 2147483646 w 374"/>
                <a:gd name="T3" fmla="*/ 0 h 78"/>
                <a:gd name="T4" fmla="*/ 2147483646 w 374"/>
                <a:gd name="T5" fmla="*/ 2147483646 h 78"/>
                <a:gd name="T6" fmla="*/ 0 60000 65536"/>
                <a:gd name="T7" fmla="*/ 0 60000 65536"/>
                <a:gd name="T8" fmla="*/ 0 60000 65536"/>
                <a:gd name="T9" fmla="*/ 0 w 374"/>
                <a:gd name="T10" fmla="*/ 0 h 78"/>
                <a:gd name="T11" fmla="*/ 374 w 374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4" h="78">
                  <a:moveTo>
                    <a:pt x="0" y="78"/>
                  </a:moveTo>
                  <a:lnTo>
                    <a:pt x="191" y="0"/>
                  </a:lnTo>
                  <a:lnTo>
                    <a:pt x="374" y="52"/>
                  </a:ln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269" name="Freeform 21">
              <a:extLst>
                <a:ext uri="{FF2B5EF4-FFF2-40B4-BE49-F238E27FC236}">
                  <a16:creationId xmlns:a16="http://schemas.microsoft.com/office/drawing/2014/main" xmlns="" id="{322292C4-AC98-174C-BF02-6AD8C15E2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" y="1838"/>
              <a:ext cx="2242" cy="425"/>
            </a:xfrm>
            <a:custGeom>
              <a:avLst/>
              <a:gdLst>
                <a:gd name="T0" fmla="*/ 0 w 374"/>
                <a:gd name="T1" fmla="*/ 2147483646 h 78"/>
                <a:gd name="T2" fmla="*/ 2147483646 w 374"/>
                <a:gd name="T3" fmla="*/ 0 h 78"/>
                <a:gd name="T4" fmla="*/ 2147483646 w 374"/>
                <a:gd name="T5" fmla="*/ 2147483646 h 78"/>
                <a:gd name="T6" fmla="*/ 0 60000 65536"/>
                <a:gd name="T7" fmla="*/ 0 60000 65536"/>
                <a:gd name="T8" fmla="*/ 0 60000 65536"/>
                <a:gd name="T9" fmla="*/ 0 w 374"/>
                <a:gd name="T10" fmla="*/ 0 h 78"/>
                <a:gd name="T11" fmla="*/ 374 w 374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4" h="78">
                  <a:moveTo>
                    <a:pt x="0" y="78"/>
                  </a:moveTo>
                  <a:lnTo>
                    <a:pt x="191" y="0"/>
                  </a:lnTo>
                  <a:lnTo>
                    <a:pt x="374" y="52"/>
                  </a:ln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270" name="Freeform 22">
              <a:extLst>
                <a:ext uri="{FF2B5EF4-FFF2-40B4-BE49-F238E27FC236}">
                  <a16:creationId xmlns:a16="http://schemas.microsoft.com/office/drawing/2014/main" xmlns="" id="{E1E11524-C889-0E48-8755-AA9CB1FAF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" y="1534"/>
              <a:ext cx="2242" cy="424"/>
            </a:xfrm>
            <a:custGeom>
              <a:avLst/>
              <a:gdLst>
                <a:gd name="T0" fmla="*/ 0 w 374"/>
                <a:gd name="T1" fmla="*/ 2147483646 h 78"/>
                <a:gd name="T2" fmla="*/ 2147483646 w 374"/>
                <a:gd name="T3" fmla="*/ 0 h 78"/>
                <a:gd name="T4" fmla="*/ 2147483646 w 374"/>
                <a:gd name="T5" fmla="*/ 2147483646 h 78"/>
                <a:gd name="T6" fmla="*/ 0 60000 65536"/>
                <a:gd name="T7" fmla="*/ 0 60000 65536"/>
                <a:gd name="T8" fmla="*/ 0 60000 65536"/>
                <a:gd name="T9" fmla="*/ 0 w 374"/>
                <a:gd name="T10" fmla="*/ 0 h 78"/>
                <a:gd name="T11" fmla="*/ 374 w 374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4" h="78">
                  <a:moveTo>
                    <a:pt x="0" y="78"/>
                  </a:moveTo>
                  <a:lnTo>
                    <a:pt x="191" y="0"/>
                  </a:lnTo>
                  <a:lnTo>
                    <a:pt x="374" y="52"/>
                  </a:ln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271" name="Freeform 23">
              <a:extLst>
                <a:ext uri="{FF2B5EF4-FFF2-40B4-BE49-F238E27FC236}">
                  <a16:creationId xmlns:a16="http://schemas.microsoft.com/office/drawing/2014/main" xmlns="" id="{F4386C69-706A-F84C-AC2C-52BF43E5A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" y="1228"/>
              <a:ext cx="2242" cy="425"/>
            </a:xfrm>
            <a:custGeom>
              <a:avLst/>
              <a:gdLst>
                <a:gd name="T0" fmla="*/ 0 w 374"/>
                <a:gd name="T1" fmla="*/ 2147483646 h 78"/>
                <a:gd name="T2" fmla="*/ 2147483646 w 374"/>
                <a:gd name="T3" fmla="*/ 0 h 78"/>
                <a:gd name="T4" fmla="*/ 2147483646 w 374"/>
                <a:gd name="T5" fmla="*/ 2147483646 h 78"/>
                <a:gd name="T6" fmla="*/ 0 60000 65536"/>
                <a:gd name="T7" fmla="*/ 0 60000 65536"/>
                <a:gd name="T8" fmla="*/ 0 60000 65536"/>
                <a:gd name="T9" fmla="*/ 0 w 374"/>
                <a:gd name="T10" fmla="*/ 0 h 78"/>
                <a:gd name="T11" fmla="*/ 374 w 374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4" h="78">
                  <a:moveTo>
                    <a:pt x="0" y="78"/>
                  </a:moveTo>
                  <a:lnTo>
                    <a:pt x="191" y="0"/>
                  </a:lnTo>
                  <a:lnTo>
                    <a:pt x="374" y="52"/>
                  </a:ln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272" name="Freeform 24">
              <a:extLst>
                <a:ext uri="{FF2B5EF4-FFF2-40B4-BE49-F238E27FC236}">
                  <a16:creationId xmlns:a16="http://schemas.microsoft.com/office/drawing/2014/main" xmlns="" id="{BFFF40FC-05C8-4343-B105-8104F9905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" y="2753"/>
              <a:ext cx="2242" cy="708"/>
            </a:xfrm>
            <a:custGeom>
              <a:avLst/>
              <a:gdLst>
                <a:gd name="T0" fmla="*/ 297 w 2293"/>
                <a:gd name="T1" fmla="*/ 0 h 782"/>
                <a:gd name="T2" fmla="*/ 580 w 2293"/>
                <a:gd name="T3" fmla="*/ 5 h 782"/>
                <a:gd name="T4" fmla="*/ 285 w 2293"/>
                <a:gd name="T5" fmla="*/ 5 h 782"/>
                <a:gd name="T6" fmla="*/ 0 w 2293"/>
                <a:gd name="T7" fmla="*/ 5 h 782"/>
                <a:gd name="T8" fmla="*/ 297 w 2293"/>
                <a:gd name="T9" fmla="*/ 0 h 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93"/>
                <a:gd name="T16" fmla="*/ 0 h 782"/>
                <a:gd name="T17" fmla="*/ 2293 w 2293"/>
                <a:gd name="T18" fmla="*/ 782 h 7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93" h="782">
                  <a:moveTo>
                    <a:pt x="1171" y="0"/>
                  </a:moveTo>
                  <a:lnTo>
                    <a:pt x="2293" y="313"/>
                  </a:lnTo>
                  <a:lnTo>
                    <a:pt x="1122" y="782"/>
                  </a:lnTo>
                  <a:lnTo>
                    <a:pt x="0" y="470"/>
                  </a:lnTo>
                  <a:lnTo>
                    <a:pt x="1171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273" name="Freeform 25">
              <a:extLst>
                <a:ext uri="{FF2B5EF4-FFF2-40B4-BE49-F238E27FC236}">
                  <a16:creationId xmlns:a16="http://schemas.microsoft.com/office/drawing/2014/main" xmlns="" id="{9031C741-2CFF-DF4A-AEAD-4891072EB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9" y="1228"/>
              <a:ext cx="1097" cy="1809"/>
            </a:xfrm>
            <a:custGeom>
              <a:avLst/>
              <a:gdLst>
                <a:gd name="T0" fmla="*/ 285 w 1122"/>
                <a:gd name="T1" fmla="*/ 5 h 1997"/>
                <a:gd name="T2" fmla="*/ 285 w 1122"/>
                <a:gd name="T3" fmla="*/ 5 h 1997"/>
                <a:gd name="T4" fmla="*/ 0 w 1122"/>
                <a:gd name="T5" fmla="*/ 0 h 1997"/>
                <a:gd name="T6" fmla="*/ 0 w 1122"/>
                <a:gd name="T7" fmla="*/ 5 h 1997"/>
                <a:gd name="T8" fmla="*/ 285 w 1122"/>
                <a:gd name="T9" fmla="*/ 5 h 19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2"/>
                <a:gd name="T16" fmla="*/ 0 h 1997"/>
                <a:gd name="T17" fmla="*/ 1122 w 1122"/>
                <a:gd name="T18" fmla="*/ 1997 h 19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2" h="1997">
                  <a:moveTo>
                    <a:pt x="1122" y="1997"/>
                  </a:moveTo>
                  <a:lnTo>
                    <a:pt x="1122" y="313"/>
                  </a:lnTo>
                  <a:lnTo>
                    <a:pt x="0" y="0"/>
                  </a:lnTo>
                  <a:lnTo>
                    <a:pt x="0" y="1684"/>
                  </a:lnTo>
                  <a:lnTo>
                    <a:pt x="1122" y="1997"/>
                  </a:lnTo>
                  <a:close/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274" name="Freeform 26">
              <a:extLst>
                <a:ext uri="{FF2B5EF4-FFF2-40B4-BE49-F238E27FC236}">
                  <a16:creationId xmlns:a16="http://schemas.microsoft.com/office/drawing/2014/main" xmlns="" id="{D5CA4B7A-23EC-F54C-832D-845B7433B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" y="1228"/>
              <a:ext cx="1145" cy="1951"/>
            </a:xfrm>
            <a:custGeom>
              <a:avLst/>
              <a:gdLst>
                <a:gd name="T0" fmla="*/ 298 w 1171"/>
                <a:gd name="T1" fmla="*/ 5 h 2154"/>
                <a:gd name="T2" fmla="*/ 298 w 1171"/>
                <a:gd name="T3" fmla="*/ 0 h 2154"/>
                <a:gd name="T4" fmla="*/ 0 w 1171"/>
                <a:gd name="T5" fmla="*/ 5 h 2154"/>
                <a:gd name="T6" fmla="*/ 0 w 1171"/>
                <a:gd name="T7" fmla="*/ 5 h 2154"/>
                <a:gd name="T8" fmla="*/ 298 w 1171"/>
                <a:gd name="T9" fmla="*/ 5 h 21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1"/>
                <a:gd name="T16" fmla="*/ 0 h 2154"/>
                <a:gd name="T17" fmla="*/ 1171 w 1171"/>
                <a:gd name="T18" fmla="*/ 2154 h 21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1" h="2154">
                  <a:moveTo>
                    <a:pt x="1171" y="1684"/>
                  </a:moveTo>
                  <a:lnTo>
                    <a:pt x="1171" y="0"/>
                  </a:lnTo>
                  <a:lnTo>
                    <a:pt x="0" y="469"/>
                  </a:lnTo>
                  <a:lnTo>
                    <a:pt x="0" y="2154"/>
                  </a:lnTo>
                  <a:lnTo>
                    <a:pt x="1171" y="1684"/>
                  </a:lnTo>
                  <a:close/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275" name="Line 27">
              <a:extLst>
                <a:ext uri="{FF2B5EF4-FFF2-40B4-BE49-F238E27FC236}">
                  <a16:creationId xmlns:a16="http://schemas.microsoft.com/office/drawing/2014/main" xmlns="" id="{683C7709-6EFE-A149-AA5C-6AF1AE1D30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60" y="3037"/>
              <a:ext cx="1145" cy="42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276" name="Line 28">
              <a:extLst>
                <a:ext uri="{FF2B5EF4-FFF2-40B4-BE49-F238E27FC236}">
                  <a16:creationId xmlns:a16="http://schemas.microsoft.com/office/drawing/2014/main" xmlns="" id="{DD846A50-19A8-344F-8454-4CA9E0F126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0" y="3461"/>
              <a:ext cx="1" cy="39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277" name="Line 29">
              <a:extLst>
                <a:ext uri="{FF2B5EF4-FFF2-40B4-BE49-F238E27FC236}">
                  <a16:creationId xmlns:a16="http://schemas.microsoft.com/office/drawing/2014/main" xmlns="" id="{EA700B0D-3AB1-4D40-9579-E84F05922B6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106097">
              <a:off x="5437" y="3320"/>
              <a:ext cx="1" cy="39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278" name="Line 30">
              <a:extLst>
                <a:ext uri="{FF2B5EF4-FFF2-40B4-BE49-F238E27FC236}">
                  <a16:creationId xmlns:a16="http://schemas.microsoft.com/office/drawing/2014/main" xmlns="" id="{EE102456-8C02-E046-AC17-914B5C73721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700000">
              <a:off x="5822" y="3179"/>
              <a:ext cx="2" cy="3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279" name="Line 31">
              <a:extLst>
                <a:ext uri="{FF2B5EF4-FFF2-40B4-BE49-F238E27FC236}">
                  <a16:creationId xmlns:a16="http://schemas.microsoft.com/office/drawing/2014/main" xmlns="" id="{7A7A8212-34D1-F945-AE15-2663A99555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05" y="3037"/>
              <a:ext cx="1" cy="37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64224" name="Rectangle 32">
              <a:extLst>
                <a:ext uri="{FF2B5EF4-FFF2-40B4-BE49-F238E27FC236}">
                  <a16:creationId xmlns:a16="http://schemas.microsoft.com/office/drawing/2014/main" xmlns="" id="{86C34B99-1911-B242-B82E-8B06194F39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174857">
              <a:off x="5158" y="3468"/>
              <a:ext cx="164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pt-BR" sz="120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&lt;24</a:t>
              </a:r>
              <a:endParaRPr lang="pt-BR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64225" name="Rectangle 33">
              <a:extLst>
                <a:ext uri="{FF2B5EF4-FFF2-40B4-BE49-F238E27FC236}">
                  <a16:creationId xmlns:a16="http://schemas.microsoft.com/office/drawing/2014/main" xmlns="" id="{46BCBC48-B39E-4449-9B24-D5B54C187D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177643">
              <a:off x="5446" y="3399"/>
              <a:ext cx="327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pt-BR" altLang="pt-BR" sz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24-25,9</a:t>
              </a:r>
            </a:p>
          </p:txBody>
        </p:sp>
        <p:sp>
          <p:nvSpPr>
            <p:cNvPr id="264226" name="Rectangle 34">
              <a:extLst>
                <a:ext uri="{FF2B5EF4-FFF2-40B4-BE49-F238E27FC236}">
                  <a16:creationId xmlns:a16="http://schemas.microsoft.com/office/drawing/2014/main" xmlns="" id="{7D5E592E-9903-4B4B-BFBC-8E8A9A411B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177643">
              <a:off x="5914" y="3188"/>
              <a:ext cx="16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pt-BR" sz="120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sym typeface="Symbol" pitchFamily="18" charset="2"/>
                </a:rPr>
                <a:t></a:t>
              </a:r>
              <a:r>
                <a:rPr lang="pt-BR" sz="120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26</a:t>
              </a:r>
              <a:endParaRPr lang="pt-BR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6283" name="Line 35">
              <a:extLst>
                <a:ext uri="{FF2B5EF4-FFF2-40B4-BE49-F238E27FC236}">
                  <a16:creationId xmlns:a16="http://schemas.microsoft.com/office/drawing/2014/main" xmlns="" id="{03415760-69BF-AF4B-A811-2B76452A45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4" y="3179"/>
              <a:ext cx="1097" cy="28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284" name="Line 36">
              <a:extLst>
                <a:ext uri="{FF2B5EF4-FFF2-40B4-BE49-F238E27FC236}">
                  <a16:creationId xmlns:a16="http://schemas.microsoft.com/office/drawing/2014/main" xmlns="" id="{5A0FE089-0E4F-F848-B0F0-CD9152B6CB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0" y="3461"/>
              <a:ext cx="1" cy="39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285" name="Line 37">
              <a:extLst>
                <a:ext uri="{FF2B5EF4-FFF2-40B4-BE49-F238E27FC236}">
                  <a16:creationId xmlns:a16="http://schemas.microsoft.com/office/drawing/2014/main" xmlns="" id="{DD897F22-F3B8-F048-A925-0E9BC2F2DD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6" y="3369"/>
              <a:ext cx="1" cy="3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286" name="Line 38">
              <a:extLst>
                <a:ext uri="{FF2B5EF4-FFF2-40B4-BE49-F238E27FC236}">
                  <a16:creationId xmlns:a16="http://schemas.microsoft.com/office/drawing/2014/main" xmlns="" id="{8356CF87-904B-E24B-9B5D-9ABC689D0F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3272"/>
              <a:ext cx="1" cy="37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287" name="Line 39">
              <a:extLst>
                <a:ext uri="{FF2B5EF4-FFF2-40B4-BE49-F238E27FC236}">
                  <a16:creationId xmlns:a16="http://schemas.microsoft.com/office/drawing/2014/main" xmlns="" id="{6100E9A0-EDCC-6B45-B792-1BB581E0F0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4" y="3179"/>
              <a:ext cx="1" cy="3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64232" name="Rectangle 40">
              <a:extLst>
                <a:ext uri="{FF2B5EF4-FFF2-40B4-BE49-F238E27FC236}">
                  <a16:creationId xmlns:a16="http://schemas.microsoft.com/office/drawing/2014/main" xmlns="" id="{B60BD747-82D8-2A40-8777-4ACD44BC03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66702">
              <a:off x="4604" y="3514"/>
              <a:ext cx="298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pt-BR" sz="1200" u="sng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&gt;</a:t>
              </a:r>
              <a:r>
                <a:rPr lang="pt-BR" sz="120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2000 </a:t>
              </a:r>
              <a:endParaRPr lang="pt-BR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64233" name="Rectangle 41">
              <a:extLst>
                <a:ext uri="{FF2B5EF4-FFF2-40B4-BE49-F238E27FC236}">
                  <a16:creationId xmlns:a16="http://schemas.microsoft.com/office/drawing/2014/main" xmlns="" id="{21049681-B382-2643-9D5A-B099460F44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919525">
              <a:off x="3964" y="3293"/>
              <a:ext cx="16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pt-BR" sz="120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500</a:t>
              </a:r>
              <a:endParaRPr lang="pt-BR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6290" name="Freeform 42">
              <a:extLst>
                <a:ext uri="{FF2B5EF4-FFF2-40B4-BE49-F238E27FC236}">
                  <a16:creationId xmlns:a16="http://schemas.microsoft.com/office/drawing/2014/main" xmlns="" id="{FBA17B30-89CE-014A-9E00-01DB5F341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9" y="1343"/>
              <a:ext cx="348" cy="1640"/>
            </a:xfrm>
            <a:custGeom>
              <a:avLst/>
              <a:gdLst>
                <a:gd name="T0" fmla="*/ 0 w 356"/>
                <a:gd name="T1" fmla="*/ 5 h 1810"/>
                <a:gd name="T2" fmla="*/ 0 w 356"/>
                <a:gd name="T3" fmla="*/ 5 h 1810"/>
                <a:gd name="T4" fmla="*/ 90 w 356"/>
                <a:gd name="T5" fmla="*/ 0 h 1810"/>
                <a:gd name="T6" fmla="*/ 90 w 356"/>
                <a:gd name="T7" fmla="*/ 5 h 1810"/>
                <a:gd name="T8" fmla="*/ 0 w 356"/>
                <a:gd name="T9" fmla="*/ 5 h 18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1810"/>
                <a:gd name="T17" fmla="*/ 356 w 356"/>
                <a:gd name="T18" fmla="*/ 1810 h 18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1810">
                  <a:moveTo>
                    <a:pt x="0" y="1810"/>
                  </a:moveTo>
                  <a:lnTo>
                    <a:pt x="0" y="144"/>
                  </a:lnTo>
                  <a:lnTo>
                    <a:pt x="356" y="0"/>
                  </a:lnTo>
                  <a:lnTo>
                    <a:pt x="356" y="1666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666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291" name="Freeform 43">
              <a:extLst>
                <a:ext uri="{FF2B5EF4-FFF2-40B4-BE49-F238E27FC236}">
                  <a16:creationId xmlns:a16="http://schemas.microsoft.com/office/drawing/2014/main" xmlns="" id="{A1772EB4-991E-9348-9A47-168A46AAA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1381"/>
              <a:ext cx="359" cy="1602"/>
            </a:xfrm>
            <a:custGeom>
              <a:avLst/>
              <a:gdLst>
                <a:gd name="T0" fmla="*/ 0 w 368"/>
                <a:gd name="T1" fmla="*/ 5 h 1768"/>
                <a:gd name="T2" fmla="*/ 0 w 368"/>
                <a:gd name="T3" fmla="*/ 0 h 1768"/>
                <a:gd name="T4" fmla="*/ 83 w 368"/>
                <a:gd name="T5" fmla="*/ 5 h 1768"/>
                <a:gd name="T6" fmla="*/ 83 w 368"/>
                <a:gd name="T7" fmla="*/ 5 h 1768"/>
                <a:gd name="T8" fmla="*/ 0 w 368"/>
                <a:gd name="T9" fmla="*/ 5 h 1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8"/>
                <a:gd name="T16" fmla="*/ 0 h 1768"/>
                <a:gd name="T17" fmla="*/ 368 w 368"/>
                <a:gd name="T18" fmla="*/ 1768 h 1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8" h="1768">
                  <a:moveTo>
                    <a:pt x="0" y="1660"/>
                  </a:moveTo>
                  <a:lnTo>
                    <a:pt x="0" y="0"/>
                  </a:lnTo>
                  <a:lnTo>
                    <a:pt x="368" y="102"/>
                  </a:lnTo>
                  <a:lnTo>
                    <a:pt x="368" y="1768"/>
                  </a:lnTo>
                  <a:lnTo>
                    <a:pt x="0" y="1660"/>
                  </a:ln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292" name="Freeform 44">
              <a:extLst>
                <a:ext uri="{FF2B5EF4-FFF2-40B4-BE49-F238E27FC236}">
                  <a16:creationId xmlns:a16="http://schemas.microsoft.com/office/drawing/2014/main" xmlns="" id="{0896E74E-4812-B549-A39A-DD3BFDF03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1249"/>
              <a:ext cx="707" cy="225"/>
            </a:xfrm>
            <a:custGeom>
              <a:avLst/>
              <a:gdLst>
                <a:gd name="T0" fmla="*/ 171 w 724"/>
                <a:gd name="T1" fmla="*/ 5 h 247"/>
                <a:gd name="T2" fmla="*/ 85 w 724"/>
                <a:gd name="T3" fmla="*/ 0 h 247"/>
                <a:gd name="T4" fmla="*/ 0 w 724"/>
                <a:gd name="T5" fmla="*/ 5 h 247"/>
                <a:gd name="T6" fmla="*/ 88 w 724"/>
                <a:gd name="T7" fmla="*/ 5 h 247"/>
                <a:gd name="T8" fmla="*/ 171 w 724"/>
                <a:gd name="T9" fmla="*/ 5 h 2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4"/>
                <a:gd name="T16" fmla="*/ 0 h 247"/>
                <a:gd name="T17" fmla="*/ 724 w 724"/>
                <a:gd name="T18" fmla="*/ 247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4" h="247">
                  <a:moveTo>
                    <a:pt x="724" y="103"/>
                  </a:moveTo>
                  <a:lnTo>
                    <a:pt x="356" y="0"/>
                  </a:lnTo>
                  <a:lnTo>
                    <a:pt x="0" y="145"/>
                  </a:lnTo>
                  <a:lnTo>
                    <a:pt x="368" y="247"/>
                  </a:lnTo>
                  <a:lnTo>
                    <a:pt x="724" y="103"/>
                  </a:lnTo>
                  <a:close/>
                </a:path>
              </a:pathLst>
            </a:custGeom>
            <a:solidFill>
              <a:srgbClr val="999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64237" name="Rectangle 45">
              <a:extLst>
                <a:ext uri="{FF2B5EF4-FFF2-40B4-BE49-F238E27FC236}">
                  <a16:creationId xmlns:a16="http://schemas.microsoft.com/office/drawing/2014/main" xmlns="" id="{CB2C1D6D-70B7-FD48-BFF4-2566AF16C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" y="1267"/>
              <a:ext cx="18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pt-BR" altLang="pt-BR" sz="1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49,5</a:t>
              </a:r>
            </a:p>
          </p:txBody>
        </p:sp>
        <p:sp>
          <p:nvSpPr>
            <p:cNvPr id="96294" name="Freeform 46">
              <a:extLst>
                <a:ext uri="{FF2B5EF4-FFF2-40B4-BE49-F238E27FC236}">
                  <a16:creationId xmlns:a16="http://schemas.microsoft.com/office/drawing/2014/main" xmlns="" id="{D2661204-7851-3E44-A992-F73FCC85F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2" y="2204"/>
              <a:ext cx="347" cy="920"/>
            </a:xfrm>
            <a:custGeom>
              <a:avLst/>
              <a:gdLst>
                <a:gd name="T0" fmla="*/ 0 w 355"/>
                <a:gd name="T1" fmla="*/ 5 h 1016"/>
                <a:gd name="T2" fmla="*/ 0 w 355"/>
                <a:gd name="T3" fmla="*/ 5 h 1016"/>
                <a:gd name="T4" fmla="*/ 90 w 355"/>
                <a:gd name="T5" fmla="*/ 0 h 1016"/>
                <a:gd name="T6" fmla="*/ 90 w 355"/>
                <a:gd name="T7" fmla="*/ 5 h 1016"/>
                <a:gd name="T8" fmla="*/ 0 w 355"/>
                <a:gd name="T9" fmla="*/ 5 h 10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5"/>
                <a:gd name="T16" fmla="*/ 0 h 1016"/>
                <a:gd name="T17" fmla="*/ 355 w 355"/>
                <a:gd name="T18" fmla="*/ 1016 h 10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5" h="1016">
                  <a:moveTo>
                    <a:pt x="0" y="1016"/>
                  </a:moveTo>
                  <a:lnTo>
                    <a:pt x="0" y="144"/>
                  </a:lnTo>
                  <a:lnTo>
                    <a:pt x="355" y="0"/>
                  </a:lnTo>
                  <a:lnTo>
                    <a:pt x="355" y="872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666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295" name="Freeform 47">
              <a:extLst>
                <a:ext uri="{FF2B5EF4-FFF2-40B4-BE49-F238E27FC236}">
                  <a16:creationId xmlns:a16="http://schemas.microsoft.com/office/drawing/2014/main" xmlns="" id="{DC4975D0-0173-6640-9E75-1159CAD84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" y="2242"/>
              <a:ext cx="366" cy="882"/>
            </a:xfrm>
            <a:custGeom>
              <a:avLst/>
              <a:gdLst>
                <a:gd name="T0" fmla="*/ 0 w 374"/>
                <a:gd name="T1" fmla="*/ 5 h 974"/>
                <a:gd name="T2" fmla="*/ 0 w 374"/>
                <a:gd name="T3" fmla="*/ 0 h 974"/>
                <a:gd name="T4" fmla="*/ 101 w 374"/>
                <a:gd name="T5" fmla="*/ 5 h 974"/>
                <a:gd name="T6" fmla="*/ 101 w 374"/>
                <a:gd name="T7" fmla="*/ 5 h 974"/>
                <a:gd name="T8" fmla="*/ 0 w 374"/>
                <a:gd name="T9" fmla="*/ 5 h 9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4"/>
                <a:gd name="T16" fmla="*/ 0 h 974"/>
                <a:gd name="T17" fmla="*/ 374 w 374"/>
                <a:gd name="T18" fmla="*/ 974 h 9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4" h="974">
                  <a:moveTo>
                    <a:pt x="0" y="866"/>
                  </a:moveTo>
                  <a:lnTo>
                    <a:pt x="0" y="0"/>
                  </a:lnTo>
                  <a:lnTo>
                    <a:pt x="374" y="102"/>
                  </a:lnTo>
                  <a:lnTo>
                    <a:pt x="374" y="974"/>
                  </a:lnTo>
                  <a:lnTo>
                    <a:pt x="0" y="866"/>
                  </a:ln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296" name="Freeform 48">
              <a:extLst>
                <a:ext uri="{FF2B5EF4-FFF2-40B4-BE49-F238E27FC236}">
                  <a16:creationId xmlns:a16="http://schemas.microsoft.com/office/drawing/2014/main" xmlns="" id="{BA95E9BC-9D00-A542-B377-42E5F4505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" y="2111"/>
              <a:ext cx="713" cy="223"/>
            </a:xfrm>
            <a:custGeom>
              <a:avLst/>
              <a:gdLst>
                <a:gd name="T0" fmla="*/ 189 w 729"/>
                <a:gd name="T1" fmla="*/ 5 h 246"/>
                <a:gd name="T2" fmla="*/ 93 w 729"/>
                <a:gd name="T3" fmla="*/ 0 h 246"/>
                <a:gd name="T4" fmla="*/ 0 w 729"/>
                <a:gd name="T5" fmla="*/ 5 h 246"/>
                <a:gd name="T6" fmla="*/ 98 w 729"/>
                <a:gd name="T7" fmla="*/ 5 h 246"/>
                <a:gd name="T8" fmla="*/ 189 w 729"/>
                <a:gd name="T9" fmla="*/ 5 h 2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9"/>
                <a:gd name="T16" fmla="*/ 0 h 246"/>
                <a:gd name="T17" fmla="*/ 729 w 729"/>
                <a:gd name="T18" fmla="*/ 246 h 2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9" h="246">
                  <a:moveTo>
                    <a:pt x="729" y="102"/>
                  </a:moveTo>
                  <a:lnTo>
                    <a:pt x="355" y="0"/>
                  </a:lnTo>
                  <a:lnTo>
                    <a:pt x="0" y="144"/>
                  </a:lnTo>
                  <a:lnTo>
                    <a:pt x="374" y="246"/>
                  </a:lnTo>
                  <a:lnTo>
                    <a:pt x="729" y="102"/>
                  </a:lnTo>
                  <a:close/>
                </a:path>
              </a:pathLst>
            </a:custGeom>
            <a:solidFill>
              <a:srgbClr val="999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64241" name="Rectangle 49">
              <a:extLst>
                <a:ext uri="{FF2B5EF4-FFF2-40B4-BE49-F238E27FC236}">
                  <a16:creationId xmlns:a16="http://schemas.microsoft.com/office/drawing/2014/main" xmlns="" id="{00C7084E-5D47-7447-902B-1372D0C095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" y="2149"/>
              <a:ext cx="18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pt-BR" altLang="pt-BR" sz="1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25,9</a:t>
              </a:r>
            </a:p>
          </p:txBody>
        </p:sp>
        <p:sp>
          <p:nvSpPr>
            <p:cNvPr id="96298" name="Freeform 50">
              <a:extLst>
                <a:ext uri="{FF2B5EF4-FFF2-40B4-BE49-F238E27FC236}">
                  <a16:creationId xmlns:a16="http://schemas.microsoft.com/office/drawing/2014/main" xmlns="" id="{D3B29DB9-E648-234E-B0A3-B5A7DE1BA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" y="2770"/>
              <a:ext cx="349" cy="496"/>
            </a:xfrm>
            <a:custGeom>
              <a:avLst/>
              <a:gdLst>
                <a:gd name="T0" fmla="*/ 0 w 356"/>
                <a:gd name="T1" fmla="*/ 5 h 548"/>
                <a:gd name="T2" fmla="*/ 0 w 356"/>
                <a:gd name="T3" fmla="*/ 5 h 548"/>
                <a:gd name="T4" fmla="*/ 107 w 356"/>
                <a:gd name="T5" fmla="*/ 0 h 548"/>
                <a:gd name="T6" fmla="*/ 107 w 356"/>
                <a:gd name="T7" fmla="*/ 5 h 548"/>
                <a:gd name="T8" fmla="*/ 0 w 356"/>
                <a:gd name="T9" fmla="*/ 5 h 5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548"/>
                <a:gd name="T17" fmla="*/ 356 w 356"/>
                <a:gd name="T18" fmla="*/ 548 h 5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548">
                  <a:moveTo>
                    <a:pt x="0" y="548"/>
                  </a:moveTo>
                  <a:lnTo>
                    <a:pt x="0" y="139"/>
                  </a:lnTo>
                  <a:lnTo>
                    <a:pt x="356" y="0"/>
                  </a:lnTo>
                  <a:lnTo>
                    <a:pt x="356" y="403"/>
                  </a:lnTo>
                  <a:lnTo>
                    <a:pt x="0" y="548"/>
                  </a:lnTo>
                  <a:close/>
                </a:path>
              </a:pathLst>
            </a:custGeom>
            <a:solidFill>
              <a:srgbClr val="666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299" name="Freeform 51">
              <a:extLst>
                <a:ext uri="{FF2B5EF4-FFF2-40B4-BE49-F238E27FC236}">
                  <a16:creationId xmlns:a16="http://schemas.microsoft.com/office/drawing/2014/main" xmlns="" id="{4F2CCF75-F19D-D749-8014-606DDDFFD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2" y="2804"/>
              <a:ext cx="365" cy="462"/>
            </a:xfrm>
            <a:custGeom>
              <a:avLst/>
              <a:gdLst>
                <a:gd name="T0" fmla="*/ 0 w 374"/>
                <a:gd name="T1" fmla="*/ 5 h 511"/>
                <a:gd name="T2" fmla="*/ 0 w 374"/>
                <a:gd name="T3" fmla="*/ 0 h 511"/>
                <a:gd name="T4" fmla="*/ 85 w 374"/>
                <a:gd name="T5" fmla="*/ 5 h 511"/>
                <a:gd name="T6" fmla="*/ 85 w 374"/>
                <a:gd name="T7" fmla="*/ 5 h 511"/>
                <a:gd name="T8" fmla="*/ 0 w 374"/>
                <a:gd name="T9" fmla="*/ 5 h 5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4"/>
                <a:gd name="T16" fmla="*/ 0 h 511"/>
                <a:gd name="T17" fmla="*/ 374 w 374"/>
                <a:gd name="T18" fmla="*/ 511 h 5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4" h="511">
                  <a:moveTo>
                    <a:pt x="0" y="403"/>
                  </a:moveTo>
                  <a:lnTo>
                    <a:pt x="0" y="0"/>
                  </a:lnTo>
                  <a:lnTo>
                    <a:pt x="374" y="102"/>
                  </a:lnTo>
                  <a:lnTo>
                    <a:pt x="374" y="511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300" name="Freeform 52">
              <a:extLst>
                <a:ext uri="{FF2B5EF4-FFF2-40B4-BE49-F238E27FC236}">
                  <a16:creationId xmlns:a16="http://schemas.microsoft.com/office/drawing/2014/main" xmlns="" id="{D8D51752-1F34-E44A-8BDB-53CCCE935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2" y="2672"/>
              <a:ext cx="714" cy="223"/>
            </a:xfrm>
            <a:custGeom>
              <a:avLst/>
              <a:gdLst>
                <a:gd name="T0" fmla="*/ 189 w 730"/>
                <a:gd name="T1" fmla="*/ 5 h 247"/>
                <a:gd name="T2" fmla="*/ 94 w 730"/>
                <a:gd name="T3" fmla="*/ 0 h 247"/>
                <a:gd name="T4" fmla="*/ 0 w 730"/>
                <a:gd name="T5" fmla="*/ 5 h 247"/>
                <a:gd name="T6" fmla="*/ 98 w 730"/>
                <a:gd name="T7" fmla="*/ 5 h 247"/>
                <a:gd name="T8" fmla="*/ 189 w 730"/>
                <a:gd name="T9" fmla="*/ 5 h 2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0"/>
                <a:gd name="T16" fmla="*/ 0 h 247"/>
                <a:gd name="T17" fmla="*/ 730 w 730"/>
                <a:gd name="T18" fmla="*/ 247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0" h="247">
                  <a:moveTo>
                    <a:pt x="730" y="108"/>
                  </a:moveTo>
                  <a:lnTo>
                    <a:pt x="356" y="0"/>
                  </a:lnTo>
                  <a:lnTo>
                    <a:pt x="0" y="145"/>
                  </a:lnTo>
                  <a:lnTo>
                    <a:pt x="374" y="247"/>
                  </a:lnTo>
                  <a:lnTo>
                    <a:pt x="730" y="108"/>
                  </a:lnTo>
                  <a:close/>
                </a:path>
              </a:pathLst>
            </a:custGeom>
            <a:solidFill>
              <a:srgbClr val="999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64245" name="Rectangle 53">
              <a:extLst>
                <a:ext uri="{FF2B5EF4-FFF2-40B4-BE49-F238E27FC236}">
                  <a16:creationId xmlns:a16="http://schemas.microsoft.com/office/drawing/2014/main" xmlns="" id="{4462C4CD-E459-5047-92EC-C0973E013B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8" y="2706"/>
              <a:ext cx="18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pt-BR" altLang="pt-BR" sz="1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12,1</a:t>
              </a:r>
            </a:p>
          </p:txBody>
        </p:sp>
        <p:sp>
          <p:nvSpPr>
            <p:cNvPr id="96302" name="Freeform 54">
              <a:extLst>
                <a:ext uri="{FF2B5EF4-FFF2-40B4-BE49-F238E27FC236}">
                  <a16:creationId xmlns:a16="http://schemas.microsoft.com/office/drawing/2014/main" xmlns="" id="{B3D8164C-CD3B-5244-A233-B772D6B8E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" y="1763"/>
              <a:ext cx="348" cy="1311"/>
            </a:xfrm>
            <a:custGeom>
              <a:avLst/>
              <a:gdLst>
                <a:gd name="T0" fmla="*/ 0 w 356"/>
                <a:gd name="T1" fmla="*/ 5 h 1449"/>
                <a:gd name="T2" fmla="*/ 0 w 356"/>
                <a:gd name="T3" fmla="*/ 5 h 1449"/>
                <a:gd name="T4" fmla="*/ 90 w 356"/>
                <a:gd name="T5" fmla="*/ 0 h 1449"/>
                <a:gd name="T6" fmla="*/ 90 w 356"/>
                <a:gd name="T7" fmla="*/ 5 h 1449"/>
                <a:gd name="T8" fmla="*/ 0 w 356"/>
                <a:gd name="T9" fmla="*/ 5 h 14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1449"/>
                <a:gd name="T17" fmla="*/ 356 w 356"/>
                <a:gd name="T18" fmla="*/ 1449 h 14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1449">
                  <a:moveTo>
                    <a:pt x="0" y="1449"/>
                  </a:moveTo>
                  <a:lnTo>
                    <a:pt x="0" y="144"/>
                  </a:lnTo>
                  <a:lnTo>
                    <a:pt x="356" y="0"/>
                  </a:lnTo>
                  <a:lnTo>
                    <a:pt x="356" y="1311"/>
                  </a:lnTo>
                  <a:lnTo>
                    <a:pt x="0" y="1449"/>
                  </a:lnTo>
                  <a:close/>
                </a:path>
              </a:pathLst>
            </a:custGeom>
            <a:solidFill>
              <a:srgbClr val="1A1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303" name="Freeform 55">
              <a:extLst>
                <a:ext uri="{FF2B5EF4-FFF2-40B4-BE49-F238E27FC236}">
                  <a16:creationId xmlns:a16="http://schemas.microsoft.com/office/drawing/2014/main" xmlns="" id="{FDC54400-BFC6-6249-8131-C46C9D1E1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9" y="1795"/>
              <a:ext cx="366" cy="1279"/>
            </a:xfrm>
            <a:custGeom>
              <a:avLst/>
              <a:gdLst>
                <a:gd name="T0" fmla="*/ 0 w 374"/>
                <a:gd name="T1" fmla="*/ 5 h 1413"/>
                <a:gd name="T2" fmla="*/ 0 w 374"/>
                <a:gd name="T3" fmla="*/ 0 h 1413"/>
                <a:gd name="T4" fmla="*/ 101 w 374"/>
                <a:gd name="T5" fmla="*/ 5 h 1413"/>
                <a:gd name="T6" fmla="*/ 101 w 374"/>
                <a:gd name="T7" fmla="*/ 5 h 1413"/>
                <a:gd name="T8" fmla="*/ 0 w 374"/>
                <a:gd name="T9" fmla="*/ 5 h 14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4"/>
                <a:gd name="T16" fmla="*/ 0 h 1413"/>
                <a:gd name="T17" fmla="*/ 374 w 374"/>
                <a:gd name="T18" fmla="*/ 1413 h 14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4" h="1413">
                  <a:moveTo>
                    <a:pt x="0" y="1311"/>
                  </a:moveTo>
                  <a:lnTo>
                    <a:pt x="0" y="0"/>
                  </a:lnTo>
                  <a:lnTo>
                    <a:pt x="374" y="108"/>
                  </a:lnTo>
                  <a:lnTo>
                    <a:pt x="374" y="1413"/>
                  </a:lnTo>
                  <a:lnTo>
                    <a:pt x="0" y="1311"/>
                  </a:lnTo>
                  <a:close/>
                </a:path>
              </a:pathLst>
            </a:cu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304" name="Freeform 56">
              <a:extLst>
                <a:ext uri="{FF2B5EF4-FFF2-40B4-BE49-F238E27FC236}">
                  <a16:creationId xmlns:a16="http://schemas.microsoft.com/office/drawing/2014/main" xmlns="" id="{2551717E-8B19-564F-978D-05443AF13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9" y="1669"/>
              <a:ext cx="714" cy="223"/>
            </a:xfrm>
            <a:custGeom>
              <a:avLst/>
              <a:gdLst>
                <a:gd name="T0" fmla="*/ 189 w 730"/>
                <a:gd name="T1" fmla="*/ 5 h 247"/>
                <a:gd name="T2" fmla="*/ 94 w 730"/>
                <a:gd name="T3" fmla="*/ 0 h 247"/>
                <a:gd name="T4" fmla="*/ 0 w 730"/>
                <a:gd name="T5" fmla="*/ 5 h 247"/>
                <a:gd name="T6" fmla="*/ 98 w 730"/>
                <a:gd name="T7" fmla="*/ 5 h 247"/>
                <a:gd name="T8" fmla="*/ 189 w 730"/>
                <a:gd name="T9" fmla="*/ 5 h 2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0"/>
                <a:gd name="T16" fmla="*/ 0 h 247"/>
                <a:gd name="T17" fmla="*/ 730 w 730"/>
                <a:gd name="T18" fmla="*/ 247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0" h="247">
                  <a:moveTo>
                    <a:pt x="730" y="103"/>
                  </a:moveTo>
                  <a:lnTo>
                    <a:pt x="356" y="0"/>
                  </a:lnTo>
                  <a:lnTo>
                    <a:pt x="0" y="139"/>
                  </a:lnTo>
                  <a:lnTo>
                    <a:pt x="374" y="247"/>
                  </a:lnTo>
                  <a:lnTo>
                    <a:pt x="730" y="103"/>
                  </a:ln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64249" name="Rectangle 57">
              <a:extLst>
                <a:ext uri="{FF2B5EF4-FFF2-40B4-BE49-F238E27FC236}">
                  <a16:creationId xmlns:a16="http://schemas.microsoft.com/office/drawing/2014/main" xmlns="" id="{E5892F62-C198-2E4A-B1B8-7E7C3BEE3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0" y="1719"/>
              <a:ext cx="18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pt-BR" altLang="pt-BR" sz="1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38,9</a:t>
              </a:r>
            </a:p>
          </p:txBody>
        </p:sp>
        <p:sp>
          <p:nvSpPr>
            <p:cNvPr id="96306" name="Freeform 58">
              <a:extLst>
                <a:ext uri="{FF2B5EF4-FFF2-40B4-BE49-F238E27FC236}">
                  <a16:creationId xmlns:a16="http://schemas.microsoft.com/office/drawing/2014/main" xmlns="" id="{F6B6ADCD-3843-574A-8F6A-5B774F08A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1" y="2302"/>
              <a:ext cx="347" cy="915"/>
            </a:xfrm>
            <a:custGeom>
              <a:avLst/>
              <a:gdLst>
                <a:gd name="T0" fmla="*/ 0 w 355"/>
                <a:gd name="T1" fmla="*/ 5 h 1011"/>
                <a:gd name="T2" fmla="*/ 0 w 355"/>
                <a:gd name="T3" fmla="*/ 5 h 1011"/>
                <a:gd name="T4" fmla="*/ 90 w 355"/>
                <a:gd name="T5" fmla="*/ 0 h 1011"/>
                <a:gd name="T6" fmla="*/ 90 w 355"/>
                <a:gd name="T7" fmla="*/ 5 h 1011"/>
                <a:gd name="T8" fmla="*/ 0 w 355"/>
                <a:gd name="T9" fmla="*/ 5 h 10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5"/>
                <a:gd name="T16" fmla="*/ 0 h 1011"/>
                <a:gd name="T17" fmla="*/ 355 w 355"/>
                <a:gd name="T18" fmla="*/ 1011 h 10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5" h="1011">
                  <a:moveTo>
                    <a:pt x="0" y="1011"/>
                  </a:moveTo>
                  <a:lnTo>
                    <a:pt x="0" y="145"/>
                  </a:lnTo>
                  <a:lnTo>
                    <a:pt x="355" y="0"/>
                  </a:lnTo>
                  <a:lnTo>
                    <a:pt x="355" y="872"/>
                  </a:lnTo>
                  <a:lnTo>
                    <a:pt x="0" y="1011"/>
                  </a:lnTo>
                  <a:close/>
                </a:path>
              </a:pathLst>
            </a:custGeom>
            <a:solidFill>
              <a:srgbClr val="1A1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307" name="Freeform 59">
              <a:extLst>
                <a:ext uri="{FF2B5EF4-FFF2-40B4-BE49-F238E27FC236}">
                  <a16:creationId xmlns:a16="http://schemas.microsoft.com/office/drawing/2014/main" xmlns="" id="{F07AE089-0D07-CC48-807E-27EE1A2BE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2" y="2334"/>
              <a:ext cx="359" cy="883"/>
            </a:xfrm>
            <a:custGeom>
              <a:avLst/>
              <a:gdLst>
                <a:gd name="T0" fmla="*/ 0 w 368"/>
                <a:gd name="T1" fmla="*/ 5 h 975"/>
                <a:gd name="T2" fmla="*/ 0 w 368"/>
                <a:gd name="T3" fmla="*/ 0 h 975"/>
                <a:gd name="T4" fmla="*/ 83 w 368"/>
                <a:gd name="T5" fmla="*/ 5 h 975"/>
                <a:gd name="T6" fmla="*/ 83 w 368"/>
                <a:gd name="T7" fmla="*/ 5 h 975"/>
                <a:gd name="T8" fmla="*/ 0 w 368"/>
                <a:gd name="T9" fmla="*/ 5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8"/>
                <a:gd name="T16" fmla="*/ 0 h 975"/>
                <a:gd name="T17" fmla="*/ 368 w 368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8" h="975">
                  <a:moveTo>
                    <a:pt x="0" y="872"/>
                  </a:moveTo>
                  <a:lnTo>
                    <a:pt x="0" y="0"/>
                  </a:lnTo>
                  <a:lnTo>
                    <a:pt x="368" y="109"/>
                  </a:lnTo>
                  <a:lnTo>
                    <a:pt x="368" y="975"/>
                  </a:lnTo>
                  <a:lnTo>
                    <a:pt x="0" y="872"/>
                  </a:lnTo>
                  <a:close/>
                </a:path>
              </a:pathLst>
            </a:cu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308" name="Freeform 60">
              <a:extLst>
                <a:ext uri="{FF2B5EF4-FFF2-40B4-BE49-F238E27FC236}">
                  <a16:creationId xmlns:a16="http://schemas.microsoft.com/office/drawing/2014/main" xmlns="" id="{980C0439-C53A-3047-8627-C3C6814FC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2" y="2204"/>
              <a:ext cx="706" cy="229"/>
            </a:xfrm>
            <a:custGeom>
              <a:avLst/>
              <a:gdLst>
                <a:gd name="T0" fmla="*/ 170 w 723"/>
                <a:gd name="T1" fmla="*/ 5 h 253"/>
                <a:gd name="T2" fmla="*/ 85 w 723"/>
                <a:gd name="T3" fmla="*/ 0 h 253"/>
                <a:gd name="T4" fmla="*/ 0 w 723"/>
                <a:gd name="T5" fmla="*/ 5 h 253"/>
                <a:gd name="T6" fmla="*/ 88 w 723"/>
                <a:gd name="T7" fmla="*/ 5 h 253"/>
                <a:gd name="T8" fmla="*/ 170 w 723"/>
                <a:gd name="T9" fmla="*/ 5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3"/>
                <a:gd name="T16" fmla="*/ 0 h 253"/>
                <a:gd name="T17" fmla="*/ 723 w 723"/>
                <a:gd name="T18" fmla="*/ 253 h 2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3" h="253">
                  <a:moveTo>
                    <a:pt x="723" y="108"/>
                  </a:moveTo>
                  <a:lnTo>
                    <a:pt x="355" y="0"/>
                  </a:lnTo>
                  <a:lnTo>
                    <a:pt x="0" y="144"/>
                  </a:lnTo>
                  <a:lnTo>
                    <a:pt x="368" y="253"/>
                  </a:lnTo>
                  <a:lnTo>
                    <a:pt x="723" y="108"/>
                  </a:ln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64253" name="Rectangle 61">
              <a:extLst>
                <a:ext uri="{FF2B5EF4-FFF2-40B4-BE49-F238E27FC236}">
                  <a16:creationId xmlns:a16="http://schemas.microsoft.com/office/drawing/2014/main" xmlns="" id="{4A2A1EF4-55A4-2844-B36D-D99968E58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" y="2242"/>
              <a:ext cx="18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pt-BR" altLang="pt-BR" sz="1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25,9</a:t>
              </a:r>
            </a:p>
          </p:txBody>
        </p:sp>
        <p:sp>
          <p:nvSpPr>
            <p:cNvPr id="96310" name="Freeform 62">
              <a:extLst>
                <a:ext uri="{FF2B5EF4-FFF2-40B4-BE49-F238E27FC236}">
                  <a16:creationId xmlns:a16="http://schemas.microsoft.com/office/drawing/2014/main" xmlns="" id="{5FD1E46E-53CF-8543-ADEB-0B0CF49E5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" y="2879"/>
              <a:ext cx="348" cy="480"/>
            </a:xfrm>
            <a:custGeom>
              <a:avLst/>
              <a:gdLst>
                <a:gd name="T0" fmla="*/ 0 w 356"/>
                <a:gd name="T1" fmla="*/ 5 h 529"/>
                <a:gd name="T2" fmla="*/ 0 w 356"/>
                <a:gd name="T3" fmla="*/ 5 h 529"/>
                <a:gd name="T4" fmla="*/ 90 w 356"/>
                <a:gd name="T5" fmla="*/ 0 h 529"/>
                <a:gd name="T6" fmla="*/ 90 w 356"/>
                <a:gd name="T7" fmla="*/ 5 h 529"/>
                <a:gd name="T8" fmla="*/ 0 w 356"/>
                <a:gd name="T9" fmla="*/ 5 h 5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529"/>
                <a:gd name="T17" fmla="*/ 356 w 356"/>
                <a:gd name="T18" fmla="*/ 529 h 5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529">
                  <a:moveTo>
                    <a:pt x="0" y="529"/>
                  </a:moveTo>
                  <a:lnTo>
                    <a:pt x="0" y="138"/>
                  </a:lnTo>
                  <a:lnTo>
                    <a:pt x="356" y="0"/>
                  </a:lnTo>
                  <a:lnTo>
                    <a:pt x="356" y="391"/>
                  </a:lnTo>
                  <a:lnTo>
                    <a:pt x="0" y="529"/>
                  </a:lnTo>
                  <a:close/>
                </a:path>
              </a:pathLst>
            </a:custGeom>
            <a:solidFill>
              <a:srgbClr val="1A1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311" name="Freeform 63">
              <a:extLst>
                <a:ext uri="{FF2B5EF4-FFF2-40B4-BE49-F238E27FC236}">
                  <a16:creationId xmlns:a16="http://schemas.microsoft.com/office/drawing/2014/main" xmlns="" id="{14F268D5-A484-104F-92FE-5D6D60DF1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" y="2912"/>
              <a:ext cx="366" cy="447"/>
            </a:xfrm>
            <a:custGeom>
              <a:avLst/>
              <a:gdLst>
                <a:gd name="T0" fmla="*/ 0 w 374"/>
                <a:gd name="T1" fmla="*/ 5 h 493"/>
                <a:gd name="T2" fmla="*/ 0 w 374"/>
                <a:gd name="T3" fmla="*/ 0 h 493"/>
                <a:gd name="T4" fmla="*/ 101 w 374"/>
                <a:gd name="T5" fmla="*/ 5 h 493"/>
                <a:gd name="T6" fmla="*/ 101 w 374"/>
                <a:gd name="T7" fmla="*/ 5 h 493"/>
                <a:gd name="T8" fmla="*/ 0 w 374"/>
                <a:gd name="T9" fmla="*/ 5 h 4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4"/>
                <a:gd name="T16" fmla="*/ 0 h 493"/>
                <a:gd name="T17" fmla="*/ 374 w 374"/>
                <a:gd name="T18" fmla="*/ 493 h 4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4" h="493">
                  <a:moveTo>
                    <a:pt x="0" y="391"/>
                  </a:moveTo>
                  <a:lnTo>
                    <a:pt x="0" y="0"/>
                  </a:lnTo>
                  <a:lnTo>
                    <a:pt x="374" y="102"/>
                  </a:lnTo>
                  <a:lnTo>
                    <a:pt x="374" y="493"/>
                  </a:lnTo>
                  <a:lnTo>
                    <a:pt x="0" y="391"/>
                  </a:lnTo>
                  <a:close/>
                </a:path>
              </a:pathLst>
            </a:cu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312" name="Freeform 64">
              <a:extLst>
                <a:ext uri="{FF2B5EF4-FFF2-40B4-BE49-F238E27FC236}">
                  <a16:creationId xmlns:a16="http://schemas.microsoft.com/office/drawing/2014/main" xmlns="" id="{942440B1-3E19-3E40-BB78-DE37C092C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" y="2780"/>
              <a:ext cx="714" cy="224"/>
            </a:xfrm>
            <a:custGeom>
              <a:avLst/>
              <a:gdLst>
                <a:gd name="T0" fmla="*/ 189 w 730"/>
                <a:gd name="T1" fmla="*/ 5 h 247"/>
                <a:gd name="T2" fmla="*/ 94 w 730"/>
                <a:gd name="T3" fmla="*/ 0 h 247"/>
                <a:gd name="T4" fmla="*/ 0 w 730"/>
                <a:gd name="T5" fmla="*/ 5 h 247"/>
                <a:gd name="T6" fmla="*/ 98 w 730"/>
                <a:gd name="T7" fmla="*/ 5 h 247"/>
                <a:gd name="T8" fmla="*/ 189 w 730"/>
                <a:gd name="T9" fmla="*/ 5 h 2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0"/>
                <a:gd name="T16" fmla="*/ 0 h 247"/>
                <a:gd name="T17" fmla="*/ 730 w 730"/>
                <a:gd name="T18" fmla="*/ 247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0" h="247">
                  <a:moveTo>
                    <a:pt x="730" y="109"/>
                  </a:moveTo>
                  <a:lnTo>
                    <a:pt x="356" y="0"/>
                  </a:lnTo>
                  <a:lnTo>
                    <a:pt x="0" y="145"/>
                  </a:lnTo>
                  <a:lnTo>
                    <a:pt x="374" y="247"/>
                  </a:lnTo>
                  <a:lnTo>
                    <a:pt x="730" y="109"/>
                  </a:ln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64257" name="Rectangle 65">
              <a:extLst>
                <a:ext uri="{FF2B5EF4-FFF2-40B4-BE49-F238E27FC236}">
                  <a16:creationId xmlns:a16="http://schemas.microsoft.com/office/drawing/2014/main" xmlns="" id="{9501CD8F-C841-6042-922E-626563D28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" y="2799"/>
              <a:ext cx="176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pt-BR" altLang="pt-BR" sz="1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11,6</a:t>
              </a:r>
            </a:p>
          </p:txBody>
        </p:sp>
        <p:sp>
          <p:nvSpPr>
            <p:cNvPr id="96314" name="Freeform 66">
              <a:extLst>
                <a:ext uri="{FF2B5EF4-FFF2-40B4-BE49-F238E27FC236}">
                  <a16:creationId xmlns:a16="http://schemas.microsoft.com/office/drawing/2014/main" xmlns="" id="{CD1484C2-C1A3-5842-9F33-F0EDDAF60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0" y="2034"/>
              <a:ext cx="348" cy="1140"/>
            </a:xfrm>
            <a:custGeom>
              <a:avLst/>
              <a:gdLst>
                <a:gd name="T0" fmla="*/ 0 w 356"/>
                <a:gd name="T1" fmla="*/ 5 h 1258"/>
                <a:gd name="T2" fmla="*/ 0 w 356"/>
                <a:gd name="T3" fmla="*/ 5 h 1258"/>
                <a:gd name="T4" fmla="*/ 90 w 356"/>
                <a:gd name="T5" fmla="*/ 0 h 1258"/>
                <a:gd name="T6" fmla="*/ 90 w 356"/>
                <a:gd name="T7" fmla="*/ 5 h 1258"/>
                <a:gd name="T8" fmla="*/ 0 w 356"/>
                <a:gd name="T9" fmla="*/ 5 h 12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1258"/>
                <a:gd name="T17" fmla="*/ 356 w 356"/>
                <a:gd name="T18" fmla="*/ 1258 h 12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1258">
                  <a:moveTo>
                    <a:pt x="0" y="1258"/>
                  </a:moveTo>
                  <a:lnTo>
                    <a:pt x="0" y="139"/>
                  </a:lnTo>
                  <a:lnTo>
                    <a:pt x="356" y="0"/>
                  </a:lnTo>
                  <a:lnTo>
                    <a:pt x="356" y="1113"/>
                  </a:lnTo>
                  <a:lnTo>
                    <a:pt x="0" y="1258"/>
                  </a:lnTo>
                  <a:close/>
                </a:path>
              </a:pathLst>
            </a:custGeom>
            <a:solidFill>
              <a:srgbClr val="006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315" name="Freeform 67">
              <a:extLst>
                <a:ext uri="{FF2B5EF4-FFF2-40B4-BE49-F238E27FC236}">
                  <a16:creationId xmlns:a16="http://schemas.microsoft.com/office/drawing/2014/main" xmlns="" id="{F58FFFD6-1334-074C-92FA-785D3E898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" y="2068"/>
              <a:ext cx="365" cy="1106"/>
            </a:xfrm>
            <a:custGeom>
              <a:avLst/>
              <a:gdLst>
                <a:gd name="T0" fmla="*/ 0 w 374"/>
                <a:gd name="T1" fmla="*/ 5 h 1221"/>
                <a:gd name="T2" fmla="*/ 0 w 374"/>
                <a:gd name="T3" fmla="*/ 0 h 1221"/>
                <a:gd name="T4" fmla="*/ 85 w 374"/>
                <a:gd name="T5" fmla="*/ 5 h 1221"/>
                <a:gd name="T6" fmla="*/ 85 w 374"/>
                <a:gd name="T7" fmla="*/ 5 h 1221"/>
                <a:gd name="T8" fmla="*/ 0 w 374"/>
                <a:gd name="T9" fmla="*/ 5 h 12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4"/>
                <a:gd name="T16" fmla="*/ 0 h 1221"/>
                <a:gd name="T17" fmla="*/ 374 w 374"/>
                <a:gd name="T18" fmla="*/ 1221 h 12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4" h="1221">
                  <a:moveTo>
                    <a:pt x="0" y="1112"/>
                  </a:moveTo>
                  <a:lnTo>
                    <a:pt x="0" y="0"/>
                  </a:lnTo>
                  <a:lnTo>
                    <a:pt x="374" y="102"/>
                  </a:lnTo>
                  <a:lnTo>
                    <a:pt x="374" y="1221"/>
                  </a:lnTo>
                  <a:lnTo>
                    <a:pt x="0" y="1112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316" name="Freeform 68">
              <a:extLst>
                <a:ext uri="{FF2B5EF4-FFF2-40B4-BE49-F238E27FC236}">
                  <a16:creationId xmlns:a16="http://schemas.microsoft.com/office/drawing/2014/main" xmlns="" id="{7AA0D5C5-AFE3-754A-BEBC-3A7D6C514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" y="1936"/>
              <a:ext cx="713" cy="224"/>
            </a:xfrm>
            <a:custGeom>
              <a:avLst/>
              <a:gdLst>
                <a:gd name="T0" fmla="*/ 175 w 730"/>
                <a:gd name="T1" fmla="*/ 5 h 247"/>
                <a:gd name="T2" fmla="*/ 86 w 730"/>
                <a:gd name="T3" fmla="*/ 0 h 247"/>
                <a:gd name="T4" fmla="*/ 0 w 730"/>
                <a:gd name="T5" fmla="*/ 5 h 247"/>
                <a:gd name="T6" fmla="*/ 91 w 730"/>
                <a:gd name="T7" fmla="*/ 5 h 247"/>
                <a:gd name="T8" fmla="*/ 175 w 730"/>
                <a:gd name="T9" fmla="*/ 5 h 2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0"/>
                <a:gd name="T16" fmla="*/ 0 h 247"/>
                <a:gd name="T17" fmla="*/ 730 w 730"/>
                <a:gd name="T18" fmla="*/ 247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0" h="247">
                  <a:moveTo>
                    <a:pt x="730" y="108"/>
                  </a:moveTo>
                  <a:lnTo>
                    <a:pt x="356" y="0"/>
                  </a:lnTo>
                  <a:lnTo>
                    <a:pt x="0" y="145"/>
                  </a:lnTo>
                  <a:lnTo>
                    <a:pt x="374" y="247"/>
                  </a:lnTo>
                  <a:lnTo>
                    <a:pt x="730" y="108"/>
                  </a:lnTo>
                  <a:close/>
                </a:path>
              </a:pathLst>
            </a:custGeom>
            <a:solidFill>
              <a:srgbClr val="0099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64261" name="Rectangle 69">
              <a:extLst>
                <a:ext uri="{FF2B5EF4-FFF2-40B4-BE49-F238E27FC236}">
                  <a16:creationId xmlns:a16="http://schemas.microsoft.com/office/drawing/2014/main" xmlns="" id="{6E1B94B4-C664-8644-ABD2-B06F71EC2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5" y="1985"/>
              <a:ext cx="18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pt-BR" altLang="pt-BR" sz="1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33,2</a:t>
              </a:r>
            </a:p>
          </p:txBody>
        </p:sp>
        <p:sp>
          <p:nvSpPr>
            <p:cNvPr id="96318" name="Freeform 70">
              <a:extLst>
                <a:ext uri="{FF2B5EF4-FFF2-40B4-BE49-F238E27FC236}">
                  <a16:creationId xmlns:a16="http://schemas.microsoft.com/office/drawing/2014/main" xmlns="" id="{911A62EA-7923-AB40-9280-44DA432BA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7" y="2672"/>
              <a:ext cx="347" cy="643"/>
            </a:xfrm>
            <a:custGeom>
              <a:avLst/>
              <a:gdLst>
                <a:gd name="T0" fmla="*/ 0 w 355"/>
                <a:gd name="T1" fmla="*/ 5 h 710"/>
                <a:gd name="T2" fmla="*/ 0 w 355"/>
                <a:gd name="T3" fmla="*/ 5 h 710"/>
                <a:gd name="T4" fmla="*/ 90 w 355"/>
                <a:gd name="T5" fmla="*/ 0 h 710"/>
                <a:gd name="T6" fmla="*/ 90 w 355"/>
                <a:gd name="T7" fmla="*/ 5 h 710"/>
                <a:gd name="T8" fmla="*/ 0 w 355"/>
                <a:gd name="T9" fmla="*/ 5 h 7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5"/>
                <a:gd name="T16" fmla="*/ 0 h 710"/>
                <a:gd name="T17" fmla="*/ 355 w 355"/>
                <a:gd name="T18" fmla="*/ 710 h 7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5" h="710">
                  <a:moveTo>
                    <a:pt x="0" y="710"/>
                  </a:moveTo>
                  <a:lnTo>
                    <a:pt x="0" y="139"/>
                  </a:lnTo>
                  <a:lnTo>
                    <a:pt x="355" y="0"/>
                  </a:lnTo>
                  <a:lnTo>
                    <a:pt x="355" y="566"/>
                  </a:lnTo>
                  <a:lnTo>
                    <a:pt x="0" y="710"/>
                  </a:lnTo>
                  <a:close/>
                </a:path>
              </a:pathLst>
            </a:custGeom>
            <a:solidFill>
              <a:srgbClr val="006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319" name="Freeform 71">
              <a:extLst>
                <a:ext uri="{FF2B5EF4-FFF2-40B4-BE49-F238E27FC236}">
                  <a16:creationId xmlns:a16="http://schemas.microsoft.com/office/drawing/2014/main" xmlns="" id="{8986D448-B647-0F4E-BE98-91FCFB4B0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1" y="2704"/>
              <a:ext cx="366" cy="611"/>
            </a:xfrm>
            <a:custGeom>
              <a:avLst/>
              <a:gdLst>
                <a:gd name="T0" fmla="*/ 0 w 374"/>
                <a:gd name="T1" fmla="*/ 5 h 674"/>
                <a:gd name="T2" fmla="*/ 0 w 374"/>
                <a:gd name="T3" fmla="*/ 0 h 674"/>
                <a:gd name="T4" fmla="*/ 101 w 374"/>
                <a:gd name="T5" fmla="*/ 5 h 674"/>
                <a:gd name="T6" fmla="*/ 101 w 374"/>
                <a:gd name="T7" fmla="*/ 5 h 674"/>
                <a:gd name="T8" fmla="*/ 0 w 374"/>
                <a:gd name="T9" fmla="*/ 5 h 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4"/>
                <a:gd name="T16" fmla="*/ 0 h 674"/>
                <a:gd name="T17" fmla="*/ 374 w 374"/>
                <a:gd name="T18" fmla="*/ 674 h 6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4" h="674">
                  <a:moveTo>
                    <a:pt x="0" y="566"/>
                  </a:moveTo>
                  <a:lnTo>
                    <a:pt x="0" y="0"/>
                  </a:lnTo>
                  <a:lnTo>
                    <a:pt x="374" y="103"/>
                  </a:lnTo>
                  <a:lnTo>
                    <a:pt x="374" y="674"/>
                  </a:lnTo>
                  <a:lnTo>
                    <a:pt x="0" y="566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320" name="Freeform 72">
              <a:extLst>
                <a:ext uri="{FF2B5EF4-FFF2-40B4-BE49-F238E27FC236}">
                  <a16:creationId xmlns:a16="http://schemas.microsoft.com/office/drawing/2014/main" xmlns="" id="{32132B0A-3E18-5345-BAC8-101978BAA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1" y="2574"/>
              <a:ext cx="713" cy="224"/>
            </a:xfrm>
            <a:custGeom>
              <a:avLst/>
              <a:gdLst>
                <a:gd name="T0" fmla="*/ 189 w 729"/>
                <a:gd name="T1" fmla="*/ 5 h 247"/>
                <a:gd name="T2" fmla="*/ 93 w 729"/>
                <a:gd name="T3" fmla="*/ 0 h 247"/>
                <a:gd name="T4" fmla="*/ 0 w 729"/>
                <a:gd name="T5" fmla="*/ 5 h 247"/>
                <a:gd name="T6" fmla="*/ 98 w 729"/>
                <a:gd name="T7" fmla="*/ 5 h 247"/>
                <a:gd name="T8" fmla="*/ 189 w 729"/>
                <a:gd name="T9" fmla="*/ 5 h 2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9"/>
                <a:gd name="T16" fmla="*/ 0 h 247"/>
                <a:gd name="T17" fmla="*/ 729 w 729"/>
                <a:gd name="T18" fmla="*/ 247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9" h="247">
                  <a:moveTo>
                    <a:pt x="729" y="108"/>
                  </a:moveTo>
                  <a:lnTo>
                    <a:pt x="355" y="0"/>
                  </a:lnTo>
                  <a:lnTo>
                    <a:pt x="0" y="144"/>
                  </a:lnTo>
                  <a:lnTo>
                    <a:pt x="374" y="247"/>
                  </a:lnTo>
                  <a:lnTo>
                    <a:pt x="729" y="108"/>
                  </a:lnTo>
                  <a:close/>
                </a:path>
              </a:pathLst>
            </a:custGeom>
            <a:solidFill>
              <a:srgbClr val="0099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64265" name="Rectangle 73">
              <a:extLst>
                <a:ext uri="{FF2B5EF4-FFF2-40B4-BE49-F238E27FC236}">
                  <a16:creationId xmlns:a16="http://schemas.microsoft.com/office/drawing/2014/main" xmlns="" id="{2153ED77-B6F3-2241-B87F-1DE8E490A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2" y="2623"/>
              <a:ext cx="18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pt-BR" altLang="pt-BR" sz="1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16,9</a:t>
              </a:r>
            </a:p>
          </p:txBody>
        </p:sp>
        <p:sp>
          <p:nvSpPr>
            <p:cNvPr id="96322" name="Freeform 74">
              <a:extLst>
                <a:ext uri="{FF2B5EF4-FFF2-40B4-BE49-F238E27FC236}">
                  <a16:creationId xmlns:a16="http://schemas.microsoft.com/office/drawing/2014/main" xmlns="" id="{20B39555-9867-FE49-B114-D8D14FD45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2" y="2960"/>
              <a:ext cx="350" cy="496"/>
            </a:xfrm>
            <a:custGeom>
              <a:avLst/>
              <a:gdLst>
                <a:gd name="T0" fmla="*/ 0 w 356"/>
                <a:gd name="T1" fmla="*/ 5 h 547"/>
                <a:gd name="T2" fmla="*/ 0 w 356"/>
                <a:gd name="T3" fmla="*/ 5 h 547"/>
                <a:gd name="T4" fmla="*/ 128 w 356"/>
                <a:gd name="T5" fmla="*/ 0 h 547"/>
                <a:gd name="T6" fmla="*/ 128 w 356"/>
                <a:gd name="T7" fmla="*/ 5 h 547"/>
                <a:gd name="T8" fmla="*/ 0 w 356"/>
                <a:gd name="T9" fmla="*/ 5 h 5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547"/>
                <a:gd name="T17" fmla="*/ 356 w 356"/>
                <a:gd name="T18" fmla="*/ 547 h 5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547">
                  <a:moveTo>
                    <a:pt x="0" y="547"/>
                  </a:moveTo>
                  <a:lnTo>
                    <a:pt x="0" y="144"/>
                  </a:lnTo>
                  <a:lnTo>
                    <a:pt x="356" y="0"/>
                  </a:lnTo>
                  <a:lnTo>
                    <a:pt x="356" y="403"/>
                  </a:lnTo>
                  <a:lnTo>
                    <a:pt x="0" y="547"/>
                  </a:lnTo>
                  <a:close/>
                </a:path>
              </a:pathLst>
            </a:custGeom>
            <a:solidFill>
              <a:srgbClr val="006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323" name="Freeform 75">
              <a:extLst>
                <a:ext uri="{FF2B5EF4-FFF2-40B4-BE49-F238E27FC236}">
                  <a16:creationId xmlns:a16="http://schemas.microsoft.com/office/drawing/2014/main" xmlns="" id="{DCD4E220-EF83-E54F-84C4-C6886A35E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" y="2993"/>
              <a:ext cx="359" cy="463"/>
            </a:xfrm>
            <a:custGeom>
              <a:avLst/>
              <a:gdLst>
                <a:gd name="T0" fmla="*/ 0 w 368"/>
                <a:gd name="T1" fmla="*/ 5 h 511"/>
                <a:gd name="T2" fmla="*/ 0 w 368"/>
                <a:gd name="T3" fmla="*/ 0 h 511"/>
                <a:gd name="T4" fmla="*/ 83 w 368"/>
                <a:gd name="T5" fmla="*/ 5 h 511"/>
                <a:gd name="T6" fmla="*/ 83 w 368"/>
                <a:gd name="T7" fmla="*/ 5 h 511"/>
                <a:gd name="T8" fmla="*/ 0 w 368"/>
                <a:gd name="T9" fmla="*/ 5 h 5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8"/>
                <a:gd name="T16" fmla="*/ 0 h 511"/>
                <a:gd name="T17" fmla="*/ 368 w 368"/>
                <a:gd name="T18" fmla="*/ 511 h 5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8" h="511">
                  <a:moveTo>
                    <a:pt x="0" y="403"/>
                  </a:moveTo>
                  <a:lnTo>
                    <a:pt x="0" y="0"/>
                  </a:lnTo>
                  <a:lnTo>
                    <a:pt x="368" y="108"/>
                  </a:lnTo>
                  <a:lnTo>
                    <a:pt x="368" y="511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96324" name="Freeform 76">
              <a:extLst>
                <a:ext uri="{FF2B5EF4-FFF2-40B4-BE49-F238E27FC236}">
                  <a16:creationId xmlns:a16="http://schemas.microsoft.com/office/drawing/2014/main" xmlns="" id="{DF53140C-D90F-074E-A6FF-A19BE9FED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" y="2868"/>
              <a:ext cx="709" cy="223"/>
            </a:xfrm>
            <a:custGeom>
              <a:avLst/>
              <a:gdLst>
                <a:gd name="T0" fmla="*/ 203 w 724"/>
                <a:gd name="T1" fmla="*/ 5 h 246"/>
                <a:gd name="T2" fmla="*/ 101 w 724"/>
                <a:gd name="T3" fmla="*/ 0 h 246"/>
                <a:gd name="T4" fmla="*/ 0 w 724"/>
                <a:gd name="T5" fmla="*/ 5 h 246"/>
                <a:gd name="T6" fmla="*/ 104 w 724"/>
                <a:gd name="T7" fmla="*/ 5 h 246"/>
                <a:gd name="T8" fmla="*/ 203 w 724"/>
                <a:gd name="T9" fmla="*/ 5 h 2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4"/>
                <a:gd name="T16" fmla="*/ 0 h 246"/>
                <a:gd name="T17" fmla="*/ 724 w 724"/>
                <a:gd name="T18" fmla="*/ 246 h 2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4" h="246">
                  <a:moveTo>
                    <a:pt x="724" y="102"/>
                  </a:moveTo>
                  <a:lnTo>
                    <a:pt x="356" y="0"/>
                  </a:lnTo>
                  <a:lnTo>
                    <a:pt x="0" y="138"/>
                  </a:lnTo>
                  <a:lnTo>
                    <a:pt x="368" y="246"/>
                  </a:lnTo>
                  <a:lnTo>
                    <a:pt x="724" y="102"/>
                  </a:lnTo>
                  <a:close/>
                </a:path>
              </a:pathLst>
            </a:custGeom>
            <a:solidFill>
              <a:srgbClr val="0099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64269" name="Rectangle 77">
              <a:extLst>
                <a:ext uri="{FF2B5EF4-FFF2-40B4-BE49-F238E27FC236}">
                  <a16:creationId xmlns:a16="http://schemas.microsoft.com/office/drawing/2014/main" xmlns="" id="{9770B0FE-1300-5446-A1F1-A57F4F247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" y="2892"/>
              <a:ext cx="103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pt-BR" altLang="pt-BR" sz="1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12</a:t>
              </a:r>
            </a:p>
          </p:txBody>
        </p:sp>
        <p:sp>
          <p:nvSpPr>
            <p:cNvPr id="96326" name="Line 78">
              <a:extLst>
                <a:ext uri="{FF2B5EF4-FFF2-40B4-BE49-F238E27FC236}">
                  <a16:creationId xmlns:a16="http://schemas.microsoft.com/office/drawing/2014/main" xmlns="" id="{2FBB6306-F1CF-4B4A-8591-1EB090957A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54" y="1653"/>
              <a:ext cx="1" cy="152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64271" name="Rectangle 79">
              <a:extLst>
                <a:ext uri="{FF2B5EF4-FFF2-40B4-BE49-F238E27FC236}">
                  <a16:creationId xmlns:a16="http://schemas.microsoft.com/office/drawing/2014/main" xmlns="" id="{2944992D-49A2-294E-B6A5-05116F21F1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71635">
              <a:off x="5359" y="3604"/>
              <a:ext cx="76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pt-BR" sz="16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IMC </a:t>
              </a:r>
              <a:r>
                <a:rPr lang="pt-BR" sz="16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</a:rPr>
                <a:t>(kg/m</a:t>
              </a:r>
              <a:r>
                <a:rPr lang="pt-BR" sz="1600" baseline="300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</a:rPr>
                <a:t>2</a:t>
              </a:r>
              <a:r>
                <a:rPr lang="pt-BR" sz="16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</a:rPr>
                <a:t>)</a:t>
              </a:r>
              <a:endParaRPr lang="pt-B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endParaRPr>
            </a:p>
          </p:txBody>
        </p:sp>
        <p:sp>
          <p:nvSpPr>
            <p:cNvPr id="264272" name="Text Box 80">
              <a:extLst>
                <a:ext uri="{FF2B5EF4-FFF2-40B4-BE49-F238E27FC236}">
                  <a16:creationId xmlns:a16="http://schemas.microsoft.com/office/drawing/2014/main" xmlns="" id="{B8930882-0184-DF46-ACB4-C72C74F692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3" y="1388"/>
              <a:ext cx="3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pt-BR" altLang="pt-BR" sz="18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RR</a:t>
              </a:r>
            </a:p>
          </p:txBody>
        </p:sp>
        <p:sp>
          <p:nvSpPr>
            <p:cNvPr id="264273" name="Rectangle 81">
              <a:extLst>
                <a:ext uri="{FF2B5EF4-FFF2-40B4-BE49-F238E27FC236}">
                  <a16:creationId xmlns:a16="http://schemas.microsoft.com/office/drawing/2014/main" xmlns="" id="{0DC1268D-8438-1B47-BEDE-45C336EC0C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8" y="2273"/>
              <a:ext cx="1242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defRPr/>
              </a:pPr>
              <a:r>
                <a:rPr lang="pt-BR" altLang="pt-BR" sz="1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Incidência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pt-BR" altLang="pt-BR" sz="1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10.000 pessoas-ano</a:t>
              </a:r>
            </a:p>
          </p:txBody>
        </p:sp>
        <p:sp>
          <p:nvSpPr>
            <p:cNvPr id="264274" name="Rectangle 82">
              <a:extLst>
                <a:ext uri="{FF2B5EF4-FFF2-40B4-BE49-F238E27FC236}">
                  <a16:creationId xmlns:a16="http://schemas.microsoft.com/office/drawing/2014/main" xmlns="" id="{D915CFCE-5C7D-FD4F-96AC-DD917801C7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03766">
              <a:off x="3376" y="3725"/>
              <a:ext cx="1553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pt-BR" altLang="pt-BR" sz="15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Atividade física </a:t>
              </a:r>
              <a:r>
                <a:rPr lang="pt-BR" altLang="pt-BR" sz="15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(kcal/sem)</a:t>
              </a:r>
              <a:r>
                <a:rPr lang="pt-BR" altLang="pt-BR" sz="15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endParaRPr lang="pt-BR" altLang="pt-BR" sz="15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264275" name="Rectangle 83">
              <a:extLst>
                <a:ext uri="{FF2B5EF4-FFF2-40B4-BE49-F238E27FC236}">
                  <a16:creationId xmlns:a16="http://schemas.microsoft.com/office/drawing/2014/main" xmlns="" id="{C29A40F0-C408-884A-8939-06E9A7B18E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94209">
              <a:off x="4163" y="3477"/>
              <a:ext cx="407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pt-BR" sz="120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500-1999</a:t>
              </a:r>
              <a:endParaRPr lang="pt-BR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58"/>
    </mc:Choice>
    <mc:Fallback xmlns="">
      <p:transition spd="slow" advTm="101158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Text Box 2">
            <a:extLst>
              <a:ext uri="{FF2B5EF4-FFF2-40B4-BE49-F238E27FC236}">
                <a16:creationId xmlns:a16="http://schemas.microsoft.com/office/drawing/2014/main" xmlns="" id="{F7BA7043-6845-DE43-B231-4CD2EBF28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758" y="5797551"/>
            <a:ext cx="3888455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pt-BR" altLang="pt-BR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N = 42.504 homens; 12 anos de seguimento</a:t>
            </a:r>
          </a:p>
          <a:p>
            <a:pPr eaLnBrk="1" hangingPunct="1">
              <a:defRPr/>
            </a:pPr>
            <a:r>
              <a:rPr lang="pt-BR" altLang="pt-BR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* </a:t>
            </a:r>
            <a:r>
              <a:rPr lang="pt-BR" altLang="pt-BR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Ajustes </a:t>
            </a:r>
            <a:r>
              <a:rPr lang="pt-BR" altLang="pt-BR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p</a:t>
            </a:r>
            <a:r>
              <a:rPr lang="pt-BR" altLang="pt-BR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/ idade e energia total</a:t>
            </a:r>
          </a:p>
          <a:p>
            <a:pPr eaLnBrk="1" hangingPunct="1">
              <a:defRPr/>
            </a:pPr>
            <a:r>
              <a:rPr lang="pt-BR" altLang="pt-BR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Associações NÃO são independentes do IMC</a:t>
            </a:r>
            <a:endParaRPr lang="en-US" altLang="pt-BR" sz="16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98306" name="Rectangle 3">
            <a:extLst>
              <a:ext uri="{FF2B5EF4-FFF2-40B4-BE49-F238E27FC236}">
                <a16:creationId xmlns:a16="http://schemas.microsoft.com/office/drawing/2014/main" xmlns="" id="{71FB977B-FFB3-C14F-BC7D-D14A1964D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7981" y="6210301"/>
            <a:ext cx="186012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pt-BR" sz="2400">
              <a:solidFill>
                <a:srgbClr val="BBFFF2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98307" name="Group 4">
            <a:extLst>
              <a:ext uri="{FF2B5EF4-FFF2-40B4-BE49-F238E27FC236}">
                <a16:creationId xmlns:a16="http://schemas.microsoft.com/office/drawing/2014/main" xmlns="" id="{2BEE78DB-AB8D-E343-A7D8-FA06327AB10B}"/>
              </a:ext>
            </a:extLst>
          </p:cNvPr>
          <p:cNvGrpSpPr>
            <a:grpSpLocks/>
          </p:cNvGrpSpPr>
          <p:nvPr/>
        </p:nvGrpSpPr>
        <p:grpSpPr bwMode="auto">
          <a:xfrm>
            <a:off x="1209677" y="1670050"/>
            <a:ext cx="9915526" cy="3951288"/>
            <a:chOff x="144" y="1092"/>
            <a:chExt cx="5552" cy="2489"/>
          </a:xfrm>
        </p:grpSpPr>
        <p:graphicFrame>
          <p:nvGraphicFramePr>
            <p:cNvPr id="3" name="Object 5">
              <a:extLst>
                <a:ext uri="{FF2B5EF4-FFF2-40B4-BE49-F238E27FC236}">
                  <a16:creationId xmlns:a16="http://schemas.microsoft.com/office/drawing/2014/main" xmlns="" id="{88A374A7-9701-1545-A2CB-848DC50C9C7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44700980"/>
                </p:ext>
              </p:extLst>
            </p:nvPr>
          </p:nvGraphicFramePr>
          <p:xfrm>
            <a:off x="156" y="1483"/>
            <a:ext cx="2595" cy="20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31782" name="Text Box 6">
              <a:extLst>
                <a:ext uri="{FF2B5EF4-FFF2-40B4-BE49-F238E27FC236}">
                  <a16:creationId xmlns:a16="http://schemas.microsoft.com/office/drawing/2014/main" xmlns="" id="{6415AFF4-55A6-7A4B-B762-BE578990A1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" y="1092"/>
              <a:ext cx="2508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pt-BR" altLang="pt-BR" sz="20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Ingestão de Gordura Total</a:t>
              </a:r>
              <a:r>
                <a:rPr lang="pt-BR" altLang="pt-BR" sz="14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*</a:t>
              </a:r>
            </a:p>
          </p:txBody>
        </p:sp>
        <p:sp>
          <p:nvSpPr>
            <p:cNvPr id="331783" name="Text Box 7">
              <a:extLst>
                <a:ext uri="{FF2B5EF4-FFF2-40B4-BE49-F238E27FC236}">
                  <a16:creationId xmlns:a16="http://schemas.microsoft.com/office/drawing/2014/main" xmlns="" id="{3C4ACD87-2858-4B4C-90F9-1A46A5F8D7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1098"/>
              <a:ext cx="2816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pt-BR" altLang="pt-BR" sz="20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Ingestão de </a:t>
              </a:r>
              <a:r>
                <a:rPr lang="pt-BR" altLang="pt-BR" sz="2000" b="1" dirty="0" err="1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Ác</a:t>
              </a:r>
              <a:r>
                <a:rPr lang="pt-BR" altLang="pt-BR" sz="20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. Graxo Saturado</a:t>
              </a:r>
              <a:r>
                <a:rPr lang="pt-BR" altLang="pt-BR" sz="14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anose="020B0604030504040204" pitchFamily="34" charset="0"/>
                </a:rPr>
                <a:t>*</a:t>
              </a:r>
            </a:p>
          </p:txBody>
        </p:sp>
        <p:sp>
          <p:nvSpPr>
            <p:cNvPr id="331784" name="Text Box 8">
              <a:extLst>
                <a:ext uri="{FF2B5EF4-FFF2-40B4-BE49-F238E27FC236}">
                  <a16:creationId xmlns:a16="http://schemas.microsoft.com/office/drawing/2014/main" xmlns="" id="{F4FD3427-4262-B740-B3E3-E7C28AE487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1784"/>
              <a:ext cx="984" cy="21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pt-BR" altLang="pt-B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p</a:t>
              </a:r>
              <a:r>
                <a:rPr lang="pt-BR" altLang="pt-B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 &lt;0,0001</a:t>
              </a:r>
            </a:p>
          </p:txBody>
        </p:sp>
        <p:sp>
          <p:nvSpPr>
            <p:cNvPr id="331785" name="Rectangle 9">
              <a:extLst>
                <a:ext uri="{FF2B5EF4-FFF2-40B4-BE49-F238E27FC236}">
                  <a16:creationId xmlns:a16="http://schemas.microsoft.com/office/drawing/2014/main" xmlns="" id="{EBDCAEEC-9469-4C4B-89B7-6013F12A6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1451"/>
              <a:ext cx="1492" cy="21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pt-BR" altLang="pt-BR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Risco Relativo de DM</a:t>
              </a:r>
            </a:p>
          </p:txBody>
        </p:sp>
        <p:sp>
          <p:nvSpPr>
            <p:cNvPr id="98315" name="Line 10">
              <a:extLst>
                <a:ext uri="{FF2B5EF4-FFF2-40B4-BE49-F238E27FC236}">
                  <a16:creationId xmlns:a16="http://schemas.microsoft.com/office/drawing/2014/main" xmlns="" id="{6D6F4721-3199-AF4F-9883-1DC586A319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9" y="2774"/>
              <a:ext cx="1" cy="1"/>
            </a:xfrm>
            <a:prstGeom prst="line">
              <a:avLst/>
            </a:prstGeom>
            <a:noFill/>
            <a:ln w="20638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  <p:graphicFrame>
          <p:nvGraphicFramePr>
            <p:cNvPr id="2" name="Object 11">
              <a:extLst>
                <a:ext uri="{FF2B5EF4-FFF2-40B4-BE49-F238E27FC236}">
                  <a16:creationId xmlns:a16="http://schemas.microsoft.com/office/drawing/2014/main" xmlns="" id="{B61BFCD0-7754-1B4A-952A-8514C026887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77678370"/>
                </p:ext>
              </p:extLst>
            </p:nvPr>
          </p:nvGraphicFramePr>
          <p:xfrm>
            <a:off x="2901" y="1499"/>
            <a:ext cx="2674" cy="20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31788" name="Text Box 12">
              <a:extLst>
                <a:ext uri="{FF2B5EF4-FFF2-40B4-BE49-F238E27FC236}">
                  <a16:creationId xmlns:a16="http://schemas.microsoft.com/office/drawing/2014/main" xmlns="" id="{808B7353-926B-9347-B401-89E198C7B9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0" y="1768"/>
              <a:ext cx="984" cy="21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pt-BR" altLang="pt-B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p</a:t>
              </a:r>
              <a:r>
                <a:rPr lang="pt-BR" altLang="pt-B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 &lt;0,0001</a:t>
              </a:r>
            </a:p>
          </p:txBody>
        </p:sp>
        <p:sp>
          <p:nvSpPr>
            <p:cNvPr id="331789" name="Rectangle 13">
              <a:extLst>
                <a:ext uri="{FF2B5EF4-FFF2-40B4-BE49-F238E27FC236}">
                  <a16:creationId xmlns:a16="http://schemas.microsoft.com/office/drawing/2014/main" xmlns="" id="{64177892-687B-BA43-9E03-859936A3F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" y="1467"/>
              <a:ext cx="1436" cy="21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pt-BR" altLang="pt-BR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Risco Relativo de DM</a:t>
              </a:r>
            </a:p>
          </p:txBody>
        </p:sp>
      </p:grpSp>
      <p:sp>
        <p:nvSpPr>
          <p:cNvPr id="331790" name="Text Box 14">
            <a:extLst>
              <a:ext uri="{FF2B5EF4-FFF2-40B4-BE49-F238E27FC236}">
                <a16:creationId xmlns:a16="http://schemas.microsoft.com/office/drawing/2014/main" xmlns="" id="{55584B74-342E-5E4C-B734-A95EB99CC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0494" y="6287565"/>
            <a:ext cx="26669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pt-BR" altLang="pt-BR" sz="14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Van </a:t>
            </a:r>
            <a:r>
              <a:rPr lang="pt-BR" altLang="pt-BR" sz="1400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Dam</a:t>
            </a:r>
            <a:r>
              <a:rPr lang="pt-BR" altLang="pt-BR" sz="14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 et al. Diabetes </a:t>
            </a:r>
            <a:r>
              <a:rPr lang="pt-BR" altLang="pt-BR" sz="1400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Care</a:t>
            </a:r>
            <a:r>
              <a:rPr lang="pt-BR" altLang="pt-BR" sz="14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 2002</a:t>
            </a:r>
          </a:p>
        </p:txBody>
      </p:sp>
      <p:sp>
        <p:nvSpPr>
          <p:cNvPr id="331791" name="Rectangle 15">
            <a:extLst>
              <a:ext uri="{FF2B5EF4-FFF2-40B4-BE49-F238E27FC236}">
                <a16:creationId xmlns:a16="http://schemas.microsoft.com/office/drawing/2014/main" xmlns="" id="{8B74743D-E2B5-C142-A722-0B93B2913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476" y="311150"/>
            <a:ext cx="9923463" cy="101995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pt-BR" altLang="pt-B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Consumo de Gorduras e Risco de DM2</a:t>
            </a:r>
          </a:p>
          <a:p>
            <a:pPr algn="ctr" eaLnBrk="1" hangingPunct="1">
              <a:lnSpc>
                <a:spcPct val="110000"/>
              </a:lnSpc>
              <a:defRPr/>
            </a:pPr>
            <a:r>
              <a:rPr lang="pt-BR" altLang="pt-BR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Health </a:t>
            </a:r>
            <a:r>
              <a:rPr lang="pt-BR" altLang="pt-BR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Professionals</a:t>
            </a:r>
            <a:r>
              <a:rPr lang="pt-BR" altLang="pt-BR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altLang="pt-BR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Study</a:t>
            </a:r>
            <a:endParaRPr lang="pt-BR" altLang="pt-BR" b="1" i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advTm="60384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4">
            <a:extLst>
              <a:ext uri="{FF2B5EF4-FFF2-40B4-BE49-F238E27FC236}">
                <a16:creationId xmlns:a16="http://schemas.microsoft.com/office/drawing/2014/main" xmlns="" id="{BFA637EF-842B-C343-9BF5-0549093FD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8113" y="302503"/>
            <a:ext cx="53292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pt-BR" altLang="pt-BR" sz="3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Quais são as complicações crônicas do DM</a:t>
            </a:r>
          </a:p>
        </p:txBody>
      </p:sp>
      <p:sp>
        <p:nvSpPr>
          <p:cNvPr id="86021" name="Rectangle 5">
            <a:extLst>
              <a:ext uri="{FF2B5EF4-FFF2-40B4-BE49-F238E27FC236}">
                <a16:creationId xmlns:a16="http://schemas.microsoft.com/office/drawing/2014/main" xmlns="" id="{9B4505BC-5B68-B347-AA81-91ED17E52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614" y="1736725"/>
            <a:ext cx="3864742" cy="319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>
            <a:lvl1pPr marL="342900" indent="-3429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266700" indent="-2667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pt-BR" altLang="pt-BR" sz="22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Microangiopatia</a:t>
            </a:r>
            <a:endParaRPr lang="pt-BR" altLang="pt-BR" sz="2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33400" lvl="1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ü"/>
              <a:defRPr/>
            </a:pPr>
            <a:r>
              <a:rPr lang="pt-BR" altLang="pt-BR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Nefropatia</a:t>
            </a:r>
            <a:endParaRPr lang="pt-BR" altLang="pt-BR" sz="20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33400" lvl="1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ü"/>
              <a:defRPr/>
            </a:pPr>
            <a:r>
              <a:rPr lang="pt-BR" altLang="pt-BR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Retinopatia</a:t>
            </a:r>
          </a:p>
          <a:p>
            <a:pPr marL="266700" indent="-266700">
              <a:spcBef>
                <a:spcPts val="12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pt-BR" altLang="pt-BR" sz="22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Macroangiopatia</a:t>
            </a:r>
            <a:endParaRPr lang="pt-BR" altLang="pt-BR" sz="2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33400" lvl="1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ü"/>
              <a:defRPr/>
            </a:pPr>
            <a:r>
              <a:rPr lang="pt-BR" altLang="pt-BR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Coronária, cerebral, MMII </a:t>
            </a:r>
          </a:p>
          <a:p>
            <a:pPr marL="266700" indent="-266700">
              <a:spcBef>
                <a:spcPts val="12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pt-BR" altLang="pt-BR" sz="2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Neuropatia</a:t>
            </a:r>
          </a:p>
          <a:p>
            <a:pPr marL="571500" lvl="1" indent="-2667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ü"/>
              <a:defRPr/>
            </a:pPr>
            <a:r>
              <a:rPr lang="pt-BR" altLang="pt-BR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Periférica (somática)</a:t>
            </a:r>
          </a:p>
          <a:p>
            <a:pPr marL="571500" lvl="1" indent="-2667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ü"/>
              <a:defRPr/>
            </a:pPr>
            <a:r>
              <a:rPr lang="pt-BR" altLang="pt-BR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Autonômica</a:t>
            </a:r>
          </a:p>
        </p:txBody>
      </p:sp>
      <p:grpSp>
        <p:nvGrpSpPr>
          <p:cNvPr id="106499" name="Group 11">
            <a:extLst>
              <a:ext uri="{FF2B5EF4-FFF2-40B4-BE49-F238E27FC236}">
                <a16:creationId xmlns:a16="http://schemas.microsoft.com/office/drawing/2014/main" xmlns="" id="{64FB00F3-5066-DB46-B781-97207DAD1513}"/>
              </a:ext>
            </a:extLst>
          </p:cNvPr>
          <p:cNvGrpSpPr>
            <a:grpSpLocks/>
          </p:cNvGrpSpPr>
          <p:nvPr/>
        </p:nvGrpSpPr>
        <p:grpSpPr bwMode="auto">
          <a:xfrm>
            <a:off x="341313" y="1470025"/>
            <a:ext cx="3314700" cy="4876800"/>
            <a:chOff x="192" y="960"/>
            <a:chExt cx="2088" cy="3072"/>
          </a:xfrm>
        </p:grpSpPr>
        <p:pic>
          <p:nvPicPr>
            <p:cNvPr id="106500" name="Picture 12">
              <a:extLst>
                <a:ext uri="{FF2B5EF4-FFF2-40B4-BE49-F238E27FC236}">
                  <a16:creationId xmlns:a16="http://schemas.microsoft.com/office/drawing/2014/main" xmlns="" id="{CA33CFBF-6610-084B-87CB-00CE4A39354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960"/>
              <a:ext cx="658" cy="1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501" name="Picture 13">
              <a:extLst>
                <a:ext uri="{FF2B5EF4-FFF2-40B4-BE49-F238E27FC236}">
                  <a16:creationId xmlns:a16="http://schemas.microsoft.com/office/drawing/2014/main" xmlns="" id="{05AC34E7-8AE2-8545-8E2E-1C9CB2F6F79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" y="1100"/>
              <a:ext cx="693" cy="1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6502" name="Group 14">
              <a:extLst>
                <a:ext uri="{FF2B5EF4-FFF2-40B4-BE49-F238E27FC236}">
                  <a16:creationId xmlns:a16="http://schemas.microsoft.com/office/drawing/2014/main" xmlns="" id="{D7DE1472-6A88-C74F-B0A7-65F54F4F3E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3" y="2217"/>
              <a:ext cx="1610" cy="1492"/>
              <a:chOff x="54" y="2544"/>
              <a:chExt cx="2055" cy="1686"/>
            </a:xfrm>
          </p:grpSpPr>
          <p:pic>
            <p:nvPicPr>
              <p:cNvPr id="106506" name="Picture 15">
                <a:extLst>
                  <a:ext uri="{FF2B5EF4-FFF2-40B4-BE49-F238E27FC236}">
                    <a16:creationId xmlns:a16="http://schemas.microsoft.com/office/drawing/2014/main" xmlns="" id="{D59B281D-1C4E-C34E-AA63-709A4E011A65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" y="2544"/>
                <a:ext cx="2055" cy="1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6507" name="Picture 16" descr="auto1">
                <a:extLst>
                  <a:ext uri="{FF2B5EF4-FFF2-40B4-BE49-F238E27FC236}">
                    <a16:creationId xmlns:a16="http://schemas.microsoft.com/office/drawing/2014/main" xmlns="" id="{7D2B8334-37FE-E642-8BAB-747CF87B42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" y="3360"/>
                <a:ext cx="912" cy="79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6503" name="Picture 17">
              <a:extLst>
                <a:ext uri="{FF2B5EF4-FFF2-40B4-BE49-F238E27FC236}">
                  <a16:creationId xmlns:a16="http://schemas.microsoft.com/office/drawing/2014/main" xmlns="" id="{74B3A4EC-0521-0144-B11C-D484E6CD7DA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7" y="2306"/>
              <a:ext cx="563" cy="562"/>
            </a:xfrm>
            <a:prstGeom prst="rect">
              <a:avLst/>
            </a:prstGeom>
            <a:noFill/>
            <a:ln w="12700">
              <a:solidFill>
                <a:srgbClr val="FF99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504" name="Picture 18" descr="China">
              <a:extLst>
                <a:ext uri="{FF2B5EF4-FFF2-40B4-BE49-F238E27FC236}">
                  <a16:creationId xmlns:a16="http://schemas.microsoft.com/office/drawing/2014/main" xmlns="" id="{74CB14AE-225D-1E41-ACF8-B6D1438822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3427"/>
              <a:ext cx="751" cy="605"/>
            </a:xfrm>
            <a:prstGeom prst="rect">
              <a:avLst/>
            </a:prstGeom>
            <a:noFill/>
            <a:ln w="9525">
              <a:solidFill>
                <a:srgbClr val="99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505" name="Oval 19">
              <a:extLst>
                <a:ext uri="{FF2B5EF4-FFF2-40B4-BE49-F238E27FC236}">
                  <a16:creationId xmlns:a16="http://schemas.microsoft.com/office/drawing/2014/main" xmlns="" id="{49FBAA05-666C-ED40-A8A4-C3974FD39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532"/>
              <a:ext cx="300" cy="225"/>
            </a:xfrm>
            <a:prstGeom prst="ellipse">
              <a:avLst/>
            </a:prstGeom>
            <a:noFill/>
            <a:ln w="317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>
                <a:solidFill>
                  <a:srgbClr val="FFFFFF"/>
                </a:solidFill>
              </a:endParaRPr>
            </a:p>
          </p:txBody>
        </p:sp>
      </p:grpSp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43CE2473-1ECE-3D45-AC08-F32BE9012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7983" y="3773487"/>
            <a:ext cx="4653731" cy="2576513"/>
          </a:xfrm>
          <a:prstGeom prst="rect">
            <a:avLst/>
          </a:prstGeom>
          <a:solidFill>
            <a:srgbClr val="E6EEF8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>
            <a:lvl1pPr marL="342900" indent="-3429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266700" indent="-2667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/>
            </a:pPr>
            <a:r>
              <a:rPr lang="pt-BR" alt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Duração da doença</a:t>
            </a:r>
          </a:p>
          <a:p>
            <a:pPr marL="266700" indent="-2667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/>
            </a:pPr>
            <a:r>
              <a:rPr lang="pt-BR" alt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Susceptibilidade individual (genética)</a:t>
            </a:r>
          </a:p>
          <a:p>
            <a:pPr>
              <a:spcBef>
                <a:spcPct val="20000"/>
              </a:spcBef>
              <a:defRPr/>
            </a:pPr>
            <a:endParaRPr lang="pt-BR" altLang="pt-BR" sz="2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334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Ø"/>
              <a:defRPr/>
            </a:pPr>
            <a:r>
              <a:rPr lang="pt-BR" alt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Fator metabólico: hiperglicemia</a:t>
            </a:r>
          </a:p>
          <a:p>
            <a:pPr marL="533400">
              <a:spcBef>
                <a:spcPts val="108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Ø"/>
              <a:defRPr/>
            </a:pPr>
            <a:r>
              <a:rPr lang="pt-BR" alt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Fatores agravantes: hipertensão arterial, fumo, hábitos alimentares, dislipidemia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xmlns="" id="{C2587FEF-6DB9-DE4B-84CC-2F84A3C61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0852" y="2886074"/>
            <a:ext cx="3573464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pt-BR" altLang="pt-BR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Determinantes</a:t>
            </a:r>
          </a:p>
        </p:txBody>
      </p:sp>
      <p:pic>
        <p:nvPicPr>
          <p:cNvPr id="16" name="Picture 3" descr="C:\Users\Sandra\AppData\Local\Microsoft\Windows\Temporary Internet Files\Content.IE5\CYWT7RQI\MC900434859[1].png">
            <a:extLst>
              <a:ext uri="{FF2B5EF4-FFF2-40B4-BE49-F238E27FC236}">
                <a16:creationId xmlns:a16="http://schemas.microsoft.com/office/drawing/2014/main" xmlns="" id="{A1E91372-9762-A146-89CE-3F99C751A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781" y="284701"/>
            <a:ext cx="1044575" cy="104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45"/>
    </mc:Choice>
    <mc:Fallback xmlns="">
      <p:transition spd="slow" advTm="94145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3FDA89-F306-A045-AA81-B360452EB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317501"/>
            <a:ext cx="8743950" cy="81121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pt-BR" altLang="pt-BR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Nefropatia Diabética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3BCAEA-DB1A-5E48-92BE-3987C4D50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675" y="1476376"/>
            <a:ext cx="5430838" cy="3908424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pt-BR" altLang="pt-BR" sz="22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  <a:cs typeface="Arial" panose="020B0604020202020204" pitchFamily="34" charset="0"/>
              </a:rPr>
              <a:t>Acomete um terço dos indivíduos </a:t>
            </a:r>
            <a:r>
              <a:rPr lang="pt-BR" altLang="pt-BR" sz="2200" dirty="0" err="1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  <a:cs typeface="Arial" panose="020B0604020202020204" pitchFamily="34" charset="0"/>
              </a:rPr>
              <a:t>c</a:t>
            </a:r>
            <a:r>
              <a:rPr lang="pt-BR" altLang="pt-BR" sz="22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  <a:cs typeface="Arial" panose="020B0604020202020204" pitchFamily="34" charset="0"/>
              </a:rPr>
              <a:t>/ DM1 e 20-50% dos com DM2 </a:t>
            </a:r>
            <a:r>
              <a:rPr lang="pt-BR" altLang="pt-BR" sz="20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  <a:cs typeface="Arial" panose="020B0604020202020204" pitchFamily="34" charset="0"/>
              </a:rPr>
              <a:t>(&gt; contingente de indivíduos em diálise)</a:t>
            </a:r>
          </a:p>
          <a:p>
            <a:pPr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pt-BR" altLang="pt-BR" sz="22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  <a:cs typeface="Arial" panose="020B0604020202020204" pitchFamily="34" charset="0"/>
              </a:rPr>
              <a:t>Incidência decrescente em DM1 após DCCT</a:t>
            </a:r>
          </a:p>
          <a:p>
            <a:pPr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pt-BR" altLang="pt-BR" sz="22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  <a:cs typeface="Arial" panose="020B0604020202020204" pitchFamily="34" charset="0"/>
              </a:rPr>
              <a:t>Estágio precoce caracteriza-se por microalbuminúria, passível de reversão com medidas farmacológicas  </a:t>
            </a:r>
          </a:p>
          <a:p>
            <a:pPr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pt-BR" altLang="pt-BR" sz="22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  <a:cs typeface="Arial" panose="020B0604020202020204" pitchFamily="34" charset="0"/>
              </a:rPr>
              <a:t>Evolui </a:t>
            </a:r>
            <a:r>
              <a:rPr lang="pt-BR" altLang="pt-BR" sz="2200" dirty="0" err="1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  <a:cs typeface="Arial" panose="020B0604020202020204" pitchFamily="34" charset="0"/>
              </a:rPr>
              <a:t>p</a:t>
            </a:r>
            <a:r>
              <a:rPr lang="pt-BR" altLang="pt-BR" sz="22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  <a:cs typeface="Arial" panose="020B0604020202020204" pitchFamily="34" charset="0"/>
              </a:rPr>
              <a:t>/ insuficiência renal crônica</a:t>
            </a:r>
          </a:p>
          <a:p>
            <a:pPr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pt-BR" altLang="pt-BR" sz="22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  <a:cs typeface="Arial" panose="020B0604020202020204" pitchFamily="34" charset="0"/>
              </a:rPr>
              <a:t>Primeira causa de ingresso em programas de diálise no Primeiro Mundo</a:t>
            </a:r>
          </a:p>
        </p:txBody>
      </p:sp>
      <p:pic>
        <p:nvPicPr>
          <p:cNvPr id="110595" name="Picture 11" descr="kidney_norm">
            <a:extLst>
              <a:ext uri="{FF2B5EF4-FFF2-40B4-BE49-F238E27FC236}">
                <a16:creationId xmlns:a16="http://schemas.microsoft.com/office/drawing/2014/main" xmlns="" id="{77DDA60B-BD6D-9B45-A4B3-1DB07496B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440"/>
            <a:ext cx="1050925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03B9207D-4AF8-E74B-9628-559EF1B0E9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8058764"/>
              </p:ext>
            </p:extLst>
          </p:nvPr>
        </p:nvGraphicFramePr>
        <p:xfrm>
          <a:off x="6608764" y="2085975"/>
          <a:ext cx="4340225" cy="4186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405C60A-7365-104A-B1F3-97ACC53001AE}"/>
              </a:ext>
            </a:extLst>
          </p:cNvPr>
          <p:cNvSpPr txBox="1"/>
          <p:nvPr/>
        </p:nvSpPr>
        <p:spPr>
          <a:xfrm>
            <a:off x="7219950" y="2182814"/>
            <a:ext cx="248016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pt-BR" altLang="pt-BR" sz="1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Incidência acumulada  de DM1 (%)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7F32F3A7-1304-D843-92BA-80D3770AA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6475" y="6397625"/>
            <a:ext cx="1473160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pt-BR" altLang="pt-BR" sz="14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Knowler</a:t>
            </a:r>
            <a:r>
              <a:rPr lang="pt-BR" altLang="pt-BR" sz="1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 et al 1988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43"/>
    </mc:Choice>
    <mc:Fallback xmlns="">
      <p:transition spd="slow" advTm="64843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08" name="Rectangle 4">
            <a:extLst>
              <a:ext uri="{FF2B5EF4-FFF2-40B4-BE49-F238E27FC236}">
                <a16:creationId xmlns:a16="http://schemas.microsoft.com/office/drawing/2014/main" xmlns="" id="{62F26B8B-650B-DB4A-ABA6-8973EA897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7329" y="297826"/>
            <a:ext cx="8820140" cy="71511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</p:spPr>
        <p:txBody>
          <a:bodyPr anchor="ctr"/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Causas de ingresso a programas de diálise nos EUA</a:t>
            </a:r>
            <a:endParaRPr lang="en-US" altLang="pt-BR" sz="32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231A94B-2BFD-A044-9CBF-7775DDD2A3F9}"/>
              </a:ext>
            </a:extLst>
          </p:cNvPr>
          <p:cNvGrpSpPr/>
          <p:nvPr/>
        </p:nvGrpSpPr>
        <p:grpSpPr>
          <a:xfrm>
            <a:off x="2272091" y="887244"/>
            <a:ext cx="7421770" cy="5529848"/>
            <a:chOff x="2419143" y="986840"/>
            <a:chExt cx="7421770" cy="5529848"/>
          </a:xfrm>
        </p:grpSpPr>
        <p:sp>
          <p:nvSpPr>
            <p:cNvPr id="63491" name="Line 5">
              <a:extLst>
                <a:ext uri="{FF2B5EF4-FFF2-40B4-BE49-F238E27FC236}">
                  <a16:creationId xmlns:a16="http://schemas.microsoft.com/office/drawing/2014/main" xmlns="" id="{FB7294C3-0A9E-094B-B707-707CE293A3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16275" y="1589089"/>
              <a:ext cx="0" cy="2879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b="1">
                <a:latin typeface="+mj-lt"/>
              </a:endParaRPr>
            </a:p>
          </p:txBody>
        </p:sp>
        <p:sp>
          <p:nvSpPr>
            <p:cNvPr id="63492" name="Line 6">
              <a:extLst>
                <a:ext uri="{FF2B5EF4-FFF2-40B4-BE49-F238E27FC236}">
                  <a16:creationId xmlns:a16="http://schemas.microsoft.com/office/drawing/2014/main" xmlns="" id="{15CDE172-BEEA-5B47-B145-F6E9E16736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6275" y="4430713"/>
              <a:ext cx="66246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b="1">
                <a:latin typeface="+mj-lt"/>
              </a:endParaRPr>
            </a:p>
          </p:txBody>
        </p:sp>
        <p:sp>
          <p:nvSpPr>
            <p:cNvPr id="789511" name="Text Box 7">
              <a:extLst>
                <a:ext uri="{FF2B5EF4-FFF2-40B4-BE49-F238E27FC236}">
                  <a16:creationId xmlns:a16="http://schemas.microsoft.com/office/drawing/2014/main" xmlns="" id="{90929903-CDC6-DB4C-BA45-B59C17E7DC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713853" y="2778711"/>
              <a:ext cx="174913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pt-BR" sz="16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Percentual do total</a:t>
              </a:r>
              <a:endParaRPr 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  <p:sp>
          <p:nvSpPr>
            <p:cNvPr id="789512" name="Text Box 8">
              <a:extLst>
                <a:ext uri="{FF2B5EF4-FFF2-40B4-BE49-F238E27FC236}">
                  <a16:creationId xmlns:a16="http://schemas.microsoft.com/office/drawing/2014/main" xmlns="" id="{50C9AA3C-FB94-2845-B837-E59578A5EF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9839" y="986840"/>
              <a:ext cx="367408" cy="3619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 eaLnBrk="1" hangingPunct="1">
                <a:lnSpc>
                  <a:spcPct val="340000"/>
                </a:lnSpc>
                <a:defRPr/>
              </a:pPr>
              <a:r>
                <a:rPr lang="pt-BR" sz="14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40</a:t>
              </a:r>
            </a:p>
            <a:p>
              <a:pPr algn="r" eaLnBrk="1" hangingPunct="1">
                <a:lnSpc>
                  <a:spcPct val="340000"/>
                </a:lnSpc>
                <a:defRPr/>
              </a:pPr>
              <a:r>
                <a:rPr lang="pt-BR" sz="14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30</a:t>
              </a:r>
            </a:p>
            <a:p>
              <a:pPr algn="r" eaLnBrk="1" hangingPunct="1">
                <a:lnSpc>
                  <a:spcPct val="340000"/>
                </a:lnSpc>
                <a:defRPr/>
              </a:pPr>
              <a:r>
                <a:rPr lang="pt-BR" sz="14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20</a:t>
              </a:r>
            </a:p>
            <a:p>
              <a:pPr algn="r" eaLnBrk="1" hangingPunct="1">
                <a:lnSpc>
                  <a:spcPct val="340000"/>
                </a:lnSpc>
                <a:defRPr/>
              </a:pPr>
              <a:r>
                <a:rPr lang="pt-BR" sz="14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10</a:t>
              </a:r>
            </a:p>
            <a:p>
              <a:pPr algn="r" eaLnBrk="1" hangingPunct="1">
                <a:lnSpc>
                  <a:spcPct val="340000"/>
                </a:lnSpc>
                <a:defRPr/>
              </a:pPr>
              <a:r>
                <a:rPr lang="pt-BR" sz="14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0</a:t>
              </a:r>
              <a:endParaRPr lang="en-U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  <p:sp>
          <p:nvSpPr>
            <p:cNvPr id="789513" name="Text Box 9">
              <a:extLst>
                <a:ext uri="{FF2B5EF4-FFF2-40B4-BE49-F238E27FC236}">
                  <a16:creationId xmlns:a16="http://schemas.microsoft.com/office/drawing/2014/main" xmlns="" id="{699358FC-F1C0-DC41-8B70-77FBCF0246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5608" y="1660526"/>
              <a:ext cx="50206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33,8</a:t>
              </a:r>
              <a:endPara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  <p:sp>
          <p:nvSpPr>
            <p:cNvPr id="789514" name="Text Box 10">
              <a:extLst>
                <a:ext uri="{FF2B5EF4-FFF2-40B4-BE49-F238E27FC236}">
                  <a16:creationId xmlns:a16="http://schemas.microsoft.com/office/drawing/2014/main" xmlns="" id="{2DFBFF45-1FD6-264D-AB09-5F5676AC22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1870" y="2093914"/>
              <a:ext cx="50206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28,3</a:t>
              </a:r>
              <a:endPara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  <p:sp>
          <p:nvSpPr>
            <p:cNvPr id="789515" name="Text Box 11">
              <a:extLst>
                <a:ext uri="{FF2B5EF4-FFF2-40B4-BE49-F238E27FC236}">
                  <a16:creationId xmlns:a16="http://schemas.microsoft.com/office/drawing/2014/main" xmlns="" id="{3D913EBB-2847-4949-9588-0BF50DBC20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8133" y="3317876"/>
              <a:ext cx="50206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12,6</a:t>
              </a:r>
              <a:endPara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  <p:sp>
          <p:nvSpPr>
            <p:cNvPr id="789516" name="Text Box 12">
              <a:extLst>
                <a:ext uri="{FF2B5EF4-FFF2-40B4-BE49-F238E27FC236}">
                  <a16:creationId xmlns:a16="http://schemas.microsoft.com/office/drawing/2014/main" xmlns="" id="{D93A1645-D0B2-FC4F-86DD-03D2C1A5AA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5726" y="3965576"/>
              <a:ext cx="28416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3</a:t>
              </a:r>
              <a:endPara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  <p:sp>
          <p:nvSpPr>
            <p:cNvPr id="789517" name="Text Box 13">
              <a:extLst>
                <a:ext uri="{FF2B5EF4-FFF2-40B4-BE49-F238E27FC236}">
                  <a16:creationId xmlns:a16="http://schemas.microsoft.com/office/drawing/2014/main" xmlns="" id="{611AB1E6-F844-874C-B5B5-4CA19F300A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54688" y="3965576"/>
              <a:ext cx="28416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3</a:t>
              </a:r>
              <a:endPara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  <p:sp>
          <p:nvSpPr>
            <p:cNvPr id="789518" name="Text Box 14">
              <a:extLst>
                <a:ext uri="{FF2B5EF4-FFF2-40B4-BE49-F238E27FC236}">
                  <a16:creationId xmlns:a16="http://schemas.microsoft.com/office/drawing/2014/main" xmlns="" id="{0FE69517-1098-EA41-AD3E-34ABB3503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43651" y="3990976"/>
              <a:ext cx="28416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2</a:t>
              </a:r>
              <a:endPara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  <p:sp>
          <p:nvSpPr>
            <p:cNvPr id="789519" name="Text Box 15">
              <a:extLst>
                <a:ext uri="{FF2B5EF4-FFF2-40B4-BE49-F238E27FC236}">
                  <a16:creationId xmlns:a16="http://schemas.microsoft.com/office/drawing/2014/main" xmlns="" id="{81C1D853-EEA9-A242-A05A-838CF8F161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02686" y="3960814"/>
              <a:ext cx="41069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2,1</a:t>
              </a:r>
              <a:endPara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  <p:sp>
          <p:nvSpPr>
            <p:cNvPr id="789520" name="Text Box 16">
              <a:extLst>
                <a:ext uri="{FF2B5EF4-FFF2-40B4-BE49-F238E27FC236}">
                  <a16:creationId xmlns:a16="http://schemas.microsoft.com/office/drawing/2014/main" xmlns="" id="{A8529606-FAE4-E64C-98E4-C7323A131D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1649" y="4037014"/>
              <a:ext cx="41069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1,2</a:t>
              </a:r>
              <a:endPara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  <p:sp>
          <p:nvSpPr>
            <p:cNvPr id="789521" name="Text Box 17">
              <a:extLst>
                <a:ext uri="{FF2B5EF4-FFF2-40B4-BE49-F238E27FC236}">
                  <a16:creationId xmlns:a16="http://schemas.microsoft.com/office/drawing/2014/main" xmlns="" id="{1C22695B-0568-554A-B98C-102927E66F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80611" y="4071939"/>
              <a:ext cx="41069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0,4</a:t>
              </a:r>
              <a:endPara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  <p:sp>
          <p:nvSpPr>
            <p:cNvPr id="789522" name="Text Box 18">
              <a:extLst>
                <a:ext uri="{FF2B5EF4-FFF2-40B4-BE49-F238E27FC236}">
                  <a16:creationId xmlns:a16="http://schemas.microsoft.com/office/drawing/2014/main" xmlns="" id="{05F0B89C-AA1A-824E-9A76-1D2313CB25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90211" y="4071939"/>
              <a:ext cx="41069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0,7</a:t>
              </a:r>
              <a:endPara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  <p:sp>
          <p:nvSpPr>
            <p:cNvPr id="789523" name="Text Box 19">
              <a:extLst>
                <a:ext uri="{FF2B5EF4-FFF2-40B4-BE49-F238E27FC236}">
                  <a16:creationId xmlns:a16="http://schemas.microsoft.com/office/drawing/2014/main" xmlns="" id="{6D12C7B8-C27E-5446-9BA8-B8239E8CF6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16820" y="3219451"/>
              <a:ext cx="50206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12,9</a:t>
              </a:r>
              <a:endPara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  <p:sp>
          <p:nvSpPr>
            <p:cNvPr id="789524" name="Text Box 20">
              <a:extLst>
                <a:ext uri="{FF2B5EF4-FFF2-40B4-BE49-F238E27FC236}">
                  <a16:creationId xmlns:a16="http://schemas.microsoft.com/office/drawing/2014/main" xmlns="" id="{12B036E8-0E69-7B49-A9B3-878DD75B8F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000268" y="4912003"/>
              <a:ext cx="993990" cy="369332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 eaLnBrk="1" hangingPunct="1">
                <a:defRPr/>
              </a:pPr>
              <a:r>
                <a:rPr lang="pt-BR" b="1" dirty="0">
                  <a:solidFill>
                    <a:srgbClr val="72000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Diabetes</a:t>
              </a:r>
              <a:endParaRPr lang="en-US" b="1" dirty="0">
                <a:solidFill>
                  <a:srgbClr val="7200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  <p:sp>
          <p:nvSpPr>
            <p:cNvPr id="789525" name="Text Box 21">
              <a:extLst>
                <a:ext uri="{FF2B5EF4-FFF2-40B4-BE49-F238E27FC236}">
                  <a16:creationId xmlns:a16="http://schemas.microsoft.com/office/drawing/2014/main" xmlns="" id="{6378B4D6-58B9-8444-A0DC-F15B619202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566633" y="4925319"/>
              <a:ext cx="106458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 eaLnBrk="1" hangingPunct="1"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Hipertensão</a:t>
              </a:r>
              <a:endPara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  <p:sp>
          <p:nvSpPr>
            <p:cNvPr id="789526" name="Text Box 22">
              <a:extLst>
                <a:ext uri="{FF2B5EF4-FFF2-40B4-BE49-F238E27FC236}">
                  <a16:creationId xmlns:a16="http://schemas.microsoft.com/office/drawing/2014/main" xmlns="" id="{1C0EFF8E-68C8-A942-80A9-D7F32E9CA3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980053" y="5092006"/>
              <a:ext cx="143154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 eaLnBrk="1" hangingPunct="1">
                <a:defRPr/>
              </a:pPr>
              <a:r>
                <a:rPr lang="pt-BR" sz="1400" b="1" dirty="0" err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Glomerulonefrite</a:t>
              </a:r>
              <a:endParaRPr lang="en-U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  <p:sp>
          <p:nvSpPr>
            <p:cNvPr id="789527" name="Text Box 23">
              <a:extLst>
                <a:ext uri="{FF2B5EF4-FFF2-40B4-BE49-F238E27FC236}">
                  <a16:creationId xmlns:a16="http://schemas.microsoft.com/office/drawing/2014/main" xmlns="" id="{56836A9F-0C6D-4849-9735-309BF62ADA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479216" y="5162650"/>
              <a:ext cx="16174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x-none"/>
              </a:defPPr>
              <a:lvl1pPr algn="r">
                <a:defRPr sz="14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pt-BR" altLang="pt-BR" dirty="0"/>
                <a:t>Doença renal </a:t>
              </a:r>
              <a:r>
                <a:rPr lang="pt-BR" altLang="pt-BR" dirty="0" err="1"/>
                <a:t>cistica</a:t>
              </a:r>
              <a:endParaRPr lang="en-US" altLang="pt-BR" dirty="0"/>
            </a:p>
          </p:txBody>
        </p:sp>
        <p:sp>
          <p:nvSpPr>
            <p:cNvPr id="789528" name="Text Box 24">
              <a:extLst>
                <a:ext uri="{FF2B5EF4-FFF2-40B4-BE49-F238E27FC236}">
                  <a16:creationId xmlns:a16="http://schemas.microsoft.com/office/drawing/2014/main" xmlns="" id="{C4C7BB66-422F-604C-8DFE-1A3B99ADBF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5135312" y="5096769"/>
              <a:ext cx="147687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 eaLnBrk="1" hangingPunct="1">
                <a:defRPr/>
              </a:pPr>
              <a:r>
                <a:rPr lang="pt-BR" sz="14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Nefrite Intersticial</a:t>
              </a:r>
              <a:endParaRPr lang="en-U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  <p:sp>
          <p:nvSpPr>
            <p:cNvPr id="789529" name="Text Box 25">
              <a:extLst>
                <a:ext uri="{FF2B5EF4-FFF2-40B4-BE49-F238E27FC236}">
                  <a16:creationId xmlns:a16="http://schemas.microsoft.com/office/drawing/2014/main" xmlns="" id="{E4DD8661-46AA-B94B-A8D8-4FBA688435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5825844" y="5053112"/>
              <a:ext cx="139121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 eaLnBrk="1" hangingPunct="1">
                <a:defRPr/>
              </a:pPr>
              <a:r>
                <a:rPr lang="pt-BR" sz="1400" b="1" dirty="0" err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Nefropatia</a:t>
              </a:r>
              <a:r>
                <a:rPr lang="pt-BR" sz="14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 </a:t>
              </a:r>
              <a:r>
                <a:rPr lang="pt-BR" sz="1400" b="1" dirty="0" err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obstr</a:t>
              </a:r>
              <a:r>
                <a:rPr lang="pt-BR" sz="14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.</a:t>
              </a:r>
              <a:endParaRPr lang="en-U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  <p:sp>
          <p:nvSpPr>
            <p:cNvPr id="789530" name="Text Box 26">
              <a:extLst>
                <a:ext uri="{FF2B5EF4-FFF2-40B4-BE49-F238E27FC236}">
                  <a16:creationId xmlns:a16="http://schemas.microsoft.com/office/drawing/2014/main" xmlns="" id="{9ACBBF39-AE4F-9841-9E56-B9084132B6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6545313" y="4938019"/>
              <a:ext cx="107939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 eaLnBrk="1" hangingPunct="1">
                <a:defRPr/>
              </a:pPr>
              <a:r>
                <a:rPr lang="pt-BR" sz="14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Colagenosas</a:t>
              </a:r>
              <a:endParaRPr lang="en-U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  <p:sp>
          <p:nvSpPr>
            <p:cNvPr id="789531" name="Text Box 27">
              <a:extLst>
                <a:ext uri="{FF2B5EF4-FFF2-40B4-BE49-F238E27FC236}">
                  <a16:creationId xmlns:a16="http://schemas.microsoft.com/office/drawing/2014/main" xmlns="" id="{17E5D75E-E9DB-C547-A26E-0255A506E0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099941" y="4918969"/>
              <a:ext cx="114807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 eaLnBrk="1" hangingPunct="1"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Malignidades</a:t>
              </a:r>
              <a:endPara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  <p:sp>
          <p:nvSpPr>
            <p:cNvPr id="789532" name="Text Box 28">
              <a:extLst>
                <a:ext uri="{FF2B5EF4-FFF2-40B4-BE49-F238E27FC236}">
                  <a16:creationId xmlns:a16="http://schemas.microsoft.com/office/drawing/2014/main" xmlns="" id="{23B92520-AB5D-674F-9EE2-E39839D029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226301" y="5327651"/>
              <a:ext cx="20732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r" eaLnBrk="1" hangingPunct="1">
                <a:defRPr/>
              </a:pPr>
              <a:r>
                <a:rPr lang="pt-BR" altLang="pt-BR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</a:rPr>
                <a:t>Doenças metabólicas</a:t>
              </a:r>
              <a:endParaRPr lang="en-US" altLang="pt-B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</a:endParaRPr>
            </a:p>
          </p:txBody>
        </p:sp>
        <p:sp>
          <p:nvSpPr>
            <p:cNvPr id="789533" name="Text Box 29">
              <a:extLst>
                <a:ext uri="{FF2B5EF4-FFF2-40B4-BE49-F238E27FC236}">
                  <a16:creationId xmlns:a16="http://schemas.microsoft.com/office/drawing/2014/main" xmlns="" id="{6E7DE7BE-04E6-DE4B-8330-5C1FC4AAC3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909582" y="5288522"/>
              <a:ext cx="192591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BR" altLang="pt-BR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</a:rPr>
                <a:t>Congênitas/Hereditárias</a:t>
              </a:r>
              <a:endParaRPr lang="en-US" altLang="pt-B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</a:endParaRPr>
            </a:p>
          </p:txBody>
        </p:sp>
        <p:sp>
          <p:nvSpPr>
            <p:cNvPr id="789534" name="Text Box 30">
              <a:extLst>
                <a:ext uri="{FF2B5EF4-FFF2-40B4-BE49-F238E27FC236}">
                  <a16:creationId xmlns:a16="http://schemas.microsoft.com/office/drawing/2014/main" xmlns="" id="{1E6FDA2E-B8E7-6447-9138-648E52391A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830692" y="5007869"/>
              <a:ext cx="128701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 eaLnBrk="1" hangingPunct="1"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Todas as outras</a:t>
              </a:r>
              <a:endPara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  <p:sp>
          <p:nvSpPr>
            <p:cNvPr id="63517" name="AutoShape 31">
              <a:extLst>
                <a:ext uri="{FF2B5EF4-FFF2-40B4-BE49-F238E27FC236}">
                  <a16:creationId xmlns:a16="http://schemas.microsoft.com/office/drawing/2014/main" xmlns="" id="{35336D29-2B28-E045-A491-2263BCD0DA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281238" y="3014663"/>
              <a:ext cx="2444750" cy="431800"/>
            </a:xfrm>
            <a:prstGeom prst="bevel">
              <a:avLst>
                <a:gd name="adj" fmla="val 6681"/>
              </a:avLst>
            </a:prstGeom>
            <a:solidFill>
              <a:srgbClr val="993300"/>
            </a:solidFill>
            <a:ln>
              <a:noFill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/>
                <a:buChar char="l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pt-BR" altLang="pt-BR" sz="2600" b="1">
                <a:latin typeface="+mj-lt"/>
              </a:endParaRPr>
            </a:p>
          </p:txBody>
        </p:sp>
        <p:sp>
          <p:nvSpPr>
            <p:cNvPr id="63518" name="AutoShape 32">
              <a:extLst>
                <a:ext uri="{FF2B5EF4-FFF2-40B4-BE49-F238E27FC236}">
                  <a16:creationId xmlns:a16="http://schemas.microsoft.com/office/drawing/2014/main" xmlns="" id="{96E195B1-B2F0-9E4F-993A-3DBF92F103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94038" y="3230563"/>
              <a:ext cx="2012950" cy="431800"/>
            </a:xfrm>
            <a:prstGeom prst="bevel">
              <a:avLst>
                <a:gd name="adj" fmla="val 6681"/>
              </a:avLst>
            </a:prstGeom>
            <a:gradFill rotWithShape="0">
              <a:gsLst>
                <a:gs pos="0">
                  <a:srgbClr val="66CCFF"/>
                </a:gs>
                <a:gs pos="100000">
                  <a:srgbClr val="4487A9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/>
                <a:buChar char="l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pt-BR" altLang="pt-BR" sz="2600" b="1">
                <a:latin typeface="+mj-lt"/>
              </a:endParaRPr>
            </a:p>
          </p:txBody>
        </p:sp>
        <p:sp>
          <p:nvSpPr>
            <p:cNvPr id="63519" name="AutoShape 33">
              <a:extLst>
                <a:ext uri="{FF2B5EF4-FFF2-40B4-BE49-F238E27FC236}">
                  <a16:creationId xmlns:a16="http://schemas.microsoft.com/office/drawing/2014/main" xmlns="" id="{E60C815F-56E5-4542-9707-F599735AD0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268788" y="3806826"/>
              <a:ext cx="860425" cy="431800"/>
            </a:xfrm>
            <a:prstGeom prst="bevel">
              <a:avLst>
                <a:gd name="adj" fmla="val 6681"/>
              </a:avLst>
            </a:prstGeom>
            <a:solidFill>
              <a:srgbClr val="8739C5"/>
            </a:solidFill>
            <a:ln>
              <a:noFill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/>
                <a:buChar char="l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pt-BR" altLang="pt-BR" sz="2600" b="1">
                <a:latin typeface="+mj-lt"/>
              </a:endParaRPr>
            </a:p>
          </p:txBody>
        </p:sp>
        <p:sp>
          <p:nvSpPr>
            <p:cNvPr id="63520" name="AutoShape 34">
              <a:extLst>
                <a:ext uri="{FF2B5EF4-FFF2-40B4-BE49-F238E27FC236}">
                  <a16:creationId xmlns:a16="http://schemas.microsoft.com/office/drawing/2014/main" xmlns="" id="{9A7EF84C-C129-B147-8C47-6CFFAAC1FC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189538" y="4105276"/>
              <a:ext cx="212725" cy="431800"/>
            </a:xfrm>
            <a:prstGeom prst="bevel">
              <a:avLst>
                <a:gd name="adj" fmla="val 6681"/>
              </a:avLst>
            </a:prstGeom>
            <a:solidFill>
              <a:srgbClr val="E3CFCB"/>
            </a:solidFill>
            <a:ln>
              <a:noFill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/>
                <a:buChar char="l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pt-BR" altLang="pt-BR" sz="2600" b="1">
                <a:latin typeface="+mj-lt"/>
              </a:endParaRPr>
            </a:p>
          </p:txBody>
        </p:sp>
        <p:sp>
          <p:nvSpPr>
            <p:cNvPr id="63521" name="AutoShape 35">
              <a:extLst>
                <a:ext uri="{FF2B5EF4-FFF2-40B4-BE49-F238E27FC236}">
                  <a16:creationId xmlns:a16="http://schemas.microsoft.com/office/drawing/2014/main" xmlns="" id="{26684D86-F7A1-0441-94DE-87ABB938C7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788026" y="4105276"/>
              <a:ext cx="212725" cy="431800"/>
            </a:xfrm>
            <a:prstGeom prst="bevel">
              <a:avLst>
                <a:gd name="adj" fmla="val 6681"/>
              </a:avLst>
            </a:prstGeom>
            <a:gradFill rotWithShape="0">
              <a:gsLst>
                <a:gs pos="0">
                  <a:srgbClr val="5DAE5D"/>
                </a:gs>
                <a:gs pos="100000">
                  <a:srgbClr val="008000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/>
                <a:buChar char="l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pt-BR" altLang="pt-BR" sz="2600" b="1">
                <a:latin typeface="+mj-lt"/>
              </a:endParaRPr>
            </a:p>
          </p:txBody>
        </p:sp>
        <p:sp>
          <p:nvSpPr>
            <p:cNvPr id="63522" name="AutoShape 36">
              <a:extLst>
                <a:ext uri="{FF2B5EF4-FFF2-40B4-BE49-F238E27FC236}">
                  <a16:creationId xmlns:a16="http://schemas.microsoft.com/office/drawing/2014/main" xmlns="" id="{CE198AB6-8335-664A-BD83-D4EC5C38EC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421438" y="4141788"/>
              <a:ext cx="139700" cy="431800"/>
            </a:xfrm>
            <a:prstGeom prst="bevel">
              <a:avLst>
                <a:gd name="adj" fmla="val 6681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/>
                <a:buChar char="l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pt-BR" altLang="pt-BR" sz="2600" b="1">
                <a:latin typeface="+mj-lt"/>
              </a:endParaRPr>
            </a:p>
          </p:txBody>
        </p:sp>
        <p:sp>
          <p:nvSpPr>
            <p:cNvPr id="63523" name="AutoShape 37">
              <a:extLst>
                <a:ext uri="{FF2B5EF4-FFF2-40B4-BE49-F238E27FC236}">
                  <a16:creationId xmlns:a16="http://schemas.microsoft.com/office/drawing/2014/main" xmlns="" id="{1FD56991-6A23-6047-9CEC-EE0C1E91A9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7001669" y="4117182"/>
              <a:ext cx="176213" cy="431800"/>
            </a:xfrm>
            <a:prstGeom prst="bevel">
              <a:avLst>
                <a:gd name="adj" fmla="val 6681"/>
              </a:avLst>
            </a:prstGeom>
            <a:gradFill rotWithShape="0">
              <a:gsLst>
                <a:gs pos="0">
                  <a:srgbClr val="ECDAA2"/>
                </a:gs>
                <a:gs pos="100000">
                  <a:srgbClr val="CC9900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/>
                <a:buChar char="l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pt-BR" altLang="pt-BR" sz="2600" b="1">
                <a:latin typeface="+mj-lt"/>
              </a:endParaRPr>
            </a:p>
          </p:txBody>
        </p:sp>
        <p:sp>
          <p:nvSpPr>
            <p:cNvPr id="63524" name="AutoShape 38">
              <a:extLst>
                <a:ext uri="{FF2B5EF4-FFF2-40B4-BE49-F238E27FC236}">
                  <a16:creationId xmlns:a16="http://schemas.microsoft.com/office/drawing/2014/main" xmlns="" id="{CE7F4BA5-42FD-724D-A185-1B03135475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7638256" y="4156869"/>
              <a:ext cx="96838" cy="431800"/>
            </a:xfrm>
            <a:prstGeom prst="bevel">
              <a:avLst>
                <a:gd name="adj" fmla="val 6681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FFD79B"/>
                </a:gs>
              </a:gsLst>
              <a:lin ang="0" scaled="1"/>
            </a:gradFill>
            <a:ln>
              <a:noFill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/>
                <a:buChar char="l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pt-BR" altLang="pt-BR" sz="2600" b="1">
                <a:latin typeface="+mj-lt"/>
              </a:endParaRPr>
            </a:p>
          </p:txBody>
        </p:sp>
        <p:sp>
          <p:nvSpPr>
            <p:cNvPr id="63525" name="AutoShape 39">
              <a:extLst>
                <a:ext uri="{FF2B5EF4-FFF2-40B4-BE49-F238E27FC236}">
                  <a16:creationId xmlns:a16="http://schemas.microsoft.com/office/drawing/2014/main" xmlns="" id="{B7E56296-5BAD-D04B-AB37-444EB84CF6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8263732" y="4182269"/>
              <a:ext cx="42862" cy="431800"/>
            </a:xfrm>
            <a:prstGeom prst="bevel">
              <a:avLst>
                <a:gd name="adj" fmla="val 6681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/>
                <a:buChar char="l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pt-BR" altLang="pt-BR" sz="2600" b="1">
                <a:latin typeface="+mj-lt"/>
              </a:endParaRPr>
            </a:p>
          </p:txBody>
        </p:sp>
        <p:sp>
          <p:nvSpPr>
            <p:cNvPr id="63526" name="AutoShape 40">
              <a:extLst>
                <a:ext uri="{FF2B5EF4-FFF2-40B4-BE49-F238E27FC236}">
                  <a16:creationId xmlns:a16="http://schemas.microsoft.com/office/drawing/2014/main" xmlns="" id="{420746FC-FA74-9E4E-8885-71D6B3F755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8856663" y="4179888"/>
              <a:ext cx="50800" cy="431800"/>
            </a:xfrm>
            <a:prstGeom prst="bevel">
              <a:avLst>
                <a:gd name="adj" fmla="val 6681"/>
              </a:avLst>
            </a:prstGeom>
            <a:gradFill rotWithShape="0">
              <a:gsLst>
                <a:gs pos="0">
                  <a:srgbClr val="FFCCFF"/>
                </a:gs>
                <a:gs pos="100000">
                  <a:srgbClr val="A987A9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/>
                <a:buChar char="l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pt-BR" altLang="pt-BR" sz="2600" b="1">
                <a:latin typeface="+mj-lt"/>
              </a:endParaRPr>
            </a:p>
          </p:txBody>
        </p:sp>
        <p:sp>
          <p:nvSpPr>
            <p:cNvPr id="63527" name="AutoShape 41">
              <a:extLst>
                <a:ext uri="{FF2B5EF4-FFF2-40B4-BE49-F238E27FC236}">
                  <a16:creationId xmlns:a16="http://schemas.microsoft.com/office/drawing/2014/main" xmlns="" id="{69BE3C74-93D6-6443-A5DE-E6DBCDD2F3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9017794" y="3767932"/>
              <a:ext cx="925513" cy="431800"/>
            </a:xfrm>
            <a:prstGeom prst="bevel">
              <a:avLst>
                <a:gd name="adj" fmla="val 6681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/>
                <a:buChar char="l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pt-BR" altLang="pt-BR" sz="2600" b="1">
                <a:latin typeface="+mj-lt"/>
              </a:endParaRPr>
            </a:p>
          </p:txBody>
        </p:sp>
        <p:sp>
          <p:nvSpPr>
            <p:cNvPr id="2" name="Right Arrow 1">
              <a:extLst>
                <a:ext uri="{FF2B5EF4-FFF2-40B4-BE49-F238E27FC236}">
                  <a16:creationId xmlns:a16="http://schemas.microsoft.com/office/drawing/2014/main" xmlns="" id="{B0F261D5-3CF2-184C-990C-905A0931C748}"/>
                </a:ext>
              </a:extLst>
            </p:cNvPr>
            <p:cNvSpPr/>
            <p:nvPr/>
          </p:nvSpPr>
          <p:spPr>
            <a:xfrm rot="19984161">
              <a:off x="2802932" y="5138741"/>
              <a:ext cx="433040" cy="239225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3CC64E4-D3E9-4E4B-A85F-EA7E3C6CDD86}"/>
              </a:ext>
            </a:extLst>
          </p:cNvPr>
          <p:cNvGrpSpPr/>
          <p:nvPr/>
        </p:nvGrpSpPr>
        <p:grpSpPr>
          <a:xfrm>
            <a:off x="8254918" y="1275576"/>
            <a:ext cx="3521244" cy="2010091"/>
            <a:chOff x="8254918" y="1275576"/>
            <a:chExt cx="3521244" cy="201009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711B8387-33DA-D643-805D-A2923C708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85163" y="1340849"/>
              <a:ext cx="3436136" cy="194481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7D865CEF-1A90-CB4A-B57A-BA4F2AAB8D5C}"/>
                </a:ext>
              </a:extLst>
            </p:cNvPr>
            <p:cNvSpPr/>
            <p:nvPr/>
          </p:nvSpPr>
          <p:spPr>
            <a:xfrm>
              <a:off x="8254918" y="1275576"/>
              <a:ext cx="320842" cy="3125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83BC0D7A-C9C2-0F4B-AC19-0ABAFB09A9EE}"/>
                </a:ext>
              </a:extLst>
            </p:cNvPr>
            <p:cNvSpPr/>
            <p:nvPr/>
          </p:nvSpPr>
          <p:spPr>
            <a:xfrm>
              <a:off x="11455320" y="1315682"/>
              <a:ext cx="320842" cy="3125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9F9347-86B0-5A4F-CA95-1D33A7710786}"/>
              </a:ext>
            </a:extLst>
          </p:cNvPr>
          <p:cNvSpPr txBox="1"/>
          <p:nvPr/>
        </p:nvSpPr>
        <p:spPr>
          <a:xfrm>
            <a:off x="712615" y="6172299"/>
            <a:ext cx="668644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x-none" b="1" dirty="0"/>
              <a:t>No Brasil, DM é a segunda causa, vindo atrás da hipertensão arterial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05"/>
    </mc:Choice>
    <mc:Fallback xmlns="">
      <p:transition spd="slow" advTm="40105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5">
            <a:extLst>
              <a:ext uri="{FF2B5EF4-FFF2-40B4-BE49-F238E27FC236}">
                <a16:creationId xmlns:a16="http://schemas.microsoft.com/office/drawing/2014/main" xmlns="" id="{8C59ED80-5EA1-5E41-8E6D-026E6689E0F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1651000"/>
            <a:ext cx="1485900" cy="3002759"/>
          </a:xfrm>
          <a:prstGeom prst="rect">
            <a:avLst/>
          </a:prstGeom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0" name="Rectangle 2">
            <a:extLst>
              <a:ext uri="{FF2B5EF4-FFF2-40B4-BE49-F238E27FC236}">
                <a16:creationId xmlns:a16="http://schemas.microsoft.com/office/drawing/2014/main" xmlns="" id="{8A56E63E-99F6-B245-AD52-BA62AF342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23850"/>
            <a:ext cx="77724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Retinopatia Diabética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xmlns="" id="{002C3B8E-5282-7E42-8512-9137F666C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288" y="1268414"/>
            <a:ext cx="7993312" cy="188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>
            <a:lvl1pPr marL="342900" indent="-3429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pt-BR" altLang="pt-B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Principal causa de cegueira adquirida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pt-BR" altLang="pt-B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Incidência ↑ com </a:t>
            </a:r>
            <a:r>
              <a:rPr lang="pt-BR" altLang="pt-BR" sz="220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duração</a:t>
            </a:r>
            <a:r>
              <a:rPr lang="pt-BR" altLang="pt-B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do DM e ↓ com </a:t>
            </a:r>
            <a:r>
              <a:rPr lang="pt-BR" altLang="pt-BR" sz="220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controle glicêmico</a:t>
            </a:r>
            <a:r>
              <a:rPr lang="pt-BR" altLang="pt-BR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altLang="pt-BR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        				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pt-BR" altLang="pt-B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Hipertensão - fator predisponente ou agravante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pt-BR" altLang="pt-B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Classificação: </a:t>
            </a:r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xmlns="" id="{EAD3BED4-A4C4-3240-B9C5-82AAA9C19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6073" y="3101579"/>
            <a:ext cx="7993312" cy="12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>
            <a:lvl1pPr marL="342900" indent="-3429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82600" lvl="1" indent="-2159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altLang="pt-B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Incipiente: </a:t>
            </a:r>
            <a:r>
              <a:rPr lang="pt-BR" altLang="pt-BR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microaneurismas</a:t>
            </a:r>
            <a:r>
              <a:rPr lang="pt-BR" altLang="pt-BR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exsudatos duros, hemorragias</a:t>
            </a:r>
          </a:p>
          <a:p>
            <a:pPr marL="482600" lvl="1" indent="-2159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altLang="pt-BR" sz="2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Pré</a:t>
            </a:r>
            <a:r>
              <a:rPr lang="pt-BR" altLang="pt-B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-proliferativa: </a:t>
            </a:r>
            <a:r>
              <a:rPr lang="pt-BR" altLang="pt-BR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exsudatos algodonosos, </a:t>
            </a:r>
            <a:r>
              <a:rPr lang="pt-BR" altLang="pt-BR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ensalsichamento</a:t>
            </a:r>
            <a:r>
              <a:rPr lang="pt-BR" altLang="pt-BR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venoso</a:t>
            </a:r>
          </a:p>
          <a:p>
            <a:pPr marL="482600" lvl="1" indent="-2159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altLang="pt-B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Proliferativa: </a:t>
            </a:r>
            <a:r>
              <a:rPr lang="pt-BR" altLang="pt-BR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neovascularização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770FEEB-1A09-47D5-296D-0A745E5731E5}"/>
              </a:ext>
            </a:extLst>
          </p:cNvPr>
          <p:cNvGrpSpPr/>
          <p:nvPr/>
        </p:nvGrpSpPr>
        <p:grpSpPr>
          <a:xfrm>
            <a:off x="726826" y="4747419"/>
            <a:ext cx="11015539" cy="1828006"/>
            <a:chOff x="726826" y="4861719"/>
            <a:chExt cx="11015539" cy="1828006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xmlns="" id="{0750B559-357C-181B-BF4D-0B2DE5E1DEAB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726826" y="4861719"/>
              <a:ext cx="6392989" cy="1828006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Monotype Sorts" pitchFamily="1" charset="2"/>
                <a:buNone/>
                <a:defRPr/>
              </a:pPr>
              <a:r>
                <a:rPr lang="pt-BR" altLang="pt-BR" sz="24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panose="020B0600070205080204" pitchFamily="34" charset="-128"/>
                </a:rPr>
                <a:t>Causas de déficit visual</a:t>
              </a:r>
            </a:p>
            <a:p>
              <a:pPr marL="355600" lvl="1">
                <a:defRPr/>
              </a:pPr>
              <a:r>
                <a:rPr lang="pt-BR" altLang="pt-BR" sz="22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panose="020B0600070205080204" pitchFamily="34" charset="-128"/>
                </a:rPr>
                <a:t>Retinopatia </a:t>
              </a:r>
              <a:r>
                <a:rPr lang="pt-BR" altLang="pt-BR" sz="20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panose="020B0600070205080204" pitchFamily="34" charset="-128"/>
                </a:rPr>
                <a:t>(hemorragia retina, vítrea, descolamento)</a:t>
              </a:r>
            </a:p>
            <a:p>
              <a:pPr marL="355600" lvl="1">
                <a:defRPr/>
              </a:pPr>
              <a:r>
                <a:rPr lang="pt-BR" altLang="pt-BR" sz="22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panose="020B0600070205080204" pitchFamily="34" charset="-128"/>
                </a:rPr>
                <a:t>Catarata (</a:t>
              </a:r>
              <a:r>
                <a:rPr lang="pt-BR" altLang="pt-BR" sz="20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panose="020B0600070205080204" pitchFamily="34" charset="-128"/>
                </a:rPr>
                <a:t>opacificação do cristalino</a:t>
              </a:r>
              <a:r>
                <a:rPr lang="pt-BR" altLang="pt-BR" sz="22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panose="020B0600070205080204" pitchFamily="34" charset="-128"/>
                </a:rPr>
                <a:t>)</a:t>
              </a:r>
            </a:p>
            <a:p>
              <a:pPr marL="355600" lvl="1">
                <a:defRPr/>
              </a:pPr>
              <a:r>
                <a:rPr lang="pt-BR" altLang="pt-BR" sz="22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panose="020B0600070205080204" pitchFamily="34" charset="-128"/>
                </a:rPr>
                <a:t>Glaucoma </a:t>
              </a:r>
            </a:p>
            <a:p>
              <a:pPr marL="355600" lvl="1">
                <a:defRPr/>
              </a:pPr>
              <a:r>
                <a:rPr lang="pt-BR" altLang="pt-BR" sz="22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panose="020B0600070205080204" pitchFamily="34" charset="-128"/>
                </a:rPr>
                <a:t>Doença </a:t>
              </a:r>
              <a:r>
                <a:rPr lang="pt-BR" altLang="pt-BR" sz="2200" dirty="0" err="1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panose="020B0600070205080204" pitchFamily="34" charset="-128"/>
                </a:rPr>
                <a:t>corneana</a:t>
              </a:r>
              <a:endParaRPr lang="pt-BR" altLang="pt-BR" sz="22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20248E4F-25BB-A866-2947-BEAB19873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4058" y="5602544"/>
              <a:ext cx="1171942" cy="812547"/>
            </a:xfrm>
            <a:prstGeom prst="rect">
              <a:avLst/>
            </a:prstGeom>
            <a:effectLst>
              <a:softEdge rad="38100"/>
            </a:effectLst>
          </p:spPr>
        </p:pic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xmlns="" id="{EFB838BE-6B5B-F886-0C2D-807B79FFB117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7119815" y="4935537"/>
              <a:ext cx="4622550" cy="175418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600"/>
                </a:spcBef>
                <a:buFont typeface="Monotype Sorts" pitchFamily="1" charset="2"/>
                <a:buNone/>
                <a:defRPr/>
              </a:pPr>
              <a:r>
                <a:rPr lang="pt-BR" altLang="pt-BR" sz="24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panose="020B0600070205080204" pitchFamily="34" charset="-128"/>
                </a:rPr>
                <a:t>Tratamento</a:t>
              </a:r>
            </a:p>
            <a:p>
              <a:pPr lvl="1">
                <a:defRPr/>
              </a:pPr>
              <a:r>
                <a:rPr lang="pt-BR" altLang="pt-BR" sz="22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panose="020B0600070205080204" pitchFamily="34" charset="-128"/>
                </a:rPr>
                <a:t>Prevenção: avaliação periódica (mapeamento)</a:t>
              </a:r>
            </a:p>
            <a:p>
              <a:pPr lvl="1">
                <a:defRPr/>
              </a:pPr>
              <a:r>
                <a:rPr lang="pt-BR" altLang="pt-BR" sz="22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panose="020B0600070205080204" pitchFamily="34" charset="-128"/>
                </a:rPr>
                <a:t>Controle glicêmico* e da PA</a:t>
              </a:r>
            </a:p>
            <a:p>
              <a:pPr lvl="1">
                <a:defRPr/>
              </a:pPr>
              <a:r>
                <a:rPr lang="pt-BR" altLang="pt-BR" sz="22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panose="020B0600070205080204" pitchFamily="34" charset="-128"/>
                </a:rPr>
                <a:t>Localizado: </a:t>
              </a:r>
              <a:r>
                <a:rPr lang="pt-BR" altLang="pt-BR" sz="2200" dirty="0" err="1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panose="020B0600070205080204" pitchFamily="34" charset="-128"/>
                </a:rPr>
                <a:t>fotocoagulação</a:t>
              </a:r>
              <a:r>
                <a:rPr lang="pt-BR" altLang="pt-BR" sz="2200" dirty="0">
                  <a:ea typeface="MS PGothic" panose="020B0600070205080204" pitchFamily="34" charset="-128"/>
                </a:rPr>
                <a:t> 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DA1D85D-58C6-7E1C-EC71-2E70A3B8845B}"/>
              </a:ext>
            </a:extLst>
          </p:cNvPr>
          <p:cNvSpPr txBox="1"/>
          <p:nvPr/>
        </p:nvSpPr>
        <p:spPr>
          <a:xfrm>
            <a:off x="6896100" y="2079823"/>
            <a:ext cx="2082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pt-BR" sz="14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DCCT 1993, UKDPS 1998</a:t>
            </a:r>
            <a:endParaRPr lang="x-none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13"/>
    </mc:Choice>
    <mc:Fallback xmlns="">
      <p:transition spd="slow" advTm="43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xmlns="" id="{5D2BC448-4888-5C48-8DDC-A28E832E2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0276" y="283369"/>
            <a:ext cx="77724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pt-BR" altLang="pt-BR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Macroangiopatia</a:t>
            </a:r>
            <a:r>
              <a:rPr lang="pt-BR" altLang="pt-B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é a própria Aterosclerose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xmlns="" id="{517D9DD5-1D47-4F46-ABDE-2160D5823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6616" y="1226344"/>
            <a:ext cx="5661318" cy="163518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>
            <a:lvl1pPr marL="342900" indent="-3429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defRPr/>
            </a:pPr>
            <a:endParaRPr lang="pt-BR" altLang="pt-BR" sz="800" dirty="0">
              <a:solidFill>
                <a:srgbClr val="FFFF6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/>
            </a:pPr>
            <a:r>
              <a:rPr lang="pt-BR" altLang="pt-BR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Principal causa de morte no DM2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/>
            </a:pPr>
            <a:r>
              <a:rPr lang="pt-BR" altLang="pt-BR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Mais frequente e mais grave no DM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/>
            </a:pPr>
            <a:r>
              <a:rPr lang="pt-BR" altLang="pt-BR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Múltiplos fatores de risco associados</a:t>
            </a:r>
            <a:endParaRPr lang="pt-BR" altLang="pt-BR" sz="22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9" name="Grupo 1">
            <a:extLst>
              <a:ext uri="{FF2B5EF4-FFF2-40B4-BE49-F238E27FC236}">
                <a16:creationId xmlns:a16="http://schemas.microsoft.com/office/drawing/2014/main" xmlns="" id="{37AE1E23-96FC-624D-BCFF-DF51315B89CA}"/>
              </a:ext>
            </a:extLst>
          </p:cNvPr>
          <p:cNvGrpSpPr>
            <a:grpSpLocks/>
          </p:cNvGrpSpPr>
          <p:nvPr/>
        </p:nvGrpSpPr>
        <p:grpSpPr bwMode="auto">
          <a:xfrm>
            <a:off x="1216059" y="3064993"/>
            <a:ext cx="9708408" cy="3587407"/>
            <a:chOff x="263559" y="1637245"/>
            <a:chExt cx="9708408" cy="3587407"/>
          </a:xfrm>
        </p:grpSpPr>
        <p:sp>
          <p:nvSpPr>
            <p:cNvPr id="10" name="TextBox 4">
              <a:extLst>
                <a:ext uri="{FF2B5EF4-FFF2-40B4-BE49-F238E27FC236}">
                  <a16:creationId xmlns:a16="http://schemas.microsoft.com/office/drawing/2014/main" xmlns="" id="{C4BB71F5-4978-F445-9310-AA74F8D2BF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8574" y="1637245"/>
              <a:ext cx="777240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pt-BR" altLang="pt-BR" sz="2000" b="1" i="1" dirty="0">
                  <a:solidFill>
                    <a:srgbClr val="720002"/>
                  </a:solidFill>
                  <a:cs typeface="Arial" panose="020B0604020202020204" pitchFamily="34" charset="0"/>
                </a:rPr>
                <a:t>O distúrbio do metabolismo glicídico não vem sozinho</a:t>
              </a:r>
            </a:p>
          </p:txBody>
        </p:sp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xmlns="" id="{DF10255F-C674-7D44-9174-9EE9D2E5F2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3559" y="2083092"/>
              <a:ext cx="9708408" cy="3141560"/>
              <a:chOff x="203231" y="2083090"/>
              <a:chExt cx="8629469" cy="3141701"/>
            </a:xfrm>
          </p:grpSpPr>
          <p:sp>
            <p:nvSpPr>
              <p:cNvPr id="14" name="TextBox 1">
                <a:extLst>
                  <a:ext uri="{FF2B5EF4-FFF2-40B4-BE49-F238E27FC236}">
                    <a16:creationId xmlns:a16="http://schemas.microsoft.com/office/drawing/2014/main" xmlns="" id="{4B3FF80C-43FA-9444-92D5-2F0AA9004C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3231" y="4516873"/>
                <a:ext cx="2558174" cy="707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Monotype Sorts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pt-BR" altLang="pt-BR" sz="2000" b="1" dirty="0">
                    <a:cs typeface="Arial" panose="020B0604020202020204" pitchFamily="34" charset="0"/>
                  </a:rPr>
                  <a:t>Obesidade + Resistência à Insulina</a:t>
                </a:r>
              </a:p>
            </p:txBody>
          </p:sp>
          <p:sp>
            <p:nvSpPr>
              <p:cNvPr id="15" name="TextBox 6">
                <a:extLst>
                  <a:ext uri="{FF2B5EF4-FFF2-40B4-BE49-F238E27FC236}">
                    <a16:creationId xmlns:a16="http://schemas.microsoft.com/office/drawing/2014/main" xmlns="" id="{CBAC7C44-8823-E54E-B6B4-AE88E2CEA8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67868" y="2122489"/>
                <a:ext cx="2819326" cy="2246870"/>
              </a:xfrm>
              <a:prstGeom prst="rect">
                <a:avLst/>
              </a:prstGeom>
              <a:noFill/>
              <a:ln w="38100">
                <a:solidFill>
                  <a:srgbClr val="9900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marL="180975" indent="-180975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Monotype Sorts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>
                    <a:srgbClr val="9D2E00"/>
                  </a:buClr>
                  <a:buSzTx/>
                  <a:buFont typeface="Wingdings" panose="05000000000000000000" pitchFamily="2" charset="2"/>
                  <a:buChar char="§"/>
                  <a:defRPr/>
                </a:pPr>
                <a:r>
                  <a:rPr lang="pt-BR" altLang="pt-BR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Hiperglicemia</a:t>
                </a:r>
              </a:p>
              <a:p>
                <a:pPr>
                  <a:spcBef>
                    <a:spcPct val="0"/>
                  </a:spcBef>
                  <a:buClr>
                    <a:srgbClr val="9D2E00"/>
                  </a:buClr>
                  <a:buSzTx/>
                  <a:buFont typeface="Wingdings" panose="05000000000000000000" pitchFamily="2" charset="2"/>
                  <a:buChar char="§"/>
                  <a:defRPr/>
                </a:pPr>
                <a:r>
                  <a:rPr lang="pt-BR" altLang="pt-BR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Dislipidemias</a:t>
                </a:r>
              </a:p>
              <a:p>
                <a:pPr>
                  <a:spcBef>
                    <a:spcPct val="0"/>
                  </a:spcBef>
                  <a:buClr>
                    <a:srgbClr val="9D2E00"/>
                  </a:buClr>
                  <a:buSzTx/>
                  <a:buFont typeface="Wingdings" panose="05000000000000000000" pitchFamily="2" charset="2"/>
                  <a:buChar char="§"/>
                  <a:defRPr/>
                </a:pPr>
                <a:r>
                  <a:rPr lang="pt-BR" altLang="pt-BR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Hipertensão</a:t>
                </a:r>
              </a:p>
              <a:p>
                <a:pPr>
                  <a:spcBef>
                    <a:spcPct val="0"/>
                  </a:spcBef>
                  <a:buClr>
                    <a:srgbClr val="9D2E00"/>
                  </a:buClr>
                  <a:buSzTx/>
                  <a:buFont typeface="Wingdings" panose="05000000000000000000" pitchFamily="2" charset="2"/>
                  <a:buChar char="§"/>
                  <a:defRPr/>
                </a:pPr>
                <a:r>
                  <a:rPr lang="pt-BR" altLang="pt-BR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NAFLD</a:t>
                </a:r>
              </a:p>
              <a:p>
                <a:pPr>
                  <a:spcBef>
                    <a:spcPct val="0"/>
                  </a:spcBef>
                  <a:buClr>
                    <a:srgbClr val="9D2E00"/>
                  </a:buClr>
                  <a:buSzTx/>
                  <a:buFont typeface="Wingdings" panose="05000000000000000000" pitchFamily="2" charset="2"/>
                  <a:buChar char="§"/>
                  <a:defRPr/>
                </a:pPr>
                <a:r>
                  <a:rPr lang="pt-BR" altLang="pt-BR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Hiperuricemia</a:t>
                </a:r>
              </a:p>
              <a:p>
                <a:pPr>
                  <a:spcBef>
                    <a:spcPct val="0"/>
                  </a:spcBef>
                  <a:buClr>
                    <a:srgbClr val="9D2E00"/>
                  </a:buClr>
                  <a:buSzTx/>
                  <a:buFont typeface="Wingdings" panose="05000000000000000000" pitchFamily="2" charset="2"/>
                  <a:buChar char="§"/>
                  <a:defRPr/>
                </a:pPr>
                <a:r>
                  <a:rPr lang="pt-BR" altLang="pt-BR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Inflamação</a:t>
                </a:r>
              </a:p>
              <a:p>
                <a:pPr>
                  <a:spcBef>
                    <a:spcPct val="0"/>
                  </a:spcBef>
                  <a:buClr>
                    <a:srgbClr val="9D2E00"/>
                  </a:buClr>
                  <a:buSzTx/>
                  <a:buFont typeface="Wingdings" panose="05000000000000000000" pitchFamily="2" charset="2"/>
                  <a:buChar char="§"/>
                  <a:defRPr/>
                </a:pPr>
                <a:r>
                  <a:rPr lang="pt-BR" altLang="pt-BR" sz="20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Dist</a:t>
                </a:r>
                <a:r>
                  <a:rPr lang="pt-BR" altLang="pt-BR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. da coagulação</a:t>
                </a:r>
              </a:p>
            </p:txBody>
          </p:sp>
          <p:pic>
            <p:nvPicPr>
              <p:cNvPr id="16" name="Picture 63" descr="coracao">
                <a:extLst>
                  <a:ext uri="{FF2B5EF4-FFF2-40B4-BE49-F238E27FC236}">
                    <a16:creationId xmlns:a16="http://schemas.microsoft.com/office/drawing/2014/main" xmlns="" id="{83774ACD-8844-9244-8042-206262E6CB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0885" y="2083090"/>
                <a:ext cx="1897945" cy="2595563"/>
              </a:xfrm>
              <a:prstGeom prst="rect">
                <a:avLst/>
              </a:prstGeom>
              <a:noFill/>
              <a:ln w="38100">
                <a:solidFill>
                  <a:srgbClr val="99003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Box 8">
                <a:extLst>
                  <a:ext uri="{FF2B5EF4-FFF2-40B4-BE49-F238E27FC236}">
                    <a16:creationId xmlns:a16="http://schemas.microsoft.com/office/drawing/2014/main" xmlns="" id="{F36AEBCB-921C-E54C-88D8-CCE8BFC54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67015" y="4726781"/>
                <a:ext cx="2165685" cy="400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Monotype Sorts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pt-BR" altLang="pt-BR" sz="2000" b="1" dirty="0">
                    <a:cs typeface="Arial" panose="020B0604020202020204" pitchFamily="34" charset="0"/>
                  </a:rPr>
                  <a:t>Aterosclerose</a:t>
                </a:r>
              </a:p>
            </p:txBody>
          </p:sp>
          <p:sp>
            <p:nvSpPr>
              <p:cNvPr id="18" name="Right Arrow 17">
                <a:extLst>
                  <a:ext uri="{FF2B5EF4-FFF2-40B4-BE49-F238E27FC236}">
                    <a16:creationId xmlns:a16="http://schemas.microsoft.com/office/drawing/2014/main" xmlns="" id="{709B85DB-5EB1-164C-A26F-77C12A6AA4EA}"/>
                  </a:ext>
                </a:extLst>
              </p:cNvPr>
              <p:cNvSpPr/>
              <p:nvPr/>
            </p:nvSpPr>
            <p:spPr>
              <a:xfrm>
                <a:off x="2482517" y="3200400"/>
                <a:ext cx="533400" cy="484632"/>
              </a:xfrm>
              <a:prstGeom prst="rightArrow">
                <a:avLst/>
              </a:prstGeom>
              <a:solidFill>
                <a:srgbClr val="C00000"/>
              </a:solidFill>
              <a:ln>
                <a:noFill/>
              </a:ln>
              <a:effectLst>
                <a:innerShdw blurRad="114300">
                  <a:srgbClr val="000000"/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Right Arrow 18">
                <a:extLst>
                  <a:ext uri="{FF2B5EF4-FFF2-40B4-BE49-F238E27FC236}">
                    <a16:creationId xmlns:a16="http://schemas.microsoft.com/office/drawing/2014/main" xmlns="" id="{99990485-7F8D-984D-94F2-D61AD32FA333}"/>
                  </a:ext>
                </a:extLst>
              </p:cNvPr>
              <p:cNvSpPr/>
              <p:nvPr/>
            </p:nvSpPr>
            <p:spPr>
              <a:xfrm>
                <a:off x="6105364" y="3200400"/>
                <a:ext cx="533400" cy="484632"/>
              </a:xfrm>
              <a:prstGeom prst="rightArrow">
                <a:avLst/>
              </a:prstGeom>
              <a:solidFill>
                <a:srgbClr val="C00000"/>
              </a:solidFill>
              <a:ln>
                <a:noFill/>
              </a:ln>
              <a:effectLst>
                <a:innerShdw blurRad="114300">
                  <a:srgbClr val="000000"/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xmlns="" id="{9643AEB0-A95A-B54F-91C7-63D416D0DE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4660" y="4470598"/>
              <a:ext cx="330776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2000" b="1" dirty="0">
                  <a:cs typeface="Arial" panose="020B0604020202020204" pitchFamily="34" charset="0"/>
                </a:rPr>
                <a:t>Síndrome Metabólica</a:t>
              </a: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xmlns="" id="{EC2E406B-8A6D-1040-A11A-E2E289F2A1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183" y="2215847"/>
              <a:ext cx="1871106" cy="2297849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77"/>
    </mc:Choice>
    <mc:Fallback xmlns="">
      <p:transition spd="slow" advTm="87677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2">
            <a:extLst>
              <a:ext uri="{FF2B5EF4-FFF2-40B4-BE49-F238E27FC236}">
                <a16:creationId xmlns:a16="http://schemas.microsoft.com/office/drawing/2014/main" xmlns="" id="{5B512AF8-CB2F-4949-983C-1D81D2873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5498" y="544514"/>
            <a:ext cx="663688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Monotype Sorts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pt-B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Manifestações da DCV Aterosclerótica</a:t>
            </a:r>
          </a:p>
        </p:txBody>
      </p:sp>
      <p:grpSp>
        <p:nvGrpSpPr>
          <p:cNvPr id="122882" name="Group 3">
            <a:extLst>
              <a:ext uri="{FF2B5EF4-FFF2-40B4-BE49-F238E27FC236}">
                <a16:creationId xmlns:a16="http://schemas.microsoft.com/office/drawing/2014/main" xmlns="" id="{5A206B97-7D57-3B4F-8308-4641A0A6A504}"/>
              </a:ext>
            </a:extLst>
          </p:cNvPr>
          <p:cNvGrpSpPr>
            <a:grpSpLocks/>
          </p:cNvGrpSpPr>
          <p:nvPr/>
        </p:nvGrpSpPr>
        <p:grpSpPr bwMode="auto">
          <a:xfrm>
            <a:off x="3990975" y="1600200"/>
            <a:ext cx="4699000" cy="1912938"/>
            <a:chOff x="1701" y="1008"/>
            <a:chExt cx="2631" cy="1205"/>
          </a:xfrm>
        </p:grpSpPr>
        <p:sp>
          <p:nvSpPr>
            <p:cNvPr id="122899" name="Line 4">
              <a:extLst>
                <a:ext uri="{FF2B5EF4-FFF2-40B4-BE49-F238E27FC236}">
                  <a16:creationId xmlns:a16="http://schemas.microsoft.com/office/drawing/2014/main" xmlns="" id="{3C10375C-EED4-0C43-8059-7629FF00F2A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58953" flipH="1">
              <a:off x="1701" y="1850"/>
              <a:ext cx="498" cy="363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  <p:grpSp>
          <p:nvGrpSpPr>
            <p:cNvPr id="122900" name="Group 5">
              <a:extLst>
                <a:ext uri="{FF2B5EF4-FFF2-40B4-BE49-F238E27FC236}">
                  <a16:creationId xmlns:a16="http://schemas.microsoft.com/office/drawing/2014/main" xmlns="" id="{820B1B57-051F-2B4E-AD38-6D26A40896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7" y="1008"/>
              <a:ext cx="2087" cy="994"/>
              <a:chOff x="1927" y="1182"/>
              <a:chExt cx="2087" cy="994"/>
            </a:xfrm>
          </p:grpSpPr>
          <p:sp>
            <p:nvSpPr>
              <p:cNvPr id="122902" name="Text Box 6">
                <a:extLst>
                  <a:ext uri="{FF2B5EF4-FFF2-40B4-BE49-F238E27FC236}">
                    <a16:creationId xmlns:a16="http://schemas.microsoft.com/office/drawing/2014/main" xmlns="" id="{BEB17441-B636-CC43-A8A1-514C66AE7D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7" y="1888"/>
                <a:ext cx="208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Monotype Sorts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pt-BR" altLang="pt-BR" sz="2400" b="1">
                    <a:cs typeface="Arial" panose="020B0604020202020204" pitchFamily="34" charset="0"/>
                  </a:rPr>
                  <a:t>Trombose</a:t>
                </a:r>
              </a:p>
            </p:txBody>
          </p:sp>
          <p:pic>
            <p:nvPicPr>
              <p:cNvPr id="122903" name="Picture 7" descr="coagulo2">
                <a:extLst>
                  <a:ext uri="{FF2B5EF4-FFF2-40B4-BE49-F238E27FC236}">
                    <a16:creationId xmlns:a16="http://schemas.microsoft.com/office/drawing/2014/main" xmlns="" id="{8916D356-E1F4-DB4F-9E99-A1BDC1DF39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6" y="1182"/>
                <a:ext cx="1089" cy="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2901" name="Line 8">
              <a:extLst>
                <a:ext uri="{FF2B5EF4-FFF2-40B4-BE49-F238E27FC236}">
                  <a16:creationId xmlns:a16="http://schemas.microsoft.com/office/drawing/2014/main" xmlns="" id="{36EFC696-FFC7-9543-8CA6-C1B46C163A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2" y="1850"/>
              <a:ext cx="590" cy="273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</p:grpSp>
      <p:grpSp>
        <p:nvGrpSpPr>
          <p:cNvPr id="122883" name="Group 9">
            <a:extLst>
              <a:ext uri="{FF2B5EF4-FFF2-40B4-BE49-F238E27FC236}">
                <a16:creationId xmlns:a16="http://schemas.microsoft.com/office/drawing/2014/main" xmlns="" id="{4498DE3A-A633-2743-BE5B-A75C45538C41}"/>
              </a:ext>
            </a:extLst>
          </p:cNvPr>
          <p:cNvGrpSpPr>
            <a:grpSpLocks/>
          </p:cNvGrpSpPr>
          <p:nvPr/>
        </p:nvGrpSpPr>
        <p:grpSpPr bwMode="auto">
          <a:xfrm>
            <a:off x="1479550" y="3224213"/>
            <a:ext cx="9505950" cy="3290888"/>
            <a:chOff x="295" y="2031"/>
            <a:chExt cx="5323" cy="2073"/>
          </a:xfrm>
        </p:grpSpPr>
        <p:sp>
          <p:nvSpPr>
            <p:cNvPr id="132103" name="Line 10">
              <a:extLst>
                <a:ext uri="{FF2B5EF4-FFF2-40B4-BE49-F238E27FC236}">
                  <a16:creationId xmlns:a16="http://schemas.microsoft.com/office/drawing/2014/main" xmlns="" id="{C58D85D7-FFBA-B241-8554-60B79CEFD9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6" y="2031"/>
              <a:ext cx="0" cy="227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pt-BR">
                <a:latin typeface="+mj-lt"/>
              </a:endParaRPr>
            </a:p>
          </p:txBody>
        </p:sp>
        <p:grpSp>
          <p:nvGrpSpPr>
            <p:cNvPr id="122888" name="Group 11">
              <a:extLst>
                <a:ext uri="{FF2B5EF4-FFF2-40B4-BE49-F238E27FC236}">
                  <a16:creationId xmlns:a16="http://schemas.microsoft.com/office/drawing/2014/main" xmlns="" id="{51669756-B469-1D47-9493-913D1810E6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81" y="2627"/>
              <a:ext cx="1263" cy="1218"/>
              <a:chOff x="3298" y="1455"/>
              <a:chExt cx="1776" cy="1776"/>
            </a:xfrm>
          </p:grpSpPr>
          <p:pic>
            <p:nvPicPr>
              <p:cNvPr id="122897" name="Picture 12" descr="China">
                <a:extLst>
                  <a:ext uri="{FF2B5EF4-FFF2-40B4-BE49-F238E27FC236}">
                    <a16:creationId xmlns:a16="http://schemas.microsoft.com/office/drawing/2014/main" xmlns="" id="{43E17151-51A1-C64C-A45B-B0063CEE85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8" y="1455"/>
                <a:ext cx="1776" cy="1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2114" name="Oval 13">
                <a:extLst>
                  <a:ext uri="{FF2B5EF4-FFF2-40B4-BE49-F238E27FC236}">
                    <a16:creationId xmlns:a16="http://schemas.microsoft.com/office/drawing/2014/main" xmlns="" id="{915AA7F6-2205-D841-8EDA-60B80AB47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7" y="1763"/>
                <a:ext cx="709" cy="662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endParaRPr lang="en-US" altLang="pt-BR" sz="1800">
                  <a:latin typeface="+mj-lt"/>
                </a:endParaRPr>
              </a:p>
            </p:txBody>
          </p:sp>
        </p:grpSp>
        <p:grpSp>
          <p:nvGrpSpPr>
            <p:cNvPr id="122889" name="Group 14">
              <a:extLst>
                <a:ext uri="{FF2B5EF4-FFF2-40B4-BE49-F238E27FC236}">
                  <a16:creationId xmlns:a16="http://schemas.microsoft.com/office/drawing/2014/main" xmlns="" id="{688AE2FD-534B-A648-A83A-B39A7E1DF6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" y="2618"/>
              <a:ext cx="1729" cy="1364"/>
              <a:chOff x="314" y="424"/>
              <a:chExt cx="2928" cy="2201"/>
            </a:xfrm>
          </p:grpSpPr>
          <p:pic>
            <p:nvPicPr>
              <p:cNvPr id="122895" name="Picture 15">
                <a:extLst>
                  <a:ext uri="{FF2B5EF4-FFF2-40B4-BE49-F238E27FC236}">
                    <a16:creationId xmlns:a16="http://schemas.microsoft.com/office/drawing/2014/main" xmlns="" id="{34B873B0-CF38-0146-8D18-CA569F23D3F4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" y="424"/>
                <a:ext cx="2928" cy="2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2896" name="Picture 16" descr="china_heartattack">
                <a:extLst>
                  <a:ext uri="{FF2B5EF4-FFF2-40B4-BE49-F238E27FC236}">
                    <a16:creationId xmlns:a16="http://schemas.microsoft.com/office/drawing/2014/main" xmlns="" id="{1873D761-582A-7C48-9819-C69F61E2B1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4" y="1485"/>
                <a:ext cx="1232" cy="1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00401" name="Text Box 17">
              <a:extLst>
                <a:ext uri="{FF2B5EF4-FFF2-40B4-BE49-F238E27FC236}">
                  <a16:creationId xmlns:a16="http://schemas.microsoft.com/office/drawing/2014/main" xmlns="" id="{1A3AC5FF-4672-494E-9DD5-096DB05405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1" y="2289"/>
              <a:ext cx="1527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pt-BR" altLang="pt-BR" sz="22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D. cerebrovascular</a:t>
              </a:r>
            </a:p>
          </p:txBody>
        </p:sp>
        <p:sp>
          <p:nvSpPr>
            <p:cNvPr id="400402" name="Text Box 18">
              <a:extLst>
                <a:ext uri="{FF2B5EF4-FFF2-40B4-BE49-F238E27FC236}">
                  <a16:creationId xmlns:a16="http://schemas.microsoft.com/office/drawing/2014/main" xmlns="" id="{4DFACFFB-A9B7-1540-B956-2BE06F1F24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5" y="2289"/>
              <a:ext cx="1229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pt-BR" altLang="pt-BR" sz="22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Coronariopatia</a:t>
              </a:r>
            </a:p>
          </p:txBody>
        </p:sp>
        <p:sp>
          <p:nvSpPr>
            <p:cNvPr id="132108" name="Text Box 19">
              <a:extLst>
                <a:ext uri="{FF2B5EF4-FFF2-40B4-BE49-F238E27FC236}">
                  <a16:creationId xmlns:a16="http://schemas.microsoft.com/office/drawing/2014/main" xmlns="" id="{D79F83DA-019F-1D4F-B9B6-E79C3EE3A3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4" y="3891"/>
              <a:ext cx="103" cy="21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pt-BR" sz="1600" b="1" i="1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122893" name="Picture 20">
              <a:extLst>
                <a:ext uri="{FF2B5EF4-FFF2-40B4-BE49-F238E27FC236}">
                  <a16:creationId xmlns:a16="http://schemas.microsoft.com/office/drawing/2014/main" xmlns="" id="{D2A12969-DB00-7947-9B67-04D2460AB2F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" y="2711"/>
              <a:ext cx="1109" cy="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0405" name="Text Box 21">
              <a:extLst>
                <a:ext uri="{FF2B5EF4-FFF2-40B4-BE49-F238E27FC236}">
                  <a16:creationId xmlns:a16="http://schemas.microsoft.com/office/drawing/2014/main" xmlns="" id="{5B831921-17C7-EA41-BB44-67A3FADD1F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2301"/>
              <a:ext cx="1695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pt-BR" altLang="pt-BR" sz="22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D. Arterial periférica</a:t>
              </a:r>
            </a:p>
          </p:txBody>
        </p:sp>
      </p:grpSp>
      <p:sp>
        <p:nvSpPr>
          <p:cNvPr id="400407" name="Text Box 23">
            <a:extLst>
              <a:ext uri="{FF2B5EF4-FFF2-40B4-BE49-F238E27FC236}">
                <a16:creationId xmlns:a16="http://schemas.microsoft.com/office/drawing/2014/main" xmlns="" id="{758B5B3F-81B6-B54D-899D-7282641FE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463" y="6254751"/>
            <a:ext cx="393065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pt-BR" altLang="pt-BR" sz="1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angina, IAM, arritmia, morte súbita</a:t>
            </a:r>
            <a:endParaRPr lang="en-US" altLang="pt-BR" sz="18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00408" name="Text Box 24">
            <a:extLst>
              <a:ext uri="{FF2B5EF4-FFF2-40B4-BE49-F238E27FC236}">
                <a16:creationId xmlns:a16="http://schemas.microsoft.com/office/drawing/2014/main" xmlns="" id="{759C513D-A2C6-9F47-9562-A8115B72F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6084888"/>
            <a:ext cx="2757488" cy="646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 marL="342900" indent="-3429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lvl="2" algn="ctr">
              <a:defRPr/>
            </a:pPr>
            <a:r>
              <a:rPr lang="pt-BR" altLang="pt-BR" sz="18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TIA, </a:t>
            </a:r>
            <a:r>
              <a:rPr lang="pt-BR" altLang="pt-BR" sz="1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AVC isquêmico ou hemorrágico</a:t>
            </a:r>
            <a:endParaRPr lang="en-US" altLang="pt-BR" sz="18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00409" name="Text Box 25">
            <a:extLst>
              <a:ext uri="{FF2B5EF4-FFF2-40B4-BE49-F238E27FC236}">
                <a16:creationId xmlns:a16="http://schemas.microsoft.com/office/drawing/2014/main" xmlns="" id="{A97F82B5-7A5E-DF47-8074-2FABF87B0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4975" y="5670551"/>
            <a:ext cx="271145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pt-BR" altLang="pt-BR" sz="1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Gangrena, amputações</a:t>
            </a:r>
            <a:endParaRPr lang="en-US" altLang="pt-BR" sz="18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36"/>
    </mc:Choice>
    <mc:Fallback xmlns="">
      <p:transition spd="slow" advTm="7113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0D69390-3050-2149-A210-B092A30CDD54}"/>
              </a:ext>
            </a:extLst>
          </p:cNvPr>
          <p:cNvGrpSpPr/>
          <p:nvPr/>
        </p:nvGrpSpPr>
        <p:grpSpPr>
          <a:xfrm>
            <a:off x="5762872" y="1297213"/>
            <a:ext cx="6009640" cy="5411257"/>
            <a:chOff x="4180136" y="1297212"/>
            <a:chExt cx="6009640" cy="5411257"/>
          </a:xfrm>
        </p:grpSpPr>
        <p:graphicFrame>
          <p:nvGraphicFramePr>
            <p:cNvPr id="2" name="Object 18">
              <a:extLst>
                <a:ext uri="{FF2B5EF4-FFF2-40B4-BE49-F238E27FC236}">
                  <a16:creationId xmlns:a16="http://schemas.microsoft.com/office/drawing/2014/main" xmlns="" id="{8D12F58E-DA41-B544-A974-77EB915B6CB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25673401"/>
                </p:ext>
              </p:extLst>
            </p:nvPr>
          </p:nvGraphicFramePr>
          <p:xfrm>
            <a:off x="4180136" y="1466489"/>
            <a:ext cx="6009640" cy="46783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9" name="Rectangle 21">
              <a:extLst>
                <a:ext uri="{FF2B5EF4-FFF2-40B4-BE49-F238E27FC236}">
                  <a16:creationId xmlns:a16="http://schemas.microsoft.com/office/drawing/2014/main" xmlns="" id="{EAFE17D2-74BB-9948-9833-EFA54D509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8404" y="6400050"/>
              <a:ext cx="2999219" cy="308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pt-BR" altLang="pt-BR" sz="1400" b="1" i="1" dirty="0" err="1">
                  <a:solidFill>
                    <a:schemeClr val="accent5">
                      <a:lumMod val="50000"/>
                    </a:schemeClr>
                  </a:solidFill>
                  <a:latin typeface="Arial Narrow" panose="020B0606020202030204" pitchFamily="34" charset="0"/>
                  <a:ea typeface="+mn-ea"/>
                </a:rPr>
                <a:t>Colditz</a:t>
              </a:r>
              <a:r>
                <a:rPr lang="pt-BR" altLang="pt-BR" sz="1400" b="1" i="1" dirty="0">
                  <a:solidFill>
                    <a:schemeClr val="accent5">
                      <a:lumMod val="50000"/>
                    </a:schemeClr>
                  </a:solidFill>
                  <a:latin typeface="Arial Narrow" panose="020B0606020202030204" pitchFamily="34" charset="0"/>
                  <a:ea typeface="+mn-ea"/>
                </a:rPr>
                <a:t> et al. Nurses</a:t>
              </a:r>
              <a:r>
                <a:rPr lang="ja-JP" altLang="pt-BR" sz="1400" b="1" i="1">
                  <a:solidFill>
                    <a:schemeClr val="accent5">
                      <a:lumMod val="50000"/>
                    </a:schemeClr>
                  </a:solidFill>
                  <a:latin typeface="Arial Narrow" panose="020B0606020202030204" pitchFamily="34" charset="0"/>
                  <a:ea typeface="+mn-ea"/>
                </a:rPr>
                <a:t>’ </a:t>
              </a:r>
              <a:r>
                <a:rPr lang="pt-BR" altLang="ja-JP" sz="1400" b="1" i="1" dirty="0">
                  <a:solidFill>
                    <a:schemeClr val="accent5">
                      <a:lumMod val="50000"/>
                    </a:schemeClr>
                  </a:solidFill>
                  <a:latin typeface="Arial Narrow" panose="020B0606020202030204" pitchFamily="34" charset="0"/>
                  <a:ea typeface="+mn-ea"/>
                </a:rPr>
                <a:t>Health </a:t>
              </a:r>
              <a:r>
                <a:rPr lang="pt-BR" altLang="ja-JP" sz="1400" b="1" i="1" dirty="0" err="1">
                  <a:solidFill>
                    <a:schemeClr val="accent5">
                      <a:lumMod val="50000"/>
                    </a:schemeClr>
                  </a:solidFill>
                  <a:latin typeface="Arial Narrow" panose="020B0606020202030204" pitchFamily="34" charset="0"/>
                  <a:ea typeface="+mn-ea"/>
                </a:rPr>
                <a:t>Study</a:t>
              </a:r>
              <a:r>
                <a:rPr lang="pt-BR" altLang="ja-JP" sz="1400" b="1" i="1" dirty="0">
                  <a:solidFill>
                    <a:schemeClr val="accent5">
                      <a:lumMod val="50000"/>
                    </a:schemeClr>
                  </a:solidFill>
                  <a:latin typeface="Arial Narrow" panose="020B0606020202030204" pitchFamily="34" charset="0"/>
                  <a:ea typeface="+mn-ea"/>
                </a:rPr>
                <a:t> 1992</a:t>
              </a:r>
              <a:endParaRPr lang="pt-BR" altLang="pt-BR" sz="1400" b="1" i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+mn-ea"/>
              </a:endParaRPr>
            </a:p>
          </p:txBody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xmlns="" id="{B52848E5-E714-B84B-B60B-B9CC1FFF9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1779" y="5102196"/>
              <a:ext cx="1400175" cy="376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800" b="1" dirty="0"/>
                <a:t>IMC (</a:t>
              </a:r>
              <a:r>
                <a:rPr lang="pt-BR" altLang="pt-BR" sz="1600" b="1" dirty="0"/>
                <a:t>kg/m</a:t>
              </a:r>
              <a:r>
                <a:rPr lang="pt-BR" altLang="pt-BR" sz="1600" b="1" baseline="30000" dirty="0"/>
                <a:t>2</a:t>
              </a:r>
              <a:r>
                <a:rPr lang="pt-BR" altLang="pt-BR" sz="1600" b="1" dirty="0"/>
                <a:t>)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C18D25C-75BC-3948-BD4B-C7EF5017A56F}"/>
                </a:ext>
              </a:extLst>
            </p:cNvPr>
            <p:cNvSpPr txBox="1"/>
            <p:nvPr/>
          </p:nvSpPr>
          <p:spPr>
            <a:xfrm>
              <a:off x="5338041" y="1297212"/>
              <a:ext cx="23663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600" b="1" dirty="0"/>
                <a:t>Incidência DM por 10.000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9B6CE78-F74F-B643-668E-409D9D66B28B}"/>
              </a:ext>
            </a:extLst>
          </p:cNvPr>
          <p:cNvGrpSpPr/>
          <p:nvPr/>
        </p:nvGrpSpPr>
        <p:grpSpPr>
          <a:xfrm>
            <a:off x="875874" y="474440"/>
            <a:ext cx="5400526" cy="5791258"/>
            <a:chOff x="875874" y="474440"/>
            <a:chExt cx="5400526" cy="579125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00E38820-9861-0EBE-7DA2-FBAB82D866C7}"/>
                </a:ext>
              </a:extLst>
            </p:cNvPr>
            <p:cNvGrpSpPr/>
            <p:nvPr/>
          </p:nvGrpSpPr>
          <p:grpSpPr>
            <a:xfrm>
              <a:off x="875874" y="474440"/>
              <a:ext cx="4803231" cy="5676891"/>
              <a:chOff x="875874" y="379440"/>
              <a:chExt cx="4803231" cy="567689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0C9BF9F5-AFFF-E72B-D8E0-F71043A5D3CF}"/>
                  </a:ext>
                </a:extLst>
              </p:cNvPr>
              <p:cNvSpPr txBox="1"/>
              <p:nvPr/>
            </p:nvSpPr>
            <p:spPr>
              <a:xfrm>
                <a:off x="875874" y="379440"/>
                <a:ext cx="4803231" cy="1677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b="1" dirty="0"/>
                  <a:t>Obesidade</a:t>
                </a:r>
                <a:endParaRPr lang="x-none" sz="2400" b="1" i="1" dirty="0"/>
              </a:p>
              <a:p>
                <a:pPr marL="342900" indent="-342900">
                  <a:spcBef>
                    <a:spcPts val="1800"/>
                  </a:spcBef>
                  <a:buFont typeface="Arial" panose="020B0604020202020204" pitchFamily="34" charset="0"/>
                  <a:buChar char="•"/>
                </a:pPr>
                <a:r>
                  <a:rPr lang="x-none" sz="2000" dirty="0"/>
                  <a:t>Taxas crescentes e piores projeções para 2035 para países em desenvolvimento </a:t>
                </a:r>
                <a:r>
                  <a:rPr lang="x-none" sz="1600" dirty="0"/>
                  <a:t>(</a:t>
                </a:r>
                <a:r>
                  <a:rPr lang="x-none" sz="1600" i="1" dirty="0"/>
                  <a:t>World Obesity Atlas 2023</a:t>
                </a:r>
                <a:r>
                  <a:rPr lang="x-none" sz="1600" dirty="0"/>
                  <a:t>)</a:t>
                </a: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xmlns="" id="{8AB1393D-4DCA-A79C-8079-5176E197E2A9}"/>
                  </a:ext>
                </a:extLst>
              </p:cNvPr>
              <p:cNvGrpSpPr/>
              <p:nvPr/>
            </p:nvGrpSpPr>
            <p:grpSpPr>
              <a:xfrm>
                <a:off x="1656072" y="2003628"/>
                <a:ext cx="3369154" cy="3611327"/>
                <a:chOff x="1693420" y="3049659"/>
                <a:chExt cx="3107896" cy="3610045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xmlns="" id="{82BE5FD6-72AB-E1AF-E2B9-01CBF874E2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693420" y="3049659"/>
                  <a:ext cx="3107896" cy="3610045"/>
                </a:xfrm>
                <a:prstGeom prst="rect">
                  <a:avLst/>
                </a:prstGeom>
              </p:spPr>
            </p:pic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xmlns="" id="{72F10E27-103A-8A23-70C2-F07017BB38F3}"/>
                    </a:ext>
                  </a:extLst>
                </p:cNvPr>
                <p:cNvSpPr txBox="1"/>
                <p:nvPr/>
              </p:nvSpPr>
              <p:spPr>
                <a:xfrm>
                  <a:off x="3290857" y="3526492"/>
                  <a:ext cx="118724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x-none" sz="16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Vigitel 2019</a:t>
                  </a:r>
                </a:p>
              </p:txBody>
            </p: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3D54AC41-8C72-37FB-CDA5-BA34370D6AC6}"/>
                  </a:ext>
                </a:extLst>
              </p:cNvPr>
              <p:cNvSpPr txBox="1"/>
              <p:nvPr/>
            </p:nvSpPr>
            <p:spPr>
              <a:xfrm>
                <a:off x="927310" y="5256112"/>
                <a:ext cx="4377139" cy="800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x-none" sz="1600" dirty="0"/>
              </a:p>
              <a:p>
                <a:pPr marL="342900" indent="-34290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x-none" sz="2000" dirty="0"/>
                  <a:t>Principal fator de risco para DM2</a:t>
                </a:r>
              </a:p>
            </p:txBody>
          </p:sp>
        </p:grpSp>
        <p:sp>
          <p:nvSpPr>
            <p:cNvPr id="26" name="Bent-Up Arrow 25">
              <a:extLst>
                <a:ext uri="{FF2B5EF4-FFF2-40B4-BE49-F238E27FC236}">
                  <a16:creationId xmlns:a16="http://schemas.microsoft.com/office/drawing/2014/main" xmlns="" id="{E0B84C5D-7D8E-CE6B-624A-1CA943D47EA8}"/>
                </a:ext>
              </a:extLst>
            </p:cNvPr>
            <p:cNvSpPr/>
            <p:nvPr/>
          </p:nvSpPr>
          <p:spPr>
            <a:xfrm rot="1056353">
              <a:off x="5042136" y="5681731"/>
              <a:ext cx="1234264" cy="583967"/>
            </a:xfrm>
            <a:prstGeom prst="bentUpArrow">
              <a:avLst/>
            </a:prstGeom>
            <a:solidFill>
              <a:srgbClr val="59D0B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pic>
        <p:nvPicPr>
          <p:cNvPr id="6" name="Picture 4" descr="MPj04008280000[1]">
            <a:extLst>
              <a:ext uri="{FF2B5EF4-FFF2-40B4-BE49-F238E27FC236}">
                <a16:creationId xmlns:a16="http://schemas.microsoft.com/office/drawing/2014/main" xmlns="" id="{16D2B81A-A95F-B3C5-22D4-161A4A3BB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26" y="2575630"/>
            <a:ext cx="932189" cy="665849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46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83"/>
    </mc:Choice>
    <mc:Fallback xmlns="">
      <p:transition spd="slow" advTm="28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xmlns="" id="{1727BDCE-2E57-154F-BBD3-BF746BD19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33208"/>
            <a:ext cx="7772400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pt-BR" altLang="pt-B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Neuropatia Diabética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xmlns="" id="{B09F36E9-9C4F-424F-8F9F-7F883C25C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574" y="1078832"/>
            <a:ext cx="7619414" cy="180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>
            <a:lvl1pPr marL="363538" indent="-363538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631825" indent="-174625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pt-BR" altLang="pt-BR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Fisiopatogênese</a:t>
            </a:r>
            <a:endParaRPr lang="pt-BR" altLang="pt-BR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altLang="pt-B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Fatores metabólicos: </a:t>
            </a:r>
            <a:r>
              <a:rPr lang="pt-BR" altLang="pt-BR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hiperglicemia   </a:t>
            </a:r>
          </a:p>
          <a:p>
            <a:pPr lvl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altLang="pt-B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Fatores vasculares </a:t>
            </a:r>
            <a:r>
              <a:rPr lang="pt-BR" altLang="pt-BR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pt-BR" altLang="pt-BR" sz="20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microangiopatia</a:t>
            </a:r>
            <a:r>
              <a:rPr lang="pt-BR" altLang="pt-BR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do </a:t>
            </a:r>
            <a:r>
              <a:rPr lang="pt-BR" altLang="pt-BR" sz="20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vasa </a:t>
            </a:r>
            <a:r>
              <a:rPr lang="pt-BR" altLang="pt-BR" sz="2000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nervorum</a:t>
            </a:r>
            <a:r>
              <a:rPr lang="pt-BR" altLang="pt-BR" sz="20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pt-BR" altLang="pt-BR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Manifestações clínicas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1FF25DB9-3860-AE4F-B3B0-580FA8669B2A}"/>
              </a:ext>
            </a:extLst>
          </p:cNvPr>
          <p:cNvGrpSpPr>
            <a:grpSpLocks/>
          </p:cNvGrpSpPr>
          <p:nvPr/>
        </p:nvGrpSpPr>
        <p:grpSpPr bwMode="auto">
          <a:xfrm>
            <a:off x="2097091" y="2964787"/>
            <a:ext cx="8913809" cy="3178842"/>
            <a:chOff x="1145252" y="3029433"/>
            <a:chExt cx="8913147" cy="3177899"/>
          </a:xfrm>
        </p:grpSpPr>
        <p:sp>
          <p:nvSpPr>
            <p:cNvPr id="7" name="Rectangle 1027">
              <a:extLst>
                <a:ext uri="{FF2B5EF4-FFF2-40B4-BE49-F238E27FC236}">
                  <a16:creationId xmlns:a16="http://schemas.microsoft.com/office/drawing/2014/main" xmlns="" id="{23B241C8-12FE-2643-89C3-1CF6A7392B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5252" y="3029433"/>
              <a:ext cx="7438640" cy="3177899"/>
            </a:xfrm>
            <a:prstGeom prst="rect">
              <a:avLst/>
            </a:prstGeom>
            <a:noFill/>
            <a:ln w="952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>
              <a:lvl1pPr marL="342900" indent="-3429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352425" lvl="1" indent="-352425">
                <a:spcBef>
                  <a:spcPct val="45000"/>
                </a:spcBef>
                <a:buClr>
                  <a:schemeClr val="accent1"/>
                </a:buClr>
                <a:buFontTx/>
                <a:buChar char="–"/>
                <a:defRPr/>
              </a:pPr>
              <a:r>
                <a:rPr lang="pt-BR" altLang="pt-BR" sz="2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Neuropatia periférica simétrica sensitivo-motora</a:t>
              </a:r>
            </a:p>
            <a:p>
              <a:pPr marL="977900" lvl="2" indent="-352425">
                <a:spcBef>
                  <a:spcPts val="600"/>
                </a:spcBef>
                <a:buClr>
                  <a:schemeClr val="accent2"/>
                </a:buClr>
                <a:buFontTx/>
                <a:buChar char="•"/>
                <a:defRPr/>
              </a:pPr>
              <a:r>
                <a:rPr lang="pt-BR" altLang="pt-BR" sz="2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 mais frequente</a:t>
              </a:r>
            </a:p>
            <a:p>
              <a:pPr marL="977900" lvl="2" indent="-352425">
                <a:spcBef>
                  <a:spcPts val="600"/>
                </a:spcBef>
                <a:buClr>
                  <a:schemeClr val="accent2"/>
                </a:buClr>
                <a:buFontTx/>
                <a:buChar char="•"/>
                <a:defRPr/>
              </a:pPr>
              <a:r>
                <a:rPr lang="pt-BR" altLang="pt-BR" sz="2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dor, parestesia ou </a:t>
              </a:r>
              <a:r>
                <a:rPr lang="pt-BR" altLang="pt-BR" sz="20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hipoestesia</a:t>
              </a:r>
              <a:r>
                <a:rPr lang="pt-BR" altLang="pt-BR" sz="2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de extremidades</a:t>
              </a:r>
            </a:p>
            <a:p>
              <a:pPr marL="977900" lvl="2" indent="-352425">
                <a:spcBef>
                  <a:spcPts val="600"/>
                </a:spcBef>
                <a:buClr>
                  <a:schemeClr val="accent2"/>
                </a:buClr>
                <a:buFontTx/>
                <a:buChar char="•"/>
                <a:defRPr/>
              </a:pPr>
              <a:r>
                <a:rPr lang="pt-BR" altLang="pt-BR" sz="2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contribui para o </a:t>
              </a:r>
              <a:r>
                <a:rPr lang="ja-JP" altLang="pt-BR" sz="2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“</a:t>
              </a:r>
              <a:r>
                <a:rPr lang="pt-BR" altLang="ja-JP" sz="2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pé diabético</a:t>
              </a:r>
              <a:r>
                <a:rPr lang="ja-JP" altLang="pt-BR" sz="2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”</a:t>
              </a:r>
              <a:r>
                <a:rPr lang="pt-BR" altLang="ja-JP" sz="2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e mal perfurante plantar</a:t>
              </a:r>
            </a:p>
            <a:p>
              <a:pPr marL="352425" lvl="1" indent="-352425">
                <a:spcBef>
                  <a:spcPct val="45000"/>
                </a:spcBef>
                <a:buClr>
                  <a:schemeClr val="accent1"/>
                </a:buClr>
                <a:buFontTx/>
                <a:buChar char="–"/>
                <a:defRPr/>
              </a:pPr>
              <a:r>
                <a:rPr lang="pt-BR" altLang="pt-BR" sz="2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Neuropatia autonômica</a:t>
              </a:r>
            </a:p>
            <a:p>
              <a:pPr marL="977900" lvl="2" indent="-352425">
                <a:spcBef>
                  <a:spcPts val="600"/>
                </a:spcBef>
                <a:buClr>
                  <a:schemeClr val="accent2"/>
                </a:buClr>
                <a:buFontTx/>
                <a:buChar char="•"/>
                <a:defRPr/>
              </a:pPr>
              <a:r>
                <a:rPr lang="pt-BR" altLang="pt-BR" sz="2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anormalidades do controle pressórico (hipotensão postural, hipertensão noturna)</a:t>
              </a:r>
            </a:p>
            <a:p>
              <a:pPr marL="977900" lvl="2" indent="-352425">
                <a:spcBef>
                  <a:spcPts val="600"/>
                </a:spcBef>
                <a:buClr>
                  <a:schemeClr val="accent2"/>
                </a:buClr>
                <a:buFontTx/>
                <a:buChar char="•"/>
                <a:defRPr/>
              </a:pPr>
              <a:r>
                <a:rPr lang="pt-BR" altLang="pt-BR" sz="2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impotência, bexiga neurogênica, </a:t>
              </a:r>
              <a:r>
                <a:rPr lang="pt-BR" altLang="pt-BR" sz="20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gastroparesia</a:t>
              </a:r>
              <a:endParaRPr lang="pt-BR" alt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pic>
          <p:nvPicPr>
            <p:cNvPr id="124933" name="Picture 1028">
              <a:extLst>
                <a:ext uri="{FF2B5EF4-FFF2-40B4-BE49-F238E27FC236}">
                  <a16:creationId xmlns:a16="http://schemas.microsoft.com/office/drawing/2014/main" xmlns="" id="{AB2E06F2-41F8-A942-AF9D-77B0B702BDC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4495" y="3429000"/>
              <a:ext cx="1423904" cy="2465553"/>
            </a:xfrm>
            <a:prstGeom prst="rect">
              <a:avLst/>
            </a:prstGeom>
            <a:noFill/>
            <a:ln w="952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55"/>
    </mc:Choice>
    <mc:Fallback xmlns="">
      <p:transition spd="slow" advTm="81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9">
            <a:extLst>
              <a:ext uri="{FF2B5EF4-FFF2-40B4-BE49-F238E27FC236}">
                <a16:creationId xmlns:a16="http://schemas.microsoft.com/office/drawing/2014/main" xmlns="" id="{A6956FAB-8566-1941-BA03-84FD7A80D44F}"/>
              </a:ext>
            </a:extLst>
          </p:cNvPr>
          <p:cNvGrpSpPr>
            <a:grpSpLocks/>
          </p:cNvGrpSpPr>
          <p:nvPr/>
        </p:nvGrpSpPr>
        <p:grpSpPr bwMode="auto">
          <a:xfrm>
            <a:off x="379379" y="2211352"/>
            <a:ext cx="1920894" cy="1298113"/>
            <a:chOff x="684880" y="3068960"/>
            <a:chExt cx="2321423" cy="1550293"/>
          </a:xfrm>
        </p:grpSpPr>
        <p:pic>
          <p:nvPicPr>
            <p:cNvPr id="3" name="Imagem 5">
              <a:extLst>
                <a:ext uri="{FF2B5EF4-FFF2-40B4-BE49-F238E27FC236}">
                  <a16:creationId xmlns:a16="http://schemas.microsoft.com/office/drawing/2014/main" xmlns="" id="{69C29382-DF28-9542-B895-B554D384D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880" y="3068960"/>
              <a:ext cx="2321423" cy="155029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softEdge rad="381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Conector reto 7">
              <a:extLst>
                <a:ext uri="{FF2B5EF4-FFF2-40B4-BE49-F238E27FC236}">
                  <a16:creationId xmlns:a16="http://schemas.microsoft.com/office/drawing/2014/main" xmlns="" id="{0A26B09E-5D05-FD4B-A199-FAFAAFA887D4}"/>
                </a:ext>
              </a:extLst>
            </p:cNvPr>
            <p:cNvCxnSpPr>
              <a:cxnSpLocks/>
            </p:cNvCxnSpPr>
            <p:nvPr/>
          </p:nvCxnSpPr>
          <p:spPr>
            <a:xfrm>
              <a:off x="1316409" y="3180149"/>
              <a:ext cx="23166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ector reto 8">
              <a:extLst>
                <a:ext uri="{FF2B5EF4-FFF2-40B4-BE49-F238E27FC236}">
                  <a16:creationId xmlns:a16="http://schemas.microsoft.com/office/drawing/2014/main" xmlns="" id="{A88CE061-8978-7644-AF2D-92975E7DE440}"/>
                </a:ext>
              </a:extLst>
            </p:cNvPr>
            <p:cNvCxnSpPr/>
            <p:nvPr/>
          </p:nvCxnSpPr>
          <p:spPr>
            <a:xfrm>
              <a:off x="2411270" y="3686853"/>
              <a:ext cx="36019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36">
            <a:extLst>
              <a:ext uri="{FF2B5EF4-FFF2-40B4-BE49-F238E27FC236}">
                <a16:creationId xmlns:a16="http://schemas.microsoft.com/office/drawing/2014/main" xmlns="" id="{67DD5576-E204-164A-8C88-22BAB047D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5055" y="4568054"/>
            <a:ext cx="1800225" cy="649288"/>
          </a:xfrm>
          <a:prstGeom prst="rect">
            <a:avLst/>
          </a:prstGeom>
          <a:solidFill>
            <a:srgbClr val="FF66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400">
              <a:latin typeface="Arial" panose="020B0604020202020204" pitchFamily="34" charset="0"/>
            </a:endParaRPr>
          </a:p>
        </p:txBody>
      </p:sp>
      <p:grpSp>
        <p:nvGrpSpPr>
          <p:cNvPr id="7" name="Group 39">
            <a:extLst>
              <a:ext uri="{FF2B5EF4-FFF2-40B4-BE49-F238E27FC236}">
                <a16:creationId xmlns:a16="http://schemas.microsoft.com/office/drawing/2014/main" xmlns="" id="{BC6F6D83-8BD1-8C4E-89C3-D8106C125E4E}"/>
              </a:ext>
            </a:extLst>
          </p:cNvPr>
          <p:cNvGrpSpPr>
            <a:grpSpLocks/>
          </p:cNvGrpSpPr>
          <p:nvPr/>
        </p:nvGrpSpPr>
        <p:grpSpPr bwMode="auto">
          <a:xfrm>
            <a:off x="1795692" y="3026593"/>
            <a:ext cx="8840786" cy="1366838"/>
            <a:chOff x="85" y="2425"/>
            <a:chExt cx="5569" cy="861"/>
          </a:xfrm>
        </p:grpSpPr>
        <p:grpSp>
          <p:nvGrpSpPr>
            <p:cNvPr id="8" name="Group 30">
              <a:extLst>
                <a:ext uri="{FF2B5EF4-FFF2-40B4-BE49-F238E27FC236}">
                  <a16:creationId xmlns:a16="http://schemas.microsoft.com/office/drawing/2014/main" xmlns="" id="{A70CE4A6-BB82-E04C-A5FB-0D7D55267D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" y="2568"/>
              <a:ext cx="4910" cy="718"/>
              <a:chOff x="96" y="2822"/>
              <a:chExt cx="5522" cy="718"/>
            </a:xfrm>
          </p:grpSpPr>
          <p:sp>
            <p:nvSpPr>
              <p:cNvPr id="10" name="Rectangle 19">
                <a:extLst>
                  <a:ext uri="{FF2B5EF4-FFF2-40B4-BE49-F238E27FC236}">
                    <a16:creationId xmlns:a16="http://schemas.microsoft.com/office/drawing/2014/main" xmlns="" id="{230E7258-ADF4-EB44-889A-F4075C3674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9" y="2822"/>
                <a:ext cx="1031" cy="7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2000" dirty="0">
                    <a:solidFill>
                      <a:srgbClr val="66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PRIMÁRIA</a:t>
                </a:r>
              </a:p>
              <a:p>
                <a:pPr algn="ctr" eaLnBrk="0" hangingPunct="0">
                  <a:defRPr/>
                </a:pPr>
                <a:endParaRPr lang="pt-BR" sz="6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endParaRPr>
              </a:p>
              <a:p>
                <a:pPr algn="ctr" eaLnBrk="0" hangingPunct="0">
                  <a:defRPr/>
                </a:pPr>
                <a:r>
                  <a:rPr lang="pt-BR" sz="2000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Remoção</a:t>
                </a:r>
              </a:p>
              <a:p>
                <a:pPr algn="ctr" eaLnBrk="0" hangingPunct="0">
                  <a:defRPr/>
                </a:pPr>
                <a:r>
                  <a:rPr lang="pt-BR" sz="2000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dos FR</a:t>
                </a:r>
              </a:p>
            </p:txBody>
          </p:sp>
          <p:sp>
            <p:nvSpPr>
              <p:cNvPr id="11" name="Rectangle 20">
                <a:extLst>
                  <a:ext uri="{FF2B5EF4-FFF2-40B4-BE49-F238E27FC236}">
                    <a16:creationId xmlns:a16="http://schemas.microsoft.com/office/drawing/2014/main" xmlns="" id="{017489C6-C413-2E47-A589-54B632AEAD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2" y="2822"/>
                <a:ext cx="1347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>
                  <a:defRPr/>
                </a:pPr>
                <a:r>
                  <a:rPr lang="pt-BR" sz="2000" dirty="0">
                    <a:solidFill>
                      <a:srgbClr val="FFBD5B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SECUNDÁRIA</a:t>
                </a:r>
              </a:p>
            </p:txBody>
          </p:sp>
          <p:sp>
            <p:nvSpPr>
              <p:cNvPr id="12" name="Rectangle 21">
                <a:extLst>
                  <a:ext uri="{FF2B5EF4-FFF2-40B4-BE49-F238E27FC236}">
                    <a16:creationId xmlns:a16="http://schemas.microsoft.com/office/drawing/2014/main" xmlns="" id="{60947E3F-A2B1-334B-AB2C-99D345B7E0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5" y="2822"/>
                <a:ext cx="1333" cy="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>
                  <a:defRPr/>
                </a:pPr>
                <a:r>
                  <a:rPr lang="pt-BR" sz="2000" dirty="0">
                    <a:solidFill>
                      <a:srgbClr val="CC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TERCIÁRIA</a:t>
                </a:r>
              </a:p>
              <a:p>
                <a:pPr eaLnBrk="0" hangingPunct="0">
                  <a:defRPr/>
                </a:pPr>
                <a:endParaRPr lang="pt-BR" sz="600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endParaRPr>
              </a:p>
              <a:p>
                <a:pPr eaLnBrk="0" hangingPunct="0">
                  <a:defRPr/>
                </a:pPr>
                <a:r>
                  <a:rPr lang="pt-BR" sz="2000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Redução das</a:t>
                </a:r>
              </a:p>
              <a:p>
                <a:pPr eaLnBrk="0" hangingPunct="0">
                  <a:defRPr/>
                </a:pPr>
                <a:r>
                  <a:rPr lang="pt-BR" sz="2000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complicações</a:t>
                </a:r>
              </a:p>
            </p:txBody>
          </p:sp>
          <p:sp>
            <p:nvSpPr>
              <p:cNvPr id="13" name="Rectangle 22">
                <a:extLst>
                  <a:ext uri="{FF2B5EF4-FFF2-40B4-BE49-F238E27FC236}">
                    <a16:creationId xmlns:a16="http://schemas.microsoft.com/office/drawing/2014/main" xmlns="" id="{74CD1179-D30B-0246-9EB9-7F76DF8836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1" y="3060"/>
                <a:ext cx="1688" cy="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2000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Detecção precoce</a:t>
                </a:r>
              </a:p>
              <a:p>
                <a:pPr algn="ctr" eaLnBrk="0" hangingPunct="0">
                  <a:defRPr/>
                </a:pPr>
                <a:r>
                  <a:rPr lang="pt-BR" sz="2000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e tratamento</a:t>
                </a:r>
              </a:p>
            </p:txBody>
          </p:sp>
          <p:sp>
            <p:nvSpPr>
              <p:cNvPr id="14" name="Rectangle 18">
                <a:extLst>
                  <a:ext uri="{FF2B5EF4-FFF2-40B4-BE49-F238E27FC236}">
                    <a16:creationId xmlns:a16="http://schemas.microsoft.com/office/drawing/2014/main" xmlns="" id="{751E7966-4FF2-6F4F-A099-D47D082FDD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" y="2822"/>
                <a:ext cx="1285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>
                  <a:defRPr/>
                </a:pPr>
                <a:r>
                  <a:rPr lang="pt-BR" sz="2000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PREVENÇÃO</a:t>
                </a:r>
              </a:p>
            </p:txBody>
          </p:sp>
        </p:grpSp>
        <p:sp>
          <p:nvSpPr>
            <p:cNvPr id="9" name="Text Box 26">
              <a:extLst>
                <a:ext uri="{FF2B5EF4-FFF2-40B4-BE49-F238E27FC236}">
                  <a16:creationId xmlns:a16="http://schemas.microsoft.com/office/drawing/2014/main" xmlns="" id="{43AC99CC-0FB9-7D4F-AC55-03F3C08873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1" y="2425"/>
              <a:ext cx="513" cy="29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pt-BR" sz="2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† </a:t>
              </a:r>
              <a:r>
                <a:rPr lang="pt-BR" sz="21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CV</a:t>
              </a:r>
              <a:endParaRPr lang="pt-BR" sz="21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15" name="Text Box 33">
            <a:extLst>
              <a:ext uri="{FF2B5EF4-FFF2-40B4-BE49-F238E27FC236}">
                <a16:creationId xmlns:a16="http://schemas.microsoft.com/office/drawing/2014/main" xmlns="" id="{54B841CE-2F7F-8C46-A7A2-3FB4CCA7D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8880" y="4714104"/>
            <a:ext cx="1531937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pt-BR" sz="21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DIABETES</a:t>
            </a:r>
          </a:p>
        </p:txBody>
      </p:sp>
      <p:sp>
        <p:nvSpPr>
          <p:cNvPr id="16" name="Text Box 34">
            <a:extLst>
              <a:ext uri="{FF2B5EF4-FFF2-40B4-BE49-F238E27FC236}">
                <a16:creationId xmlns:a16="http://schemas.microsoft.com/office/drawing/2014/main" xmlns="" id="{A424BAE0-BAA4-9349-A543-2DDBB011F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3941" y="4742679"/>
            <a:ext cx="1365250" cy="369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...pré-DM...</a:t>
            </a:r>
          </a:p>
        </p:txBody>
      </p:sp>
      <p:grpSp>
        <p:nvGrpSpPr>
          <p:cNvPr id="17" name="Group 37">
            <a:extLst>
              <a:ext uri="{FF2B5EF4-FFF2-40B4-BE49-F238E27FC236}">
                <a16:creationId xmlns:a16="http://schemas.microsoft.com/office/drawing/2014/main" xmlns="" id="{B095C0FF-4DB9-C541-B8F1-69C0EF954A67}"/>
              </a:ext>
            </a:extLst>
          </p:cNvPr>
          <p:cNvGrpSpPr>
            <a:grpSpLocks/>
          </p:cNvGrpSpPr>
          <p:nvPr/>
        </p:nvGrpSpPr>
        <p:grpSpPr bwMode="auto">
          <a:xfrm>
            <a:off x="2632305" y="4568054"/>
            <a:ext cx="1800225" cy="649288"/>
            <a:chOff x="612" y="3475"/>
            <a:chExt cx="1134" cy="409"/>
          </a:xfrm>
        </p:grpSpPr>
        <p:sp>
          <p:nvSpPr>
            <p:cNvPr id="18" name="Rectangle 35">
              <a:extLst>
                <a:ext uri="{FF2B5EF4-FFF2-40B4-BE49-F238E27FC236}">
                  <a16:creationId xmlns:a16="http://schemas.microsoft.com/office/drawing/2014/main" xmlns="" id="{3425723B-AE50-9B41-B13E-4FAF262B2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" y="3475"/>
              <a:ext cx="1134" cy="409"/>
            </a:xfrm>
            <a:prstGeom prst="rect">
              <a:avLst/>
            </a:prstGeom>
            <a:solidFill>
              <a:srgbClr val="66FF99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400">
                <a:latin typeface="Arial" panose="020B0604020202020204" pitchFamily="34" charset="0"/>
              </a:endParaRPr>
            </a:p>
          </p:txBody>
        </p:sp>
        <p:sp>
          <p:nvSpPr>
            <p:cNvPr id="19" name="Text Box 30">
              <a:extLst>
                <a:ext uri="{FF2B5EF4-FFF2-40B4-BE49-F238E27FC236}">
                  <a16:creationId xmlns:a16="http://schemas.microsoft.com/office/drawing/2014/main" xmlns="" id="{D468EBAF-C18B-164F-A333-BD03C96250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" y="3566"/>
              <a:ext cx="1114" cy="26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pt-BR" sz="2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OBESIDADE</a:t>
              </a:r>
            </a:p>
          </p:txBody>
        </p:sp>
      </p:grpSp>
      <p:grpSp>
        <p:nvGrpSpPr>
          <p:cNvPr id="20" name="Group 54">
            <a:extLst>
              <a:ext uri="{FF2B5EF4-FFF2-40B4-BE49-F238E27FC236}">
                <a16:creationId xmlns:a16="http://schemas.microsoft.com/office/drawing/2014/main" xmlns="" id="{BE1F1143-C381-C74D-B204-A83E2D46BDC4}"/>
              </a:ext>
            </a:extLst>
          </p:cNvPr>
          <p:cNvGrpSpPr>
            <a:grpSpLocks/>
          </p:cNvGrpSpPr>
          <p:nvPr/>
        </p:nvGrpSpPr>
        <p:grpSpPr bwMode="auto">
          <a:xfrm>
            <a:off x="2764975" y="1572442"/>
            <a:ext cx="7286625" cy="1916112"/>
            <a:chOff x="1000100" y="2727331"/>
            <a:chExt cx="7286676" cy="1916115"/>
          </a:xfrm>
        </p:grpSpPr>
        <p:sp>
          <p:nvSpPr>
            <p:cNvPr id="21" name="Right Arrow 53">
              <a:extLst>
                <a:ext uri="{FF2B5EF4-FFF2-40B4-BE49-F238E27FC236}">
                  <a16:creationId xmlns:a16="http://schemas.microsoft.com/office/drawing/2014/main" xmlns="" id="{A626430A-18E8-B841-84A8-EB3029E8F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0100" y="3000372"/>
              <a:ext cx="7286676" cy="1643074"/>
            </a:xfrm>
            <a:prstGeom prst="rightArrow">
              <a:avLst>
                <a:gd name="adj1" fmla="val 50000"/>
                <a:gd name="adj2" fmla="val 39400"/>
              </a:avLst>
            </a:prstGeom>
            <a:gradFill rotWithShape="0">
              <a:gsLst>
                <a:gs pos="0">
                  <a:srgbClr val="66FF99"/>
                </a:gs>
                <a:gs pos="100000">
                  <a:srgbClr val="CC0000"/>
                </a:gs>
              </a:gsLst>
              <a:lin ang="0" scaled="1"/>
            </a:gra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400">
                <a:latin typeface="Arial" panose="020B0604020202020204" pitchFamily="34" charset="0"/>
              </a:endParaRPr>
            </a:p>
          </p:txBody>
        </p:sp>
        <p:grpSp>
          <p:nvGrpSpPr>
            <p:cNvPr id="22" name="Group 38">
              <a:extLst>
                <a:ext uri="{FF2B5EF4-FFF2-40B4-BE49-F238E27FC236}">
                  <a16:creationId xmlns:a16="http://schemas.microsoft.com/office/drawing/2014/main" xmlns="" id="{76D0C043-2775-BA40-84F3-E5233EC9A4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5566" y="2727331"/>
              <a:ext cx="6832600" cy="1487488"/>
              <a:chOff x="675" y="1298"/>
              <a:chExt cx="4304" cy="937"/>
            </a:xfrm>
          </p:grpSpPr>
          <p:sp>
            <p:nvSpPr>
              <p:cNvPr id="25" name="Rectangle 9">
                <a:extLst>
                  <a:ext uri="{FF2B5EF4-FFF2-40B4-BE49-F238E27FC236}">
                    <a16:creationId xmlns:a16="http://schemas.microsoft.com/office/drawing/2014/main" xmlns="" id="{D7C31FEF-B106-B946-B411-FF169031A5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5" y="1876"/>
                <a:ext cx="1308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>
                  <a:defRPr/>
                </a:pPr>
                <a:r>
                  <a:rPr lang="pt-BR" sz="21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Arial" charset="0"/>
                  </a:rPr>
                  <a:t>SEM DOENÇA</a:t>
                </a:r>
              </a:p>
            </p:txBody>
          </p:sp>
          <p:sp>
            <p:nvSpPr>
              <p:cNvPr id="26" name="Rectangle 10">
                <a:extLst>
                  <a:ext uri="{FF2B5EF4-FFF2-40B4-BE49-F238E27FC236}">
                    <a16:creationId xmlns:a16="http://schemas.microsoft.com/office/drawing/2014/main" xmlns="" id="{F3312323-D1EF-3F46-993E-46A15D9C2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5" y="1750"/>
                <a:ext cx="1334" cy="4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>
                  <a:defRPr/>
                </a:pPr>
                <a:r>
                  <a:rPr lang="pt-BR" sz="22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Arial" charset="0"/>
                  </a:rPr>
                  <a:t>Doença</a:t>
                </a:r>
              </a:p>
              <a:p>
                <a:pPr eaLnBrk="0" hangingPunct="0">
                  <a:defRPr/>
                </a:pPr>
                <a:r>
                  <a:rPr lang="pt-BR" sz="22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Arial" charset="0"/>
                  </a:rPr>
                  <a:t>Assintomática</a:t>
                </a:r>
              </a:p>
            </p:txBody>
          </p:sp>
          <p:sp>
            <p:nvSpPr>
              <p:cNvPr id="27" name="Rectangle 11">
                <a:extLst>
                  <a:ext uri="{FF2B5EF4-FFF2-40B4-BE49-F238E27FC236}">
                    <a16:creationId xmlns:a16="http://schemas.microsoft.com/office/drawing/2014/main" xmlns="" id="{0E3AC0A2-9841-784F-A702-E978784BA8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5" y="1876"/>
                <a:ext cx="1524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>
                  <a:defRPr/>
                </a:pPr>
                <a:r>
                  <a:rPr lang="pt-BR" sz="21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Arial" charset="0"/>
                  </a:rPr>
                  <a:t>CURSO CLÍNICO</a:t>
                </a:r>
              </a:p>
            </p:txBody>
          </p:sp>
          <p:sp>
            <p:nvSpPr>
              <p:cNvPr id="28" name="Rectangle 12">
                <a:extLst>
                  <a:ext uri="{FF2B5EF4-FFF2-40B4-BE49-F238E27FC236}">
                    <a16:creationId xmlns:a16="http://schemas.microsoft.com/office/drawing/2014/main" xmlns="" id="{33AEC022-9AC3-754E-B501-568264DC13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3" y="1380"/>
                <a:ext cx="610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>
                  <a:defRPr/>
                </a:pPr>
                <a:r>
                  <a:rPr lang="pt-BR" sz="2000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INÍCIO</a:t>
                </a:r>
              </a:p>
            </p:txBody>
          </p:sp>
          <p:sp>
            <p:nvSpPr>
              <p:cNvPr id="29" name="Rectangle 13">
                <a:extLst>
                  <a:ext uri="{FF2B5EF4-FFF2-40B4-BE49-F238E27FC236}">
                    <a16:creationId xmlns:a16="http://schemas.microsoft.com/office/drawing/2014/main" xmlns="" id="{F2857A15-3DAF-EB47-8EAF-675615373E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1" y="1298"/>
                <a:ext cx="1026" cy="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>
                  <a:defRPr/>
                </a:pPr>
                <a:r>
                  <a:rPr lang="pt-BR" sz="2000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DETECÇÃO</a:t>
                </a:r>
              </a:p>
              <a:p>
                <a:pPr eaLnBrk="0" hangingPunct="0">
                  <a:defRPr/>
                </a:pPr>
                <a:r>
                  <a:rPr lang="pt-BR" sz="2000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HABITUAL</a:t>
                </a:r>
              </a:p>
            </p:txBody>
          </p:sp>
        </p:grpSp>
        <p:cxnSp>
          <p:nvCxnSpPr>
            <p:cNvPr id="23" name="Straight Connector 45">
              <a:extLst>
                <a:ext uri="{FF2B5EF4-FFF2-40B4-BE49-F238E27FC236}">
                  <a16:creationId xmlns:a16="http://schemas.microsoft.com/office/drawing/2014/main" xmlns="" id="{52013B26-EFFD-2241-BEDE-1E7D7364C6B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772969" y="3773108"/>
              <a:ext cx="865190" cy="18229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traight Connector 52">
              <a:extLst>
                <a:ext uri="{FF2B5EF4-FFF2-40B4-BE49-F238E27FC236}">
                  <a16:creationId xmlns:a16="http://schemas.microsoft.com/office/drawing/2014/main" xmlns="" id="{B0F41125-5C4A-C447-8985-2B1A03160D9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130026" y="3772711"/>
              <a:ext cx="865190" cy="1902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044369E-29A2-9749-9392-C0024111833C}"/>
              </a:ext>
            </a:extLst>
          </p:cNvPr>
          <p:cNvSpPr txBox="1"/>
          <p:nvPr/>
        </p:nvSpPr>
        <p:spPr>
          <a:xfrm>
            <a:off x="2672697" y="5986108"/>
            <a:ext cx="759823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x-none" sz="2800" b="1" i="0" u="none" strike="noStrike" cap="none" spc="0" normalizeH="0" baseline="0" dirty="0">
                <a:ln>
                  <a:noFill/>
                </a:ln>
                <a:solidFill>
                  <a:srgbClr val="A10002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Prevenção precoce = Menos complicações </a:t>
            </a:r>
          </a:p>
        </p:txBody>
      </p:sp>
      <p:pic>
        <p:nvPicPr>
          <p:cNvPr id="32" name="Imagem 5">
            <a:extLst>
              <a:ext uri="{FF2B5EF4-FFF2-40B4-BE49-F238E27FC236}">
                <a16:creationId xmlns:a16="http://schemas.microsoft.com/office/drawing/2014/main" xmlns="" id="{EBD5AA31-4F8F-5949-9B64-BC8F071CA0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02" y="3846016"/>
            <a:ext cx="1517894" cy="9584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agem 6">
            <a:extLst>
              <a:ext uri="{FF2B5EF4-FFF2-40B4-BE49-F238E27FC236}">
                <a16:creationId xmlns:a16="http://schemas.microsoft.com/office/drawing/2014/main" xmlns="" id="{2B8DF20A-1157-3E4E-870F-519C1F062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9288239" y="4349308"/>
            <a:ext cx="1982623" cy="1450158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34" name="CaixaDeTexto 1">
            <a:extLst>
              <a:ext uri="{FF2B5EF4-FFF2-40B4-BE49-F238E27FC236}">
                <a16:creationId xmlns:a16="http://schemas.microsoft.com/office/drawing/2014/main" xmlns="" id="{CA214DBF-98E1-BE7E-9466-47EA1DBF0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48" y="292302"/>
            <a:ext cx="11623431" cy="6001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pt-BR" sz="3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Prevenção do DM2: requer conhecer os fatores de risco</a:t>
            </a:r>
          </a:p>
        </p:txBody>
      </p:sp>
    </p:spTree>
    <p:extLst>
      <p:ext uri="{BB962C8B-B14F-4D97-AF65-F5344CB8AC3E}">
        <p14:creationId xmlns:p14="http://schemas.microsoft.com/office/powerpoint/2010/main" val="169284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63"/>
    </mc:Choice>
    <mc:Fallback xmlns="">
      <p:transition spd="slow" advTm="50363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E8276E-F46B-5246-8086-19E196D199FB}"/>
              </a:ext>
            </a:extLst>
          </p:cNvPr>
          <p:cNvSpPr txBox="1">
            <a:spLocks/>
          </p:cNvSpPr>
          <p:nvPr/>
        </p:nvSpPr>
        <p:spPr bwMode="auto">
          <a:xfrm>
            <a:off x="598044" y="369659"/>
            <a:ext cx="7271791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700" b="1" i="1" dirty="0">
                <a:cs typeface="Arial" panose="020B0604020202020204" pitchFamily="34" charset="0"/>
              </a:rPr>
              <a:t>Hábitos de vida interagem com genes e modificam a predisposição ao DM*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A21474B-BF67-1E45-8031-AA130709EF08}"/>
              </a:ext>
            </a:extLst>
          </p:cNvPr>
          <p:cNvGrpSpPr/>
          <p:nvPr/>
        </p:nvGrpSpPr>
        <p:grpSpPr>
          <a:xfrm>
            <a:off x="448141" y="5204418"/>
            <a:ext cx="8893727" cy="1505440"/>
            <a:chOff x="569156" y="4687649"/>
            <a:chExt cx="8893727" cy="1505440"/>
          </a:xfrm>
        </p:grpSpPr>
        <p:pic>
          <p:nvPicPr>
            <p:cNvPr id="4" name="Imagem 22">
              <a:extLst>
                <a:ext uri="{FF2B5EF4-FFF2-40B4-BE49-F238E27FC236}">
                  <a16:creationId xmlns:a16="http://schemas.microsoft.com/office/drawing/2014/main" xmlns="" id="{3A532757-2D05-B74C-A9C8-541F409A8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569156" y="4687649"/>
              <a:ext cx="2520694" cy="137930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0A8FF563-1B98-5740-A3F6-0C4545FC71DF}"/>
                </a:ext>
              </a:extLst>
            </p:cNvPr>
            <p:cNvSpPr/>
            <p:nvPr/>
          </p:nvSpPr>
          <p:spPr>
            <a:xfrm>
              <a:off x="2982134" y="5331315"/>
              <a:ext cx="6480749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800" b="1" dirty="0"/>
                <a:t>*EPIGENÉTICA</a:t>
              </a:r>
            </a:p>
            <a:p>
              <a:pPr algn="l"/>
              <a:r>
                <a:rPr lang="en-US" sz="1600" b="1" i="1" dirty="0" err="1"/>
                <a:t>Ciência</a:t>
              </a:r>
              <a:r>
                <a:rPr lang="en-US" sz="1600" b="1" i="1" dirty="0"/>
                <a:t> que </a:t>
              </a:r>
              <a:r>
                <a:rPr lang="en-US" sz="1600" b="1" i="1" dirty="0" err="1"/>
                <a:t>estuda</a:t>
              </a:r>
              <a:r>
                <a:rPr lang="en-US" sz="1600" b="1" i="1" dirty="0"/>
                <a:t> </a:t>
              </a:r>
              <a:r>
                <a:rPr lang="en-US" sz="1600" b="1" i="1" dirty="0" err="1"/>
                <a:t>mudanças</a:t>
              </a:r>
              <a:r>
                <a:rPr lang="en-US" sz="1600" b="1" i="1" dirty="0"/>
                <a:t> </a:t>
              </a:r>
              <a:r>
                <a:rPr lang="en-US" sz="1600" b="1" i="1" dirty="0" err="1"/>
                <a:t>na</a:t>
              </a:r>
              <a:r>
                <a:rPr lang="en-US" sz="1600" b="1" i="1" dirty="0"/>
                <a:t> </a:t>
              </a:r>
              <a:r>
                <a:rPr lang="en-US" sz="1600" b="1" i="1" u="sng" dirty="0" err="1"/>
                <a:t>expressão</a:t>
              </a:r>
              <a:r>
                <a:rPr lang="en-US" sz="1600" b="1" i="1" dirty="0"/>
                <a:t> de genes (</a:t>
              </a:r>
              <a:r>
                <a:rPr lang="en-US" sz="1400" b="1" i="1" dirty="0" err="1"/>
                <a:t>metilação</a:t>
              </a:r>
              <a:r>
                <a:rPr lang="en-US" sz="1400" b="1" i="1" dirty="0"/>
                <a:t> DNA, </a:t>
              </a:r>
              <a:r>
                <a:rPr lang="en-US" sz="1400" b="1" i="1" dirty="0" err="1"/>
                <a:t>modif</a:t>
              </a:r>
              <a:r>
                <a:rPr lang="en-US" sz="1400" b="1" i="1" dirty="0"/>
                <a:t>. </a:t>
              </a:r>
              <a:r>
                <a:rPr lang="en-US" sz="1400" b="1" i="1" dirty="0" err="1"/>
                <a:t>em</a:t>
              </a:r>
              <a:r>
                <a:rPr lang="en-US" sz="1400" b="1" i="1" dirty="0"/>
                <a:t> </a:t>
              </a:r>
              <a:r>
                <a:rPr lang="en-US" sz="1400" b="1" i="1" dirty="0" err="1"/>
                <a:t>histonas</a:t>
              </a:r>
              <a:r>
                <a:rPr lang="en-US" sz="1400" b="1" i="1" dirty="0"/>
                <a:t>, RNA </a:t>
              </a:r>
              <a:r>
                <a:rPr lang="en-US" sz="1400" b="1" i="1" dirty="0" err="1"/>
                <a:t>não</a:t>
              </a:r>
              <a:r>
                <a:rPr lang="en-US" sz="1400" b="1" i="1" dirty="0"/>
                <a:t> </a:t>
              </a:r>
              <a:r>
                <a:rPr lang="en-US" sz="1400" b="1" i="1" dirty="0" err="1"/>
                <a:t>codificantes</a:t>
              </a:r>
              <a:r>
                <a:rPr lang="en-US" sz="1600" b="1" i="1" dirty="0"/>
                <a:t>) </a:t>
              </a:r>
              <a:r>
                <a:rPr lang="en-US" sz="1600" b="1" i="1" dirty="0" err="1"/>
                <a:t>modificando</a:t>
              </a:r>
              <a:r>
                <a:rPr lang="en-US" sz="1600" b="1" i="1" dirty="0"/>
                <a:t> o </a:t>
              </a:r>
              <a:r>
                <a:rPr lang="en-US" sz="1600" b="1" i="1" dirty="0" err="1"/>
                <a:t>fenótipo</a:t>
              </a:r>
              <a:endParaRPr lang="x-none" sz="1600" b="1" i="1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4C649D32-624A-4C48-B7C5-8562B8C2E92E}"/>
              </a:ext>
            </a:extLst>
          </p:cNvPr>
          <p:cNvSpPr txBox="1">
            <a:spLocks/>
          </p:cNvSpPr>
          <p:nvPr/>
        </p:nvSpPr>
        <p:spPr bwMode="auto">
          <a:xfrm>
            <a:off x="3128597" y="1503682"/>
            <a:ext cx="8465359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700" b="1" i="1" dirty="0">
                <a:latin typeface="Arial" panose="020B0604020202020204" pitchFamily="34" charset="0"/>
                <a:cs typeface="Arial" panose="020B0604020202020204" pitchFamily="34" charset="0"/>
              </a:rPr>
              <a:t>influenciando mecanismos fisiopatológicos, geradores de inflamação e resistência à insulina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7FF77CE-95FD-3F4F-A429-8523CD3073E8}"/>
              </a:ext>
            </a:extLst>
          </p:cNvPr>
          <p:cNvGrpSpPr/>
          <p:nvPr/>
        </p:nvGrpSpPr>
        <p:grpSpPr>
          <a:xfrm>
            <a:off x="729127" y="2305777"/>
            <a:ext cx="10781452" cy="3648389"/>
            <a:chOff x="609207" y="2305777"/>
            <a:chExt cx="10781452" cy="3648389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xmlns="" id="{E293E410-66A7-5F4B-B672-C331D346EE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3300" y="3623042"/>
              <a:ext cx="2217399" cy="1439863"/>
            </a:xfrm>
            <a:prstGeom prst="rect">
              <a:avLst/>
            </a:prstGeom>
            <a:effectLst>
              <a:softEdge rad="38100"/>
            </a:effectLst>
            <a:extLst>
              <a:ext uri="{909E8E84-426E-40dd-AFC4-6F175D3DCCD1}"/>
              <a:ext uri="{91240B29-F687-4f45-9708-019B960494DF}"/>
            </a:ex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DFA6D46E-A950-3740-A1E5-2F0FAA293766}"/>
                </a:ext>
              </a:extLst>
            </p:cNvPr>
            <p:cNvGrpSpPr/>
            <p:nvPr/>
          </p:nvGrpSpPr>
          <p:grpSpPr>
            <a:xfrm>
              <a:off x="2735617" y="3416424"/>
              <a:ext cx="2301679" cy="1538849"/>
              <a:chOff x="2480787" y="3416424"/>
              <a:chExt cx="2301679" cy="1538849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DF0529E0-B2D2-5249-B65D-D245215E8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80787" y="3416424"/>
                <a:ext cx="1445447" cy="86891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  <a:softEdge rad="38100"/>
              </a:effectLst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118D8225-8711-6146-8EE5-0B4809F8C2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37019" y="4095201"/>
                <a:ext cx="1445447" cy="86007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  <a:softEdge rad="38100"/>
              </a:effectLst>
            </p:spPr>
          </p:pic>
        </p:grpSp>
        <p:pic>
          <p:nvPicPr>
            <p:cNvPr id="10" name="Imagem 7">
              <a:extLst>
                <a:ext uri="{FF2B5EF4-FFF2-40B4-BE49-F238E27FC236}">
                  <a16:creationId xmlns:a16="http://schemas.microsoft.com/office/drawing/2014/main" xmlns="" id="{3FE5768A-4E0C-1C49-BD47-60494540F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1538" t="35235" r="41385" b="24464"/>
            <a:stretch/>
          </p:blipFill>
          <p:spPr>
            <a:xfrm>
              <a:off x="609207" y="2305777"/>
              <a:ext cx="1965542" cy="1626516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1" name="Picture 4" descr="Resultado de imagem para alimentação">
              <a:extLst>
                <a:ext uri="{FF2B5EF4-FFF2-40B4-BE49-F238E27FC236}">
                  <a16:creationId xmlns:a16="http://schemas.microsoft.com/office/drawing/2014/main" xmlns="" id="{5BE0CD67-8267-8448-8428-0EC002CA57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3561" y="4683956"/>
              <a:ext cx="2522221" cy="1270210"/>
            </a:xfrm>
            <a:prstGeom prst="rect">
              <a:avLst/>
            </a:prstGeom>
            <a:noFill/>
            <a:effectLst>
              <a:softEdge rad="381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37EB3E94-F043-9043-8E21-E5750FC13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 bwMode="auto">
            <a:xfrm>
              <a:off x="9633578" y="4327983"/>
              <a:ext cx="1757081" cy="1208064"/>
            </a:xfrm>
            <a:prstGeom prst="rect">
              <a:avLst/>
            </a:prstGeom>
            <a:effectLst>
              <a:softEdge rad="381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C60CFB87-81B6-A047-A187-3A308DD9D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33520" y="3068958"/>
              <a:ext cx="1842239" cy="1270210"/>
            </a:xfrm>
            <a:prstGeom prst="rect">
              <a:avLst/>
            </a:prstGeom>
            <a:effectLst>
              <a:softEdge rad="50800"/>
            </a:effectLst>
          </p:spPr>
        </p:pic>
      </p:grpSp>
    </p:spTree>
    <p:extLst>
      <p:ext uri="{BB962C8B-B14F-4D97-AF65-F5344CB8AC3E}">
        <p14:creationId xmlns:p14="http://schemas.microsoft.com/office/powerpoint/2010/main" val="147204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23"/>
    </mc:Choice>
    <mc:Fallback xmlns="">
      <p:transition spd="slow" advTm="57323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AutoShape 3">
            <a:extLst>
              <a:ext uri="{FF2B5EF4-FFF2-40B4-BE49-F238E27FC236}">
                <a16:creationId xmlns:a16="http://schemas.microsoft.com/office/drawing/2014/main" xmlns="" id="{D05FAC1E-BFD5-AA4B-9993-1EAC13252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4140" y="1487488"/>
            <a:ext cx="2871788" cy="1339850"/>
          </a:xfrm>
          <a:prstGeom prst="downArrowCallout">
            <a:avLst>
              <a:gd name="adj1" fmla="val 40460"/>
              <a:gd name="adj2" fmla="val 41773"/>
              <a:gd name="adj3" fmla="val 23229"/>
              <a:gd name="adj4" fmla="val 6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pt-BR" sz="1800">
              <a:solidFill>
                <a:srgbClr val="FFFFFF"/>
              </a:solidFill>
            </a:endParaRPr>
          </a:p>
        </p:txBody>
      </p:sp>
      <p:sp>
        <p:nvSpPr>
          <p:cNvPr id="258052" name="Text Box 4">
            <a:extLst>
              <a:ext uri="{FF2B5EF4-FFF2-40B4-BE49-F238E27FC236}">
                <a16:creationId xmlns:a16="http://schemas.microsoft.com/office/drawing/2014/main" xmlns="" id="{357643B6-5A4E-9B44-8249-A40B66F8D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8909" y="2846814"/>
            <a:ext cx="179705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pt-BR" altLang="pt-BR" sz="2000" b="1" dirty="0">
                <a:solidFill>
                  <a:srgbClr val="FF583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REVERSÍVEL</a:t>
            </a:r>
          </a:p>
        </p:txBody>
      </p:sp>
      <p:sp>
        <p:nvSpPr>
          <p:cNvPr id="258053" name="Text Box 5">
            <a:extLst>
              <a:ext uri="{FF2B5EF4-FFF2-40B4-BE49-F238E27FC236}">
                <a16:creationId xmlns:a16="http://schemas.microsoft.com/office/drawing/2014/main" xmlns="" id="{08DF0FD7-C0A3-6C4E-8B32-587ECF5F0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3028" y="1460501"/>
            <a:ext cx="2882900" cy="8858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pt-BR" altLang="pt-BR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Aporte calórico </a:t>
            </a:r>
            <a:r>
              <a:rPr lang="pt-BR" altLang="pt-BR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anose="05050102010706020507" pitchFamily="18" charset="2"/>
              </a:rPr>
              <a:t> </a:t>
            </a:r>
            <a:r>
              <a:rPr lang="pt-BR" altLang="pt-BR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Atividade física </a:t>
            </a:r>
            <a:r>
              <a:rPr lang="pt-BR" altLang="pt-BR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anose="05050102010706020507" pitchFamily="18" charset="2"/>
              </a:rPr>
              <a:t></a:t>
            </a:r>
            <a:endParaRPr lang="pt-BR" altLang="pt-BR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47461" name="Object 7">
            <a:extLst>
              <a:ext uri="{FF2B5EF4-FFF2-40B4-BE49-F238E27FC236}">
                <a16:creationId xmlns:a16="http://schemas.microsoft.com/office/drawing/2014/main" xmlns="" id="{5281451D-5EA1-144E-8A9B-C1AA7F6009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487365"/>
              </p:ext>
            </p:extLst>
          </p:nvPr>
        </p:nvGraphicFramePr>
        <p:xfrm>
          <a:off x="4777029" y="2243138"/>
          <a:ext cx="2085975" cy="10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ClipArt" r:id="rId4" imgW="30861000" imgH="22999700" progId="MS_ClipArt_Gallery.2">
                  <p:embed/>
                </p:oleObj>
              </mc:Choice>
              <mc:Fallback>
                <p:oleObj name="ClipArt" r:id="rId4" imgW="30861000" imgH="22999700" progId="MS_ClipArt_Gallery.2">
                  <p:embed/>
                  <p:pic>
                    <p:nvPicPr>
                      <p:cNvPr id="147461" name="Object 7">
                        <a:extLst>
                          <a:ext uri="{FF2B5EF4-FFF2-40B4-BE49-F238E27FC236}">
                            <a16:creationId xmlns:a16="http://schemas.microsoft.com/office/drawing/2014/main" xmlns="" id="{5281451D-5EA1-144E-8A9B-C1AA7F600995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7029" y="2243138"/>
                        <a:ext cx="2085975" cy="1077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8056" name="Text Box 8">
            <a:extLst>
              <a:ext uri="{FF2B5EF4-FFF2-40B4-BE49-F238E27FC236}">
                <a16:creationId xmlns:a16="http://schemas.microsoft.com/office/drawing/2014/main" xmlns="" id="{AA6A9F21-7A3C-7E44-9F6B-81B9DB870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0428" y="1690688"/>
            <a:ext cx="1581150" cy="488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pt-BR" altLang="pt-BR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Genética</a:t>
            </a:r>
            <a:endParaRPr lang="pt-BR" altLang="pt-BR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8057" name="Text Box 9">
            <a:extLst>
              <a:ext uri="{FF2B5EF4-FFF2-40B4-BE49-F238E27FC236}">
                <a16:creationId xmlns:a16="http://schemas.microsoft.com/office/drawing/2014/main" xmlns="" id="{0FC25CB1-1CCB-CB4B-B72E-8F2B2D6B7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1391" y="3283744"/>
            <a:ext cx="3185487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Obesidade Central</a:t>
            </a:r>
            <a:endParaRPr lang="pt-BR" sz="2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47464" name="AutoShape 10">
            <a:extLst>
              <a:ext uri="{FF2B5EF4-FFF2-40B4-BE49-F238E27FC236}">
                <a16:creationId xmlns:a16="http://schemas.microsoft.com/office/drawing/2014/main" xmlns="" id="{3D9827D5-F88C-1B4D-8C19-8AE8B761755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322120" y="4275778"/>
            <a:ext cx="1021190" cy="43815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FF00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x-none"/>
          </a:p>
        </p:txBody>
      </p:sp>
      <p:sp>
        <p:nvSpPr>
          <p:cNvPr id="258059" name="Text Box 11">
            <a:extLst>
              <a:ext uri="{FF2B5EF4-FFF2-40B4-BE49-F238E27FC236}">
                <a16:creationId xmlns:a16="http://schemas.microsoft.com/office/drawing/2014/main" xmlns="" id="{93388787-1BE7-1C4D-ADEA-93AD8B0E5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8922" y="5148630"/>
            <a:ext cx="3432350" cy="116955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pt-BR" altLang="pt-BR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Resistência à Insulina</a:t>
            </a:r>
          </a:p>
          <a:p>
            <a:pPr algn="ctr">
              <a:defRPr/>
            </a:pPr>
            <a:endParaRPr lang="pt-BR" altLang="pt-BR" sz="18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pt-BR" altLang="pt-BR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DM Tipo 2 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59C803E8-3AB3-AA41-A26A-79A13AD80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963" y="219075"/>
            <a:ext cx="9555162" cy="9858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None/>
              <a:defRPr/>
            </a:pPr>
            <a:r>
              <a:rPr lang="pt-BR" altLang="pt-B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Prevenção Primária em DM = combate à obesidade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DE2308F-0F24-704F-892D-B09C487B7FF5}"/>
              </a:ext>
            </a:extLst>
          </p:cNvPr>
          <p:cNvSpPr txBox="1"/>
          <p:nvPr/>
        </p:nvSpPr>
        <p:spPr>
          <a:xfrm>
            <a:off x="6624036" y="6083833"/>
            <a:ext cx="3916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rPr>
              <a:t>…e a Síndrome Metabólica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8C5A642-118E-E34A-A5AA-6AC57C5132E0}"/>
              </a:ext>
            </a:extLst>
          </p:cNvPr>
          <p:cNvGrpSpPr/>
          <p:nvPr/>
        </p:nvGrpSpPr>
        <p:grpSpPr>
          <a:xfrm>
            <a:off x="8883521" y="3316410"/>
            <a:ext cx="2276005" cy="1905769"/>
            <a:chOff x="8883521" y="3316410"/>
            <a:chExt cx="2276005" cy="1905769"/>
          </a:xfrm>
        </p:grpSpPr>
        <p:grpSp>
          <p:nvGrpSpPr>
            <p:cNvPr id="2" name="Group 12">
              <a:extLst>
                <a:ext uri="{FF2B5EF4-FFF2-40B4-BE49-F238E27FC236}">
                  <a16:creationId xmlns:a16="http://schemas.microsoft.com/office/drawing/2014/main" xmlns="" id="{F7DCD49C-5B32-0746-BD92-47E45E0BA4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74592" y="3720627"/>
              <a:ext cx="1984934" cy="1501552"/>
              <a:chOff x="5152" y="2818"/>
              <a:chExt cx="1204" cy="894"/>
            </a:xfrm>
          </p:grpSpPr>
          <p:grpSp>
            <p:nvGrpSpPr>
              <p:cNvPr id="147468" name="Group 13">
                <a:extLst>
                  <a:ext uri="{FF2B5EF4-FFF2-40B4-BE49-F238E27FC236}">
                    <a16:creationId xmlns:a16="http://schemas.microsoft.com/office/drawing/2014/main" xmlns="" id="{E8D36D74-30A6-D74B-B535-9637420FF6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96" y="2818"/>
                <a:ext cx="1160" cy="894"/>
                <a:chOff x="5196" y="2779"/>
                <a:chExt cx="1160" cy="894"/>
              </a:xfrm>
            </p:grpSpPr>
            <p:graphicFrame>
              <p:nvGraphicFramePr>
                <p:cNvPr id="147471" name="Object 15">
                  <a:extLst>
                    <a:ext uri="{FF2B5EF4-FFF2-40B4-BE49-F238E27FC236}">
                      <a16:creationId xmlns:a16="http://schemas.microsoft.com/office/drawing/2014/main" xmlns="" id="{F8C9F88B-0B9C-9943-AE87-C42DEDB66C21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2922872529"/>
                    </p:ext>
                  </p:extLst>
                </p:nvPr>
              </p:nvGraphicFramePr>
              <p:xfrm>
                <a:off x="5196" y="3037"/>
                <a:ext cx="1084" cy="6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053" name="Clip" r:id="rId6" imgW="27432000" imgH="20193000" progId="MS_ClipArt_Gallery.2">
                        <p:embed/>
                      </p:oleObj>
                    </mc:Choice>
                    <mc:Fallback>
                      <p:oleObj name="Clip" r:id="rId6" imgW="27432000" imgH="20193000" progId="MS_ClipArt_Gallery.2">
                        <p:embed/>
                        <p:pic>
                          <p:nvPicPr>
                            <p:cNvPr id="147471" name="Object 15">
                              <a:extLst>
                                <a:ext uri="{FF2B5EF4-FFF2-40B4-BE49-F238E27FC236}">
                                  <a16:creationId xmlns:a16="http://schemas.microsoft.com/office/drawing/2014/main" xmlns="" id="{F8C9F88B-0B9C-9943-AE87-C42DEDB66C21}"/>
                                </a:ext>
                              </a:extLst>
                            </p:cNvPr>
                            <p:cNvPicPr>
                              <a:picLocks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96" y="3037"/>
                              <a:ext cx="1084" cy="636"/>
                            </a:xfrm>
                            <a:prstGeom prst="rect">
                              <a:avLst/>
                            </a:prstGeom>
                            <a:gradFill rotWithShape="0">
                              <a:gsLst>
                                <a:gs pos="0">
                                  <a:schemeClr val="accent6">
                                    <a:lumMod val="50000"/>
                                  </a:schemeClr>
                                </a:gs>
                                <a:gs pos="50000">
                                  <a:schemeClr val="folHlink"/>
                                </a:gs>
                                <a:gs pos="100000">
                                  <a:schemeClr val="accent2">
                                    <a:lumMod val="75000"/>
                                  </a:schemeClr>
                                </a:gs>
                              </a:gsLst>
                              <a:lin ang="5400000" scaled="1"/>
                            </a:gradFill>
                            <a:ln>
                              <a:noFill/>
                            </a:ln>
                            <a:effec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58064" name="Text Box 16">
                  <a:extLst>
                    <a:ext uri="{FF2B5EF4-FFF2-40B4-BE49-F238E27FC236}">
                      <a16:creationId xmlns:a16="http://schemas.microsoft.com/office/drawing/2014/main" xmlns="" id="{DDF26909-B747-404C-A4A7-FC254E41F83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256" y="2779"/>
                  <a:ext cx="1100" cy="23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pt-BR" altLang="pt-BR" sz="2000" b="1" dirty="0">
                      <a:solidFill>
                        <a:schemeClr val="accent6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PREVENÇÃO</a:t>
                  </a:r>
                </a:p>
              </p:txBody>
            </p:sp>
          </p:grpSp>
          <p:sp>
            <p:nvSpPr>
              <p:cNvPr id="258065" name="Text Box 17">
                <a:extLst>
                  <a:ext uri="{FF2B5EF4-FFF2-40B4-BE49-F238E27FC236}">
                    <a16:creationId xmlns:a16="http://schemas.microsoft.com/office/drawing/2014/main" xmlns="" id="{828D58EB-0C91-8749-8680-CA947E2529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52" y="3493"/>
                <a:ext cx="1100" cy="165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pt-BR" altLang="pt-BR" sz="1200" dirty="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Consumo             Gasto</a:t>
                </a:r>
              </a:p>
            </p:txBody>
          </p:sp>
        </p:grpSp>
        <p:sp>
          <p:nvSpPr>
            <p:cNvPr id="4" name="Bent-Up Arrow 3">
              <a:extLst>
                <a:ext uri="{FF2B5EF4-FFF2-40B4-BE49-F238E27FC236}">
                  <a16:creationId xmlns:a16="http://schemas.microsoft.com/office/drawing/2014/main" xmlns="" id="{3D0E8282-E56E-084B-8253-70BAA2A965D5}"/>
                </a:ext>
              </a:extLst>
            </p:cNvPr>
            <p:cNvSpPr/>
            <p:nvPr/>
          </p:nvSpPr>
          <p:spPr>
            <a:xfrm rot="5400000">
              <a:off x="8762382" y="3437549"/>
              <a:ext cx="728053" cy="485776"/>
            </a:xfrm>
            <a:prstGeom prst="bentUp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347612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56"/>
    </mc:Choice>
    <mc:Fallback xmlns="">
      <p:transition spd="slow" advTm="44256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A9E6B5D-461A-F145-8F98-00BD4830BED1}"/>
              </a:ext>
            </a:extLst>
          </p:cNvPr>
          <p:cNvGrpSpPr/>
          <p:nvPr/>
        </p:nvGrpSpPr>
        <p:grpSpPr>
          <a:xfrm>
            <a:off x="1115410" y="1941120"/>
            <a:ext cx="9731811" cy="4878163"/>
            <a:chOff x="1225650" y="1941120"/>
            <a:chExt cx="9731811" cy="4878163"/>
          </a:xfrm>
        </p:grpSpPr>
        <p:sp>
          <p:nvSpPr>
            <p:cNvPr id="3" name="Rectangle 5">
              <a:extLst>
                <a:ext uri="{FF2B5EF4-FFF2-40B4-BE49-F238E27FC236}">
                  <a16:creationId xmlns:a16="http://schemas.microsoft.com/office/drawing/2014/main" xmlns="" id="{5D1ED168-B9B0-D641-B094-7B3AEECFA9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5650" y="6511506"/>
              <a:ext cx="233057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MX" sz="1400" b="1" i="1" dirty="0">
                  <a:solidFill>
                    <a:srgbClr val="001965"/>
                  </a:solidFill>
                  <a:latin typeface="Arial Narrow" panose="020B0604020202020204" pitchFamily="34" charset="0"/>
                  <a:ea typeface="ＭＳ Ｐゴシック" panose="020B0600070205080204" pitchFamily="34" charset="-128"/>
                </a:rPr>
                <a:t>Tuomilehto J et al. NEJM 2001 </a:t>
              </a:r>
              <a:endParaRPr lang="pt-BR" sz="1400" b="1" i="1" dirty="0">
                <a:solidFill>
                  <a:srgbClr val="001965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4" name="Text Box 6">
              <a:extLst>
                <a:ext uri="{FF2B5EF4-FFF2-40B4-BE49-F238E27FC236}">
                  <a16:creationId xmlns:a16="http://schemas.microsoft.com/office/drawing/2014/main" xmlns="" id="{B03737DC-6E3C-3541-AEB8-29EAAA7DC6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93462" y="6474994"/>
              <a:ext cx="1963999" cy="30777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>
                <a:defRPr/>
              </a:pPr>
              <a:r>
                <a:rPr lang="pt-BR" sz="1400" b="1" i="1" dirty="0" err="1">
                  <a:solidFill>
                    <a:srgbClr val="001965"/>
                  </a:solidFill>
                  <a:latin typeface="Arial Narrow" panose="020B0604020202020204" pitchFamily="34" charset="0"/>
                  <a:ea typeface="ＭＳ Ｐゴシック" panose="020B0600070205080204" pitchFamily="34" charset="-128"/>
                </a:rPr>
                <a:t>Knowler</a:t>
              </a:r>
              <a:r>
                <a:rPr lang="pt-BR" sz="1400" b="1" i="1" dirty="0">
                  <a:solidFill>
                    <a:srgbClr val="001965"/>
                  </a:solidFill>
                  <a:latin typeface="Arial Narrow" panose="020B0604020202020204" pitchFamily="34" charset="0"/>
                  <a:ea typeface="ＭＳ Ｐゴシック" panose="020B0600070205080204" pitchFamily="34" charset="-128"/>
                </a:rPr>
                <a:t> et al. NEJM 2002</a:t>
              </a:r>
            </a:p>
          </p:txBody>
        </p:sp>
        <p:pic>
          <p:nvPicPr>
            <p:cNvPr id="5" name="Picture 7">
              <a:extLst>
                <a:ext uri="{FF2B5EF4-FFF2-40B4-BE49-F238E27FC236}">
                  <a16:creationId xmlns:a16="http://schemas.microsoft.com/office/drawing/2014/main" xmlns="" id="{C6D8972C-EE3D-AE4A-B186-681A504BA9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6850" y="2421923"/>
              <a:ext cx="4343400" cy="3810000"/>
            </a:xfrm>
            <a:prstGeom prst="rect">
              <a:avLst/>
            </a:prstGeom>
            <a:noFill/>
            <a:ln w="25400">
              <a:solidFill>
                <a:srgbClr val="CC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47545625-2248-824C-B44B-262E24AE4977}"/>
                </a:ext>
              </a:extLst>
            </p:cNvPr>
            <p:cNvGrpSpPr/>
            <p:nvPr/>
          </p:nvGrpSpPr>
          <p:grpSpPr>
            <a:xfrm>
              <a:off x="6520720" y="2421923"/>
              <a:ext cx="4419600" cy="3810000"/>
              <a:chOff x="6520720" y="2062163"/>
              <a:chExt cx="4419600" cy="3810000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xmlns="" id="{2AA2B6C2-82D6-D440-847E-80E3E0D3EC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0720" y="2062163"/>
                <a:ext cx="4419600" cy="3810000"/>
              </a:xfrm>
              <a:prstGeom prst="rect">
                <a:avLst/>
              </a:prstGeom>
              <a:noFill/>
              <a:ln w="25400">
                <a:solidFill>
                  <a:srgbClr val="CC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 Box 8">
                <a:extLst>
                  <a:ext uri="{FF2B5EF4-FFF2-40B4-BE49-F238E27FC236}">
                    <a16:creationId xmlns:a16="http://schemas.microsoft.com/office/drawing/2014/main" xmlns="" id="{3180BE13-41B2-9C45-98FC-D1FC81E737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04060" y="2854325"/>
                <a:ext cx="838200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1600" b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sym typeface="Symbol" pitchFamily="2" charset="2"/>
                  </a:rPr>
                  <a:t> </a:t>
                </a:r>
                <a:r>
                  <a:rPr lang="pt-BR" altLang="pt-BR" sz="1600" b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31%</a:t>
                </a:r>
              </a:p>
            </p:txBody>
          </p:sp>
          <p:sp>
            <p:nvSpPr>
              <p:cNvPr id="12" name="Text Box 9">
                <a:extLst>
                  <a:ext uri="{FF2B5EF4-FFF2-40B4-BE49-F238E27FC236}">
                    <a16:creationId xmlns:a16="http://schemas.microsoft.com/office/drawing/2014/main" xmlns="" id="{84D2DC78-B885-5B41-B39E-3F16971E15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85010" y="3935413"/>
                <a:ext cx="838200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1600" b="1" dirty="0">
                    <a:solidFill>
                      <a:srgbClr val="009900"/>
                    </a:solidFill>
                    <a:latin typeface="Arial" panose="020B0604020202020204" pitchFamily="34" charset="0"/>
                    <a:sym typeface="Symbol" pitchFamily="2" charset="2"/>
                  </a:rPr>
                  <a:t> </a:t>
                </a:r>
                <a:r>
                  <a:rPr lang="pt-BR" altLang="pt-BR" sz="1600" b="1" dirty="0">
                    <a:solidFill>
                      <a:srgbClr val="009900"/>
                    </a:solidFill>
                    <a:latin typeface="Arial" panose="020B0604020202020204" pitchFamily="34" charset="0"/>
                  </a:rPr>
                  <a:t>58%</a:t>
                </a:r>
              </a:p>
            </p:txBody>
          </p:sp>
        </p:grpSp>
        <p:sp>
          <p:nvSpPr>
            <p:cNvPr id="7" name="Text Box 10">
              <a:extLst>
                <a:ext uri="{FF2B5EF4-FFF2-40B4-BE49-F238E27FC236}">
                  <a16:creationId xmlns:a16="http://schemas.microsoft.com/office/drawing/2014/main" xmlns="" id="{7E57741A-92D8-8047-9469-4F41B3D29C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1738" y="3869724"/>
              <a:ext cx="779462" cy="581025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sym typeface="Symbol" pitchFamily="2" charset="2"/>
                </a:rPr>
                <a:t> </a:t>
              </a:r>
              <a:r>
                <a:rPr lang="pt-BR" altLang="pt-BR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rPr>
                <a:t>58% </a:t>
              </a:r>
              <a:r>
                <a:rPr lang="pt-BR" altLang="pt-BR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sym typeface="Symbol" pitchFamily="2" charset="2"/>
                </a:rPr>
                <a:t>risco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A2183A6-C39E-EA41-865B-1DE61C937EDF}"/>
                </a:ext>
              </a:extLst>
            </p:cNvPr>
            <p:cNvSpPr txBox="1"/>
            <p:nvPr/>
          </p:nvSpPr>
          <p:spPr>
            <a:xfrm>
              <a:off x="1923149" y="1949577"/>
              <a:ext cx="3849900" cy="441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x-none" sz="2200" b="1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Finnish Prevention Program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138676E-12B6-4945-9A18-BB423E72EE75}"/>
                </a:ext>
              </a:extLst>
            </p:cNvPr>
            <p:cNvSpPr txBox="1"/>
            <p:nvPr/>
          </p:nvSpPr>
          <p:spPr>
            <a:xfrm>
              <a:off x="7230332" y="1941120"/>
              <a:ext cx="3546035" cy="441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defTabSz="825500">
                <a:defRPr sz="2200" i="1"/>
              </a:lvl1pPr>
            </a:lstStyle>
            <a:p>
              <a:r>
                <a:rPr lang="x-none" b="1" dirty="0"/>
                <a:t>Diabetes Prevention Program</a:t>
              </a:r>
            </a:p>
          </p:txBody>
        </p:sp>
      </p:grpSp>
      <p:sp>
        <p:nvSpPr>
          <p:cNvPr id="14" name="Text Box 17">
            <a:extLst>
              <a:ext uri="{FF2B5EF4-FFF2-40B4-BE49-F238E27FC236}">
                <a16:creationId xmlns:a16="http://schemas.microsoft.com/office/drawing/2014/main" xmlns="" id="{75BA8E9A-2014-E447-9A9C-84EA5B30F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7440" y="377470"/>
            <a:ext cx="6973824" cy="997314"/>
          </a:xfrm>
          <a:prstGeom prst="rect">
            <a:avLst/>
          </a:prstGeom>
        </p:spPr>
        <p:txBody>
          <a:bodyPr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hangingPunct="1">
              <a:defRPr sz="3200">
                <a:solidFill>
                  <a:srgbClr val="001965"/>
                </a:solidFill>
                <a:latin typeface="Arial"/>
                <a:ea typeface="+mn-ea"/>
                <a:cs typeface="Arial"/>
              </a:defRPr>
            </a:lvl1pPr>
            <a:lvl2pPr>
              <a:defRPr sz="5600" b="0">
                <a:latin typeface="+mn-lt"/>
                <a:ea typeface="+mn-ea"/>
                <a:cs typeface="+mn-cs"/>
              </a:defRPr>
            </a:lvl2pPr>
            <a:lvl3pPr>
              <a:defRPr sz="5600" b="0">
                <a:latin typeface="+mn-lt"/>
                <a:ea typeface="+mn-ea"/>
                <a:cs typeface="+mn-cs"/>
              </a:defRPr>
            </a:lvl3pPr>
            <a:lvl4pPr>
              <a:defRPr sz="5600" b="0">
                <a:latin typeface="+mn-lt"/>
                <a:ea typeface="+mn-ea"/>
                <a:cs typeface="+mn-cs"/>
              </a:defRPr>
            </a:lvl4pPr>
            <a:lvl5pPr>
              <a:defRPr sz="5600" b="0">
                <a:latin typeface="+mn-lt"/>
                <a:ea typeface="+mn-ea"/>
                <a:cs typeface="+mn-cs"/>
              </a:defRPr>
            </a:lvl5pPr>
            <a:lvl6pPr>
              <a:defRPr sz="5600" b="0">
                <a:latin typeface="+mn-lt"/>
                <a:ea typeface="+mn-ea"/>
                <a:cs typeface="+mn-cs"/>
              </a:defRPr>
            </a:lvl6pPr>
            <a:lvl7pPr>
              <a:defRPr sz="5600" b="0">
                <a:latin typeface="+mn-lt"/>
                <a:ea typeface="+mn-ea"/>
                <a:cs typeface="+mn-cs"/>
              </a:defRPr>
            </a:lvl7pPr>
            <a:lvl8pPr>
              <a:defRPr sz="5600" b="0">
                <a:latin typeface="+mn-lt"/>
                <a:ea typeface="+mn-ea"/>
                <a:cs typeface="+mn-cs"/>
              </a:defRPr>
            </a:lvl8pPr>
            <a:lvl9pPr>
              <a:defRPr sz="5600" b="0">
                <a:latin typeface="+mn-lt"/>
                <a:ea typeface="+mn-ea"/>
                <a:cs typeface="+mn-cs"/>
              </a:defRPr>
            </a:lvl9pPr>
          </a:lstStyle>
          <a:p>
            <a:pPr algn="ctr" defTabSz="412750">
              <a:defRPr/>
            </a:pPr>
            <a:r>
              <a:rPr lang="pt-BR" altLang="pt-B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Helvetica Neue Medium"/>
              </a:rPr>
              <a:t>Prevenção Primária de DM2</a:t>
            </a:r>
          </a:p>
          <a:p>
            <a:pPr algn="ctr" defTabSz="412750">
              <a:defRPr/>
            </a:pPr>
            <a:r>
              <a:rPr lang="pt-B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Helvetica Neue Medium"/>
              </a:rPr>
              <a:t>Estilo de Vida  </a:t>
            </a:r>
            <a:r>
              <a:rPr lang="pt-BR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Helvetica Neue Medium"/>
              </a:rPr>
              <a:t>vs</a:t>
            </a:r>
            <a:r>
              <a:rPr lang="pt-B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Helvetica Neue Medium"/>
              </a:rPr>
              <a:t>  </a:t>
            </a:r>
            <a:r>
              <a:rPr lang="pt-BR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Helvetica Neue Medium"/>
              </a:rPr>
              <a:t>Farmacoterapia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Tahoma" panose="020B0604030504040204" pitchFamily="34" charset="0"/>
              <a:cs typeface="Tahoma" panose="020B0604030504040204" pitchFamily="34" charset="0"/>
              <a:sym typeface="Helvetica Neue Medium"/>
            </a:endParaRPr>
          </a:p>
          <a:p>
            <a:endParaRPr lang="pt-BR" altLang="pt-BR" sz="3000" dirty="0">
              <a:sym typeface="Helvetica Neue Medium"/>
            </a:endParaRPr>
          </a:p>
        </p:txBody>
      </p:sp>
      <p:pic>
        <p:nvPicPr>
          <p:cNvPr id="13" name="Picture 16" descr="01newsletter27122002">
            <a:extLst>
              <a:ext uri="{FF2B5EF4-FFF2-40B4-BE49-F238E27FC236}">
                <a16:creationId xmlns:a16="http://schemas.microsoft.com/office/drawing/2014/main" xmlns="" id="{906D6B3D-DB0D-3E40-8802-0052BDA9A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6" y="1673704"/>
            <a:ext cx="6973824" cy="493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76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54"/>
    </mc:Choice>
    <mc:Fallback xmlns="">
      <p:transition spd="slow" advTm="75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03F73E-3689-5942-9F6D-149C1F8D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025" y="298076"/>
            <a:ext cx="8743950" cy="74771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É possível prevenir DM1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08A6678E-A815-7F4E-BFF4-1265EF667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396" y="1161490"/>
            <a:ext cx="10086725" cy="88144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charset="2"/>
              <a:buChar char="l"/>
              <a:defRPr sz="3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90500" indent="-190500">
              <a:spcBef>
                <a:spcPts val="800"/>
              </a:spcBef>
              <a:buFont typeface="Wingdings" panose="05000000000000000000" pitchFamily="2" charset="2"/>
              <a:buChar char="§"/>
              <a:defRPr/>
            </a:pPr>
            <a:r>
              <a:rPr lang="pt-BR" altLang="pt-BR" sz="2200" kern="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Ocorre em indivíduos geneticamente predispostos </a:t>
            </a:r>
            <a:r>
              <a:rPr lang="pt-BR" altLang="pt-BR" sz="2200" kern="0" dirty="0" err="1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c</a:t>
            </a:r>
            <a:r>
              <a:rPr lang="pt-BR" altLang="pt-BR" sz="2200" kern="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/ destruição imune de </a:t>
            </a:r>
            <a:r>
              <a:rPr lang="pt-BR" altLang="pt-BR" sz="2200" kern="0" dirty="0" err="1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céls</a:t>
            </a:r>
            <a:r>
              <a:rPr lang="pt-BR" altLang="pt-BR" sz="2200" kern="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 </a:t>
            </a:r>
            <a:r>
              <a:rPr lang="pt-BR" altLang="pt-BR" sz="2200" kern="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  <a:sym typeface="Symbol" panose="05050102010706020507" pitchFamily="18" charset="2"/>
              </a:rPr>
              <a:t></a:t>
            </a:r>
          </a:p>
          <a:p>
            <a:pPr marL="190500" indent="-190500">
              <a:spcBef>
                <a:spcPts val="800"/>
              </a:spcBef>
              <a:buFont typeface="Wingdings" panose="05000000000000000000" pitchFamily="2" charset="2"/>
              <a:buChar char="§"/>
              <a:defRPr/>
            </a:pPr>
            <a:r>
              <a:rPr lang="pt-BR" altLang="pt-BR" sz="2200" kern="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  <a:sym typeface="Symbol" panose="05050102010706020507" pitchFamily="18" charset="2"/>
              </a:rPr>
              <a:t>Em animais: terapia insulínica preveniu DM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BF40A3D-7D17-3946-8C2D-4439CD5B235C}"/>
              </a:ext>
            </a:extLst>
          </p:cNvPr>
          <p:cNvSpPr/>
          <p:nvPr/>
        </p:nvSpPr>
        <p:spPr>
          <a:xfrm>
            <a:off x="1533902" y="2068534"/>
            <a:ext cx="9406815" cy="1302921"/>
          </a:xfrm>
          <a:prstGeom prst="rect">
            <a:avLst/>
          </a:prstGeom>
          <a:solidFill>
            <a:srgbClr val="E1E9FF"/>
          </a:solidFill>
        </p:spPr>
        <p:txBody>
          <a:bodyPr wrap="square">
            <a:spAutoFit/>
          </a:bodyPr>
          <a:lstStyle/>
          <a:p>
            <a:pPr algn="ctr">
              <a:spcBef>
                <a:spcPts val="1400"/>
              </a:spcBef>
              <a:buNone/>
              <a:defRPr/>
            </a:pPr>
            <a:r>
              <a:rPr lang="pt-BR" altLang="pt-BR" sz="2400" i="1" kern="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  <a:sym typeface="Symbol" panose="05050102010706020507" pitchFamily="18" charset="2"/>
              </a:rPr>
              <a:t>Em humanos, poderia retardar a doença? (</a:t>
            </a:r>
            <a:r>
              <a:rPr lang="ja-JP" altLang="pt-BR" sz="2400" i="1" kern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  <a:sym typeface="Symbol" panose="05050102010706020507" pitchFamily="18" charset="2"/>
              </a:rPr>
              <a:t>“</a:t>
            </a:r>
            <a:r>
              <a:rPr lang="pt-BR" altLang="ja-JP" sz="2400" i="1" kern="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  <a:sym typeface="Symbol" panose="05050102010706020507" pitchFamily="18" charset="2"/>
              </a:rPr>
              <a:t>descanso” das </a:t>
            </a:r>
            <a:r>
              <a:rPr lang="pt-BR" altLang="ja-JP" sz="2400" i="1" kern="0" dirty="0" err="1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  <a:sym typeface="Symbol" panose="05050102010706020507" pitchFamily="18" charset="2"/>
              </a:rPr>
              <a:t>céls</a:t>
            </a:r>
            <a:r>
              <a:rPr lang="pt-BR" altLang="ja-JP" sz="2400" i="1" kern="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  <a:sym typeface="Symbol" panose="05050102010706020507" pitchFamily="18" charset="2"/>
              </a:rPr>
              <a:t>  )</a:t>
            </a:r>
            <a:endParaRPr lang="pt-BR" altLang="pt-BR" sz="2400" i="1" kern="0" dirty="0">
              <a:effectLst>
                <a:outerShdw blurRad="38100" dist="38100" dir="2700000" algn="tl">
                  <a:srgbClr val="000000"/>
                </a:outerShdw>
              </a:effectLst>
              <a:ea typeface="MS PGothic" panose="020B0600070205080204" pitchFamily="34" charset="-128"/>
            </a:endParaRPr>
          </a:p>
          <a:p>
            <a:pPr algn="ctr">
              <a:spcBef>
                <a:spcPts val="800"/>
              </a:spcBef>
              <a:buNone/>
              <a:defRPr/>
            </a:pPr>
            <a:r>
              <a:rPr lang="pt-BR" altLang="pt-BR" sz="2400" kern="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Diabetes </a:t>
            </a:r>
            <a:r>
              <a:rPr lang="pt-BR" altLang="pt-BR" sz="2400" kern="0" dirty="0" err="1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Prevention</a:t>
            </a:r>
            <a:r>
              <a:rPr lang="pt-BR" altLang="pt-BR" sz="2400" kern="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 </a:t>
            </a:r>
            <a:r>
              <a:rPr lang="pt-BR" altLang="pt-BR" sz="2400" kern="0" dirty="0" err="1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Trial</a:t>
            </a:r>
            <a:r>
              <a:rPr lang="pt-BR" altLang="pt-BR" sz="2400" kern="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 (DPT-1) avaliou se a terapia insulínica poderia prevenir a ocorrência da doença em parentes de indivíduos DM1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AFE445D-AFC2-9B44-8B51-1A30DF94B2D3}"/>
              </a:ext>
            </a:extLst>
          </p:cNvPr>
          <p:cNvGrpSpPr/>
          <p:nvPr/>
        </p:nvGrpSpPr>
        <p:grpSpPr>
          <a:xfrm>
            <a:off x="545432" y="3789774"/>
            <a:ext cx="11537158" cy="2951085"/>
            <a:chOff x="545432" y="3975518"/>
            <a:chExt cx="11537158" cy="2951085"/>
          </a:xfrm>
        </p:grpSpPr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xmlns="" id="{264E6B09-CA23-C246-BDB8-51558627B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432" y="3975518"/>
              <a:ext cx="8240712" cy="277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BB5976EF-8E45-CD4D-979F-4DE5B3BD2804}"/>
                </a:ext>
              </a:extLst>
            </p:cNvPr>
            <p:cNvSpPr/>
            <p:nvPr/>
          </p:nvSpPr>
          <p:spPr>
            <a:xfrm>
              <a:off x="8147511" y="4284154"/>
              <a:ext cx="3787815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1800"/>
                </a:spcBef>
                <a:buClr>
                  <a:schemeClr val="accent1"/>
                </a:buClr>
                <a:defRPr/>
              </a:pPr>
              <a:r>
                <a:rPr lang="pt-BR" altLang="pt-BR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NÃO!</a:t>
              </a:r>
            </a:p>
            <a:p>
              <a:pPr algn="ctr">
                <a:spcBef>
                  <a:spcPts val="1800"/>
                </a:spcBef>
                <a:buClr>
                  <a:schemeClr val="accent1"/>
                </a:buClr>
                <a:defRPr/>
              </a:pPr>
              <a:r>
                <a:rPr lang="pt-BR" altLang="pt-BR" sz="2400" b="1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Intervenção muito tardia ?</a:t>
              </a:r>
            </a:p>
          </p:txBody>
        </p:sp>
        <p:sp>
          <p:nvSpPr>
            <p:cNvPr id="13" name="CaixaDeTexto 3">
              <a:extLst>
                <a:ext uri="{FF2B5EF4-FFF2-40B4-BE49-F238E27FC236}">
                  <a16:creationId xmlns:a16="http://schemas.microsoft.com/office/drawing/2014/main" xmlns="" id="{918150FD-2C71-1E4C-92D3-5569F811A077}"/>
                </a:ext>
              </a:extLst>
            </p:cNvPr>
            <p:cNvSpPr txBox="1"/>
            <p:nvPr/>
          </p:nvSpPr>
          <p:spPr bwMode="auto">
            <a:xfrm>
              <a:off x="8115428" y="6618628"/>
              <a:ext cx="396716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x-none"/>
              </a:defPPr>
              <a:lvl1pPr>
                <a:spcBef>
                  <a:spcPct val="20000"/>
                </a:spcBef>
                <a:defRPr sz="1400" b="1" i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defRPr>
              </a:lvl1pPr>
            </a:lstStyle>
            <a:p>
              <a:r>
                <a:rPr lang="pt-BR" dirty="0" err="1"/>
                <a:t>Wherrett</a:t>
              </a:r>
              <a:r>
                <a:rPr lang="pt-BR" dirty="0"/>
                <a:t> et al. </a:t>
              </a:r>
              <a:r>
                <a:rPr lang="pt-BR" dirty="0" err="1"/>
                <a:t>Endocrinol</a:t>
              </a:r>
              <a:r>
                <a:rPr lang="pt-BR" dirty="0"/>
                <a:t> </a:t>
              </a:r>
              <a:r>
                <a:rPr lang="pt-BR" dirty="0" err="1"/>
                <a:t>Met</a:t>
              </a:r>
              <a:r>
                <a:rPr lang="pt-BR" dirty="0"/>
                <a:t> </a:t>
              </a:r>
              <a:r>
                <a:rPr lang="pt-BR" dirty="0" err="1"/>
                <a:t>Clin</a:t>
              </a:r>
              <a:r>
                <a:rPr lang="pt-BR" dirty="0"/>
                <a:t> North </a:t>
              </a:r>
              <a:r>
                <a:rPr lang="pt-BR" dirty="0" err="1"/>
                <a:t>Am</a:t>
              </a:r>
              <a:r>
                <a:rPr lang="pt-BR" dirty="0"/>
                <a:t> 2009</a:t>
              </a:r>
            </a:p>
          </p:txBody>
        </p:sp>
      </p:grpSp>
      <p:pic>
        <p:nvPicPr>
          <p:cNvPr id="10" name="Picture 9" descr="C:\Users\Sandra\AppData\Local\Microsoft\Windows\Temporary Internet Files\Content.IE5\CYWT7RQI\MC900434859[1].png">
            <a:extLst>
              <a:ext uri="{FF2B5EF4-FFF2-40B4-BE49-F238E27FC236}">
                <a16:creationId xmlns:a16="http://schemas.microsoft.com/office/drawing/2014/main" xmlns="" id="{F9BA7083-0792-9D4A-A58E-5E8CFF169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814" y="284009"/>
            <a:ext cx="744593" cy="744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00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16"/>
    </mc:Choice>
    <mc:Fallback xmlns="">
      <p:transition spd="slow" advTm="75716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640EF148-EDF8-684D-AE40-CCC9FE9D4A6D}"/>
              </a:ext>
            </a:extLst>
          </p:cNvPr>
          <p:cNvGrpSpPr/>
          <p:nvPr/>
        </p:nvGrpSpPr>
        <p:grpSpPr>
          <a:xfrm>
            <a:off x="1224634" y="1168445"/>
            <a:ext cx="9500702" cy="5370138"/>
            <a:chOff x="269456" y="1169305"/>
            <a:chExt cx="9500702" cy="5370138"/>
          </a:xfrm>
        </p:grpSpPr>
        <p:pic>
          <p:nvPicPr>
            <p:cNvPr id="3" name="Imagem 4">
              <a:extLst>
                <a:ext uri="{FF2B5EF4-FFF2-40B4-BE49-F238E27FC236}">
                  <a16:creationId xmlns:a16="http://schemas.microsoft.com/office/drawing/2014/main" xmlns="" id="{80D3FE97-E9BF-D944-ACE5-F38AFE038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22046" y="1169305"/>
              <a:ext cx="5948112" cy="5303545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xmlns="" id="{26BC4ACA-FD2E-1C40-977F-2CCE2699E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456" y="1522950"/>
              <a:ext cx="3876675" cy="533400"/>
            </a:xfrm>
            <a:prstGeom prst="rect">
              <a:avLst/>
            </a:prstGeom>
          </p:spPr>
        </p:pic>
        <p:grpSp>
          <p:nvGrpSpPr>
            <p:cNvPr id="5" name="Agrupar 8">
              <a:extLst>
                <a:ext uri="{FF2B5EF4-FFF2-40B4-BE49-F238E27FC236}">
                  <a16:creationId xmlns:a16="http://schemas.microsoft.com/office/drawing/2014/main" xmlns="" id="{DEBF101F-44D8-114F-8AF9-A0406923B06F}"/>
                </a:ext>
              </a:extLst>
            </p:cNvPr>
            <p:cNvGrpSpPr/>
            <p:nvPr/>
          </p:nvGrpSpPr>
          <p:grpSpPr>
            <a:xfrm>
              <a:off x="269456" y="2142228"/>
              <a:ext cx="3248025" cy="4397215"/>
              <a:chOff x="269456" y="1805346"/>
              <a:chExt cx="3248025" cy="4397215"/>
            </a:xfrm>
          </p:grpSpPr>
          <p:pic>
            <p:nvPicPr>
              <p:cNvPr id="6" name="Imagem 6">
                <a:extLst>
                  <a:ext uri="{FF2B5EF4-FFF2-40B4-BE49-F238E27FC236}">
                    <a16:creationId xmlns:a16="http://schemas.microsoft.com/office/drawing/2014/main" xmlns="" id="{C867F4C7-274F-464A-9346-9A206F0649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9456" y="1805346"/>
                <a:ext cx="3248025" cy="3057525"/>
              </a:xfrm>
              <a:prstGeom prst="rect">
                <a:avLst/>
              </a:prstGeom>
            </p:spPr>
          </p:pic>
          <p:pic>
            <p:nvPicPr>
              <p:cNvPr id="7" name="Imagem 7">
                <a:extLst>
                  <a:ext uri="{FF2B5EF4-FFF2-40B4-BE49-F238E27FC236}">
                    <a16:creationId xmlns:a16="http://schemas.microsoft.com/office/drawing/2014/main" xmlns="" id="{9E4A488C-B3FE-8943-AF18-6D13ECB041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9456" y="4862871"/>
                <a:ext cx="3248025" cy="1339690"/>
              </a:xfrm>
              <a:prstGeom prst="rect">
                <a:avLst/>
              </a:prstGeom>
            </p:spPr>
          </p:pic>
        </p:grpSp>
      </p:grp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550A0FBE-E7D2-0A43-80E7-1926201DD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397" y="399420"/>
            <a:ext cx="10538085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pt-BR" altLang="pt-BR" sz="2800" b="1" dirty="0">
                <a:solidFill>
                  <a:srgbClr val="001965"/>
                </a:solidFill>
                <a:latin typeface="Arial"/>
                <a:ea typeface="+mn-ea"/>
                <a:cs typeface="Arial"/>
                <a:sym typeface="Helvetica Neue Medium"/>
              </a:rPr>
              <a:t>É possível a prevenção de DM1 por </a:t>
            </a:r>
            <a:r>
              <a:rPr lang="pt-BR" altLang="pt-BR" sz="2800" b="1" dirty="0" err="1">
                <a:solidFill>
                  <a:srgbClr val="001965"/>
                </a:solidFill>
                <a:latin typeface="Arial"/>
                <a:ea typeface="+mn-ea"/>
                <a:cs typeface="Arial"/>
                <a:sym typeface="Helvetica Neue Medium"/>
              </a:rPr>
              <a:t>imunomodulação</a:t>
            </a:r>
            <a:r>
              <a:rPr lang="pt-BR" altLang="pt-BR" sz="2800" b="1" dirty="0">
                <a:solidFill>
                  <a:srgbClr val="001965"/>
                </a:solidFill>
                <a:latin typeface="Arial"/>
                <a:ea typeface="+mn-ea"/>
                <a:cs typeface="Arial"/>
                <a:sym typeface="Helvetica Neue Medium"/>
              </a:rPr>
              <a:t>?</a:t>
            </a:r>
          </a:p>
        </p:txBody>
      </p:sp>
      <p:cxnSp>
        <p:nvCxnSpPr>
          <p:cNvPr id="9" name="Conector reto 15">
            <a:extLst>
              <a:ext uri="{FF2B5EF4-FFF2-40B4-BE49-F238E27FC236}">
                <a16:creationId xmlns:a16="http://schemas.microsoft.com/office/drawing/2014/main" xmlns="" id="{EBFC703E-BDA5-8546-9273-DCCAB3C3D99C}"/>
              </a:ext>
            </a:extLst>
          </p:cNvPr>
          <p:cNvCxnSpPr/>
          <p:nvPr/>
        </p:nvCxnSpPr>
        <p:spPr bwMode="auto">
          <a:xfrm>
            <a:off x="1971831" y="4614770"/>
            <a:ext cx="248316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0" name="Conector reto 16">
            <a:extLst>
              <a:ext uri="{FF2B5EF4-FFF2-40B4-BE49-F238E27FC236}">
                <a16:creationId xmlns:a16="http://schemas.microsoft.com/office/drawing/2014/main" xmlns="" id="{ABF925ED-D68A-3949-A2FD-E7C005C9FECF}"/>
              </a:ext>
            </a:extLst>
          </p:cNvPr>
          <p:cNvCxnSpPr>
            <a:cxnSpLocks/>
          </p:cNvCxnSpPr>
          <p:nvPr/>
        </p:nvCxnSpPr>
        <p:spPr bwMode="auto">
          <a:xfrm>
            <a:off x="1254808" y="4812140"/>
            <a:ext cx="159116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1" name="Conector reto 18">
            <a:extLst>
              <a:ext uri="{FF2B5EF4-FFF2-40B4-BE49-F238E27FC236}">
                <a16:creationId xmlns:a16="http://schemas.microsoft.com/office/drawing/2014/main" xmlns="" id="{E783F671-D615-1E44-ACEB-A70E4D0B41BE}"/>
              </a:ext>
            </a:extLst>
          </p:cNvPr>
          <p:cNvCxnSpPr>
            <a:cxnSpLocks/>
          </p:cNvCxnSpPr>
          <p:nvPr/>
        </p:nvCxnSpPr>
        <p:spPr bwMode="auto">
          <a:xfrm>
            <a:off x="3695700" y="4989954"/>
            <a:ext cx="72615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grpSp>
        <p:nvGrpSpPr>
          <p:cNvPr id="21" name="Agrupar 13">
            <a:extLst>
              <a:ext uri="{FF2B5EF4-FFF2-40B4-BE49-F238E27FC236}">
                <a16:creationId xmlns:a16="http://schemas.microsoft.com/office/drawing/2014/main" xmlns="" id="{762444CB-9046-8D42-B542-971B33D38580}"/>
              </a:ext>
            </a:extLst>
          </p:cNvPr>
          <p:cNvGrpSpPr/>
          <p:nvPr/>
        </p:nvGrpSpPr>
        <p:grpSpPr>
          <a:xfrm>
            <a:off x="5659552" y="2110674"/>
            <a:ext cx="4227081" cy="3373819"/>
            <a:chOff x="3090862" y="2517314"/>
            <a:chExt cx="4227081" cy="3373819"/>
          </a:xfrm>
        </p:grpSpPr>
        <p:pic>
          <p:nvPicPr>
            <p:cNvPr id="22" name="Imagem 12">
              <a:extLst>
                <a:ext uri="{FF2B5EF4-FFF2-40B4-BE49-F238E27FC236}">
                  <a16:creationId xmlns:a16="http://schemas.microsoft.com/office/drawing/2014/main" xmlns="" id="{EE493A82-99EE-B54C-B378-02C138B4A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90862" y="2517314"/>
              <a:ext cx="4227081" cy="3373819"/>
            </a:xfrm>
            <a:prstGeom prst="rect">
              <a:avLst/>
            </a:prstGeom>
          </p:spPr>
        </p:pic>
        <p:sp>
          <p:nvSpPr>
            <p:cNvPr id="23" name="Rectangle 5">
              <a:extLst>
                <a:ext uri="{FF2B5EF4-FFF2-40B4-BE49-F238E27FC236}">
                  <a16:creationId xmlns:a16="http://schemas.microsoft.com/office/drawing/2014/main" xmlns="" id="{D9B08DEB-837D-BC46-B5A7-D73F886CD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0750" y="5074163"/>
              <a:ext cx="3667304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pt-BR" altLang="pt-BR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talvez...</a:t>
              </a:r>
            </a:p>
          </p:txBody>
        </p:sp>
      </p:grpSp>
      <p:sp>
        <p:nvSpPr>
          <p:cNvPr id="24" name="CaixaDeTexto 2">
            <a:extLst>
              <a:ext uri="{FF2B5EF4-FFF2-40B4-BE49-F238E27FC236}">
                <a16:creationId xmlns:a16="http://schemas.microsoft.com/office/drawing/2014/main" xmlns="" id="{35B7EE1D-1F22-2543-94B3-04CA635FF212}"/>
              </a:ext>
            </a:extLst>
          </p:cNvPr>
          <p:cNvSpPr txBox="1"/>
          <p:nvPr/>
        </p:nvSpPr>
        <p:spPr>
          <a:xfrm>
            <a:off x="8653211" y="6472239"/>
            <a:ext cx="31353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x-none"/>
            </a:defPPr>
            <a:lvl1pPr>
              <a:spcBef>
                <a:spcPct val="20000"/>
              </a:spcBef>
              <a:defRPr sz="1400" b="1" i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defRPr>
            </a:lvl1pPr>
          </a:lstStyle>
          <a:p>
            <a:r>
              <a:rPr lang="pt-BR" dirty="0" err="1"/>
              <a:t>Herold</a:t>
            </a:r>
            <a:r>
              <a:rPr lang="pt-BR" dirty="0"/>
              <a:t> KC et al. </a:t>
            </a:r>
            <a:r>
              <a:rPr lang="pt-BR" dirty="0" err="1"/>
              <a:t>TrialNet</a:t>
            </a:r>
            <a:r>
              <a:rPr lang="pt-BR" dirty="0"/>
              <a:t> </a:t>
            </a:r>
            <a:r>
              <a:rPr lang="pt-BR" dirty="0" err="1"/>
              <a:t>Study</a:t>
            </a:r>
            <a:r>
              <a:rPr lang="pt-BR" dirty="0"/>
              <a:t>. NEJM 2019</a:t>
            </a:r>
          </a:p>
        </p:txBody>
      </p:sp>
    </p:spTree>
    <p:extLst>
      <p:ext uri="{BB962C8B-B14F-4D97-AF65-F5344CB8AC3E}">
        <p14:creationId xmlns:p14="http://schemas.microsoft.com/office/powerpoint/2010/main" val="71775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20"/>
    </mc:Choice>
    <mc:Fallback xmlns="">
      <p:transition spd="slow" advTm="43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1027">
            <a:extLst>
              <a:ext uri="{FF2B5EF4-FFF2-40B4-BE49-F238E27FC236}">
                <a16:creationId xmlns:a16="http://schemas.microsoft.com/office/drawing/2014/main" xmlns="" id="{2ED04923-E4E4-A149-93B6-66E9EAFE5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2233" y="1863870"/>
            <a:ext cx="8524875" cy="4256561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/>
          <a:lstStyle>
            <a:lvl1pPr marL="342900" indent="-3429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1" charset="2"/>
              <a:buNone/>
              <a:defRPr/>
            </a:pPr>
            <a:r>
              <a:rPr lang="pt-BR" altLang="pt-BR" sz="2800" b="1" dirty="0">
                <a:solidFill>
                  <a:srgbClr val="72000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DM1</a:t>
            </a:r>
            <a:r>
              <a:rPr lang="pt-BR" altLang="pt-B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 </a:t>
            </a:r>
            <a:r>
              <a:rPr lang="pt-BR" altLang="pt-BR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Diabetes </a:t>
            </a:r>
            <a:r>
              <a:rPr lang="pt-BR" altLang="pt-BR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Control</a:t>
            </a:r>
            <a:r>
              <a:rPr lang="pt-BR" altLang="pt-BR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altLang="pt-BR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Complication</a:t>
            </a:r>
            <a:r>
              <a:rPr lang="pt-BR" altLang="pt-BR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altLang="pt-BR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Trial</a:t>
            </a:r>
            <a:r>
              <a:rPr lang="pt-BR" altLang="pt-BR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pt-BR" altLang="pt-BR" sz="2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1993</a:t>
            </a:r>
          </a:p>
          <a:p>
            <a:pPr lvl="1">
              <a:spcBef>
                <a:spcPct val="20000"/>
              </a:spcBef>
              <a:buClr>
                <a:schemeClr val="accent1"/>
              </a:buClr>
              <a:buSzPct val="100000"/>
              <a:buFontTx/>
              <a:buChar char="–"/>
              <a:defRPr/>
            </a:pPr>
            <a:r>
              <a:rPr lang="pt-BR" altLang="pt-BR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Insulinoterapia Convencional  X  Intensiva </a:t>
            </a:r>
          </a:p>
          <a:p>
            <a:pPr lvl="1">
              <a:spcBef>
                <a:spcPct val="20000"/>
              </a:spcBef>
              <a:buClr>
                <a:schemeClr val="accent1"/>
              </a:buClr>
              <a:buSzPct val="100000"/>
              <a:buFontTx/>
              <a:buChar char="–"/>
              <a:defRPr/>
            </a:pPr>
            <a:r>
              <a:rPr lang="pt-BR" altLang="pt-BR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 centros americanos; 1441 pacientes; duração 10 anos</a:t>
            </a:r>
          </a:p>
          <a:p>
            <a:pPr lvl="1">
              <a:spcBef>
                <a:spcPct val="20000"/>
              </a:spcBef>
              <a:buClr>
                <a:schemeClr val="accent1"/>
              </a:buClr>
              <a:buSzPct val="100000"/>
              <a:buFontTx/>
              <a:buChar char="–"/>
              <a:defRPr/>
            </a:pPr>
            <a:r>
              <a:rPr lang="pt-BR" altLang="pt-BR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Desfechos: </a:t>
            </a:r>
            <a:r>
              <a:rPr lang="pt-BR" altLang="pt-BR" sz="21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microangiopatias</a:t>
            </a:r>
            <a:r>
              <a:rPr lang="pt-BR" altLang="pt-BR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 neuropatia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1" charset="2"/>
              <a:buNone/>
              <a:defRPr/>
            </a:pPr>
            <a:endParaRPr lang="pt-BR" altLang="pt-BR" sz="20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1" charset="2"/>
              <a:buNone/>
              <a:defRPr/>
            </a:pPr>
            <a:r>
              <a:rPr lang="pt-BR" altLang="pt-BR" sz="2800" b="1" dirty="0">
                <a:solidFill>
                  <a:srgbClr val="72000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DM2</a:t>
            </a:r>
            <a:r>
              <a:rPr lang="pt-BR" altLang="pt-B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 </a:t>
            </a:r>
            <a:r>
              <a:rPr lang="pt-BR" altLang="pt-BR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United </a:t>
            </a:r>
            <a:r>
              <a:rPr lang="pt-BR" altLang="pt-BR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Kingdom</a:t>
            </a:r>
            <a:r>
              <a:rPr lang="pt-BR" altLang="pt-BR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altLang="pt-BR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Prospective</a:t>
            </a:r>
            <a:r>
              <a:rPr lang="pt-BR" altLang="pt-BR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Diabetes </a:t>
            </a:r>
            <a:r>
              <a:rPr lang="pt-BR" altLang="pt-BR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Study</a:t>
            </a:r>
            <a:r>
              <a:rPr lang="pt-BR" altLang="pt-BR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pt-BR" altLang="pt-BR" sz="2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1998</a:t>
            </a:r>
          </a:p>
          <a:p>
            <a:pPr lvl="1">
              <a:spcBef>
                <a:spcPct val="20000"/>
              </a:spcBef>
              <a:buClr>
                <a:schemeClr val="accent1"/>
              </a:buClr>
              <a:buSzPct val="100000"/>
              <a:buFontTx/>
              <a:buChar char="–"/>
              <a:defRPr/>
            </a:pPr>
            <a:r>
              <a:rPr lang="pt-BR" altLang="pt-BR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Esquema Convencional  X  Intensivo</a:t>
            </a:r>
          </a:p>
          <a:p>
            <a:pPr lvl="1">
              <a:spcBef>
                <a:spcPct val="20000"/>
              </a:spcBef>
              <a:buClr>
                <a:schemeClr val="accent1"/>
              </a:buClr>
              <a:buSzPct val="100000"/>
              <a:buFontTx/>
              <a:buChar char="–"/>
              <a:defRPr/>
            </a:pPr>
            <a:r>
              <a:rPr lang="pt-BR" altLang="pt-BR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Desfechos: complicações macro e microvasculares</a:t>
            </a:r>
          </a:p>
          <a:p>
            <a:pPr lvl="1">
              <a:spcBef>
                <a:spcPct val="20000"/>
              </a:spcBef>
              <a:buClr>
                <a:schemeClr val="accent1"/>
              </a:buClr>
              <a:buSzPct val="100000"/>
              <a:buFontTx/>
              <a:buChar char="–"/>
              <a:defRPr/>
            </a:pPr>
            <a:r>
              <a:rPr lang="pt-BR" altLang="pt-BR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3867 pacientes acompanhados por 10 anos </a:t>
            </a:r>
          </a:p>
          <a:p>
            <a:pPr lvl="1">
              <a:spcBef>
                <a:spcPct val="20000"/>
              </a:spcBef>
              <a:buClr>
                <a:schemeClr val="accent1"/>
              </a:buClr>
              <a:buSzPct val="100000"/>
              <a:buFontTx/>
              <a:buChar char="–"/>
              <a:defRPr/>
            </a:pPr>
            <a:r>
              <a:rPr lang="pt-BR" altLang="pt-BR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HbA1c: 7,9%  </a:t>
            </a:r>
            <a:r>
              <a:rPr lang="pt-BR" altLang="pt-BR" sz="21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vs</a:t>
            </a:r>
            <a:r>
              <a:rPr lang="pt-BR" altLang="pt-BR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7,0%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F2646779-E750-3146-9BCB-953C4F9F4588}"/>
              </a:ext>
            </a:extLst>
          </p:cNvPr>
          <p:cNvSpPr txBox="1">
            <a:spLocks noChangeArrowheads="1"/>
          </p:cNvSpPr>
          <p:nvPr/>
        </p:nvSpPr>
        <p:spPr bwMode="auto">
          <a:xfrm rot="-2713748">
            <a:off x="7382045" y="3453419"/>
            <a:ext cx="4721225" cy="9540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b="1" dirty="0">
                <a:solidFill>
                  <a:srgbClr val="163643"/>
                </a:solidFill>
              </a:rPr>
              <a:t>Que tipo de estudos epidemiológicos foram estes</a:t>
            </a:r>
            <a:r>
              <a:rPr lang="pt-BR" altLang="pt-BR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897974CA-3F50-0A42-9ED2-1574BCC58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6458" y="4578164"/>
            <a:ext cx="1133475" cy="5238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 b="1" dirty="0">
                <a:solidFill>
                  <a:srgbClr val="C00000"/>
                </a:solidFill>
              </a:rPr>
              <a:t>ECR</a:t>
            </a:r>
          </a:p>
        </p:txBody>
      </p:sp>
      <p:sp>
        <p:nvSpPr>
          <p:cNvPr id="4" name="CaixaDeTexto 1">
            <a:extLst>
              <a:ext uri="{FF2B5EF4-FFF2-40B4-BE49-F238E27FC236}">
                <a16:creationId xmlns:a16="http://schemas.microsoft.com/office/drawing/2014/main" xmlns="" id="{A1F11C55-B988-E764-5D0F-4E4CC6FC1D41}"/>
              </a:ext>
            </a:extLst>
          </p:cNvPr>
          <p:cNvSpPr txBox="1"/>
          <p:nvPr/>
        </p:nvSpPr>
        <p:spPr>
          <a:xfrm flipH="1">
            <a:off x="2166939" y="431959"/>
            <a:ext cx="7102475" cy="107721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pt-BR" altLang="pt-B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É possível prevenir complicações crônicas do DM </a:t>
            </a:r>
          </a:p>
        </p:txBody>
      </p:sp>
      <p:pic>
        <p:nvPicPr>
          <p:cNvPr id="5" name="Picture 3" descr="C:\Users\Sandra\AppData\Local\Microsoft\Windows\Temporary Internet Files\Content.IE5\CYWT7RQI\MC900434859[1].png">
            <a:extLst>
              <a:ext uri="{FF2B5EF4-FFF2-40B4-BE49-F238E27FC236}">
                <a16:creationId xmlns:a16="http://schemas.microsoft.com/office/drawing/2014/main" xmlns="" id="{93012B2B-682F-DC33-8ED5-F9D8F29A3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313" y="301783"/>
            <a:ext cx="1201738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2">
            <a:extLst>
              <a:ext uri="{FF2B5EF4-FFF2-40B4-BE49-F238E27FC236}">
                <a16:creationId xmlns:a16="http://schemas.microsoft.com/office/drawing/2014/main" xmlns="" id="{ED74D212-2EF2-1A6C-D1CE-7E047A6F0F85}"/>
              </a:ext>
            </a:extLst>
          </p:cNvPr>
          <p:cNvGrpSpPr>
            <a:grpSpLocks/>
          </p:cNvGrpSpPr>
          <p:nvPr/>
        </p:nvGrpSpPr>
        <p:grpSpPr bwMode="auto">
          <a:xfrm>
            <a:off x="376754" y="6202024"/>
            <a:ext cx="11498567" cy="602654"/>
            <a:chOff x="-941173" y="6346858"/>
            <a:chExt cx="14349978" cy="10249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C98EE26-BFB7-0D0C-3F2A-04F1DE1B61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1173" y="6346858"/>
              <a:ext cx="4860925" cy="974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2F40D6B8-7FD2-7419-D4DF-414A32732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4064" y="6398701"/>
              <a:ext cx="4884741" cy="973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09"/>
    </mc:Choice>
    <mc:Fallback xmlns="">
      <p:transition spd="slow" advTm="25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/>
      <p:bldP spid="2" grpId="0" animBg="1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E0DCEB8F-C84B-F047-B284-112A25579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6525" y="300119"/>
            <a:ext cx="95154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pt-B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DCCT</a:t>
            </a:r>
            <a:br>
              <a:rPr lang="en-US" altLang="pt-B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pt-B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HbA1c </a:t>
            </a:r>
            <a:r>
              <a:rPr lang="en-GB" altLang="pt-B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 </a:t>
            </a:r>
            <a:r>
              <a:rPr lang="en-US" altLang="pt-BR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risco</a:t>
            </a:r>
            <a:r>
              <a:rPr lang="en-US" altLang="pt-B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altLang="pt-BR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complicações</a:t>
            </a:r>
            <a:r>
              <a:rPr lang="en-GB" altLang="pt-B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pt-BR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crônicas</a:t>
            </a:r>
            <a:endParaRPr lang="en-US" altLang="pt-BR" sz="28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6DBB776-8C9B-1340-A52E-7C545BAC0754}"/>
              </a:ext>
            </a:extLst>
          </p:cNvPr>
          <p:cNvGrpSpPr/>
          <p:nvPr/>
        </p:nvGrpSpPr>
        <p:grpSpPr>
          <a:xfrm>
            <a:off x="1459146" y="1809750"/>
            <a:ext cx="5635060" cy="4519613"/>
            <a:chOff x="1072128" y="1466850"/>
            <a:chExt cx="5635060" cy="451961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C6850AA3-B566-8A48-BB2F-6F09F242AD6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46251" y="4402138"/>
              <a:ext cx="4071938" cy="830263"/>
            </a:xfrm>
            <a:custGeom>
              <a:avLst/>
              <a:gdLst>
                <a:gd name="T0" fmla="*/ 0 w 2937"/>
                <a:gd name="T1" fmla="*/ 998437 h 416"/>
                <a:gd name="T2" fmla="*/ 6 w 2937"/>
                <a:gd name="T3" fmla="*/ 883210 h 416"/>
                <a:gd name="T4" fmla="*/ 10 w 2937"/>
                <a:gd name="T5" fmla="*/ 824618 h 416"/>
                <a:gd name="T6" fmla="*/ 15 w 2937"/>
                <a:gd name="T7" fmla="*/ 671946 h 416"/>
                <a:gd name="T8" fmla="*/ 20 w 2937"/>
                <a:gd name="T9" fmla="*/ 478549 h 416"/>
                <a:gd name="T10" fmla="*/ 24 w 2937"/>
                <a:gd name="T11" fmla="*/ 306214 h 416"/>
                <a:gd name="T12" fmla="*/ 30 w 2937"/>
                <a:gd name="T13" fmla="*/ 0 h 4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37"/>
                <a:gd name="T22" fmla="*/ 0 h 416"/>
                <a:gd name="T23" fmla="*/ 2937 w 2937"/>
                <a:gd name="T24" fmla="*/ 416 h 4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37" h="416">
                  <a:moveTo>
                    <a:pt x="0" y="416"/>
                  </a:moveTo>
                  <a:lnTo>
                    <a:pt x="624" y="368"/>
                  </a:lnTo>
                  <a:lnTo>
                    <a:pt x="968" y="344"/>
                  </a:lnTo>
                  <a:lnTo>
                    <a:pt x="1464" y="280"/>
                  </a:lnTo>
                  <a:lnTo>
                    <a:pt x="1952" y="200"/>
                  </a:lnTo>
                  <a:lnTo>
                    <a:pt x="2433" y="128"/>
                  </a:lnTo>
                  <a:lnTo>
                    <a:pt x="2937" y="0"/>
                  </a:lnTo>
                </a:path>
              </a:pathLst>
            </a:cu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x-none" b="1"/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xmlns="" id="{F6424E1B-7E9F-7C4D-87AC-DFC530A1F67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11626" y="1673225"/>
              <a:ext cx="12446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800" b="1" dirty="0" err="1">
                  <a:solidFill>
                    <a:srgbClr val="00CBCB"/>
                  </a:solidFill>
                  <a:cs typeface="Times New Roman" panose="02020603050405020304" pitchFamily="18" charset="0"/>
                </a:rPr>
                <a:t>Retinopatia</a:t>
              </a:r>
              <a:endParaRPr lang="en-US" altLang="pt-BR" sz="1800" b="1" dirty="0">
                <a:solidFill>
                  <a:srgbClr val="00CBCB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xmlns="" id="{4002239E-A16C-614F-AD4B-76838AD915D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576888" y="1857375"/>
              <a:ext cx="11303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800" b="1" dirty="0">
                  <a:solidFill>
                    <a:srgbClr val="C900CA"/>
                  </a:solidFill>
                  <a:cs typeface="Times New Roman" panose="02020603050405020304" pitchFamily="18" charset="0"/>
                </a:rPr>
                <a:t>Ne</a:t>
              </a:r>
              <a:r>
                <a:rPr lang="en-GB" altLang="pt-BR" sz="1800" b="1" dirty="0">
                  <a:solidFill>
                    <a:srgbClr val="C900CA"/>
                  </a:solidFill>
                  <a:cs typeface="Times New Roman" panose="02020603050405020304" pitchFamily="18" charset="0"/>
                </a:rPr>
                <a:t>f</a:t>
              </a:r>
              <a:r>
                <a:rPr lang="en-US" altLang="pt-BR" sz="1800" b="1" dirty="0" err="1">
                  <a:solidFill>
                    <a:srgbClr val="C900CA"/>
                  </a:solidFill>
                  <a:cs typeface="Times New Roman" panose="02020603050405020304" pitchFamily="18" charset="0"/>
                </a:rPr>
                <a:t>ropatia</a:t>
              </a:r>
              <a:endParaRPr lang="en-US" altLang="pt-BR" sz="1800" b="1" dirty="0">
                <a:solidFill>
                  <a:srgbClr val="C900CA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D6F3FA41-495C-7943-87B4-3D692E0720C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226051" y="3352800"/>
              <a:ext cx="11938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800" b="1" dirty="0" err="1">
                  <a:solidFill>
                    <a:srgbClr val="7CCC7E"/>
                  </a:solidFill>
                  <a:cs typeface="Times New Roman" panose="02020603050405020304" pitchFamily="18" charset="0"/>
                </a:rPr>
                <a:t>Neuropatia</a:t>
              </a:r>
              <a:endParaRPr lang="en-US" altLang="pt-BR" sz="1800" b="1" dirty="0">
                <a:solidFill>
                  <a:srgbClr val="7CCC7E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xmlns="" id="{61BFE6D7-11E3-CE4B-9633-A38E2B7BECA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679951" y="4727575"/>
              <a:ext cx="19050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800" b="1" dirty="0" err="1">
                  <a:solidFill>
                    <a:srgbClr val="BE7403"/>
                  </a:solidFill>
                  <a:cs typeface="Times New Roman" panose="02020603050405020304" pitchFamily="18" charset="0"/>
                </a:rPr>
                <a:t>Microalbuminúria</a:t>
              </a:r>
              <a:endParaRPr lang="en-US" altLang="pt-BR" sz="1800" b="1" dirty="0">
                <a:solidFill>
                  <a:srgbClr val="BE7403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xmlns="" id="{18A480B2-A6E4-264B-93A5-03ED8037FEB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565526" y="5711825"/>
              <a:ext cx="1057275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8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HbA</a:t>
              </a:r>
              <a:r>
                <a:rPr lang="en-US" altLang="pt-BR" sz="1800" b="1" baseline="-2500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1c</a:t>
              </a:r>
              <a:r>
                <a:rPr lang="en-US" altLang="pt-BR" sz="18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 (%)</a:t>
              </a:r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xmlns="" id="{3F1CAC61-BA6F-C74C-9314-DFA62F6BDD8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46251" y="3698875"/>
              <a:ext cx="4060825" cy="1533525"/>
            </a:xfrm>
            <a:custGeom>
              <a:avLst/>
              <a:gdLst>
                <a:gd name="T0" fmla="*/ 0 w 2929"/>
                <a:gd name="T1" fmla="*/ 1871538 h 768"/>
                <a:gd name="T2" fmla="*/ 5 w 2929"/>
                <a:gd name="T3" fmla="*/ 1756821 h 768"/>
                <a:gd name="T4" fmla="*/ 10 w 2929"/>
                <a:gd name="T5" fmla="*/ 1578853 h 768"/>
                <a:gd name="T6" fmla="*/ 15 w 2929"/>
                <a:gd name="T7" fmla="*/ 1383766 h 768"/>
                <a:gd name="T8" fmla="*/ 20 w 2929"/>
                <a:gd name="T9" fmla="*/ 1072407 h 768"/>
                <a:gd name="T10" fmla="*/ 24 w 2929"/>
                <a:gd name="T11" fmla="*/ 603638 h 768"/>
                <a:gd name="T12" fmla="*/ 30 w 2929"/>
                <a:gd name="T13" fmla="*/ 0 h 7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29"/>
                <a:gd name="T22" fmla="*/ 0 h 768"/>
                <a:gd name="T23" fmla="*/ 2929 w 2929"/>
                <a:gd name="T24" fmla="*/ 768 h 7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29" h="768">
                  <a:moveTo>
                    <a:pt x="0" y="768"/>
                  </a:moveTo>
                  <a:lnTo>
                    <a:pt x="496" y="720"/>
                  </a:lnTo>
                  <a:lnTo>
                    <a:pt x="976" y="648"/>
                  </a:lnTo>
                  <a:lnTo>
                    <a:pt x="1464" y="568"/>
                  </a:lnTo>
                  <a:lnTo>
                    <a:pt x="1952" y="440"/>
                  </a:lnTo>
                  <a:lnTo>
                    <a:pt x="2433" y="248"/>
                  </a:lnTo>
                  <a:lnTo>
                    <a:pt x="2929" y="0"/>
                  </a:lnTo>
                </a:path>
              </a:pathLst>
            </a:custGeom>
            <a:noFill/>
            <a:ln w="38100">
              <a:solidFill>
                <a:srgbClr val="99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x-none" b="1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xmlns="" id="{8FBE1BA0-70B4-B045-8FBA-BAF7CA6DCB4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46251" y="2163763"/>
              <a:ext cx="4049713" cy="3052763"/>
            </a:xfrm>
            <a:custGeom>
              <a:avLst/>
              <a:gdLst>
                <a:gd name="T0" fmla="*/ 0 w 2921"/>
                <a:gd name="T1" fmla="*/ 3795044 h 1528"/>
                <a:gd name="T2" fmla="*/ 5 w 2921"/>
                <a:gd name="T3" fmla="*/ 3634809 h 1528"/>
                <a:gd name="T4" fmla="*/ 10 w 2921"/>
                <a:gd name="T5" fmla="*/ 3397246 h 1528"/>
                <a:gd name="T6" fmla="*/ 15 w 2921"/>
                <a:gd name="T7" fmla="*/ 3021115 h 1528"/>
                <a:gd name="T8" fmla="*/ 19 w 2921"/>
                <a:gd name="T9" fmla="*/ 2383793 h 1528"/>
                <a:gd name="T10" fmla="*/ 24 w 2921"/>
                <a:gd name="T11" fmla="*/ 1431066 h 1528"/>
                <a:gd name="T12" fmla="*/ 29 w 2921"/>
                <a:gd name="T13" fmla="*/ 0 h 15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21"/>
                <a:gd name="T22" fmla="*/ 0 h 1528"/>
                <a:gd name="T23" fmla="*/ 2921 w 2921"/>
                <a:gd name="T24" fmla="*/ 1528 h 15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21" h="1528">
                  <a:moveTo>
                    <a:pt x="0" y="1528"/>
                  </a:moveTo>
                  <a:lnTo>
                    <a:pt x="488" y="1464"/>
                  </a:lnTo>
                  <a:lnTo>
                    <a:pt x="976" y="1368"/>
                  </a:lnTo>
                  <a:lnTo>
                    <a:pt x="1464" y="1216"/>
                  </a:lnTo>
                  <a:lnTo>
                    <a:pt x="1944" y="960"/>
                  </a:lnTo>
                  <a:lnTo>
                    <a:pt x="2433" y="576"/>
                  </a:lnTo>
                  <a:lnTo>
                    <a:pt x="2921" y="0"/>
                  </a:lnTo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x-none" b="1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xmlns="" id="{38E82DEF-8B57-C141-9761-A4D27CA9194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46251" y="1844675"/>
              <a:ext cx="3716338" cy="3371850"/>
            </a:xfrm>
            <a:custGeom>
              <a:avLst/>
              <a:gdLst>
                <a:gd name="T0" fmla="*/ 0 w 2681"/>
                <a:gd name="T1" fmla="*/ 4168682 h 1688"/>
                <a:gd name="T2" fmla="*/ 5 w 2681"/>
                <a:gd name="T3" fmla="*/ 3971553 h 1688"/>
                <a:gd name="T4" fmla="*/ 10 w 2681"/>
                <a:gd name="T5" fmla="*/ 3694439 h 1688"/>
                <a:gd name="T6" fmla="*/ 15 w 2681"/>
                <a:gd name="T7" fmla="*/ 3219687 h 1688"/>
                <a:gd name="T8" fmla="*/ 19 w 2681"/>
                <a:gd name="T9" fmla="*/ 2409681 h 1688"/>
                <a:gd name="T10" fmla="*/ 24 w 2681"/>
                <a:gd name="T11" fmla="*/ 1125605 h 1688"/>
                <a:gd name="T12" fmla="*/ 26 w 2681"/>
                <a:gd name="T13" fmla="*/ 0 h 16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81"/>
                <a:gd name="T22" fmla="*/ 0 h 1688"/>
                <a:gd name="T23" fmla="*/ 2681 w 2681"/>
                <a:gd name="T24" fmla="*/ 1688 h 16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81" h="1688">
                  <a:moveTo>
                    <a:pt x="0" y="1688"/>
                  </a:moveTo>
                  <a:lnTo>
                    <a:pt x="488" y="1608"/>
                  </a:lnTo>
                  <a:lnTo>
                    <a:pt x="976" y="1496"/>
                  </a:lnTo>
                  <a:lnTo>
                    <a:pt x="1464" y="1304"/>
                  </a:lnTo>
                  <a:lnTo>
                    <a:pt x="1952" y="976"/>
                  </a:lnTo>
                  <a:lnTo>
                    <a:pt x="2425" y="456"/>
                  </a:lnTo>
                  <a:lnTo>
                    <a:pt x="2681" y="0"/>
                  </a:lnTo>
                </a:path>
              </a:pathLst>
            </a:custGeom>
            <a:noFill/>
            <a:ln w="3810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x-none" b="1"/>
            </a:p>
          </p:txBody>
        </p:sp>
        <p:sp>
          <p:nvSpPr>
            <p:cNvPr id="13" name="Line 15">
              <a:extLst>
                <a:ext uri="{FF2B5EF4-FFF2-40B4-BE49-F238E27FC236}">
                  <a16:creationId xmlns:a16="http://schemas.microsoft.com/office/drawing/2014/main" xmlns="" id="{03D0BF6A-9281-B54C-8C07-935BF35896C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690688" y="5265738"/>
              <a:ext cx="4092575" cy="1588"/>
            </a:xfrm>
            <a:prstGeom prst="line">
              <a:avLst/>
            </a:prstGeom>
            <a:noFill/>
            <a:ln w="317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x-none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Rectangle 24">
              <a:extLst>
                <a:ext uri="{FF2B5EF4-FFF2-40B4-BE49-F238E27FC236}">
                  <a16:creationId xmlns:a16="http://schemas.microsoft.com/office/drawing/2014/main" xmlns="" id="{1C662318-570E-2A44-A755-A87C78BB5DF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09738" y="5399088"/>
              <a:ext cx="1270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8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xmlns="" id="{C3CAFD7C-AAE5-194E-A127-DD97B0C7E81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52676" y="5399088"/>
              <a:ext cx="1270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8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6" name="Rectangle 26">
              <a:extLst>
                <a:ext uri="{FF2B5EF4-FFF2-40B4-BE49-F238E27FC236}">
                  <a16:creationId xmlns:a16="http://schemas.microsoft.com/office/drawing/2014/main" xmlns="" id="{686A6947-5B11-BC4E-B977-C3F5403453C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28951" y="5399088"/>
              <a:ext cx="1270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8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xmlns="" id="{3A9F9DA7-A560-D64A-B9A8-E1E974F87B8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694113" y="5399088"/>
              <a:ext cx="128588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8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xmlns="" id="{4382ED5E-2C54-BE4A-983A-246D17F19AE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321175" y="5399088"/>
              <a:ext cx="2540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xmlns="" id="{4C7A09C1-1DCC-3E42-B856-99C78DAA3E1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11738" y="5399088"/>
              <a:ext cx="24372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11</a:t>
              </a:r>
            </a:p>
          </p:txBody>
        </p:sp>
        <p:sp>
          <p:nvSpPr>
            <p:cNvPr id="20" name="Rectangle 30">
              <a:extLst>
                <a:ext uri="{FF2B5EF4-FFF2-40B4-BE49-F238E27FC236}">
                  <a16:creationId xmlns:a16="http://schemas.microsoft.com/office/drawing/2014/main" xmlns="" id="{FB8215B3-99F5-9E49-9E7B-A70C1498013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686425" y="5399088"/>
              <a:ext cx="255588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12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4737BC10-004C-414A-B81B-F0B23C62F9D5}"/>
                </a:ext>
              </a:extLst>
            </p:cNvPr>
            <p:cNvGrpSpPr/>
            <p:nvPr/>
          </p:nvGrpSpPr>
          <p:grpSpPr>
            <a:xfrm>
              <a:off x="1072128" y="1466850"/>
              <a:ext cx="685235" cy="3902873"/>
              <a:chOff x="1072128" y="2138363"/>
              <a:chExt cx="685235" cy="3236912"/>
            </a:xfrm>
          </p:grpSpPr>
          <p:sp>
            <p:nvSpPr>
              <p:cNvPr id="59" name="Text Box 5">
                <a:extLst>
                  <a:ext uri="{FF2B5EF4-FFF2-40B4-BE49-F238E27FC236}">
                    <a16:creationId xmlns:a16="http://schemas.microsoft.com/office/drawing/2014/main" xmlns="" id="{94B80068-33F9-A647-B210-B275E97FBB80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 rot="16200000">
                <a:off x="329972" y="3275013"/>
                <a:ext cx="1851025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Monotype Sorts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pt-BR" sz="18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Risco</a:t>
                </a:r>
                <a:r>
                  <a:rPr lang="en-US" altLang="pt-BR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-US" altLang="pt-BR" sz="18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Relativo</a:t>
                </a:r>
                <a:endParaRPr lang="en-US" altLang="pt-BR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sp>
            <p:nvSpPr>
              <p:cNvPr id="60" name="Freeform 14">
                <a:extLst>
                  <a:ext uri="{FF2B5EF4-FFF2-40B4-BE49-F238E27FC236}">
                    <a16:creationId xmlns:a16="http://schemas.microsoft.com/office/drawing/2014/main" xmlns="" id="{6B8FF551-8C46-624A-B269-F052CDA1F97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90688" y="2260600"/>
                <a:ext cx="66675" cy="3114675"/>
              </a:xfrm>
              <a:custGeom>
                <a:avLst/>
                <a:gdLst>
                  <a:gd name="T0" fmla="*/ 4 w 48"/>
                  <a:gd name="T1" fmla="*/ 3790412 h 1560"/>
                  <a:gd name="T2" fmla="*/ 4 w 48"/>
                  <a:gd name="T3" fmla="*/ 0 h 1560"/>
                  <a:gd name="T4" fmla="*/ 0 w 48"/>
                  <a:gd name="T5" fmla="*/ 0 h 1560"/>
                  <a:gd name="T6" fmla="*/ 0 60000 65536"/>
                  <a:gd name="T7" fmla="*/ 0 60000 65536"/>
                  <a:gd name="T8" fmla="*/ 0 60000 65536"/>
                  <a:gd name="T9" fmla="*/ 0 w 48"/>
                  <a:gd name="T10" fmla="*/ 0 h 1560"/>
                  <a:gd name="T11" fmla="*/ 48 w 48"/>
                  <a:gd name="T12" fmla="*/ 1560 h 15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" h="1560">
                    <a:moveTo>
                      <a:pt x="48" y="1560"/>
                    </a:moveTo>
                    <a:lnTo>
                      <a:pt x="48" y="0"/>
                    </a:lnTo>
                    <a:lnTo>
                      <a:pt x="0" y="0"/>
                    </a:lnTo>
                  </a:path>
                </a:pathLst>
              </a:custGeom>
              <a:noFill/>
              <a:ln w="3175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x-none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61" name="Rectangle 16">
                <a:extLst>
                  <a:ext uri="{FF2B5EF4-FFF2-40B4-BE49-F238E27FC236}">
                    <a16:creationId xmlns:a16="http://schemas.microsoft.com/office/drawing/2014/main" xmlns="" id="{A978219E-A126-CE43-9B46-F8AC5A984A9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45759" y="2138363"/>
                <a:ext cx="256480" cy="2297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Monotype Sorts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pt-BR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</a:rPr>
                  <a:t>15</a:t>
                </a:r>
              </a:p>
            </p:txBody>
          </p:sp>
          <p:sp>
            <p:nvSpPr>
              <p:cNvPr id="62" name="Rectangle 17">
                <a:extLst>
                  <a:ext uri="{FF2B5EF4-FFF2-40B4-BE49-F238E27FC236}">
                    <a16:creationId xmlns:a16="http://schemas.microsoft.com/office/drawing/2014/main" xmlns="" id="{79F4935F-22F4-EC49-A61A-08276EF0551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62088" y="2570163"/>
                <a:ext cx="256480" cy="2297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Monotype Sorts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pt-BR" sz="18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</a:rPr>
                  <a:t>13</a:t>
                </a:r>
              </a:p>
            </p:txBody>
          </p:sp>
          <p:sp>
            <p:nvSpPr>
              <p:cNvPr id="63" name="Rectangle 18">
                <a:extLst>
                  <a:ext uri="{FF2B5EF4-FFF2-40B4-BE49-F238E27FC236}">
                    <a16:creationId xmlns:a16="http://schemas.microsoft.com/office/drawing/2014/main" xmlns="" id="{8ACDBC1A-94D2-9243-AF47-540F6B8C572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62088" y="2987675"/>
                <a:ext cx="243721" cy="2297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Monotype Sorts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pt-BR" sz="18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</a:rPr>
                  <a:t>11</a:t>
                </a:r>
              </a:p>
            </p:txBody>
          </p:sp>
          <p:sp>
            <p:nvSpPr>
              <p:cNvPr id="64" name="Rectangle 19">
                <a:extLst>
                  <a:ext uri="{FF2B5EF4-FFF2-40B4-BE49-F238E27FC236}">
                    <a16:creationId xmlns:a16="http://schemas.microsoft.com/office/drawing/2014/main" xmlns="" id="{D83AED62-E0C4-C844-93BC-290A1B1722B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541463" y="3417888"/>
                <a:ext cx="128240" cy="2297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Monotype Sorts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pt-BR" sz="18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</a:rPr>
                  <a:t>9</a:t>
                </a:r>
              </a:p>
            </p:txBody>
          </p:sp>
          <p:sp>
            <p:nvSpPr>
              <p:cNvPr id="65" name="Rectangle 20">
                <a:extLst>
                  <a:ext uri="{FF2B5EF4-FFF2-40B4-BE49-F238E27FC236}">
                    <a16:creationId xmlns:a16="http://schemas.microsoft.com/office/drawing/2014/main" xmlns="" id="{0D5B3F6B-5A3B-6A44-9616-FE2F5F27F2F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541463" y="3849688"/>
                <a:ext cx="128240" cy="2297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Monotype Sorts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pt-BR" sz="18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66" name="Rectangle 21">
                <a:extLst>
                  <a:ext uri="{FF2B5EF4-FFF2-40B4-BE49-F238E27FC236}">
                    <a16:creationId xmlns:a16="http://schemas.microsoft.com/office/drawing/2014/main" xmlns="" id="{32F62ACB-7880-2F4E-9B41-9974C657FAB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541463" y="4283075"/>
                <a:ext cx="128240" cy="2297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Monotype Sorts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pt-BR" sz="18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67" name="Rectangle 22">
                <a:extLst>
                  <a:ext uri="{FF2B5EF4-FFF2-40B4-BE49-F238E27FC236}">
                    <a16:creationId xmlns:a16="http://schemas.microsoft.com/office/drawing/2014/main" xmlns="" id="{D86D90E7-484C-3049-A76C-987483D7D57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541463" y="4697413"/>
                <a:ext cx="128240" cy="2297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Monotype Sorts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pt-BR" sz="18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68" name="Rectangle 23">
                <a:extLst>
                  <a:ext uri="{FF2B5EF4-FFF2-40B4-BE49-F238E27FC236}">
                    <a16:creationId xmlns:a16="http://schemas.microsoft.com/office/drawing/2014/main" xmlns="" id="{C08481CC-FC22-0742-ADF1-C5D21C28F1D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541463" y="5127625"/>
                <a:ext cx="128240" cy="2297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Monotype Sorts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pt-BR" sz="18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69" name="Line 31">
                <a:extLst>
                  <a:ext uri="{FF2B5EF4-FFF2-40B4-BE49-F238E27FC236}">
                    <a16:creationId xmlns:a16="http://schemas.microsoft.com/office/drawing/2014/main" xmlns="" id="{1CC9C4E6-C068-9840-9DE3-F3655DC3928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690688" y="4848225"/>
                <a:ext cx="66675" cy="3175"/>
              </a:xfrm>
              <a:prstGeom prst="line">
                <a:avLst/>
              </a:prstGeom>
              <a:noFill/>
              <a:ln w="31750">
                <a:solidFill>
                  <a:srgbClr val="FEFEF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x-none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70" name="Line 32">
                <a:extLst>
                  <a:ext uri="{FF2B5EF4-FFF2-40B4-BE49-F238E27FC236}">
                    <a16:creationId xmlns:a16="http://schemas.microsoft.com/office/drawing/2014/main" xmlns="" id="{B2782B40-7BBF-9A45-8CF1-B37DF6C6B90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690688" y="4416425"/>
                <a:ext cx="66675" cy="1588"/>
              </a:xfrm>
              <a:prstGeom prst="line">
                <a:avLst/>
              </a:prstGeom>
              <a:noFill/>
              <a:ln w="31750">
                <a:solidFill>
                  <a:srgbClr val="FEFEF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x-none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71" name="Line 33">
                <a:extLst>
                  <a:ext uri="{FF2B5EF4-FFF2-40B4-BE49-F238E27FC236}">
                    <a16:creationId xmlns:a16="http://schemas.microsoft.com/office/drawing/2014/main" xmlns="" id="{8C39298E-F1B8-2E44-B12B-85212E65E3F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690688" y="3984625"/>
                <a:ext cx="66675" cy="1588"/>
              </a:xfrm>
              <a:prstGeom prst="line">
                <a:avLst/>
              </a:prstGeom>
              <a:noFill/>
              <a:ln w="12700">
                <a:solidFill>
                  <a:srgbClr val="FEFEF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x-none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72" name="Line 34">
                <a:extLst>
                  <a:ext uri="{FF2B5EF4-FFF2-40B4-BE49-F238E27FC236}">
                    <a16:creationId xmlns:a16="http://schemas.microsoft.com/office/drawing/2014/main" xmlns="" id="{364E1FF1-7CDD-9E43-A95B-840326C4C8C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690688" y="3554413"/>
                <a:ext cx="66675" cy="3175"/>
              </a:xfrm>
              <a:prstGeom prst="line">
                <a:avLst/>
              </a:prstGeom>
              <a:noFill/>
              <a:ln w="31750">
                <a:solidFill>
                  <a:srgbClr val="FEFEF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x-none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73" name="Line 35">
                <a:extLst>
                  <a:ext uri="{FF2B5EF4-FFF2-40B4-BE49-F238E27FC236}">
                    <a16:creationId xmlns:a16="http://schemas.microsoft.com/office/drawing/2014/main" xmlns="" id="{FA356F6D-9BF9-0E4E-939E-3C35AE57EBA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690688" y="3121025"/>
                <a:ext cx="66675" cy="3175"/>
              </a:xfrm>
              <a:prstGeom prst="line">
                <a:avLst/>
              </a:prstGeom>
              <a:noFill/>
              <a:ln w="31750">
                <a:solidFill>
                  <a:srgbClr val="FEFEF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x-none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74" name="Line 36">
                <a:extLst>
                  <a:ext uri="{FF2B5EF4-FFF2-40B4-BE49-F238E27FC236}">
                    <a16:creationId xmlns:a16="http://schemas.microsoft.com/office/drawing/2014/main" xmlns="" id="{353BA1DE-C01E-314B-85F0-C1FCF6F517A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690688" y="2692400"/>
                <a:ext cx="66675" cy="1588"/>
              </a:xfrm>
              <a:prstGeom prst="line">
                <a:avLst/>
              </a:prstGeom>
              <a:noFill/>
              <a:ln w="31750">
                <a:solidFill>
                  <a:srgbClr val="FEFEF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x-none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" name="Line 37">
              <a:extLst>
                <a:ext uri="{FF2B5EF4-FFF2-40B4-BE49-F238E27FC236}">
                  <a16:creationId xmlns:a16="http://schemas.microsoft.com/office/drawing/2014/main" xmlns="" id="{792E0699-512D-D744-AF72-E2D511A4428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2400301" y="5280025"/>
              <a:ext cx="1588" cy="95250"/>
            </a:xfrm>
            <a:prstGeom prst="line">
              <a:avLst/>
            </a:prstGeom>
            <a:noFill/>
            <a:ln w="31750">
              <a:solidFill>
                <a:srgbClr val="FEFEF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x-none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" name="Line 38">
              <a:extLst>
                <a:ext uri="{FF2B5EF4-FFF2-40B4-BE49-F238E27FC236}">
                  <a16:creationId xmlns:a16="http://schemas.microsoft.com/office/drawing/2014/main" xmlns="" id="{AFBD1747-B537-D849-9903-F64FC94888D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078163" y="5280025"/>
              <a:ext cx="1588" cy="95250"/>
            </a:xfrm>
            <a:prstGeom prst="line">
              <a:avLst/>
            </a:prstGeom>
            <a:noFill/>
            <a:ln w="31750">
              <a:solidFill>
                <a:srgbClr val="FEFEF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x-none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Line 39">
              <a:extLst>
                <a:ext uri="{FF2B5EF4-FFF2-40B4-BE49-F238E27FC236}">
                  <a16:creationId xmlns:a16="http://schemas.microsoft.com/office/drawing/2014/main" xmlns="" id="{86EE2558-041B-3543-9CFC-7836FD558FD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754438" y="5280025"/>
              <a:ext cx="0" cy="95250"/>
            </a:xfrm>
            <a:prstGeom prst="line">
              <a:avLst/>
            </a:prstGeom>
            <a:noFill/>
            <a:ln w="31750">
              <a:solidFill>
                <a:srgbClr val="FEFEF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x-none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" name="Line 40">
              <a:extLst>
                <a:ext uri="{FF2B5EF4-FFF2-40B4-BE49-F238E27FC236}">
                  <a16:creationId xmlns:a16="http://schemas.microsoft.com/office/drawing/2014/main" xmlns="" id="{2F3223B3-BFFD-974E-94FB-111C47F5606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4430713" y="5280025"/>
              <a:ext cx="1588" cy="95250"/>
            </a:xfrm>
            <a:prstGeom prst="line">
              <a:avLst/>
            </a:prstGeom>
            <a:noFill/>
            <a:ln w="31750">
              <a:solidFill>
                <a:srgbClr val="FEFEF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x-none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Line 41">
              <a:extLst>
                <a:ext uri="{FF2B5EF4-FFF2-40B4-BE49-F238E27FC236}">
                  <a16:creationId xmlns:a16="http://schemas.microsoft.com/office/drawing/2014/main" xmlns="" id="{602E3EAD-CAFF-0D4B-A4C2-9E7266B390C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5097463" y="5280025"/>
              <a:ext cx="3175" cy="95250"/>
            </a:xfrm>
            <a:prstGeom prst="line">
              <a:avLst/>
            </a:prstGeom>
            <a:noFill/>
            <a:ln w="31750">
              <a:solidFill>
                <a:srgbClr val="FEFEF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x-none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" name="Line 42">
              <a:extLst>
                <a:ext uri="{FF2B5EF4-FFF2-40B4-BE49-F238E27FC236}">
                  <a16:creationId xmlns:a16="http://schemas.microsoft.com/office/drawing/2014/main" xmlns="" id="{13FEA14B-10AA-D742-AD5B-303ED9B6992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5773738" y="5280025"/>
              <a:ext cx="1588" cy="95250"/>
            </a:xfrm>
            <a:prstGeom prst="line">
              <a:avLst/>
            </a:prstGeom>
            <a:noFill/>
            <a:ln w="31750">
              <a:solidFill>
                <a:srgbClr val="FEFEF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x-none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" name="Oval 43">
              <a:extLst>
                <a:ext uri="{FF2B5EF4-FFF2-40B4-BE49-F238E27FC236}">
                  <a16:creationId xmlns:a16="http://schemas.microsoft.com/office/drawing/2014/main" xmlns="" id="{DBE636E3-920E-3649-B6C7-58406F5B140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773738" y="4337050"/>
              <a:ext cx="98425" cy="144463"/>
            </a:xfrm>
            <a:prstGeom prst="ellipse">
              <a:avLst/>
            </a:prstGeom>
            <a:solidFill>
              <a:srgbClr val="FF9900"/>
            </a:solidFill>
            <a:ln w="12700">
              <a:solidFill>
                <a:srgbClr val="CD3B1B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 b="1">
                <a:solidFill>
                  <a:srgbClr val="FFFFFF"/>
                </a:solidFill>
              </a:endParaRPr>
            </a:p>
          </p:txBody>
        </p:sp>
        <p:sp>
          <p:nvSpPr>
            <p:cNvPr id="29" name="Freeform 44">
              <a:extLst>
                <a:ext uri="{FF2B5EF4-FFF2-40B4-BE49-F238E27FC236}">
                  <a16:creationId xmlns:a16="http://schemas.microsoft.com/office/drawing/2014/main" xmlns="" id="{A898EFC6-1A1D-6A4C-9C7C-33A5B474E96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86351" y="4592638"/>
              <a:ext cx="100013" cy="144463"/>
            </a:xfrm>
            <a:custGeom>
              <a:avLst/>
              <a:gdLst>
                <a:gd name="T0" fmla="*/ 4 w 72"/>
                <a:gd name="T1" fmla="*/ 205317 h 72"/>
                <a:gd name="T2" fmla="*/ 4 w 72"/>
                <a:gd name="T3" fmla="*/ 183532 h 72"/>
                <a:gd name="T4" fmla="*/ 4 w 72"/>
                <a:gd name="T5" fmla="*/ 162250 h 72"/>
                <a:gd name="T6" fmla="*/ 4 w 72"/>
                <a:gd name="T7" fmla="*/ 114893 h 72"/>
                <a:gd name="T8" fmla="*/ 4 w 72"/>
                <a:gd name="T9" fmla="*/ 45025 h 72"/>
                <a:gd name="T10" fmla="*/ 4 w 72"/>
                <a:gd name="T11" fmla="*/ 22301 h 72"/>
                <a:gd name="T12" fmla="*/ 4 w 72"/>
                <a:gd name="T13" fmla="*/ 0 h 72"/>
                <a:gd name="T14" fmla="*/ 4 w 72"/>
                <a:gd name="T15" fmla="*/ 22301 h 72"/>
                <a:gd name="T16" fmla="*/ 0 w 72"/>
                <a:gd name="T17" fmla="*/ 45025 h 72"/>
                <a:gd name="T18" fmla="*/ 0 w 72"/>
                <a:gd name="T19" fmla="*/ 114893 h 72"/>
                <a:gd name="T20" fmla="*/ 0 w 72"/>
                <a:gd name="T21" fmla="*/ 162250 h 72"/>
                <a:gd name="T22" fmla="*/ 4 w 72"/>
                <a:gd name="T23" fmla="*/ 183532 h 72"/>
                <a:gd name="T24" fmla="*/ 4 w 72"/>
                <a:gd name="T25" fmla="*/ 205317 h 72"/>
                <a:gd name="T26" fmla="*/ 4 w 72"/>
                <a:gd name="T27" fmla="*/ 205317 h 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2"/>
                <a:gd name="T43" fmla="*/ 0 h 72"/>
                <a:gd name="T44" fmla="*/ 72 w 72"/>
                <a:gd name="T45" fmla="*/ 72 h 7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2" h="72">
                  <a:moveTo>
                    <a:pt x="32" y="72"/>
                  </a:moveTo>
                  <a:lnTo>
                    <a:pt x="48" y="64"/>
                  </a:lnTo>
                  <a:lnTo>
                    <a:pt x="64" y="56"/>
                  </a:lnTo>
                  <a:lnTo>
                    <a:pt x="72" y="40"/>
                  </a:lnTo>
                  <a:lnTo>
                    <a:pt x="64" y="16"/>
                  </a:lnTo>
                  <a:lnTo>
                    <a:pt x="48" y="8"/>
                  </a:lnTo>
                  <a:lnTo>
                    <a:pt x="32" y="0"/>
                  </a:lnTo>
                  <a:lnTo>
                    <a:pt x="16" y="8"/>
                  </a:lnTo>
                  <a:lnTo>
                    <a:pt x="0" y="16"/>
                  </a:lnTo>
                  <a:lnTo>
                    <a:pt x="0" y="40"/>
                  </a:lnTo>
                  <a:lnTo>
                    <a:pt x="0" y="56"/>
                  </a:lnTo>
                  <a:lnTo>
                    <a:pt x="16" y="64"/>
                  </a:lnTo>
                  <a:lnTo>
                    <a:pt x="32" y="72"/>
                  </a:lnTo>
                  <a:close/>
                </a:path>
              </a:pathLst>
            </a:custGeom>
            <a:solidFill>
              <a:srgbClr val="CD3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 b="1"/>
            </a:p>
          </p:txBody>
        </p:sp>
        <p:sp>
          <p:nvSpPr>
            <p:cNvPr id="30" name="Oval 45">
              <a:extLst>
                <a:ext uri="{FF2B5EF4-FFF2-40B4-BE49-F238E27FC236}">
                  <a16:creationId xmlns:a16="http://schemas.microsoft.com/office/drawing/2014/main" xmlns="" id="{91BB0703-AB89-6E42-9FED-5AD3F34C437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35388" y="4897438"/>
              <a:ext cx="98425" cy="146050"/>
            </a:xfrm>
            <a:prstGeom prst="ellipse">
              <a:avLst/>
            </a:prstGeom>
            <a:solidFill>
              <a:srgbClr val="FF9900"/>
            </a:solidFill>
            <a:ln w="12700">
              <a:solidFill>
                <a:srgbClr val="CD3B1B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" name="Oval 46">
              <a:extLst>
                <a:ext uri="{FF2B5EF4-FFF2-40B4-BE49-F238E27FC236}">
                  <a16:creationId xmlns:a16="http://schemas.microsoft.com/office/drawing/2014/main" xmlns="" id="{E52ACECC-A1CF-214F-87A2-7D05E5386C8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67051" y="5041900"/>
              <a:ext cx="98425" cy="142875"/>
            </a:xfrm>
            <a:prstGeom prst="ellipse">
              <a:avLst/>
            </a:prstGeom>
            <a:solidFill>
              <a:srgbClr val="FF9900"/>
            </a:solidFill>
            <a:ln w="12700">
              <a:solidFill>
                <a:srgbClr val="CD3B1B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" name="Oval 47">
              <a:extLst>
                <a:ext uri="{FF2B5EF4-FFF2-40B4-BE49-F238E27FC236}">
                  <a16:creationId xmlns:a16="http://schemas.microsoft.com/office/drawing/2014/main" xmlns="" id="{CC227F19-3E56-FD44-A137-1EC28F0393A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79663" y="5105400"/>
              <a:ext cx="100013" cy="142875"/>
            </a:xfrm>
            <a:prstGeom prst="ellipse">
              <a:avLst/>
            </a:prstGeom>
            <a:solidFill>
              <a:srgbClr val="FF9900"/>
            </a:solidFill>
            <a:ln w="12700">
              <a:solidFill>
                <a:srgbClr val="CD3B1B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" name="Freeform 48">
              <a:extLst>
                <a:ext uri="{FF2B5EF4-FFF2-40B4-BE49-F238E27FC236}">
                  <a16:creationId xmlns:a16="http://schemas.microsoft.com/office/drawing/2014/main" xmlns="" id="{413282CB-108D-F143-A1EC-915BFA31BCD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75238" y="4144963"/>
              <a:ext cx="100013" cy="128588"/>
            </a:xfrm>
            <a:custGeom>
              <a:avLst/>
              <a:gdLst>
                <a:gd name="T0" fmla="*/ 4 w 72"/>
                <a:gd name="T1" fmla="*/ 194260 h 64"/>
                <a:gd name="T2" fmla="*/ 4 w 72"/>
                <a:gd name="T3" fmla="*/ 194260 h 64"/>
                <a:gd name="T4" fmla="*/ 4 w 72"/>
                <a:gd name="T5" fmla="*/ 144109 h 64"/>
                <a:gd name="T6" fmla="*/ 4 w 72"/>
                <a:gd name="T7" fmla="*/ 98018 h 64"/>
                <a:gd name="T8" fmla="*/ 4 w 72"/>
                <a:gd name="T9" fmla="*/ 48349 h 64"/>
                <a:gd name="T10" fmla="*/ 4 w 72"/>
                <a:gd name="T11" fmla="*/ 0 h 64"/>
                <a:gd name="T12" fmla="*/ 4 w 72"/>
                <a:gd name="T13" fmla="*/ 0 h 64"/>
                <a:gd name="T14" fmla="*/ 4 w 72"/>
                <a:gd name="T15" fmla="*/ 0 h 64"/>
                <a:gd name="T16" fmla="*/ 0 w 72"/>
                <a:gd name="T17" fmla="*/ 48349 h 64"/>
                <a:gd name="T18" fmla="*/ 0 w 72"/>
                <a:gd name="T19" fmla="*/ 98018 h 64"/>
                <a:gd name="T20" fmla="*/ 0 w 72"/>
                <a:gd name="T21" fmla="*/ 144109 h 64"/>
                <a:gd name="T22" fmla="*/ 4 w 72"/>
                <a:gd name="T23" fmla="*/ 194260 h 64"/>
                <a:gd name="T24" fmla="*/ 4 w 72"/>
                <a:gd name="T25" fmla="*/ 194260 h 64"/>
                <a:gd name="T26" fmla="*/ 4 w 72"/>
                <a:gd name="T27" fmla="*/ 194260 h 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2"/>
                <a:gd name="T43" fmla="*/ 0 h 64"/>
                <a:gd name="T44" fmla="*/ 72 w 72"/>
                <a:gd name="T45" fmla="*/ 64 h 6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2" h="64">
                  <a:moveTo>
                    <a:pt x="32" y="64"/>
                  </a:moveTo>
                  <a:lnTo>
                    <a:pt x="48" y="64"/>
                  </a:lnTo>
                  <a:lnTo>
                    <a:pt x="64" y="48"/>
                  </a:lnTo>
                  <a:lnTo>
                    <a:pt x="72" y="32"/>
                  </a:lnTo>
                  <a:lnTo>
                    <a:pt x="64" y="16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16" y="0"/>
                  </a:lnTo>
                  <a:lnTo>
                    <a:pt x="0" y="16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16" y="64"/>
                  </a:lnTo>
                  <a:lnTo>
                    <a:pt x="32" y="64"/>
                  </a:lnTo>
                  <a:close/>
                </a:path>
              </a:pathLst>
            </a:custGeom>
            <a:solidFill>
              <a:srgbClr val="5DAE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 b="1"/>
            </a:p>
          </p:txBody>
        </p:sp>
        <p:sp>
          <p:nvSpPr>
            <p:cNvPr id="34" name="Freeform 49">
              <a:extLst>
                <a:ext uri="{FF2B5EF4-FFF2-40B4-BE49-F238E27FC236}">
                  <a16:creationId xmlns:a16="http://schemas.microsoft.com/office/drawing/2014/main" xmlns="" id="{F9867FED-5CE2-0D49-BD3A-942F7F8884C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19601" y="4511675"/>
              <a:ext cx="90488" cy="146050"/>
            </a:xfrm>
            <a:custGeom>
              <a:avLst/>
              <a:gdLst>
                <a:gd name="T0" fmla="*/ 4 w 65"/>
                <a:gd name="T1" fmla="*/ 302201 h 72"/>
                <a:gd name="T2" fmla="*/ 4 w 65"/>
                <a:gd name="T3" fmla="*/ 302201 h 72"/>
                <a:gd name="T4" fmla="*/ 4 w 65"/>
                <a:gd name="T5" fmla="*/ 236505 h 72"/>
                <a:gd name="T6" fmla="*/ 4 w 65"/>
                <a:gd name="T7" fmla="*/ 165237 h 72"/>
                <a:gd name="T8" fmla="*/ 4 w 65"/>
                <a:gd name="T9" fmla="*/ 101204 h 72"/>
                <a:gd name="T10" fmla="*/ 4 w 65"/>
                <a:gd name="T11" fmla="*/ 34532 h 72"/>
                <a:gd name="T12" fmla="*/ 4 w 65"/>
                <a:gd name="T13" fmla="*/ 0 h 72"/>
                <a:gd name="T14" fmla="*/ 4 w 65"/>
                <a:gd name="T15" fmla="*/ 34532 h 72"/>
                <a:gd name="T16" fmla="*/ 0 w 65"/>
                <a:gd name="T17" fmla="*/ 101204 h 72"/>
                <a:gd name="T18" fmla="*/ 0 w 65"/>
                <a:gd name="T19" fmla="*/ 165237 h 72"/>
                <a:gd name="T20" fmla="*/ 0 w 65"/>
                <a:gd name="T21" fmla="*/ 236505 h 72"/>
                <a:gd name="T22" fmla="*/ 4 w 65"/>
                <a:gd name="T23" fmla="*/ 302201 h 72"/>
                <a:gd name="T24" fmla="*/ 4 w 65"/>
                <a:gd name="T25" fmla="*/ 302201 h 72"/>
                <a:gd name="T26" fmla="*/ 4 w 65"/>
                <a:gd name="T27" fmla="*/ 302201 h 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5"/>
                <a:gd name="T43" fmla="*/ 0 h 72"/>
                <a:gd name="T44" fmla="*/ 65 w 65"/>
                <a:gd name="T45" fmla="*/ 72 h 7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5" h="72">
                  <a:moveTo>
                    <a:pt x="32" y="72"/>
                  </a:moveTo>
                  <a:lnTo>
                    <a:pt x="49" y="72"/>
                  </a:lnTo>
                  <a:lnTo>
                    <a:pt x="65" y="56"/>
                  </a:lnTo>
                  <a:lnTo>
                    <a:pt x="65" y="40"/>
                  </a:lnTo>
                  <a:lnTo>
                    <a:pt x="65" y="24"/>
                  </a:lnTo>
                  <a:lnTo>
                    <a:pt x="49" y="8"/>
                  </a:lnTo>
                  <a:lnTo>
                    <a:pt x="32" y="0"/>
                  </a:lnTo>
                  <a:lnTo>
                    <a:pt x="16" y="8"/>
                  </a:lnTo>
                  <a:lnTo>
                    <a:pt x="0" y="24"/>
                  </a:lnTo>
                  <a:lnTo>
                    <a:pt x="0" y="40"/>
                  </a:lnTo>
                  <a:lnTo>
                    <a:pt x="0" y="56"/>
                  </a:lnTo>
                  <a:lnTo>
                    <a:pt x="16" y="72"/>
                  </a:lnTo>
                  <a:lnTo>
                    <a:pt x="32" y="72"/>
                  </a:lnTo>
                  <a:close/>
                </a:path>
              </a:pathLst>
            </a:custGeom>
            <a:solidFill>
              <a:srgbClr val="5DAE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 b="1"/>
            </a:p>
          </p:txBody>
        </p:sp>
        <p:sp>
          <p:nvSpPr>
            <p:cNvPr id="35" name="Freeform 50">
              <a:extLst>
                <a:ext uri="{FF2B5EF4-FFF2-40B4-BE49-F238E27FC236}">
                  <a16:creationId xmlns:a16="http://schemas.microsoft.com/office/drawing/2014/main" xmlns="" id="{F33A71ED-1AB2-9740-9C66-BE3BDAD1D9E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732213" y="4767263"/>
              <a:ext cx="100013" cy="146050"/>
            </a:xfrm>
            <a:custGeom>
              <a:avLst/>
              <a:gdLst>
                <a:gd name="T0" fmla="*/ 4 w 72"/>
                <a:gd name="T1" fmla="*/ 302201 h 72"/>
                <a:gd name="T2" fmla="*/ 4 w 72"/>
                <a:gd name="T3" fmla="*/ 267372 h 72"/>
                <a:gd name="T4" fmla="*/ 4 w 72"/>
                <a:gd name="T5" fmla="*/ 236505 h 72"/>
                <a:gd name="T6" fmla="*/ 4 w 72"/>
                <a:gd name="T7" fmla="*/ 165237 h 72"/>
                <a:gd name="T8" fmla="*/ 4 w 72"/>
                <a:gd name="T9" fmla="*/ 65696 h 72"/>
                <a:gd name="T10" fmla="*/ 4 w 72"/>
                <a:gd name="T11" fmla="*/ 34532 h 72"/>
                <a:gd name="T12" fmla="*/ 4 w 72"/>
                <a:gd name="T13" fmla="*/ 0 h 72"/>
                <a:gd name="T14" fmla="*/ 4 w 72"/>
                <a:gd name="T15" fmla="*/ 34532 h 72"/>
                <a:gd name="T16" fmla="*/ 4 w 72"/>
                <a:gd name="T17" fmla="*/ 65696 h 72"/>
                <a:gd name="T18" fmla="*/ 0 w 72"/>
                <a:gd name="T19" fmla="*/ 165237 h 72"/>
                <a:gd name="T20" fmla="*/ 4 w 72"/>
                <a:gd name="T21" fmla="*/ 236505 h 72"/>
                <a:gd name="T22" fmla="*/ 4 w 72"/>
                <a:gd name="T23" fmla="*/ 267372 h 72"/>
                <a:gd name="T24" fmla="*/ 4 w 72"/>
                <a:gd name="T25" fmla="*/ 302201 h 72"/>
                <a:gd name="T26" fmla="*/ 4 w 72"/>
                <a:gd name="T27" fmla="*/ 302201 h 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2"/>
                <a:gd name="T43" fmla="*/ 0 h 72"/>
                <a:gd name="T44" fmla="*/ 72 w 72"/>
                <a:gd name="T45" fmla="*/ 72 h 7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2" h="72">
                  <a:moveTo>
                    <a:pt x="40" y="72"/>
                  </a:moveTo>
                  <a:lnTo>
                    <a:pt x="56" y="64"/>
                  </a:lnTo>
                  <a:lnTo>
                    <a:pt x="72" y="56"/>
                  </a:lnTo>
                  <a:lnTo>
                    <a:pt x="72" y="40"/>
                  </a:lnTo>
                  <a:lnTo>
                    <a:pt x="72" y="16"/>
                  </a:lnTo>
                  <a:lnTo>
                    <a:pt x="56" y="8"/>
                  </a:lnTo>
                  <a:lnTo>
                    <a:pt x="40" y="0"/>
                  </a:lnTo>
                  <a:lnTo>
                    <a:pt x="24" y="8"/>
                  </a:lnTo>
                  <a:lnTo>
                    <a:pt x="8" y="16"/>
                  </a:lnTo>
                  <a:lnTo>
                    <a:pt x="0" y="40"/>
                  </a:lnTo>
                  <a:lnTo>
                    <a:pt x="8" y="56"/>
                  </a:lnTo>
                  <a:lnTo>
                    <a:pt x="24" y="64"/>
                  </a:lnTo>
                  <a:lnTo>
                    <a:pt x="40" y="72"/>
                  </a:lnTo>
                  <a:close/>
                </a:path>
              </a:pathLst>
            </a:custGeom>
            <a:solidFill>
              <a:srgbClr val="5DAE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" name="Freeform 51">
              <a:extLst>
                <a:ext uri="{FF2B5EF4-FFF2-40B4-BE49-F238E27FC236}">
                  <a16:creationId xmlns:a16="http://schemas.microsoft.com/office/drawing/2014/main" xmlns="" id="{B241FDC7-C2CE-F546-9473-633A8050B21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75238" y="3267075"/>
              <a:ext cx="100013" cy="128588"/>
            </a:xfrm>
            <a:custGeom>
              <a:avLst/>
              <a:gdLst>
                <a:gd name="T0" fmla="*/ 4 w 72"/>
                <a:gd name="T1" fmla="*/ 194260 h 64"/>
                <a:gd name="T2" fmla="*/ 4 w 72"/>
                <a:gd name="T3" fmla="*/ 194260 h 64"/>
                <a:gd name="T4" fmla="*/ 4 w 72"/>
                <a:gd name="T5" fmla="*/ 144109 h 64"/>
                <a:gd name="T6" fmla="*/ 4 w 72"/>
                <a:gd name="T7" fmla="*/ 98018 h 64"/>
                <a:gd name="T8" fmla="*/ 4 w 72"/>
                <a:gd name="T9" fmla="*/ 48349 h 64"/>
                <a:gd name="T10" fmla="*/ 4 w 72"/>
                <a:gd name="T11" fmla="*/ 0 h 64"/>
                <a:gd name="T12" fmla="*/ 4 w 72"/>
                <a:gd name="T13" fmla="*/ 0 h 64"/>
                <a:gd name="T14" fmla="*/ 4 w 72"/>
                <a:gd name="T15" fmla="*/ 0 h 64"/>
                <a:gd name="T16" fmla="*/ 4 w 72"/>
                <a:gd name="T17" fmla="*/ 48349 h 64"/>
                <a:gd name="T18" fmla="*/ 0 w 72"/>
                <a:gd name="T19" fmla="*/ 98018 h 64"/>
                <a:gd name="T20" fmla="*/ 4 w 72"/>
                <a:gd name="T21" fmla="*/ 144109 h 64"/>
                <a:gd name="T22" fmla="*/ 4 w 72"/>
                <a:gd name="T23" fmla="*/ 194260 h 64"/>
                <a:gd name="T24" fmla="*/ 4 w 72"/>
                <a:gd name="T25" fmla="*/ 194260 h 64"/>
                <a:gd name="T26" fmla="*/ 4 w 72"/>
                <a:gd name="T27" fmla="*/ 194260 h 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2"/>
                <a:gd name="T43" fmla="*/ 0 h 64"/>
                <a:gd name="T44" fmla="*/ 72 w 72"/>
                <a:gd name="T45" fmla="*/ 64 h 6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2" h="64">
                  <a:moveTo>
                    <a:pt x="40" y="64"/>
                  </a:moveTo>
                  <a:lnTo>
                    <a:pt x="56" y="64"/>
                  </a:lnTo>
                  <a:lnTo>
                    <a:pt x="64" y="48"/>
                  </a:lnTo>
                  <a:lnTo>
                    <a:pt x="72" y="32"/>
                  </a:lnTo>
                  <a:lnTo>
                    <a:pt x="64" y="16"/>
                  </a:lnTo>
                  <a:lnTo>
                    <a:pt x="56" y="0"/>
                  </a:lnTo>
                  <a:lnTo>
                    <a:pt x="40" y="0"/>
                  </a:lnTo>
                  <a:lnTo>
                    <a:pt x="16" y="0"/>
                  </a:lnTo>
                  <a:lnTo>
                    <a:pt x="8" y="16"/>
                  </a:lnTo>
                  <a:lnTo>
                    <a:pt x="0" y="32"/>
                  </a:lnTo>
                  <a:lnTo>
                    <a:pt x="8" y="48"/>
                  </a:lnTo>
                  <a:lnTo>
                    <a:pt x="16" y="64"/>
                  </a:lnTo>
                  <a:lnTo>
                    <a:pt x="40" y="64"/>
                  </a:lnTo>
                  <a:close/>
                </a:path>
              </a:pathLst>
            </a:custGeom>
            <a:solidFill>
              <a:srgbClr val="FFF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 b="1"/>
            </a:p>
          </p:txBody>
        </p:sp>
        <p:sp>
          <p:nvSpPr>
            <p:cNvPr id="37" name="Oval 52">
              <a:extLst>
                <a:ext uri="{FF2B5EF4-FFF2-40B4-BE49-F238E27FC236}">
                  <a16:creationId xmlns:a16="http://schemas.microsoft.com/office/drawing/2014/main" xmlns="" id="{8CFF72BB-8FF8-B34F-B25D-28ECB2ED893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55938" y="4945063"/>
              <a:ext cx="98425" cy="127000"/>
            </a:xfrm>
            <a:prstGeom prst="ellipse">
              <a:avLst/>
            </a:prstGeom>
            <a:solidFill>
              <a:srgbClr val="99FF99"/>
            </a:solidFill>
            <a:ln w="12700">
              <a:solidFill>
                <a:srgbClr val="5DAE68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" name="Oval 53">
              <a:extLst>
                <a:ext uri="{FF2B5EF4-FFF2-40B4-BE49-F238E27FC236}">
                  <a16:creationId xmlns:a16="http://schemas.microsoft.com/office/drawing/2014/main" xmlns="" id="{C6033504-4615-9746-9FD7-DEEAAE49EB3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407026" y="1809750"/>
              <a:ext cx="88900" cy="128588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377CC3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 b="1">
                <a:solidFill>
                  <a:srgbClr val="FFFFFF"/>
                </a:solidFill>
              </a:endParaRPr>
            </a:p>
          </p:txBody>
        </p:sp>
        <p:sp>
          <p:nvSpPr>
            <p:cNvPr id="39" name="Freeform 54">
              <a:extLst>
                <a:ext uri="{FF2B5EF4-FFF2-40B4-BE49-F238E27FC236}">
                  <a16:creationId xmlns:a16="http://schemas.microsoft.com/office/drawing/2014/main" xmlns="" id="{AADEFD99-762A-AA48-BBEC-CAEC4A992C5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64126" y="2706688"/>
              <a:ext cx="100013" cy="127000"/>
            </a:xfrm>
            <a:custGeom>
              <a:avLst/>
              <a:gdLst>
                <a:gd name="T0" fmla="*/ 4 w 72"/>
                <a:gd name="T1" fmla="*/ 126174 h 64"/>
                <a:gd name="T2" fmla="*/ 4 w 72"/>
                <a:gd name="T3" fmla="*/ 126174 h 64"/>
                <a:gd name="T4" fmla="*/ 4 w 72"/>
                <a:gd name="T5" fmla="*/ 94126 h 64"/>
                <a:gd name="T6" fmla="*/ 4 w 72"/>
                <a:gd name="T7" fmla="*/ 61849 h 64"/>
                <a:gd name="T8" fmla="*/ 4 w 72"/>
                <a:gd name="T9" fmla="*/ 31588 h 64"/>
                <a:gd name="T10" fmla="*/ 4 w 72"/>
                <a:gd name="T11" fmla="*/ 0 h 64"/>
                <a:gd name="T12" fmla="*/ 4 w 72"/>
                <a:gd name="T13" fmla="*/ 0 h 64"/>
                <a:gd name="T14" fmla="*/ 4 w 72"/>
                <a:gd name="T15" fmla="*/ 0 h 64"/>
                <a:gd name="T16" fmla="*/ 4 w 72"/>
                <a:gd name="T17" fmla="*/ 31588 h 64"/>
                <a:gd name="T18" fmla="*/ 0 w 72"/>
                <a:gd name="T19" fmla="*/ 61849 h 64"/>
                <a:gd name="T20" fmla="*/ 4 w 72"/>
                <a:gd name="T21" fmla="*/ 94126 h 64"/>
                <a:gd name="T22" fmla="*/ 4 w 72"/>
                <a:gd name="T23" fmla="*/ 126174 h 64"/>
                <a:gd name="T24" fmla="*/ 4 w 72"/>
                <a:gd name="T25" fmla="*/ 126174 h 64"/>
                <a:gd name="T26" fmla="*/ 4 w 72"/>
                <a:gd name="T27" fmla="*/ 126174 h 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2"/>
                <a:gd name="T43" fmla="*/ 0 h 64"/>
                <a:gd name="T44" fmla="*/ 72 w 72"/>
                <a:gd name="T45" fmla="*/ 64 h 6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2" h="64">
                  <a:moveTo>
                    <a:pt x="40" y="64"/>
                  </a:moveTo>
                  <a:lnTo>
                    <a:pt x="56" y="64"/>
                  </a:lnTo>
                  <a:lnTo>
                    <a:pt x="64" y="48"/>
                  </a:lnTo>
                  <a:lnTo>
                    <a:pt x="72" y="32"/>
                  </a:lnTo>
                  <a:lnTo>
                    <a:pt x="64" y="16"/>
                  </a:lnTo>
                  <a:lnTo>
                    <a:pt x="56" y="0"/>
                  </a:lnTo>
                  <a:lnTo>
                    <a:pt x="40" y="0"/>
                  </a:lnTo>
                  <a:lnTo>
                    <a:pt x="16" y="0"/>
                  </a:lnTo>
                  <a:lnTo>
                    <a:pt x="8" y="16"/>
                  </a:lnTo>
                  <a:lnTo>
                    <a:pt x="0" y="32"/>
                  </a:lnTo>
                  <a:lnTo>
                    <a:pt x="8" y="48"/>
                  </a:lnTo>
                  <a:lnTo>
                    <a:pt x="16" y="64"/>
                  </a:lnTo>
                  <a:lnTo>
                    <a:pt x="40" y="64"/>
                  </a:lnTo>
                  <a:close/>
                </a:path>
              </a:pathLst>
            </a:custGeom>
            <a:solidFill>
              <a:srgbClr val="377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 b="1"/>
            </a:p>
          </p:txBody>
        </p:sp>
        <p:sp>
          <p:nvSpPr>
            <p:cNvPr id="40" name="Oval 55">
              <a:extLst>
                <a:ext uri="{FF2B5EF4-FFF2-40B4-BE49-F238E27FC236}">
                  <a16:creationId xmlns:a16="http://schemas.microsoft.com/office/drawing/2014/main" xmlns="" id="{9220F25B-C8B9-7A4F-8B80-C1DB31470F4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400551" y="4019550"/>
              <a:ext cx="88900" cy="12858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 b="1">
                <a:solidFill>
                  <a:srgbClr val="FFFFFF"/>
                </a:solidFill>
              </a:endParaRPr>
            </a:p>
          </p:txBody>
        </p:sp>
        <p:sp>
          <p:nvSpPr>
            <p:cNvPr id="41" name="Freeform 56">
              <a:extLst>
                <a:ext uri="{FF2B5EF4-FFF2-40B4-BE49-F238E27FC236}">
                  <a16:creationId xmlns:a16="http://schemas.microsoft.com/office/drawing/2014/main" xmlns="" id="{3289F65A-E664-AE44-B20C-0FBFB327C92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764213" y="2100263"/>
              <a:ext cx="98425" cy="142875"/>
            </a:xfrm>
            <a:custGeom>
              <a:avLst/>
              <a:gdLst>
                <a:gd name="T0" fmla="*/ 3 w 72"/>
                <a:gd name="T1" fmla="*/ 141866 h 72"/>
                <a:gd name="T2" fmla="*/ 3 w 72"/>
                <a:gd name="T3" fmla="*/ 141866 h 72"/>
                <a:gd name="T4" fmla="*/ 3 w 72"/>
                <a:gd name="T5" fmla="*/ 110416 h 72"/>
                <a:gd name="T6" fmla="*/ 3 w 72"/>
                <a:gd name="T7" fmla="*/ 77311 h 72"/>
                <a:gd name="T8" fmla="*/ 3 w 72"/>
                <a:gd name="T9" fmla="*/ 46041 h 72"/>
                <a:gd name="T10" fmla="*/ 3 w 72"/>
                <a:gd name="T11" fmla="*/ 15148 h 72"/>
                <a:gd name="T12" fmla="*/ 3 w 72"/>
                <a:gd name="T13" fmla="*/ 0 h 72"/>
                <a:gd name="T14" fmla="*/ 3 w 72"/>
                <a:gd name="T15" fmla="*/ 15148 h 72"/>
                <a:gd name="T16" fmla="*/ 0 w 72"/>
                <a:gd name="T17" fmla="*/ 46041 h 72"/>
                <a:gd name="T18" fmla="*/ 0 w 72"/>
                <a:gd name="T19" fmla="*/ 77311 h 72"/>
                <a:gd name="T20" fmla="*/ 0 w 72"/>
                <a:gd name="T21" fmla="*/ 110416 h 72"/>
                <a:gd name="T22" fmla="*/ 3 w 72"/>
                <a:gd name="T23" fmla="*/ 141866 h 72"/>
                <a:gd name="T24" fmla="*/ 3 w 72"/>
                <a:gd name="T25" fmla="*/ 141866 h 72"/>
                <a:gd name="T26" fmla="*/ 3 w 72"/>
                <a:gd name="T27" fmla="*/ 141866 h 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2"/>
                <a:gd name="T43" fmla="*/ 0 h 72"/>
                <a:gd name="T44" fmla="*/ 72 w 72"/>
                <a:gd name="T45" fmla="*/ 72 h 7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2" h="72">
                  <a:moveTo>
                    <a:pt x="32" y="72"/>
                  </a:moveTo>
                  <a:lnTo>
                    <a:pt x="48" y="72"/>
                  </a:lnTo>
                  <a:lnTo>
                    <a:pt x="64" y="56"/>
                  </a:lnTo>
                  <a:lnTo>
                    <a:pt x="72" y="40"/>
                  </a:lnTo>
                  <a:lnTo>
                    <a:pt x="64" y="24"/>
                  </a:lnTo>
                  <a:lnTo>
                    <a:pt x="48" y="8"/>
                  </a:lnTo>
                  <a:lnTo>
                    <a:pt x="32" y="0"/>
                  </a:lnTo>
                  <a:lnTo>
                    <a:pt x="16" y="8"/>
                  </a:lnTo>
                  <a:lnTo>
                    <a:pt x="0" y="24"/>
                  </a:lnTo>
                  <a:lnTo>
                    <a:pt x="0" y="40"/>
                  </a:lnTo>
                  <a:lnTo>
                    <a:pt x="0" y="56"/>
                  </a:lnTo>
                  <a:lnTo>
                    <a:pt x="16" y="72"/>
                  </a:lnTo>
                  <a:lnTo>
                    <a:pt x="32" y="72"/>
                  </a:lnTo>
                  <a:close/>
                </a:path>
              </a:pathLst>
            </a:custGeom>
            <a:solidFill>
              <a:srgbClr val="FFF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 b="1"/>
            </a:p>
          </p:txBody>
        </p:sp>
        <p:sp>
          <p:nvSpPr>
            <p:cNvPr id="42" name="Oval 57">
              <a:extLst>
                <a:ext uri="{FF2B5EF4-FFF2-40B4-BE49-F238E27FC236}">
                  <a16:creationId xmlns:a16="http://schemas.microsoft.com/office/drawing/2014/main" xmlns="" id="{A2926194-AE2F-3748-B65D-D9FDD6B22F0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79663" y="5087938"/>
              <a:ext cx="100013" cy="128588"/>
            </a:xfrm>
            <a:prstGeom prst="ellipse">
              <a:avLst/>
            </a:prstGeom>
            <a:solidFill>
              <a:srgbClr val="99FF99"/>
            </a:solidFill>
            <a:ln w="12700">
              <a:solidFill>
                <a:srgbClr val="5DAE68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" name="Oval 58">
              <a:extLst>
                <a:ext uri="{FF2B5EF4-FFF2-40B4-BE49-F238E27FC236}">
                  <a16:creationId xmlns:a16="http://schemas.microsoft.com/office/drawing/2014/main" xmlns="" id="{F691C5CC-46D7-3945-8CD4-CFE607D0584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79663" y="5041900"/>
              <a:ext cx="100013" cy="12858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rgbClr val="FFF6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4" name="Oval 59">
              <a:extLst>
                <a:ext uri="{FF2B5EF4-FFF2-40B4-BE49-F238E27FC236}">
                  <a16:creationId xmlns:a16="http://schemas.microsoft.com/office/drawing/2014/main" xmlns="" id="{84FC859B-651F-5C4C-BE95-70D1CE1D77F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68888" y="2705100"/>
              <a:ext cx="87313" cy="128588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377CC3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 b="1">
                <a:solidFill>
                  <a:srgbClr val="FFFFFF"/>
                </a:solidFill>
              </a:endParaRPr>
            </a:p>
          </p:txBody>
        </p:sp>
        <p:sp>
          <p:nvSpPr>
            <p:cNvPr id="45" name="Oval 60">
              <a:extLst>
                <a:ext uri="{FF2B5EF4-FFF2-40B4-BE49-F238E27FC236}">
                  <a16:creationId xmlns:a16="http://schemas.microsoft.com/office/drawing/2014/main" xmlns="" id="{92381141-92CF-8C48-8B49-0824499EDA1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405313" y="3733800"/>
              <a:ext cx="87313" cy="128588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377CC3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 b="1">
                <a:solidFill>
                  <a:srgbClr val="FFFFFF"/>
                </a:solidFill>
              </a:endParaRPr>
            </a:p>
          </p:txBody>
        </p:sp>
        <p:sp>
          <p:nvSpPr>
            <p:cNvPr id="46" name="Oval 61">
              <a:extLst>
                <a:ext uri="{FF2B5EF4-FFF2-40B4-BE49-F238E27FC236}">
                  <a16:creationId xmlns:a16="http://schemas.microsoft.com/office/drawing/2014/main" xmlns="" id="{CF74ACBE-B16B-0048-BE3D-6EAB069C0FE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81588" y="3262313"/>
              <a:ext cx="88900" cy="12858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 b="1">
                <a:solidFill>
                  <a:srgbClr val="FFFFFF"/>
                </a:solidFill>
              </a:endParaRPr>
            </a:p>
          </p:txBody>
        </p:sp>
        <p:sp>
          <p:nvSpPr>
            <p:cNvPr id="47" name="Oval 62">
              <a:extLst>
                <a:ext uri="{FF2B5EF4-FFF2-40B4-BE49-F238E27FC236}">
                  <a16:creationId xmlns:a16="http://schemas.microsoft.com/office/drawing/2014/main" xmlns="" id="{D272E85C-2198-3544-B08D-E3DBBEE450B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761038" y="2109788"/>
              <a:ext cx="88900" cy="12858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 b="1">
                <a:solidFill>
                  <a:srgbClr val="FFFFFF"/>
                </a:solidFill>
              </a:endParaRPr>
            </a:p>
          </p:txBody>
        </p:sp>
        <p:sp>
          <p:nvSpPr>
            <p:cNvPr id="48" name="Oval 63">
              <a:extLst>
                <a:ext uri="{FF2B5EF4-FFF2-40B4-BE49-F238E27FC236}">
                  <a16:creationId xmlns:a16="http://schemas.microsoft.com/office/drawing/2014/main" xmlns="" id="{C363DCE2-CF4E-DE47-AF78-EA388999410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17926" y="4389438"/>
              <a:ext cx="87313" cy="128588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377CC3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 b="1">
                <a:solidFill>
                  <a:srgbClr val="FFFFFF"/>
                </a:solidFill>
              </a:endParaRPr>
            </a:p>
          </p:txBody>
        </p:sp>
        <p:sp>
          <p:nvSpPr>
            <p:cNvPr id="49" name="Oval 64">
              <a:extLst>
                <a:ext uri="{FF2B5EF4-FFF2-40B4-BE49-F238E27FC236}">
                  <a16:creationId xmlns:a16="http://schemas.microsoft.com/office/drawing/2014/main" xmlns="" id="{61405F09-1116-0C40-889B-3F4F1512505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29038" y="4538663"/>
              <a:ext cx="88900" cy="12858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 b="1">
                <a:solidFill>
                  <a:srgbClr val="FFFFFF"/>
                </a:solidFill>
              </a:endParaRPr>
            </a:p>
          </p:txBody>
        </p:sp>
        <p:sp>
          <p:nvSpPr>
            <p:cNvPr id="50" name="Oval 65">
              <a:extLst>
                <a:ext uri="{FF2B5EF4-FFF2-40B4-BE49-F238E27FC236}">
                  <a16:creationId xmlns:a16="http://schemas.microsoft.com/office/drawing/2014/main" xmlns="" id="{59266C11-142E-394E-AE6B-0A645B05265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57526" y="4829175"/>
              <a:ext cx="90488" cy="12858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1" name="Oval 66">
              <a:extLst>
                <a:ext uri="{FF2B5EF4-FFF2-40B4-BE49-F238E27FC236}">
                  <a16:creationId xmlns:a16="http://schemas.microsoft.com/office/drawing/2014/main" xmlns="" id="{B47A32F3-8E5E-7645-A9CE-93431B31F61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57526" y="4762500"/>
              <a:ext cx="87313" cy="128588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377CC3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2" name="Oval 67">
              <a:extLst>
                <a:ext uri="{FF2B5EF4-FFF2-40B4-BE49-F238E27FC236}">
                  <a16:creationId xmlns:a16="http://schemas.microsoft.com/office/drawing/2014/main" xmlns="" id="{A0F54C56-6BAD-2043-A8BE-C6563A6CFCD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79663" y="4989513"/>
              <a:ext cx="90488" cy="128588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377CC3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3" name="Oval 68">
              <a:extLst>
                <a:ext uri="{FF2B5EF4-FFF2-40B4-BE49-F238E27FC236}">
                  <a16:creationId xmlns:a16="http://schemas.microsoft.com/office/drawing/2014/main" xmlns="" id="{69399F03-4C71-C045-828E-8413915B3CE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80001" y="4594225"/>
              <a:ext cx="100013" cy="144463"/>
            </a:xfrm>
            <a:prstGeom prst="ellipse">
              <a:avLst/>
            </a:prstGeom>
            <a:solidFill>
              <a:srgbClr val="FF9900"/>
            </a:solidFill>
            <a:ln w="12700">
              <a:solidFill>
                <a:srgbClr val="CD3B1B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 b="1">
                <a:solidFill>
                  <a:srgbClr val="FFFFFF"/>
                </a:solidFill>
              </a:endParaRPr>
            </a:p>
          </p:txBody>
        </p:sp>
        <p:sp>
          <p:nvSpPr>
            <p:cNvPr id="54" name="Oval 69">
              <a:extLst>
                <a:ext uri="{FF2B5EF4-FFF2-40B4-BE49-F238E27FC236}">
                  <a16:creationId xmlns:a16="http://schemas.microsoft.com/office/drawing/2014/main" xmlns="" id="{B9AD1D9D-D7DA-F142-966F-5317D6B6622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414838" y="4719638"/>
              <a:ext cx="100013" cy="142875"/>
            </a:xfrm>
            <a:prstGeom prst="ellipse">
              <a:avLst/>
            </a:prstGeom>
            <a:solidFill>
              <a:srgbClr val="FF9900"/>
            </a:solidFill>
            <a:ln w="12700">
              <a:solidFill>
                <a:srgbClr val="CD3B1B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5" name="Oval 70">
              <a:extLst>
                <a:ext uri="{FF2B5EF4-FFF2-40B4-BE49-F238E27FC236}">
                  <a16:creationId xmlns:a16="http://schemas.microsoft.com/office/drawing/2014/main" xmlns="" id="{95CE42F6-A418-C347-A6E1-820C16BFF77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35388" y="4772025"/>
              <a:ext cx="98425" cy="125413"/>
            </a:xfrm>
            <a:prstGeom prst="ellipse">
              <a:avLst/>
            </a:prstGeom>
            <a:solidFill>
              <a:srgbClr val="99FF99"/>
            </a:solidFill>
            <a:ln w="12700">
              <a:solidFill>
                <a:srgbClr val="5DAE68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6" name="Oval 71">
              <a:extLst>
                <a:ext uri="{FF2B5EF4-FFF2-40B4-BE49-F238E27FC236}">
                  <a16:creationId xmlns:a16="http://schemas.microsoft.com/office/drawing/2014/main" xmlns="" id="{29EB9589-FF70-A14D-A89D-1B887D57343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414838" y="4524375"/>
              <a:ext cx="98425" cy="127000"/>
            </a:xfrm>
            <a:prstGeom prst="ellipse">
              <a:avLst/>
            </a:prstGeom>
            <a:solidFill>
              <a:srgbClr val="99FF99"/>
            </a:solidFill>
            <a:ln w="12700">
              <a:solidFill>
                <a:srgbClr val="5DAE68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 b="1">
                <a:solidFill>
                  <a:srgbClr val="FFFFFF"/>
                </a:solidFill>
              </a:endParaRPr>
            </a:p>
          </p:txBody>
        </p:sp>
        <p:sp>
          <p:nvSpPr>
            <p:cNvPr id="57" name="Oval 72">
              <a:extLst>
                <a:ext uri="{FF2B5EF4-FFF2-40B4-BE49-F238E27FC236}">
                  <a16:creationId xmlns:a16="http://schemas.microsoft.com/office/drawing/2014/main" xmlns="" id="{66D0475B-F622-6945-8692-9D197CCC38A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68888" y="4143375"/>
              <a:ext cx="100013" cy="127000"/>
            </a:xfrm>
            <a:prstGeom prst="ellipse">
              <a:avLst/>
            </a:prstGeom>
            <a:solidFill>
              <a:srgbClr val="99FF99"/>
            </a:solidFill>
            <a:ln w="12700">
              <a:solidFill>
                <a:srgbClr val="5DAE68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 b="1">
                <a:solidFill>
                  <a:srgbClr val="FFFFFF"/>
                </a:solidFill>
              </a:endParaRPr>
            </a:p>
          </p:txBody>
        </p:sp>
        <p:sp>
          <p:nvSpPr>
            <p:cNvPr id="58" name="Oval 73">
              <a:extLst>
                <a:ext uri="{FF2B5EF4-FFF2-40B4-BE49-F238E27FC236}">
                  <a16:creationId xmlns:a16="http://schemas.microsoft.com/office/drawing/2014/main" xmlns="" id="{78BD8F7F-3BBE-DA4A-B6B3-ED573D78458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748338" y="3640138"/>
              <a:ext cx="100013" cy="127000"/>
            </a:xfrm>
            <a:prstGeom prst="ellipse">
              <a:avLst/>
            </a:prstGeom>
            <a:solidFill>
              <a:srgbClr val="99FF99"/>
            </a:solidFill>
            <a:ln w="12700">
              <a:solidFill>
                <a:srgbClr val="5DAE68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pt-BR" sz="2000" b="1">
                <a:cs typeface="Times New Roman" panose="02020603050405020304" pitchFamily="18" charset="0"/>
              </a:endParaRPr>
            </a:p>
          </p:txBody>
        </p:sp>
      </p:grpSp>
      <p:sp>
        <p:nvSpPr>
          <p:cNvPr id="75" name="Text Box 74">
            <a:extLst>
              <a:ext uri="{FF2B5EF4-FFF2-40B4-BE49-F238E27FC236}">
                <a16:creationId xmlns:a16="http://schemas.microsoft.com/office/drawing/2014/main" xmlns="" id="{F3204702-DFC8-5643-BACE-5749E60BE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5115" y="6403992"/>
            <a:ext cx="28584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spcBef>
                <a:spcPct val="20000"/>
              </a:spcBef>
              <a:defRPr sz="1400" i="1">
                <a:solidFill>
                  <a:srgbClr val="376092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pt-BR" b="1" dirty="0">
                <a:sym typeface="Wingdings" panose="05000000000000000000" pitchFamily="2" charset="2"/>
              </a:rPr>
              <a:t>Skyler JS. </a:t>
            </a:r>
            <a:r>
              <a:rPr lang="en-US" altLang="pt-BR" b="1" dirty="0"/>
              <a:t>Endocrinol </a:t>
            </a:r>
            <a:r>
              <a:rPr lang="en-US" altLang="pt-BR" b="1" dirty="0" err="1"/>
              <a:t>Metab</a:t>
            </a:r>
            <a:r>
              <a:rPr lang="en-US" altLang="pt-BR" b="1" dirty="0"/>
              <a:t> Clin</a:t>
            </a:r>
            <a:r>
              <a:rPr lang="en-US" altLang="pt-BR" b="1" dirty="0">
                <a:sym typeface="Wingdings" panose="05000000000000000000" pitchFamily="2" charset="2"/>
              </a:rPr>
              <a:t> 1996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EC14650C-4462-184B-81D9-B7D7E7D9124A}"/>
              </a:ext>
            </a:extLst>
          </p:cNvPr>
          <p:cNvGrpSpPr/>
          <p:nvPr/>
        </p:nvGrpSpPr>
        <p:grpSpPr>
          <a:xfrm>
            <a:off x="7400048" y="3046828"/>
            <a:ext cx="4615839" cy="1834735"/>
            <a:chOff x="7400048" y="3046828"/>
            <a:chExt cx="4615839" cy="1834735"/>
          </a:xfrm>
        </p:grpSpPr>
        <p:sp>
          <p:nvSpPr>
            <p:cNvPr id="77" name="Rectangle 2">
              <a:extLst>
                <a:ext uri="{FF2B5EF4-FFF2-40B4-BE49-F238E27FC236}">
                  <a16:creationId xmlns:a16="http://schemas.microsoft.com/office/drawing/2014/main" xmlns="" id="{735EC24B-BC34-8A4A-9FEB-6823C3ECD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0048" y="3046828"/>
              <a:ext cx="4503243" cy="1600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ts val="1200"/>
                </a:spcBef>
                <a:defRPr/>
              </a:pPr>
              <a:r>
                <a:rPr lang="en-US" altLang="pt-BR" sz="2600" b="1" i="1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Tratamento</a:t>
              </a:r>
              <a:r>
                <a:rPr lang="en-US" altLang="pt-BR" sz="2600" b="1" i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altLang="pt-BR" sz="2600" b="1" i="1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intensivo</a:t>
              </a:r>
              <a:r>
                <a:rPr lang="en-US" altLang="pt-BR" sz="2600" b="1" i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altLang="pt-BR" sz="2600" b="1" i="1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reduziria</a:t>
              </a:r>
              <a:r>
                <a:rPr lang="en-US" altLang="pt-BR" sz="2600" b="1" i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pt-BR" altLang="pt-BR" sz="2600" b="1" i="1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macroangiopatia</a:t>
              </a:r>
              <a:r>
                <a:rPr lang="pt-BR" altLang="pt-BR" sz="2600" b="1" i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no DM1 no longo prazo</a:t>
              </a:r>
              <a:endParaRPr lang="en-US" altLang="pt-BR" sz="2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pic>
          <p:nvPicPr>
            <p:cNvPr id="78" name="Picture 3" descr="C:\Users\Sandra\AppData\Local\Microsoft\Windows\Temporary Internet Files\Content.IE5\CYWT7RQI\MC900434859[1].png">
              <a:extLst>
                <a:ext uri="{FF2B5EF4-FFF2-40B4-BE49-F238E27FC236}">
                  <a16:creationId xmlns:a16="http://schemas.microsoft.com/office/drawing/2014/main" xmlns="" id="{D734C0F6-42EB-6646-9061-F6970EF4BE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0446" y="4126122"/>
              <a:ext cx="755441" cy="755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318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47"/>
    </mc:Choice>
    <mc:Fallback xmlns="">
      <p:transition spd="slow" advTm="81647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AC27C32-7DF4-8D41-9ECD-3CE5384A0219}"/>
              </a:ext>
            </a:extLst>
          </p:cNvPr>
          <p:cNvGrpSpPr/>
          <p:nvPr/>
        </p:nvGrpSpPr>
        <p:grpSpPr>
          <a:xfrm>
            <a:off x="5882121" y="1310026"/>
            <a:ext cx="5070412" cy="4989672"/>
            <a:chOff x="1449387" y="1297835"/>
            <a:chExt cx="4660150" cy="4989672"/>
          </a:xfrm>
        </p:grpSpPr>
        <p:sp>
          <p:nvSpPr>
            <p:cNvPr id="3" name="Rectangle 1059">
              <a:extLst>
                <a:ext uri="{FF2B5EF4-FFF2-40B4-BE49-F238E27FC236}">
                  <a16:creationId xmlns:a16="http://schemas.microsoft.com/office/drawing/2014/main" xmlns="" id="{5F9D5A31-8C9F-B345-8139-BDAA6F2DA2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4525" y="1297835"/>
              <a:ext cx="4545012" cy="54523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</p:spPr>
          <p:txBody>
            <a:bodyPr lIns="90488" tIns="44450" rIns="90488" bIns="44450" anchor="ctr"/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10000"/>
                </a:spcBef>
                <a:defRPr/>
              </a:pPr>
              <a:r>
                <a:rPr lang="pt-BR" altLang="pt-BR" sz="2000" b="1" dirty="0">
                  <a:solidFill>
                    <a:schemeClr val="accent1">
                      <a:lumMod val="75000"/>
                    </a:schemeClr>
                  </a:solidFill>
                </a:rPr>
                <a:t>Infarto do Miocárdio e Morte Súbita</a:t>
              </a:r>
              <a:endParaRPr lang="pt-BR" altLang="pt-BR" sz="16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4" name="Group 1026">
              <a:extLst>
                <a:ext uri="{FF2B5EF4-FFF2-40B4-BE49-F238E27FC236}">
                  <a16:creationId xmlns:a16="http://schemas.microsoft.com/office/drawing/2014/main" xmlns="" id="{5D3AA864-D60F-D446-9381-D5570BFF02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52637" y="1963158"/>
              <a:ext cx="3582988" cy="3654425"/>
              <a:chOff x="549" y="1322"/>
              <a:chExt cx="2539" cy="2302"/>
            </a:xfrm>
          </p:grpSpPr>
          <p:sp>
            <p:nvSpPr>
              <p:cNvPr id="21" name="Line 1027">
                <a:extLst>
                  <a:ext uri="{FF2B5EF4-FFF2-40B4-BE49-F238E27FC236}">
                    <a16:creationId xmlns:a16="http://schemas.microsoft.com/office/drawing/2014/main" xmlns="" id="{36E2C034-CE16-8F46-8A2D-0C21613593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4" y="3535"/>
                <a:ext cx="236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>
                <a:outerShdw blurRad="63500" dist="38099" dir="2700000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22" name="Group 1028">
                <a:extLst>
                  <a:ext uri="{FF2B5EF4-FFF2-40B4-BE49-F238E27FC236}">
                    <a16:creationId xmlns:a16="http://schemas.microsoft.com/office/drawing/2014/main" xmlns="" id="{75535B7A-CBA7-0A4D-A250-037262277C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9" y="1322"/>
                <a:ext cx="2539" cy="2302"/>
                <a:chOff x="549" y="1322"/>
                <a:chExt cx="2539" cy="2302"/>
              </a:xfrm>
            </p:grpSpPr>
            <p:sp>
              <p:nvSpPr>
                <p:cNvPr id="23" name="Line 1029">
                  <a:extLst>
                    <a:ext uri="{FF2B5EF4-FFF2-40B4-BE49-F238E27FC236}">
                      <a16:creationId xmlns:a16="http://schemas.microsoft.com/office/drawing/2014/main" xmlns="" id="{67537CE6-E9DE-A54C-834F-13BF417921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49" y="1322"/>
                  <a:ext cx="76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1"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4" name="Line 1030">
                  <a:extLst>
                    <a:ext uri="{FF2B5EF4-FFF2-40B4-BE49-F238E27FC236}">
                      <a16:creationId xmlns:a16="http://schemas.microsoft.com/office/drawing/2014/main" xmlns="" id="{36FD39C6-6761-ED4E-83E1-CA337E7206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49" y="3487"/>
                  <a:ext cx="76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1"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5" name="Line 1031">
                  <a:extLst>
                    <a:ext uri="{FF2B5EF4-FFF2-40B4-BE49-F238E27FC236}">
                      <a16:creationId xmlns:a16="http://schemas.microsoft.com/office/drawing/2014/main" xmlns="" id="{D6A95A22-7EF6-5448-983E-DDD3DA682D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49" y="2763"/>
                  <a:ext cx="76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1"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6" name="Line 1032">
                  <a:extLst>
                    <a:ext uri="{FF2B5EF4-FFF2-40B4-BE49-F238E27FC236}">
                      <a16:creationId xmlns:a16="http://schemas.microsoft.com/office/drawing/2014/main" xmlns="" id="{074578DD-F226-D04C-8AF1-6F6EFE72CC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49" y="2038"/>
                  <a:ext cx="76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1"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7" name="Line 1033">
                  <a:extLst>
                    <a:ext uri="{FF2B5EF4-FFF2-40B4-BE49-F238E27FC236}">
                      <a16:creationId xmlns:a16="http://schemas.microsoft.com/office/drawing/2014/main" xmlns="" id="{7E506C7E-A791-9A44-AEB4-954D739590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4" y="3535"/>
                  <a:ext cx="0" cy="89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1"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8" name="Line 1034">
                  <a:extLst>
                    <a:ext uri="{FF2B5EF4-FFF2-40B4-BE49-F238E27FC236}">
                      <a16:creationId xmlns:a16="http://schemas.microsoft.com/office/drawing/2014/main" xmlns="" id="{FC5230C9-8F04-1048-BFCC-7ADD3D3C58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10" y="3535"/>
                  <a:ext cx="0" cy="89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1"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9" name="Line 1035">
                  <a:extLst>
                    <a:ext uri="{FF2B5EF4-FFF2-40B4-BE49-F238E27FC236}">
                      <a16:creationId xmlns:a16="http://schemas.microsoft.com/office/drawing/2014/main" xmlns="" id="{B550E842-8F46-0C42-B3B5-B10D8D7A39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99" y="3535"/>
                  <a:ext cx="0" cy="89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1"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0" name="Line 1036">
                  <a:extLst>
                    <a:ext uri="{FF2B5EF4-FFF2-40B4-BE49-F238E27FC236}">
                      <a16:creationId xmlns:a16="http://schemas.microsoft.com/office/drawing/2014/main" xmlns="" id="{95CE71C1-7A04-3B47-8407-38A1121E6A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95" y="3535"/>
                  <a:ext cx="0" cy="89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1"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1" name="Line 1037">
                  <a:extLst>
                    <a:ext uri="{FF2B5EF4-FFF2-40B4-BE49-F238E27FC236}">
                      <a16:creationId xmlns:a16="http://schemas.microsoft.com/office/drawing/2014/main" xmlns="" id="{914E8204-79D8-4347-A942-DDE4DD076F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18" y="3535"/>
                  <a:ext cx="0" cy="89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1"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2" name="Line 1038">
                  <a:extLst>
                    <a:ext uri="{FF2B5EF4-FFF2-40B4-BE49-F238E27FC236}">
                      <a16:creationId xmlns:a16="http://schemas.microsoft.com/office/drawing/2014/main" xmlns="" id="{673FDFE3-102A-B646-83E0-5E33B62225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88" y="3535"/>
                  <a:ext cx="0" cy="89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1"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3" name="Line 1039">
                  <a:extLst>
                    <a:ext uri="{FF2B5EF4-FFF2-40B4-BE49-F238E27FC236}">
                      <a16:creationId xmlns:a16="http://schemas.microsoft.com/office/drawing/2014/main" xmlns="" id="{6F6A15B9-B74A-B942-B7F4-14EE928F7F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5" y="1322"/>
                  <a:ext cx="0" cy="216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1"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4" name="Freeform 1040">
                  <a:extLst>
                    <a:ext uri="{FF2B5EF4-FFF2-40B4-BE49-F238E27FC236}">
                      <a16:creationId xmlns:a16="http://schemas.microsoft.com/office/drawing/2014/main" xmlns="" id="{B9B3D903-ECAB-4A44-9145-126CCF2647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9" y="1579"/>
                  <a:ext cx="2275" cy="1901"/>
                </a:xfrm>
                <a:custGeom>
                  <a:avLst/>
                  <a:gdLst>
                    <a:gd name="T0" fmla="*/ 45 w 2275"/>
                    <a:gd name="T1" fmla="*/ 1870 h 1901"/>
                    <a:gd name="T2" fmla="*/ 90 w 2275"/>
                    <a:gd name="T3" fmla="*/ 1848 h 1901"/>
                    <a:gd name="T4" fmla="*/ 143 w 2275"/>
                    <a:gd name="T5" fmla="*/ 1833 h 1901"/>
                    <a:gd name="T6" fmla="*/ 195 w 2275"/>
                    <a:gd name="T7" fmla="*/ 1796 h 1901"/>
                    <a:gd name="T8" fmla="*/ 247 w 2275"/>
                    <a:gd name="T9" fmla="*/ 1774 h 1901"/>
                    <a:gd name="T10" fmla="*/ 306 w 2275"/>
                    <a:gd name="T11" fmla="*/ 1759 h 1901"/>
                    <a:gd name="T12" fmla="*/ 358 w 2275"/>
                    <a:gd name="T13" fmla="*/ 1722 h 1901"/>
                    <a:gd name="T14" fmla="*/ 410 w 2275"/>
                    <a:gd name="T15" fmla="*/ 1678 h 1901"/>
                    <a:gd name="T16" fmla="*/ 455 w 2275"/>
                    <a:gd name="T17" fmla="*/ 1633 h 1901"/>
                    <a:gd name="T18" fmla="*/ 514 w 2275"/>
                    <a:gd name="T19" fmla="*/ 1589 h 1901"/>
                    <a:gd name="T20" fmla="*/ 560 w 2275"/>
                    <a:gd name="T21" fmla="*/ 1545 h 1901"/>
                    <a:gd name="T22" fmla="*/ 612 w 2275"/>
                    <a:gd name="T23" fmla="*/ 1507 h 1901"/>
                    <a:gd name="T24" fmla="*/ 658 w 2275"/>
                    <a:gd name="T25" fmla="*/ 1471 h 1901"/>
                    <a:gd name="T26" fmla="*/ 696 w 2275"/>
                    <a:gd name="T27" fmla="*/ 1434 h 1901"/>
                    <a:gd name="T28" fmla="*/ 749 w 2275"/>
                    <a:gd name="T29" fmla="*/ 1404 h 1901"/>
                    <a:gd name="T30" fmla="*/ 794 w 2275"/>
                    <a:gd name="T31" fmla="*/ 1360 h 1901"/>
                    <a:gd name="T32" fmla="*/ 847 w 2275"/>
                    <a:gd name="T33" fmla="*/ 1345 h 1901"/>
                    <a:gd name="T34" fmla="*/ 899 w 2275"/>
                    <a:gd name="T35" fmla="*/ 1315 h 1901"/>
                    <a:gd name="T36" fmla="*/ 938 w 2275"/>
                    <a:gd name="T37" fmla="*/ 1256 h 1901"/>
                    <a:gd name="T38" fmla="*/ 996 w 2275"/>
                    <a:gd name="T39" fmla="*/ 1219 h 1901"/>
                    <a:gd name="T40" fmla="*/ 1042 w 2275"/>
                    <a:gd name="T41" fmla="*/ 1189 h 1901"/>
                    <a:gd name="T42" fmla="*/ 1101 w 2275"/>
                    <a:gd name="T43" fmla="*/ 1160 h 1901"/>
                    <a:gd name="T44" fmla="*/ 1153 w 2275"/>
                    <a:gd name="T45" fmla="*/ 1138 h 1901"/>
                    <a:gd name="T46" fmla="*/ 1205 w 2275"/>
                    <a:gd name="T47" fmla="*/ 1101 h 1901"/>
                    <a:gd name="T48" fmla="*/ 1250 w 2275"/>
                    <a:gd name="T49" fmla="*/ 1042 h 1901"/>
                    <a:gd name="T50" fmla="*/ 1296 w 2275"/>
                    <a:gd name="T51" fmla="*/ 998 h 1901"/>
                    <a:gd name="T52" fmla="*/ 1329 w 2275"/>
                    <a:gd name="T53" fmla="*/ 946 h 1901"/>
                    <a:gd name="T54" fmla="*/ 1388 w 2275"/>
                    <a:gd name="T55" fmla="*/ 916 h 1901"/>
                    <a:gd name="T56" fmla="*/ 1446 w 2275"/>
                    <a:gd name="T57" fmla="*/ 894 h 1901"/>
                    <a:gd name="T58" fmla="*/ 1518 w 2275"/>
                    <a:gd name="T59" fmla="*/ 820 h 1901"/>
                    <a:gd name="T60" fmla="*/ 1563 w 2275"/>
                    <a:gd name="T61" fmla="*/ 775 h 1901"/>
                    <a:gd name="T62" fmla="*/ 1615 w 2275"/>
                    <a:gd name="T63" fmla="*/ 746 h 1901"/>
                    <a:gd name="T64" fmla="*/ 1667 w 2275"/>
                    <a:gd name="T65" fmla="*/ 724 h 1901"/>
                    <a:gd name="T66" fmla="*/ 1713 w 2275"/>
                    <a:gd name="T67" fmla="*/ 687 h 1901"/>
                    <a:gd name="T68" fmla="*/ 1765 w 2275"/>
                    <a:gd name="T69" fmla="*/ 650 h 1901"/>
                    <a:gd name="T70" fmla="*/ 1818 w 2275"/>
                    <a:gd name="T71" fmla="*/ 620 h 1901"/>
                    <a:gd name="T72" fmla="*/ 1856 w 2275"/>
                    <a:gd name="T73" fmla="*/ 561 h 1901"/>
                    <a:gd name="T74" fmla="*/ 1883 w 2275"/>
                    <a:gd name="T75" fmla="*/ 516 h 1901"/>
                    <a:gd name="T76" fmla="*/ 1915 w 2275"/>
                    <a:gd name="T77" fmla="*/ 458 h 1901"/>
                    <a:gd name="T78" fmla="*/ 1954 w 2275"/>
                    <a:gd name="T79" fmla="*/ 428 h 1901"/>
                    <a:gd name="T80" fmla="*/ 1993 w 2275"/>
                    <a:gd name="T81" fmla="*/ 383 h 1901"/>
                    <a:gd name="T82" fmla="*/ 2032 w 2275"/>
                    <a:gd name="T83" fmla="*/ 340 h 1901"/>
                    <a:gd name="T84" fmla="*/ 2085 w 2275"/>
                    <a:gd name="T85" fmla="*/ 332 h 1901"/>
                    <a:gd name="T86" fmla="*/ 2097 w 2275"/>
                    <a:gd name="T87" fmla="*/ 273 h 1901"/>
                    <a:gd name="T88" fmla="*/ 2137 w 2275"/>
                    <a:gd name="T89" fmla="*/ 228 h 1901"/>
                    <a:gd name="T90" fmla="*/ 2175 w 2275"/>
                    <a:gd name="T91" fmla="*/ 169 h 1901"/>
                    <a:gd name="T92" fmla="*/ 2215 w 2275"/>
                    <a:gd name="T93" fmla="*/ 118 h 1901"/>
                    <a:gd name="T94" fmla="*/ 2234 w 2275"/>
                    <a:gd name="T95" fmla="*/ 59 h 1901"/>
                    <a:gd name="T96" fmla="*/ 2254 w 2275"/>
                    <a:gd name="T97" fmla="*/ 7 h 1901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2275" h="1901">
                      <a:moveTo>
                        <a:pt x="0" y="1900"/>
                      </a:moveTo>
                      <a:lnTo>
                        <a:pt x="25" y="1885"/>
                      </a:lnTo>
                      <a:lnTo>
                        <a:pt x="45" y="1870"/>
                      </a:lnTo>
                      <a:lnTo>
                        <a:pt x="52" y="1855"/>
                      </a:lnTo>
                      <a:lnTo>
                        <a:pt x="71" y="1855"/>
                      </a:lnTo>
                      <a:lnTo>
                        <a:pt x="90" y="1848"/>
                      </a:lnTo>
                      <a:lnTo>
                        <a:pt x="104" y="1840"/>
                      </a:lnTo>
                      <a:lnTo>
                        <a:pt x="123" y="1840"/>
                      </a:lnTo>
                      <a:lnTo>
                        <a:pt x="143" y="1833"/>
                      </a:lnTo>
                      <a:lnTo>
                        <a:pt x="162" y="1818"/>
                      </a:lnTo>
                      <a:lnTo>
                        <a:pt x="176" y="1811"/>
                      </a:lnTo>
                      <a:lnTo>
                        <a:pt x="195" y="1796"/>
                      </a:lnTo>
                      <a:lnTo>
                        <a:pt x="214" y="1788"/>
                      </a:lnTo>
                      <a:lnTo>
                        <a:pt x="228" y="1781"/>
                      </a:lnTo>
                      <a:lnTo>
                        <a:pt x="247" y="1774"/>
                      </a:lnTo>
                      <a:lnTo>
                        <a:pt x="266" y="1774"/>
                      </a:lnTo>
                      <a:lnTo>
                        <a:pt x="286" y="1774"/>
                      </a:lnTo>
                      <a:lnTo>
                        <a:pt x="306" y="1759"/>
                      </a:lnTo>
                      <a:lnTo>
                        <a:pt x="325" y="1745"/>
                      </a:lnTo>
                      <a:lnTo>
                        <a:pt x="344" y="1730"/>
                      </a:lnTo>
                      <a:lnTo>
                        <a:pt x="358" y="1722"/>
                      </a:lnTo>
                      <a:lnTo>
                        <a:pt x="377" y="1707"/>
                      </a:lnTo>
                      <a:lnTo>
                        <a:pt x="390" y="1685"/>
                      </a:lnTo>
                      <a:lnTo>
                        <a:pt x="410" y="1678"/>
                      </a:lnTo>
                      <a:lnTo>
                        <a:pt x="417" y="1655"/>
                      </a:lnTo>
                      <a:lnTo>
                        <a:pt x="436" y="1648"/>
                      </a:lnTo>
                      <a:lnTo>
                        <a:pt x="455" y="1633"/>
                      </a:lnTo>
                      <a:lnTo>
                        <a:pt x="475" y="1626"/>
                      </a:lnTo>
                      <a:lnTo>
                        <a:pt x="495" y="1611"/>
                      </a:lnTo>
                      <a:lnTo>
                        <a:pt x="514" y="1589"/>
                      </a:lnTo>
                      <a:lnTo>
                        <a:pt x="527" y="1567"/>
                      </a:lnTo>
                      <a:lnTo>
                        <a:pt x="540" y="1559"/>
                      </a:lnTo>
                      <a:lnTo>
                        <a:pt x="560" y="1545"/>
                      </a:lnTo>
                      <a:lnTo>
                        <a:pt x="579" y="1530"/>
                      </a:lnTo>
                      <a:lnTo>
                        <a:pt x="593" y="1522"/>
                      </a:lnTo>
                      <a:lnTo>
                        <a:pt x="612" y="1507"/>
                      </a:lnTo>
                      <a:lnTo>
                        <a:pt x="631" y="1500"/>
                      </a:lnTo>
                      <a:lnTo>
                        <a:pt x="644" y="1478"/>
                      </a:lnTo>
                      <a:lnTo>
                        <a:pt x="658" y="1471"/>
                      </a:lnTo>
                      <a:lnTo>
                        <a:pt x="658" y="1455"/>
                      </a:lnTo>
                      <a:lnTo>
                        <a:pt x="677" y="1441"/>
                      </a:lnTo>
                      <a:lnTo>
                        <a:pt x="696" y="1434"/>
                      </a:lnTo>
                      <a:lnTo>
                        <a:pt x="717" y="1434"/>
                      </a:lnTo>
                      <a:lnTo>
                        <a:pt x="736" y="1426"/>
                      </a:lnTo>
                      <a:lnTo>
                        <a:pt x="749" y="1404"/>
                      </a:lnTo>
                      <a:lnTo>
                        <a:pt x="762" y="1389"/>
                      </a:lnTo>
                      <a:lnTo>
                        <a:pt x="775" y="1374"/>
                      </a:lnTo>
                      <a:lnTo>
                        <a:pt x="794" y="1360"/>
                      </a:lnTo>
                      <a:lnTo>
                        <a:pt x="814" y="1360"/>
                      </a:lnTo>
                      <a:lnTo>
                        <a:pt x="833" y="1352"/>
                      </a:lnTo>
                      <a:lnTo>
                        <a:pt x="847" y="1345"/>
                      </a:lnTo>
                      <a:lnTo>
                        <a:pt x="866" y="1338"/>
                      </a:lnTo>
                      <a:lnTo>
                        <a:pt x="879" y="1322"/>
                      </a:lnTo>
                      <a:lnTo>
                        <a:pt x="899" y="1315"/>
                      </a:lnTo>
                      <a:lnTo>
                        <a:pt x="905" y="1293"/>
                      </a:lnTo>
                      <a:lnTo>
                        <a:pt x="925" y="1279"/>
                      </a:lnTo>
                      <a:lnTo>
                        <a:pt x="938" y="1256"/>
                      </a:lnTo>
                      <a:lnTo>
                        <a:pt x="958" y="1241"/>
                      </a:lnTo>
                      <a:lnTo>
                        <a:pt x="977" y="1234"/>
                      </a:lnTo>
                      <a:lnTo>
                        <a:pt x="996" y="1219"/>
                      </a:lnTo>
                      <a:lnTo>
                        <a:pt x="1016" y="1212"/>
                      </a:lnTo>
                      <a:lnTo>
                        <a:pt x="1029" y="1205"/>
                      </a:lnTo>
                      <a:lnTo>
                        <a:pt x="1042" y="1189"/>
                      </a:lnTo>
                      <a:lnTo>
                        <a:pt x="1061" y="1182"/>
                      </a:lnTo>
                      <a:lnTo>
                        <a:pt x="1081" y="1175"/>
                      </a:lnTo>
                      <a:lnTo>
                        <a:pt x="1101" y="1160"/>
                      </a:lnTo>
                      <a:lnTo>
                        <a:pt x="1120" y="1153"/>
                      </a:lnTo>
                      <a:lnTo>
                        <a:pt x="1139" y="1146"/>
                      </a:lnTo>
                      <a:lnTo>
                        <a:pt x="1153" y="1138"/>
                      </a:lnTo>
                      <a:lnTo>
                        <a:pt x="1166" y="1123"/>
                      </a:lnTo>
                      <a:lnTo>
                        <a:pt x="1185" y="1115"/>
                      </a:lnTo>
                      <a:lnTo>
                        <a:pt x="1205" y="1101"/>
                      </a:lnTo>
                      <a:lnTo>
                        <a:pt x="1218" y="1079"/>
                      </a:lnTo>
                      <a:lnTo>
                        <a:pt x="1231" y="1056"/>
                      </a:lnTo>
                      <a:lnTo>
                        <a:pt x="1250" y="1042"/>
                      </a:lnTo>
                      <a:lnTo>
                        <a:pt x="1264" y="1034"/>
                      </a:lnTo>
                      <a:lnTo>
                        <a:pt x="1277" y="1012"/>
                      </a:lnTo>
                      <a:lnTo>
                        <a:pt x="1296" y="998"/>
                      </a:lnTo>
                      <a:lnTo>
                        <a:pt x="1302" y="982"/>
                      </a:lnTo>
                      <a:lnTo>
                        <a:pt x="1315" y="960"/>
                      </a:lnTo>
                      <a:lnTo>
                        <a:pt x="1329" y="946"/>
                      </a:lnTo>
                      <a:lnTo>
                        <a:pt x="1348" y="931"/>
                      </a:lnTo>
                      <a:lnTo>
                        <a:pt x="1368" y="924"/>
                      </a:lnTo>
                      <a:lnTo>
                        <a:pt x="1388" y="916"/>
                      </a:lnTo>
                      <a:lnTo>
                        <a:pt x="1407" y="908"/>
                      </a:lnTo>
                      <a:lnTo>
                        <a:pt x="1426" y="901"/>
                      </a:lnTo>
                      <a:lnTo>
                        <a:pt x="1446" y="894"/>
                      </a:lnTo>
                      <a:lnTo>
                        <a:pt x="1466" y="887"/>
                      </a:lnTo>
                      <a:lnTo>
                        <a:pt x="1504" y="820"/>
                      </a:lnTo>
                      <a:lnTo>
                        <a:pt x="1518" y="820"/>
                      </a:lnTo>
                      <a:lnTo>
                        <a:pt x="1537" y="805"/>
                      </a:lnTo>
                      <a:lnTo>
                        <a:pt x="1556" y="791"/>
                      </a:lnTo>
                      <a:lnTo>
                        <a:pt x="1563" y="775"/>
                      </a:lnTo>
                      <a:lnTo>
                        <a:pt x="1577" y="775"/>
                      </a:lnTo>
                      <a:lnTo>
                        <a:pt x="1596" y="761"/>
                      </a:lnTo>
                      <a:lnTo>
                        <a:pt x="1615" y="746"/>
                      </a:lnTo>
                      <a:lnTo>
                        <a:pt x="1629" y="746"/>
                      </a:lnTo>
                      <a:lnTo>
                        <a:pt x="1648" y="739"/>
                      </a:lnTo>
                      <a:lnTo>
                        <a:pt x="1667" y="724"/>
                      </a:lnTo>
                      <a:lnTo>
                        <a:pt x="1680" y="709"/>
                      </a:lnTo>
                      <a:lnTo>
                        <a:pt x="1694" y="702"/>
                      </a:lnTo>
                      <a:lnTo>
                        <a:pt x="1713" y="687"/>
                      </a:lnTo>
                      <a:lnTo>
                        <a:pt x="1733" y="680"/>
                      </a:lnTo>
                      <a:lnTo>
                        <a:pt x="1753" y="665"/>
                      </a:lnTo>
                      <a:lnTo>
                        <a:pt x="1765" y="650"/>
                      </a:lnTo>
                      <a:lnTo>
                        <a:pt x="1785" y="642"/>
                      </a:lnTo>
                      <a:lnTo>
                        <a:pt x="1804" y="628"/>
                      </a:lnTo>
                      <a:lnTo>
                        <a:pt x="1818" y="620"/>
                      </a:lnTo>
                      <a:lnTo>
                        <a:pt x="1837" y="606"/>
                      </a:lnTo>
                      <a:lnTo>
                        <a:pt x="1843" y="583"/>
                      </a:lnTo>
                      <a:lnTo>
                        <a:pt x="1856" y="561"/>
                      </a:lnTo>
                      <a:lnTo>
                        <a:pt x="1863" y="539"/>
                      </a:lnTo>
                      <a:lnTo>
                        <a:pt x="1876" y="532"/>
                      </a:lnTo>
                      <a:lnTo>
                        <a:pt x="1883" y="516"/>
                      </a:lnTo>
                      <a:lnTo>
                        <a:pt x="1902" y="502"/>
                      </a:lnTo>
                      <a:lnTo>
                        <a:pt x="1909" y="480"/>
                      </a:lnTo>
                      <a:lnTo>
                        <a:pt x="1915" y="458"/>
                      </a:lnTo>
                      <a:lnTo>
                        <a:pt x="1921" y="443"/>
                      </a:lnTo>
                      <a:lnTo>
                        <a:pt x="1935" y="443"/>
                      </a:lnTo>
                      <a:lnTo>
                        <a:pt x="1954" y="428"/>
                      </a:lnTo>
                      <a:lnTo>
                        <a:pt x="1974" y="413"/>
                      </a:lnTo>
                      <a:lnTo>
                        <a:pt x="1993" y="399"/>
                      </a:lnTo>
                      <a:lnTo>
                        <a:pt x="1993" y="383"/>
                      </a:lnTo>
                      <a:lnTo>
                        <a:pt x="2007" y="369"/>
                      </a:lnTo>
                      <a:lnTo>
                        <a:pt x="2013" y="347"/>
                      </a:lnTo>
                      <a:lnTo>
                        <a:pt x="2032" y="340"/>
                      </a:lnTo>
                      <a:lnTo>
                        <a:pt x="2052" y="340"/>
                      </a:lnTo>
                      <a:lnTo>
                        <a:pt x="2065" y="340"/>
                      </a:lnTo>
                      <a:lnTo>
                        <a:pt x="2085" y="332"/>
                      </a:lnTo>
                      <a:lnTo>
                        <a:pt x="2091" y="317"/>
                      </a:lnTo>
                      <a:lnTo>
                        <a:pt x="2091" y="295"/>
                      </a:lnTo>
                      <a:lnTo>
                        <a:pt x="2097" y="273"/>
                      </a:lnTo>
                      <a:lnTo>
                        <a:pt x="2118" y="266"/>
                      </a:lnTo>
                      <a:lnTo>
                        <a:pt x="2130" y="250"/>
                      </a:lnTo>
                      <a:lnTo>
                        <a:pt x="2137" y="228"/>
                      </a:lnTo>
                      <a:lnTo>
                        <a:pt x="2150" y="206"/>
                      </a:lnTo>
                      <a:lnTo>
                        <a:pt x="2156" y="184"/>
                      </a:lnTo>
                      <a:lnTo>
                        <a:pt x="2175" y="169"/>
                      </a:lnTo>
                      <a:lnTo>
                        <a:pt x="2189" y="154"/>
                      </a:lnTo>
                      <a:lnTo>
                        <a:pt x="2208" y="140"/>
                      </a:lnTo>
                      <a:lnTo>
                        <a:pt x="2215" y="118"/>
                      </a:lnTo>
                      <a:lnTo>
                        <a:pt x="2228" y="103"/>
                      </a:lnTo>
                      <a:lnTo>
                        <a:pt x="2234" y="81"/>
                      </a:lnTo>
                      <a:lnTo>
                        <a:pt x="2234" y="59"/>
                      </a:lnTo>
                      <a:lnTo>
                        <a:pt x="2234" y="43"/>
                      </a:lnTo>
                      <a:lnTo>
                        <a:pt x="2248" y="29"/>
                      </a:lnTo>
                      <a:lnTo>
                        <a:pt x="2254" y="7"/>
                      </a:lnTo>
                      <a:lnTo>
                        <a:pt x="2274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x-none" b="1"/>
                </a:p>
              </p:txBody>
            </p:sp>
            <p:sp>
              <p:nvSpPr>
                <p:cNvPr id="35" name="Freeform 1041">
                  <a:extLst>
                    <a:ext uri="{FF2B5EF4-FFF2-40B4-BE49-F238E27FC236}">
                      <a16:creationId xmlns:a16="http://schemas.microsoft.com/office/drawing/2014/main" xmlns="" id="{6A7193F5-E166-7D41-A0E9-8E28B8FE2C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5" y="1805"/>
                  <a:ext cx="2282" cy="1560"/>
                </a:xfrm>
                <a:custGeom>
                  <a:avLst/>
                  <a:gdLst>
                    <a:gd name="T0" fmla="*/ 45 w 2282"/>
                    <a:gd name="T1" fmla="*/ 1537 h 1560"/>
                    <a:gd name="T2" fmla="*/ 104 w 2282"/>
                    <a:gd name="T3" fmla="*/ 1514 h 1560"/>
                    <a:gd name="T4" fmla="*/ 162 w 2282"/>
                    <a:gd name="T5" fmla="*/ 1492 h 1560"/>
                    <a:gd name="T6" fmla="*/ 214 w 2282"/>
                    <a:gd name="T7" fmla="*/ 1485 h 1560"/>
                    <a:gd name="T8" fmla="*/ 254 w 2282"/>
                    <a:gd name="T9" fmla="*/ 1455 h 1560"/>
                    <a:gd name="T10" fmla="*/ 306 w 2282"/>
                    <a:gd name="T11" fmla="*/ 1418 h 1560"/>
                    <a:gd name="T12" fmla="*/ 358 w 2282"/>
                    <a:gd name="T13" fmla="*/ 1411 h 1560"/>
                    <a:gd name="T14" fmla="*/ 417 w 2282"/>
                    <a:gd name="T15" fmla="*/ 1388 h 1560"/>
                    <a:gd name="T16" fmla="*/ 475 w 2282"/>
                    <a:gd name="T17" fmla="*/ 1352 h 1560"/>
                    <a:gd name="T18" fmla="*/ 534 w 2282"/>
                    <a:gd name="T19" fmla="*/ 1314 h 1560"/>
                    <a:gd name="T20" fmla="*/ 593 w 2282"/>
                    <a:gd name="T21" fmla="*/ 1285 h 1560"/>
                    <a:gd name="T22" fmla="*/ 644 w 2282"/>
                    <a:gd name="T23" fmla="*/ 1255 h 1560"/>
                    <a:gd name="T24" fmla="*/ 697 w 2282"/>
                    <a:gd name="T25" fmla="*/ 1233 h 1560"/>
                    <a:gd name="T26" fmla="*/ 755 w 2282"/>
                    <a:gd name="T27" fmla="*/ 1219 h 1560"/>
                    <a:gd name="T28" fmla="*/ 808 w 2282"/>
                    <a:gd name="T29" fmla="*/ 1181 h 1560"/>
                    <a:gd name="T30" fmla="*/ 860 w 2282"/>
                    <a:gd name="T31" fmla="*/ 1138 h 1560"/>
                    <a:gd name="T32" fmla="*/ 906 w 2282"/>
                    <a:gd name="T33" fmla="*/ 1093 h 1560"/>
                    <a:gd name="T34" fmla="*/ 951 w 2282"/>
                    <a:gd name="T35" fmla="*/ 1048 h 1560"/>
                    <a:gd name="T36" fmla="*/ 1003 w 2282"/>
                    <a:gd name="T37" fmla="*/ 1019 h 1560"/>
                    <a:gd name="T38" fmla="*/ 1068 w 2282"/>
                    <a:gd name="T39" fmla="*/ 997 h 1560"/>
                    <a:gd name="T40" fmla="*/ 1120 w 2282"/>
                    <a:gd name="T41" fmla="*/ 960 h 1560"/>
                    <a:gd name="T42" fmla="*/ 1179 w 2282"/>
                    <a:gd name="T43" fmla="*/ 893 h 1560"/>
                    <a:gd name="T44" fmla="*/ 1218 w 2282"/>
                    <a:gd name="T45" fmla="*/ 856 h 1560"/>
                    <a:gd name="T46" fmla="*/ 1271 w 2282"/>
                    <a:gd name="T47" fmla="*/ 834 h 1560"/>
                    <a:gd name="T48" fmla="*/ 1309 w 2282"/>
                    <a:gd name="T49" fmla="*/ 782 h 1560"/>
                    <a:gd name="T50" fmla="*/ 1368 w 2282"/>
                    <a:gd name="T51" fmla="*/ 738 h 1560"/>
                    <a:gd name="T52" fmla="*/ 1414 w 2282"/>
                    <a:gd name="T53" fmla="*/ 708 h 1560"/>
                    <a:gd name="T54" fmla="*/ 1466 w 2282"/>
                    <a:gd name="T55" fmla="*/ 687 h 1560"/>
                    <a:gd name="T56" fmla="*/ 1518 w 2282"/>
                    <a:gd name="T57" fmla="*/ 649 h 1560"/>
                    <a:gd name="T58" fmla="*/ 1563 w 2282"/>
                    <a:gd name="T59" fmla="*/ 591 h 1560"/>
                    <a:gd name="T60" fmla="*/ 1603 w 2282"/>
                    <a:gd name="T61" fmla="*/ 539 h 1560"/>
                    <a:gd name="T62" fmla="*/ 1655 w 2282"/>
                    <a:gd name="T63" fmla="*/ 524 h 1560"/>
                    <a:gd name="T64" fmla="*/ 1714 w 2282"/>
                    <a:gd name="T65" fmla="*/ 494 h 1560"/>
                    <a:gd name="T66" fmla="*/ 1772 w 2282"/>
                    <a:gd name="T67" fmla="*/ 465 h 1560"/>
                    <a:gd name="T68" fmla="*/ 1818 w 2282"/>
                    <a:gd name="T69" fmla="*/ 435 h 1560"/>
                    <a:gd name="T70" fmla="*/ 1863 w 2282"/>
                    <a:gd name="T71" fmla="*/ 383 h 1560"/>
                    <a:gd name="T72" fmla="*/ 1903 w 2282"/>
                    <a:gd name="T73" fmla="*/ 332 h 1560"/>
                    <a:gd name="T74" fmla="*/ 1936 w 2282"/>
                    <a:gd name="T75" fmla="*/ 287 h 1560"/>
                    <a:gd name="T76" fmla="*/ 1974 w 2282"/>
                    <a:gd name="T77" fmla="*/ 235 h 1560"/>
                    <a:gd name="T78" fmla="*/ 2026 w 2282"/>
                    <a:gd name="T79" fmla="*/ 192 h 1560"/>
                    <a:gd name="T80" fmla="*/ 2072 w 2282"/>
                    <a:gd name="T81" fmla="*/ 154 h 1560"/>
                    <a:gd name="T82" fmla="*/ 2118 w 2282"/>
                    <a:gd name="T83" fmla="*/ 110 h 1560"/>
                    <a:gd name="T84" fmla="*/ 2157 w 2282"/>
                    <a:gd name="T85" fmla="*/ 51 h 1560"/>
                    <a:gd name="T86" fmla="*/ 2209 w 2282"/>
                    <a:gd name="T87" fmla="*/ 21 h 1560"/>
                    <a:gd name="T88" fmla="*/ 2261 w 2282"/>
                    <a:gd name="T89" fmla="*/ 0 h 156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2282" h="1560">
                      <a:moveTo>
                        <a:pt x="0" y="1559"/>
                      </a:moveTo>
                      <a:lnTo>
                        <a:pt x="25" y="1544"/>
                      </a:lnTo>
                      <a:lnTo>
                        <a:pt x="45" y="1537"/>
                      </a:lnTo>
                      <a:lnTo>
                        <a:pt x="65" y="1528"/>
                      </a:lnTo>
                      <a:lnTo>
                        <a:pt x="84" y="1521"/>
                      </a:lnTo>
                      <a:lnTo>
                        <a:pt x="104" y="1514"/>
                      </a:lnTo>
                      <a:lnTo>
                        <a:pt x="123" y="1507"/>
                      </a:lnTo>
                      <a:lnTo>
                        <a:pt x="143" y="1499"/>
                      </a:lnTo>
                      <a:lnTo>
                        <a:pt x="162" y="1492"/>
                      </a:lnTo>
                      <a:lnTo>
                        <a:pt x="176" y="1492"/>
                      </a:lnTo>
                      <a:lnTo>
                        <a:pt x="195" y="1485"/>
                      </a:lnTo>
                      <a:lnTo>
                        <a:pt x="214" y="1485"/>
                      </a:lnTo>
                      <a:lnTo>
                        <a:pt x="228" y="1477"/>
                      </a:lnTo>
                      <a:lnTo>
                        <a:pt x="247" y="1470"/>
                      </a:lnTo>
                      <a:lnTo>
                        <a:pt x="254" y="1455"/>
                      </a:lnTo>
                      <a:lnTo>
                        <a:pt x="273" y="1440"/>
                      </a:lnTo>
                      <a:lnTo>
                        <a:pt x="287" y="1433"/>
                      </a:lnTo>
                      <a:lnTo>
                        <a:pt x="306" y="1418"/>
                      </a:lnTo>
                      <a:lnTo>
                        <a:pt x="325" y="1418"/>
                      </a:lnTo>
                      <a:lnTo>
                        <a:pt x="344" y="1411"/>
                      </a:lnTo>
                      <a:lnTo>
                        <a:pt x="358" y="1411"/>
                      </a:lnTo>
                      <a:lnTo>
                        <a:pt x="377" y="1404"/>
                      </a:lnTo>
                      <a:lnTo>
                        <a:pt x="403" y="1396"/>
                      </a:lnTo>
                      <a:lnTo>
                        <a:pt x="417" y="1388"/>
                      </a:lnTo>
                      <a:lnTo>
                        <a:pt x="436" y="1381"/>
                      </a:lnTo>
                      <a:lnTo>
                        <a:pt x="455" y="1366"/>
                      </a:lnTo>
                      <a:lnTo>
                        <a:pt x="475" y="1352"/>
                      </a:lnTo>
                      <a:lnTo>
                        <a:pt x="495" y="1337"/>
                      </a:lnTo>
                      <a:lnTo>
                        <a:pt x="514" y="1330"/>
                      </a:lnTo>
                      <a:lnTo>
                        <a:pt x="534" y="1314"/>
                      </a:lnTo>
                      <a:lnTo>
                        <a:pt x="553" y="1300"/>
                      </a:lnTo>
                      <a:lnTo>
                        <a:pt x="573" y="1292"/>
                      </a:lnTo>
                      <a:lnTo>
                        <a:pt x="593" y="1285"/>
                      </a:lnTo>
                      <a:lnTo>
                        <a:pt x="612" y="1278"/>
                      </a:lnTo>
                      <a:lnTo>
                        <a:pt x="631" y="1271"/>
                      </a:lnTo>
                      <a:lnTo>
                        <a:pt x="644" y="1255"/>
                      </a:lnTo>
                      <a:lnTo>
                        <a:pt x="658" y="1255"/>
                      </a:lnTo>
                      <a:lnTo>
                        <a:pt x="677" y="1241"/>
                      </a:lnTo>
                      <a:lnTo>
                        <a:pt x="697" y="1233"/>
                      </a:lnTo>
                      <a:lnTo>
                        <a:pt x="717" y="1226"/>
                      </a:lnTo>
                      <a:lnTo>
                        <a:pt x="736" y="1226"/>
                      </a:lnTo>
                      <a:lnTo>
                        <a:pt x="755" y="1219"/>
                      </a:lnTo>
                      <a:lnTo>
                        <a:pt x="775" y="1211"/>
                      </a:lnTo>
                      <a:lnTo>
                        <a:pt x="795" y="1197"/>
                      </a:lnTo>
                      <a:lnTo>
                        <a:pt x="808" y="1181"/>
                      </a:lnTo>
                      <a:lnTo>
                        <a:pt x="827" y="1167"/>
                      </a:lnTo>
                      <a:lnTo>
                        <a:pt x="841" y="1152"/>
                      </a:lnTo>
                      <a:lnTo>
                        <a:pt x="860" y="1138"/>
                      </a:lnTo>
                      <a:lnTo>
                        <a:pt x="873" y="1122"/>
                      </a:lnTo>
                      <a:lnTo>
                        <a:pt x="892" y="1107"/>
                      </a:lnTo>
                      <a:lnTo>
                        <a:pt x="906" y="1093"/>
                      </a:lnTo>
                      <a:lnTo>
                        <a:pt x="918" y="1071"/>
                      </a:lnTo>
                      <a:lnTo>
                        <a:pt x="931" y="1056"/>
                      </a:lnTo>
                      <a:lnTo>
                        <a:pt x="951" y="1048"/>
                      </a:lnTo>
                      <a:lnTo>
                        <a:pt x="964" y="1034"/>
                      </a:lnTo>
                      <a:lnTo>
                        <a:pt x="984" y="1026"/>
                      </a:lnTo>
                      <a:lnTo>
                        <a:pt x="1003" y="1019"/>
                      </a:lnTo>
                      <a:lnTo>
                        <a:pt x="1023" y="1012"/>
                      </a:lnTo>
                      <a:lnTo>
                        <a:pt x="1049" y="1005"/>
                      </a:lnTo>
                      <a:lnTo>
                        <a:pt x="1068" y="997"/>
                      </a:lnTo>
                      <a:lnTo>
                        <a:pt x="1082" y="989"/>
                      </a:lnTo>
                      <a:lnTo>
                        <a:pt x="1101" y="974"/>
                      </a:lnTo>
                      <a:lnTo>
                        <a:pt x="1120" y="960"/>
                      </a:lnTo>
                      <a:lnTo>
                        <a:pt x="1140" y="938"/>
                      </a:lnTo>
                      <a:lnTo>
                        <a:pt x="1166" y="915"/>
                      </a:lnTo>
                      <a:lnTo>
                        <a:pt x="1179" y="893"/>
                      </a:lnTo>
                      <a:lnTo>
                        <a:pt x="1198" y="879"/>
                      </a:lnTo>
                      <a:lnTo>
                        <a:pt x="1212" y="871"/>
                      </a:lnTo>
                      <a:lnTo>
                        <a:pt x="1218" y="856"/>
                      </a:lnTo>
                      <a:lnTo>
                        <a:pt x="1238" y="856"/>
                      </a:lnTo>
                      <a:lnTo>
                        <a:pt x="1257" y="849"/>
                      </a:lnTo>
                      <a:lnTo>
                        <a:pt x="1271" y="834"/>
                      </a:lnTo>
                      <a:lnTo>
                        <a:pt x="1290" y="820"/>
                      </a:lnTo>
                      <a:lnTo>
                        <a:pt x="1303" y="798"/>
                      </a:lnTo>
                      <a:lnTo>
                        <a:pt x="1309" y="782"/>
                      </a:lnTo>
                      <a:lnTo>
                        <a:pt x="1329" y="768"/>
                      </a:lnTo>
                      <a:lnTo>
                        <a:pt x="1349" y="753"/>
                      </a:lnTo>
                      <a:lnTo>
                        <a:pt x="1368" y="738"/>
                      </a:lnTo>
                      <a:lnTo>
                        <a:pt x="1388" y="731"/>
                      </a:lnTo>
                      <a:lnTo>
                        <a:pt x="1394" y="716"/>
                      </a:lnTo>
                      <a:lnTo>
                        <a:pt x="1414" y="708"/>
                      </a:lnTo>
                      <a:lnTo>
                        <a:pt x="1433" y="701"/>
                      </a:lnTo>
                      <a:lnTo>
                        <a:pt x="1447" y="694"/>
                      </a:lnTo>
                      <a:lnTo>
                        <a:pt x="1466" y="687"/>
                      </a:lnTo>
                      <a:lnTo>
                        <a:pt x="1485" y="679"/>
                      </a:lnTo>
                      <a:lnTo>
                        <a:pt x="1505" y="665"/>
                      </a:lnTo>
                      <a:lnTo>
                        <a:pt x="1518" y="649"/>
                      </a:lnTo>
                      <a:lnTo>
                        <a:pt x="1538" y="635"/>
                      </a:lnTo>
                      <a:lnTo>
                        <a:pt x="1550" y="613"/>
                      </a:lnTo>
                      <a:lnTo>
                        <a:pt x="1563" y="591"/>
                      </a:lnTo>
                      <a:lnTo>
                        <a:pt x="1571" y="575"/>
                      </a:lnTo>
                      <a:lnTo>
                        <a:pt x="1590" y="561"/>
                      </a:lnTo>
                      <a:lnTo>
                        <a:pt x="1603" y="539"/>
                      </a:lnTo>
                      <a:lnTo>
                        <a:pt x="1622" y="532"/>
                      </a:lnTo>
                      <a:lnTo>
                        <a:pt x="1636" y="532"/>
                      </a:lnTo>
                      <a:lnTo>
                        <a:pt x="1655" y="524"/>
                      </a:lnTo>
                      <a:lnTo>
                        <a:pt x="1674" y="516"/>
                      </a:lnTo>
                      <a:lnTo>
                        <a:pt x="1694" y="502"/>
                      </a:lnTo>
                      <a:lnTo>
                        <a:pt x="1714" y="494"/>
                      </a:lnTo>
                      <a:lnTo>
                        <a:pt x="1733" y="480"/>
                      </a:lnTo>
                      <a:lnTo>
                        <a:pt x="1753" y="472"/>
                      </a:lnTo>
                      <a:lnTo>
                        <a:pt x="1772" y="465"/>
                      </a:lnTo>
                      <a:lnTo>
                        <a:pt x="1785" y="450"/>
                      </a:lnTo>
                      <a:lnTo>
                        <a:pt x="1805" y="442"/>
                      </a:lnTo>
                      <a:lnTo>
                        <a:pt x="1818" y="435"/>
                      </a:lnTo>
                      <a:lnTo>
                        <a:pt x="1837" y="420"/>
                      </a:lnTo>
                      <a:lnTo>
                        <a:pt x="1857" y="406"/>
                      </a:lnTo>
                      <a:lnTo>
                        <a:pt x="1863" y="383"/>
                      </a:lnTo>
                      <a:lnTo>
                        <a:pt x="1877" y="369"/>
                      </a:lnTo>
                      <a:lnTo>
                        <a:pt x="1883" y="347"/>
                      </a:lnTo>
                      <a:lnTo>
                        <a:pt x="1903" y="332"/>
                      </a:lnTo>
                      <a:lnTo>
                        <a:pt x="1909" y="317"/>
                      </a:lnTo>
                      <a:lnTo>
                        <a:pt x="1922" y="295"/>
                      </a:lnTo>
                      <a:lnTo>
                        <a:pt x="1936" y="287"/>
                      </a:lnTo>
                      <a:lnTo>
                        <a:pt x="1948" y="266"/>
                      </a:lnTo>
                      <a:lnTo>
                        <a:pt x="1955" y="250"/>
                      </a:lnTo>
                      <a:lnTo>
                        <a:pt x="1974" y="235"/>
                      </a:lnTo>
                      <a:lnTo>
                        <a:pt x="1993" y="214"/>
                      </a:lnTo>
                      <a:lnTo>
                        <a:pt x="2007" y="206"/>
                      </a:lnTo>
                      <a:lnTo>
                        <a:pt x="2026" y="192"/>
                      </a:lnTo>
                      <a:lnTo>
                        <a:pt x="2046" y="184"/>
                      </a:lnTo>
                      <a:lnTo>
                        <a:pt x="2059" y="176"/>
                      </a:lnTo>
                      <a:lnTo>
                        <a:pt x="2072" y="154"/>
                      </a:lnTo>
                      <a:lnTo>
                        <a:pt x="2092" y="140"/>
                      </a:lnTo>
                      <a:lnTo>
                        <a:pt x="2104" y="117"/>
                      </a:lnTo>
                      <a:lnTo>
                        <a:pt x="2118" y="110"/>
                      </a:lnTo>
                      <a:lnTo>
                        <a:pt x="2131" y="88"/>
                      </a:lnTo>
                      <a:lnTo>
                        <a:pt x="2144" y="66"/>
                      </a:lnTo>
                      <a:lnTo>
                        <a:pt x="2157" y="51"/>
                      </a:lnTo>
                      <a:lnTo>
                        <a:pt x="2176" y="36"/>
                      </a:lnTo>
                      <a:lnTo>
                        <a:pt x="2190" y="29"/>
                      </a:lnTo>
                      <a:lnTo>
                        <a:pt x="2209" y="21"/>
                      </a:lnTo>
                      <a:lnTo>
                        <a:pt x="2228" y="14"/>
                      </a:lnTo>
                      <a:lnTo>
                        <a:pt x="2242" y="7"/>
                      </a:lnTo>
                      <a:lnTo>
                        <a:pt x="2261" y="0"/>
                      </a:lnTo>
                      <a:lnTo>
                        <a:pt x="2281" y="0"/>
                      </a:lnTo>
                    </a:path>
                  </a:pathLst>
                </a:custGeom>
                <a:noFill/>
                <a:ln w="25400" cap="rnd" cmpd="sng">
                  <a:solidFill>
                    <a:srgbClr val="00CBCB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x-none" b="1"/>
                </a:p>
              </p:txBody>
            </p:sp>
          </p:grpSp>
        </p:grpSp>
        <p:sp>
          <p:nvSpPr>
            <p:cNvPr id="5" name="Rectangle 1042">
              <a:extLst>
                <a:ext uri="{FF2B5EF4-FFF2-40B4-BE49-F238E27FC236}">
                  <a16:creationId xmlns:a16="http://schemas.microsoft.com/office/drawing/2014/main" xmlns="" id="{856FDA72-06D7-C943-A95E-F7157FF6DA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8987" y="5665208"/>
              <a:ext cx="438150" cy="3984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</p:spPr>
          <p:txBody>
            <a:bodyPr lIns="92075" tIns="46038" rIns="92075" bIns="46038" anchor="ctr"/>
            <a:lstStyle/>
            <a:p>
              <a:pPr algn="ctr">
                <a:defRPr/>
              </a:pPr>
              <a:r>
                <a:rPr lang="pt-BR"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rPr>
                <a:t>0</a:t>
              </a:r>
            </a:p>
          </p:txBody>
        </p:sp>
        <p:sp>
          <p:nvSpPr>
            <p:cNvPr id="6" name="Rectangle 1043">
              <a:extLst>
                <a:ext uri="{FF2B5EF4-FFF2-40B4-BE49-F238E27FC236}">
                  <a16:creationId xmlns:a16="http://schemas.microsoft.com/office/drawing/2014/main" xmlns="" id="{8AA7D691-7631-B544-B9E5-BB2EE7281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0187" y="5665208"/>
              <a:ext cx="438150" cy="3984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</p:spPr>
          <p:txBody>
            <a:bodyPr lIns="92075" tIns="46038" rIns="92075" bIns="46038" anchor="ctr"/>
            <a:lstStyle/>
            <a:p>
              <a:pPr algn="ctr">
                <a:defRPr/>
              </a:pPr>
              <a:r>
                <a:rPr lang="pt-BR"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rPr>
                <a:t>3</a:t>
              </a:r>
            </a:p>
          </p:txBody>
        </p:sp>
        <p:sp>
          <p:nvSpPr>
            <p:cNvPr id="7" name="Rectangle 1044">
              <a:extLst>
                <a:ext uri="{FF2B5EF4-FFF2-40B4-BE49-F238E27FC236}">
                  <a16:creationId xmlns:a16="http://schemas.microsoft.com/office/drawing/2014/main" xmlns="" id="{4E100EDD-E70B-D44D-BBED-4DE5529CD8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6462" y="5665208"/>
              <a:ext cx="439738" cy="3984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</p:spPr>
          <p:txBody>
            <a:bodyPr lIns="92075" tIns="46038" rIns="92075" bIns="46038" anchor="ctr"/>
            <a:lstStyle/>
            <a:p>
              <a:pPr algn="ctr">
                <a:defRPr/>
              </a:pPr>
              <a:r>
                <a:rPr lang="pt-BR"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rPr>
                <a:t>6</a:t>
              </a:r>
            </a:p>
          </p:txBody>
        </p:sp>
        <p:sp>
          <p:nvSpPr>
            <p:cNvPr id="8" name="Rectangle 1045">
              <a:extLst>
                <a:ext uri="{FF2B5EF4-FFF2-40B4-BE49-F238E27FC236}">
                  <a16:creationId xmlns:a16="http://schemas.microsoft.com/office/drawing/2014/main" xmlns="" id="{72E09695-FCDF-1B42-885B-4F45A851F9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6551" y="5665208"/>
              <a:ext cx="439737" cy="3984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</p:spPr>
          <p:txBody>
            <a:bodyPr lIns="92075" tIns="46038" rIns="92075" bIns="46038" anchor="ctr"/>
            <a:lstStyle/>
            <a:p>
              <a:pPr algn="ctr">
                <a:defRPr/>
              </a:pPr>
              <a:r>
                <a:rPr lang="pt-BR"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rPr>
                <a:t>9</a:t>
              </a:r>
            </a:p>
          </p:txBody>
        </p:sp>
        <p:sp>
          <p:nvSpPr>
            <p:cNvPr id="9" name="Rectangle 1046">
              <a:extLst>
                <a:ext uri="{FF2B5EF4-FFF2-40B4-BE49-F238E27FC236}">
                  <a16:creationId xmlns:a16="http://schemas.microsoft.com/office/drawing/2014/main" xmlns="" id="{103B7B56-1724-EB4C-8E7A-B54304832F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5037" y="5665208"/>
              <a:ext cx="439738" cy="3984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</p:spPr>
          <p:txBody>
            <a:bodyPr lIns="92075" tIns="46038" rIns="92075" bIns="46038" anchor="ctr"/>
            <a:lstStyle/>
            <a:p>
              <a:pPr algn="ctr">
                <a:defRPr/>
              </a:pPr>
              <a:r>
                <a:rPr lang="pt-BR"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rPr>
                <a:t>12</a:t>
              </a:r>
            </a:p>
          </p:txBody>
        </p:sp>
        <p:sp>
          <p:nvSpPr>
            <p:cNvPr id="10" name="Rectangle 1047">
              <a:extLst>
                <a:ext uri="{FF2B5EF4-FFF2-40B4-BE49-F238E27FC236}">
                  <a16:creationId xmlns:a16="http://schemas.microsoft.com/office/drawing/2014/main" xmlns="" id="{70217A51-21E1-8047-AE6C-382F6D7A48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2900" y="5665208"/>
              <a:ext cx="438150" cy="3984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</p:spPr>
          <p:txBody>
            <a:bodyPr lIns="92075" tIns="46038" rIns="92075" bIns="46038" anchor="ctr"/>
            <a:lstStyle/>
            <a:p>
              <a:pPr algn="ctr">
                <a:defRPr/>
              </a:pPr>
              <a:r>
                <a:rPr lang="pt-BR"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rPr>
                <a:t>15</a:t>
              </a:r>
            </a:p>
          </p:txBody>
        </p:sp>
        <p:sp>
          <p:nvSpPr>
            <p:cNvPr id="11" name="Rectangle 1048">
              <a:extLst>
                <a:ext uri="{FF2B5EF4-FFF2-40B4-BE49-F238E27FC236}">
                  <a16:creationId xmlns:a16="http://schemas.microsoft.com/office/drawing/2014/main" xmlns="" id="{21812304-3979-394D-9B8F-6ACD10D40F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8726" y="1988558"/>
              <a:ext cx="2274887" cy="95726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90488" tIns="44450" rIns="90488" bIns="44450"/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l">
                <a:lnSpc>
                  <a:spcPct val="120000"/>
                </a:lnSpc>
                <a:defRPr/>
              </a:pPr>
              <a:r>
                <a:rPr lang="pt-BR" altLang="pt-BR" sz="1600" b="1" dirty="0">
                  <a:solidFill>
                    <a:schemeClr val="tx1"/>
                  </a:solidFill>
                </a:rPr>
                <a:t>Convencional (1138)</a:t>
              </a:r>
            </a:p>
            <a:p>
              <a:pPr algn="l">
                <a:lnSpc>
                  <a:spcPct val="120000"/>
                </a:lnSpc>
                <a:defRPr/>
              </a:pPr>
              <a:r>
                <a:rPr lang="pt-BR" altLang="pt-BR" sz="1600" b="1" dirty="0">
                  <a:solidFill>
                    <a:schemeClr val="tx1"/>
                  </a:solidFill>
                </a:rPr>
                <a:t>Intensivo (2729)</a:t>
              </a:r>
            </a:p>
            <a:p>
              <a:pPr algn="l">
                <a:lnSpc>
                  <a:spcPct val="120000"/>
                </a:lnSpc>
                <a:defRPr/>
              </a:pPr>
              <a:r>
                <a:rPr lang="pt-BR" altLang="pt-BR" sz="1600" b="1" dirty="0" err="1">
                  <a:solidFill>
                    <a:schemeClr val="tx1"/>
                  </a:solidFill>
                </a:rPr>
                <a:t>p</a:t>
              </a:r>
              <a:r>
                <a:rPr lang="pt-BR" altLang="pt-BR" sz="1600" b="1" dirty="0">
                  <a:solidFill>
                    <a:schemeClr val="tx1"/>
                  </a:solidFill>
                </a:rPr>
                <a:t> = 0,052</a:t>
              </a:r>
            </a:p>
          </p:txBody>
        </p:sp>
        <p:sp>
          <p:nvSpPr>
            <p:cNvPr id="12" name="Line 1049">
              <a:extLst>
                <a:ext uri="{FF2B5EF4-FFF2-40B4-BE49-F238E27FC236}">
                  <a16:creationId xmlns:a16="http://schemas.microsoft.com/office/drawing/2014/main" xmlns="" id="{91D8BD6C-DE5B-B744-AAA0-F432823A84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79650" y="2134607"/>
              <a:ext cx="228600" cy="0"/>
            </a:xfrm>
            <a:prstGeom prst="line">
              <a:avLst/>
            </a:prstGeom>
            <a:noFill/>
            <a:ln w="28575">
              <a:solidFill>
                <a:srgbClr val="E0DF02"/>
              </a:solidFill>
              <a:round/>
              <a:headEnd type="none" w="sm" len="sm"/>
              <a:tailEnd type="none" w="sm" len="sm"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Line 1050">
              <a:extLst>
                <a:ext uri="{FF2B5EF4-FFF2-40B4-BE49-F238E27FC236}">
                  <a16:creationId xmlns:a16="http://schemas.microsoft.com/office/drawing/2014/main" xmlns="" id="{D7500D95-10C9-4946-BDEA-27E4B64F0D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79650" y="2431470"/>
              <a:ext cx="228600" cy="0"/>
            </a:xfrm>
            <a:prstGeom prst="line">
              <a:avLst/>
            </a:prstGeom>
            <a:noFill/>
            <a:ln w="28575">
              <a:solidFill>
                <a:srgbClr val="82DFDF"/>
              </a:solidFill>
              <a:round/>
              <a:headEnd type="none" w="sm" len="sm"/>
              <a:tailEnd type="none" w="sm" len="sm"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Rectangle 1051">
              <a:extLst>
                <a:ext uri="{FF2B5EF4-FFF2-40B4-BE49-F238E27FC236}">
                  <a16:creationId xmlns:a16="http://schemas.microsoft.com/office/drawing/2014/main" xmlns="" id="{DF04884A-3FA4-3741-A405-C2A4CA09A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120650" y="3474457"/>
              <a:ext cx="3433762" cy="2936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</p:spPr>
          <p:txBody>
            <a:bodyPr lIns="90488" tIns="44450" rIns="90488" bIns="44450"/>
            <a:lstStyle/>
            <a:p>
              <a:pPr algn="ctr">
                <a:defRPr/>
              </a:pPr>
              <a:r>
                <a:rPr lang="pt-BR" sz="1600" b="1" dirty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rPr>
                <a:t>% pacientes com evento</a:t>
              </a:r>
            </a:p>
          </p:txBody>
        </p:sp>
        <p:sp>
          <p:nvSpPr>
            <p:cNvPr id="15" name="Rectangle 1052">
              <a:extLst>
                <a:ext uri="{FF2B5EF4-FFF2-40B4-BE49-F238E27FC236}">
                  <a16:creationId xmlns:a16="http://schemas.microsoft.com/office/drawing/2014/main" xmlns="" id="{2893D902-287A-C34F-B8EA-9E69ADC68F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213" y="5957307"/>
              <a:ext cx="3052763" cy="3302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</p:spPr>
          <p:txBody>
            <a:bodyPr lIns="90488" tIns="44450" rIns="90488" bIns="44450"/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pt-BR" altLang="pt-BR" sz="1600" b="1" dirty="0">
                  <a:solidFill>
                    <a:schemeClr val="tx1"/>
                  </a:solidFill>
                </a:rPr>
                <a:t>Anos de randomização</a:t>
              </a:r>
            </a:p>
          </p:txBody>
        </p:sp>
        <p:sp>
          <p:nvSpPr>
            <p:cNvPr id="16" name="Rectangle 1053">
              <a:extLst>
                <a:ext uri="{FF2B5EF4-FFF2-40B4-BE49-F238E27FC236}">
                  <a16:creationId xmlns:a16="http://schemas.microsoft.com/office/drawing/2014/main" xmlns="" id="{0C81F63D-4B16-7247-BC1C-74499CB9D7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8250" y="4853996"/>
              <a:ext cx="2012950" cy="59213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90488" tIns="44450" rIns="90488" bIns="44450"/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r>
                <a:rPr lang="pt-BR" altLang="pt-BR" sz="1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Redução risco 16%</a:t>
              </a:r>
            </a:p>
            <a:p>
              <a:pPr algn="ctr">
                <a:lnSpc>
                  <a:spcPct val="120000"/>
                </a:lnSpc>
                <a:defRPr/>
              </a:pPr>
              <a:r>
                <a:rPr lang="pt-BR" altLang="pt-BR" sz="1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(95% IC: 0- 29%)</a:t>
              </a:r>
              <a:endParaRPr lang="pt-BR" altLang="pt-BR" sz="1400" b="1">
                <a:solidFill>
                  <a:schemeClr val="tx1"/>
                </a:solidFill>
              </a:endParaRPr>
            </a:p>
          </p:txBody>
        </p:sp>
        <p:sp>
          <p:nvSpPr>
            <p:cNvPr id="17" name="Rectangle 1054">
              <a:extLst>
                <a:ext uri="{FF2B5EF4-FFF2-40B4-BE49-F238E27FC236}">
                  <a16:creationId xmlns:a16="http://schemas.microsoft.com/office/drawing/2014/main" xmlns="" id="{3E33A3BA-B462-E54F-8843-72C31F0CE4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1475" y="5206420"/>
              <a:ext cx="438150" cy="39846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</p:spPr>
          <p:txBody>
            <a:bodyPr lIns="92075" tIns="46038" rIns="92075" bIns="46038" anchor="ctr"/>
            <a:lstStyle/>
            <a:p>
              <a:pPr algn="r">
                <a:defRPr/>
              </a:pPr>
              <a:r>
                <a:rPr lang="pt-BR"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rPr>
                <a:t>0</a:t>
              </a:r>
            </a:p>
          </p:txBody>
        </p:sp>
        <p:sp>
          <p:nvSpPr>
            <p:cNvPr id="18" name="Rectangle 1055">
              <a:extLst>
                <a:ext uri="{FF2B5EF4-FFF2-40B4-BE49-F238E27FC236}">
                  <a16:creationId xmlns:a16="http://schemas.microsoft.com/office/drawing/2014/main" xmlns="" id="{2F5AC5D2-436B-504C-96A3-B32854207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1475" y="4050720"/>
              <a:ext cx="438150" cy="39846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</p:spPr>
          <p:txBody>
            <a:bodyPr lIns="92075" tIns="46038" rIns="92075" bIns="46038" anchor="ctr"/>
            <a:lstStyle/>
            <a:p>
              <a:pPr algn="r">
                <a:defRPr/>
              </a:pPr>
              <a:r>
                <a:rPr lang="pt-BR"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rPr>
                <a:t>10</a:t>
              </a:r>
            </a:p>
          </p:txBody>
        </p:sp>
        <p:sp>
          <p:nvSpPr>
            <p:cNvPr id="19" name="Rectangle 1056">
              <a:extLst>
                <a:ext uri="{FF2B5EF4-FFF2-40B4-BE49-F238E27FC236}">
                  <a16:creationId xmlns:a16="http://schemas.microsoft.com/office/drawing/2014/main" xmlns="" id="{F55CC106-547C-B04D-BFA3-2F5F2C7697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1475" y="2920420"/>
              <a:ext cx="438150" cy="39846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</p:spPr>
          <p:txBody>
            <a:bodyPr lIns="92075" tIns="46038" rIns="92075" bIns="46038" anchor="ctr"/>
            <a:lstStyle/>
            <a:p>
              <a:pPr algn="r">
                <a:defRPr/>
              </a:pPr>
              <a:r>
                <a:rPr lang="pt-BR"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rPr>
                <a:t>20</a:t>
              </a:r>
            </a:p>
          </p:txBody>
        </p:sp>
        <p:sp>
          <p:nvSpPr>
            <p:cNvPr id="20" name="Rectangle 1057">
              <a:extLst>
                <a:ext uri="{FF2B5EF4-FFF2-40B4-BE49-F238E27FC236}">
                  <a16:creationId xmlns:a16="http://schemas.microsoft.com/office/drawing/2014/main" xmlns="" id="{DBB5B57D-E101-2042-A794-B874CC19A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1475" y="1764720"/>
              <a:ext cx="438150" cy="39846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</p:spPr>
          <p:txBody>
            <a:bodyPr lIns="92075" tIns="46038" rIns="92075" bIns="46038" anchor="ctr"/>
            <a:lstStyle/>
            <a:p>
              <a:pPr algn="r">
                <a:defRPr/>
              </a:pPr>
              <a:r>
                <a:rPr lang="pt-BR"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rPr>
                <a:t>30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3C765271-B0BA-9A4B-98CF-5B5E0511AA48}"/>
              </a:ext>
            </a:extLst>
          </p:cNvPr>
          <p:cNvGrpSpPr/>
          <p:nvPr/>
        </p:nvGrpSpPr>
        <p:grpSpPr>
          <a:xfrm>
            <a:off x="1102246" y="1314079"/>
            <a:ext cx="4916487" cy="5053004"/>
            <a:chOff x="5908675" y="1271016"/>
            <a:chExt cx="4916487" cy="5053004"/>
          </a:xfrm>
        </p:grpSpPr>
        <p:sp>
          <p:nvSpPr>
            <p:cNvPr id="37" name="Rectangle 1090">
              <a:extLst>
                <a:ext uri="{FF2B5EF4-FFF2-40B4-BE49-F238E27FC236}">
                  <a16:creationId xmlns:a16="http://schemas.microsoft.com/office/drawing/2014/main" xmlns="" id="{EB3323E5-7F9B-EA4E-9753-D397A529D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0150" y="1271016"/>
              <a:ext cx="4545012" cy="714995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</p:spPr>
          <p:txBody>
            <a:bodyPr lIns="90488" tIns="44450" rIns="90488" bIns="44450" anchor="ctr"/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10000"/>
                </a:spcBef>
                <a:defRPr/>
              </a:pPr>
              <a:r>
                <a:rPr lang="pt-BR" altLang="pt-BR" sz="2000" b="1" dirty="0">
                  <a:solidFill>
                    <a:schemeClr val="accent1">
                      <a:lumMod val="75000"/>
                    </a:schemeClr>
                  </a:solidFill>
                </a:rPr>
                <a:t>Morte, IRC, Hemorragia Vítrea e </a:t>
              </a:r>
              <a:r>
                <a:rPr lang="pt-BR" altLang="pt-BR" sz="2000" b="1" dirty="0" err="1">
                  <a:solidFill>
                    <a:schemeClr val="accent1">
                      <a:lumMod val="75000"/>
                    </a:schemeClr>
                  </a:solidFill>
                </a:rPr>
                <a:t>Fotocoagulação</a:t>
              </a:r>
              <a:endParaRPr lang="pt-BR" altLang="pt-BR" sz="16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38" name="Group 1060">
              <a:extLst>
                <a:ext uri="{FF2B5EF4-FFF2-40B4-BE49-F238E27FC236}">
                  <a16:creationId xmlns:a16="http://schemas.microsoft.com/office/drawing/2014/main" xmlns="" id="{CC3E77D4-DB03-964A-9F66-ED663DCA6B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21450" y="1934583"/>
              <a:ext cx="3617912" cy="3700463"/>
              <a:chOff x="3716" y="1304"/>
              <a:chExt cx="2564" cy="2331"/>
            </a:xfrm>
          </p:grpSpPr>
          <p:sp>
            <p:nvSpPr>
              <p:cNvPr id="55" name="Line 1061">
                <a:extLst>
                  <a:ext uri="{FF2B5EF4-FFF2-40B4-BE49-F238E27FC236}">
                    <a16:creationId xmlns:a16="http://schemas.microsoft.com/office/drawing/2014/main" xmlns="" id="{F02C178E-FFEA-F54A-9738-D1B072A1D2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16" y="1304"/>
                <a:ext cx="7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>
                <a:outerShdw blurRad="63500" dist="38099" dir="2700000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6" name="Line 1062">
                <a:extLst>
                  <a:ext uri="{FF2B5EF4-FFF2-40B4-BE49-F238E27FC236}">
                    <a16:creationId xmlns:a16="http://schemas.microsoft.com/office/drawing/2014/main" xmlns="" id="{BB64CCE6-7C90-044E-8A8C-031C9649DA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16" y="3497"/>
                <a:ext cx="7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>
                <a:outerShdw blurRad="63500" dist="38099" dir="2700000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7" name="Line 1063">
                <a:extLst>
                  <a:ext uri="{FF2B5EF4-FFF2-40B4-BE49-F238E27FC236}">
                    <a16:creationId xmlns:a16="http://schemas.microsoft.com/office/drawing/2014/main" xmlns="" id="{BD8A04FE-9C4E-7E4A-B691-7E2FB275D1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16" y="2763"/>
                <a:ext cx="7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>
                <a:outerShdw blurRad="63500" dist="38099" dir="2700000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8" name="Line 1064">
                <a:extLst>
                  <a:ext uri="{FF2B5EF4-FFF2-40B4-BE49-F238E27FC236}">
                    <a16:creationId xmlns:a16="http://schemas.microsoft.com/office/drawing/2014/main" xmlns="" id="{BD08DFD0-D11E-CF46-88C5-CB0DD62C63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16" y="2029"/>
                <a:ext cx="7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>
                <a:outerShdw blurRad="63500" dist="38099" dir="2700000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9" name="Line 1065">
                <a:extLst>
                  <a:ext uri="{FF2B5EF4-FFF2-40B4-BE49-F238E27FC236}">
                    <a16:creationId xmlns:a16="http://schemas.microsoft.com/office/drawing/2014/main" xmlns="" id="{6DEA3628-9B6E-7544-A2E7-65791F92F3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83" y="3545"/>
                <a:ext cx="23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>
                <a:outerShdw blurRad="63500" dist="38099" dir="2700000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" name="Line 1066">
                <a:extLst>
                  <a:ext uri="{FF2B5EF4-FFF2-40B4-BE49-F238E27FC236}">
                    <a16:creationId xmlns:a16="http://schemas.microsoft.com/office/drawing/2014/main" xmlns="" id="{301BBC73-D658-684A-AE55-4D331F4835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83" y="3545"/>
                <a:ext cx="0" cy="9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>
                <a:outerShdw blurRad="63500" dist="38099" dir="2700000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1" name="Line 1067">
                <a:extLst>
                  <a:ext uri="{FF2B5EF4-FFF2-40B4-BE49-F238E27FC236}">
                    <a16:creationId xmlns:a16="http://schemas.microsoft.com/office/drawing/2014/main" xmlns="" id="{2D785D8D-5312-9642-9165-7CB0CA3F47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83" y="3545"/>
                <a:ext cx="0" cy="9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>
                <a:outerShdw blurRad="63500" dist="38099" dir="2700000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2" name="Line 1068">
                <a:extLst>
                  <a:ext uri="{FF2B5EF4-FFF2-40B4-BE49-F238E27FC236}">
                    <a16:creationId xmlns:a16="http://schemas.microsoft.com/office/drawing/2014/main" xmlns="" id="{E4361C4C-D848-4848-9F09-441267F1B2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77" y="3545"/>
                <a:ext cx="0" cy="9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>
                <a:outerShdw blurRad="63500" dist="38099" dir="2700000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3" name="Line 1069">
                <a:extLst>
                  <a:ext uri="{FF2B5EF4-FFF2-40B4-BE49-F238E27FC236}">
                    <a16:creationId xmlns:a16="http://schemas.microsoft.com/office/drawing/2014/main" xmlns="" id="{34937F2D-1DAE-F447-96C7-950F439870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78" y="3545"/>
                <a:ext cx="0" cy="9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>
                <a:outerShdw blurRad="63500" dist="38099" dir="2700000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4" name="Line 1070">
                <a:extLst>
                  <a:ext uri="{FF2B5EF4-FFF2-40B4-BE49-F238E27FC236}">
                    <a16:creationId xmlns:a16="http://schemas.microsoft.com/office/drawing/2014/main" xmlns="" id="{69BCCABF-6AA1-484F-AA9D-EF6C530667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05" y="3545"/>
                <a:ext cx="0" cy="9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>
                <a:outerShdw blurRad="63500" dist="38099" dir="2700000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5" name="Line 1071">
                <a:extLst>
                  <a:ext uri="{FF2B5EF4-FFF2-40B4-BE49-F238E27FC236}">
                    <a16:creationId xmlns:a16="http://schemas.microsoft.com/office/drawing/2014/main" xmlns="" id="{99B385E0-A0E7-5C42-86B2-249BCFBAF8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80" y="3545"/>
                <a:ext cx="0" cy="9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>
                <a:outerShdw blurRad="63500" dist="38099" dir="2700000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6" name="Line 1072">
                <a:extLst>
                  <a:ext uri="{FF2B5EF4-FFF2-40B4-BE49-F238E27FC236}">
                    <a16:creationId xmlns:a16="http://schemas.microsoft.com/office/drawing/2014/main" xmlns="" id="{9C0A1A78-C427-A84B-8A7A-3EFB912FBB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4" y="1304"/>
                <a:ext cx="0" cy="219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>
                <a:outerShdw blurRad="63500" dist="38099" dir="2700000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" name="Freeform 1073">
                <a:extLst>
                  <a:ext uri="{FF2B5EF4-FFF2-40B4-BE49-F238E27FC236}">
                    <a16:creationId xmlns:a16="http://schemas.microsoft.com/office/drawing/2014/main" xmlns="" id="{9CE8A34E-AEEC-1842-838E-CCAD4994FC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0" y="2051"/>
                <a:ext cx="2314" cy="1446"/>
              </a:xfrm>
              <a:custGeom>
                <a:avLst/>
                <a:gdLst>
                  <a:gd name="T0" fmla="*/ 46 w 2314"/>
                  <a:gd name="T1" fmla="*/ 1422 h 1446"/>
                  <a:gd name="T2" fmla="*/ 105 w 2314"/>
                  <a:gd name="T3" fmla="*/ 1415 h 1446"/>
                  <a:gd name="T4" fmla="*/ 164 w 2314"/>
                  <a:gd name="T5" fmla="*/ 1399 h 1446"/>
                  <a:gd name="T6" fmla="*/ 217 w 2314"/>
                  <a:gd name="T7" fmla="*/ 1384 h 1446"/>
                  <a:gd name="T8" fmla="*/ 270 w 2314"/>
                  <a:gd name="T9" fmla="*/ 1370 h 1446"/>
                  <a:gd name="T10" fmla="*/ 316 w 2314"/>
                  <a:gd name="T11" fmla="*/ 1324 h 1446"/>
                  <a:gd name="T12" fmla="*/ 376 w 2314"/>
                  <a:gd name="T13" fmla="*/ 1295 h 1446"/>
                  <a:gd name="T14" fmla="*/ 435 w 2314"/>
                  <a:gd name="T15" fmla="*/ 1280 h 1446"/>
                  <a:gd name="T16" fmla="*/ 494 w 2314"/>
                  <a:gd name="T17" fmla="*/ 1265 h 1446"/>
                  <a:gd name="T18" fmla="*/ 546 w 2314"/>
                  <a:gd name="T19" fmla="*/ 1257 h 1446"/>
                  <a:gd name="T20" fmla="*/ 599 w 2314"/>
                  <a:gd name="T21" fmla="*/ 1242 h 1446"/>
                  <a:gd name="T22" fmla="*/ 639 w 2314"/>
                  <a:gd name="T23" fmla="*/ 1190 h 1446"/>
                  <a:gd name="T24" fmla="*/ 692 w 2314"/>
                  <a:gd name="T25" fmla="*/ 1182 h 1446"/>
                  <a:gd name="T26" fmla="*/ 745 w 2314"/>
                  <a:gd name="T27" fmla="*/ 1175 h 1446"/>
                  <a:gd name="T28" fmla="*/ 804 w 2314"/>
                  <a:gd name="T29" fmla="*/ 1160 h 1446"/>
                  <a:gd name="T30" fmla="*/ 856 w 2314"/>
                  <a:gd name="T31" fmla="*/ 1122 h 1446"/>
                  <a:gd name="T32" fmla="*/ 909 w 2314"/>
                  <a:gd name="T33" fmla="*/ 1115 h 1446"/>
                  <a:gd name="T34" fmla="*/ 968 w 2314"/>
                  <a:gd name="T35" fmla="*/ 1100 h 1446"/>
                  <a:gd name="T36" fmla="*/ 1028 w 2314"/>
                  <a:gd name="T37" fmla="*/ 1063 h 1446"/>
                  <a:gd name="T38" fmla="*/ 1080 w 2314"/>
                  <a:gd name="T39" fmla="*/ 1055 h 1446"/>
                  <a:gd name="T40" fmla="*/ 1133 w 2314"/>
                  <a:gd name="T41" fmla="*/ 1033 h 1446"/>
                  <a:gd name="T42" fmla="*/ 1186 w 2314"/>
                  <a:gd name="T43" fmla="*/ 1033 h 1446"/>
                  <a:gd name="T44" fmla="*/ 1239 w 2314"/>
                  <a:gd name="T45" fmla="*/ 1040 h 1446"/>
                  <a:gd name="T46" fmla="*/ 1298 w 2314"/>
                  <a:gd name="T47" fmla="*/ 1025 h 1446"/>
                  <a:gd name="T48" fmla="*/ 1337 w 2314"/>
                  <a:gd name="T49" fmla="*/ 965 h 1446"/>
                  <a:gd name="T50" fmla="*/ 1371 w 2314"/>
                  <a:gd name="T51" fmla="*/ 920 h 1446"/>
                  <a:gd name="T52" fmla="*/ 1416 w 2314"/>
                  <a:gd name="T53" fmla="*/ 861 h 1446"/>
                  <a:gd name="T54" fmla="*/ 1469 w 2314"/>
                  <a:gd name="T55" fmla="*/ 853 h 1446"/>
                  <a:gd name="T56" fmla="*/ 1522 w 2314"/>
                  <a:gd name="T57" fmla="*/ 838 h 1446"/>
                  <a:gd name="T58" fmla="*/ 1575 w 2314"/>
                  <a:gd name="T59" fmla="*/ 808 h 1446"/>
                  <a:gd name="T60" fmla="*/ 1621 w 2314"/>
                  <a:gd name="T61" fmla="*/ 748 h 1446"/>
                  <a:gd name="T62" fmla="*/ 1660 w 2314"/>
                  <a:gd name="T63" fmla="*/ 696 h 1446"/>
                  <a:gd name="T64" fmla="*/ 1680 w 2314"/>
                  <a:gd name="T65" fmla="*/ 628 h 1446"/>
                  <a:gd name="T66" fmla="*/ 1733 w 2314"/>
                  <a:gd name="T67" fmla="*/ 614 h 1446"/>
                  <a:gd name="T68" fmla="*/ 1779 w 2314"/>
                  <a:gd name="T69" fmla="*/ 583 h 1446"/>
                  <a:gd name="T70" fmla="*/ 1812 w 2314"/>
                  <a:gd name="T71" fmla="*/ 531 h 1446"/>
                  <a:gd name="T72" fmla="*/ 1858 w 2314"/>
                  <a:gd name="T73" fmla="*/ 486 h 1446"/>
                  <a:gd name="T74" fmla="*/ 1910 w 2314"/>
                  <a:gd name="T75" fmla="*/ 449 h 1446"/>
                  <a:gd name="T76" fmla="*/ 1957 w 2314"/>
                  <a:gd name="T77" fmla="*/ 411 h 1446"/>
                  <a:gd name="T78" fmla="*/ 1996 w 2314"/>
                  <a:gd name="T79" fmla="*/ 351 h 1446"/>
                  <a:gd name="T80" fmla="*/ 2043 w 2314"/>
                  <a:gd name="T81" fmla="*/ 314 h 1446"/>
                  <a:gd name="T82" fmla="*/ 2082 w 2314"/>
                  <a:gd name="T83" fmla="*/ 262 h 1446"/>
                  <a:gd name="T84" fmla="*/ 2122 w 2314"/>
                  <a:gd name="T85" fmla="*/ 216 h 1446"/>
                  <a:gd name="T86" fmla="*/ 2168 w 2314"/>
                  <a:gd name="T87" fmla="*/ 180 h 1446"/>
                  <a:gd name="T88" fmla="*/ 2200 w 2314"/>
                  <a:gd name="T89" fmla="*/ 134 h 1446"/>
                  <a:gd name="T90" fmla="*/ 2247 w 2314"/>
                  <a:gd name="T91" fmla="*/ 89 h 1446"/>
                  <a:gd name="T92" fmla="*/ 2266 w 2314"/>
                  <a:gd name="T93" fmla="*/ 29 h 1446"/>
                  <a:gd name="T94" fmla="*/ 2313 w 2314"/>
                  <a:gd name="T95" fmla="*/ 0 h 144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314" h="1446">
                    <a:moveTo>
                      <a:pt x="0" y="1445"/>
                    </a:moveTo>
                    <a:lnTo>
                      <a:pt x="26" y="1430"/>
                    </a:lnTo>
                    <a:lnTo>
                      <a:pt x="46" y="1422"/>
                    </a:lnTo>
                    <a:lnTo>
                      <a:pt x="66" y="1422"/>
                    </a:lnTo>
                    <a:lnTo>
                      <a:pt x="86" y="1415"/>
                    </a:lnTo>
                    <a:lnTo>
                      <a:pt x="105" y="1415"/>
                    </a:lnTo>
                    <a:lnTo>
                      <a:pt x="125" y="1408"/>
                    </a:lnTo>
                    <a:lnTo>
                      <a:pt x="145" y="1399"/>
                    </a:lnTo>
                    <a:lnTo>
                      <a:pt x="164" y="1399"/>
                    </a:lnTo>
                    <a:lnTo>
                      <a:pt x="184" y="1392"/>
                    </a:lnTo>
                    <a:lnTo>
                      <a:pt x="198" y="1384"/>
                    </a:lnTo>
                    <a:lnTo>
                      <a:pt x="217" y="1384"/>
                    </a:lnTo>
                    <a:lnTo>
                      <a:pt x="237" y="1384"/>
                    </a:lnTo>
                    <a:lnTo>
                      <a:pt x="251" y="1377"/>
                    </a:lnTo>
                    <a:lnTo>
                      <a:pt x="270" y="1370"/>
                    </a:lnTo>
                    <a:lnTo>
                      <a:pt x="290" y="1355"/>
                    </a:lnTo>
                    <a:lnTo>
                      <a:pt x="310" y="1340"/>
                    </a:lnTo>
                    <a:lnTo>
                      <a:pt x="316" y="1324"/>
                    </a:lnTo>
                    <a:lnTo>
                      <a:pt x="336" y="1317"/>
                    </a:lnTo>
                    <a:lnTo>
                      <a:pt x="355" y="1302"/>
                    </a:lnTo>
                    <a:lnTo>
                      <a:pt x="376" y="1295"/>
                    </a:lnTo>
                    <a:lnTo>
                      <a:pt x="395" y="1288"/>
                    </a:lnTo>
                    <a:lnTo>
                      <a:pt x="415" y="1280"/>
                    </a:lnTo>
                    <a:lnTo>
                      <a:pt x="435" y="1280"/>
                    </a:lnTo>
                    <a:lnTo>
                      <a:pt x="455" y="1273"/>
                    </a:lnTo>
                    <a:lnTo>
                      <a:pt x="474" y="1273"/>
                    </a:lnTo>
                    <a:lnTo>
                      <a:pt x="494" y="1265"/>
                    </a:lnTo>
                    <a:lnTo>
                      <a:pt x="507" y="1265"/>
                    </a:lnTo>
                    <a:lnTo>
                      <a:pt x="527" y="1257"/>
                    </a:lnTo>
                    <a:lnTo>
                      <a:pt x="546" y="1257"/>
                    </a:lnTo>
                    <a:lnTo>
                      <a:pt x="560" y="1250"/>
                    </a:lnTo>
                    <a:lnTo>
                      <a:pt x="580" y="1250"/>
                    </a:lnTo>
                    <a:lnTo>
                      <a:pt x="599" y="1242"/>
                    </a:lnTo>
                    <a:lnTo>
                      <a:pt x="612" y="1220"/>
                    </a:lnTo>
                    <a:lnTo>
                      <a:pt x="626" y="1213"/>
                    </a:lnTo>
                    <a:lnTo>
                      <a:pt x="639" y="1190"/>
                    </a:lnTo>
                    <a:lnTo>
                      <a:pt x="659" y="1190"/>
                    </a:lnTo>
                    <a:lnTo>
                      <a:pt x="678" y="1182"/>
                    </a:lnTo>
                    <a:lnTo>
                      <a:pt x="692" y="1182"/>
                    </a:lnTo>
                    <a:lnTo>
                      <a:pt x="711" y="1182"/>
                    </a:lnTo>
                    <a:lnTo>
                      <a:pt x="731" y="1182"/>
                    </a:lnTo>
                    <a:lnTo>
                      <a:pt x="745" y="1175"/>
                    </a:lnTo>
                    <a:lnTo>
                      <a:pt x="764" y="1175"/>
                    </a:lnTo>
                    <a:lnTo>
                      <a:pt x="784" y="1168"/>
                    </a:lnTo>
                    <a:lnTo>
                      <a:pt x="804" y="1160"/>
                    </a:lnTo>
                    <a:lnTo>
                      <a:pt x="824" y="1145"/>
                    </a:lnTo>
                    <a:lnTo>
                      <a:pt x="843" y="1138"/>
                    </a:lnTo>
                    <a:lnTo>
                      <a:pt x="856" y="1122"/>
                    </a:lnTo>
                    <a:lnTo>
                      <a:pt x="870" y="1122"/>
                    </a:lnTo>
                    <a:lnTo>
                      <a:pt x="889" y="1115"/>
                    </a:lnTo>
                    <a:lnTo>
                      <a:pt x="909" y="1115"/>
                    </a:lnTo>
                    <a:lnTo>
                      <a:pt x="929" y="1107"/>
                    </a:lnTo>
                    <a:lnTo>
                      <a:pt x="949" y="1107"/>
                    </a:lnTo>
                    <a:lnTo>
                      <a:pt x="968" y="1100"/>
                    </a:lnTo>
                    <a:lnTo>
                      <a:pt x="989" y="1085"/>
                    </a:lnTo>
                    <a:lnTo>
                      <a:pt x="1008" y="1071"/>
                    </a:lnTo>
                    <a:lnTo>
                      <a:pt x="1028" y="1063"/>
                    </a:lnTo>
                    <a:lnTo>
                      <a:pt x="1047" y="1063"/>
                    </a:lnTo>
                    <a:lnTo>
                      <a:pt x="1061" y="1063"/>
                    </a:lnTo>
                    <a:lnTo>
                      <a:pt x="1080" y="1055"/>
                    </a:lnTo>
                    <a:lnTo>
                      <a:pt x="1100" y="1040"/>
                    </a:lnTo>
                    <a:lnTo>
                      <a:pt x="1114" y="1033"/>
                    </a:lnTo>
                    <a:lnTo>
                      <a:pt x="1133" y="1033"/>
                    </a:lnTo>
                    <a:lnTo>
                      <a:pt x="1153" y="1033"/>
                    </a:lnTo>
                    <a:lnTo>
                      <a:pt x="1172" y="1033"/>
                    </a:lnTo>
                    <a:lnTo>
                      <a:pt x="1186" y="1033"/>
                    </a:lnTo>
                    <a:lnTo>
                      <a:pt x="1206" y="1040"/>
                    </a:lnTo>
                    <a:lnTo>
                      <a:pt x="1225" y="1040"/>
                    </a:lnTo>
                    <a:lnTo>
                      <a:pt x="1239" y="1040"/>
                    </a:lnTo>
                    <a:lnTo>
                      <a:pt x="1258" y="1040"/>
                    </a:lnTo>
                    <a:lnTo>
                      <a:pt x="1278" y="1033"/>
                    </a:lnTo>
                    <a:lnTo>
                      <a:pt x="1298" y="1025"/>
                    </a:lnTo>
                    <a:lnTo>
                      <a:pt x="1311" y="1003"/>
                    </a:lnTo>
                    <a:lnTo>
                      <a:pt x="1324" y="987"/>
                    </a:lnTo>
                    <a:lnTo>
                      <a:pt x="1337" y="965"/>
                    </a:lnTo>
                    <a:lnTo>
                      <a:pt x="1350" y="943"/>
                    </a:lnTo>
                    <a:lnTo>
                      <a:pt x="1364" y="936"/>
                    </a:lnTo>
                    <a:lnTo>
                      <a:pt x="1371" y="920"/>
                    </a:lnTo>
                    <a:lnTo>
                      <a:pt x="1390" y="905"/>
                    </a:lnTo>
                    <a:lnTo>
                      <a:pt x="1403" y="883"/>
                    </a:lnTo>
                    <a:lnTo>
                      <a:pt x="1416" y="861"/>
                    </a:lnTo>
                    <a:lnTo>
                      <a:pt x="1430" y="861"/>
                    </a:lnTo>
                    <a:lnTo>
                      <a:pt x="1449" y="853"/>
                    </a:lnTo>
                    <a:lnTo>
                      <a:pt x="1469" y="853"/>
                    </a:lnTo>
                    <a:lnTo>
                      <a:pt x="1483" y="845"/>
                    </a:lnTo>
                    <a:lnTo>
                      <a:pt x="1502" y="845"/>
                    </a:lnTo>
                    <a:lnTo>
                      <a:pt x="1522" y="838"/>
                    </a:lnTo>
                    <a:lnTo>
                      <a:pt x="1541" y="830"/>
                    </a:lnTo>
                    <a:lnTo>
                      <a:pt x="1555" y="823"/>
                    </a:lnTo>
                    <a:lnTo>
                      <a:pt x="1575" y="808"/>
                    </a:lnTo>
                    <a:lnTo>
                      <a:pt x="1594" y="785"/>
                    </a:lnTo>
                    <a:lnTo>
                      <a:pt x="1608" y="770"/>
                    </a:lnTo>
                    <a:lnTo>
                      <a:pt x="1621" y="748"/>
                    </a:lnTo>
                    <a:lnTo>
                      <a:pt x="1640" y="734"/>
                    </a:lnTo>
                    <a:lnTo>
                      <a:pt x="1647" y="718"/>
                    </a:lnTo>
                    <a:lnTo>
                      <a:pt x="1660" y="696"/>
                    </a:lnTo>
                    <a:lnTo>
                      <a:pt x="1667" y="674"/>
                    </a:lnTo>
                    <a:lnTo>
                      <a:pt x="1674" y="650"/>
                    </a:lnTo>
                    <a:lnTo>
                      <a:pt x="1680" y="628"/>
                    </a:lnTo>
                    <a:lnTo>
                      <a:pt x="1700" y="628"/>
                    </a:lnTo>
                    <a:lnTo>
                      <a:pt x="1719" y="621"/>
                    </a:lnTo>
                    <a:lnTo>
                      <a:pt x="1733" y="614"/>
                    </a:lnTo>
                    <a:lnTo>
                      <a:pt x="1753" y="606"/>
                    </a:lnTo>
                    <a:lnTo>
                      <a:pt x="1772" y="599"/>
                    </a:lnTo>
                    <a:lnTo>
                      <a:pt x="1779" y="583"/>
                    </a:lnTo>
                    <a:lnTo>
                      <a:pt x="1792" y="576"/>
                    </a:lnTo>
                    <a:lnTo>
                      <a:pt x="1799" y="553"/>
                    </a:lnTo>
                    <a:lnTo>
                      <a:pt x="1812" y="531"/>
                    </a:lnTo>
                    <a:lnTo>
                      <a:pt x="1825" y="516"/>
                    </a:lnTo>
                    <a:lnTo>
                      <a:pt x="1844" y="501"/>
                    </a:lnTo>
                    <a:lnTo>
                      <a:pt x="1858" y="486"/>
                    </a:lnTo>
                    <a:lnTo>
                      <a:pt x="1871" y="464"/>
                    </a:lnTo>
                    <a:lnTo>
                      <a:pt x="1891" y="457"/>
                    </a:lnTo>
                    <a:lnTo>
                      <a:pt x="1910" y="449"/>
                    </a:lnTo>
                    <a:lnTo>
                      <a:pt x="1924" y="441"/>
                    </a:lnTo>
                    <a:lnTo>
                      <a:pt x="1944" y="433"/>
                    </a:lnTo>
                    <a:lnTo>
                      <a:pt x="1957" y="411"/>
                    </a:lnTo>
                    <a:lnTo>
                      <a:pt x="1977" y="397"/>
                    </a:lnTo>
                    <a:lnTo>
                      <a:pt x="1983" y="373"/>
                    </a:lnTo>
                    <a:lnTo>
                      <a:pt x="1996" y="351"/>
                    </a:lnTo>
                    <a:lnTo>
                      <a:pt x="2016" y="344"/>
                    </a:lnTo>
                    <a:lnTo>
                      <a:pt x="2035" y="337"/>
                    </a:lnTo>
                    <a:lnTo>
                      <a:pt x="2043" y="314"/>
                    </a:lnTo>
                    <a:lnTo>
                      <a:pt x="2049" y="299"/>
                    </a:lnTo>
                    <a:lnTo>
                      <a:pt x="2062" y="276"/>
                    </a:lnTo>
                    <a:lnTo>
                      <a:pt x="2082" y="262"/>
                    </a:lnTo>
                    <a:lnTo>
                      <a:pt x="2102" y="254"/>
                    </a:lnTo>
                    <a:lnTo>
                      <a:pt x="2115" y="239"/>
                    </a:lnTo>
                    <a:lnTo>
                      <a:pt x="2122" y="216"/>
                    </a:lnTo>
                    <a:lnTo>
                      <a:pt x="2141" y="209"/>
                    </a:lnTo>
                    <a:lnTo>
                      <a:pt x="2161" y="202"/>
                    </a:lnTo>
                    <a:lnTo>
                      <a:pt x="2168" y="180"/>
                    </a:lnTo>
                    <a:lnTo>
                      <a:pt x="2168" y="164"/>
                    </a:lnTo>
                    <a:lnTo>
                      <a:pt x="2187" y="156"/>
                    </a:lnTo>
                    <a:lnTo>
                      <a:pt x="2200" y="134"/>
                    </a:lnTo>
                    <a:lnTo>
                      <a:pt x="2213" y="112"/>
                    </a:lnTo>
                    <a:lnTo>
                      <a:pt x="2227" y="104"/>
                    </a:lnTo>
                    <a:lnTo>
                      <a:pt x="2247" y="89"/>
                    </a:lnTo>
                    <a:lnTo>
                      <a:pt x="2253" y="67"/>
                    </a:lnTo>
                    <a:lnTo>
                      <a:pt x="2260" y="45"/>
                    </a:lnTo>
                    <a:lnTo>
                      <a:pt x="2266" y="29"/>
                    </a:lnTo>
                    <a:lnTo>
                      <a:pt x="2279" y="7"/>
                    </a:lnTo>
                    <a:lnTo>
                      <a:pt x="2293" y="7"/>
                    </a:lnTo>
                    <a:lnTo>
                      <a:pt x="2313" y="0"/>
                    </a:lnTo>
                  </a:path>
                </a:pathLst>
              </a:custGeom>
              <a:noFill/>
              <a:ln w="2540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x-none" b="1" dirty="0"/>
              </a:p>
            </p:txBody>
          </p:sp>
          <p:sp>
            <p:nvSpPr>
              <p:cNvPr id="68" name="Freeform 1074">
                <a:extLst>
                  <a:ext uri="{FF2B5EF4-FFF2-40B4-BE49-F238E27FC236}">
                    <a16:creationId xmlns:a16="http://schemas.microsoft.com/office/drawing/2014/main" xmlns="" id="{77AB4E25-0081-A34E-8D87-E100A33A2D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4" y="2350"/>
                <a:ext cx="2320" cy="1154"/>
              </a:xfrm>
              <a:custGeom>
                <a:avLst/>
                <a:gdLst>
                  <a:gd name="T0" fmla="*/ 46 w 2320"/>
                  <a:gd name="T1" fmla="*/ 1153 h 1154"/>
                  <a:gd name="T2" fmla="*/ 99 w 2320"/>
                  <a:gd name="T3" fmla="*/ 1130 h 1154"/>
                  <a:gd name="T4" fmla="*/ 151 w 2320"/>
                  <a:gd name="T5" fmla="*/ 1123 h 1154"/>
                  <a:gd name="T6" fmla="*/ 204 w 2320"/>
                  <a:gd name="T7" fmla="*/ 1108 h 1154"/>
                  <a:gd name="T8" fmla="*/ 257 w 2320"/>
                  <a:gd name="T9" fmla="*/ 1085 h 1154"/>
                  <a:gd name="T10" fmla="*/ 316 w 2320"/>
                  <a:gd name="T11" fmla="*/ 1070 h 1154"/>
                  <a:gd name="T12" fmla="*/ 375 w 2320"/>
                  <a:gd name="T13" fmla="*/ 1063 h 1154"/>
                  <a:gd name="T14" fmla="*/ 428 w 2320"/>
                  <a:gd name="T15" fmla="*/ 1048 h 1154"/>
                  <a:gd name="T16" fmla="*/ 481 w 2320"/>
                  <a:gd name="T17" fmla="*/ 1033 h 1154"/>
                  <a:gd name="T18" fmla="*/ 533 w 2320"/>
                  <a:gd name="T19" fmla="*/ 1010 h 1154"/>
                  <a:gd name="T20" fmla="*/ 586 w 2320"/>
                  <a:gd name="T21" fmla="*/ 988 h 1154"/>
                  <a:gd name="T22" fmla="*/ 632 w 2320"/>
                  <a:gd name="T23" fmla="*/ 950 h 1154"/>
                  <a:gd name="T24" fmla="*/ 692 w 2320"/>
                  <a:gd name="T25" fmla="*/ 928 h 1154"/>
                  <a:gd name="T26" fmla="*/ 751 w 2320"/>
                  <a:gd name="T27" fmla="*/ 921 h 1154"/>
                  <a:gd name="T28" fmla="*/ 810 w 2320"/>
                  <a:gd name="T29" fmla="*/ 899 h 1154"/>
                  <a:gd name="T30" fmla="*/ 869 w 2320"/>
                  <a:gd name="T31" fmla="*/ 883 h 1154"/>
                  <a:gd name="T32" fmla="*/ 922 w 2320"/>
                  <a:gd name="T33" fmla="*/ 876 h 1154"/>
                  <a:gd name="T34" fmla="*/ 975 w 2320"/>
                  <a:gd name="T35" fmla="*/ 861 h 1154"/>
                  <a:gd name="T36" fmla="*/ 1034 w 2320"/>
                  <a:gd name="T37" fmla="*/ 853 h 1154"/>
                  <a:gd name="T38" fmla="*/ 1087 w 2320"/>
                  <a:gd name="T39" fmla="*/ 839 h 1154"/>
                  <a:gd name="T40" fmla="*/ 1139 w 2320"/>
                  <a:gd name="T41" fmla="*/ 816 h 1154"/>
                  <a:gd name="T42" fmla="*/ 1192 w 2320"/>
                  <a:gd name="T43" fmla="*/ 779 h 1154"/>
                  <a:gd name="T44" fmla="*/ 1245 w 2320"/>
                  <a:gd name="T45" fmla="*/ 756 h 1154"/>
                  <a:gd name="T46" fmla="*/ 1304 w 2320"/>
                  <a:gd name="T47" fmla="*/ 726 h 1154"/>
                  <a:gd name="T48" fmla="*/ 1363 w 2320"/>
                  <a:gd name="T49" fmla="*/ 704 h 1154"/>
                  <a:gd name="T50" fmla="*/ 1416 w 2320"/>
                  <a:gd name="T51" fmla="*/ 681 h 1154"/>
                  <a:gd name="T52" fmla="*/ 1469 w 2320"/>
                  <a:gd name="T53" fmla="*/ 666 h 1154"/>
                  <a:gd name="T54" fmla="*/ 1528 w 2320"/>
                  <a:gd name="T55" fmla="*/ 651 h 1154"/>
                  <a:gd name="T56" fmla="*/ 1581 w 2320"/>
                  <a:gd name="T57" fmla="*/ 636 h 1154"/>
                  <a:gd name="T58" fmla="*/ 1621 w 2320"/>
                  <a:gd name="T59" fmla="*/ 613 h 1154"/>
                  <a:gd name="T60" fmla="*/ 1673 w 2320"/>
                  <a:gd name="T61" fmla="*/ 569 h 1154"/>
                  <a:gd name="T62" fmla="*/ 1725 w 2320"/>
                  <a:gd name="T63" fmla="*/ 539 h 1154"/>
                  <a:gd name="T64" fmla="*/ 1778 w 2320"/>
                  <a:gd name="T65" fmla="*/ 502 h 1154"/>
                  <a:gd name="T66" fmla="*/ 1818 w 2320"/>
                  <a:gd name="T67" fmla="*/ 464 h 1154"/>
                  <a:gd name="T68" fmla="*/ 1871 w 2320"/>
                  <a:gd name="T69" fmla="*/ 442 h 1154"/>
                  <a:gd name="T70" fmla="*/ 1924 w 2320"/>
                  <a:gd name="T71" fmla="*/ 442 h 1154"/>
                  <a:gd name="T72" fmla="*/ 1983 w 2320"/>
                  <a:gd name="T73" fmla="*/ 427 h 1154"/>
                  <a:gd name="T74" fmla="*/ 2028 w 2320"/>
                  <a:gd name="T75" fmla="*/ 374 h 1154"/>
                  <a:gd name="T76" fmla="*/ 2075 w 2320"/>
                  <a:gd name="T77" fmla="*/ 329 h 1154"/>
                  <a:gd name="T78" fmla="*/ 2128 w 2320"/>
                  <a:gd name="T79" fmla="*/ 307 h 1154"/>
                  <a:gd name="T80" fmla="*/ 2174 w 2320"/>
                  <a:gd name="T81" fmla="*/ 262 h 1154"/>
                  <a:gd name="T82" fmla="*/ 2193 w 2320"/>
                  <a:gd name="T83" fmla="*/ 194 h 1154"/>
                  <a:gd name="T84" fmla="*/ 2219 w 2320"/>
                  <a:gd name="T85" fmla="*/ 134 h 1154"/>
                  <a:gd name="T86" fmla="*/ 2266 w 2320"/>
                  <a:gd name="T87" fmla="*/ 83 h 1154"/>
                  <a:gd name="T88" fmla="*/ 2299 w 2320"/>
                  <a:gd name="T89" fmla="*/ 37 h 115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320" h="1154">
                    <a:moveTo>
                      <a:pt x="0" y="1153"/>
                    </a:moveTo>
                    <a:lnTo>
                      <a:pt x="26" y="1153"/>
                    </a:lnTo>
                    <a:lnTo>
                      <a:pt x="46" y="1153"/>
                    </a:lnTo>
                    <a:lnTo>
                      <a:pt x="65" y="1145"/>
                    </a:lnTo>
                    <a:lnTo>
                      <a:pt x="79" y="1138"/>
                    </a:lnTo>
                    <a:lnTo>
                      <a:pt x="99" y="1130"/>
                    </a:lnTo>
                    <a:lnTo>
                      <a:pt x="118" y="1123"/>
                    </a:lnTo>
                    <a:lnTo>
                      <a:pt x="132" y="1123"/>
                    </a:lnTo>
                    <a:lnTo>
                      <a:pt x="151" y="1123"/>
                    </a:lnTo>
                    <a:lnTo>
                      <a:pt x="171" y="1123"/>
                    </a:lnTo>
                    <a:lnTo>
                      <a:pt x="190" y="1116"/>
                    </a:lnTo>
                    <a:lnTo>
                      <a:pt x="204" y="1108"/>
                    </a:lnTo>
                    <a:lnTo>
                      <a:pt x="224" y="1100"/>
                    </a:lnTo>
                    <a:lnTo>
                      <a:pt x="243" y="1092"/>
                    </a:lnTo>
                    <a:lnTo>
                      <a:pt x="257" y="1085"/>
                    </a:lnTo>
                    <a:lnTo>
                      <a:pt x="277" y="1085"/>
                    </a:lnTo>
                    <a:lnTo>
                      <a:pt x="296" y="1078"/>
                    </a:lnTo>
                    <a:lnTo>
                      <a:pt x="316" y="1070"/>
                    </a:lnTo>
                    <a:lnTo>
                      <a:pt x="336" y="1063"/>
                    </a:lnTo>
                    <a:lnTo>
                      <a:pt x="355" y="1063"/>
                    </a:lnTo>
                    <a:lnTo>
                      <a:pt x="375" y="1063"/>
                    </a:lnTo>
                    <a:lnTo>
                      <a:pt x="389" y="1056"/>
                    </a:lnTo>
                    <a:lnTo>
                      <a:pt x="408" y="1056"/>
                    </a:lnTo>
                    <a:lnTo>
                      <a:pt x="428" y="1048"/>
                    </a:lnTo>
                    <a:lnTo>
                      <a:pt x="442" y="1048"/>
                    </a:lnTo>
                    <a:lnTo>
                      <a:pt x="461" y="1041"/>
                    </a:lnTo>
                    <a:lnTo>
                      <a:pt x="481" y="1033"/>
                    </a:lnTo>
                    <a:lnTo>
                      <a:pt x="500" y="1025"/>
                    </a:lnTo>
                    <a:lnTo>
                      <a:pt x="514" y="1018"/>
                    </a:lnTo>
                    <a:lnTo>
                      <a:pt x="533" y="1010"/>
                    </a:lnTo>
                    <a:lnTo>
                      <a:pt x="553" y="1003"/>
                    </a:lnTo>
                    <a:lnTo>
                      <a:pt x="567" y="996"/>
                    </a:lnTo>
                    <a:lnTo>
                      <a:pt x="586" y="988"/>
                    </a:lnTo>
                    <a:lnTo>
                      <a:pt x="606" y="973"/>
                    </a:lnTo>
                    <a:lnTo>
                      <a:pt x="626" y="966"/>
                    </a:lnTo>
                    <a:lnTo>
                      <a:pt x="632" y="950"/>
                    </a:lnTo>
                    <a:lnTo>
                      <a:pt x="652" y="943"/>
                    </a:lnTo>
                    <a:lnTo>
                      <a:pt x="671" y="936"/>
                    </a:lnTo>
                    <a:lnTo>
                      <a:pt x="692" y="928"/>
                    </a:lnTo>
                    <a:lnTo>
                      <a:pt x="711" y="928"/>
                    </a:lnTo>
                    <a:lnTo>
                      <a:pt x="731" y="921"/>
                    </a:lnTo>
                    <a:lnTo>
                      <a:pt x="751" y="921"/>
                    </a:lnTo>
                    <a:lnTo>
                      <a:pt x="771" y="913"/>
                    </a:lnTo>
                    <a:lnTo>
                      <a:pt x="790" y="906"/>
                    </a:lnTo>
                    <a:lnTo>
                      <a:pt x="810" y="899"/>
                    </a:lnTo>
                    <a:lnTo>
                      <a:pt x="830" y="890"/>
                    </a:lnTo>
                    <a:lnTo>
                      <a:pt x="849" y="890"/>
                    </a:lnTo>
                    <a:lnTo>
                      <a:pt x="869" y="883"/>
                    </a:lnTo>
                    <a:lnTo>
                      <a:pt x="883" y="883"/>
                    </a:lnTo>
                    <a:lnTo>
                      <a:pt x="902" y="876"/>
                    </a:lnTo>
                    <a:lnTo>
                      <a:pt x="922" y="876"/>
                    </a:lnTo>
                    <a:lnTo>
                      <a:pt x="936" y="876"/>
                    </a:lnTo>
                    <a:lnTo>
                      <a:pt x="955" y="868"/>
                    </a:lnTo>
                    <a:lnTo>
                      <a:pt x="975" y="861"/>
                    </a:lnTo>
                    <a:lnTo>
                      <a:pt x="995" y="861"/>
                    </a:lnTo>
                    <a:lnTo>
                      <a:pt x="1014" y="853"/>
                    </a:lnTo>
                    <a:lnTo>
                      <a:pt x="1034" y="853"/>
                    </a:lnTo>
                    <a:lnTo>
                      <a:pt x="1053" y="846"/>
                    </a:lnTo>
                    <a:lnTo>
                      <a:pt x="1067" y="846"/>
                    </a:lnTo>
                    <a:lnTo>
                      <a:pt x="1087" y="839"/>
                    </a:lnTo>
                    <a:lnTo>
                      <a:pt x="1106" y="831"/>
                    </a:lnTo>
                    <a:lnTo>
                      <a:pt x="1120" y="823"/>
                    </a:lnTo>
                    <a:lnTo>
                      <a:pt x="1139" y="816"/>
                    </a:lnTo>
                    <a:lnTo>
                      <a:pt x="1159" y="793"/>
                    </a:lnTo>
                    <a:lnTo>
                      <a:pt x="1179" y="786"/>
                    </a:lnTo>
                    <a:lnTo>
                      <a:pt x="1192" y="779"/>
                    </a:lnTo>
                    <a:lnTo>
                      <a:pt x="1212" y="771"/>
                    </a:lnTo>
                    <a:lnTo>
                      <a:pt x="1231" y="764"/>
                    </a:lnTo>
                    <a:lnTo>
                      <a:pt x="1245" y="756"/>
                    </a:lnTo>
                    <a:lnTo>
                      <a:pt x="1265" y="748"/>
                    </a:lnTo>
                    <a:lnTo>
                      <a:pt x="1284" y="733"/>
                    </a:lnTo>
                    <a:lnTo>
                      <a:pt x="1304" y="726"/>
                    </a:lnTo>
                    <a:lnTo>
                      <a:pt x="1324" y="711"/>
                    </a:lnTo>
                    <a:lnTo>
                      <a:pt x="1343" y="711"/>
                    </a:lnTo>
                    <a:lnTo>
                      <a:pt x="1363" y="704"/>
                    </a:lnTo>
                    <a:lnTo>
                      <a:pt x="1377" y="696"/>
                    </a:lnTo>
                    <a:lnTo>
                      <a:pt x="1396" y="688"/>
                    </a:lnTo>
                    <a:lnTo>
                      <a:pt x="1416" y="681"/>
                    </a:lnTo>
                    <a:lnTo>
                      <a:pt x="1430" y="673"/>
                    </a:lnTo>
                    <a:lnTo>
                      <a:pt x="1449" y="673"/>
                    </a:lnTo>
                    <a:lnTo>
                      <a:pt x="1469" y="666"/>
                    </a:lnTo>
                    <a:lnTo>
                      <a:pt x="1489" y="659"/>
                    </a:lnTo>
                    <a:lnTo>
                      <a:pt x="1508" y="651"/>
                    </a:lnTo>
                    <a:lnTo>
                      <a:pt x="1528" y="651"/>
                    </a:lnTo>
                    <a:lnTo>
                      <a:pt x="1547" y="644"/>
                    </a:lnTo>
                    <a:lnTo>
                      <a:pt x="1561" y="644"/>
                    </a:lnTo>
                    <a:lnTo>
                      <a:pt x="1581" y="636"/>
                    </a:lnTo>
                    <a:lnTo>
                      <a:pt x="1600" y="629"/>
                    </a:lnTo>
                    <a:lnTo>
                      <a:pt x="1607" y="613"/>
                    </a:lnTo>
                    <a:lnTo>
                      <a:pt x="1621" y="613"/>
                    </a:lnTo>
                    <a:lnTo>
                      <a:pt x="1640" y="599"/>
                    </a:lnTo>
                    <a:lnTo>
                      <a:pt x="1660" y="584"/>
                    </a:lnTo>
                    <a:lnTo>
                      <a:pt x="1673" y="569"/>
                    </a:lnTo>
                    <a:lnTo>
                      <a:pt x="1686" y="553"/>
                    </a:lnTo>
                    <a:lnTo>
                      <a:pt x="1706" y="546"/>
                    </a:lnTo>
                    <a:lnTo>
                      <a:pt x="1725" y="539"/>
                    </a:lnTo>
                    <a:lnTo>
                      <a:pt x="1739" y="531"/>
                    </a:lnTo>
                    <a:lnTo>
                      <a:pt x="1759" y="524"/>
                    </a:lnTo>
                    <a:lnTo>
                      <a:pt x="1778" y="502"/>
                    </a:lnTo>
                    <a:lnTo>
                      <a:pt x="1798" y="494"/>
                    </a:lnTo>
                    <a:lnTo>
                      <a:pt x="1798" y="479"/>
                    </a:lnTo>
                    <a:lnTo>
                      <a:pt x="1818" y="464"/>
                    </a:lnTo>
                    <a:lnTo>
                      <a:pt x="1837" y="456"/>
                    </a:lnTo>
                    <a:lnTo>
                      <a:pt x="1857" y="449"/>
                    </a:lnTo>
                    <a:lnTo>
                      <a:pt x="1871" y="442"/>
                    </a:lnTo>
                    <a:lnTo>
                      <a:pt x="1890" y="442"/>
                    </a:lnTo>
                    <a:lnTo>
                      <a:pt x="1910" y="442"/>
                    </a:lnTo>
                    <a:lnTo>
                      <a:pt x="1924" y="442"/>
                    </a:lnTo>
                    <a:lnTo>
                      <a:pt x="1943" y="434"/>
                    </a:lnTo>
                    <a:lnTo>
                      <a:pt x="1963" y="434"/>
                    </a:lnTo>
                    <a:lnTo>
                      <a:pt x="1983" y="427"/>
                    </a:lnTo>
                    <a:lnTo>
                      <a:pt x="2002" y="419"/>
                    </a:lnTo>
                    <a:lnTo>
                      <a:pt x="2015" y="396"/>
                    </a:lnTo>
                    <a:lnTo>
                      <a:pt x="2028" y="374"/>
                    </a:lnTo>
                    <a:lnTo>
                      <a:pt x="2049" y="360"/>
                    </a:lnTo>
                    <a:lnTo>
                      <a:pt x="2055" y="344"/>
                    </a:lnTo>
                    <a:lnTo>
                      <a:pt x="2075" y="329"/>
                    </a:lnTo>
                    <a:lnTo>
                      <a:pt x="2094" y="322"/>
                    </a:lnTo>
                    <a:lnTo>
                      <a:pt x="2108" y="314"/>
                    </a:lnTo>
                    <a:lnTo>
                      <a:pt x="2128" y="307"/>
                    </a:lnTo>
                    <a:lnTo>
                      <a:pt x="2147" y="292"/>
                    </a:lnTo>
                    <a:lnTo>
                      <a:pt x="2167" y="284"/>
                    </a:lnTo>
                    <a:lnTo>
                      <a:pt x="2174" y="262"/>
                    </a:lnTo>
                    <a:lnTo>
                      <a:pt x="2187" y="240"/>
                    </a:lnTo>
                    <a:lnTo>
                      <a:pt x="2193" y="216"/>
                    </a:lnTo>
                    <a:lnTo>
                      <a:pt x="2193" y="194"/>
                    </a:lnTo>
                    <a:lnTo>
                      <a:pt x="2200" y="172"/>
                    </a:lnTo>
                    <a:lnTo>
                      <a:pt x="2213" y="150"/>
                    </a:lnTo>
                    <a:lnTo>
                      <a:pt x="2219" y="134"/>
                    </a:lnTo>
                    <a:lnTo>
                      <a:pt x="2233" y="120"/>
                    </a:lnTo>
                    <a:lnTo>
                      <a:pt x="2246" y="97"/>
                    </a:lnTo>
                    <a:lnTo>
                      <a:pt x="2266" y="83"/>
                    </a:lnTo>
                    <a:lnTo>
                      <a:pt x="2272" y="67"/>
                    </a:lnTo>
                    <a:lnTo>
                      <a:pt x="2285" y="45"/>
                    </a:lnTo>
                    <a:lnTo>
                      <a:pt x="2299" y="37"/>
                    </a:lnTo>
                    <a:lnTo>
                      <a:pt x="2312" y="15"/>
                    </a:lnTo>
                    <a:lnTo>
                      <a:pt x="2319" y="0"/>
                    </a:lnTo>
                  </a:path>
                </a:pathLst>
              </a:custGeom>
              <a:noFill/>
              <a:ln w="25400" cap="rnd" cmpd="sng">
                <a:solidFill>
                  <a:srgbClr val="00CBCB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x-none" b="1"/>
              </a:p>
            </p:txBody>
          </p:sp>
        </p:grpSp>
        <p:sp>
          <p:nvSpPr>
            <p:cNvPr id="39" name="Rectangle 1075">
              <a:extLst>
                <a:ext uri="{FF2B5EF4-FFF2-40B4-BE49-F238E27FC236}">
                  <a16:creationId xmlns:a16="http://schemas.microsoft.com/office/drawing/2014/main" xmlns="" id="{BDDF472D-A25C-4640-A70C-9122767C0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4951" y="5665208"/>
              <a:ext cx="439737" cy="3984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</p:spPr>
          <p:txBody>
            <a:bodyPr lIns="92075" tIns="46038" rIns="92075" bIns="46038" anchor="ctr"/>
            <a:lstStyle/>
            <a:p>
              <a:pPr algn="ctr">
                <a:defRPr/>
              </a:pPr>
              <a:r>
                <a:rPr lang="pt-BR"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rPr>
                <a:t>0</a:t>
              </a:r>
            </a:p>
          </p:txBody>
        </p:sp>
        <p:sp>
          <p:nvSpPr>
            <p:cNvPr id="40" name="Rectangle 1076">
              <a:extLst>
                <a:ext uri="{FF2B5EF4-FFF2-40B4-BE49-F238E27FC236}">
                  <a16:creationId xmlns:a16="http://schemas.microsoft.com/office/drawing/2014/main" xmlns="" id="{E383DBD6-FB36-0344-AB9E-AC8E25EE81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6151" y="5665208"/>
              <a:ext cx="439737" cy="3984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</p:spPr>
          <p:txBody>
            <a:bodyPr lIns="92075" tIns="46038" rIns="92075" bIns="46038" anchor="ctr"/>
            <a:lstStyle/>
            <a:p>
              <a:pPr algn="ctr">
                <a:defRPr/>
              </a:pPr>
              <a:r>
                <a:rPr lang="pt-BR"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rPr>
                <a:t>3</a:t>
              </a:r>
            </a:p>
          </p:txBody>
        </p:sp>
        <p:sp>
          <p:nvSpPr>
            <p:cNvPr id="41" name="Rectangle 1077">
              <a:extLst>
                <a:ext uri="{FF2B5EF4-FFF2-40B4-BE49-F238E27FC236}">
                  <a16:creationId xmlns:a16="http://schemas.microsoft.com/office/drawing/2014/main" xmlns="" id="{0A6A586B-83D3-CF40-8B86-6BC4B9786E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74012" y="5665208"/>
              <a:ext cx="438150" cy="3984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</p:spPr>
          <p:txBody>
            <a:bodyPr lIns="92075" tIns="46038" rIns="92075" bIns="46038" anchor="ctr"/>
            <a:lstStyle/>
            <a:p>
              <a:pPr algn="ctr">
                <a:defRPr/>
              </a:pPr>
              <a:r>
                <a:rPr lang="pt-BR"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rPr>
                <a:t>6</a:t>
              </a:r>
            </a:p>
          </p:txBody>
        </p:sp>
        <p:sp>
          <p:nvSpPr>
            <p:cNvPr id="42" name="Rectangle 1078">
              <a:extLst>
                <a:ext uri="{FF2B5EF4-FFF2-40B4-BE49-F238E27FC236}">
                  <a16:creationId xmlns:a16="http://schemas.microsoft.com/office/drawing/2014/main" xmlns="" id="{8235C0D4-08BE-924C-9766-090662A79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4100" y="5665208"/>
              <a:ext cx="438150" cy="3984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</p:spPr>
          <p:txBody>
            <a:bodyPr lIns="92075" tIns="46038" rIns="92075" bIns="46038" anchor="ctr"/>
            <a:lstStyle/>
            <a:p>
              <a:pPr algn="ctr">
                <a:defRPr/>
              </a:pPr>
              <a:r>
                <a:rPr lang="pt-BR"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rPr>
                <a:t>9</a:t>
              </a:r>
            </a:p>
          </p:txBody>
        </p:sp>
        <p:sp>
          <p:nvSpPr>
            <p:cNvPr id="43" name="Rectangle 1079">
              <a:extLst>
                <a:ext uri="{FF2B5EF4-FFF2-40B4-BE49-F238E27FC236}">
                  <a16:creationId xmlns:a16="http://schemas.microsoft.com/office/drawing/2014/main" xmlns="" id="{F5036CFA-C71B-3148-97B9-A3E741082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2587" y="5665208"/>
              <a:ext cx="438150" cy="3984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</p:spPr>
          <p:txBody>
            <a:bodyPr lIns="92075" tIns="46038" rIns="92075" bIns="46038" anchor="ctr"/>
            <a:lstStyle/>
            <a:p>
              <a:pPr algn="ctr">
                <a:defRPr/>
              </a:pPr>
              <a:r>
                <a:rPr lang="pt-BR"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rPr>
                <a:t>12</a:t>
              </a:r>
            </a:p>
          </p:txBody>
        </p:sp>
        <p:sp>
          <p:nvSpPr>
            <p:cNvPr id="44" name="Rectangle 1080">
              <a:extLst>
                <a:ext uri="{FF2B5EF4-FFF2-40B4-BE49-F238E27FC236}">
                  <a16:creationId xmlns:a16="http://schemas.microsoft.com/office/drawing/2014/main" xmlns="" id="{BDA0A47C-0C83-664C-BD8C-AE77B489E8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8862" y="5665208"/>
              <a:ext cx="439738" cy="3984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</p:spPr>
          <p:txBody>
            <a:bodyPr lIns="92075" tIns="46038" rIns="92075" bIns="46038" anchor="ctr"/>
            <a:lstStyle/>
            <a:p>
              <a:pPr algn="ctr">
                <a:defRPr/>
              </a:pPr>
              <a:r>
                <a:rPr lang="pt-BR"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rPr>
                <a:t>15</a:t>
              </a:r>
            </a:p>
          </p:txBody>
        </p:sp>
        <p:sp>
          <p:nvSpPr>
            <p:cNvPr id="45" name="Rectangle 1081">
              <a:extLst>
                <a:ext uri="{FF2B5EF4-FFF2-40B4-BE49-F238E27FC236}">
                  <a16:creationId xmlns:a16="http://schemas.microsoft.com/office/drawing/2014/main" xmlns="" id="{FEC3D153-0C03-7541-9846-6BF9AEF498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9763" y="5993820"/>
              <a:ext cx="3051175" cy="3302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</p:spPr>
          <p:txBody>
            <a:bodyPr lIns="90488" tIns="44450" rIns="90488" bIns="44450"/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pt-BR" altLang="pt-BR" sz="1600" b="1">
                  <a:solidFill>
                    <a:schemeClr val="tx1"/>
                  </a:solidFill>
                </a:rPr>
                <a:t>Anos de randomização</a:t>
              </a:r>
            </a:p>
          </p:txBody>
        </p:sp>
        <p:sp>
          <p:nvSpPr>
            <p:cNvPr id="46" name="Rectangle 1082">
              <a:extLst>
                <a:ext uri="{FF2B5EF4-FFF2-40B4-BE49-F238E27FC236}">
                  <a16:creationId xmlns:a16="http://schemas.microsoft.com/office/drawing/2014/main" xmlns="" id="{43A39E0D-59DC-5F45-AB11-12E63C7AC5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338638" y="3474458"/>
              <a:ext cx="3433762" cy="29368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</p:spPr>
          <p:txBody>
            <a:bodyPr lIns="90488" tIns="44450" rIns="90488" bIns="44450"/>
            <a:lstStyle/>
            <a:p>
              <a:pPr algn="ctr">
                <a:defRPr/>
              </a:pPr>
              <a:r>
                <a:rPr lang="pt-BR" sz="1600" b="1" dirty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rPr>
                <a:t>% pacientes com evento</a:t>
              </a:r>
            </a:p>
          </p:txBody>
        </p:sp>
        <p:sp>
          <p:nvSpPr>
            <p:cNvPr id="47" name="Rectangle 1083">
              <a:extLst>
                <a:ext uri="{FF2B5EF4-FFF2-40B4-BE49-F238E27FC236}">
                  <a16:creationId xmlns:a16="http://schemas.microsoft.com/office/drawing/2014/main" xmlns="" id="{6990C303-4BCB-874D-B353-6AA62AAC00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762" y="5206420"/>
              <a:ext cx="438150" cy="39846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</p:spPr>
          <p:txBody>
            <a:bodyPr lIns="92075" tIns="46038" rIns="92075" bIns="46038" anchor="ctr"/>
            <a:lstStyle/>
            <a:p>
              <a:pPr algn="r">
                <a:defRPr/>
              </a:pPr>
              <a:r>
                <a:rPr lang="pt-BR"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rPr>
                <a:t>0</a:t>
              </a:r>
            </a:p>
          </p:txBody>
        </p:sp>
        <p:sp>
          <p:nvSpPr>
            <p:cNvPr id="48" name="Rectangle 1084">
              <a:extLst>
                <a:ext uri="{FF2B5EF4-FFF2-40B4-BE49-F238E27FC236}">
                  <a16:creationId xmlns:a16="http://schemas.microsoft.com/office/drawing/2014/main" xmlns="" id="{B0139115-9FCE-7E4E-84CB-4302862219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762" y="4050720"/>
              <a:ext cx="438150" cy="39846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</p:spPr>
          <p:txBody>
            <a:bodyPr lIns="92075" tIns="46038" rIns="92075" bIns="46038" anchor="ctr"/>
            <a:lstStyle/>
            <a:p>
              <a:pPr algn="r">
                <a:defRPr/>
              </a:pPr>
              <a:r>
                <a:rPr lang="pt-BR"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rPr>
                <a:t>10</a:t>
              </a:r>
            </a:p>
          </p:txBody>
        </p:sp>
        <p:sp>
          <p:nvSpPr>
            <p:cNvPr id="49" name="Rectangle 1085">
              <a:extLst>
                <a:ext uri="{FF2B5EF4-FFF2-40B4-BE49-F238E27FC236}">
                  <a16:creationId xmlns:a16="http://schemas.microsoft.com/office/drawing/2014/main" xmlns="" id="{B3CE9EA6-1BB8-C14C-A196-5650EFA52A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762" y="2920420"/>
              <a:ext cx="438150" cy="39846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</p:spPr>
          <p:txBody>
            <a:bodyPr lIns="92075" tIns="46038" rIns="92075" bIns="46038" anchor="ctr"/>
            <a:lstStyle/>
            <a:p>
              <a:pPr algn="r">
                <a:defRPr/>
              </a:pPr>
              <a:r>
                <a:rPr lang="pt-BR"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rPr>
                <a:t>20</a:t>
              </a:r>
            </a:p>
          </p:txBody>
        </p:sp>
        <p:sp>
          <p:nvSpPr>
            <p:cNvPr id="50" name="Rectangle 1086">
              <a:extLst>
                <a:ext uri="{FF2B5EF4-FFF2-40B4-BE49-F238E27FC236}">
                  <a16:creationId xmlns:a16="http://schemas.microsoft.com/office/drawing/2014/main" xmlns="" id="{DC847293-375B-3B49-8FE5-94564E383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762" y="1764720"/>
              <a:ext cx="438150" cy="39846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</p:spPr>
          <p:txBody>
            <a:bodyPr lIns="92075" tIns="46038" rIns="92075" bIns="46038" anchor="ctr"/>
            <a:lstStyle/>
            <a:p>
              <a:pPr algn="r">
                <a:defRPr/>
              </a:pPr>
              <a:r>
                <a:rPr lang="pt-BR"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rPr>
                <a:t>30</a:t>
              </a:r>
            </a:p>
          </p:txBody>
        </p:sp>
        <p:sp>
          <p:nvSpPr>
            <p:cNvPr id="51" name="Rectangle 1087">
              <a:extLst>
                <a:ext uri="{FF2B5EF4-FFF2-40B4-BE49-F238E27FC236}">
                  <a16:creationId xmlns:a16="http://schemas.microsoft.com/office/drawing/2014/main" xmlns="" id="{BAB88BF0-0E74-9743-94C2-9AE44DD7C9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7387" y="1988558"/>
              <a:ext cx="2012950" cy="95726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90488" tIns="44450" rIns="90488" bIns="44450"/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l">
                <a:lnSpc>
                  <a:spcPct val="120000"/>
                </a:lnSpc>
                <a:defRPr/>
              </a:pPr>
              <a:r>
                <a:rPr lang="pt-BR" altLang="pt-BR" sz="1600" b="1" dirty="0">
                  <a:solidFill>
                    <a:schemeClr val="tx1"/>
                  </a:solidFill>
                </a:rPr>
                <a:t>Convencional</a:t>
              </a:r>
            </a:p>
            <a:p>
              <a:pPr algn="l">
                <a:lnSpc>
                  <a:spcPct val="120000"/>
                </a:lnSpc>
                <a:defRPr/>
              </a:pPr>
              <a:r>
                <a:rPr lang="pt-BR" altLang="pt-BR" sz="1600" b="1" dirty="0">
                  <a:solidFill>
                    <a:schemeClr val="tx1"/>
                  </a:solidFill>
                </a:rPr>
                <a:t>Intensivo</a:t>
              </a:r>
            </a:p>
            <a:p>
              <a:pPr algn="l">
                <a:lnSpc>
                  <a:spcPct val="120000"/>
                </a:lnSpc>
                <a:defRPr/>
              </a:pPr>
              <a:r>
                <a:rPr lang="pt-BR" altLang="pt-BR" sz="1600" b="1" dirty="0" err="1">
                  <a:solidFill>
                    <a:schemeClr val="tx1"/>
                  </a:solidFill>
                </a:rPr>
                <a:t>p</a:t>
              </a:r>
              <a:r>
                <a:rPr lang="pt-BR" altLang="pt-BR" sz="1600" b="1" dirty="0">
                  <a:solidFill>
                    <a:schemeClr val="tx1"/>
                  </a:solidFill>
                </a:rPr>
                <a:t> = 0,029</a:t>
              </a:r>
            </a:p>
          </p:txBody>
        </p:sp>
        <p:sp>
          <p:nvSpPr>
            <p:cNvPr id="52" name="Line 1088">
              <a:extLst>
                <a:ext uri="{FF2B5EF4-FFF2-40B4-BE49-F238E27FC236}">
                  <a16:creationId xmlns:a16="http://schemas.microsoft.com/office/drawing/2014/main" xmlns="" id="{E4FEC95A-AB22-EF45-B03F-A23000CA55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18312" y="2134607"/>
              <a:ext cx="228600" cy="0"/>
            </a:xfrm>
            <a:prstGeom prst="line">
              <a:avLst/>
            </a:prstGeom>
            <a:noFill/>
            <a:ln w="28575">
              <a:solidFill>
                <a:srgbClr val="E0DF02"/>
              </a:solidFill>
              <a:round/>
              <a:headEnd type="none" w="sm" len="sm"/>
              <a:tailEnd type="none" w="sm" len="sm"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endParaRPr lang="en-US" b="1">
                <a:latin typeface="Arial" charset="0"/>
                <a:ea typeface="ＭＳ Ｐゴシック" charset="0"/>
              </a:endParaRPr>
            </a:p>
          </p:txBody>
        </p:sp>
        <p:sp>
          <p:nvSpPr>
            <p:cNvPr id="53" name="Line 1089">
              <a:extLst>
                <a:ext uri="{FF2B5EF4-FFF2-40B4-BE49-F238E27FC236}">
                  <a16:creationId xmlns:a16="http://schemas.microsoft.com/office/drawing/2014/main" xmlns="" id="{07D01BDC-0E50-9A4C-8288-1A5BDE70C2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18312" y="2431470"/>
              <a:ext cx="228600" cy="0"/>
            </a:xfrm>
            <a:prstGeom prst="line">
              <a:avLst/>
            </a:prstGeom>
            <a:noFill/>
            <a:ln w="28575">
              <a:solidFill>
                <a:srgbClr val="82DFDF"/>
              </a:solidFill>
              <a:round/>
              <a:headEnd type="none" w="sm" len="sm"/>
              <a:tailEnd type="none" w="sm" len="sm"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endParaRPr lang="en-US" b="1">
                <a:latin typeface="Arial" charset="0"/>
                <a:ea typeface="ＭＳ Ｐゴシック" charset="0"/>
              </a:endParaRPr>
            </a:p>
          </p:txBody>
        </p:sp>
        <p:sp>
          <p:nvSpPr>
            <p:cNvPr id="54" name="Rectangle 1091">
              <a:extLst>
                <a:ext uri="{FF2B5EF4-FFF2-40B4-BE49-F238E27FC236}">
                  <a16:creationId xmlns:a16="http://schemas.microsoft.com/office/drawing/2014/main" xmlns="" id="{B5051D6C-598C-294F-9C02-C01360338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3088" y="4853996"/>
              <a:ext cx="2011363" cy="59213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90488" tIns="44450" rIns="90488" bIns="44450"/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r">
                <a:lnSpc>
                  <a:spcPct val="120000"/>
                </a:lnSpc>
                <a:defRPr/>
              </a:pPr>
              <a:r>
                <a:rPr lang="pt-BR" altLang="pt-BR" sz="1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Redução risco 25%</a:t>
              </a:r>
            </a:p>
            <a:p>
              <a:pPr algn="r">
                <a:lnSpc>
                  <a:spcPct val="120000"/>
                </a:lnSpc>
                <a:defRPr/>
              </a:pPr>
              <a:r>
                <a:rPr lang="pt-BR" altLang="pt-BR" sz="1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(95% IC: 7- 40%)</a:t>
              </a:r>
              <a:endParaRPr lang="pt-BR" altLang="pt-BR" sz="1400" b="1">
                <a:solidFill>
                  <a:schemeClr val="tx1"/>
                </a:solidFill>
              </a:endParaRPr>
            </a:p>
          </p:txBody>
        </p:sp>
      </p:grpSp>
      <p:sp>
        <p:nvSpPr>
          <p:cNvPr id="69" name="Retângulo 33">
            <a:extLst>
              <a:ext uri="{FF2B5EF4-FFF2-40B4-BE49-F238E27FC236}">
                <a16:creationId xmlns:a16="http://schemas.microsoft.com/office/drawing/2014/main" xmlns="" id="{2CA9CB8E-84BB-3442-A155-92772428A4FC}"/>
              </a:ext>
            </a:extLst>
          </p:cNvPr>
          <p:cNvSpPr>
            <a:spLocks noChangeArrowheads="1"/>
          </p:cNvSpPr>
          <p:nvPr/>
        </p:nvSpPr>
        <p:spPr bwMode="auto">
          <a:xfrm rot="20383599">
            <a:off x="714418" y="2927217"/>
            <a:ext cx="5847311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b="1" i="1" dirty="0">
                <a:solidFill>
                  <a:srgbClr val="001965"/>
                </a:solidFill>
                <a:latin typeface="Arial"/>
                <a:ea typeface="+mn-ea"/>
                <a:cs typeface="Arial"/>
              </a:rPr>
              <a:t>Controle glicêmico intensivo preveniu desfechos microvasculares</a:t>
            </a:r>
          </a:p>
        </p:txBody>
      </p:sp>
      <p:sp>
        <p:nvSpPr>
          <p:cNvPr id="70" name="Rectangle 2">
            <a:extLst>
              <a:ext uri="{FF2B5EF4-FFF2-40B4-BE49-F238E27FC236}">
                <a16:creationId xmlns:a16="http://schemas.microsoft.com/office/drawing/2014/main" xmlns="" id="{6730127D-1F50-D045-B024-8E57D8F79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9387" y="130450"/>
            <a:ext cx="95154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pt-B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UKPDS</a:t>
            </a:r>
            <a:br>
              <a:rPr lang="en-US" altLang="pt-B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pt-BR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Desfechos</a:t>
            </a:r>
            <a:r>
              <a:rPr lang="en-US" altLang="pt-B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pt-BR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segundo</a:t>
            </a:r>
            <a:r>
              <a:rPr lang="en-US" altLang="pt-B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pt-BR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tipo</a:t>
            </a:r>
            <a:r>
              <a:rPr lang="en-US" altLang="pt-B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altLang="pt-BR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tratamento</a:t>
            </a:r>
            <a:endParaRPr lang="en-US" altLang="pt-BR" sz="28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BC9B8FB7-3C88-154C-8ED1-46A57EF33160}"/>
              </a:ext>
            </a:extLst>
          </p:cNvPr>
          <p:cNvGrpSpPr/>
          <p:nvPr/>
        </p:nvGrpSpPr>
        <p:grpSpPr>
          <a:xfrm>
            <a:off x="2999965" y="3203669"/>
            <a:ext cx="8635776" cy="3048553"/>
            <a:chOff x="2999965" y="3203669"/>
            <a:chExt cx="8635776" cy="3048553"/>
          </a:xfrm>
        </p:grpSpPr>
        <p:sp>
          <p:nvSpPr>
            <p:cNvPr id="72" name="Retângulo 33">
              <a:extLst>
                <a:ext uri="{FF2B5EF4-FFF2-40B4-BE49-F238E27FC236}">
                  <a16:creationId xmlns:a16="http://schemas.microsoft.com/office/drawing/2014/main" xmlns="" id="{0D8D898E-2A2E-574C-B4AA-1FD40DA8BD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383599">
              <a:off x="2999965" y="3203669"/>
              <a:ext cx="8635776" cy="8309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2400" b="1" i="1" dirty="0">
                  <a:solidFill>
                    <a:srgbClr val="001965"/>
                  </a:solidFill>
                  <a:latin typeface="Arial"/>
                  <a:ea typeface="+mn-ea"/>
                  <a:cs typeface="Arial"/>
                </a:rPr>
                <a:t>Para reduzir evento </a:t>
              </a:r>
              <a:r>
                <a:rPr lang="pt-BR" altLang="pt-BR" sz="2400" b="1" i="1" dirty="0" err="1">
                  <a:solidFill>
                    <a:srgbClr val="001965"/>
                  </a:solidFill>
                  <a:latin typeface="Arial"/>
                  <a:ea typeface="+mn-ea"/>
                  <a:cs typeface="Arial"/>
                </a:rPr>
                <a:t>macrovascular</a:t>
              </a:r>
              <a:r>
                <a:rPr lang="pt-BR" altLang="pt-BR" sz="2400" b="1" i="1" dirty="0">
                  <a:solidFill>
                    <a:srgbClr val="001965"/>
                  </a:solidFill>
                  <a:latin typeface="Arial"/>
                  <a:ea typeface="+mn-ea"/>
                  <a:cs typeface="Arial"/>
                </a:rPr>
                <a:t> é necessário tratamento intensivo do conjunto de fatores de risco CV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xmlns="" id="{7F8BA1A6-35FB-FA44-8191-623985ACC84B}"/>
                </a:ext>
              </a:extLst>
            </p:cNvPr>
            <p:cNvGrpSpPr/>
            <p:nvPr/>
          </p:nvGrpSpPr>
          <p:grpSpPr>
            <a:xfrm>
              <a:off x="8510885" y="4078935"/>
              <a:ext cx="2606318" cy="2173287"/>
              <a:chOff x="9059525" y="3786327"/>
              <a:chExt cx="2606318" cy="2173287"/>
            </a:xfrm>
          </p:grpSpPr>
          <p:grpSp>
            <p:nvGrpSpPr>
              <p:cNvPr id="74" name="Grupo 14">
                <a:extLst>
                  <a:ext uri="{FF2B5EF4-FFF2-40B4-BE49-F238E27FC236}">
                    <a16:creationId xmlns:a16="http://schemas.microsoft.com/office/drawing/2014/main" xmlns="" id="{BC18F12E-BAB8-5046-BA06-EA36C18EBA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59525" y="3786327"/>
                <a:ext cx="2606318" cy="2173287"/>
                <a:chOff x="6937492" y="4192588"/>
                <a:chExt cx="2856469" cy="2233612"/>
              </a:xfrm>
            </p:grpSpPr>
            <p:sp>
              <p:nvSpPr>
                <p:cNvPr id="76" name="Oval 6">
                  <a:extLst>
                    <a:ext uri="{FF2B5EF4-FFF2-40B4-BE49-F238E27FC236}">
                      <a16:creationId xmlns:a16="http://schemas.microsoft.com/office/drawing/2014/main" xmlns="" id="{999793B1-6732-8D4F-858E-AABD3CAB5B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34432" y="4192588"/>
                  <a:ext cx="1906406" cy="164782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7B684"/>
                    </a:gs>
                    <a:gs pos="50000">
                      <a:srgbClr val="697F5C"/>
                    </a:gs>
                    <a:gs pos="100000">
                      <a:srgbClr val="97B684"/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Monotype Sorts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pt-BR" sz="18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" name="Oval 7">
                  <a:extLst>
                    <a:ext uri="{FF2B5EF4-FFF2-40B4-BE49-F238E27FC236}">
                      <a16:creationId xmlns:a16="http://schemas.microsoft.com/office/drawing/2014/main" xmlns="" id="{3CB4CAC3-5442-014F-832A-4B930A3840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34432" y="4778375"/>
                  <a:ext cx="1906406" cy="1647825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Monotype Sorts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pt-BR" sz="18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" name="Rectangle 8">
                  <a:extLst>
                    <a:ext uri="{FF2B5EF4-FFF2-40B4-BE49-F238E27FC236}">
                      <a16:creationId xmlns:a16="http://schemas.microsoft.com/office/drawing/2014/main" xmlns="" id="{92D98611-2EC3-F340-841E-9ECB10EBF2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35178" y="5979151"/>
                  <a:ext cx="1280542" cy="3486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92075" tIns="46038" rIns="92075" bIns="46038">
                  <a:spAutoFit/>
                </a:bodyPr>
                <a:lstStyle>
                  <a:lvl1pPr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pt-BR" altLang="pt-BR" sz="1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 Narrow" panose="020B0606020202030204" pitchFamily="34" charset="0"/>
                    </a:rPr>
                    <a:t>Obesidade</a:t>
                  </a:r>
                </a:p>
              </p:txBody>
            </p:sp>
            <p:sp>
              <p:nvSpPr>
                <p:cNvPr id="79" name="Oval 11">
                  <a:extLst>
                    <a:ext uri="{FF2B5EF4-FFF2-40B4-BE49-F238E27FC236}">
                      <a16:creationId xmlns:a16="http://schemas.microsoft.com/office/drawing/2014/main" xmlns="" id="{37198C42-5282-244B-963E-E7C1364B11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56195" y="4606211"/>
                  <a:ext cx="1578384" cy="147867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F79"/>
                    </a:gs>
                    <a:gs pos="50000">
                      <a:srgbClr val="B26F54"/>
                    </a:gs>
                    <a:gs pos="100000">
                      <a:srgbClr val="FF9F79"/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Monotype Sorts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pt-BR" sz="18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" name="Oval 12">
                  <a:extLst>
                    <a:ext uri="{FF2B5EF4-FFF2-40B4-BE49-F238E27FC236}">
                      <a16:creationId xmlns:a16="http://schemas.microsoft.com/office/drawing/2014/main" xmlns="" id="{6F1CAE8D-3DE8-E641-931E-EC2A393E18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37492" y="4607006"/>
                  <a:ext cx="1534562" cy="148961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B43E"/>
                    </a:gs>
                    <a:gs pos="50000">
                      <a:srgbClr val="FCB43E">
                        <a:gamma/>
                        <a:shade val="69804"/>
                        <a:invGamma/>
                      </a:srgbClr>
                    </a:gs>
                    <a:gs pos="100000">
                      <a:srgbClr val="FCB43E"/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lvl1pPr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pt-BR" altLang="pt-BR" sz="1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 Narrow" panose="020B0606020202030204" pitchFamily="34" charset="0"/>
                    </a:rPr>
                    <a:t>Diabetes</a:t>
                  </a:r>
                </a:p>
              </p:txBody>
            </p:sp>
            <p:sp>
              <p:nvSpPr>
                <p:cNvPr id="81" name="Rectangle 13">
                  <a:extLst>
                    <a:ext uri="{FF2B5EF4-FFF2-40B4-BE49-F238E27FC236}">
                      <a16:creationId xmlns:a16="http://schemas.microsoft.com/office/drawing/2014/main" xmlns="" id="{079917EB-ED3B-8544-B0F0-BD75F25E81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53352" y="5186684"/>
                  <a:ext cx="1440609" cy="3486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92075" tIns="46038" rIns="92075" bIns="46038">
                  <a:spAutoFit/>
                </a:bodyPr>
                <a:lstStyle>
                  <a:lvl1pPr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pt-BR" altLang="pt-BR" sz="1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 Narrow" panose="020B0606020202030204" pitchFamily="34" charset="0"/>
                    </a:rPr>
                    <a:t>Hipertensão</a:t>
                  </a:r>
                </a:p>
              </p:txBody>
            </p:sp>
            <p:sp>
              <p:nvSpPr>
                <p:cNvPr id="82" name="Rectangle 10">
                  <a:extLst>
                    <a:ext uri="{FF2B5EF4-FFF2-40B4-BE49-F238E27FC236}">
                      <a16:creationId xmlns:a16="http://schemas.microsoft.com/office/drawing/2014/main" xmlns="" id="{AB8CA143-002C-A540-8BDD-1556437940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40398" y="4251324"/>
                  <a:ext cx="1435389" cy="3486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92075" tIns="46038" rIns="92075" bIns="46038">
                  <a:spAutoFit/>
                </a:bodyPr>
                <a:lstStyle>
                  <a:lvl1pPr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FF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pt-BR" altLang="pt-BR" sz="1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 Narrow" panose="020B0606020202030204" pitchFamily="34" charset="0"/>
                    </a:rPr>
                    <a:t>Dislipidemia</a:t>
                  </a:r>
                </a:p>
              </p:txBody>
            </p:sp>
            <p:sp>
              <p:nvSpPr>
                <p:cNvPr id="83" name="WordArt 21">
                  <a:extLst>
                    <a:ext uri="{FF2B5EF4-FFF2-40B4-BE49-F238E27FC236}">
                      <a16:creationId xmlns:a16="http://schemas.microsoft.com/office/drawing/2014/main" xmlns="" id="{6ED154DD-05F1-7543-8E60-D76A8E3F5888}"/>
                    </a:ext>
                  </a:extLst>
                </p:cNvPr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7178816" y="5675872"/>
                  <a:ext cx="2256285" cy="698500"/>
                </a:xfrm>
                <a:prstGeom prst="rect">
                  <a:avLst/>
                </a:prstGeom>
              </p:spPr>
              <p:txBody>
                <a:bodyPr spcFirstLastPara="1" wrap="none" fromWordArt="1">
                  <a:prstTxWarp prst="textArchUp">
                    <a:avLst>
                      <a:gd name="adj" fmla="val 11023916"/>
                    </a:avLst>
                  </a:prstTxWarp>
                </a:bodyPr>
                <a:lstStyle/>
                <a:p>
                  <a:pPr algn="ctr"/>
                  <a:endParaRPr lang="x-none" sz="1000" b="1" kern="10" dirty="0">
                    <a:ln w="9525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endParaRPr>
                </a:p>
              </p:txBody>
            </p:sp>
          </p:grp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xmlns="" id="{43D3027B-31A7-B94F-9706-95D0B698AF17}"/>
                  </a:ext>
                </a:extLst>
              </p:cNvPr>
              <p:cNvSpPr/>
              <p:nvPr/>
            </p:nvSpPr>
            <p:spPr>
              <a:xfrm>
                <a:off x="9411631" y="4490111"/>
                <a:ext cx="1737360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b="1" kern="10" dirty="0" err="1">
                    <a:ln w="9525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Síndrome</a:t>
                </a:r>
                <a:r>
                  <a:rPr lang="en-US" sz="1800" b="1" kern="10" dirty="0">
                    <a:ln w="9525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 </a:t>
                </a:r>
              </a:p>
              <a:p>
                <a:pPr algn="ctr"/>
                <a:endParaRPr lang="en-US" sz="1600" b="1" kern="10" dirty="0">
                  <a:ln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pPr algn="ctr"/>
                <a:r>
                  <a:rPr lang="en-US" sz="1800" b="1" kern="10" dirty="0" err="1">
                    <a:ln w="9525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Metabólica</a:t>
                </a:r>
                <a:endParaRPr lang="x-none" sz="18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DF94ADFE-406D-5448-9E72-847DF00BB637}"/>
              </a:ext>
            </a:extLst>
          </p:cNvPr>
          <p:cNvSpPr txBox="1"/>
          <p:nvPr/>
        </p:nvSpPr>
        <p:spPr>
          <a:xfrm>
            <a:off x="10052207" y="6247052"/>
            <a:ext cx="19720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1400" i="1">
                <a:solidFill>
                  <a:schemeClr val="accent1">
                    <a:lumMod val="50000"/>
                  </a:schemeClr>
                </a:solidFill>
                <a:latin typeface="Arial Narrow" panose="020B0604020202020204" pitchFamily="34" charset="0"/>
                <a:ea typeface="MS PGothic" panose="020B0600070205080204" pitchFamily="34" charset="-128"/>
                <a:cs typeface="Arial Narrow" panose="020B0604020202020204" pitchFamily="34" charset="0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x-none" b="1" dirty="0"/>
              <a:t>Steno-2</a:t>
            </a:r>
          </a:p>
          <a:p>
            <a:r>
              <a:rPr lang="x-none" b="1" dirty="0"/>
              <a:t>Gaede P et al. NEJM 2008</a:t>
            </a:r>
          </a:p>
        </p:txBody>
      </p:sp>
      <p:grpSp>
        <p:nvGrpSpPr>
          <p:cNvPr id="85" name="Group 105">
            <a:extLst>
              <a:ext uri="{FF2B5EF4-FFF2-40B4-BE49-F238E27FC236}">
                <a16:creationId xmlns:a16="http://schemas.microsoft.com/office/drawing/2014/main" xmlns="" id="{34190520-B390-2C4E-B9E9-D8A04835B24F}"/>
              </a:ext>
            </a:extLst>
          </p:cNvPr>
          <p:cNvGrpSpPr>
            <a:grpSpLocks/>
          </p:cNvGrpSpPr>
          <p:nvPr/>
        </p:nvGrpSpPr>
        <p:grpSpPr bwMode="auto">
          <a:xfrm>
            <a:off x="191866" y="127878"/>
            <a:ext cx="1044575" cy="1271588"/>
            <a:chOff x="432" y="864"/>
            <a:chExt cx="2736" cy="3264"/>
          </a:xfrm>
        </p:grpSpPr>
        <p:grpSp>
          <p:nvGrpSpPr>
            <p:cNvPr id="86" name="Group 106">
              <a:extLst>
                <a:ext uri="{FF2B5EF4-FFF2-40B4-BE49-F238E27FC236}">
                  <a16:creationId xmlns:a16="http://schemas.microsoft.com/office/drawing/2014/main" xmlns="" id="{41C20719-46E9-AF40-B1C9-7F904C56F5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" y="864"/>
              <a:ext cx="2736" cy="3264"/>
              <a:chOff x="432" y="864"/>
              <a:chExt cx="2736" cy="3264"/>
            </a:xfrm>
          </p:grpSpPr>
          <p:grpSp>
            <p:nvGrpSpPr>
              <p:cNvPr id="88" name="Group 107">
                <a:extLst>
                  <a:ext uri="{FF2B5EF4-FFF2-40B4-BE49-F238E27FC236}">
                    <a16:creationId xmlns:a16="http://schemas.microsoft.com/office/drawing/2014/main" xmlns="" id="{4361859F-C14A-B24C-868F-B0FABDC81F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" y="864"/>
                <a:ext cx="2736" cy="3264"/>
                <a:chOff x="432" y="864"/>
                <a:chExt cx="2736" cy="3264"/>
              </a:xfrm>
            </p:grpSpPr>
            <p:pic>
              <p:nvPicPr>
                <p:cNvPr id="97" name="Picture 108">
                  <a:extLst>
                    <a:ext uri="{FF2B5EF4-FFF2-40B4-BE49-F238E27FC236}">
                      <a16:creationId xmlns:a16="http://schemas.microsoft.com/office/drawing/2014/main" xmlns="" id="{08711855-1DF2-F640-AA74-C207B0CF054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2" y="864"/>
                  <a:ext cx="2736" cy="32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8" name="Oval 109">
                  <a:extLst>
                    <a:ext uri="{FF2B5EF4-FFF2-40B4-BE49-F238E27FC236}">
                      <a16:creationId xmlns:a16="http://schemas.microsoft.com/office/drawing/2014/main" xmlns="" id="{55649498-DDD2-414B-AC91-CDE0D0344F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2448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Monotype Sorts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pt-BR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9" name="Oval 110">
                  <a:extLst>
                    <a:ext uri="{FF2B5EF4-FFF2-40B4-BE49-F238E27FC236}">
                      <a16:creationId xmlns:a16="http://schemas.microsoft.com/office/drawing/2014/main" xmlns="" id="{84C50A7D-3979-7243-9CFA-185419247D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4" y="3360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Monotype Sorts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pt-BR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0" name="Oval 111">
                  <a:extLst>
                    <a:ext uri="{FF2B5EF4-FFF2-40B4-BE49-F238E27FC236}">
                      <a16:creationId xmlns:a16="http://schemas.microsoft.com/office/drawing/2014/main" xmlns="" id="{9FACB421-FA1E-6348-B407-170B8950DE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88" y="3264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Monotype Sorts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pt-BR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1" name="Oval 112">
                  <a:extLst>
                    <a:ext uri="{FF2B5EF4-FFF2-40B4-BE49-F238E27FC236}">
                      <a16:creationId xmlns:a16="http://schemas.microsoft.com/office/drawing/2014/main" xmlns="" id="{E4D6C5B4-18B2-8246-BF62-D40BF133E6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8" y="2640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Monotype Sorts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pt-BR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2" name="Oval 113">
                  <a:extLst>
                    <a:ext uri="{FF2B5EF4-FFF2-40B4-BE49-F238E27FC236}">
                      <a16:creationId xmlns:a16="http://schemas.microsoft.com/office/drawing/2014/main" xmlns="" id="{30445565-DB07-B645-913F-CB3D59AC0D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8" y="2736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Monotype Sorts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pt-BR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" name="Oval 114">
                  <a:extLst>
                    <a:ext uri="{FF2B5EF4-FFF2-40B4-BE49-F238E27FC236}">
                      <a16:creationId xmlns:a16="http://schemas.microsoft.com/office/drawing/2014/main" xmlns="" id="{DCB18DF4-E840-C944-9613-75856FBA72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64" y="1584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Monotype Sorts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pt-BR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" name="Oval 115">
                  <a:extLst>
                    <a:ext uri="{FF2B5EF4-FFF2-40B4-BE49-F238E27FC236}">
                      <a16:creationId xmlns:a16="http://schemas.microsoft.com/office/drawing/2014/main" xmlns="" id="{5C1F22E6-2002-CF48-8B10-DB4B0DFBE6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728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Monotype Sorts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pt-BR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5" name="Oval 116">
                  <a:extLst>
                    <a:ext uri="{FF2B5EF4-FFF2-40B4-BE49-F238E27FC236}">
                      <a16:creationId xmlns:a16="http://schemas.microsoft.com/office/drawing/2014/main" xmlns="" id="{AB0F1636-4C18-EF4A-9F0C-D563522D00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96" y="3120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Monotype Sorts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pt-BR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6" name="Oval 117">
                  <a:extLst>
                    <a:ext uri="{FF2B5EF4-FFF2-40B4-BE49-F238E27FC236}">
                      <a16:creationId xmlns:a16="http://schemas.microsoft.com/office/drawing/2014/main" xmlns="" id="{63908B02-6CC8-C942-9B60-5E28A6FCE4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8" y="3216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Monotype Sorts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pt-BR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7" name="Oval 118">
                  <a:extLst>
                    <a:ext uri="{FF2B5EF4-FFF2-40B4-BE49-F238E27FC236}">
                      <a16:creationId xmlns:a16="http://schemas.microsoft.com/office/drawing/2014/main" xmlns="" id="{58F80C58-CF44-DF4C-AE2D-C816136830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72" y="3696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Monotype Sorts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pt-BR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8" name="Oval 119">
                  <a:extLst>
                    <a:ext uri="{FF2B5EF4-FFF2-40B4-BE49-F238E27FC236}">
                      <a16:creationId xmlns:a16="http://schemas.microsoft.com/office/drawing/2014/main" xmlns="" id="{D8720EF3-E924-9F4A-BA28-1BF4AB8814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88" y="3120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Monotype Sorts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pt-BR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9" name="Oval 120">
                  <a:extLst>
                    <a:ext uri="{FF2B5EF4-FFF2-40B4-BE49-F238E27FC236}">
                      <a16:creationId xmlns:a16="http://schemas.microsoft.com/office/drawing/2014/main" xmlns="" id="{5E42E56E-25D8-C64C-A287-46FA26EB40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56" y="3120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Monotype Sorts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pt-BR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0" name="Oval 121">
                  <a:extLst>
                    <a:ext uri="{FF2B5EF4-FFF2-40B4-BE49-F238E27FC236}">
                      <a16:creationId xmlns:a16="http://schemas.microsoft.com/office/drawing/2014/main" xmlns="" id="{3E6502B0-4155-1E4F-82DD-A390F4C9A1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3504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Monotype Sorts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pt-BR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1" name="Oval 122">
                  <a:extLst>
                    <a:ext uri="{FF2B5EF4-FFF2-40B4-BE49-F238E27FC236}">
                      <a16:creationId xmlns:a16="http://schemas.microsoft.com/office/drawing/2014/main" xmlns="" id="{319B0DA8-ADFB-2C47-BFE7-E7C9719D6C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8" y="2832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Monotype Sorts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pt-BR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2" name="Oval 123">
                  <a:extLst>
                    <a:ext uri="{FF2B5EF4-FFF2-40B4-BE49-F238E27FC236}">
                      <a16:creationId xmlns:a16="http://schemas.microsoft.com/office/drawing/2014/main" xmlns="" id="{86C0E446-BABB-D64D-B710-625860CAF8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24" y="3792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Monotype Sorts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pt-BR" sz="180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113" name="Group 124">
                  <a:extLst>
                    <a:ext uri="{FF2B5EF4-FFF2-40B4-BE49-F238E27FC236}">
                      <a16:creationId xmlns:a16="http://schemas.microsoft.com/office/drawing/2014/main" xmlns="" id="{8137C3BA-5659-F941-840F-3B3EB30FF38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52" y="3408"/>
                  <a:ext cx="144" cy="144"/>
                  <a:chOff x="3696" y="1176"/>
                  <a:chExt cx="144" cy="144"/>
                </a:xfrm>
              </p:grpSpPr>
              <p:sp>
                <p:nvSpPr>
                  <p:cNvPr id="114" name="Oval 125">
                    <a:extLst>
                      <a:ext uri="{FF2B5EF4-FFF2-40B4-BE49-F238E27FC236}">
                        <a16:creationId xmlns:a16="http://schemas.microsoft.com/office/drawing/2014/main" xmlns="" id="{3DFC03D6-1C13-AB4C-8777-9E510A94D2E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44" y="1224"/>
                    <a:ext cx="48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1"/>
                      </a:buClr>
                      <a:buSzPct val="75000"/>
                      <a:buFont typeface="Monotype Sorts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accent1"/>
                      </a:buClr>
                      <a:buSzPct val="100000"/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100000"/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pt-BR" sz="18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15" name="Oval 126">
                    <a:extLst>
                      <a:ext uri="{FF2B5EF4-FFF2-40B4-BE49-F238E27FC236}">
                        <a16:creationId xmlns:a16="http://schemas.microsoft.com/office/drawing/2014/main" xmlns="" id="{D9D1044C-1801-C14F-80EF-6A9DBC118D6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176"/>
                    <a:ext cx="144" cy="144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1"/>
                      </a:buClr>
                      <a:buSzPct val="75000"/>
                      <a:buFont typeface="Monotype Sorts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accent1"/>
                      </a:buClr>
                      <a:buSzPct val="100000"/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100000"/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pt-BR" sz="1800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89" name="Group 127">
                <a:extLst>
                  <a:ext uri="{FF2B5EF4-FFF2-40B4-BE49-F238E27FC236}">
                    <a16:creationId xmlns:a16="http://schemas.microsoft.com/office/drawing/2014/main" xmlns="" id="{DAD2D155-5FA1-7847-B194-E7F5356893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0" y="2352"/>
                <a:ext cx="1152" cy="1248"/>
                <a:chOff x="1440" y="2352"/>
                <a:chExt cx="1152" cy="1248"/>
              </a:xfrm>
            </p:grpSpPr>
            <p:sp>
              <p:nvSpPr>
                <p:cNvPr id="90" name="Oval 128">
                  <a:extLst>
                    <a:ext uri="{FF2B5EF4-FFF2-40B4-BE49-F238E27FC236}">
                      <a16:creationId xmlns:a16="http://schemas.microsoft.com/office/drawing/2014/main" xmlns="" id="{4EC5928B-DA2D-B849-B9AF-5977805FEB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2400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Monotype Sorts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pt-BR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1" name="Oval 129">
                  <a:extLst>
                    <a:ext uri="{FF2B5EF4-FFF2-40B4-BE49-F238E27FC236}">
                      <a16:creationId xmlns:a16="http://schemas.microsoft.com/office/drawing/2014/main" xmlns="" id="{DE2FA472-DD41-D242-AE0C-6612A3A861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96" y="3552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Monotype Sorts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pt-BR" sz="180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92" name="Group 130">
                  <a:extLst>
                    <a:ext uri="{FF2B5EF4-FFF2-40B4-BE49-F238E27FC236}">
                      <a16:creationId xmlns:a16="http://schemas.microsoft.com/office/drawing/2014/main" xmlns="" id="{0E701EB5-4A62-794E-95B7-B9A057AD54A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88" y="2352"/>
                  <a:ext cx="1104" cy="1200"/>
                  <a:chOff x="1488" y="2352"/>
                  <a:chExt cx="1104" cy="1200"/>
                </a:xfrm>
              </p:grpSpPr>
              <p:sp>
                <p:nvSpPr>
                  <p:cNvPr id="93" name="Oval 131">
                    <a:extLst>
                      <a:ext uri="{FF2B5EF4-FFF2-40B4-BE49-F238E27FC236}">
                        <a16:creationId xmlns:a16="http://schemas.microsoft.com/office/drawing/2014/main" xmlns="" id="{41A0CE2C-6CF5-8A49-B29C-EC7C62E1100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2352"/>
                    <a:ext cx="48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1"/>
                      </a:buClr>
                      <a:buSzPct val="75000"/>
                      <a:buFont typeface="Monotype Sorts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accent1"/>
                      </a:buClr>
                      <a:buSzPct val="100000"/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100000"/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pt-BR" sz="18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94" name="Oval 132">
                    <a:extLst>
                      <a:ext uri="{FF2B5EF4-FFF2-40B4-BE49-F238E27FC236}">
                        <a16:creationId xmlns:a16="http://schemas.microsoft.com/office/drawing/2014/main" xmlns="" id="{67473528-44B2-4D45-9D6C-20ED67494AE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48" y="3072"/>
                    <a:ext cx="48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1"/>
                      </a:buClr>
                      <a:buSzPct val="75000"/>
                      <a:buFont typeface="Monotype Sorts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accent1"/>
                      </a:buClr>
                      <a:buSzPct val="100000"/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100000"/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pt-BR" sz="18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95" name="Oval 133">
                    <a:extLst>
                      <a:ext uri="{FF2B5EF4-FFF2-40B4-BE49-F238E27FC236}">
                        <a16:creationId xmlns:a16="http://schemas.microsoft.com/office/drawing/2014/main" xmlns="" id="{6B36B5FA-B624-8942-8826-F1E357E4B12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2928"/>
                    <a:ext cx="48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1"/>
                      </a:buClr>
                      <a:buSzPct val="75000"/>
                      <a:buFont typeface="Monotype Sorts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accent1"/>
                      </a:buClr>
                      <a:buSzPct val="100000"/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100000"/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pt-BR" sz="18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96" name="Oval 134">
                    <a:extLst>
                      <a:ext uri="{FF2B5EF4-FFF2-40B4-BE49-F238E27FC236}">
                        <a16:creationId xmlns:a16="http://schemas.microsoft.com/office/drawing/2014/main" xmlns="" id="{1C19998A-E228-0643-8744-235C9932639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44" y="3504"/>
                    <a:ext cx="48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1"/>
                      </a:buClr>
                      <a:buSzPct val="75000"/>
                      <a:buFont typeface="Monotype Sorts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accent1"/>
                      </a:buClr>
                      <a:buSzPct val="100000"/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100000"/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pt-BR" sz="1800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sp>
          <p:nvSpPr>
            <p:cNvPr id="87" name="Oval 135">
              <a:extLst>
                <a:ext uri="{FF2B5EF4-FFF2-40B4-BE49-F238E27FC236}">
                  <a16:creationId xmlns:a16="http://schemas.microsoft.com/office/drawing/2014/main" xmlns="" id="{B0567C14-7CD6-264A-B9E7-0703814067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55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34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48"/>
    </mc:Choice>
    <mc:Fallback xmlns="">
      <p:transition spd="slow" advTm="108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6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31D1AE0-5DA1-764F-A499-68A6CD258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357" y="319087"/>
            <a:ext cx="8777287" cy="1143000"/>
          </a:xfrm>
        </p:spPr>
        <p:txBody>
          <a:bodyPr/>
          <a:lstStyle/>
          <a:p>
            <a:pPr algn="ctr">
              <a:defRPr/>
            </a:pPr>
            <a:r>
              <a:rPr lang="pt-BR" altLang="pt-BR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Diabetes Mellitus</a:t>
            </a:r>
          </a:p>
        </p:txBody>
      </p:sp>
      <p:sp>
        <p:nvSpPr>
          <p:cNvPr id="33794" name="Espaço Reservado para Conteúdo 2">
            <a:extLst>
              <a:ext uri="{FF2B5EF4-FFF2-40B4-BE49-F238E27FC236}">
                <a16:creationId xmlns:a16="http://schemas.microsoft.com/office/drawing/2014/main" xmlns="" id="{EA019D1C-4316-574F-8335-142B86A74A8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493838" y="2092325"/>
            <a:ext cx="4525962" cy="3721100"/>
          </a:xfrm>
        </p:spPr>
        <p:txBody>
          <a:bodyPr/>
          <a:lstStyle/>
          <a:p>
            <a:pPr marL="265113" indent="-265113">
              <a:spcBef>
                <a:spcPts val="1200"/>
              </a:spcBef>
              <a:buFont typeface="Arial" panose="020B0604020202020204" pitchFamily="34" charset="0"/>
              <a:buAutoNum type="arabicPeriod"/>
            </a:pPr>
            <a:r>
              <a:rPr lang="pt-BR" altLang="pt-BR" sz="2400" b="1" dirty="0"/>
              <a:t>O que é DM?</a:t>
            </a:r>
          </a:p>
          <a:p>
            <a:pPr marL="265113" indent="-265113">
              <a:spcBef>
                <a:spcPts val="1200"/>
              </a:spcBef>
              <a:buFont typeface="Arial" panose="020B0604020202020204" pitchFamily="34" charset="0"/>
              <a:buAutoNum type="arabicPeriod"/>
            </a:pPr>
            <a:r>
              <a:rPr lang="pt-BR" altLang="pt-BR" sz="2400" b="1" dirty="0"/>
              <a:t>Por que estudar DM?</a:t>
            </a:r>
          </a:p>
          <a:p>
            <a:pPr marL="265113" indent="-265113">
              <a:spcBef>
                <a:spcPts val="1200"/>
              </a:spcBef>
              <a:buFont typeface="Arial" panose="020B0604020202020204" pitchFamily="34" charset="0"/>
              <a:buAutoNum type="arabicPeriod"/>
            </a:pPr>
            <a:r>
              <a:rPr lang="pt-BR" altLang="pt-BR" sz="2400" b="1" dirty="0"/>
              <a:t>O que causa os 2 principais tipos de DM? E como surgem?</a:t>
            </a:r>
          </a:p>
          <a:p>
            <a:pPr marL="265113" indent="-265113">
              <a:spcBef>
                <a:spcPts val="1200"/>
              </a:spcBef>
              <a:buFont typeface="Arial" panose="020B0604020202020204" pitchFamily="34" charset="0"/>
              <a:buAutoNum type="arabicPeriod"/>
            </a:pPr>
            <a:r>
              <a:rPr lang="pt-BR" altLang="pt-BR" sz="2400" b="1" dirty="0"/>
              <a:t>Como impacta na qualidade de vida e sobrevida?</a:t>
            </a:r>
          </a:p>
          <a:p>
            <a:pPr marL="265113" indent="-265113">
              <a:spcBef>
                <a:spcPts val="1200"/>
              </a:spcBef>
              <a:buFont typeface="Arial" panose="020B0604020202020204" pitchFamily="34" charset="0"/>
              <a:buAutoNum type="arabicPeriod"/>
            </a:pPr>
            <a:r>
              <a:rPr lang="pt-BR" altLang="pt-BR" sz="2400" b="1" dirty="0"/>
              <a:t>Que medidas tomar?</a:t>
            </a:r>
          </a:p>
          <a:p>
            <a:pPr marL="265113" indent="-265113"/>
            <a:endParaRPr lang="pt-BR" altLang="pt-BR" sz="2400" dirty="0"/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xmlns="" id="{C728A16D-4CC9-2243-912A-4487606BFDC2}"/>
              </a:ext>
            </a:extLst>
          </p:cNvPr>
          <p:cNvSpPr txBox="1">
            <a:spLocks/>
          </p:cNvSpPr>
          <p:nvPr/>
        </p:nvSpPr>
        <p:spPr bwMode="auto">
          <a:xfrm>
            <a:off x="6508749" y="2092325"/>
            <a:ext cx="4189413" cy="3169788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altLang="pt-BR" sz="2400" b="1" dirty="0">
                <a:latin typeface="+mn-lt"/>
                <a:ea typeface="+mn-ea"/>
              </a:rPr>
              <a:t>Definição e classificação</a:t>
            </a:r>
          </a:p>
          <a:p>
            <a:pPr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altLang="pt-BR" sz="2400" b="1" dirty="0">
                <a:latin typeface="+mn-lt"/>
                <a:ea typeface="+mn-ea"/>
              </a:rPr>
              <a:t>Epidemiologia</a:t>
            </a:r>
          </a:p>
          <a:p>
            <a:pPr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altLang="pt-BR" sz="2400" b="1" dirty="0">
                <a:latin typeface="+mn-lt"/>
                <a:ea typeface="+mn-ea"/>
              </a:rPr>
              <a:t>Fatores </a:t>
            </a:r>
            <a:r>
              <a:rPr lang="pt-BR" altLang="pt-BR" sz="2400" b="1" dirty="0" err="1">
                <a:latin typeface="+mn-lt"/>
                <a:ea typeface="+mn-ea"/>
              </a:rPr>
              <a:t>etiopatogênicos</a:t>
            </a:r>
            <a:r>
              <a:rPr lang="pt-BR" altLang="pt-BR" sz="2400" b="1" dirty="0">
                <a:latin typeface="+mn-lt"/>
                <a:ea typeface="+mn-ea"/>
              </a:rPr>
              <a:t> e rastreamento dos </a:t>
            </a:r>
            <a:r>
              <a:rPr lang="pt-BR" altLang="pt-BR" sz="2400" b="1" dirty="0" err="1">
                <a:latin typeface="+mn-lt"/>
                <a:ea typeface="+mn-ea"/>
              </a:rPr>
              <a:t>FRs</a:t>
            </a:r>
            <a:endParaRPr lang="pt-BR" altLang="pt-BR" sz="2400" b="1" dirty="0">
              <a:latin typeface="+mn-lt"/>
              <a:ea typeface="+mn-ea"/>
            </a:endParaRPr>
          </a:p>
          <a:p>
            <a:pPr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altLang="pt-BR" sz="2400" b="1" dirty="0">
                <a:latin typeface="+mn-lt"/>
                <a:ea typeface="+mn-ea"/>
              </a:rPr>
              <a:t>Complicações</a:t>
            </a:r>
          </a:p>
          <a:p>
            <a:pPr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altLang="pt-BR" sz="2400" b="1" dirty="0">
                <a:latin typeface="+mn-lt"/>
                <a:ea typeface="+mn-ea"/>
              </a:rPr>
              <a:t>Prevenção e tratamento</a:t>
            </a:r>
          </a:p>
        </p:txBody>
      </p:sp>
      <p:pic>
        <p:nvPicPr>
          <p:cNvPr id="5" name="Picture 64" descr="CorDiab">
            <a:extLst>
              <a:ext uri="{FF2B5EF4-FFF2-40B4-BE49-F238E27FC236}">
                <a16:creationId xmlns:a16="http://schemas.microsoft.com/office/drawing/2014/main" xmlns="" id="{9079B77A-98BD-7246-9024-7326C898E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69573" y="161297"/>
            <a:ext cx="1415919" cy="100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508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13"/>
    </mc:Choice>
    <mc:Fallback xmlns="">
      <p:transition spd="slow" advTm="36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3" name="Rectangle 1029">
            <a:extLst>
              <a:ext uri="{FF2B5EF4-FFF2-40B4-BE49-F238E27FC236}">
                <a16:creationId xmlns:a16="http://schemas.microsoft.com/office/drawing/2014/main" xmlns="" id="{6C0EBF8A-4C38-EC40-A49E-298792ED5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7650" y="276226"/>
            <a:ext cx="9137650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Fundamentos do Tratamento do DM</a:t>
            </a:r>
          </a:p>
        </p:txBody>
      </p:sp>
      <p:sp>
        <p:nvSpPr>
          <p:cNvPr id="109583" name="Rectangle 1039">
            <a:extLst>
              <a:ext uri="{FF2B5EF4-FFF2-40B4-BE49-F238E27FC236}">
                <a16:creationId xmlns:a16="http://schemas.microsoft.com/office/drawing/2014/main" xmlns="" id="{FA960453-6FEE-5946-87B6-65375A7B5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532" y="1273008"/>
            <a:ext cx="46085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Ø"/>
              <a:defRPr/>
            </a:pPr>
            <a:r>
              <a:rPr lang="pt-BR" altLang="pt-BR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Mudanças no estilo de vida</a:t>
            </a:r>
          </a:p>
          <a:p>
            <a:pPr lvl="1">
              <a:spcBef>
                <a:spcPts val="6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pt-BR" altLang="pt-BR" sz="23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Plano alimentar</a:t>
            </a:r>
          </a:p>
          <a:p>
            <a:pPr lvl="1"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pt-BR" altLang="pt-BR" sz="23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Atividade física </a:t>
            </a:r>
          </a:p>
          <a:p>
            <a:pPr lvl="1"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pt-BR" altLang="pt-BR" sz="23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Suspender fumo</a:t>
            </a:r>
          </a:p>
          <a:p>
            <a:pPr lvl="1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1" charset="2"/>
              <a:buChar char="l"/>
              <a:defRPr/>
            </a:pPr>
            <a:endParaRPr lang="pt-BR" altLang="pt-BR" sz="1000" dirty="0">
              <a:solidFill>
                <a:srgbClr val="5509F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Ø"/>
              <a:defRPr/>
            </a:pPr>
            <a:r>
              <a:rPr lang="pt-BR" altLang="pt-BR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Adequação do peso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1" charset="2"/>
              <a:buChar char="l"/>
              <a:defRPr/>
            </a:pPr>
            <a:endParaRPr lang="pt-BR" altLang="pt-BR" sz="1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Ø"/>
              <a:defRPr/>
            </a:pPr>
            <a:r>
              <a:rPr lang="pt-BR" altLang="pt-BR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Farmacoterapia</a:t>
            </a:r>
            <a:r>
              <a:rPr lang="pt-BR" altLang="pt-BR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lvl="1">
              <a:spcBef>
                <a:spcPts val="6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pt-BR" altLang="pt-BR" sz="23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Medicamentos orais</a:t>
            </a:r>
            <a:endParaRPr lang="pt-BR" altLang="pt-BR" sz="2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lvl="1" indent="0">
              <a:spcBef>
                <a:spcPts val="600"/>
              </a:spcBef>
              <a:buClr>
                <a:schemeClr val="tx2"/>
              </a:buClr>
              <a:buSzPct val="75000"/>
              <a:defRPr/>
            </a:pPr>
            <a:r>
              <a:rPr lang="pt-BR" alt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antidiabéticos e outros</a:t>
            </a:r>
          </a:p>
          <a:p>
            <a:pPr lvl="1"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pt-BR" altLang="pt-BR" sz="2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Insulinoterapia</a:t>
            </a:r>
            <a:endParaRPr lang="pt-BR" altLang="pt-BR" sz="23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0185" name="Picture 1041">
            <a:extLst>
              <a:ext uri="{FF2B5EF4-FFF2-40B4-BE49-F238E27FC236}">
                <a16:creationId xmlns:a16="http://schemas.microsoft.com/office/drawing/2014/main" xmlns="" id="{E34291CF-4375-2142-86B4-B219E62C946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090" y="4157258"/>
            <a:ext cx="1800222" cy="1144587"/>
          </a:xfrm>
          <a:prstGeom prst="rect">
            <a:avLst/>
          </a:prstGeom>
          <a:noFill/>
          <a:ln w="1270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6" name="Picture 1042" descr="Menina2">
            <a:extLst>
              <a:ext uri="{FF2B5EF4-FFF2-40B4-BE49-F238E27FC236}">
                <a16:creationId xmlns:a16="http://schemas.microsoft.com/office/drawing/2014/main" xmlns="" id="{75AD543F-12EE-5F47-B0B2-AEDABD00C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426" y="5301845"/>
            <a:ext cx="946148" cy="1081087"/>
          </a:xfrm>
          <a:prstGeom prst="rect">
            <a:avLst/>
          </a:prstGeom>
          <a:noFill/>
          <a:ln w="1270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87" name="Text Box 1043">
            <a:extLst>
              <a:ext uri="{FF2B5EF4-FFF2-40B4-BE49-F238E27FC236}">
                <a16:creationId xmlns:a16="http://schemas.microsoft.com/office/drawing/2014/main" xmlns="" id="{8155001A-9A0E-ED46-9EB0-D9A0C6049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132" y="6017341"/>
            <a:ext cx="671511" cy="369887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pt-BR" altLang="pt-B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DM1</a:t>
            </a:r>
          </a:p>
        </p:txBody>
      </p:sp>
      <p:sp>
        <p:nvSpPr>
          <p:cNvPr id="109588" name="Text Box 1044">
            <a:extLst>
              <a:ext uri="{FF2B5EF4-FFF2-40B4-BE49-F238E27FC236}">
                <a16:creationId xmlns:a16="http://schemas.microsoft.com/office/drawing/2014/main" xmlns="" id="{9A83A831-6837-F740-AF78-84E518EB9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8062" y="4084742"/>
            <a:ext cx="671511" cy="369887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pt-BR" altLang="pt-B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DM2</a:t>
            </a:r>
          </a:p>
        </p:txBody>
      </p:sp>
      <p:sp>
        <p:nvSpPr>
          <p:cNvPr id="50189" name="AutoShape 1045">
            <a:extLst>
              <a:ext uri="{FF2B5EF4-FFF2-40B4-BE49-F238E27FC236}">
                <a16:creationId xmlns:a16="http://schemas.microsoft.com/office/drawing/2014/main" xmlns="" id="{75629F6E-8163-D34F-A55E-1EA20A07741E}"/>
              </a:ext>
            </a:extLst>
          </p:cNvPr>
          <p:cNvSpPr>
            <a:spLocks noChangeArrowheads="1"/>
          </p:cNvSpPr>
          <p:nvPr/>
        </p:nvSpPr>
        <p:spPr bwMode="auto">
          <a:xfrm rot="2074187">
            <a:off x="2666611" y="5485823"/>
            <a:ext cx="838198" cy="431800"/>
          </a:xfrm>
          <a:prstGeom prst="curvedUpArrow">
            <a:avLst>
              <a:gd name="adj1" fmla="val 38824"/>
              <a:gd name="adj2" fmla="val 77647"/>
              <a:gd name="adj3" fmla="val 33333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pt-BR" sz="1800">
              <a:solidFill>
                <a:srgbClr val="FFFFFF"/>
              </a:solidFill>
            </a:endParaRPr>
          </a:p>
        </p:txBody>
      </p:sp>
      <p:sp>
        <p:nvSpPr>
          <p:cNvPr id="50190" name="AutoShape 1046">
            <a:extLst>
              <a:ext uri="{FF2B5EF4-FFF2-40B4-BE49-F238E27FC236}">
                <a16:creationId xmlns:a16="http://schemas.microsoft.com/office/drawing/2014/main" xmlns="" id="{FD8CF38E-D5AB-DC40-90D0-133CCEBDF38E}"/>
              </a:ext>
            </a:extLst>
          </p:cNvPr>
          <p:cNvSpPr>
            <a:spLocks noChangeArrowheads="1"/>
          </p:cNvSpPr>
          <p:nvPr/>
        </p:nvSpPr>
        <p:spPr bwMode="auto">
          <a:xfrm rot="1801783">
            <a:off x="5558227" y="3676484"/>
            <a:ext cx="838198" cy="461962"/>
          </a:xfrm>
          <a:prstGeom prst="curvedDownArrow">
            <a:avLst>
              <a:gd name="adj1" fmla="val 36289"/>
              <a:gd name="adj2" fmla="val 72577"/>
              <a:gd name="adj3" fmla="val 33333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endParaRPr lang="en-US" altLang="pt-BR">
              <a:solidFill>
                <a:srgbClr val="FFFFFF"/>
              </a:solidFill>
            </a:endParaRPr>
          </a:p>
        </p:txBody>
      </p:sp>
      <p:grpSp>
        <p:nvGrpSpPr>
          <p:cNvPr id="11" name="Group 6">
            <a:extLst>
              <a:ext uri="{FF2B5EF4-FFF2-40B4-BE49-F238E27FC236}">
                <a16:creationId xmlns:a16="http://schemas.microsoft.com/office/drawing/2014/main" xmlns="" id="{882180EC-24F4-5F4A-9101-D1E75547CCB3}"/>
              </a:ext>
            </a:extLst>
          </p:cNvPr>
          <p:cNvGrpSpPr>
            <a:grpSpLocks/>
          </p:cNvGrpSpPr>
          <p:nvPr/>
        </p:nvGrpSpPr>
        <p:grpSpPr bwMode="auto">
          <a:xfrm>
            <a:off x="5413249" y="5965930"/>
            <a:ext cx="5711825" cy="738187"/>
            <a:chOff x="1789" y="3489"/>
            <a:chExt cx="3598" cy="465"/>
          </a:xfrm>
        </p:grpSpPr>
        <p:sp>
          <p:nvSpPr>
            <p:cNvPr id="50182" name="AutoShape 7">
              <a:extLst>
                <a:ext uri="{FF2B5EF4-FFF2-40B4-BE49-F238E27FC236}">
                  <a16:creationId xmlns:a16="http://schemas.microsoft.com/office/drawing/2014/main" xmlns="" id="{03699271-DD73-5B4D-854D-7F40626E1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9" y="3563"/>
              <a:ext cx="963" cy="346"/>
            </a:xfrm>
            <a:prstGeom prst="rightArrowCallout">
              <a:avLst>
                <a:gd name="adj1" fmla="val 25000"/>
                <a:gd name="adj2" fmla="val 25000"/>
                <a:gd name="adj3" fmla="val 59873"/>
                <a:gd name="adj4" fmla="val 73807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>
                <a:solidFill>
                  <a:srgbClr val="FFFFFF"/>
                </a:solidFill>
              </a:endParaRPr>
            </a:p>
          </p:txBody>
        </p:sp>
        <p:sp>
          <p:nvSpPr>
            <p:cNvPr id="13" name="Text Box 8">
              <a:extLst>
                <a:ext uri="{FF2B5EF4-FFF2-40B4-BE49-F238E27FC236}">
                  <a16:creationId xmlns:a16="http://schemas.microsoft.com/office/drawing/2014/main" xmlns="" id="{64EA90A3-F019-A043-8EFE-A9B2953E92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9" y="3489"/>
              <a:ext cx="2678" cy="46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pt-BR" altLang="pt-BR" sz="21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- o melhor controle metabólico</a:t>
              </a:r>
            </a:p>
            <a:p>
              <a:pPr>
                <a:defRPr/>
              </a:pPr>
              <a:r>
                <a:rPr lang="pt-BR" altLang="pt-BR" sz="21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- prevenir e tratar complicações</a:t>
              </a:r>
              <a:endParaRPr lang="en-US" altLang="pt-BR" sz="21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4" name="Text Box 9">
              <a:extLst>
                <a:ext uri="{FF2B5EF4-FFF2-40B4-BE49-F238E27FC236}">
                  <a16:creationId xmlns:a16="http://schemas.microsoft.com/office/drawing/2014/main" xmlns="" id="{ACA3A300-8F41-E346-B118-FC3A855F14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9" y="3599"/>
              <a:ext cx="651" cy="29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META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15" name="Rectangle 3">
            <a:extLst>
              <a:ext uri="{FF2B5EF4-FFF2-40B4-BE49-F238E27FC236}">
                <a16:creationId xmlns:a16="http://schemas.microsoft.com/office/drawing/2014/main" xmlns="" id="{4BCE2FFE-1766-C54F-9DDC-094B880988ED}"/>
              </a:ext>
            </a:extLst>
          </p:cNvPr>
          <p:cNvSpPr txBox="1">
            <a:spLocks noChangeArrowheads="1"/>
          </p:cNvSpPr>
          <p:nvPr/>
        </p:nvSpPr>
        <p:spPr>
          <a:xfrm>
            <a:off x="8391578" y="1366361"/>
            <a:ext cx="3498331" cy="18909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Monotype Sorts" pitchFamily="1" charset="2"/>
              <a:buNone/>
              <a:defRPr/>
            </a:pPr>
            <a:r>
              <a:rPr lang="pt-BR" altLang="pt-B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DM1</a:t>
            </a:r>
            <a:endParaRPr lang="en-US" altLang="pt-BR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ea typeface="MS PGothic" panose="020B0600070205080204" pitchFamily="34" charset="-128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t-BR" altLang="pt-BR" sz="20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Suprimento energético e nutrientes </a:t>
            </a:r>
            <a:r>
              <a:rPr lang="pt-BR" altLang="pt-BR" sz="2000" dirty="0" err="1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p</a:t>
            </a:r>
            <a:r>
              <a:rPr lang="pt-BR" altLang="pt-BR" sz="20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/ garantir crescimento e desenvolvimento normais, integrado com regime de insulina e atividade física</a:t>
            </a:r>
            <a:endParaRPr lang="en-US" altLang="pt-BR" sz="2000" dirty="0">
              <a:effectLst>
                <a:outerShdw blurRad="38100" dist="38100" dir="2700000" algn="tl">
                  <a:srgbClr val="000000"/>
                </a:outerShdw>
              </a:effectLst>
              <a:ea typeface="MS PGothic" panose="020B0600070205080204" pitchFamily="34" charset="-128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49912377-7086-5D46-847E-1D7773239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1578" y="3321051"/>
            <a:ext cx="3498331" cy="182721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>
            <a:lvl1pPr marL="342900" indent="-3429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1" charset="2"/>
              <a:buNone/>
              <a:defRPr/>
            </a:pPr>
            <a:r>
              <a:rPr lang="pt-BR" altLang="pt-BR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DM2</a:t>
            </a:r>
          </a:p>
          <a:p>
            <a:pPr marL="0" indent="0" algn="ctr">
              <a:spcBef>
                <a:spcPct val="20000"/>
              </a:spcBef>
              <a:buClr>
                <a:schemeClr val="accent1"/>
              </a:buClr>
              <a:buSzPct val="75000"/>
              <a:defRPr/>
            </a:pPr>
            <a:r>
              <a:rPr lang="pt-BR" alt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Busca mudanças alimentares e na atividade física </a:t>
            </a:r>
            <a:r>
              <a:rPr lang="pt-BR" altLang="pt-BR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</a:t>
            </a:r>
            <a:r>
              <a:rPr lang="pt-BR" alt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/ reduzir a resistência à insulina e melhorar estado metabólico</a:t>
            </a:r>
            <a:endParaRPr lang="en-US" altLang="pt-BR" sz="2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48"/>
    </mc:Choice>
    <mc:Fallback xmlns="">
      <p:transition spd="slow" advTm="69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B9862EF4-10BF-C049-8AB3-6D420094B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0989" y="465138"/>
            <a:ext cx="9324975" cy="660400"/>
          </a:xfrm>
          <a:prstGeom prst="rect">
            <a:avLst/>
          </a:prstGeom>
          <a:noFill/>
          <a:ln>
            <a:noFill/>
          </a:ln>
        </p:spPr>
        <p:txBody>
          <a:bodyPr bIns="91440" anchor="ctr"/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Benefícios </a:t>
            </a:r>
            <a:r>
              <a:rPr lang="pt-BR" altLang="pt-BR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Cardiometabólicos</a:t>
            </a:r>
            <a:r>
              <a:rPr lang="pt-BR" altLang="pt-B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da Atividade Física</a:t>
            </a:r>
          </a:p>
        </p:txBody>
      </p:sp>
      <p:sp>
        <p:nvSpPr>
          <p:cNvPr id="54275" name="Text Box 5">
            <a:extLst>
              <a:ext uri="{FF2B5EF4-FFF2-40B4-BE49-F238E27FC236}">
                <a16:creationId xmlns:a16="http://schemas.microsoft.com/office/drawing/2014/main" xmlns="" id="{5BCD2117-A27B-F24E-B5BC-C49EBA0B9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188" y="1963738"/>
            <a:ext cx="4875212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179388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95000"/>
              </a:lnSpc>
              <a:spcBef>
                <a:spcPct val="0"/>
              </a:spcBef>
              <a:buClr>
                <a:srgbClr val="FF3300"/>
              </a:buClr>
              <a:buSzTx/>
              <a:buFontTx/>
              <a:buChar char="•"/>
            </a:pPr>
            <a:r>
              <a:rPr lang="pt-BR" altLang="pt-BR" sz="2200" b="1"/>
              <a:t> Auxilia na manutenção do peso</a:t>
            </a:r>
          </a:p>
          <a:p>
            <a:pPr lvl="1" eaLnBrk="1" hangingPunct="1">
              <a:lnSpc>
                <a:spcPct val="95000"/>
              </a:lnSpc>
              <a:buClr>
                <a:srgbClr val="FF3300"/>
              </a:buClr>
              <a:buSzTx/>
              <a:buFontTx/>
              <a:buChar char="•"/>
            </a:pPr>
            <a:r>
              <a:rPr lang="pt-BR" altLang="pt-BR" sz="2200" b="1"/>
              <a:t> </a:t>
            </a:r>
            <a:r>
              <a:rPr lang="pt-BR" altLang="pt-BR" sz="2200" b="1">
                <a:sym typeface="Symbol" pitchFamily="2" charset="2"/>
              </a:rPr>
              <a:t></a:t>
            </a:r>
            <a:r>
              <a:rPr lang="pt-BR" altLang="pt-BR" sz="2200" b="1"/>
              <a:t> adiposidade visceral</a:t>
            </a:r>
          </a:p>
          <a:p>
            <a:pPr lvl="1" eaLnBrk="1" hangingPunct="1">
              <a:lnSpc>
                <a:spcPct val="95000"/>
              </a:lnSpc>
              <a:buClr>
                <a:srgbClr val="FF3300"/>
              </a:buClr>
              <a:buSzTx/>
              <a:buFontTx/>
              <a:buChar char="•"/>
            </a:pPr>
            <a:r>
              <a:rPr lang="pt-BR" altLang="pt-BR" sz="2200" b="1"/>
              <a:t> Minimiza perda de massa magra</a:t>
            </a:r>
            <a:endParaRPr lang="en-US" altLang="pt-BR" sz="2000" b="1" baseline="30000"/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xmlns="" id="{C8C8B15B-10F6-BA4E-8DF9-A24447315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700" y="3865563"/>
            <a:ext cx="3930650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180975" indent="-180975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buClr>
                <a:srgbClr val="FF3300"/>
              </a:buClr>
              <a:buSzTx/>
              <a:buFontTx/>
              <a:buChar char="•"/>
            </a:pPr>
            <a:r>
              <a:rPr lang="pt-BR" altLang="pt-BR" sz="2200" b="1">
                <a:sym typeface="Symbol" pitchFamily="2" charset="2"/>
              </a:rPr>
              <a:t> </a:t>
            </a:r>
            <a:r>
              <a:rPr lang="pt-BR" altLang="pt-BR" sz="2200" b="1"/>
              <a:t> risco ou controle do DM</a:t>
            </a:r>
            <a:endParaRPr lang="en-US" altLang="pt-BR" sz="2200" b="1"/>
          </a:p>
          <a:p>
            <a:pPr lvl="1" eaLnBrk="1" hangingPunct="1">
              <a:buClr>
                <a:srgbClr val="FF3300"/>
              </a:buClr>
              <a:buSzTx/>
              <a:buFontTx/>
              <a:buChar char="•"/>
            </a:pPr>
            <a:r>
              <a:rPr lang="pt-BR" altLang="pt-BR" sz="2200" b="1">
                <a:sym typeface="Symbol" pitchFamily="2" charset="2"/>
              </a:rPr>
              <a:t>  </a:t>
            </a:r>
            <a:r>
              <a:rPr lang="pt-BR" altLang="pt-BR" sz="2200" b="1"/>
              <a:t>pressão arterial </a:t>
            </a:r>
          </a:p>
          <a:p>
            <a:pPr lvl="1" eaLnBrk="1" hangingPunct="1">
              <a:buClr>
                <a:srgbClr val="FF3300"/>
              </a:buClr>
              <a:buSzTx/>
              <a:buFontTx/>
              <a:buChar char="•"/>
            </a:pPr>
            <a:r>
              <a:rPr lang="pt-BR" altLang="pt-BR" sz="2200" b="1">
                <a:sym typeface="Symbol" pitchFamily="2" charset="2"/>
              </a:rPr>
              <a:t> </a:t>
            </a:r>
            <a:r>
              <a:rPr lang="pt-BR" altLang="pt-BR" sz="2200" b="1"/>
              <a:t> HDL-colesterol</a:t>
            </a:r>
          </a:p>
        </p:txBody>
      </p:sp>
      <p:sp>
        <p:nvSpPr>
          <p:cNvPr id="54277" name="Text Box 7">
            <a:extLst>
              <a:ext uri="{FF2B5EF4-FFF2-40B4-BE49-F238E27FC236}">
                <a16:creationId xmlns:a16="http://schemas.microsoft.com/office/drawing/2014/main" xmlns="" id="{77BD5BA8-BF57-1843-BBA6-37C178D9E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1463" y="2133601"/>
            <a:ext cx="43354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indent="-174625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3300"/>
              </a:buClr>
              <a:buSzTx/>
              <a:buFontTx/>
              <a:buChar char="•"/>
            </a:pPr>
            <a:r>
              <a:rPr lang="pt-BR" altLang="pt-BR" sz="2200" b="1">
                <a:sym typeface="Symbol" pitchFamily="2" charset="2"/>
              </a:rPr>
              <a:t>Melhora </a:t>
            </a:r>
            <a:r>
              <a:rPr lang="pt-BR" altLang="pt-BR" sz="2200" b="1"/>
              <a:t>sensibilidade à insulina</a:t>
            </a:r>
            <a:endParaRPr lang="en-US" altLang="pt-BR" sz="2200" b="1"/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SzTx/>
              <a:buFontTx/>
              <a:buChar char="•"/>
            </a:pPr>
            <a:r>
              <a:rPr lang="pt-BR" altLang="pt-BR" sz="2200" b="1">
                <a:sym typeface="Symbol" pitchFamily="2" charset="2"/>
              </a:rPr>
              <a:t>Atenua a inflamação</a:t>
            </a:r>
          </a:p>
        </p:txBody>
      </p:sp>
      <p:sp>
        <p:nvSpPr>
          <p:cNvPr id="18" name="AutoShape 8">
            <a:extLst>
              <a:ext uri="{FF2B5EF4-FFF2-40B4-BE49-F238E27FC236}">
                <a16:creationId xmlns:a16="http://schemas.microsoft.com/office/drawing/2014/main" xmlns="" id="{4D9B1CAE-593E-7443-824A-53D339D8CF8F}"/>
              </a:ext>
            </a:extLst>
          </p:cNvPr>
          <p:cNvSpPr>
            <a:spLocks noChangeArrowheads="1"/>
          </p:cNvSpPr>
          <p:nvPr/>
        </p:nvSpPr>
        <p:spPr bwMode="auto">
          <a:xfrm rot="749985">
            <a:off x="5946775" y="1431925"/>
            <a:ext cx="1347788" cy="723900"/>
          </a:xfrm>
          <a:custGeom>
            <a:avLst/>
            <a:gdLst>
              <a:gd name="G0" fmla="+- 0 0 0"/>
              <a:gd name="G1" fmla="+- 10212213 0 0"/>
              <a:gd name="G2" fmla="+- 0 0 10212213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10212213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0212213"/>
              <a:gd name="G36" fmla="sin G34 10212213"/>
              <a:gd name="G37" fmla="+/ 10212213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8538 w 21600"/>
              <a:gd name="T5" fmla="*/ 239 h 21600"/>
              <a:gd name="T6" fmla="*/ 3410 w 21600"/>
              <a:gd name="T7" fmla="*/ 14117 h 21600"/>
              <a:gd name="T8" fmla="*/ 9669 w 21600"/>
              <a:gd name="T9" fmla="*/ 5519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cubicBezTo>
                  <a:pt x="5399" y="11562"/>
                  <a:pt x="5561" y="12315"/>
                  <a:pt x="5873" y="13011"/>
                </a:cubicBezTo>
                <a:lnTo>
                  <a:pt x="947" y="15222"/>
                </a:lnTo>
                <a:cubicBezTo>
                  <a:pt x="322" y="13831"/>
                  <a:pt x="0" y="1232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9" name="AutoShape 10">
            <a:extLst>
              <a:ext uri="{FF2B5EF4-FFF2-40B4-BE49-F238E27FC236}">
                <a16:creationId xmlns:a16="http://schemas.microsoft.com/office/drawing/2014/main" xmlns="" id="{564609B4-88AD-3A43-949D-5A2C79C54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4" y="3279776"/>
            <a:ext cx="485775" cy="593725"/>
          </a:xfrm>
          <a:prstGeom prst="downArrow">
            <a:avLst>
              <a:gd name="adj1" fmla="val 50000"/>
              <a:gd name="adj2" fmla="val 39524"/>
            </a:avLst>
          </a:prstGeom>
          <a:solidFill>
            <a:srgbClr val="CC33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107763" dir="13500000" sx="75000" sy="75000" algn="tl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095DEBAF-4EE1-6B42-AEE7-1E8669C541D6}"/>
              </a:ext>
            </a:extLst>
          </p:cNvPr>
          <p:cNvGrpSpPr>
            <a:grpSpLocks/>
          </p:cNvGrpSpPr>
          <p:nvPr/>
        </p:nvGrpSpPr>
        <p:grpSpPr bwMode="auto">
          <a:xfrm>
            <a:off x="3595688" y="5116514"/>
            <a:ext cx="5740400" cy="968375"/>
            <a:chOff x="2642394" y="5116075"/>
            <a:chExt cx="5741194" cy="968347"/>
          </a:xfrm>
        </p:grpSpPr>
        <p:sp>
          <p:nvSpPr>
            <p:cNvPr id="14" name="Rectangle 4">
              <a:extLst>
                <a:ext uri="{FF2B5EF4-FFF2-40B4-BE49-F238E27FC236}">
                  <a16:creationId xmlns:a16="http://schemas.microsoft.com/office/drawing/2014/main" xmlns="" id="{F8A32BAC-C17B-FC49-AA1C-E74733D31B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2394" y="5649460"/>
              <a:ext cx="5741194" cy="434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0" lvl="1" algn="ctr" defTabSz="623888">
                <a:spcBef>
                  <a:spcPct val="20000"/>
                </a:spcBef>
                <a:buClr>
                  <a:srgbClr val="FF3300"/>
                </a:buClr>
                <a:buSzPct val="75000"/>
                <a:defRPr/>
              </a:pPr>
              <a:r>
                <a:rPr lang="pt-BR" sz="25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pitchFamily="34" charset="0"/>
                </a:rPr>
                <a:t>Minimiza o risco cardiovascular</a:t>
              </a:r>
              <a:endParaRPr lang="en-US" sz="25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7" name="AutoShape 10">
              <a:extLst>
                <a:ext uri="{FF2B5EF4-FFF2-40B4-BE49-F238E27FC236}">
                  <a16:creationId xmlns:a16="http://schemas.microsoft.com/office/drawing/2014/main" xmlns="" id="{45E015F5-CFDA-DB4D-B0FE-2E88AF8AB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1297" y="5116075"/>
              <a:ext cx="485842" cy="595295"/>
            </a:xfrm>
            <a:prstGeom prst="downArrow">
              <a:avLst>
                <a:gd name="adj1" fmla="val 50000"/>
                <a:gd name="adj2" fmla="val 39521"/>
              </a:avLst>
            </a:prstGeom>
            <a:solidFill>
              <a:srgbClr val="CC33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>
              <a:outerShdw dist="107763" dir="13500000" sx="75000" sy="75000" algn="tl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68"/>
    </mc:Choice>
    <mc:Fallback xmlns="">
      <p:transition spd="slow" advTm="64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ponta321">
            <a:extLst>
              <a:ext uri="{FF2B5EF4-FFF2-40B4-BE49-F238E27FC236}">
                <a16:creationId xmlns:a16="http://schemas.microsoft.com/office/drawing/2014/main" xmlns="" id="{E64238BA-D55A-1D49-ABA5-215E10CAC03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29739" y="123826"/>
            <a:ext cx="1838325" cy="2303463"/>
          </a:xfrm>
        </p:spPr>
      </p:pic>
      <p:sp>
        <p:nvSpPr>
          <p:cNvPr id="67587" name="Rectangle 3">
            <a:extLst>
              <a:ext uri="{FF2B5EF4-FFF2-40B4-BE49-F238E27FC236}">
                <a16:creationId xmlns:a16="http://schemas.microsoft.com/office/drawing/2014/main" xmlns="" id="{AB2A0E29-D05E-0042-94A8-569B2749C08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420939" y="2214564"/>
            <a:ext cx="7331075" cy="342423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pt-BR" altLang="pt-BR" sz="22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Mudança comportamental traz benefícios metabólicos comprovados 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endParaRPr lang="pt-BR" altLang="pt-BR" sz="800" b="1" dirty="0">
              <a:effectLst>
                <a:outerShdw blurRad="38100" dist="38100" dir="2700000" algn="tl">
                  <a:srgbClr val="000000"/>
                </a:outerShdw>
              </a:effectLst>
              <a:ea typeface="MS PGothic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pt-BR" altLang="pt-BR" sz="22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Dificuldades na aderência do paciente em alterar seu estilo de vida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endParaRPr lang="pt-BR" altLang="pt-BR" sz="800" b="1" dirty="0">
              <a:effectLst>
                <a:outerShdw blurRad="38100" dist="38100" dir="2700000" algn="tl">
                  <a:srgbClr val="000000"/>
                </a:outerShdw>
              </a:effectLst>
              <a:ea typeface="MS PGothic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pt-BR" altLang="pt-BR" sz="22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Multiplicidade de ações terapêuticas requer atendimento multiprofissional e interdisciplinar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endParaRPr lang="pt-BR" altLang="pt-BR" sz="800" b="1" dirty="0">
              <a:effectLst>
                <a:outerShdw blurRad="38100" dist="38100" dir="2700000" algn="tl">
                  <a:srgbClr val="000000"/>
                </a:outerShdw>
              </a:effectLst>
              <a:ea typeface="MS PGothic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pt-BR" altLang="pt-BR" sz="22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Potencial de prevenção de complicações</a:t>
            </a:r>
            <a:r>
              <a:rPr lang="pt-BR" altLang="pt-BR" dirty="0"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xmlns="" id="{3A66CE97-AD62-E342-A017-C85D9CDA3C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96318" y="653382"/>
            <a:ext cx="7599363" cy="7889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altLang="pt-BR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Importância da Educação em DM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019FFD3-CEF7-2845-9046-F6C571B2324D}"/>
              </a:ext>
            </a:extLst>
          </p:cNvPr>
          <p:cNvGrpSpPr>
            <a:grpSpLocks/>
          </p:cNvGrpSpPr>
          <p:nvPr/>
        </p:nvGrpSpPr>
        <p:grpSpPr bwMode="auto">
          <a:xfrm>
            <a:off x="6346826" y="5451475"/>
            <a:ext cx="3592513" cy="920750"/>
            <a:chOff x="5394136" y="5450701"/>
            <a:chExt cx="3593463" cy="92194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402AFB53-4209-114D-B11B-82A0DDBB3E8F}"/>
                </a:ext>
              </a:extLst>
            </p:cNvPr>
            <p:cNvSpPr txBox="1"/>
            <p:nvPr/>
          </p:nvSpPr>
          <p:spPr>
            <a:xfrm>
              <a:off x="5891155" y="5665293"/>
              <a:ext cx="3096444" cy="707355"/>
            </a:xfrm>
            <a:prstGeom prst="rect">
              <a:avLst/>
            </a:prstGeom>
            <a:noFill/>
            <a:ln>
              <a:solidFill>
                <a:srgbClr val="FF8203"/>
              </a:solidFill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pt-BR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Maior qualidade de vida</a:t>
              </a:r>
            </a:p>
            <a:p>
              <a:pPr algn="ctr" eaLnBrk="1" hangingPunct="1">
                <a:defRPr/>
              </a:pPr>
              <a:r>
                <a:rPr lang="en-US" altLang="pt-BR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Menor custo</a:t>
              </a:r>
            </a:p>
          </p:txBody>
        </p:sp>
        <p:sp>
          <p:nvSpPr>
            <p:cNvPr id="3" name="Bent-Up Arrow 2">
              <a:extLst>
                <a:ext uri="{FF2B5EF4-FFF2-40B4-BE49-F238E27FC236}">
                  <a16:creationId xmlns:a16="http://schemas.microsoft.com/office/drawing/2014/main" xmlns="" id="{2D034324-46C3-694C-8854-A6522E2D0A75}"/>
                </a:ext>
              </a:extLst>
            </p:cNvPr>
            <p:cNvSpPr/>
            <p:nvPr/>
          </p:nvSpPr>
          <p:spPr bwMode="auto">
            <a:xfrm rot="5400000">
              <a:off x="5265984" y="5578853"/>
              <a:ext cx="627878" cy="371573"/>
            </a:xfrm>
            <a:prstGeom prst="bentUp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46"/>
    </mc:Choice>
    <mc:Fallback xmlns="">
      <p:transition spd="slow" advTm="66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2">
            <a:extLst>
              <a:ext uri="{FF2B5EF4-FFF2-40B4-BE49-F238E27FC236}">
                <a16:creationId xmlns:a16="http://schemas.microsoft.com/office/drawing/2014/main" xmlns="" id="{9FDC6979-6126-9C4B-802A-9E30B51C8D52}"/>
              </a:ext>
            </a:extLst>
          </p:cNvPr>
          <p:cNvGrpSpPr>
            <a:grpSpLocks/>
          </p:cNvGrpSpPr>
          <p:nvPr/>
        </p:nvGrpSpPr>
        <p:grpSpPr bwMode="auto">
          <a:xfrm>
            <a:off x="1757929" y="1095379"/>
            <a:ext cx="8457904" cy="4939200"/>
            <a:chOff x="433117" y="1052736"/>
            <a:chExt cx="8457479" cy="4939270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xmlns="" id="{D823F245-6579-BF4A-9216-E8398F7202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36" t="31448" r="25000" b="15224"/>
            <a:stretch>
              <a:fillRect/>
            </a:stretch>
          </p:blipFill>
          <p:spPr bwMode="auto">
            <a:xfrm>
              <a:off x="433117" y="1052736"/>
              <a:ext cx="8457479" cy="4939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xmlns="" id="{33F493A2-53CD-544F-A110-EFA14B72F16E}"/>
                </a:ext>
              </a:extLst>
            </p:cNvPr>
            <p:cNvSpPr txBox="1"/>
            <p:nvPr/>
          </p:nvSpPr>
          <p:spPr>
            <a:xfrm>
              <a:off x="4931866" y="3213355"/>
              <a:ext cx="1655680" cy="1631239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>
                <a:spcBef>
                  <a:spcPts val="400"/>
                </a:spcBef>
                <a:defRPr/>
              </a:pPr>
              <a:r>
                <a:rPr lang="pt-BR" b="1" dirty="0">
                  <a:solidFill>
                    <a:srgbClr val="C00000"/>
                  </a:solidFill>
                  <a:latin typeface="+mj-lt"/>
                  <a:ea typeface="MS PGothic" panose="020B0600070205080204" pitchFamily="34" charset="-128"/>
                </a:rPr>
                <a:t>OBESITY</a:t>
              </a:r>
            </a:p>
            <a:p>
              <a:pPr>
                <a:spcBef>
                  <a:spcPts val="400"/>
                </a:spcBef>
                <a:defRPr/>
              </a:pPr>
              <a:r>
                <a:rPr lang="pt-BR" b="1" dirty="0" err="1">
                  <a:solidFill>
                    <a:srgbClr val="3A3A3A"/>
                  </a:solidFill>
                  <a:latin typeface="+mj-lt"/>
                  <a:ea typeface="MS PGothic" panose="020B0600070205080204" pitchFamily="34" charset="-128"/>
                </a:rPr>
                <a:t>Hypertension</a:t>
              </a:r>
              <a:endParaRPr lang="pt-BR" b="1" dirty="0">
                <a:solidFill>
                  <a:srgbClr val="3A3A3A"/>
                </a:solidFill>
                <a:latin typeface="+mj-lt"/>
                <a:ea typeface="MS PGothic" panose="020B0600070205080204" pitchFamily="34" charset="-128"/>
              </a:endParaRPr>
            </a:p>
            <a:p>
              <a:pPr>
                <a:spcBef>
                  <a:spcPts val="400"/>
                </a:spcBef>
                <a:defRPr/>
              </a:pPr>
              <a:r>
                <a:rPr lang="pt-BR" b="1" dirty="0">
                  <a:solidFill>
                    <a:srgbClr val="C00000"/>
                  </a:solidFill>
                  <a:latin typeface="+mj-lt"/>
                  <a:ea typeface="MS PGothic" panose="020B0600070205080204" pitchFamily="34" charset="-128"/>
                </a:rPr>
                <a:t>DIABETES</a:t>
              </a:r>
            </a:p>
            <a:p>
              <a:pPr>
                <a:spcBef>
                  <a:spcPts val="400"/>
                </a:spcBef>
                <a:defRPr/>
              </a:pPr>
              <a:r>
                <a:rPr lang="pt-BR" b="1" dirty="0" err="1">
                  <a:solidFill>
                    <a:srgbClr val="3A3A3A"/>
                  </a:solidFill>
                  <a:latin typeface="+mj-lt"/>
                  <a:ea typeface="MS PGothic" panose="020B0600070205080204" pitchFamily="34" charset="-128"/>
                </a:rPr>
                <a:t>Raised</a:t>
              </a:r>
              <a:r>
                <a:rPr lang="pt-BR" b="1" dirty="0">
                  <a:solidFill>
                    <a:srgbClr val="3A3A3A"/>
                  </a:solidFill>
                  <a:latin typeface="+mj-lt"/>
                  <a:ea typeface="MS PGothic" panose="020B0600070205080204" pitchFamily="34" charset="-128"/>
                </a:rPr>
                <a:t> </a:t>
              </a:r>
              <a:r>
                <a:rPr lang="pt-BR" b="1" dirty="0" err="1">
                  <a:solidFill>
                    <a:srgbClr val="3A3A3A"/>
                  </a:solidFill>
                  <a:latin typeface="+mj-lt"/>
                  <a:ea typeface="MS PGothic" panose="020B0600070205080204" pitchFamily="34" charset="-128"/>
                </a:rPr>
                <a:t>blood</a:t>
              </a:r>
              <a:r>
                <a:rPr lang="pt-BR" b="1" dirty="0">
                  <a:solidFill>
                    <a:srgbClr val="3A3A3A"/>
                  </a:solidFill>
                  <a:latin typeface="+mj-lt"/>
                  <a:ea typeface="MS PGothic" panose="020B0600070205080204" pitchFamily="34" charset="-128"/>
                </a:rPr>
                <a:t> </a:t>
              </a:r>
              <a:r>
                <a:rPr lang="pt-BR" b="1" dirty="0" err="1">
                  <a:solidFill>
                    <a:srgbClr val="3A3A3A"/>
                  </a:solidFill>
                  <a:latin typeface="+mj-lt"/>
                  <a:ea typeface="MS PGothic" panose="020B0600070205080204" pitchFamily="34" charset="-128"/>
                </a:rPr>
                <a:t>lipids</a:t>
              </a:r>
              <a:endParaRPr lang="pt-BR" b="1" dirty="0">
                <a:solidFill>
                  <a:srgbClr val="3A3A3A"/>
                </a:solidFill>
                <a:latin typeface="+mj-lt"/>
                <a:ea typeface="MS PGothic" panose="020B0600070205080204" pitchFamily="34" charset="-128"/>
              </a:endParaRPr>
            </a:p>
          </p:txBody>
        </p:sp>
      </p:grpSp>
      <p:grpSp>
        <p:nvGrpSpPr>
          <p:cNvPr id="5" name="Agrupar 11">
            <a:extLst>
              <a:ext uri="{FF2B5EF4-FFF2-40B4-BE49-F238E27FC236}">
                <a16:creationId xmlns:a16="http://schemas.microsoft.com/office/drawing/2014/main" xmlns="" id="{725D440B-2D53-8D4B-A735-377641DF616B}"/>
              </a:ext>
            </a:extLst>
          </p:cNvPr>
          <p:cNvGrpSpPr>
            <a:grpSpLocks/>
          </p:cNvGrpSpPr>
          <p:nvPr/>
        </p:nvGrpSpPr>
        <p:grpSpPr bwMode="auto">
          <a:xfrm>
            <a:off x="773457" y="301978"/>
            <a:ext cx="597181" cy="778924"/>
            <a:chOff x="230779" y="240037"/>
            <a:chExt cx="896421" cy="1104641"/>
          </a:xfrm>
        </p:grpSpPr>
        <p:pic>
          <p:nvPicPr>
            <p:cNvPr id="6" name="Imagem 9">
              <a:extLst>
                <a:ext uri="{FF2B5EF4-FFF2-40B4-BE49-F238E27FC236}">
                  <a16:creationId xmlns:a16="http://schemas.microsoft.com/office/drawing/2014/main" xmlns="" id="{60F3E36B-B839-D44A-A831-513F22E3B9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40037"/>
              <a:ext cx="875680" cy="749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CaixaDeTexto 10">
              <a:extLst>
                <a:ext uri="{FF2B5EF4-FFF2-40B4-BE49-F238E27FC236}">
                  <a16:creationId xmlns:a16="http://schemas.microsoft.com/office/drawing/2014/main" xmlns="" id="{91A0096C-268A-AE4F-96A2-C3F018CBDD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779" y="864553"/>
              <a:ext cx="895605" cy="48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1600" b="1" dirty="0">
                  <a:solidFill>
                    <a:schemeClr val="accent1">
                      <a:lumMod val="50000"/>
                    </a:schemeClr>
                  </a:solidFill>
                  <a:latin typeface="Arial Narrow" panose="020B0604020202020204" pitchFamily="34" charset="0"/>
                </a:rPr>
                <a:t>WHO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6EA0C31-6C3E-9C4A-B2D7-44378FC2B88F}"/>
              </a:ext>
            </a:extLst>
          </p:cNvPr>
          <p:cNvGrpSpPr/>
          <p:nvPr/>
        </p:nvGrpSpPr>
        <p:grpSpPr>
          <a:xfrm>
            <a:off x="1425124" y="4478048"/>
            <a:ext cx="7221299" cy="2171320"/>
            <a:chOff x="1696020" y="4478048"/>
            <a:chExt cx="7221299" cy="2171320"/>
          </a:xfrm>
        </p:grpSpPr>
        <p:sp>
          <p:nvSpPr>
            <p:cNvPr id="9" name="Retângulo de cantos arredondados 25">
              <a:extLst>
                <a:ext uri="{FF2B5EF4-FFF2-40B4-BE49-F238E27FC236}">
                  <a16:creationId xmlns:a16="http://schemas.microsoft.com/office/drawing/2014/main" xmlns="" id="{93878486-2F31-B848-ACFB-6E2CFE101D44}"/>
                </a:ext>
              </a:extLst>
            </p:cNvPr>
            <p:cNvSpPr/>
            <p:nvPr/>
          </p:nvSpPr>
          <p:spPr>
            <a:xfrm>
              <a:off x="1696020" y="5229226"/>
              <a:ext cx="2098675" cy="805353"/>
            </a:xfrm>
            <a:prstGeom prst="roundRect">
              <a:avLst/>
            </a:prstGeom>
            <a:ln w="57150">
              <a:solidFill>
                <a:srgbClr val="005EA3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pt-BR" altLang="pt-BR" sz="2000" b="1" dirty="0">
                  <a:solidFill>
                    <a:srgbClr val="21596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anose="020B0606020202030204" pitchFamily="34" charset="0"/>
                </a:rPr>
                <a:t>Eventos precoces da vida</a:t>
              </a:r>
            </a:p>
          </p:txBody>
        </p:sp>
        <p:sp>
          <p:nvSpPr>
            <p:cNvPr id="11" name="Seta: Circular 18">
              <a:extLst>
                <a:ext uri="{FF2B5EF4-FFF2-40B4-BE49-F238E27FC236}">
                  <a16:creationId xmlns:a16="http://schemas.microsoft.com/office/drawing/2014/main" xmlns="" id="{8D828A65-0EC7-9E4D-9E6D-B6501D4CF567}"/>
                </a:ext>
              </a:extLst>
            </p:cNvPr>
            <p:cNvSpPr/>
            <p:nvPr/>
          </p:nvSpPr>
          <p:spPr>
            <a:xfrm rot="9651998" flipH="1">
              <a:off x="3914333" y="4547518"/>
              <a:ext cx="3050138" cy="2101850"/>
            </a:xfrm>
            <a:prstGeom prst="circularArrow">
              <a:avLst>
                <a:gd name="adj1" fmla="val 6085"/>
                <a:gd name="adj2" fmla="val 852114"/>
                <a:gd name="adj3" fmla="val 20859539"/>
                <a:gd name="adj4" fmla="val 10654099"/>
                <a:gd name="adj5" fmla="val 12581"/>
              </a:avLst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pt-BR" b="1">
                <a:solidFill>
                  <a:schemeClr val="tx1"/>
                </a:solidFill>
              </a:endParaRPr>
            </a:p>
          </p:txBody>
        </p:sp>
        <p:sp>
          <p:nvSpPr>
            <p:cNvPr id="12" name="Seta: Circular 21">
              <a:extLst>
                <a:ext uri="{FF2B5EF4-FFF2-40B4-BE49-F238E27FC236}">
                  <a16:creationId xmlns:a16="http://schemas.microsoft.com/office/drawing/2014/main" xmlns="" id="{CF79368B-31A4-5641-B957-5871166D1B73}"/>
                </a:ext>
              </a:extLst>
            </p:cNvPr>
            <p:cNvSpPr/>
            <p:nvPr/>
          </p:nvSpPr>
          <p:spPr>
            <a:xfrm rot="9651998" flipH="1">
              <a:off x="4474498" y="4478048"/>
              <a:ext cx="4442821" cy="2100263"/>
            </a:xfrm>
            <a:prstGeom prst="circularArrow">
              <a:avLst>
                <a:gd name="adj1" fmla="val 6482"/>
                <a:gd name="adj2" fmla="val 657453"/>
                <a:gd name="adj3" fmla="val 20858371"/>
                <a:gd name="adj4" fmla="val 10654099"/>
                <a:gd name="adj5" fmla="val 12349"/>
              </a:avLst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>
                <a:solidFill>
                  <a:schemeClr val="tx1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B316F48-6506-474E-9560-7E126ADB4CCB}"/>
              </a:ext>
            </a:extLst>
          </p:cNvPr>
          <p:cNvSpPr txBox="1"/>
          <p:nvPr/>
        </p:nvSpPr>
        <p:spPr>
          <a:xfrm>
            <a:off x="2633243" y="269402"/>
            <a:ext cx="6614546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x-none" sz="2800" b="1" dirty="0">
                <a:solidFill>
                  <a:srgbClr val="001965"/>
                </a:solidFill>
                <a:latin typeface="Arial"/>
                <a:ea typeface="+mn-ea"/>
                <a:cs typeface="Arial"/>
              </a:rPr>
              <a:t>Prevenção de DCNT deve ocorrer continuamente no ciclo de vida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298958E4-0183-0E44-818B-9B67C4A06A6A}"/>
              </a:ext>
            </a:extLst>
          </p:cNvPr>
          <p:cNvGrpSpPr/>
          <p:nvPr/>
        </p:nvGrpSpPr>
        <p:grpSpPr>
          <a:xfrm>
            <a:off x="9061444" y="4194556"/>
            <a:ext cx="2898800" cy="2625615"/>
            <a:chOff x="2440308" y="1506149"/>
            <a:chExt cx="4260013" cy="388817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A29C77F1-67B1-D043-93C3-CA6F52F0F212}"/>
                </a:ext>
              </a:extLst>
            </p:cNvPr>
            <p:cNvGrpSpPr/>
            <p:nvPr/>
          </p:nvGrpSpPr>
          <p:grpSpPr>
            <a:xfrm>
              <a:off x="2440308" y="1506149"/>
              <a:ext cx="4260013" cy="3888177"/>
              <a:chOff x="2440308" y="1506149"/>
              <a:chExt cx="4260013" cy="388817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3CDA6122-12C6-D444-A437-AC7644958A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17153" y="2219281"/>
                <a:ext cx="729344" cy="493379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7EF5A901-9002-8846-BEAC-F5CE4EAD4E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91017" y="1506149"/>
                <a:ext cx="508000" cy="81280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B7288F5A-2814-BF4A-ABBC-1689B9C964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3699" y="2276434"/>
                <a:ext cx="555976" cy="436227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3E06DAF7-EE22-634F-92C4-31A738BC6C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40308" y="3371848"/>
                <a:ext cx="960437" cy="875693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94DE965D-1489-B24F-8154-01089415BF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49657" y="4530726"/>
                <a:ext cx="609600" cy="86360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09E4CF5F-A82C-E441-B60E-4D917D814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38487" y="4530726"/>
                <a:ext cx="1028700" cy="73660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09477A87-1AB2-114E-A565-4A3F372C2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86762" y="3281550"/>
                <a:ext cx="813559" cy="736601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xmlns="" id="{08EBB600-933B-E54F-9E00-58B521F5D5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053530">
                <a:off x="4916496" y="1925622"/>
                <a:ext cx="596900" cy="406400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DB14A78D-3938-7D4D-AFEA-510262115D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4105113">
                <a:off x="5811851" y="2835272"/>
                <a:ext cx="596900" cy="40640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63AD5B21-4C57-CA42-8179-67A4401261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7797290">
                <a:off x="5740418" y="4106862"/>
                <a:ext cx="596900" cy="406400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xmlns="" id="{51800289-2DC2-BD41-9335-906DCAF2A3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0982291">
                <a:off x="4354510" y="4806948"/>
                <a:ext cx="596900" cy="406400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xmlns="" id="{B7F27289-2F37-3E48-A961-D4A6245918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0364174">
                <a:off x="3611556" y="1892278"/>
                <a:ext cx="596900" cy="40640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xmlns="" id="{E127B4D6-2961-5E41-A5EC-6EAD9814D9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6974269">
                <a:off x="2654288" y="2849553"/>
                <a:ext cx="596900" cy="406400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xmlns="" id="{96E7617B-3CB1-C64C-A415-25855D047A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3542411">
                <a:off x="3054338" y="4435477"/>
                <a:ext cx="596900" cy="406400"/>
              </a:xfrm>
              <a:prstGeom prst="rect">
                <a:avLst/>
              </a:prstGeom>
            </p:spPr>
          </p:pic>
        </p:grpSp>
        <p:pic>
          <p:nvPicPr>
            <p:cNvPr id="16" name="Imagem 25">
              <a:extLst>
                <a:ext uri="{FF2B5EF4-FFF2-40B4-BE49-F238E27FC236}">
                  <a16:creationId xmlns:a16="http://schemas.microsoft.com/office/drawing/2014/main" xmlns="" id="{C4FF0C08-F523-294D-AEF4-7C8560D5E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04012" y="2531309"/>
              <a:ext cx="1715543" cy="2280072"/>
            </a:xfrm>
            <a:prstGeom prst="rect">
              <a:avLst/>
            </a:prstGeom>
          </p:spPr>
        </p:pic>
        <p:sp>
          <p:nvSpPr>
            <p:cNvPr id="17" name="Title 1">
              <a:extLst>
                <a:ext uri="{FF2B5EF4-FFF2-40B4-BE49-F238E27FC236}">
                  <a16:creationId xmlns:a16="http://schemas.microsoft.com/office/drawing/2014/main" xmlns="" id="{6683E435-81DF-5149-9AEB-AD925970D22B}"/>
                </a:ext>
              </a:extLst>
            </p:cNvPr>
            <p:cNvSpPr txBox="1">
              <a:spLocks/>
            </p:cNvSpPr>
            <p:nvPr/>
          </p:nvSpPr>
          <p:spPr>
            <a:xfrm>
              <a:off x="3687244" y="3637812"/>
              <a:ext cx="1806454" cy="652061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x-none" sz="1600" b="1" dirty="0">
                  <a:latin typeface="+mn-lt"/>
                  <a:ea typeface="+mn-ea"/>
                  <a:cs typeface="+mn-cs"/>
                </a:rPr>
                <a:t>Prevenção de DM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315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03"/>
    </mc:Choice>
    <mc:Fallback xmlns="">
      <p:transition spd="slow" advTm="61703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ítulo 1">
            <a:extLst>
              <a:ext uri="{FF2B5EF4-FFF2-40B4-BE49-F238E27FC236}">
                <a16:creationId xmlns:a16="http://schemas.microsoft.com/office/drawing/2014/main" xmlns="" id="{575E5821-BF26-BC43-81A8-E15600CB08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50121" y="2901277"/>
            <a:ext cx="6631348" cy="131445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pt-BR" altLang="pt-BR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Que tipo de DM é mais comum</a:t>
            </a:r>
            <a:br>
              <a:rPr lang="pt-BR" altLang="pt-BR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</a:br>
            <a:r>
              <a:rPr lang="pt-BR" altLang="pt-BR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Como está a evolução da prevalência</a:t>
            </a:r>
          </a:p>
        </p:txBody>
      </p:sp>
      <p:pic>
        <p:nvPicPr>
          <p:cNvPr id="63491" name="Picture 3" descr="C:\Users\Sandra\AppData\Local\Microsoft\Windows\Temporary Internet Files\Content.IE5\CYWT7RQI\MC900434859[1].png">
            <a:extLst>
              <a:ext uri="{FF2B5EF4-FFF2-40B4-BE49-F238E27FC236}">
                <a16:creationId xmlns:a16="http://schemas.microsoft.com/office/drawing/2014/main" xmlns="" id="{8BF38498-A54C-9840-8DCE-D34F3A45C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983" y="2885974"/>
            <a:ext cx="909348" cy="10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492" name="Agrupar 5">
            <a:extLst>
              <a:ext uri="{FF2B5EF4-FFF2-40B4-BE49-F238E27FC236}">
                <a16:creationId xmlns:a16="http://schemas.microsoft.com/office/drawing/2014/main" xmlns="" id="{F4B27C3E-0883-ED4B-9872-2674D60743D4}"/>
              </a:ext>
            </a:extLst>
          </p:cNvPr>
          <p:cNvGrpSpPr>
            <a:grpSpLocks/>
          </p:cNvGrpSpPr>
          <p:nvPr/>
        </p:nvGrpSpPr>
        <p:grpSpPr bwMode="auto">
          <a:xfrm>
            <a:off x="2650120" y="4411208"/>
            <a:ext cx="7773988" cy="1625480"/>
            <a:chOff x="574912" y="3879175"/>
            <a:chExt cx="7773030" cy="1625133"/>
          </a:xfrm>
        </p:grpSpPr>
        <p:sp>
          <p:nvSpPr>
            <p:cNvPr id="3" name="Título 1">
              <a:extLst>
                <a:ext uri="{FF2B5EF4-FFF2-40B4-BE49-F238E27FC236}">
                  <a16:creationId xmlns:a16="http://schemas.microsoft.com/office/drawing/2014/main" xmlns="" id="{65882302-AA48-0542-94AB-7A14D1F4D78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74912" y="4091636"/>
              <a:ext cx="7773030" cy="1412672"/>
            </a:xfrm>
            <a:prstGeom prst="rect">
              <a:avLst/>
            </a:prstGeom>
            <a:noFill/>
            <a:ln>
              <a:noFill/>
            </a:ln>
          </p:spPr>
          <p:txBody>
            <a:bodyPr lIns="92075" tIns="46038" rIns="92075" bIns="46038"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ＭＳ Ｐゴシック" panose="020B0600070205080204" pitchFamily="34" charset="-128"/>
                  <a:cs typeface="ＭＳ Ｐゴシック" charset="0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anose="020B0600070205080204" pitchFamily="34" charset="-128"/>
                  <a:cs typeface="ＭＳ Ｐゴシック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anose="020B0600070205080204" pitchFamily="34" charset="-128"/>
                  <a:cs typeface="ＭＳ Ｐゴシック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anose="020B0600070205080204" pitchFamily="34" charset="-128"/>
                  <a:cs typeface="ＭＳ Ｐゴシック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anose="020B0600070205080204" pitchFamily="34" charset="-128"/>
                  <a:cs typeface="ＭＳ Ｐゴシック" charset="0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l" eaLnBrk="1" hangingPunct="1">
                <a:lnSpc>
                  <a:spcPct val="90000"/>
                </a:lnSpc>
                <a:spcBef>
                  <a:spcPts val="1200"/>
                </a:spcBef>
                <a:defRPr/>
              </a:pPr>
              <a:r>
                <a:rPr lang="pt-BR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É possível prevenir a ocorrência de DM2</a:t>
              </a:r>
            </a:p>
            <a:p>
              <a:pPr algn="l" eaLnBrk="1" hangingPunct="1">
                <a:lnSpc>
                  <a:spcPct val="90000"/>
                </a:lnSpc>
                <a:spcBef>
                  <a:spcPts val="1800"/>
                </a:spcBef>
                <a:defRPr/>
              </a:pPr>
              <a:r>
                <a:rPr lang="pt-BR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Como reduzir o aparecimento das complicações crônicas</a:t>
              </a:r>
            </a:p>
          </p:txBody>
        </p:sp>
        <p:pic>
          <p:nvPicPr>
            <p:cNvPr id="63497" name="Picture 3" descr="C:\Users\Sandra\AppData\Local\Microsoft\Windows\Temporary Internet Files\Content.IE5\CYWT7RQI\MC900434859[1].png">
              <a:extLst>
                <a:ext uri="{FF2B5EF4-FFF2-40B4-BE49-F238E27FC236}">
                  <a16:creationId xmlns:a16="http://schemas.microsoft.com/office/drawing/2014/main" xmlns="" id="{91D8631E-19E0-9D45-AECE-DDAABD4655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284" y="3879175"/>
              <a:ext cx="731760" cy="883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3" descr="C:\Users\Sandra\AppData\Local\Microsoft\Windows\Temporary Internet Files\Content.IE5\CYWT7RQI\MC900434859[1].png">
            <a:extLst>
              <a:ext uri="{FF2B5EF4-FFF2-40B4-BE49-F238E27FC236}">
                <a16:creationId xmlns:a16="http://schemas.microsoft.com/office/drawing/2014/main" xmlns="" id="{06FF33BB-40B1-9A47-AF11-5D7EAC3CB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132" y="5153494"/>
            <a:ext cx="731850" cy="88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58719758-DC94-86BC-194E-10F47F23D472}"/>
              </a:ext>
            </a:extLst>
          </p:cNvPr>
          <p:cNvSpPr txBox="1">
            <a:spLocks noChangeArrowheads="1"/>
          </p:cNvSpPr>
          <p:nvPr/>
        </p:nvSpPr>
        <p:spPr>
          <a:xfrm>
            <a:off x="3269084" y="1208205"/>
            <a:ext cx="5899498" cy="1314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</a:pPr>
            <a:r>
              <a:rPr lang="pt-BR" altLang="pt-BR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Que características do DM fazem desta doença um problema de saúde pública</a:t>
            </a:r>
          </a:p>
        </p:txBody>
      </p:sp>
      <p:pic>
        <p:nvPicPr>
          <p:cNvPr id="5" name="Picture 3" descr="C:\Users\Sandra\AppData\Local\Microsoft\Windows\Temporary Internet Files\Content.IE5\CYWT7RQI\MC900434859[1].png">
            <a:extLst>
              <a:ext uri="{FF2B5EF4-FFF2-40B4-BE49-F238E27FC236}">
                <a16:creationId xmlns:a16="http://schemas.microsoft.com/office/drawing/2014/main" xmlns="" id="{ED705523-E124-A013-5D43-5DD546BAB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727" y="1232766"/>
            <a:ext cx="909348" cy="10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BA9C3E1-911B-E1CE-BA07-CA2C56520649}"/>
              </a:ext>
            </a:extLst>
          </p:cNvPr>
          <p:cNvSpPr txBox="1"/>
          <p:nvPr/>
        </p:nvSpPr>
        <p:spPr>
          <a:xfrm>
            <a:off x="596232" y="425729"/>
            <a:ext cx="3104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b="1" i="1" dirty="0"/>
              <a:t>Exercícios p/ reflexão…</a:t>
            </a:r>
          </a:p>
        </p:txBody>
      </p:sp>
    </p:spTree>
    <p:extLst>
      <p:ext uri="{BB962C8B-B14F-4D97-AF65-F5344CB8AC3E}">
        <p14:creationId xmlns:p14="http://schemas.microsoft.com/office/powerpoint/2010/main" val="297577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72"/>
    </mc:Choice>
    <mc:Fallback xmlns="">
      <p:transition spd="slow" advTm="25572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xmlns="" id="{814E9331-AA09-1D41-99B1-4CE4397382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4202" y="517526"/>
            <a:ext cx="5046578" cy="742949"/>
          </a:xfrm>
        </p:spPr>
        <p:txBody>
          <a:bodyPr>
            <a:normAutofit fontScale="90000"/>
          </a:bodyPr>
          <a:lstStyle/>
          <a:p>
            <a:r>
              <a:rPr lang="en-US" altLang="pt-BR" sz="2800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Helvetica Neue Medium"/>
              </a:rPr>
              <a:t>Interpretem</a:t>
            </a:r>
            <a:r>
              <a:rPr lang="en-US" altLang="pt-BR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Helvetica Neue Medium"/>
              </a:rPr>
              <a:t> o </a:t>
            </a:r>
            <a:r>
              <a:rPr lang="en-US" altLang="pt-BR" sz="2800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Helvetica Neue Medium"/>
              </a:rPr>
              <a:t>gráfico</a:t>
            </a:r>
            <a:r>
              <a:rPr lang="en-US" altLang="pt-BR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Helvetica Neue Medium"/>
              </a:rPr>
              <a:t> e </a:t>
            </a:r>
            <a:r>
              <a:rPr lang="en-US" altLang="pt-BR" sz="2800" b="1" i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Helvetica Neue Medium"/>
              </a:rPr>
              <a:t>respondam</a:t>
            </a:r>
            <a:endParaRPr lang="en-US" altLang="pt-BR" sz="2800" b="1" i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Tahoma" panose="020B0604030504040204" pitchFamily="34" charset="0"/>
              <a:cs typeface="Tahoma" panose="020B0604030504040204" pitchFamily="34" charset="0"/>
              <a:sym typeface="Helvetica Neue Medium"/>
            </a:endParaRPr>
          </a:p>
        </p:txBody>
      </p:sp>
      <p:sp>
        <p:nvSpPr>
          <p:cNvPr id="31750" name="TextBox 7">
            <a:extLst>
              <a:ext uri="{FF2B5EF4-FFF2-40B4-BE49-F238E27FC236}">
                <a16:creationId xmlns:a16="http://schemas.microsoft.com/office/drawing/2014/main" xmlns="" id="{3D0A650F-BAB0-BD43-B644-CF171C8FC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601" y="6146800"/>
            <a:ext cx="3057525" cy="3381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1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pt-BR" sz="1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de 422 </a:t>
            </a:r>
            <a:r>
              <a:rPr lang="en-US" altLang="pt-B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milhões</a:t>
            </a:r>
            <a:r>
              <a:rPr lang="en-US" altLang="pt-BR" sz="1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pt-B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altLang="pt-BR" sz="1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2014</a:t>
            </a:r>
          </a:p>
        </p:txBody>
      </p:sp>
      <p:sp>
        <p:nvSpPr>
          <p:cNvPr id="31751" name="TextBox 8">
            <a:extLst>
              <a:ext uri="{FF2B5EF4-FFF2-40B4-BE49-F238E27FC236}">
                <a16:creationId xmlns:a16="http://schemas.microsoft.com/office/drawing/2014/main" xmlns="" id="{894BE72D-CA9F-9442-B05D-5A92D35E0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6800" y="6329363"/>
            <a:ext cx="966788" cy="3238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pt-BR" sz="15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charset="0"/>
              </a:rPr>
              <a:t>WHO 2016</a:t>
            </a:r>
          </a:p>
        </p:txBody>
      </p:sp>
      <p:graphicFrame>
        <p:nvGraphicFramePr>
          <p:cNvPr id="20485" name="Chart 2">
            <a:extLst>
              <a:ext uri="{FF2B5EF4-FFF2-40B4-BE49-F238E27FC236}">
                <a16:creationId xmlns:a16="http://schemas.microsoft.com/office/drawing/2014/main" xmlns="" id="{919F7527-234B-A644-BA8B-77E14A0012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6326151"/>
              </p:ext>
            </p:extLst>
          </p:nvPr>
        </p:nvGraphicFramePr>
        <p:xfrm>
          <a:off x="1558926" y="1462089"/>
          <a:ext cx="7756525" cy="448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r:id="rId4" imgW="8883650" imgH="4629150" progId="Excel.Chart.8">
                  <p:embed/>
                </p:oleObj>
              </mc:Choice>
              <mc:Fallback>
                <p:oleObj r:id="rId4" imgW="8883650" imgH="4629150" progId="Excel.Chart.8">
                  <p:embed/>
                  <p:pic>
                    <p:nvPicPr>
                      <p:cNvPr id="20485" name="Chart 2">
                        <a:extLst>
                          <a:ext uri="{FF2B5EF4-FFF2-40B4-BE49-F238E27FC236}">
                            <a16:creationId xmlns:a16="http://schemas.microsoft.com/office/drawing/2014/main" xmlns="" id="{919F7527-234B-A644-BA8B-77E14A00125A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8926" y="1462089"/>
                        <a:ext cx="7756525" cy="44846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2A547E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Agrupar 3">
            <a:extLst>
              <a:ext uri="{FF2B5EF4-FFF2-40B4-BE49-F238E27FC236}">
                <a16:creationId xmlns:a16="http://schemas.microsoft.com/office/drawing/2014/main" xmlns="" id="{6E72197C-189A-D843-862C-1E761A33B50E}"/>
              </a:ext>
            </a:extLst>
          </p:cNvPr>
          <p:cNvGrpSpPr>
            <a:grpSpLocks/>
          </p:cNvGrpSpPr>
          <p:nvPr/>
        </p:nvGrpSpPr>
        <p:grpSpPr bwMode="auto">
          <a:xfrm>
            <a:off x="7858005" y="1260475"/>
            <a:ext cx="3095463" cy="1569660"/>
            <a:chOff x="6572465" y="2373311"/>
            <a:chExt cx="3094080" cy="1569639"/>
          </a:xfrm>
        </p:grpSpPr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xmlns="" id="{95D3099C-0C32-E442-BCF8-4FD8470F9488}"/>
                </a:ext>
              </a:extLst>
            </p:cNvPr>
            <p:cNvSpPr txBox="1"/>
            <p:nvPr/>
          </p:nvSpPr>
          <p:spPr>
            <a:xfrm>
              <a:off x="6572465" y="2373311"/>
              <a:ext cx="3094080" cy="1569639"/>
            </a:xfrm>
            <a:prstGeom prst="rect">
              <a:avLst/>
            </a:prstGeom>
            <a:solidFill>
              <a:schemeClr val="bg1"/>
            </a:solidFill>
            <a:effectLst>
              <a:softEdge rad="50800"/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>
                <a:defRPr/>
              </a:pPr>
              <a:endPara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>
                <a:defRPr/>
              </a:pPr>
              <a:r>
                <a:rPr lang="pt-BR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Necessário prevenir?</a:t>
              </a:r>
            </a:p>
            <a:p>
              <a:pPr>
                <a:defRPr/>
              </a:pPr>
              <a:r>
                <a:rPr lang="pt-BR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Como vocês propõem?</a:t>
              </a:r>
            </a:p>
          </p:txBody>
        </p:sp>
        <p:pic>
          <p:nvPicPr>
            <p:cNvPr id="20490" name="Imagem 57">
              <a:extLst>
                <a:ext uri="{FF2B5EF4-FFF2-40B4-BE49-F238E27FC236}">
                  <a16:creationId xmlns:a16="http://schemas.microsoft.com/office/drawing/2014/main" xmlns="" id="{78D9B1B3-8D28-BC48-9CE3-D903B6077E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3159" y="2421447"/>
              <a:ext cx="754062" cy="71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71A27C-449A-984D-BEA5-7193A07CD66B}"/>
              </a:ext>
            </a:extLst>
          </p:cNvPr>
          <p:cNvSpPr txBox="1"/>
          <p:nvPr/>
        </p:nvSpPr>
        <p:spPr>
          <a:xfrm rot="16200000">
            <a:off x="1575581" y="4206240"/>
            <a:ext cx="598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600" b="1" dirty="0"/>
              <a:t>DM2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xmlns="" id="{DF66360E-9801-C94C-BC44-171157A37C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43114"/>
            <a:ext cx="7772400" cy="89693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pt-BR" altLang="pt-BR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Diabetes: histórico</a:t>
            </a:r>
          </a:p>
        </p:txBody>
      </p:sp>
      <p:pic>
        <p:nvPicPr>
          <p:cNvPr id="35842" name="Picture 6" descr="insulina0">
            <a:extLst>
              <a:ext uri="{FF2B5EF4-FFF2-40B4-BE49-F238E27FC236}">
                <a16:creationId xmlns:a16="http://schemas.microsoft.com/office/drawing/2014/main" xmlns="" id="{48E20648-E20B-994A-859A-A8A3F7D1B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575" y="4806078"/>
            <a:ext cx="1544638" cy="1359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Rectangle 3">
            <a:extLst>
              <a:ext uri="{FF2B5EF4-FFF2-40B4-BE49-F238E27FC236}">
                <a16:creationId xmlns:a16="http://schemas.microsoft.com/office/drawing/2014/main" xmlns="" id="{DD3F9B8E-7F78-4545-9606-D7ED0B2E1E8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82783" y="1629379"/>
            <a:ext cx="5472111" cy="4260852"/>
          </a:xfrm>
        </p:spPr>
        <p:txBody>
          <a:bodyPr/>
          <a:lstStyle/>
          <a:p>
            <a:pPr marL="182563" indent="-182563">
              <a:spcBef>
                <a:spcPts val="1800"/>
              </a:spcBef>
              <a:buFont typeface="Wingdings" panose="05000000000000000000" pitchFamily="2" charset="2"/>
              <a:buChar char="§"/>
              <a:defRPr/>
            </a:pPr>
            <a:r>
              <a:rPr lang="pt-BR" altLang="pt-BR" sz="20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1500 anos A.C. - egípcios relatam doença que causava diurese intensa</a:t>
            </a:r>
            <a:endParaRPr lang="pt-BR" altLang="pt-BR" sz="2000" dirty="0">
              <a:ea typeface="MS PGothic" panose="020B0600070205080204" pitchFamily="34" charset="-128"/>
            </a:endParaRPr>
          </a:p>
          <a:p>
            <a:pPr marL="182563" indent="-182563">
              <a:spcBef>
                <a:spcPts val="1800"/>
              </a:spcBef>
              <a:buFont typeface="Wingdings" panose="05000000000000000000" pitchFamily="2" charset="2"/>
              <a:buChar char="§"/>
              <a:defRPr/>
            </a:pPr>
            <a:r>
              <a:rPr lang="pt-BR" altLang="pt-BR" sz="2000" dirty="0" err="1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Aretaeus</a:t>
            </a:r>
            <a:r>
              <a:rPr lang="pt-BR" altLang="pt-BR" sz="20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, 300 D.C. - </a:t>
            </a:r>
            <a:r>
              <a:rPr lang="ja-JP" altLang="pt-BR" sz="200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“</a:t>
            </a:r>
            <a:r>
              <a:rPr lang="pt-BR" altLang="ja-JP" sz="2000" i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a carne dos membros se derretia em urina</a:t>
            </a:r>
            <a:r>
              <a:rPr lang="ja-JP" altLang="pt-BR" sz="200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”</a:t>
            </a:r>
            <a:endParaRPr lang="pt-BR" altLang="pt-BR" sz="2000" dirty="0">
              <a:ea typeface="MS PGothic" panose="020B0600070205080204" pitchFamily="34" charset="-128"/>
            </a:endParaRPr>
          </a:p>
          <a:p>
            <a:pPr marL="182563" indent="-182563">
              <a:spcBef>
                <a:spcPts val="1800"/>
              </a:spcBef>
              <a:buFont typeface="Wingdings" panose="05000000000000000000" pitchFamily="2" charset="2"/>
              <a:buChar char="§"/>
              <a:defRPr/>
            </a:pPr>
            <a:r>
              <a:rPr lang="pt-BR" altLang="pt-BR" sz="20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Willis, 1674 - </a:t>
            </a:r>
            <a:r>
              <a:rPr lang="ja-JP" altLang="pt-BR" sz="200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“</a:t>
            </a:r>
            <a:r>
              <a:rPr lang="pt-BR" altLang="ja-JP" sz="2000" i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urina adocicada como mel</a:t>
            </a:r>
            <a:r>
              <a:rPr lang="ja-JP" altLang="pt-BR" sz="20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”</a:t>
            </a:r>
            <a:endParaRPr lang="pt-BR" altLang="ja-JP" sz="2000" dirty="0">
              <a:effectLst>
                <a:outerShdw blurRad="38100" dist="38100" dir="2700000" algn="tl">
                  <a:srgbClr val="000000"/>
                </a:outerShdw>
              </a:effectLst>
              <a:ea typeface="MS PGothic" panose="020B0600070205080204" pitchFamily="34" charset="-128"/>
            </a:endParaRPr>
          </a:p>
          <a:p>
            <a:pPr>
              <a:spcBef>
                <a:spcPts val="1200"/>
              </a:spcBef>
              <a:buNone/>
              <a:defRPr/>
            </a:pPr>
            <a:r>
              <a:rPr lang="pt-BR" altLang="pt-BR" sz="20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		</a:t>
            </a:r>
            <a:r>
              <a:rPr lang="pt-BR" altLang="pt-BR" sz="2000" i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Diabetes</a:t>
            </a:r>
            <a:r>
              <a:rPr lang="pt-BR" altLang="pt-BR" sz="2000" i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 </a:t>
            </a:r>
            <a:r>
              <a:rPr lang="pt-BR" altLang="pt-BR" sz="20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= sifão		</a:t>
            </a:r>
            <a:r>
              <a:rPr lang="pt-BR" altLang="pt-BR" sz="2000" i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Mellitus</a:t>
            </a:r>
            <a:r>
              <a:rPr lang="pt-BR" altLang="pt-BR" sz="20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 = mel</a:t>
            </a:r>
            <a:r>
              <a:rPr lang="pt-BR" altLang="pt-BR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 </a:t>
            </a:r>
          </a:p>
          <a:p>
            <a:pPr marL="182563" indent="-182563">
              <a:spcBef>
                <a:spcPts val="1800"/>
              </a:spcBef>
              <a:buFont typeface="Wingdings" panose="05000000000000000000" pitchFamily="2" charset="2"/>
              <a:buChar char="§"/>
              <a:defRPr/>
            </a:pPr>
            <a:r>
              <a:rPr lang="pt-BR" altLang="pt-BR" sz="2000" dirty="0" err="1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Banting</a:t>
            </a:r>
            <a:r>
              <a:rPr lang="pt-BR" altLang="pt-BR" sz="20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 &amp; Best, 1921 - glicemia de cães diabéticos </a:t>
            </a:r>
            <a:r>
              <a:rPr lang="pt-BR" altLang="pt-BR" sz="2000" dirty="0" err="1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pancreatectomizados</a:t>
            </a:r>
            <a:r>
              <a:rPr lang="pt-BR" altLang="pt-BR" sz="20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 reduziu com administração de extrato de pâncreas</a:t>
            </a:r>
          </a:p>
          <a:p>
            <a:pPr marL="182563" indent="-182563">
              <a:spcBef>
                <a:spcPts val="1800"/>
              </a:spcBef>
              <a:buFont typeface="Wingdings" panose="05000000000000000000" pitchFamily="2" charset="2"/>
              <a:buChar char="§"/>
              <a:defRPr/>
            </a:pPr>
            <a:r>
              <a:rPr lang="pt-BR" altLang="pt-BR" sz="20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1922 – primeira insulina comercializada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95ECF14-101D-5849-84CA-D5597CE7F0D5}"/>
              </a:ext>
            </a:extLst>
          </p:cNvPr>
          <p:cNvGrpSpPr/>
          <p:nvPr/>
        </p:nvGrpSpPr>
        <p:grpSpPr>
          <a:xfrm>
            <a:off x="6799281" y="1629379"/>
            <a:ext cx="4345640" cy="4757123"/>
            <a:chOff x="2036764" y="394157"/>
            <a:chExt cx="4345640" cy="4757123"/>
          </a:xfrm>
        </p:grpSpPr>
        <p:pic>
          <p:nvPicPr>
            <p:cNvPr id="6" name="Picture 4" descr="15_12_r1_c1">
              <a:extLst>
                <a:ext uri="{FF2B5EF4-FFF2-40B4-BE49-F238E27FC236}">
                  <a16:creationId xmlns:a16="http://schemas.microsoft.com/office/drawing/2014/main" xmlns="" id="{5BCD2F8C-D193-CF46-9856-034B03237F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764" y="1225154"/>
              <a:ext cx="2220912" cy="2116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7">
              <a:extLst>
                <a:ext uri="{FF2B5EF4-FFF2-40B4-BE49-F238E27FC236}">
                  <a16:creationId xmlns:a16="http://schemas.microsoft.com/office/drawing/2014/main" xmlns="" id="{9DC7176D-4B15-C541-8C20-E53ACE52FC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0312" y="394157"/>
              <a:ext cx="2220913" cy="83099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pt-BR" altLang="pt-BR" sz="1600" i="1" dirty="0">
                  <a:solidFill>
                    <a:schemeClr val="tx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Handwriting" panose="03010101010101010101" pitchFamily="66" charset="0"/>
                </a:rPr>
                <a:t>1922, </a:t>
              </a:r>
              <a:r>
                <a:rPr lang="pt-BR" altLang="pt-BR" sz="1600" i="1" dirty="0" err="1">
                  <a:solidFill>
                    <a:schemeClr val="tx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Handwriting" panose="03010101010101010101" pitchFamily="66" charset="0"/>
                </a:rPr>
                <a:t>L.Thompson</a:t>
              </a:r>
              <a:r>
                <a:rPr lang="pt-BR" altLang="pt-BR" sz="1600" dirty="0">
                  <a:solidFill>
                    <a:schemeClr val="tx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</a:t>
              </a:r>
              <a:r>
                <a:rPr lang="pt-BR" altLang="pt-BR" sz="1600" dirty="0">
                  <a:solidFill>
                    <a:schemeClr val="tx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DM tipo 1 sem tratamento </a:t>
              </a:r>
              <a:endParaRPr lang="en-US" altLang="pt-BR" sz="16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endParaRPr>
            </a:p>
          </p:txBody>
        </p:sp>
        <p:sp>
          <p:nvSpPr>
            <p:cNvPr id="8" name="AutoShape 9">
              <a:extLst>
                <a:ext uri="{FF2B5EF4-FFF2-40B4-BE49-F238E27FC236}">
                  <a16:creationId xmlns:a16="http://schemas.microsoft.com/office/drawing/2014/main" xmlns="" id="{14FBB547-9F2B-DE41-B2F0-0B9D3DF98C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564323">
              <a:off x="3247177" y="1174157"/>
              <a:ext cx="541597" cy="193538"/>
            </a:xfrm>
            <a:prstGeom prst="rightArrow">
              <a:avLst>
                <a:gd name="adj1" fmla="val 42583"/>
                <a:gd name="adj2" fmla="val 117341"/>
              </a:avLst>
            </a:prstGeom>
            <a:solidFill>
              <a:srgbClr val="FFCC99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>
                <a:solidFill>
                  <a:srgbClr val="FFFFFF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4F5C9080-1284-2A4A-808C-C9C344D28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70335" y="1614482"/>
              <a:ext cx="2412069" cy="353679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65"/>
    </mc:Choice>
    <mc:Fallback xmlns="">
      <p:transition spd="slow" advTm="127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6" name="Rectangle 4">
            <a:extLst>
              <a:ext uri="{FF2B5EF4-FFF2-40B4-BE49-F238E27FC236}">
                <a16:creationId xmlns:a16="http://schemas.microsoft.com/office/drawing/2014/main" xmlns="" id="{4CFB6D60-8AC9-2843-B47B-7B87CA132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20663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5000"/>
              </a:lnSpc>
              <a:defRPr/>
            </a:pPr>
            <a:r>
              <a:rPr lang="pt-BR" altLang="pt-B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Diabetes Mellitus</a:t>
            </a:r>
            <a:r>
              <a:rPr lang="pt-BR" altLang="pt-B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altLang="pt-B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altLang="pt-B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Definição e Classificação</a:t>
            </a:r>
          </a:p>
        </p:txBody>
      </p:sp>
      <p:sp>
        <p:nvSpPr>
          <p:cNvPr id="146437" name="Rectangle 5">
            <a:extLst>
              <a:ext uri="{FF2B5EF4-FFF2-40B4-BE49-F238E27FC236}">
                <a16:creationId xmlns:a16="http://schemas.microsoft.com/office/drawing/2014/main" xmlns="" id="{4FAAEE85-1968-9046-8B4C-9C4A280B5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9532" y="1460501"/>
            <a:ext cx="9196389" cy="159641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92075" tIns="46038" rIns="92075" bIns="46038"/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1" charset="2"/>
              <a:buNone/>
              <a:defRPr/>
            </a:pPr>
            <a:r>
              <a:rPr lang="pt-BR" altLang="pt-BR" sz="21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Grupo de doenças metabólicas caracterizadas por hiperglicemia, devido a defeito na secreção de insulina, na sua ação, ou ambos. Hiperglicemia em longo prazo está associada com dano, disfunção e falência de diversos órgãos, especialmente os olhos, rins, nervos, coração e vasos sanguíneos.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938D4561-712D-784E-9EEE-F2A1EDA0260A}"/>
              </a:ext>
            </a:extLst>
          </p:cNvPr>
          <p:cNvGrpSpPr>
            <a:grpSpLocks/>
          </p:cNvGrpSpPr>
          <p:nvPr/>
        </p:nvGrpSpPr>
        <p:grpSpPr bwMode="auto">
          <a:xfrm>
            <a:off x="1952626" y="3215419"/>
            <a:ext cx="7244128" cy="3195431"/>
            <a:chOff x="902628" y="3338333"/>
            <a:chExt cx="6556939" cy="3195508"/>
          </a:xfrm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xmlns="" id="{121B7090-574E-6144-9B0D-4653FE1E7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2628" y="4528987"/>
              <a:ext cx="6556939" cy="1198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>
              <a:lvl1pPr marL="342900" indent="-3429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625475" indent="-265113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just"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0000"/>
                <a:buFont typeface="Arial" panose="020B0604020202020204" pitchFamily="34" charset="0"/>
                <a:buChar char="•"/>
                <a:defRPr/>
              </a:pPr>
              <a:r>
                <a:rPr lang="pt-BR" altLang="pt-BR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DM tipo 2</a:t>
              </a:r>
            </a:p>
            <a:p>
              <a:pPr lvl="1">
                <a:lnSpc>
                  <a:spcPct val="90000"/>
                </a:lnSpc>
                <a:spcBef>
                  <a:spcPct val="20000"/>
                </a:spcBef>
                <a:buClr>
                  <a:schemeClr val="accent1"/>
                </a:buClr>
                <a:buSzPct val="100000"/>
                <a:buFontTx/>
                <a:buChar char="–"/>
                <a:defRPr/>
              </a:pPr>
              <a:r>
                <a:rPr lang="pt-BR" altLang="pt-BR" sz="21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Defeito na ação da insulina </a:t>
              </a:r>
              <a:r>
                <a:rPr lang="pt-BR" altLang="pt-BR" sz="2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(resistência à insulina) </a:t>
              </a:r>
              <a:r>
                <a:rPr lang="pt-BR" altLang="pt-BR" sz="21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e deficiência na produção</a:t>
              </a:r>
            </a:p>
          </p:txBody>
        </p:sp>
        <p:sp>
          <p:nvSpPr>
            <p:cNvPr id="6" name="Text Box 8">
              <a:extLst>
                <a:ext uri="{FF2B5EF4-FFF2-40B4-BE49-F238E27FC236}">
                  <a16:creationId xmlns:a16="http://schemas.microsoft.com/office/drawing/2014/main" xmlns="" id="{E1C17B26-3FC3-294B-9BC5-E9FC8CDF65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1205" y="3338333"/>
              <a:ext cx="6515660" cy="11017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625475" indent="-265113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0000"/>
                <a:buFont typeface="Arial" panose="020B0604020202020204" pitchFamily="34" charset="0"/>
                <a:buChar char="•"/>
                <a:defRPr/>
              </a:pPr>
              <a:r>
                <a:rPr lang="pt-BR" altLang="pt-BR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DM tipo 1</a:t>
              </a:r>
            </a:p>
            <a:p>
              <a:pPr lvl="1">
                <a:lnSpc>
                  <a:spcPct val="90000"/>
                </a:lnSpc>
                <a:spcBef>
                  <a:spcPct val="20000"/>
                </a:spcBef>
                <a:buClr>
                  <a:schemeClr val="accent1"/>
                </a:buClr>
                <a:buSzPct val="100000"/>
                <a:buFontTx/>
                <a:buChar char="–"/>
                <a:defRPr/>
              </a:pPr>
              <a:r>
                <a:rPr lang="pt-BR" altLang="pt-BR" sz="21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Destruição de </a:t>
              </a:r>
              <a:r>
                <a:rPr lang="pt-BR" altLang="pt-BR" sz="21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cél</a:t>
              </a:r>
              <a:r>
                <a:rPr lang="pt-BR" altLang="pt-BR" sz="21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. </a:t>
              </a:r>
              <a:r>
                <a:rPr lang="pt-BR" altLang="pt-BR" sz="21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anose="05050102010706020507" pitchFamily="18" charset="2"/>
                </a:rPr>
                <a:t>, levando a deficiência absoluta de insulina</a:t>
              </a:r>
              <a:endParaRPr lang="pt-BR" altLang="pt-BR" sz="21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" name="Text Box 9">
              <a:extLst>
                <a:ext uri="{FF2B5EF4-FFF2-40B4-BE49-F238E27FC236}">
                  <a16:creationId xmlns:a16="http://schemas.microsoft.com/office/drawing/2014/main" xmlns="" id="{147C6151-0765-7B4E-84B8-E427D4BDFB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1205" y="5622800"/>
              <a:ext cx="3477533" cy="91104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>
              <a:lvl1pPr marL="342900" indent="-3429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1200"/>
                </a:spcBef>
                <a:buClr>
                  <a:schemeClr val="tx2"/>
                </a:buClr>
                <a:buSzPct val="65000"/>
                <a:buFont typeface="Arial" panose="020B0604020202020204" pitchFamily="34" charset="0"/>
                <a:buChar char="•"/>
                <a:defRPr/>
              </a:pPr>
              <a:r>
                <a:rPr lang="pt-BR" altLang="pt-BR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Diabetes gestacional</a:t>
              </a:r>
            </a:p>
            <a:p>
              <a:pPr>
                <a:lnSpc>
                  <a:spcPct val="90000"/>
                </a:lnSpc>
                <a:spcBef>
                  <a:spcPts val="1200"/>
                </a:spcBef>
                <a:buClr>
                  <a:schemeClr val="tx2"/>
                </a:buClr>
                <a:buSzPct val="65000"/>
                <a:buFont typeface="Arial" panose="020B0604020202020204" pitchFamily="34" charset="0"/>
                <a:buChar char="•"/>
                <a:defRPr/>
              </a:pPr>
              <a:r>
                <a:rPr lang="pt-BR" altLang="pt-BR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Outros tipos raros</a:t>
              </a:r>
            </a:p>
          </p:txBody>
        </p:sp>
      </p:grpSp>
      <p:pic>
        <p:nvPicPr>
          <p:cNvPr id="39940" name="Picture 6">
            <a:extLst>
              <a:ext uri="{FF2B5EF4-FFF2-40B4-BE49-F238E27FC236}">
                <a16:creationId xmlns:a16="http://schemas.microsoft.com/office/drawing/2014/main" xmlns="" id="{9A3DD2FB-3D26-CF49-A3D3-E9279B927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981" y="3961946"/>
            <a:ext cx="2917825" cy="2417763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438" name="Rectangle 6">
            <a:extLst>
              <a:ext uri="{FF2B5EF4-FFF2-40B4-BE49-F238E27FC236}">
                <a16:creationId xmlns:a16="http://schemas.microsoft.com/office/drawing/2014/main" xmlns="" id="{576FD6CB-A651-7A47-8B00-396BC99D4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1588" y="6510338"/>
            <a:ext cx="55943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altLang="pt-BR" sz="1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Expert </a:t>
            </a:r>
            <a:r>
              <a:rPr lang="pt-BR" altLang="pt-BR" sz="14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Committee</a:t>
            </a:r>
            <a:r>
              <a:rPr lang="pt-BR" altLang="pt-BR" sz="1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pt-BR" altLang="pt-BR" sz="14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on</a:t>
            </a:r>
            <a:r>
              <a:rPr lang="pt-BR" altLang="pt-BR" sz="1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pt-BR" altLang="pt-BR" sz="14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the</a:t>
            </a:r>
            <a:r>
              <a:rPr lang="pt-BR" altLang="pt-BR" sz="1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pt-BR" altLang="pt-BR" sz="14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Diagnosis</a:t>
            </a:r>
            <a:r>
              <a:rPr lang="pt-BR" altLang="pt-BR" sz="1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pt-BR" altLang="pt-BR" sz="14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and</a:t>
            </a:r>
            <a:r>
              <a:rPr lang="pt-BR" altLang="pt-BR" sz="1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pt-BR" altLang="pt-BR" sz="14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Classification</a:t>
            </a:r>
            <a:r>
              <a:rPr lang="pt-BR" altLang="pt-BR" sz="1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pt-BR" altLang="pt-BR" sz="14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of</a:t>
            </a:r>
            <a:r>
              <a:rPr lang="pt-BR" altLang="pt-BR" sz="1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 Diabetes. ADA 1997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7F3C1B8A-782D-F54B-B9F1-3D76B46607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229"/>
    </mc:Choice>
    <mc:Fallback xmlns="">
      <p:transition spd="slow" advTm="154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4">
            <a:extLst>
              <a:ext uri="{FF2B5EF4-FFF2-40B4-BE49-F238E27FC236}">
                <a16:creationId xmlns:a16="http://schemas.microsoft.com/office/drawing/2014/main" xmlns="" id="{D017414B-7E11-554D-8D7D-75B44A83E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900" y="228600"/>
            <a:ext cx="77724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Principais Características</a:t>
            </a:r>
          </a:p>
        </p:txBody>
      </p:sp>
      <p:sp>
        <p:nvSpPr>
          <p:cNvPr id="83973" name="Rectangle 5">
            <a:extLst>
              <a:ext uri="{FF2B5EF4-FFF2-40B4-BE49-F238E27FC236}">
                <a16:creationId xmlns:a16="http://schemas.microsoft.com/office/drawing/2014/main" xmlns="" id="{2AF4A9D4-4445-FE46-9A1C-40054205C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1900" y="1511300"/>
            <a:ext cx="4821238" cy="4460875"/>
          </a:xfrm>
          <a:prstGeom prst="rect">
            <a:avLst/>
          </a:prstGeom>
          <a:noFill/>
          <a:ln w="12700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lIns="90488" tIns="44450" rIns="90488" bIns="44450"/>
          <a:lstStyle>
            <a:lvl1pPr marL="342900" indent="-3429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accent1"/>
              </a:buClr>
              <a:buSzPct val="75000"/>
              <a:buFont typeface="Symbol" panose="05050102010706020507" pitchFamily="18" charset="2"/>
              <a:buChar char="-"/>
              <a:defRPr/>
            </a:pPr>
            <a:r>
              <a:rPr lang="pt-BR" altLang="pt-B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Etiologia </a:t>
            </a:r>
            <a:r>
              <a:rPr lang="pt-BR" altLang="pt-BR" sz="2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auto-imune</a:t>
            </a:r>
            <a:endParaRPr lang="pt-BR" altLang="pt-BR" sz="22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5000"/>
              <a:buFont typeface="Symbol" panose="05050102010706020507" pitchFamily="18" charset="2"/>
              <a:buChar char="-"/>
              <a:defRPr/>
            </a:pPr>
            <a:r>
              <a:rPr lang="pt-BR" altLang="pt-B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Deficiência absoluta de Insulina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5000"/>
              <a:buFont typeface="Symbol" panose="05050102010706020507" pitchFamily="18" charset="2"/>
              <a:buChar char="-"/>
              <a:defRPr/>
            </a:pPr>
            <a:r>
              <a:rPr lang="pt-BR" altLang="pt-B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Aparecimento na 1</a:t>
            </a:r>
            <a:r>
              <a:rPr lang="pt-BR" altLang="pt-BR" sz="22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pt-BR" altLang="pt-B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 2</a:t>
            </a:r>
            <a:r>
              <a:rPr lang="pt-BR" altLang="pt-BR" sz="22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pt-BR" altLang="pt-B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décadas de vida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5000"/>
              <a:buFont typeface="Symbol" panose="05050102010706020507" pitchFamily="18" charset="2"/>
              <a:buChar char="-"/>
              <a:defRPr/>
            </a:pPr>
            <a:r>
              <a:rPr lang="pt-BR" altLang="pt-B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Indivíduo magro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5000"/>
              <a:buFont typeface="Symbol" panose="05050102010706020507" pitchFamily="18" charset="2"/>
              <a:buChar char="-"/>
              <a:defRPr/>
            </a:pPr>
            <a:r>
              <a:rPr lang="pt-BR" altLang="pt-B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Sintomas: polidipsia, poliúria, polifagia e cansaço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5000"/>
              <a:buFont typeface="Symbol" panose="05050102010706020507" pitchFamily="18" charset="2"/>
              <a:buChar char="-"/>
              <a:defRPr/>
            </a:pPr>
            <a:r>
              <a:rPr lang="pt-BR" altLang="pt-B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Descompensação tipo cetoacidose diabética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5000"/>
              <a:buFont typeface="Symbol" panose="05050102010706020507" pitchFamily="18" charset="2"/>
              <a:buChar char="-"/>
              <a:defRPr/>
            </a:pPr>
            <a:r>
              <a:rPr lang="pt-BR" altLang="pt-B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Herança associada ao sistema HLA</a:t>
            </a:r>
          </a:p>
        </p:txBody>
      </p:sp>
      <p:sp>
        <p:nvSpPr>
          <p:cNvPr id="83974" name="Text Box 6">
            <a:extLst>
              <a:ext uri="{FF2B5EF4-FFF2-40B4-BE49-F238E27FC236}">
                <a16:creationId xmlns:a16="http://schemas.microsoft.com/office/drawing/2014/main" xmlns="" id="{4AA8247D-F95B-6B4C-AC37-9B2E0E969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885825"/>
            <a:ext cx="1670050" cy="488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DM tipo 1</a:t>
            </a:r>
            <a:endParaRPr lang="pt-BR" sz="26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grpSp>
        <p:nvGrpSpPr>
          <p:cNvPr id="41988" name="Group 7">
            <a:extLst>
              <a:ext uri="{FF2B5EF4-FFF2-40B4-BE49-F238E27FC236}">
                <a16:creationId xmlns:a16="http://schemas.microsoft.com/office/drawing/2014/main" xmlns="" id="{8CD6CFFA-5D05-9B40-9154-60FB38997DCA}"/>
              </a:ext>
            </a:extLst>
          </p:cNvPr>
          <p:cNvGrpSpPr>
            <a:grpSpLocks/>
          </p:cNvGrpSpPr>
          <p:nvPr/>
        </p:nvGrpSpPr>
        <p:grpSpPr bwMode="auto">
          <a:xfrm>
            <a:off x="6345238" y="874714"/>
            <a:ext cx="4692650" cy="5097461"/>
            <a:chOff x="3421" y="559"/>
            <a:chExt cx="2956" cy="3521"/>
          </a:xfrm>
        </p:grpSpPr>
        <p:sp>
          <p:nvSpPr>
            <p:cNvPr id="83976" name="Rectangle 8">
              <a:extLst>
                <a:ext uri="{FF2B5EF4-FFF2-40B4-BE49-F238E27FC236}">
                  <a16:creationId xmlns:a16="http://schemas.microsoft.com/office/drawing/2014/main" xmlns="" id="{FA2AA229-D183-1949-A628-077D60AF2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1" y="960"/>
              <a:ext cx="2956" cy="3120"/>
            </a:xfrm>
            <a:prstGeom prst="rect">
              <a:avLst/>
            </a:prstGeom>
            <a:noFill/>
            <a:ln w="12700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lIns="90488" tIns="44450" rIns="90488" bIns="44450"/>
            <a:lstStyle>
              <a:lvl1pPr marL="342900" indent="-3429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20000"/>
                </a:spcBef>
                <a:buClr>
                  <a:schemeClr val="accent1"/>
                </a:buClr>
                <a:buSzPct val="75000"/>
                <a:buFont typeface="Symbol" panose="05050102010706020507" pitchFamily="18" charset="2"/>
                <a:buChar char="-"/>
                <a:defRPr/>
              </a:pPr>
              <a:r>
                <a:rPr lang="pt-BR" altLang="pt-BR" sz="2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Resistência à insulina</a:t>
              </a:r>
            </a:p>
            <a:p>
              <a:pPr>
                <a:spcBef>
                  <a:spcPct val="20000"/>
                </a:spcBef>
                <a:buClr>
                  <a:schemeClr val="accent1"/>
                </a:buClr>
                <a:buSzPct val="75000"/>
                <a:buFont typeface="Symbol" panose="05050102010706020507" pitchFamily="18" charset="2"/>
                <a:buChar char="-"/>
                <a:defRPr/>
              </a:pPr>
              <a:r>
                <a:rPr lang="pt-BR" altLang="pt-BR" sz="2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Deficiência relativa de insulina</a:t>
              </a:r>
            </a:p>
            <a:p>
              <a:pPr>
                <a:spcBef>
                  <a:spcPct val="20000"/>
                </a:spcBef>
                <a:buClr>
                  <a:schemeClr val="accent1"/>
                </a:buClr>
                <a:buSzPct val="75000"/>
                <a:buFont typeface="Symbol" panose="05050102010706020507" pitchFamily="18" charset="2"/>
                <a:buChar char="-"/>
                <a:defRPr/>
              </a:pPr>
              <a:r>
                <a:rPr lang="pt-BR" altLang="pt-BR" sz="2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Mais </a:t>
              </a:r>
              <a:r>
                <a:rPr lang="pt-BR" altLang="pt-BR" sz="22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freqüente</a:t>
              </a:r>
              <a:r>
                <a:rPr lang="pt-BR" altLang="pt-BR" sz="2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após 40 anos</a:t>
              </a:r>
            </a:p>
            <a:p>
              <a:pPr>
                <a:spcBef>
                  <a:spcPct val="20000"/>
                </a:spcBef>
                <a:buClr>
                  <a:schemeClr val="accent1"/>
                </a:buClr>
                <a:buSzPct val="75000"/>
                <a:buFont typeface="Symbol" panose="05050102010706020507" pitchFamily="18" charset="2"/>
                <a:buChar char="-"/>
                <a:defRPr/>
              </a:pPr>
              <a:r>
                <a:rPr lang="pt-BR" altLang="pt-BR" sz="2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Indivíduo geralmente obeso, sedentário e </a:t>
              </a:r>
              <a:r>
                <a:rPr lang="pt-BR" altLang="pt-BR" sz="22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</a:t>
              </a:r>
              <a:r>
                <a:rPr lang="pt-BR" altLang="pt-BR" sz="2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/ HA</a:t>
              </a:r>
            </a:p>
            <a:p>
              <a:pPr>
                <a:spcBef>
                  <a:spcPct val="20000"/>
                </a:spcBef>
                <a:buClr>
                  <a:schemeClr val="accent1"/>
                </a:buClr>
                <a:buSzPct val="75000"/>
                <a:buFont typeface="Symbol" panose="05050102010706020507" pitchFamily="18" charset="2"/>
                <a:buChar char="-"/>
                <a:defRPr/>
              </a:pPr>
              <a:r>
                <a:rPr lang="pt-BR" altLang="pt-BR" sz="2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Início insidioso com poliúria, </a:t>
              </a:r>
              <a:r>
                <a:rPr lang="pt-BR" altLang="pt-BR" sz="22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nictúria</a:t>
              </a:r>
              <a:r>
                <a:rPr lang="pt-BR" altLang="pt-BR" sz="2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(às vezes complicações crônicas)</a:t>
              </a:r>
            </a:p>
            <a:p>
              <a:pPr>
                <a:spcBef>
                  <a:spcPct val="20000"/>
                </a:spcBef>
                <a:buClr>
                  <a:schemeClr val="accent1"/>
                </a:buClr>
                <a:buSzPct val="75000"/>
                <a:buFont typeface="Symbol" panose="05050102010706020507" pitchFamily="18" charset="2"/>
                <a:buChar char="-"/>
                <a:defRPr/>
              </a:pPr>
              <a:r>
                <a:rPr lang="pt-BR" altLang="pt-BR" sz="22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Descompensação</a:t>
              </a:r>
              <a:r>
                <a:rPr lang="pt-BR" altLang="pt-BR" sz="2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tipo coma </a:t>
              </a:r>
              <a:r>
                <a:rPr lang="pt-BR" altLang="pt-BR" sz="22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hiperosmolar</a:t>
              </a:r>
              <a:endParaRPr lang="pt-BR" altLang="pt-B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spcBef>
                  <a:spcPct val="20000"/>
                </a:spcBef>
                <a:buClr>
                  <a:schemeClr val="accent1"/>
                </a:buClr>
                <a:buSzPct val="75000"/>
                <a:buFont typeface="Symbol" panose="05050102010706020507" pitchFamily="18" charset="2"/>
                <a:buChar char="-"/>
                <a:defRPr/>
              </a:pPr>
              <a:r>
                <a:rPr lang="pt-BR" altLang="pt-BR" sz="2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Herança poligênica</a:t>
              </a:r>
            </a:p>
          </p:txBody>
        </p:sp>
        <p:sp>
          <p:nvSpPr>
            <p:cNvPr id="83977" name="Rectangle 9">
              <a:extLst>
                <a:ext uri="{FF2B5EF4-FFF2-40B4-BE49-F238E27FC236}">
                  <a16:creationId xmlns:a16="http://schemas.microsoft.com/office/drawing/2014/main" xmlns="" id="{11715A04-61A5-7241-BA33-101AB894D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9" y="559"/>
              <a:ext cx="1052" cy="3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26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DM tipo 2</a:t>
              </a:r>
            </a:p>
          </p:txBody>
        </p:sp>
      </p:grpSp>
      <p:pic>
        <p:nvPicPr>
          <p:cNvPr id="41989" name="Picture 10" descr="Menina2">
            <a:extLst>
              <a:ext uri="{FF2B5EF4-FFF2-40B4-BE49-F238E27FC236}">
                <a16:creationId xmlns:a16="http://schemas.microsoft.com/office/drawing/2014/main" xmlns="" id="{939B8C12-6BDE-774B-B02E-48607024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33" y="398464"/>
            <a:ext cx="914400" cy="1063625"/>
          </a:xfrm>
          <a:prstGeom prst="rect">
            <a:avLst/>
          </a:prstGeom>
          <a:noFill/>
          <a:ln w="12700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11">
            <a:extLst>
              <a:ext uri="{FF2B5EF4-FFF2-40B4-BE49-F238E27FC236}">
                <a16:creationId xmlns:a16="http://schemas.microsoft.com/office/drawing/2014/main" xmlns="" id="{EDD154AD-0FEA-FC42-AE01-08871372B331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235" y="5603630"/>
            <a:ext cx="1928812" cy="1123950"/>
          </a:xfrm>
          <a:prstGeom prst="rect">
            <a:avLst/>
          </a:prstGeom>
          <a:noFill/>
          <a:ln w="12700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736"/>
    </mc:Choice>
    <mc:Fallback xmlns="">
      <p:transition spd="slow" advTm="15773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B85415-FB2E-6588-EA8E-33DEFFE513A0}"/>
              </a:ext>
            </a:extLst>
          </p:cNvPr>
          <p:cNvGrpSpPr/>
          <p:nvPr/>
        </p:nvGrpSpPr>
        <p:grpSpPr>
          <a:xfrm>
            <a:off x="2397165" y="1630048"/>
            <a:ext cx="7851240" cy="3666345"/>
            <a:chOff x="2349665" y="1570673"/>
            <a:chExt cx="7851240" cy="3666345"/>
          </a:xfrm>
        </p:grpSpPr>
        <p:sp>
          <p:nvSpPr>
            <p:cNvPr id="19463" name="Rectangle 7">
              <a:extLst>
                <a:ext uri="{FF2B5EF4-FFF2-40B4-BE49-F238E27FC236}">
                  <a16:creationId xmlns:a16="http://schemas.microsoft.com/office/drawing/2014/main" xmlns="" id="{B62EAACD-40D2-1D49-93F3-F7AF21CD2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9665" y="1570673"/>
              <a:ext cx="7851240" cy="366634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>
              <a:lvl1pPr marL="342900" indent="-342900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indent="0" algn="ctr">
                <a:lnSpc>
                  <a:spcPct val="90000"/>
                </a:lnSpc>
                <a:buClr>
                  <a:srgbClr val="A1B4FF"/>
                </a:buClr>
                <a:buSzPct val="85000"/>
                <a:buNone/>
                <a:defRPr/>
              </a:pPr>
              <a:r>
                <a:rPr lang="pt-BR" altLang="pt-BR" sz="2800" b="1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Critérios Diagnósticos de Diabetes   </a:t>
              </a:r>
            </a:p>
            <a:p>
              <a:pPr>
                <a:spcBef>
                  <a:spcPts val="1128"/>
                </a:spcBef>
                <a:buClr>
                  <a:srgbClr val="A1B4FF"/>
                </a:buClr>
                <a:buSzPct val="85000"/>
                <a:buFont typeface="Wingdings" panose="05000000000000000000" pitchFamily="2" charset="2"/>
                <a:buChar char="Ø"/>
                <a:defRPr/>
              </a:pPr>
              <a:r>
                <a:rPr lang="pt-BR" altLang="pt-BR" sz="22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Sintomas sugestivos + glicemia ao acaso ≥200 mg/</a:t>
              </a:r>
              <a:r>
                <a:rPr lang="pt-BR" altLang="pt-BR" sz="2200" dirty="0" err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dL</a:t>
              </a:r>
              <a:endParaRPr lang="pt-BR" altLang="pt-BR" sz="22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lnSpc>
                  <a:spcPct val="90000"/>
                </a:lnSpc>
                <a:buClr>
                  <a:srgbClr val="A1B4FF"/>
                </a:buClr>
                <a:buSzPct val="85000"/>
                <a:buFont typeface="Wingdings" panose="05000000000000000000" pitchFamily="2" charset="2"/>
                <a:buNone/>
                <a:defRPr/>
              </a:pPr>
              <a:r>
                <a:rPr lang="pt-BR" altLang="pt-BR" sz="2200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		</a:t>
              </a:r>
              <a:r>
                <a:rPr lang="ja-JP" altLang="pt-BR" sz="200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“</a:t>
              </a:r>
              <a:r>
                <a:rPr lang="pt-BR" altLang="ja-JP" sz="20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Casual</a:t>
              </a:r>
              <a:r>
                <a:rPr lang="ja-JP" altLang="pt-BR" sz="200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”</a:t>
              </a:r>
              <a:r>
                <a:rPr lang="pt-BR" altLang="ja-JP" sz="20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: glicemia a qualquer momento, independente de   	refeição prévia</a:t>
              </a:r>
            </a:p>
            <a:p>
              <a:pPr>
                <a:lnSpc>
                  <a:spcPct val="90000"/>
                </a:lnSpc>
                <a:buClr>
                  <a:srgbClr val="A1B4FF"/>
                </a:buClr>
                <a:buSzPct val="85000"/>
                <a:buFont typeface="Wingdings" panose="05000000000000000000" pitchFamily="2" charset="2"/>
                <a:buNone/>
                <a:defRPr/>
              </a:pPr>
              <a:r>
                <a:rPr lang="pt-BR" altLang="ja-JP" sz="20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		Sintomas: poliúria, polidipsia e perda de peso inexplicada</a:t>
              </a:r>
              <a:endParaRPr lang="pt-BR" altLang="pt-BR" sz="20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marL="225425" indent="-225425">
                <a:spcBef>
                  <a:spcPts val="1728"/>
                </a:spcBef>
                <a:buClr>
                  <a:srgbClr val="A1B4FF"/>
                </a:buClr>
                <a:buSzPct val="85000"/>
                <a:buFont typeface="Wingdings" panose="05000000000000000000" pitchFamily="2" charset="2"/>
                <a:buChar char="Ø"/>
                <a:defRPr/>
              </a:pPr>
              <a:r>
                <a:rPr lang="pt-BR" altLang="pt-BR" sz="2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</a:t>
              </a:r>
              <a:r>
                <a:rPr lang="pt-BR" altLang="pt-BR" sz="22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Glicemia de jejum </a:t>
              </a:r>
              <a:r>
                <a:rPr lang="pt-BR" altLang="pt-BR" sz="2200" dirty="0"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anose="05050102010706020507" pitchFamily="18" charset="2"/>
                </a:rPr>
                <a:t></a:t>
              </a:r>
              <a:r>
                <a:rPr lang="pt-BR" altLang="pt-BR" sz="22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126 mg/</a:t>
              </a:r>
              <a:r>
                <a:rPr lang="pt-BR" altLang="pt-BR" sz="2200" dirty="0" err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dL</a:t>
              </a:r>
              <a:endParaRPr lang="pt-BR" altLang="pt-BR" sz="22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lnSpc>
                  <a:spcPct val="90000"/>
                </a:lnSpc>
                <a:buClr>
                  <a:srgbClr val="A1B4FF"/>
                </a:buClr>
                <a:buSzPct val="85000"/>
                <a:buFont typeface="Wingdings" panose="05000000000000000000" pitchFamily="2" charset="2"/>
                <a:buNone/>
                <a:defRPr/>
              </a:pPr>
              <a:r>
                <a:rPr lang="pt-BR" altLang="pt-BR" sz="22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		</a:t>
              </a:r>
              <a:r>
                <a:rPr lang="pt-BR" altLang="pt-BR" sz="20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Jejum: sem consumo calórico </a:t>
              </a:r>
              <a:r>
                <a:rPr lang="pt-BR" altLang="pt-BR" sz="20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≥8 </a:t>
              </a:r>
              <a:r>
                <a:rPr lang="pt-BR" altLang="pt-BR" sz="2000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h</a:t>
              </a:r>
              <a:endParaRPr lang="pt-BR" altLang="pt-BR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endParaRPr>
            </a:p>
            <a:p>
              <a:pPr marL="225425" indent="-225425">
                <a:spcBef>
                  <a:spcPts val="2328"/>
                </a:spcBef>
                <a:buClr>
                  <a:srgbClr val="A1B4FF"/>
                </a:buClr>
                <a:buSzPct val="85000"/>
                <a:buFont typeface="Wingdings" panose="05000000000000000000" pitchFamily="2" charset="2"/>
                <a:buChar char="Ø"/>
                <a:defRPr/>
              </a:pPr>
              <a:r>
                <a:rPr lang="pt-BR" altLang="pt-BR" sz="2400" dirty="0"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  </a:t>
              </a:r>
              <a:r>
                <a:rPr lang="pt-BR" altLang="pt-BR" sz="2200" dirty="0"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Glicemia 2h pós-sobrecarga (TOTG*) ≥200 mg/</a:t>
              </a:r>
              <a:r>
                <a:rPr lang="pt-BR" altLang="pt-BR" sz="2200" dirty="0" err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dL</a:t>
              </a:r>
              <a:endParaRPr lang="pt-BR" altLang="pt-BR" sz="2200" dirty="0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endParaRPr>
            </a:p>
          </p:txBody>
        </p:sp>
        <p:sp>
          <p:nvSpPr>
            <p:cNvPr id="19466" name="AutoShape 10">
              <a:extLst>
                <a:ext uri="{FF2B5EF4-FFF2-40B4-BE49-F238E27FC236}">
                  <a16:creationId xmlns:a16="http://schemas.microsoft.com/office/drawing/2014/main" xmlns="" id="{2D7D1410-DA72-6E4A-A2FF-07B777C33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751" y="4096983"/>
              <a:ext cx="533400" cy="609600"/>
            </a:xfrm>
            <a:prstGeom prst="upDownArrowCallout">
              <a:avLst>
                <a:gd name="adj1" fmla="val 25000"/>
                <a:gd name="adj2" fmla="val 25000"/>
                <a:gd name="adj3" fmla="val 14286"/>
                <a:gd name="adj4" fmla="val 50000"/>
              </a:avLst>
            </a:prstGeom>
            <a:solidFill>
              <a:srgbClr val="99CCFF"/>
            </a:solidFill>
            <a:ln w="12700" algn="ctr">
              <a:solidFill>
                <a:srgbClr val="8AA2FF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pt-BR" altLang="pt-BR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OU</a:t>
              </a:r>
            </a:p>
          </p:txBody>
        </p:sp>
        <p:sp>
          <p:nvSpPr>
            <p:cNvPr id="19467" name="AutoShape 11">
              <a:extLst>
                <a:ext uri="{FF2B5EF4-FFF2-40B4-BE49-F238E27FC236}">
                  <a16:creationId xmlns:a16="http://schemas.microsoft.com/office/drawing/2014/main" xmlns="" id="{A372ED0B-C636-DB4B-9E4F-189CA1459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6004" y="2717634"/>
              <a:ext cx="533400" cy="609600"/>
            </a:xfrm>
            <a:prstGeom prst="upDownArrowCallout">
              <a:avLst>
                <a:gd name="adj1" fmla="val 25000"/>
                <a:gd name="adj2" fmla="val 25000"/>
                <a:gd name="adj3" fmla="val 14286"/>
                <a:gd name="adj4" fmla="val 50000"/>
              </a:avLst>
            </a:prstGeom>
            <a:solidFill>
              <a:srgbClr val="99CCFF"/>
            </a:solidFill>
            <a:ln w="12700" algn="ctr">
              <a:solidFill>
                <a:srgbClr val="8AA2FF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pt-BR" altLang="pt-BR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OU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4C2BA5-44C9-F087-56F2-3F6A66380295}"/>
              </a:ext>
            </a:extLst>
          </p:cNvPr>
          <p:cNvSpPr txBox="1"/>
          <p:nvPr/>
        </p:nvSpPr>
        <p:spPr>
          <a:xfrm>
            <a:off x="9132125" y="6317023"/>
            <a:ext cx="2940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400" b="1" i="1" dirty="0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American Diabetes Association 1997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xmlns="" id="{8833BB05-A88E-61DE-505B-6B9322F99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629" y="322332"/>
            <a:ext cx="4452626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pt-BR" altLang="pt-B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Como diagnosticar DM e </a:t>
            </a:r>
            <a:r>
              <a:rPr lang="pt-BR" altLang="pt-BR" sz="32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pré</a:t>
            </a:r>
            <a:r>
              <a:rPr lang="pt-BR" altLang="pt-B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-DM</a:t>
            </a:r>
          </a:p>
        </p:txBody>
      </p:sp>
      <p:pic>
        <p:nvPicPr>
          <p:cNvPr id="6" name="Picture 3" descr="C:\Users\Sandra\AppData\Local\Microsoft\Windows\Temporary Internet Files\Content.IE5\CYWT7RQI\MC900434859[1].png">
            <a:extLst>
              <a:ext uri="{FF2B5EF4-FFF2-40B4-BE49-F238E27FC236}">
                <a16:creationId xmlns:a16="http://schemas.microsoft.com/office/drawing/2014/main" xmlns="" id="{EE558A93-AC3C-92E0-48FA-E4BBCDFF4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82" y="262957"/>
            <a:ext cx="1021994" cy="102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E37AC60-476F-9CDF-D0FC-AB3C2C0A954F}"/>
              </a:ext>
            </a:extLst>
          </p:cNvPr>
          <p:cNvSpPr txBox="1"/>
          <p:nvPr/>
        </p:nvSpPr>
        <p:spPr>
          <a:xfrm>
            <a:off x="3296060" y="5486027"/>
            <a:ext cx="55998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dirty="0">
                <a:latin typeface="Arial" panose="020B0604020202020204" pitchFamily="34" charset="0"/>
                <a:cs typeface="Arial" panose="020B0604020202020204" pitchFamily="34" charset="0"/>
              </a:rPr>
              <a:t>Na ausência de descompensação aguda, resultados devem ser confirmados em outra ocasião</a:t>
            </a:r>
          </a:p>
          <a:p>
            <a:pPr algn="ctr"/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* Teste Oral de Tolerância à Glicose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30"/>
    </mc:Choice>
    <mc:Fallback xmlns="">
      <p:transition spd="slow" advTm="10233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DBFC0A40-F450-2249-ACCF-A6156969F0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8255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pt-BR" altLang="pt-BR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Categorias de Tolerância à Glicose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xmlns="" id="{9122BEF2-BD19-344A-9299-0438641002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63664" y="1485901"/>
            <a:ext cx="9653587" cy="4613275"/>
          </a:xfrm>
        </p:spPr>
        <p:txBody>
          <a:bodyPr>
            <a:normAutofit fontScale="92500" lnSpcReduction="10000"/>
          </a:bodyPr>
          <a:lstStyle/>
          <a:p>
            <a:pPr>
              <a:buFont typeface="Monotype Sorts" charset="2"/>
              <a:buNone/>
              <a:defRPr/>
            </a:pPr>
            <a:r>
              <a:rPr lang="pt-BR" altLang="pt-B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Categoria de			        	</a:t>
            </a:r>
            <a:r>
              <a:rPr lang="pt-BR" altLang="pt-BR" sz="3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Glicemia (mg/dl)</a:t>
            </a:r>
          </a:p>
          <a:p>
            <a:pPr>
              <a:buFont typeface="Monotype Sorts" charset="2"/>
              <a:buNone/>
              <a:defRPr/>
            </a:pPr>
            <a:r>
              <a:rPr lang="pt-BR" altLang="pt-B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tolerância à glicose	 </a:t>
            </a:r>
            <a:r>
              <a:rPr lang="pt-BR" altLang="pt-BR" sz="3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jejum	             casual	         2h (TOTG)</a:t>
            </a:r>
          </a:p>
          <a:p>
            <a:pPr>
              <a:buFont typeface="Monotype Sorts" charset="2"/>
              <a:buNone/>
              <a:defRPr/>
            </a:pPr>
            <a:r>
              <a:rPr lang="pt-BR" altLang="pt-BR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________________________________________________________________________________________</a:t>
            </a:r>
          </a:p>
          <a:p>
            <a:pPr>
              <a:buFont typeface="Monotype Sorts" charset="2"/>
              <a:buNone/>
              <a:defRPr/>
            </a:pPr>
            <a:r>
              <a:rPr lang="pt-BR" altLang="pt-BR" sz="2600" dirty="0">
                <a:solidFill>
                  <a:srgbClr val="BCE29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Normal		       &lt;100 		          		&lt;140</a:t>
            </a:r>
          </a:p>
          <a:p>
            <a:pPr>
              <a:buFont typeface="Monotype Sorts" charset="2"/>
              <a:buNone/>
              <a:defRPr/>
            </a:pPr>
            <a:endParaRPr lang="pt-BR" altLang="pt-BR" sz="21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  <a:buFont typeface="Monotype Sorts" charset="2"/>
              <a:buNone/>
              <a:defRPr/>
            </a:pPr>
            <a:r>
              <a:rPr lang="pt-BR" altLang="pt-BR" sz="2600" dirty="0" err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Pré</a:t>
            </a:r>
            <a:r>
              <a:rPr lang="pt-BR" altLang="pt-BR" sz="260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-diabetes	   	</a:t>
            </a:r>
            <a:r>
              <a:rPr lang="pt-BR" altLang="pt-BR" sz="260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≥</a:t>
            </a:r>
            <a:r>
              <a:rPr lang="pt-BR" altLang="pt-BR" sz="260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100 e &lt;126 		             	      </a:t>
            </a:r>
            <a:r>
              <a:rPr lang="pt-BR" altLang="pt-BR" sz="260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≥</a:t>
            </a:r>
            <a:r>
              <a:rPr lang="pt-BR" altLang="pt-BR" sz="260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140 e &lt;200</a:t>
            </a:r>
          </a:p>
          <a:p>
            <a:pPr>
              <a:lnSpc>
                <a:spcPct val="90000"/>
              </a:lnSpc>
              <a:buFont typeface="Monotype Sorts" charset="2"/>
              <a:buNone/>
              <a:defRPr/>
            </a:pPr>
            <a:r>
              <a:rPr lang="pt-BR" altLang="pt-BR" sz="210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</a:t>
            </a:r>
            <a:r>
              <a:rPr lang="pt-BR" altLang="pt-BR" sz="21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	</a:t>
            </a:r>
            <a:r>
              <a:rPr lang="pt-BR" altLang="pt-BR" sz="21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</a:t>
            </a:r>
            <a:r>
              <a:rPr lang="pt-BR" altLang="pt-BR" sz="210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glicemia jejum alterada        	                     tolerância diminuída</a:t>
            </a:r>
          </a:p>
          <a:p>
            <a:pPr>
              <a:buFont typeface="Monotype Sorts" charset="2"/>
              <a:buNone/>
              <a:defRPr/>
            </a:pPr>
            <a:endParaRPr lang="pt-BR" altLang="pt-BR" sz="21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  <a:buFont typeface="Monotype Sorts" charset="2"/>
              <a:buNone/>
              <a:defRPr/>
            </a:pPr>
            <a:r>
              <a:rPr lang="pt-BR" altLang="pt-BR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Diabetes</a:t>
            </a:r>
            <a:r>
              <a:rPr lang="pt-BR" altLang="pt-BR" sz="26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       </a:t>
            </a:r>
            <a:r>
              <a:rPr lang="pt-BR" altLang="pt-BR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≥</a:t>
            </a:r>
            <a:r>
              <a:rPr lang="pt-BR" altLang="pt-BR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126 </a:t>
            </a:r>
            <a:r>
              <a:rPr lang="pt-BR" altLang="pt-BR" sz="2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  <a:r>
              <a:rPr lang="pt-BR" altLang="pt-BR" sz="26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		</a:t>
            </a:r>
            <a:r>
              <a:rPr lang="pt-BR" altLang="pt-BR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≥</a:t>
            </a:r>
            <a:r>
              <a:rPr lang="pt-BR" altLang="pt-BR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 </a:t>
            </a:r>
            <a:r>
              <a:rPr lang="pt-BR" altLang="pt-BR" sz="26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</a:t>
            </a:r>
            <a:r>
              <a:rPr lang="pt-BR" altLang="pt-BR" sz="26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pt-BR" altLang="pt-BR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≥</a:t>
            </a:r>
            <a:r>
              <a:rPr lang="pt-BR" altLang="pt-BR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 </a:t>
            </a:r>
            <a:r>
              <a:rPr lang="pt-BR" altLang="pt-BR" sz="2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</a:p>
          <a:p>
            <a:pPr>
              <a:lnSpc>
                <a:spcPct val="90000"/>
              </a:lnSpc>
              <a:buFont typeface="Monotype Sorts" charset="2"/>
              <a:buNone/>
              <a:defRPr/>
            </a:pPr>
            <a:r>
              <a:rPr lang="pt-BR" altLang="pt-BR" sz="21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		      </a:t>
            </a:r>
            <a:r>
              <a:rPr lang="pt-BR" altLang="pt-BR" sz="21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 sintomas</a:t>
            </a:r>
          </a:p>
          <a:p>
            <a:pPr>
              <a:buFont typeface="Monotype Sorts" charset="2"/>
              <a:buNone/>
              <a:defRPr/>
            </a:pPr>
            <a:r>
              <a:rPr lang="pt-BR" altLang="pt-BR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______________________________________________________________________________________</a:t>
            </a:r>
          </a:p>
          <a:p>
            <a:pPr>
              <a:buFont typeface="Monotype Sorts" charset="2"/>
              <a:buNone/>
              <a:defRPr/>
            </a:pPr>
            <a:r>
              <a:rPr lang="pt-BR" altLang="pt-BR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TOTG, teste oral da tolerância à glicose		 * necessita confirmação</a:t>
            </a:r>
          </a:p>
        </p:txBody>
      </p:sp>
      <p:sp>
        <p:nvSpPr>
          <p:cNvPr id="47107" name="Line 4">
            <a:extLst>
              <a:ext uri="{FF2B5EF4-FFF2-40B4-BE49-F238E27FC236}">
                <a16:creationId xmlns:a16="http://schemas.microsoft.com/office/drawing/2014/main" xmlns="" id="{2CDB3019-4D61-804C-997C-53E8936B92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82144" y="1922463"/>
            <a:ext cx="6295346" cy="43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AA10D7-2E8E-E945-937C-BD7B97AB8A53}"/>
              </a:ext>
            </a:extLst>
          </p:cNvPr>
          <p:cNvSpPr txBox="1"/>
          <p:nvPr/>
        </p:nvSpPr>
        <p:spPr>
          <a:xfrm>
            <a:off x="2446579" y="6183868"/>
            <a:ext cx="5471113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HbA1c 5,7 - 6,4% </a:t>
            </a:r>
            <a:r>
              <a:rPr lang="pt-BR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</a:t>
            </a:r>
            <a:r>
              <a:rPr lang="pt-BR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faixa de risco aumentado para DM</a:t>
            </a:r>
            <a:endParaRPr lang="en-US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7448E52-E208-8F51-B6A5-ED6A343D1BDA}"/>
              </a:ext>
            </a:extLst>
          </p:cNvPr>
          <p:cNvSpPr txBox="1"/>
          <p:nvPr/>
        </p:nvSpPr>
        <p:spPr>
          <a:xfrm>
            <a:off x="9132125" y="6317023"/>
            <a:ext cx="2940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400" b="1" i="1" dirty="0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American Diabetes Association 2010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235"/>
    </mc:Choice>
    <mc:Fallback xmlns="">
      <p:transition spd="slow" advTm="113235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1492</TotalTime>
  <Words>2775</Words>
  <Application>Microsoft Office PowerPoint</Application>
  <PresentationFormat>Widescreen</PresentationFormat>
  <Paragraphs>684</Paragraphs>
  <Slides>45</Slides>
  <Notes>24</Notes>
  <HiddenSlides>0</HiddenSlides>
  <MMClips>1</MMClips>
  <ScaleCrop>false</ScaleCrop>
  <HeadingPairs>
    <vt:vector size="8" baseType="variant">
      <vt:variant>
        <vt:lpstr>Fontes usadas</vt:lpstr>
      </vt:variant>
      <vt:variant>
        <vt:i4>17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4</vt:i4>
      </vt:variant>
      <vt:variant>
        <vt:lpstr>Títulos de slides</vt:lpstr>
      </vt:variant>
      <vt:variant>
        <vt:i4>45</vt:i4>
      </vt:variant>
    </vt:vector>
  </HeadingPairs>
  <TitlesOfParts>
    <vt:vector size="67" baseType="lpstr">
      <vt:lpstr>ＭＳ Ｐゴシック</vt:lpstr>
      <vt:lpstr>ＭＳ Ｐゴシック</vt:lpstr>
      <vt:lpstr>游ゴシック</vt:lpstr>
      <vt:lpstr>Arial</vt:lpstr>
      <vt:lpstr>Arial Black</vt:lpstr>
      <vt:lpstr>Arial Narrow</vt:lpstr>
      <vt:lpstr>Calibri</vt:lpstr>
      <vt:lpstr>Calibri Light</vt:lpstr>
      <vt:lpstr>Helvetica Neue</vt:lpstr>
      <vt:lpstr>Helvetica Neue Medium</vt:lpstr>
      <vt:lpstr>Lucida Handwriting</vt:lpstr>
      <vt:lpstr>Monotype Sorts</vt:lpstr>
      <vt:lpstr>Symbol</vt:lpstr>
      <vt:lpstr>Tahoma</vt:lpstr>
      <vt:lpstr>Times New Roman</vt:lpstr>
      <vt:lpstr>Verdana</vt:lpstr>
      <vt:lpstr>Wingdings</vt:lpstr>
      <vt:lpstr>Office Theme</vt:lpstr>
      <vt:lpstr>Gráfico</vt:lpstr>
      <vt:lpstr>ClipArt</vt:lpstr>
      <vt:lpstr>Clip</vt:lpstr>
      <vt:lpstr>Gráfico do Microsoft Excel</vt:lpstr>
      <vt:lpstr>Apresentação do PowerPoint</vt:lpstr>
      <vt:lpstr>Apresentação do PowerPoint</vt:lpstr>
      <vt:lpstr>Apresentação do PowerPoint</vt:lpstr>
      <vt:lpstr>Diabetes Mellitus</vt:lpstr>
      <vt:lpstr>Diabetes: histórico</vt:lpstr>
      <vt:lpstr>Apresentação do PowerPoint</vt:lpstr>
      <vt:lpstr>Apresentação do PowerPoint</vt:lpstr>
      <vt:lpstr>Apresentação do PowerPoint</vt:lpstr>
      <vt:lpstr>Categorias de Tolerância à Glicose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Diabetes Mellitus Tipo 1</vt:lpstr>
      <vt:lpstr>Apresentação do PowerPoint</vt:lpstr>
      <vt:lpstr>Apresentação do PowerPoint</vt:lpstr>
      <vt:lpstr>Clássica Apresentação Clínica do DM2</vt:lpstr>
      <vt:lpstr>Rastreamento de DM2</vt:lpstr>
      <vt:lpstr>Apresentação do PowerPoint</vt:lpstr>
      <vt:lpstr>Apresentação do PowerPoint</vt:lpstr>
      <vt:lpstr>Apresentação do PowerPoint</vt:lpstr>
      <vt:lpstr>Nefropatia Diabética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É possível prevenir DM1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Importância da Educação em DM</vt:lpstr>
      <vt:lpstr>Apresentação do PowerPoint</vt:lpstr>
      <vt:lpstr>Que tipo de DM é mais comum Como está a evolução da prevalência</vt:lpstr>
      <vt:lpstr>Interpretem o gráfico e respondam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Sandra Vivolo</dc:creator>
  <cp:lastModifiedBy>Sala Odair Pacheco Pedroso</cp:lastModifiedBy>
  <cp:revision>120</cp:revision>
  <dcterms:created xsi:type="dcterms:W3CDTF">2021-04-15T03:01:43Z</dcterms:created>
  <dcterms:modified xsi:type="dcterms:W3CDTF">2023-04-14T15:51:32Z</dcterms:modified>
</cp:coreProperties>
</file>