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</p:sldIdLst>
  <p:sldSz cx="10693400" cy="7556500"/>
  <p:notesSz cx="10693400" cy="7556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5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E259E-70BF-4303-986E-0E40ABCBC9B5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8617D-9D2E-4227-90A8-5BE5370CD3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5182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427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‹nº›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7427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427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‹nº›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427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‹nº›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427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‹nº›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427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‹nº›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1535" y="3161220"/>
            <a:ext cx="8070329" cy="356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45304" y="3570858"/>
            <a:ext cx="8002790" cy="2322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7427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47435" y="6654949"/>
            <a:ext cx="24828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742700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‹nº›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7791" y="3915440"/>
            <a:ext cx="549846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25" dirty="0">
                <a:solidFill>
                  <a:srgbClr val="742700"/>
                </a:solidFill>
                <a:latin typeface="Arial"/>
                <a:cs typeface="Arial"/>
              </a:rPr>
              <a:t>Indexação</a:t>
            </a:r>
            <a:r>
              <a:rPr sz="4400" spc="1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4400" spc="-25" dirty="0">
                <a:solidFill>
                  <a:srgbClr val="742700"/>
                </a:solidFill>
                <a:latin typeface="Arial"/>
                <a:cs typeface="Arial"/>
              </a:rPr>
              <a:t>automática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89993" y="5053741"/>
            <a:ext cx="53130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742700"/>
                </a:solidFill>
                <a:latin typeface="Arial"/>
                <a:cs typeface="Arial"/>
              </a:rPr>
              <a:t>CBD/ECA</a:t>
            </a:r>
            <a:r>
              <a:rPr sz="2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42700"/>
                </a:solidFill>
                <a:latin typeface="Arial"/>
                <a:cs typeface="Arial"/>
              </a:rPr>
              <a:t>–</a:t>
            </a:r>
            <a:r>
              <a:rPr sz="2400" spc="-5" dirty="0">
                <a:solidFill>
                  <a:srgbClr val="742700"/>
                </a:solidFill>
                <a:latin typeface="Arial"/>
                <a:cs typeface="Arial"/>
              </a:rPr>
              <a:t> I</a:t>
            </a:r>
            <a:r>
              <a:rPr sz="2400" dirty="0">
                <a:solidFill>
                  <a:srgbClr val="742700"/>
                </a:solidFill>
                <a:latin typeface="Arial"/>
                <a:cs typeface="Arial"/>
              </a:rPr>
              <a:t>ndexação:</a:t>
            </a:r>
            <a:r>
              <a:rPr sz="2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42700"/>
                </a:solidFill>
                <a:latin typeface="Arial"/>
                <a:cs typeface="Arial"/>
              </a:rPr>
              <a:t>teoria</a:t>
            </a:r>
            <a:r>
              <a:rPr sz="2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42700"/>
                </a:solidFill>
                <a:latin typeface="Arial"/>
                <a:cs typeface="Arial"/>
              </a:rPr>
              <a:t>prática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8461" y="348995"/>
            <a:ext cx="4500371" cy="3384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1535" y="3161220"/>
            <a:ext cx="4761230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329"/>
              </a:lnSpc>
              <a:buClr>
                <a:srgbClr val="742700"/>
              </a:buClr>
              <a:buFont typeface="Arial"/>
              <a:buChar char="•"/>
              <a:tabLst>
                <a:tab pos="355600" algn="l"/>
              </a:tabLst>
            </a:pPr>
            <a:r>
              <a:rPr sz="2800" b="1" dirty="0">
                <a:solidFill>
                  <a:srgbClr val="742700"/>
                </a:solidFill>
                <a:latin typeface="Arial"/>
                <a:cs typeface="Arial"/>
              </a:rPr>
              <a:t>Softwares para indexação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8735" y="3651408"/>
            <a:ext cx="7479030" cy="2512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marR="5080" indent="-285750">
              <a:lnSpc>
                <a:spcPct val="100000"/>
              </a:lnSpc>
              <a:buClr>
                <a:srgbClr val="742700"/>
              </a:buClr>
              <a:buFont typeface="Arial"/>
              <a:buChar char="–"/>
              <a:tabLst>
                <a:tab pos="298450" algn="l"/>
                <a:tab pos="1785620" algn="l"/>
              </a:tabLst>
            </a:pPr>
            <a:r>
              <a:rPr sz="2400" b="1" spc="-5" dirty="0">
                <a:solidFill>
                  <a:srgbClr val="742700"/>
                </a:solidFill>
                <a:latin typeface="Arial"/>
                <a:cs typeface="Arial"/>
              </a:rPr>
              <a:t>Objetivo</a:t>
            </a:r>
            <a:r>
              <a:rPr sz="2400" b="1" dirty="0">
                <a:solidFill>
                  <a:srgbClr val="742700"/>
                </a:solidFill>
                <a:latin typeface="Arial"/>
                <a:cs typeface="Arial"/>
              </a:rPr>
              <a:t>:	</a:t>
            </a:r>
            <a:r>
              <a:rPr sz="2400" dirty="0">
                <a:solidFill>
                  <a:srgbClr val="742700"/>
                </a:solidFill>
                <a:latin typeface="Arial"/>
                <a:cs typeface="Arial"/>
              </a:rPr>
              <a:t>descentralizar a produção de informações documentárias como também distribuí-las de forma extensiva</a:t>
            </a:r>
            <a:r>
              <a:rPr sz="2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42700"/>
                </a:solidFill>
                <a:latin typeface="Arial"/>
                <a:cs typeface="Arial"/>
              </a:rPr>
              <a:t>rápida.</a:t>
            </a:r>
            <a:endParaRPr sz="2400" dirty="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570"/>
              </a:spcBef>
              <a:buClr>
                <a:srgbClr val="742700"/>
              </a:buClr>
              <a:buFont typeface="Arial"/>
              <a:buChar char="–"/>
              <a:tabLst>
                <a:tab pos="298450" algn="l"/>
              </a:tabLst>
            </a:pPr>
            <a:r>
              <a:rPr sz="2400" b="1" spc="-5" dirty="0">
                <a:solidFill>
                  <a:srgbClr val="742700"/>
                </a:solidFill>
                <a:latin typeface="Arial"/>
                <a:cs typeface="Arial"/>
              </a:rPr>
              <a:t>Sistem</a:t>
            </a:r>
            <a:r>
              <a:rPr sz="2400" b="1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2400" b="1" spc="-5" dirty="0">
                <a:solidFill>
                  <a:srgbClr val="742700"/>
                </a:solidFill>
                <a:latin typeface="Arial"/>
                <a:cs typeface="Arial"/>
              </a:rPr>
              <a:t> d</a:t>
            </a:r>
            <a:r>
              <a:rPr sz="2400" b="1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2400" b="1" spc="-5" dirty="0">
                <a:solidFill>
                  <a:srgbClr val="742700"/>
                </a:solidFill>
                <a:latin typeface="Arial"/>
                <a:cs typeface="Arial"/>
              </a:rPr>
              <a:t> Indizació</a:t>
            </a:r>
            <a:r>
              <a:rPr sz="2400" b="1" dirty="0">
                <a:solidFill>
                  <a:srgbClr val="742700"/>
                </a:solidFill>
                <a:latin typeface="Arial"/>
                <a:cs typeface="Arial"/>
              </a:rPr>
              <a:t>n</a:t>
            </a:r>
            <a:r>
              <a:rPr sz="2400" b="1" spc="-5" dirty="0">
                <a:solidFill>
                  <a:srgbClr val="742700"/>
                </a:solidFill>
                <a:latin typeface="Arial"/>
                <a:cs typeface="Arial"/>
              </a:rPr>
              <a:t> Automátic</a:t>
            </a:r>
            <a:r>
              <a:rPr sz="2400" b="1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400" b="1" spc="-5" dirty="0">
                <a:solidFill>
                  <a:srgbClr val="742700"/>
                </a:solidFill>
                <a:latin typeface="Arial"/>
                <a:cs typeface="Arial"/>
              </a:rPr>
              <a:t> (SISA)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500"/>
              </a:spcBef>
              <a:buClr>
                <a:srgbClr val="742700"/>
              </a:buClr>
              <a:buFont typeface="Arial"/>
              <a:buChar char="•"/>
              <a:tabLst>
                <a:tab pos="698500" algn="l"/>
              </a:tabLst>
            </a:pP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Ferramenta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para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assisti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indexação.</a:t>
            </a:r>
            <a:endParaRPr sz="2000" dirty="0">
              <a:latin typeface="Arial"/>
              <a:cs typeface="Arial"/>
            </a:endParaRPr>
          </a:p>
          <a:p>
            <a:pPr marL="698500" marR="155575" lvl="1" indent="-228600">
              <a:lnSpc>
                <a:spcPct val="100000"/>
              </a:lnSpc>
              <a:spcBef>
                <a:spcPts val="470"/>
              </a:spcBef>
              <a:buClr>
                <a:srgbClr val="742700"/>
              </a:buClr>
              <a:buFont typeface="Arial"/>
              <a:buChar char="•"/>
              <a:tabLst>
                <a:tab pos="698500" algn="l"/>
                <a:tab pos="2787015" algn="l"/>
              </a:tabLst>
            </a:pP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Desenvol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ido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em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	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1997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por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Isidoro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Gil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Leiva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(Universidade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Múrcia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 ,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Espanha)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34107" y="348996"/>
            <a:ext cx="4284732" cy="2663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2</a:t>
            </a:fld>
            <a:endParaRPr spc="-1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1535" y="3151536"/>
            <a:ext cx="317690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855"/>
              </a:lnSpc>
              <a:buClr>
                <a:srgbClr val="742700"/>
              </a:buClr>
              <a:buFont typeface="Arial"/>
              <a:buChar char="•"/>
              <a:tabLst>
                <a:tab pos="355600" algn="l"/>
              </a:tabLst>
            </a:pPr>
            <a:r>
              <a:rPr sz="2400" b="1" spc="-5" dirty="0">
                <a:solidFill>
                  <a:srgbClr val="742700"/>
                </a:solidFill>
                <a:latin typeface="Arial"/>
                <a:cs typeface="Arial"/>
              </a:rPr>
              <a:t>Requisito</a:t>
            </a:r>
            <a:r>
              <a:rPr sz="2400" b="1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2400" b="1" spc="-5" dirty="0">
                <a:solidFill>
                  <a:srgbClr val="742700"/>
                </a:solidFill>
                <a:latin typeface="Arial"/>
                <a:cs typeface="Arial"/>
              </a:rPr>
              <a:t> d</a:t>
            </a:r>
            <a:r>
              <a:rPr sz="2400" b="1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400" b="1" spc="-5" dirty="0">
                <a:solidFill>
                  <a:srgbClr val="742700"/>
                </a:solidFill>
                <a:latin typeface="Arial"/>
                <a:cs typeface="Arial"/>
              </a:rPr>
              <a:t> SISA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8735" y="3570858"/>
            <a:ext cx="7296784" cy="2324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marR="266065" indent="-285750">
              <a:lnSpc>
                <a:spcPct val="100000"/>
              </a:lnSpc>
              <a:buClr>
                <a:srgbClr val="742700"/>
              </a:buClr>
              <a:buFont typeface="Arial"/>
              <a:buChar char="–"/>
              <a:tabLst>
                <a:tab pos="298450" algn="l"/>
              </a:tabLst>
            </a:pP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T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odo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texto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sere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indexado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devem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esta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n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mesmo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 diretório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,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em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formato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txt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,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marcado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com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seguintes parâmetro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697865" lvl="1" indent="-227965">
              <a:lnSpc>
                <a:spcPct val="100000"/>
              </a:lnSpc>
              <a:spcBef>
                <a:spcPts val="470"/>
              </a:spcBef>
              <a:buClr>
                <a:srgbClr val="742700"/>
              </a:buClr>
              <a:buFont typeface="Arial"/>
              <a:buChar char="•"/>
              <a:tabLst>
                <a:tab pos="698500" algn="l"/>
                <a:tab pos="1530350" algn="l"/>
              </a:tabLst>
            </a:pP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#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CTI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#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	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#FTI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#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para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identifica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título;</a:t>
            </a:r>
            <a:endParaRPr sz="2000">
              <a:latin typeface="Arial"/>
              <a:cs typeface="Arial"/>
            </a:endParaRPr>
          </a:p>
          <a:p>
            <a:pPr marL="697865" lvl="1" indent="-227965">
              <a:lnSpc>
                <a:spcPct val="100000"/>
              </a:lnSpc>
              <a:spcBef>
                <a:spcPts val="470"/>
              </a:spcBef>
              <a:buClr>
                <a:srgbClr val="742700"/>
              </a:buClr>
              <a:buFont typeface="Arial"/>
              <a:buChar char="•"/>
              <a:tabLst>
                <a:tab pos="698500" algn="l"/>
                <a:tab pos="2391410" algn="l"/>
                <a:tab pos="3040380" algn="l"/>
              </a:tabLst>
            </a:pP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#CR#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#FR#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para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identificar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resumo;</a:t>
            </a:r>
            <a:endParaRPr sz="2000">
              <a:latin typeface="Arial"/>
              <a:cs typeface="Arial"/>
            </a:endParaRPr>
          </a:p>
          <a:p>
            <a:pPr marL="697865" lvl="1" indent="-227965">
              <a:lnSpc>
                <a:spcPct val="100000"/>
              </a:lnSpc>
              <a:spcBef>
                <a:spcPts val="470"/>
              </a:spcBef>
              <a:buClr>
                <a:srgbClr val="742700"/>
              </a:buClr>
              <a:buFont typeface="Arial"/>
              <a:buChar char="•"/>
              <a:tabLst>
                <a:tab pos="698500" algn="l"/>
              </a:tabLst>
            </a:pP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#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CTE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#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#FTE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#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para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identifica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texto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artigo.</a:t>
            </a:r>
            <a:endParaRPr sz="2000">
              <a:latin typeface="Arial"/>
              <a:cs typeface="Arial"/>
            </a:endParaRPr>
          </a:p>
          <a:p>
            <a:pPr marL="697865" lvl="1" indent="-227965">
              <a:lnSpc>
                <a:spcPts val="2380"/>
              </a:lnSpc>
              <a:spcBef>
                <a:spcPts val="480"/>
              </a:spcBef>
              <a:buClr>
                <a:srgbClr val="742700"/>
              </a:buClr>
              <a:buFont typeface="Arial"/>
              <a:buChar char="•"/>
              <a:tabLst>
                <a:tab pos="698500" algn="l"/>
              </a:tabLst>
            </a:pP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c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ad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linha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texto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nã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dev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te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mai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qu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10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0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palavras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34107" y="348996"/>
            <a:ext cx="4284732" cy="2663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3</a:t>
            </a:fld>
            <a:endParaRPr spc="-1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1535" y="3151536"/>
            <a:ext cx="26530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855"/>
              </a:lnSpc>
              <a:buClr>
                <a:srgbClr val="742700"/>
              </a:buClr>
              <a:buFont typeface="Arial"/>
              <a:buChar char="•"/>
              <a:tabLst>
                <a:tab pos="355600" algn="l"/>
              </a:tabLst>
            </a:pPr>
            <a:r>
              <a:rPr sz="2400" b="1" spc="-5" dirty="0">
                <a:solidFill>
                  <a:srgbClr val="742700"/>
                </a:solidFill>
                <a:latin typeface="Arial"/>
                <a:cs typeface="Arial"/>
              </a:rPr>
              <a:t>Defaul</a:t>
            </a:r>
            <a:r>
              <a:rPr sz="2400" b="1" dirty="0">
                <a:solidFill>
                  <a:srgbClr val="742700"/>
                </a:solidFill>
                <a:latin typeface="Arial"/>
                <a:cs typeface="Arial"/>
              </a:rPr>
              <a:t>t</a:t>
            </a:r>
            <a:r>
              <a:rPr sz="2400" b="1" spc="-5" dirty="0">
                <a:solidFill>
                  <a:srgbClr val="742700"/>
                </a:solidFill>
                <a:latin typeface="Arial"/>
                <a:cs typeface="Arial"/>
              </a:rPr>
              <a:t> d</a:t>
            </a:r>
            <a:r>
              <a:rPr sz="2400" b="1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2400" b="1" spc="-5" dirty="0">
                <a:solidFill>
                  <a:srgbClr val="742700"/>
                </a:solidFill>
                <a:latin typeface="Arial"/>
                <a:cs typeface="Arial"/>
              </a:rPr>
              <a:t> SISA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1360" indent="-285750">
              <a:lnSpc>
                <a:spcPct val="100000"/>
              </a:lnSpc>
              <a:buClr>
                <a:srgbClr val="742700"/>
              </a:buClr>
              <a:buFont typeface="Arial"/>
              <a:buChar char="–"/>
              <a:tabLst>
                <a:tab pos="721995" algn="l"/>
              </a:tabLst>
            </a:pPr>
            <a:r>
              <a:rPr b="1" i="1" spc="-10" dirty="0">
                <a:latin typeface="Arial"/>
                <a:cs typeface="Arial"/>
              </a:rPr>
              <a:t>Vocabulario.txt</a:t>
            </a:r>
            <a:r>
              <a:rPr b="1" i="1" spc="-5" dirty="0">
                <a:latin typeface="Arial"/>
                <a:cs typeface="Arial"/>
              </a:rPr>
              <a:t> </a:t>
            </a:r>
            <a:r>
              <a:rPr spc="-15" dirty="0"/>
              <a:t>=</a:t>
            </a:r>
            <a:r>
              <a:rPr spc="-5" dirty="0"/>
              <a:t> </a:t>
            </a:r>
            <a:r>
              <a:rPr spc="-15" dirty="0"/>
              <a:t>lista</a:t>
            </a:r>
            <a:r>
              <a:rPr spc="-5" dirty="0"/>
              <a:t> </a:t>
            </a:r>
            <a:r>
              <a:rPr spc="-20" dirty="0"/>
              <a:t>d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descritore</a:t>
            </a:r>
            <a:r>
              <a:rPr spc="-10" dirty="0"/>
              <a:t>s</a:t>
            </a:r>
            <a:r>
              <a:rPr spc="-5" dirty="0"/>
              <a:t> </a:t>
            </a:r>
            <a:r>
              <a:rPr spc="-20" dirty="0"/>
              <a:t>em</a:t>
            </a:r>
            <a:r>
              <a:rPr spc="-5" dirty="0"/>
              <a:t> </a:t>
            </a:r>
            <a:r>
              <a:rPr spc="-15" dirty="0"/>
              <a:t>Ciência</a:t>
            </a:r>
            <a:r>
              <a:rPr spc="-5" dirty="0"/>
              <a:t> </a:t>
            </a:r>
            <a:r>
              <a:rPr spc="-20" dirty="0"/>
              <a:t>d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Informação</a:t>
            </a:r>
          </a:p>
          <a:p>
            <a:pPr marL="721360" indent="-285750">
              <a:lnSpc>
                <a:spcPct val="100000"/>
              </a:lnSpc>
              <a:spcBef>
                <a:spcPts val="470"/>
              </a:spcBef>
              <a:buClr>
                <a:srgbClr val="742700"/>
              </a:buClr>
              <a:buFont typeface="Arial"/>
              <a:buChar char="–"/>
              <a:tabLst>
                <a:tab pos="721995" algn="l"/>
              </a:tabLst>
            </a:pPr>
            <a:r>
              <a:rPr b="1" i="1" spc="-20" dirty="0">
                <a:latin typeface="Arial"/>
                <a:cs typeface="Arial"/>
              </a:rPr>
              <a:t>TG.tx</a:t>
            </a:r>
            <a:r>
              <a:rPr b="1" i="1" spc="-10" dirty="0">
                <a:latin typeface="Arial"/>
                <a:cs typeface="Arial"/>
              </a:rPr>
              <a:t>t </a:t>
            </a:r>
            <a:r>
              <a:rPr spc="-15" dirty="0"/>
              <a:t>=</a:t>
            </a:r>
            <a:r>
              <a:rPr dirty="0"/>
              <a:t> </a:t>
            </a:r>
            <a:r>
              <a:rPr spc="-15" dirty="0"/>
              <a:t>lista</a:t>
            </a:r>
            <a:r>
              <a:rPr dirty="0"/>
              <a:t> </a:t>
            </a:r>
            <a:r>
              <a:rPr spc="-20" dirty="0"/>
              <a:t>d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termo</a:t>
            </a:r>
            <a:r>
              <a:rPr spc="-10" dirty="0"/>
              <a:t>s</a:t>
            </a:r>
            <a:r>
              <a:rPr dirty="0"/>
              <a:t> </a:t>
            </a:r>
            <a:r>
              <a:rPr spc="-20" dirty="0"/>
              <a:t>d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Ciência</a:t>
            </a:r>
            <a:r>
              <a:rPr dirty="0"/>
              <a:t> </a:t>
            </a:r>
            <a:r>
              <a:rPr spc="-20" dirty="0"/>
              <a:t>d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Informação</a:t>
            </a:r>
            <a:r>
              <a:rPr dirty="0"/>
              <a:t> </a:t>
            </a:r>
            <a:r>
              <a:rPr spc="-15" dirty="0"/>
              <a:t>retirado</a:t>
            </a:r>
            <a:r>
              <a:rPr spc="-10" dirty="0"/>
              <a:t>s</a:t>
            </a:r>
            <a:r>
              <a:rPr dirty="0"/>
              <a:t> </a:t>
            </a:r>
            <a:r>
              <a:rPr spc="-20" dirty="0"/>
              <a:t>de</a:t>
            </a:r>
          </a:p>
          <a:p>
            <a:pPr marL="1121410" lvl="1" indent="-228600">
              <a:lnSpc>
                <a:spcPct val="100000"/>
              </a:lnSpc>
              <a:spcBef>
                <a:spcPts val="434"/>
              </a:spcBef>
              <a:buClr>
                <a:srgbClr val="742700"/>
              </a:buClr>
              <a:buFont typeface="Arial"/>
              <a:buChar char="•"/>
              <a:tabLst>
                <a:tab pos="1122045" algn="l"/>
              </a:tabLst>
            </a:pP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Tesaur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en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ocumentacío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n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800" i="1" spc="-1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informacíon”;</a:t>
            </a:r>
            <a:endParaRPr sz="1800">
              <a:latin typeface="Arial"/>
              <a:cs typeface="Arial"/>
            </a:endParaRPr>
          </a:p>
          <a:p>
            <a:pPr marL="1121410" lvl="1" indent="-228600">
              <a:lnSpc>
                <a:spcPct val="100000"/>
              </a:lnSpc>
              <a:spcBef>
                <a:spcPts val="445"/>
              </a:spcBef>
              <a:buClr>
                <a:srgbClr val="742700"/>
              </a:buClr>
              <a:buFont typeface="Arial"/>
              <a:buChar char="•"/>
              <a:tabLst>
                <a:tab pos="1122045" algn="l"/>
              </a:tabLst>
            </a:pP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Tesauro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de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la</a:t>
            </a:r>
            <a:r>
              <a:rPr sz="1800" i="1" spc="-1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UNESCO</a:t>
            </a:r>
            <a:endParaRPr sz="1800">
              <a:latin typeface="Arial"/>
              <a:cs typeface="Arial"/>
            </a:endParaRPr>
          </a:p>
          <a:p>
            <a:pPr marL="1121410" marR="1183005" lvl="1" indent="-228600">
              <a:lnSpc>
                <a:spcPct val="100000"/>
              </a:lnSpc>
              <a:spcBef>
                <a:spcPts val="434"/>
              </a:spcBef>
              <a:buClr>
                <a:srgbClr val="742700"/>
              </a:buClr>
              <a:buFont typeface="Arial"/>
              <a:buChar char="•"/>
              <a:tabLst>
                <a:tab pos="1122045" algn="l"/>
              </a:tabLst>
            </a:pP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“Vocabulári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controlad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e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n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bibliotecologia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,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Ciênci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d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la 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información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y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temas</a:t>
            </a:r>
            <a:r>
              <a:rPr sz="1800" i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742700"/>
                </a:solidFill>
                <a:latin typeface="Arial"/>
                <a:cs typeface="Arial"/>
              </a:rPr>
              <a:t>afines”</a:t>
            </a:r>
            <a:endParaRPr sz="1800">
              <a:latin typeface="Arial"/>
              <a:cs typeface="Arial"/>
            </a:endParaRPr>
          </a:p>
          <a:p>
            <a:pPr marL="721360" indent="-285750">
              <a:lnSpc>
                <a:spcPct val="100000"/>
              </a:lnSpc>
              <a:spcBef>
                <a:spcPts val="950"/>
              </a:spcBef>
              <a:buClr>
                <a:srgbClr val="742700"/>
              </a:buClr>
              <a:buFont typeface="Arial"/>
              <a:buChar char="–"/>
              <a:tabLst>
                <a:tab pos="721995" algn="l"/>
              </a:tabLst>
            </a:pPr>
            <a:r>
              <a:rPr b="1" i="1" spc="-10" dirty="0">
                <a:latin typeface="Arial"/>
                <a:cs typeface="Arial"/>
              </a:rPr>
              <a:t>Vacias.txt</a:t>
            </a:r>
            <a:r>
              <a:rPr b="1" i="1" spc="-5" dirty="0">
                <a:latin typeface="Arial"/>
                <a:cs typeface="Arial"/>
              </a:rPr>
              <a:t> </a:t>
            </a:r>
            <a:r>
              <a:rPr spc="-15" dirty="0"/>
              <a:t>=</a:t>
            </a:r>
            <a:r>
              <a:rPr dirty="0"/>
              <a:t> </a:t>
            </a:r>
            <a:r>
              <a:rPr spc="-15" dirty="0"/>
              <a:t>lista</a:t>
            </a:r>
            <a:r>
              <a:rPr dirty="0"/>
              <a:t> </a:t>
            </a:r>
            <a:r>
              <a:rPr spc="-20" dirty="0"/>
              <a:t>d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palavra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vazia</a:t>
            </a:r>
            <a:r>
              <a:rPr spc="-10" dirty="0"/>
              <a:t>s</a:t>
            </a:r>
            <a:r>
              <a:rPr dirty="0"/>
              <a:t> </a:t>
            </a:r>
            <a:r>
              <a:rPr spc="-20" dirty="0"/>
              <a:t>em</a:t>
            </a:r>
            <a:r>
              <a:rPr dirty="0"/>
              <a:t> </a:t>
            </a:r>
            <a:r>
              <a:rPr spc="-20" dirty="0"/>
              <a:t>espanhol</a:t>
            </a:r>
          </a:p>
        </p:txBody>
      </p:sp>
      <p:sp>
        <p:nvSpPr>
          <p:cNvPr id="4" name="object 4"/>
          <p:cNvSpPr/>
          <p:nvPr/>
        </p:nvSpPr>
        <p:spPr>
          <a:xfrm>
            <a:off x="5634107" y="348996"/>
            <a:ext cx="4284732" cy="2663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4</a:t>
            </a:fld>
            <a:endParaRPr spc="-1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8185" y="3012932"/>
            <a:ext cx="7884159" cy="3383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742700"/>
              </a:buClr>
              <a:buFont typeface="Arial"/>
              <a:buChar char="•"/>
              <a:tabLst>
                <a:tab pos="355600" algn="l"/>
              </a:tabLst>
            </a:pP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Funcionament</a:t>
            </a:r>
            <a:r>
              <a:rPr sz="1600" b="1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 d</a:t>
            </a:r>
            <a:r>
              <a:rPr sz="1600" b="1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 SIS</a:t>
            </a:r>
            <a:r>
              <a:rPr sz="1600" b="1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742700"/>
                </a:solidFill>
                <a:latin typeface="Arial"/>
                <a:cs typeface="Arial"/>
              </a:rPr>
              <a:t>: 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Index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a 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simultaneament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e 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at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é 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1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0 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textos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742700"/>
              </a:buClr>
              <a:buFont typeface="Arial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755650" lvl="1" indent="-285750">
              <a:lnSpc>
                <a:spcPts val="1914"/>
              </a:lnSpc>
              <a:buClr>
                <a:srgbClr val="742700"/>
              </a:buClr>
              <a:buFont typeface="Arial"/>
              <a:buChar char="–"/>
              <a:tabLst>
                <a:tab pos="755650" algn="l"/>
              </a:tabLst>
            </a:pP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Etapas:</a:t>
            </a:r>
            <a:endParaRPr sz="1600">
              <a:latin typeface="Arial"/>
              <a:cs typeface="Arial"/>
            </a:endParaRPr>
          </a:p>
          <a:p>
            <a:pPr marL="1155700" lvl="2" indent="-228600">
              <a:lnSpc>
                <a:spcPts val="1435"/>
              </a:lnSpc>
              <a:buClr>
                <a:srgbClr val="742700"/>
              </a:buClr>
              <a:buFont typeface="Arial"/>
              <a:buChar char="•"/>
              <a:tabLst>
                <a:tab pos="1155700" algn="l"/>
              </a:tabLst>
            </a:pP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Horiz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ntal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i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zaç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ã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texto</a:t>
            </a:r>
            <a:endParaRPr sz="12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8"/>
              </a:spcBef>
              <a:buClr>
                <a:srgbClr val="742700"/>
              </a:buClr>
              <a:buFont typeface="Arial"/>
              <a:buChar char="•"/>
            </a:pPr>
            <a:endParaRPr sz="1500">
              <a:latin typeface="Times New Roman"/>
              <a:cs typeface="Times New Roman"/>
            </a:endParaRPr>
          </a:p>
          <a:p>
            <a:pPr marL="1155700" marR="208915" lvl="2" indent="-228600">
              <a:lnSpc>
                <a:spcPct val="79600"/>
              </a:lnSpc>
              <a:buClr>
                <a:srgbClr val="742700"/>
              </a:buClr>
              <a:buFont typeface="Arial"/>
              <a:buChar char="•"/>
              <a:tabLst>
                <a:tab pos="1155700" algn="l"/>
              </a:tabLst>
            </a:pP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Eliminaçã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e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pa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l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avra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vazia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(palavra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co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m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fun</a:t>
            </a:r>
            <a:r>
              <a:rPr sz="1200" spc="-15" dirty="0">
                <a:solidFill>
                  <a:srgbClr val="742700"/>
                </a:solidFill>
                <a:latin typeface="Arial"/>
                <a:cs typeface="Arial"/>
              </a:rPr>
              <a:t>ç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õe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apena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gramaticais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,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com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po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exempl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os conectivos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,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artigos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,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pronomes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,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etc)</a:t>
            </a:r>
            <a:endParaRPr sz="12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54"/>
              </a:spcBef>
              <a:buClr>
                <a:srgbClr val="742700"/>
              </a:buClr>
              <a:buFont typeface="Arial"/>
              <a:buChar char="•"/>
            </a:pPr>
            <a:endParaRPr sz="1200">
              <a:latin typeface="Times New Roman"/>
              <a:cs typeface="Times New Roman"/>
            </a:endParaRPr>
          </a:p>
          <a:p>
            <a:pPr marL="1155065" lvl="2" indent="-227965">
              <a:lnSpc>
                <a:spcPct val="100000"/>
              </a:lnSpc>
              <a:buClr>
                <a:srgbClr val="742700"/>
              </a:buClr>
              <a:buFont typeface="Arial"/>
              <a:buChar char="•"/>
              <a:tabLst>
                <a:tab pos="1155700" algn="l"/>
              </a:tabLst>
            </a:pP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Comparaçã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do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termo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retido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co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m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descri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t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ore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d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vocabu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l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ár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c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ntr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ol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sistema</a:t>
            </a:r>
            <a:endParaRPr sz="12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2"/>
              </a:spcBef>
              <a:buClr>
                <a:srgbClr val="742700"/>
              </a:buClr>
              <a:buFont typeface="Arial"/>
              <a:buChar char="•"/>
            </a:pPr>
            <a:endParaRPr sz="1250">
              <a:latin typeface="Times New Roman"/>
              <a:cs typeface="Times New Roman"/>
            </a:endParaRPr>
          </a:p>
          <a:p>
            <a:pPr marL="1155065" lvl="2" indent="-227965">
              <a:lnSpc>
                <a:spcPct val="100000"/>
              </a:lnSpc>
              <a:buClr>
                <a:srgbClr val="742700"/>
              </a:buClr>
              <a:buFont typeface="Arial"/>
              <a:buChar char="•"/>
              <a:tabLst>
                <a:tab pos="1155700" algn="l"/>
              </a:tabLst>
            </a:pP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Segmento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cons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i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dos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: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título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,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res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u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e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cor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te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x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t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o.</a:t>
            </a:r>
            <a:endParaRPr sz="12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54"/>
              </a:spcBef>
              <a:buClr>
                <a:srgbClr val="742700"/>
              </a:buClr>
              <a:buFont typeface="Arial"/>
              <a:buChar char="•"/>
            </a:pPr>
            <a:endParaRPr sz="1200">
              <a:latin typeface="Times New Roman"/>
              <a:cs typeface="Times New Roman"/>
            </a:endParaRPr>
          </a:p>
          <a:p>
            <a:pPr marL="1155065" lvl="2" indent="-227965">
              <a:lnSpc>
                <a:spcPts val="1435"/>
              </a:lnSpc>
              <a:buClr>
                <a:srgbClr val="742700"/>
              </a:buClr>
              <a:buFont typeface="Arial"/>
              <a:buChar char="•"/>
              <a:tabLst>
                <a:tab pos="1155700" algn="l"/>
              </a:tabLst>
            </a:pP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Apresentaçã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e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todo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t</a:t>
            </a:r>
            <a:r>
              <a:rPr sz="1200" spc="-15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rmo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candidato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à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indexação</a:t>
            </a:r>
            <a:endParaRPr sz="1200">
              <a:latin typeface="Arial"/>
              <a:cs typeface="Arial"/>
            </a:endParaRPr>
          </a:p>
          <a:p>
            <a:pPr marL="1612900" lvl="3" indent="-228600">
              <a:lnSpc>
                <a:spcPts val="1435"/>
              </a:lnSpc>
              <a:buClr>
                <a:srgbClr val="742700"/>
              </a:buClr>
              <a:buFont typeface="Arial"/>
              <a:buChar char="–"/>
              <a:tabLst>
                <a:tab pos="1612900" algn="l"/>
              </a:tabLst>
            </a:pP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t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ermo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d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vocabulári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controlado</a:t>
            </a:r>
            <a:endParaRPr sz="1200">
              <a:latin typeface="Arial"/>
              <a:cs typeface="Arial"/>
            </a:endParaRPr>
          </a:p>
          <a:p>
            <a:pPr marL="1612900" marR="5080" lvl="3" indent="-228600">
              <a:lnSpc>
                <a:spcPts val="1150"/>
              </a:lnSpc>
              <a:spcBef>
                <a:spcPts val="280"/>
              </a:spcBef>
              <a:buClr>
                <a:srgbClr val="742700"/>
              </a:buClr>
              <a:buFont typeface="Arial"/>
              <a:buChar char="–"/>
              <a:tabLst>
                <a:tab pos="1612900" algn="l"/>
              </a:tabLst>
            </a:pP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pa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l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avra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qu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e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nã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estã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cont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i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da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vocabu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l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ár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c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ntr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ol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sistema, mas q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u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e 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res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ntam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vár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i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c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orrên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c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ia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título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,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sum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 e 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te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x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comp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l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eto.</a:t>
            </a:r>
            <a:endParaRPr sz="1200">
              <a:latin typeface="Arial"/>
              <a:cs typeface="Arial"/>
            </a:endParaRPr>
          </a:p>
          <a:p>
            <a:pPr marL="1612265" lvl="3" indent="-227965">
              <a:lnSpc>
                <a:spcPct val="100000"/>
              </a:lnSpc>
              <a:buClr>
                <a:srgbClr val="742700"/>
              </a:buClr>
              <a:buFont typeface="Arial"/>
              <a:buChar char="–"/>
              <a:tabLst>
                <a:tab pos="1612900" algn="l"/>
              </a:tabLst>
            </a:pP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permit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indexado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toma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decisã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d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u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t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ili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z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á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-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l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u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nã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n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indexa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ç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ã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f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ina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  <a:p>
            <a:pPr marL="1612265" lvl="3" indent="-227965">
              <a:lnSpc>
                <a:spcPct val="100000"/>
              </a:lnSpc>
              <a:buClr>
                <a:srgbClr val="742700"/>
              </a:buClr>
              <a:buFont typeface="Arial"/>
              <a:buChar char="–"/>
              <a:tabLst>
                <a:tab pos="1612900" algn="l"/>
              </a:tabLst>
            </a:pP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permit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exporta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resultado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par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u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m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arqu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vo 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denom</a:t>
            </a:r>
            <a:r>
              <a:rPr sz="1200" spc="-10" dirty="0">
                <a:solidFill>
                  <a:srgbClr val="742700"/>
                </a:solidFill>
                <a:latin typeface="Arial"/>
                <a:cs typeface="Arial"/>
              </a:rPr>
              <a:t>i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nad</a:t>
            </a:r>
            <a:r>
              <a:rPr sz="12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200" i="1" spc="-5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200" i="1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200" i="1" spc="-10" dirty="0">
                <a:solidFill>
                  <a:srgbClr val="742700"/>
                </a:solidFill>
                <a:latin typeface="Arial"/>
                <a:cs typeface="Arial"/>
              </a:rPr>
              <a:t>ul</a:t>
            </a:r>
            <a:r>
              <a:rPr sz="1200" i="1" dirty="0">
                <a:solidFill>
                  <a:srgbClr val="742700"/>
                </a:solidFill>
                <a:latin typeface="Arial"/>
                <a:cs typeface="Arial"/>
              </a:rPr>
              <a:t>t</a:t>
            </a:r>
            <a:r>
              <a:rPr sz="1200" i="1" spc="-5" dirty="0">
                <a:solidFill>
                  <a:srgbClr val="742700"/>
                </a:solidFill>
                <a:latin typeface="Arial"/>
                <a:cs typeface="Arial"/>
              </a:rPr>
              <a:t>ado</a:t>
            </a:r>
            <a:r>
              <a:rPr sz="1200" i="1" dirty="0">
                <a:solidFill>
                  <a:srgbClr val="742700"/>
                </a:solidFill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34107" y="348996"/>
            <a:ext cx="4284732" cy="2663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5</a:t>
            </a:fld>
            <a:endParaRPr spc="-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1535" y="3161220"/>
            <a:ext cx="5431790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329"/>
              </a:lnSpc>
              <a:buClr>
                <a:srgbClr val="742700"/>
              </a:buClr>
              <a:buFont typeface="Arial"/>
              <a:buChar char="•"/>
              <a:tabLst>
                <a:tab pos="355600" algn="l"/>
              </a:tabLst>
            </a:pPr>
            <a:r>
              <a:rPr sz="2800" b="1" dirty="0">
                <a:solidFill>
                  <a:srgbClr val="742700"/>
                </a:solidFill>
                <a:latin typeface="Arial"/>
                <a:cs typeface="Arial"/>
              </a:rPr>
              <a:t>Para</a:t>
            </a:r>
            <a:r>
              <a:rPr sz="2800" b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742700"/>
                </a:solidFill>
                <a:latin typeface="Arial"/>
                <a:cs typeface="Arial"/>
              </a:rPr>
              <a:t>indexação</a:t>
            </a:r>
            <a:r>
              <a:rPr sz="2800" b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742700"/>
                </a:solidFill>
                <a:latin typeface="Arial"/>
                <a:cs typeface="Arial"/>
              </a:rPr>
              <a:t>em</a:t>
            </a:r>
            <a:r>
              <a:rPr sz="2800" b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742700"/>
                </a:solidFill>
                <a:latin typeface="Arial"/>
                <a:cs typeface="Arial"/>
              </a:rPr>
              <a:t>português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8735" y="3651408"/>
            <a:ext cx="7005320" cy="201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815" indent="-285115">
              <a:lnSpc>
                <a:spcPct val="100000"/>
              </a:lnSpc>
              <a:buClr>
                <a:srgbClr val="742700"/>
              </a:buClr>
              <a:buFont typeface="Arial"/>
              <a:buChar char="–"/>
              <a:tabLst>
                <a:tab pos="298450" algn="l"/>
              </a:tabLst>
            </a:pPr>
            <a:r>
              <a:rPr sz="2400" dirty="0">
                <a:solidFill>
                  <a:srgbClr val="742700"/>
                </a:solidFill>
                <a:latin typeface="Arial"/>
                <a:cs typeface="Arial"/>
              </a:rPr>
              <a:t>Arquivos inseridos na pasta</a:t>
            </a:r>
            <a:r>
              <a:rPr sz="2400" spc="1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742700"/>
                </a:solidFill>
                <a:latin typeface="Arial"/>
                <a:cs typeface="Arial"/>
              </a:rPr>
              <a:t>Confi</a:t>
            </a:r>
            <a:r>
              <a:rPr sz="2400" b="1" i="1" dirty="0">
                <a:solidFill>
                  <a:srgbClr val="742700"/>
                </a:solidFill>
                <a:latin typeface="Arial"/>
                <a:cs typeface="Arial"/>
              </a:rPr>
              <a:t>g</a:t>
            </a:r>
            <a:r>
              <a:rPr sz="2400" b="1" i="1" spc="-1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42700"/>
                </a:solidFill>
                <a:latin typeface="Arial"/>
                <a:cs typeface="Arial"/>
              </a:rPr>
              <a:t>do programa:</a:t>
            </a:r>
            <a:endParaRPr sz="2400">
              <a:latin typeface="Arial"/>
              <a:cs typeface="Arial"/>
            </a:endParaRPr>
          </a:p>
          <a:p>
            <a:pPr marL="698500" marR="315595" lvl="1" indent="-228600">
              <a:lnSpc>
                <a:spcPct val="100000"/>
              </a:lnSpc>
              <a:spcBef>
                <a:spcPts val="495"/>
              </a:spcBef>
              <a:buClr>
                <a:srgbClr val="742700"/>
              </a:buClr>
              <a:buFont typeface="Arial"/>
              <a:buChar char="•"/>
              <a:tabLst>
                <a:tab pos="698500" algn="l"/>
              </a:tabLst>
            </a:pPr>
            <a:r>
              <a:rPr sz="2000" b="1" i="1" spc="-10" dirty="0">
                <a:solidFill>
                  <a:srgbClr val="742700"/>
                </a:solidFill>
                <a:latin typeface="Arial"/>
                <a:cs typeface="Arial"/>
              </a:rPr>
              <a:t>Vocabulário.tx</a:t>
            </a:r>
            <a:r>
              <a:rPr sz="2000" b="1" i="1" spc="-20" dirty="0">
                <a:solidFill>
                  <a:srgbClr val="742700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assuntos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principais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do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“Vocabulário Controlado</a:t>
            </a:r>
            <a:r>
              <a:rPr sz="2000" spc="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USP”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(VOCA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U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SP)</a:t>
            </a:r>
            <a:endParaRPr sz="2000">
              <a:latin typeface="Arial"/>
              <a:cs typeface="Arial"/>
            </a:endParaRPr>
          </a:p>
          <a:p>
            <a:pPr marL="698500" marR="755015" lvl="1" indent="-228600">
              <a:lnSpc>
                <a:spcPct val="100000"/>
              </a:lnSpc>
              <a:spcBef>
                <a:spcPts val="470"/>
              </a:spcBef>
              <a:buClr>
                <a:srgbClr val="742700"/>
              </a:buClr>
              <a:buFont typeface="Arial"/>
              <a:buChar char="•"/>
              <a:tabLst>
                <a:tab pos="698500" algn="l"/>
              </a:tabLst>
            </a:pPr>
            <a:r>
              <a:rPr sz="2000" b="1" i="1" spc="-15" dirty="0">
                <a:solidFill>
                  <a:srgbClr val="742700"/>
                </a:solidFill>
                <a:latin typeface="Arial"/>
                <a:cs typeface="Arial"/>
              </a:rPr>
              <a:t>TG.txt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lista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dos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assuntos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principais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rela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742700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onados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 hierarquicamente</a:t>
            </a:r>
            <a:endParaRPr sz="2000">
              <a:latin typeface="Arial"/>
              <a:cs typeface="Arial"/>
            </a:endParaRPr>
          </a:p>
          <a:p>
            <a:pPr marL="698500" lvl="1" indent="-228600">
              <a:lnSpc>
                <a:spcPts val="2380"/>
              </a:lnSpc>
              <a:spcBef>
                <a:spcPts val="480"/>
              </a:spcBef>
              <a:buClr>
                <a:srgbClr val="742700"/>
              </a:buClr>
              <a:buFont typeface="Arial"/>
              <a:buChar char="•"/>
              <a:tabLst>
                <a:tab pos="698500" algn="l"/>
              </a:tabLst>
            </a:pPr>
            <a:r>
              <a:rPr sz="2000" b="1" i="1" spc="-10" dirty="0">
                <a:solidFill>
                  <a:srgbClr val="742700"/>
                </a:solidFill>
                <a:latin typeface="Arial"/>
                <a:cs typeface="Arial"/>
              </a:rPr>
              <a:t>Vacias.tx</a:t>
            </a:r>
            <a:r>
              <a:rPr sz="2000" b="1" i="1" spc="-15" dirty="0">
                <a:solidFill>
                  <a:srgbClr val="742700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: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lista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palavra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vazia</a:t>
            </a:r>
            <a:r>
              <a:rPr sz="20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742700"/>
                </a:solidFill>
                <a:latin typeface="Arial"/>
                <a:cs typeface="Arial"/>
              </a:rPr>
              <a:t>em</a:t>
            </a:r>
            <a:r>
              <a:rPr sz="20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42700"/>
                </a:solidFill>
                <a:latin typeface="Arial"/>
                <a:cs typeface="Arial"/>
              </a:rPr>
              <a:t>português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34107" y="348996"/>
            <a:ext cx="4284732" cy="2663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6</a:t>
            </a:fld>
            <a:endParaRPr spc="-1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1535" y="3083234"/>
            <a:ext cx="7821930" cy="288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742700"/>
              </a:buClr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Exercíci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e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m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sala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: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materia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disponibilizad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n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Sto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Moodle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Clr>
                <a:srgbClr val="742700"/>
              </a:buClr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9700"/>
              </a:lnSpc>
              <a:buClr>
                <a:srgbClr val="742700"/>
              </a:buClr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Trabalh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fina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d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disciplina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: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indexaçã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manua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automátic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(comparação 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com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subsídio</a:t>
            </a:r>
            <a:r>
              <a:rPr sz="18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742700"/>
                </a:solidFill>
                <a:latin typeface="Arial"/>
                <a:cs typeface="Arial"/>
              </a:rPr>
              <a:t>teórico).</a:t>
            </a:r>
            <a:endParaRPr sz="18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buClr>
                <a:srgbClr val="742700"/>
              </a:buClr>
              <a:buFont typeface="Arial"/>
              <a:buChar char="–"/>
              <a:tabLst>
                <a:tab pos="755650" algn="l"/>
              </a:tabLst>
            </a:pP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Seleciona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600" spc="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600" spc="5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tigo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sobr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mesm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ssunt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e/o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u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evist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(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5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po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600" spc="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aluno)</a:t>
            </a:r>
            <a:endParaRPr sz="1600">
              <a:latin typeface="Arial"/>
              <a:cs typeface="Arial"/>
            </a:endParaRPr>
          </a:p>
          <a:p>
            <a:pPr marL="755015" lvl="1" indent="-285115">
              <a:lnSpc>
                <a:spcPts val="1910"/>
              </a:lnSpc>
              <a:spcBef>
                <a:spcPts val="5"/>
              </a:spcBef>
              <a:buClr>
                <a:srgbClr val="742700"/>
              </a:buClr>
              <a:buFont typeface="Arial"/>
              <a:buChar char="–"/>
              <a:tabLst>
                <a:tab pos="755650" algn="l"/>
              </a:tabLst>
            </a:pP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Prepara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600" spc="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a</a:t>
            </a:r>
            <a:r>
              <a:rPr sz="1600" spc="5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tigos:</a:t>
            </a:r>
            <a:endParaRPr sz="1600">
              <a:latin typeface="Arial"/>
              <a:cs typeface="Arial"/>
            </a:endParaRPr>
          </a:p>
          <a:p>
            <a:pPr marL="1155700" lvl="2" indent="-228600">
              <a:lnSpc>
                <a:spcPts val="1664"/>
              </a:lnSpc>
              <a:buClr>
                <a:srgbClr val="742700"/>
              </a:buClr>
              <a:buFont typeface="Arial"/>
              <a:buChar char="•"/>
              <a:tabLst>
                <a:tab pos="1155700" algn="l"/>
              </a:tabLst>
            </a:pPr>
            <a:r>
              <a:rPr sz="14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alva</a:t>
            </a:r>
            <a:r>
              <a:rPr sz="1400" spc="-5" dirty="0">
                <a:solidFill>
                  <a:srgbClr val="742700"/>
                </a:solidFill>
                <a:latin typeface="Arial"/>
                <a:cs typeface="Arial"/>
              </a:rPr>
              <a:t>r 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em</a:t>
            </a:r>
            <a:r>
              <a:rPr sz="1400" spc="-1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for</a:t>
            </a:r>
            <a:r>
              <a:rPr sz="1400" spc="-25" dirty="0">
                <a:solidFill>
                  <a:srgbClr val="742700"/>
                </a:solidFill>
                <a:latin typeface="Arial"/>
                <a:cs typeface="Arial"/>
              </a:rPr>
              <a:t>m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at</a:t>
            </a:r>
            <a:r>
              <a:rPr sz="1400" spc="-1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742700"/>
                </a:solidFill>
                <a:latin typeface="Arial"/>
                <a:cs typeface="Arial"/>
              </a:rPr>
              <a:t>txt;</a:t>
            </a:r>
            <a:endParaRPr sz="1400">
              <a:latin typeface="Arial"/>
              <a:cs typeface="Arial"/>
            </a:endParaRPr>
          </a:p>
          <a:p>
            <a:pPr marL="1155700" lvl="2" indent="-228600">
              <a:lnSpc>
                <a:spcPts val="1675"/>
              </a:lnSpc>
              <a:buClr>
                <a:srgbClr val="742700"/>
              </a:buClr>
              <a:buFont typeface="Arial"/>
              <a:buChar char="•"/>
              <a:tabLst>
                <a:tab pos="1155700" algn="l"/>
              </a:tabLst>
            </a:pPr>
            <a:r>
              <a:rPr sz="1400" spc="-5" dirty="0">
                <a:solidFill>
                  <a:srgbClr val="742700"/>
                </a:solidFill>
                <a:latin typeface="Arial"/>
                <a:cs typeface="Arial"/>
              </a:rPr>
              <a:t>i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nseri</a:t>
            </a:r>
            <a:r>
              <a:rPr sz="1400" spc="-5" dirty="0">
                <a:solidFill>
                  <a:srgbClr val="742700"/>
                </a:solidFill>
                <a:latin typeface="Arial"/>
                <a:cs typeface="Arial"/>
              </a:rPr>
              <a:t>r 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etiqueta</a:t>
            </a:r>
            <a:r>
              <a:rPr sz="14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d</a:t>
            </a:r>
            <a:r>
              <a:rPr sz="1400" spc="-1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marcação</a:t>
            </a:r>
            <a:endParaRPr sz="1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buClr>
                <a:srgbClr val="742700"/>
              </a:buClr>
              <a:buFont typeface="Arial"/>
              <a:buChar char="•"/>
              <a:tabLst>
                <a:tab pos="1155700" algn="l"/>
              </a:tabLst>
            </a:pP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reuni</a:t>
            </a:r>
            <a:r>
              <a:rPr sz="1400" spc="-5" dirty="0">
                <a:solidFill>
                  <a:srgbClr val="742700"/>
                </a:solidFill>
                <a:latin typeface="Arial"/>
                <a:cs typeface="Arial"/>
              </a:rPr>
              <a:t>r 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4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arquivo</a:t>
            </a:r>
            <a:r>
              <a:rPr sz="1400" spc="-1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em</a:t>
            </a:r>
            <a:r>
              <a:rPr sz="1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um</a:t>
            </a:r>
            <a:r>
              <a:rPr sz="1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mesm</a:t>
            </a:r>
            <a:r>
              <a:rPr sz="1400" spc="-1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4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742700"/>
                </a:solidFill>
                <a:latin typeface="Arial"/>
                <a:cs typeface="Arial"/>
              </a:rPr>
              <a:t>diretório.</a:t>
            </a:r>
            <a:endParaRPr sz="14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15"/>
              </a:spcBef>
              <a:buClr>
                <a:srgbClr val="742700"/>
              </a:buClr>
              <a:buFont typeface="Arial"/>
              <a:buChar char="–"/>
              <a:tabLst>
                <a:tab pos="755650" algn="l"/>
              </a:tabLst>
            </a:pP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Indexa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600" spc="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co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m o 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SISA</a:t>
            </a:r>
            <a:endParaRPr sz="16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"/>
              </a:spcBef>
              <a:buClr>
                <a:srgbClr val="742700"/>
              </a:buClr>
              <a:buFont typeface="Arial"/>
              <a:buChar char="–"/>
              <a:tabLst>
                <a:tab pos="755650" algn="l"/>
              </a:tabLst>
            </a:pPr>
            <a:r>
              <a:rPr sz="1600" spc="-1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xporta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600" spc="1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resultados</a:t>
            </a:r>
            <a:endParaRPr sz="1600">
              <a:latin typeface="Arial"/>
              <a:cs typeface="Arial"/>
            </a:endParaRPr>
          </a:p>
          <a:p>
            <a:pPr marL="755015" lvl="1" indent="-285115">
              <a:lnSpc>
                <a:spcPct val="100000"/>
              </a:lnSpc>
              <a:spcBef>
                <a:spcPts val="5"/>
              </a:spcBef>
              <a:buClr>
                <a:srgbClr val="742700"/>
              </a:buClr>
              <a:buFont typeface="Arial"/>
              <a:buChar char="–"/>
              <a:tabLst>
                <a:tab pos="755650" algn="l"/>
              </a:tabLst>
            </a:pP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Abri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arquiv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resultados.txt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,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inseri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600" spc="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comand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o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#TODOS</a:t>
            </a:r>
            <a:r>
              <a:rPr sz="1600" b="1" dirty="0">
                <a:solidFill>
                  <a:srgbClr val="742700"/>
                </a:solidFill>
                <a:latin typeface="Arial"/>
                <a:cs typeface="Arial"/>
              </a:rPr>
              <a:t>#</a:t>
            </a: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salva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r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arquivo.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34107" y="348996"/>
            <a:ext cx="4284732" cy="2663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7</a:t>
            </a:fld>
            <a:endParaRPr spc="-1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1474" y="3084560"/>
            <a:ext cx="7918450" cy="865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Referências:</a:t>
            </a:r>
            <a:endParaRPr sz="1600" dirty="0">
              <a:latin typeface="Arial"/>
              <a:cs typeface="Arial"/>
            </a:endParaRPr>
          </a:p>
          <a:p>
            <a:pPr marL="622300" marR="157480" indent="-609600">
              <a:lnSpc>
                <a:spcPct val="80000"/>
              </a:lnSpc>
              <a:spcBef>
                <a:spcPts val="390"/>
              </a:spcBef>
            </a:pPr>
            <a:r>
              <a:rPr sz="1600" dirty="0" smtClean="0">
                <a:solidFill>
                  <a:srgbClr val="742700"/>
                </a:solidFill>
                <a:latin typeface="Arial"/>
                <a:cs typeface="Arial"/>
              </a:rPr>
              <a:t>GIL-LEI</a:t>
            </a:r>
            <a:r>
              <a:rPr sz="1600" spc="-10" dirty="0" smtClean="0">
                <a:solidFill>
                  <a:srgbClr val="742700"/>
                </a:solidFill>
                <a:latin typeface="Arial"/>
                <a:cs typeface="Arial"/>
              </a:rPr>
              <a:t>V</a:t>
            </a:r>
            <a:r>
              <a:rPr sz="1600" dirty="0" smtClean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,</a:t>
            </a:r>
            <a:r>
              <a:rPr sz="1600" spc="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I.</a:t>
            </a:r>
            <a:r>
              <a:rPr sz="1600" spc="-10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L</a:t>
            </a:r>
            <a:r>
              <a:rPr sz="1600" b="1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 automatizacio</a:t>
            </a:r>
            <a:r>
              <a:rPr sz="1600" b="1" dirty="0">
                <a:solidFill>
                  <a:srgbClr val="7427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 d</a:t>
            </a:r>
            <a:r>
              <a:rPr sz="1600" b="1" dirty="0">
                <a:solidFill>
                  <a:srgbClr val="742700"/>
                </a:solidFill>
                <a:latin typeface="Arial"/>
                <a:cs typeface="Arial"/>
              </a:rPr>
              <a:t>e </a:t>
            </a: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l</a:t>
            </a:r>
            <a:r>
              <a:rPr sz="1600" b="1" dirty="0">
                <a:solidFill>
                  <a:srgbClr val="742700"/>
                </a:solidFill>
                <a:latin typeface="Arial"/>
                <a:cs typeface="Arial"/>
              </a:rPr>
              <a:t>a</a:t>
            </a:r>
            <a:r>
              <a:rPr sz="1600" b="1" spc="5" dirty="0">
                <a:solidFill>
                  <a:srgbClr val="7427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indizacio</a:t>
            </a:r>
            <a:r>
              <a:rPr sz="1600" b="1" dirty="0">
                <a:solidFill>
                  <a:srgbClr val="7427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 d</a:t>
            </a:r>
            <a:r>
              <a:rPr sz="1600" b="1" dirty="0">
                <a:solidFill>
                  <a:srgbClr val="742700"/>
                </a:solidFill>
                <a:latin typeface="Arial"/>
                <a:cs typeface="Arial"/>
              </a:rPr>
              <a:t>e </a:t>
            </a:r>
            <a:r>
              <a:rPr sz="1600" b="1" spc="-5" dirty="0">
                <a:solidFill>
                  <a:srgbClr val="742700"/>
                </a:solidFill>
                <a:latin typeface="Arial"/>
                <a:cs typeface="Arial"/>
              </a:rPr>
              <a:t>documento</a:t>
            </a:r>
            <a:r>
              <a:rPr sz="1600" b="1" spc="-20" dirty="0">
                <a:solidFill>
                  <a:srgbClr val="742700"/>
                </a:solidFill>
                <a:latin typeface="Arial"/>
                <a:cs typeface="Arial"/>
              </a:rPr>
              <a:t>s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.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Gijón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: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Ediciones Trea</a:t>
            </a:r>
            <a:r>
              <a:rPr sz="1600" dirty="0">
                <a:solidFill>
                  <a:srgbClr val="742700"/>
                </a:solidFill>
                <a:latin typeface="Arial"/>
                <a:cs typeface="Arial"/>
              </a:rPr>
              <a:t>,</a:t>
            </a:r>
            <a:r>
              <a:rPr sz="1600" spc="-5" dirty="0">
                <a:solidFill>
                  <a:srgbClr val="742700"/>
                </a:solidFill>
                <a:latin typeface="Arial"/>
                <a:cs typeface="Arial"/>
              </a:rPr>
              <a:t> 1999.</a:t>
            </a:r>
            <a:endParaRPr sz="1600" dirty="0">
              <a:latin typeface="Arial"/>
              <a:cs typeface="Arial"/>
            </a:endParaRPr>
          </a:p>
          <a:p>
            <a:pPr marL="622300" marR="101600" indent="-609600">
              <a:lnSpc>
                <a:spcPct val="80200"/>
              </a:lnSpc>
              <a:spcBef>
                <a:spcPts val="385"/>
              </a:spcBef>
            </a:pPr>
            <a:r>
              <a:rPr sz="1000" dirty="0" smtClean="0">
                <a:solidFill>
                  <a:srgbClr val="742700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34107" y="348996"/>
            <a:ext cx="4284732" cy="2663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8</a:t>
            </a:fld>
            <a:endParaRPr spc="-1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33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366</Words>
  <Application>Microsoft Office PowerPoint</Application>
  <PresentationFormat>Personalizar</PresentationFormat>
  <Paragraphs>62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Cibele A. C. Marques dos Santos</dc:creator>
  <cp:lastModifiedBy>Cibele</cp:lastModifiedBy>
  <cp:revision>3</cp:revision>
  <dcterms:created xsi:type="dcterms:W3CDTF">2017-04-20T10:18:44Z</dcterms:created>
  <dcterms:modified xsi:type="dcterms:W3CDTF">2017-10-24T10:42:06Z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2017-04-20T00:00:00Z</vt:filetime>
  </property>
  <property fmtid="{D5CDD505-2E9C-101B-9397-08002B2CF9AE}" pid="3" name="LastSaved">
    <vt:filetime>2017-04-20T00:00:00Z</vt:filetime>
  </property>
</Properties>
</file>