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70" r:id="rId14"/>
    <p:sldId id="271" r:id="rId15"/>
    <p:sldId id="273" r:id="rId16"/>
    <p:sldId id="264" r:id="rId17"/>
    <p:sldId id="272" r:id="rId18"/>
    <p:sldId id="267" r:id="rId19"/>
    <p:sldId id="268" r:id="rId20"/>
    <p:sldId id="269" r:id="rId21"/>
    <p:sldId id="265" r:id="rId22"/>
    <p:sldId id="274" r:id="rId23"/>
    <p:sldId id="289" r:id="rId24"/>
    <p:sldId id="290" r:id="rId25"/>
    <p:sldId id="275" r:id="rId26"/>
    <p:sldId id="276" r:id="rId27"/>
    <p:sldId id="279" r:id="rId28"/>
    <p:sldId id="277" r:id="rId29"/>
    <p:sldId id="278" r:id="rId30"/>
    <p:sldId id="282" r:id="rId31"/>
    <p:sldId id="280" r:id="rId32"/>
    <p:sldId id="281" r:id="rId33"/>
    <p:sldId id="285" r:id="rId34"/>
    <p:sldId id="283" r:id="rId35"/>
    <p:sldId id="284" r:id="rId36"/>
    <p:sldId id="286" r:id="rId37"/>
    <p:sldId id="288" r:id="rId38"/>
    <p:sldId id="287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51807-61EA-704D-99A5-788F1155F3EB}" v="374" dt="2022-04-28T19:23:29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86"/>
  </p:normalViewPr>
  <p:slideViewPr>
    <p:cSldViewPr snapToGrid="0" snapToObjects="1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1EC00-9301-4B27-88EE-8771C650EA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86176D0-8B52-472C-8D8D-9E37B57C21E8}">
      <dgm:prSet/>
      <dgm:spPr/>
      <dgm:t>
        <a:bodyPr/>
        <a:lstStyle/>
        <a:p>
          <a:r>
            <a:rPr lang="pt-BR"/>
            <a:t>EXCLUSIVIDADE POR 20 ANOS</a:t>
          </a:r>
          <a:endParaRPr lang="en-US"/>
        </a:p>
      </dgm:t>
    </dgm:pt>
    <dgm:pt modelId="{4EE9DEAA-D38E-43DD-A899-194265326955}" type="parTrans" cxnId="{2A18454F-7234-43B1-9F36-14FF77BB762C}">
      <dgm:prSet/>
      <dgm:spPr/>
      <dgm:t>
        <a:bodyPr/>
        <a:lstStyle/>
        <a:p>
          <a:endParaRPr lang="en-US"/>
        </a:p>
      </dgm:t>
    </dgm:pt>
    <dgm:pt modelId="{45D12AE0-D878-4502-89BF-FE7F1E30E5C2}" type="sibTrans" cxnId="{2A18454F-7234-43B1-9F36-14FF77BB762C}">
      <dgm:prSet/>
      <dgm:spPr/>
      <dgm:t>
        <a:bodyPr/>
        <a:lstStyle/>
        <a:p>
          <a:endParaRPr lang="en-US"/>
        </a:p>
      </dgm:t>
    </dgm:pt>
    <dgm:pt modelId="{44BEA6BD-E73A-4F29-9F5A-6D8BEA4D5BD4}">
      <dgm:prSet/>
      <dgm:spPr/>
      <dgm:t>
        <a:bodyPr/>
        <a:lstStyle/>
        <a:p>
          <a:r>
            <a:rPr lang="pt-BR"/>
            <a:t>EM TROCA</a:t>
          </a:r>
          <a:endParaRPr lang="en-US"/>
        </a:p>
      </dgm:t>
    </dgm:pt>
    <dgm:pt modelId="{3FED4B51-F3D6-47CF-A52F-BAF75EF18E09}" type="parTrans" cxnId="{59F7BBEC-CEF8-417A-9630-A2861380E026}">
      <dgm:prSet/>
      <dgm:spPr/>
      <dgm:t>
        <a:bodyPr/>
        <a:lstStyle/>
        <a:p>
          <a:endParaRPr lang="en-US"/>
        </a:p>
      </dgm:t>
    </dgm:pt>
    <dgm:pt modelId="{35CB6A7B-A3BB-4305-923E-6E68CAD4A4A0}" type="sibTrans" cxnId="{59F7BBEC-CEF8-417A-9630-A2861380E026}">
      <dgm:prSet/>
      <dgm:spPr/>
      <dgm:t>
        <a:bodyPr/>
        <a:lstStyle/>
        <a:p>
          <a:endParaRPr lang="en-US"/>
        </a:p>
      </dgm:t>
    </dgm:pt>
    <dgm:pt modelId="{019F87F0-D2DF-4766-A293-AF94678A51ED}">
      <dgm:prSet/>
      <dgm:spPr/>
      <dgm:t>
        <a:bodyPr/>
        <a:lstStyle/>
        <a:p>
          <a:r>
            <a:rPr lang="pt-BR"/>
            <a:t>DA REVELAÇÃO DA INVENÇÃO (com o detalhamento suficiente)</a:t>
          </a:r>
          <a:endParaRPr lang="en-US"/>
        </a:p>
      </dgm:t>
    </dgm:pt>
    <dgm:pt modelId="{0512314C-57E2-42CE-B026-19A3BC7D806C}" type="parTrans" cxnId="{E8EADF94-AF51-431E-8F47-28AF66EA14DB}">
      <dgm:prSet/>
      <dgm:spPr/>
      <dgm:t>
        <a:bodyPr/>
        <a:lstStyle/>
        <a:p>
          <a:endParaRPr lang="en-US"/>
        </a:p>
      </dgm:t>
    </dgm:pt>
    <dgm:pt modelId="{A3AAD3C3-A036-4437-9F74-76C8E7500669}" type="sibTrans" cxnId="{E8EADF94-AF51-431E-8F47-28AF66EA14DB}">
      <dgm:prSet/>
      <dgm:spPr/>
      <dgm:t>
        <a:bodyPr/>
        <a:lstStyle/>
        <a:p>
          <a:endParaRPr lang="en-US"/>
        </a:p>
      </dgm:t>
    </dgm:pt>
    <dgm:pt modelId="{9D6B1474-3607-46AD-84CC-A32F6AF5775D}">
      <dgm:prSet/>
      <dgm:spPr/>
      <dgm:t>
        <a:bodyPr/>
        <a:lstStyle/>
        <a:p>
          <a:r>
            <a:rPr lang="pt-BR"/>
            <a:t>Há um ¨</a:t>
          </a:r>
          <a:r>
            <a:rPr lang="pt-BR" i="1"/>
            <a:t>trade-off between incentive and acess (</a:t>
          </a:r>
          <a:r>
            <a:rPr lang="pt-BR"/>
            <a:t>William M. Landes e Richard Posner)</a:t>
          </a:r>
          <a:endParaRPr lang="en-US"/>
        </a:p>
      </dgm:t>
    </dgm:pt>
    <dgm:pt modelId="{08B1EC92-32CD-4B46-BEAD-0B4195323E72}" type="parTrans" cxnId="{C0D46279-46DE-413B-A265-321503506986}">
      <dgm:prSet/>
      <dgm:spPr/>
      <dgm:t>
        <a:bodyPr/>
        <a:lstStyle/>
        <a:p>
          <a:endParaRPr lang="en-US"/>
        </a:p>
      </dgm:t>
    </dgm:pt>
    <dgm:pt modelId="{811D2E2D-3311-4A64-B907-31E5D7C4EEC6}" type="sibTrans" cxnId="{C0D46279-46DE-413B-A265-321503506986}">
      <dgm:prSet/>
      <dgm:spPr/>
      <dgm:t>
        <a:bodyPr/>
        <a:lstStyle/>
        <a:p>
          <a:endParaRPr lang="en-US"/>
        </a:p>
      </dgm:t>
    </dgm:pt>
    <dgm:pt modelId="{18C53676-2B92-2941-9373-872A3B6AEFC0}" type="pres">
      <dgm:prSet presAssocID="{54B1EC00-9301-4B27-88EE-8771C650EAD2}" presName="linear" presStyleCnt="0">
        <dgm:presLayoutVars>
          <dgm:animLvl val="lvl"/>
          <dgm:resizeHandles val="exact"/>
        </dgm:presLayoutVars>
      </dgm:prSet>
      <dgm:spPr/>
    </dgm:pt>
    <dgm:pt modelId="{9B805410-5402-1048-B26D-168E67DD5070}" type="pres">
      <dgm:prSet presAssocID="{E86176D0-8B52-472C-8D8D-9E37B57C21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34D71D-0E67-5D44-9EE2-D5E64D57F370}" type="pres">
      <dgm:prSet presAssocID="{45D12AE0-D878-4502-89BF-FE7F1E30E5C2}" presName="spacer" presStyleCnt="0"/>
      <dgm:spPr/>
    </dgm:pt>
    <dgm:pt modelId="{42215CDD-BC3A-3649-A56D-2AAA437B7531}" type="pres">
      <dgm:prSet presAssocID="{44BEA6BD-E73A-4F29-9F5A-6D8BEA4D5B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2B4AF6-4458-2F46-84D6-923B280637B8}" type="pres">
      <dgm:prSet presAssocID="{35CB6A7B-A3BB-4305-923E-6E68CAD4A4A0}" presName="spacer" presStyleCnt="0"/>
      <dgm:spPr/>
    </dgm:pt>
    <dgm:pt modelId="{9729B5C8-FFAA-CD4F-862B-3DA3E59CC046}" type="pres">
      <dgm:prSet presAssocID="{019F87F0-D2DF-4766-A293-AF94678A51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21BA4C-0A25-7D44-93DD-A6E302431502}" type="pres">
      <dgm:prSet presAssocID="{A3AAD3C3-A036-4437-9F74-76C8E7500669}" presName="spacer" presStyleCnt="0"/>
      <dgm:spPr/>
    </dgm:pt>
    <dgm:pt modelId="{18B20B2B-73AE-2741-8F2B-B90860C6A02D}" type="pres">
      <dgm:prSet presAssocID="{9D6B1474-3607-46AD-84CC-A32F6AF5775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7EB3C34-97EA-F74E-A703-E7699EEFDCC8}" type="presOf" srcId="{019F87F0-D2DF-4766-A293-AF94678A51ED}" destId="{9729B5C8-FFAA-CD4F-862B-3DA3E59CC046}" srcOrd="0" destOrd="0" presId="urn:microsoft.com/office/officeart/2005/8/layout/vList2"/>
    <dgm:cxn modelId="{2A18454F-7234-43B1-9F36-14FF77BB762C}" srcId="{54B1EC00-9301-4B27-88EE-8771C650EAD2}" destId="{E86176D0-8B52-472C-8D8D-9E37B57C21E8}" srcOrd="0" destOrd="0" parTransId="{4EE9DEAA-D38E-43DD-A899-194265326955}" sibTransId="{45D12AE0-D878-4502-89BF-FE7F1E30E5C2}"/>
    <dgm:cxn modelId="{D32C8E5E-7882-CB4F-81B7-E28FB5A4C40D}" type="presOf" srcId="{44BEA6BD-E73A-4F29-9F5A-6D8BEA4D5BD4}" destId="{42215CDD-BC3A-3649-A56D-2AAA437B7531}" srcOrd="0" destOrd="0" presId="urn:microsoft.com/office/officeart/2005/8/layout/vList2"/>
    <dgm:cxn modelId="{487AFC76-E35F-3E43-9DE5-1F6EE47ADC4E}" type="presOf" srcId="{E86176D0-8B52-472C-8D8D-9E37B57C21E8}" destId="{9B805410-5402-1048-B26D-168E67DD5070}" srcOrd="0" destOrd="0" presId="urn:microsoft.com/office/officeart/2005/8/layout/vList2"/>
    <dgm:cxn modelId="{C0D46279-46DE-413B-A265-321503506986}" srcId="{54B1EC00-9301-4B27-88EE-8771C650EAD2}" destId="{9D6B1474-3607-46AD-84CC-A32F6AF5775D}" srcOrd="3" destOrd="0" parTransId="{08B1EC92-32CD-4B46-BEAD-0B4195323E72}" sibTransId="{811D2E2D-3311-4A64-B907-31E5D7C4EEC6}"/>
    <dgm:cxn modelId="{DA69C48B-223B-1449-A069-616FEBD4A6D8}" type="presOf" srcId="{9D6B1474-3607-46AD-84CC-A32F6AF5775D}" destId="{18B20B2B-73AE-2741-8F2B-B90860C6A02D}" srcOrd="0" destOrd="0" presId="urn:microsoft.com/office/officeart/2005/8/layout/vList2"/>
    <dgm:cxn modelId="{E8EADF94-AF51-431E-8F47-28AF66EA14DB}" srcId="{54B1EC00-9301-4B27-88EE-8771C650EAD2}" destId="{019F87F0-D2DF-4766-A293-AF94678A51ED}" srcOrd="2" destOrd="0" parTransId="{0512314C-57E2-42CE-B026-19A3BC7D806C}" sibTransId="{A3AAD3C3-A036-4437-9F74-76C8E7500669}"/>
    <dgm:cxn modelId="{FB06BDE6-E3FB-9C4F-99C8-E4C17BB6C09A}" type="presOf" srcId="{54B1EC00-9301-4B27-88EE-8771C650EAD2}" destId="{18C53676-2B92-2941-9373-872A3B6AEFC0}" srcOrd="0" destOrd="0" presId="urn:microsoft.com/office/officeart/2005/8/layout/vList2"/>
    <dgm:cxn modelId="{59F7BBEC-CEF8-417A-9630-A2861380E026}" srcId="{54B1EC00-9301-4B27-88EE-8771C650EAD2}" destId="{44BEA6BD-E73A-4F29-9F5A-6D8BEA4D5BD4}" srcOrd="1" destOrd="0" parTransId="{3FED4B51-F3D6-47CF-A52F-BAF75EF18E09}" sibTransId="{35CB6A7B-A3BB-4305-923E-6E68CAD4A4A0}"/>
    <dgm:cxn modelId="{F9EA8BE5-A510-2547-8F22-D247B4D3301F}" type="presParOf" srcId="{18C53676-2B92-2941-9373-872A3B6AEFC0}" destId="{9B805410-5402-1048-B26D-168E67DD5070}" srcOrd="0" destOrd="0" presId="urn:microsoft.com/office/officeart/2005/8/layout/vList2"/>
    <dgm:cxn modelId="{412EB941-4465-7A40-A926-251BE0773BDA}" type="presParOf" srcId="{18C53676-2B92-2941-9373-872A3B6AEFC0}" destId="{4B34D71D-0E67-5D44-9EE2-D5E64D57F370}" srcOrd="1" destOrd="0" presId="urn:microsoft.com/office/officeart/2005/8/layout/vList2"/>
    <dgm:cxn modelId="{9D545D45-5DCB-F24D-A7E8-6DA748117E37}" type="presParOf" srcId="{18C53676-2B92-2941-9373-872A3B6AEFC0}" destId="{42215CDD-BC3A-3649-A56D-2AAA437B7531}" srcOrd="2" destOrd="0" presId="urn:microsoft.com/office/officeart/2005/8/layout/vList2"/>
    <dgm:cxn modelId="{C303D147-F109-F84E-BB1E-FB23A7FD0BA6}" type="presParOf" srcId="{18C53676-2B92-2941-9373-872A3B6AEFC0}" destId="{812B4AF6-4458-2F46-84D6-923B280637B8}" srcOrd="3" destOrd="0" presId="urn:microsoft.com/office/officeart/2005/8/layout/vList2"/>
    <dgm:cxn modelId="{BDB0B684-AE61-B145-9F42-C36EDF4C5F3B}" type="presParOf" srcId="{18C53676-2B92-2941-9373-872A3B6AEFC0}" destId="{9729B5C8-FFAA-CD4F-862B-3DA3E59CC046}" srcOrd="4" destOrd="0" presId="urn:microsoft.com/office/officeart/2005/8/layout/vList2"/>
    <dgm:cxn modelId="{BC7302D0-4A2B-704E-B451-4FD1B5E82505}" type="presParOf" srcId="{18C53676-2B92-2941-9373-872A3B6AEFC0}" destId="{8921BA4C-0A25-7D44-93DD-A6E302431502}" srcOrd="5" destOrd="0" presId="urn:microsoft.com/office/officeart/2005/8/layout/vList2"/>
    <dgm:cxn modelId="{B998E3C2-AB26-4947-BA84-9D0F540CD797}" type="presParOf" srcId="{18C53676-2B92-2941-9373-872A3B6AEFC0}" destId="{18B20B2B-73AE-2741-8F2B-B90860C6A0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56D87-148E-46FA-AA66-DF926C6DC39F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5C7F45B-D908-4AE8-91F8-8B791EEA6C83}">
      <dgm:prSet/>
      <dgm:spPr/>
      <dgm:t>
        <a:bodyPr/>
        <a:lstStyle/>
        <a:p>
          <a:r>
            <a:rPr lang="pt-BR"/>
            <a:t>Necessária a descrição plena do invento, para que possa ser repetido. </a:t>
          </a:r>
          <a:endParaRPr lang="en-US"/>
        </a:p>
      </dgm:t>
    </dgm:pt>
    <dgm:pt modelId="{465DA128-A6C6-4004-B4D3-37582B8D8392}" type="parTrans" cxnId="{6E331C92-4005-4430-8433-918513D001E7}">
      <dgm:prSet/>
      <dgm:spPr/>
      <dgm:t>
        <a:bodyPr/>
        <a:lstStyle/>
        <a:p>
          <a:endParaRPr lang="en-US"/>
        </a:p>
      </dgm:t>
    </dgm:pt>
    <dgm:pt modelId="{84747C80-7290-43B7-82F8-3268F83CBE26}" type="sibTrans" cxnId="{6E331C92-4005-4430-8433-918513D001E7}">
      <dgm:prSet/>
      <dgm:spPr/>
      <dgm:t>
        <a:bodyPr/>
        <a:lstStyle/>
        <a:p>
          <a:endParaRPr lang="en-US"/>
        </a:p>
      </dgm:t>
    </dgm:pt>
    <dgm:pt modelId="{9F53AD67-BC69-4310-845E-191FD8F64A88}">
      <dgm:prSet/>
      <dgm:spPr/>
      <dgm:t>
        <a:bodyPr/>
        <a:lstStyle/>
        <a:p>
          <a:r>
            <a:rPr lang="pt-BR"/>
            <a:t>É uma forma de explicar como se atinge um resultado  ou se faz uma coisa: uma verdadeira receita</a:t>
          </a:r>
          <a:endParaRPr lang="en-US"/>
        </a:p>
      </dgm:t>
    </dgm:pt>
    <dgm:pt modelId="{CB68EE46-B7CD-49FE-8D1B-036CF16DE499}" type="parTrans" cxnId="{30FAA9CA-0B45-4360-B170-5F63FDDFFF19}">
      <dgm:prSet/>
      <dgm:spPr/>
      <dgm:t>
        <a:bodyPr/>
        <a:lstStyle/>
        <a:p>
          <a:endParaRPr lang="en-US"/>
        </a:p>
      </dgm:t>
    </dgm:pt>
    <dgm:pt modelId="{0ABB4E98-579B-4593-8FB0-F8AF17C6BED3}" type="sibTrans" cxnId="{30FAA9CA-0B45-4360-B170-5F63FDDFFF19}">
      <dgm:prSet/>
      <dgm:spPr/>
      <dgm:t>
        <a:bodyPr/>
        <a:lstStyle/>
        <a:p>
          <a:endParaRPr lang="en-US"/>
        </a:p>
      </dgm:t>
    </dgm:pt>
    <dgm:pt modelId="{AF2A59D8-F033-8B4C-AB30-54283ADD1D5B}" type="pres">
      <dgm:prSet presAssocID="{DA856D87-148E-46FA-AA66-DF926C6DC3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796E23-ECC9-C54D-8AF4-21AB3FDF4BE5}" type="pres">
      <dgm:prSet presAssocID="{85C7F45B-D908-4AE8-91F8-8B791EEA6C83}" presName="hierRoot1" presStyleCnt="0"/>
      <dgm:spPr/>
    </dgm:pt>
    <dgm:pt modelId="{68D42EB7-9B1F-4646-8B89-437587F396E0}" type="pres">
      <dgm:prSet presAssocID="{85C7F45B-D908-4AE8-91F8-8B791EEA6C83}" presName="composite" presStyleCnt="0"/>
      <dgm:spPr/>
    </dgm:pt>
    <dgm:pt modelId="{E213A425-6491-AA49-8FAE-3CBDF359B703}" type="pres">
      <dgm:prSet presAssocID="{85C7F45B-D908-4AE8-91F8-8B791EEA6C83}" presName="background" presStyleLbl="node0" presStyleIdx="0" presStyleCnt="2"/>
      <dgm:spPr/>
    </dgm:pt>
    <dgm:pt modelId="{7E3568E0-AE23-6940-AEF7-7E21E7A31A1B}" type="pres">
      <dgm:prSet presAssocID="{85C7F45B-D908-4AE8-91F8-8B791EEA6C83}" presName="text" presStyleLbl="fgAcc0" presStyleIdx="0" presStyleCnt="2">
        <dgm:presLayoutVars>
          <dgm:chPref val="3"/>
        </dgm:presLayoutVars>
      </dgm:prSet>
      <dgm:spPr/>
    </dgm:pt>
    <dgm:pt modelId="{2C223519-616C-FB43-9271-E45C683EE43F}" type="pres">
      <dgm:prSet presAssocID="{85C7F45B-D908-4AE8-91F8-8B791EEA6C83}" presName="hierChild2" presStyleCnt="0"/>
      <dgm:spPr/>
    </dgm:pt>
    <dgm:pt modelId="{31BEF12E-5994-EA40-8735-4E9067C28036}" type="pres">
      <dgm:prSet presAssocID="{9F53AD67-BC69-4310-845E-191FD8F64A88}" presName="hierRoot1" presStyleCnt="0"/>
      <dgm:spPr/>
    </dgm:pt>
    <dgm:pt modelId="{CF84A87B-C651-E04A-8C45-58761108664B}" type="pres">
      <dgm:prSet presAssocID="{9F53AD67-BC69-4310-845E-191FD8F64A88}" presName="composite" presStyleCnt="0"/>
      <dgm:spPr/>
    </dgm:pt>
    <dgm:pt modelId="{5F970D41-81FD-4449-9A05-276A724C9E39}" type="pres">
      <dgm:prSet presAssocID="{9F53AD67-BC69-4310-845E-191FD8F64A88}" presName="background" presStyleLbl="node0" presStyleIdx="1" presStyleCnt="2"/>
      <dgm:spPr/>
    </dgm:pt>
    <dgm:pt modelId="{0E115B60-A77D-7949-91FE-25FBBE7E2F20}" type="pres">
      <dgm:prSet presAssocID="{9F53AD67-BC69-4310-845E-191FD8F64A88}" presName="text" presStyleLbl="fgAcc0" presStyleIdx="1" presStyleCnt="2">
        <dgm:presLayoutVars>
          <dgm:chPref val="3"/>
        </dgm:presLayoutVars>
      </dgm:prSet>
      <dgm:spPr/>
    </dgm:pt>
    <dgm:pt modelId="{676C3C53-1202-A64A-A567-2A53B0E46BBE}" type="pres">
      <dgm:prSet presAssocID="{9F53AD67-BC69-4310-845E-191FD8F64A88}" presName="hierChild2" presStyleCnt="0"/>
      <dgm:spPr/>
    </dgm:pt>
  </dgm:ptLst>
  <dgm:cxnLst>
    <dgm:cxn modelId="{225B986B-F92E-8341-B133-B2377673E1E9}" type="presOf" srcId="{85C7F45B-D908-4AE8-91F8-8B791EEA6C83}" destId="{7E3568E0-AE23-6940-AEF7-7E21E7A31A1B}" srcOrd="0" destOrd="0" presId="urn:microsoft.com/office/officeart/2005/8/layout/hierarchy1"/>
    <dgm:cxn modelId="{98CA2973-772A-8D42-8F55-D00657520915}" type="presOf" srcId="{DA856D87-148E-46FA-AA66-DF926C6DC39F}" destId="{AF2A59D8-F033-8B4C-AB30-54283ADD1D5B}" srcOrd="0" destOrd="0" presId="urn:microsoft.com/office/officeart/2005/8/layout/hierarchy1"/>
    <dgm:cxn modelId="{6E331C92-4005-4430-8433-918513D001E7}" srcId="{DA856D87-148E-46FA-AA66-DF926C6DC39F}" destId="{85C7F45B-D908-4AE8-91F8-8B791EEA6C83}" srcOrd="0" destOrd="0" parTransId="{465DA128-A6C6-4004-B4D3-37582B8D8392}" sibTransId="{84747C80-7290-43B7-82F8-3268F83CBE26}"/>
    <dgm:cxn modelId="{012163BF-E142-5840-8E22-1A995A43C051}" type="presOf" srcId="{9F53AD67-BC69-4310-845E-191FD8F64A88}" destId="{0E115B60-A77D-7949-91FE-25FBBE7E2F20}" srcOrd="0" destOrd="0" presId="urn:microsoft.com/office/officeart/2005/8/layout/hierarchy1"/>
    <dgm:cxn modelId="{30FAA9CA-0B45-4360-B170-5F63FDDFFF19}" srcId="{DA856D87-148E-46FA-AA66-DF926C6DC39F}" destId="{9F53AD67-BC69-4310-845E-191FD8F64A88}" srcOrd="1" destOrd="0" parTransId="{CB68EE46-B7CD-49FE-8D1B-036CF16DE499}" sibTransId="{0ABB4E98-579B-4593-8FB0-F8AF17C6BED3}"/>
    <dgm:cxn modelId="{8E187C74-40FA-1E47-AC16-37A970844475}" type="presParOf" srcId="{AF2A59D8-F033-8B4C-AB30-54283ADD1D5B}" destId="{68796E23-ECC9-C54D-8AF4-21AB3FDF4BE5}" srcOrd="0" destOrd="0" presId="urn:microsoft.com/office/officeart/2005/8/layout/hierarchy1"/>
    <dgm:cxn modelId="{6E2732AF-DC06-484E-8506-DED46B1BFFC4}" type="presParOf" srcId="{68796E23-ECC9-C54D-8AF4-21AB3FDF4BE5}" destId="{68D42EB7-9B1F-4646-8B89-437587F396E0}" srcOrd="0" destOrd="0" presId="urn:microsoft.com/office/officeart/2005/8/layout/hierarchy1"/>
    <dgm:cxn modelId="{F11E5045-FB67-A246-BAD7-2E8FA6313823}" type="presParOf" srcId="{68D42EB7-9B1F-4646-8B89-437587F396E0}" destId="{E213A425-6491-AA49-8FAE-3CBDF359B703}" srcOrd="0" destOrd="0" presId="urn:microsoft.com/office/officeart/2005/8/layout/hierarchy1"/>
    <dgm:cxn modelId="{FC2EEAB5-805A-7949-AAE8-0E9EDB1011A3}" type="presParOf" srcId="{68D42EB7-9B1F-4646-8B89-437587F396E0}" destId="{7E3568E0-AE23-6940-AEF7-7E21E7A31A1B}" srcOrd="1" destOrd="0" presId="urn:microsoft.com/office/officeart/2005/8/layout/hierarchy1"/>
    <dgm:cxn modelId="{33AFB201-5B84-5849-A594-D0C0AAC40DA8}" type="presParOf" srcId="{68796E23-ECC9-C54D-8AF4-21AB3FDF4BE5}" destId="{2C223519-616C-FB43-9271-E45C683EE43F}" srcOrd="1" destOrd="0" presId="urn:microsoft.com/office/officeart/2005/8/layout/hierarchy1"/>
    <dgm:cxn modelId="{AB8444BA-A51D-1C4D-9C49-D214821256FE}" type="presParOf" srcId="{AF2A59D8-F033-8B4C-AB30-54283ADD1D5B}" destId="{31BEF12E-5994-EA40-8735-4E9067C28036}" srcOrd="1" destOrd="0" presId="urn:microsoft.com/office/officeart/2005/8/layout/hierarchy1"/>
    <dgm:cxn modelId="{95347DFC-1E28-DA42-8D59-EEA5DE681238}" type="presParOf" srcId="{31BEF12E-5994-EA40-8735-4E9067C28036}" destId="{CF84A87B-C651-E04A-8C45-58761108664B}" srcOrd="0" destOrd="0" presId="urn:microsoft.com/office/officeart/2005/8/layout/hierarchy1"/>
    <dgm:cxn modelId="{1899AF5E-B331-9543-B6E5-AFE920E04FC9}" type="presParOf" srcId="{CF84A87B-C651-E04A-8C45-58761108664B}" destId="{5F970D41-81FD-4449-9A05-276A724C9E39}" srcOrd="0" destOrd="0" presId="urn:microsoft.com/office/officeart/2005/8/layout/hierarchy1"/>
    <dgm:cxn modelId="{4707B409-5E4D-844C-B24D-64B0D528356B}" type="presParOf" srcId="{CF84A87B-C651-E04A-8C45-58761108664B}" destId="{0E115B60-A77D-7949-91FE-25FBBE7E2F20}" srcOrd="1" destOrd="0" presId="urn:microsoft.com/office/officeart/2005/8/layout/hierarchy1"/>
    <dgm:cxn modelId="{FBC1EA10-3F5C-F44B-8E2D-A811A5097F80}" type="presParOf" srcId="{31BEF12E-5994-EA40-8735-4E9067C28036}" destId="{676C3C53-1202-A64A-A567-2A53B0E46B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D34A0-38A5-4963-9EC5-F2AA7F370F2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CAC0A3-25C1-4B04-9E50-3CD83A038ECB}">
      <dgm:prSet/>
      <dgm:spPr/>
      <dgm:t>
        <a:bodyPr/>
        <a:lstStyle/>
        <a:p>
          <a:r>
            <a:rPr lang="pt-BR" b="1" dirty="0"/>
            <a:t>Invenção: </a:t>
          </a:r>
          <a:r>
            <a:rPr lang="pt-BR" b="1"/>
            <a:t>exclusividade por 20 ANOS</a:t>
          </a:r>
          <a:endParaRPr lang="en-US" b="1"/>
        </a:p>
      </dgm:t>
    </dgm:pt>
    <dgm:pt modelId="{E2F045B7-5A2A-4432-A5C2-27159567783B}" type="parTrans" cxnId="{9094A76D-94A1-41BE-9D3C-A931F7FDAF82}">
      <dgm:prSet/>
      <dgm:spPr/>
      <dgm:t>
        <a:bodyPr/>
        <a:lstStyle/>
        <a:p>
          <a:endParaRPr lang="en-US"/>
        </a:p>
      </dgm:t>
    </dgm:pt>
    <dgm:pt modelId="{7461E8F7-2D80-4CFD-8604-EE31B6774E85}" type="sibTrans" cxnId="{9094A76D-94A1-41BE-9D3C-A931F7FDAF82}">
      <dgm:prSet/>
      <dgm:spPr/>
      <dgm:t>
        <a:bodyPr/>
        <a:lstStyle/>
        <a:p>
          <a:endParaRPr lang="en-US"/>
        </a:p>
      </dgm:t>
    </dgm:pt>
    <dgm:pt modelId="{8B7C863E-8C8F-40A4-B7F0-AFA4B0A48D8D}">
      <dgm:prSet/>
      <dgm:spPr/>
      <dgm:t>
        <a:bodyPr/>
        <a:lstStyle/>
        <a:p>
          <a:r>
            <a:rPr lang="pt-BR" b="1" dirty="0"/>
            <a:t>Modelo de Utilidade</a:t>
          </a:r>
          <a:r>
            <a:rPr lang="pt-BR" dirty="0"/>
            <a:t>:</a:t>
          </a:r>
        </a:p>
        <a:p>
          <a:r>
            <a:rPr lang="pt-BR" dirty="0"/>
            <a:t> Nova forma dada a um objeto de uso prático tornando-o mais funcional. Exclusividade por 15 ANOS</a:t>
          </a:r>
          <a:endParaRPr lang="en-US" dirty="0"/>
        </a:p>
      </dgm:t>
    </dgm:pt>
    <dgm:pt modelId="{B8D84422-78C7-4654-A53E-4E9EB301E89E}" type="parTrans" cxnId="{84AD974A-9CB6-4953-B6AE-3EA06852D296}">
      <dgm:prSet/>
      <dgm:spPr/>
      <dgm:t>
        <a:bodyPr/>
        <a:lstStyle/>
        <a:p>
          <a:endParaRPr lang="en-US"/>
        </a:p>
      </dgm:t>
    </dgm:pt>
    <dgm:pt modelId="{AAF65F28-99B9-4EDD-A768-20A5C4C4BFAA}" type="sibTrans" cxnId="{84AD974A-9CB6-4953-B6AE-3EA06852D296}">
      <dgm:prSet/>
      <dgm:spPr/>
      <dgm:t>
        <a:bodyPr/>
        <a:lstStyle/>
        <a:p>
          <a:endParaRPr lang="en-US"/>
        </a:p>
      </dgm:t>
    </dgm:pt>
    <dgm:pt modelId="{FF11024E-7083-C54B-8BA7-7A99798A4BEA}">
      <dgm:prSet/>
      <dgm:spPr/>
      <dgm:t>
        <a:bodyPr/>
        <a:lstStyle/>
        <a:p>
          <a:r>
            <a:rPr lang="pt-BR" dirty="0"/>
            <a:t>Desenho Industrial: tem regime próprio, diferente da patente: é mudança só de design, sem melhoria funcional, e por isso pode ser renovado, até totalizar 25 ANOS.</a:t>
          </a:r>
        </a:p>
      </dgm:t>
    </dgm:pt>
    <dgm:pt modelId="{F7439D19-6002-3C40-B376-802FBE26FA80}" type="parTrans" cxnId="{D95125BB-7ED8-B249-8BEA-0D1ADD20017A}">
      <dgm:prSet/>
      <dgm:spPr/>
      <dgm:t>
        <a:bodyPr/>
        <a:lstStyle/>
        <a:p>
          <a:endParaRPr lang="pt-BR"/>
        </a:p>
      </dgm:t>
    </dgm:pt>
    <dgm:pt modelId="{12B8EB30-2CA9-6146-B531-7E0F351C9411}" type="sibTrans" cxnId="{D95125BB-7ED8-B249-8BEA-0D1ADD20017A}">
      <dgm:prSet/>
      <dgm:spPr/>
    </dgm:pt>
    <dgm:pt modelId="{347A6A37-CC1E-984A-9D25-DA70D0C31A16}" type="pres">
      <dgm:prSet presAssocID="{83DD34A0-38A5-4963-9EC5-F2AA7F370F28}" presName="linear" presStyleCnt="0">
        <dgm:presLayoutVars>
          <dgm:animLvl val="lvl"/>
          <dgm:resizeHandles val="exact"/>
        </dgm:presLayoutVars>
      </dgm:prSet>
      <dgm:spPr/>
    </dgm:pt>
    <dgm:pt modelId="{3387223E-E0AB-734F-9F1E-A8CE6F3F1CF3}" type="pres">
      <dgm:prSet presAssocID="{04CAC0A3-25C1-4B04-9E50-3CD83A038E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2CAD81-2506-0848-8E83-0AA5622A979D}" type="pres">
      <dgm:prSet presAssocID="{7461E8F7-2D80-4CFD-8604-EE31B6774E85}" presName="spacer" presStyleCnt="0"/>
      <dgm:spPr/>
    </dgm:pt>
    <dgm:pt modelId="{A3AF5674-4915-3842-BBAA-F94E48014646}" type="pres">
      <dgm:prSet presAssocID="{8B7C863E-8C8F-40A4-B7F0-AFA4B0A48D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2395E9-2680-074B-8768-F83A2565817B}" type="pres">
      <dgm:prSet presAssocID="{AAF65F28-99B9-4EDD-A768-20A5C4C4BFAA}" presName="spacer" presStyleCnt="0"/>
      <dgm:spPr/>
    </dgm:pt>
    <dgm:pt modelId="{E9231321-6ADF-C143-9FC0-2128C843CBBE}" type="pres">
      <dgm:prSet presAssocID="{FF11024E-7083-C54B-8BA7-7A99798A4BE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80500B-CC89-1740-9832-019B6ADB6DC7}" type="presOf" srcId="{83DD34A0-38A5-4963-9EC5-F2AA7F370F28}" destId="{347A6A37-CC1E-984A-9D25-DA70D0C31A16}" srcOrd="0" destOrd="0" presId="urn:microsoft.com/office/officeart/2005/8/layout/vList2"/>
    <dgm:cxn modelId="{541DBF30-4D9D-EE41-B0D9-9172C6364FCE}" type="presOf" srcId="{8B7C863E-8C8F-40A4-B7F0-AFA4B0A48D8D}" destId="{A3AF5674-4915-3842-BBAA-F94E48014646}" srcOrd="0" destOrd="0" presId="urn:microsoft.com/office/officeart/2005/8/layout/vList2"/>
    <dgm:cxn modelId="{84AD974A-9CB6-4953-B6AE-3EA06852D296}" srcId="{83DD34A0-38A5-4963-9EC5-F2AA7F370F28}" destId="{8B7C863E-8C8F-40A4-B7F0-AFA4B0A48D8D}" srcOrd="1" destOrd="0" parTransId="{B8D84422-78C7-4654-A53E-4E9EB301E89E}" sibTransId="{AAF65F28-99B9-4EDD-A768-20A5C4C4BFAA}"/>
    <dgm:cxn modelId="{B09E0A64-A388-F240-A7C0-107C466620EF}" type="presOf" srcId="{FF11024E-7083-C54B-8BA7-7A99798A4BEA}" destId="{E9231321-6ADF-C143-9FC0-2128C843CBBE}" srcOrd="0" destOrd="0" presId="urn:microsoft.com/office/officeart/2005/8/layout/vList2"/>
    <dgm:cxn modelId="{A48BDD68-788A-4148-A8FF-DF205289AF02}" type="presOf" srcId="{04CAC0A3-25C1-4B04-9E50-3CD83A038ECB}" destId="{3387223E-E0AB-734F-9F1E-A8CE6F3F1CF3}" srcOrd="0" destOrd="0" presId="urn:microsoft.com/office/officeart/2005/8/layout/vList2"/>
    <dgm:cxn modelId="{9094A76D-94A1-41BE-9D3C-A931F7FDAF82}" srcId="{83DD34A0-38A5-4963-9EC5-F2AA7F370F28}" destId="{04CAC0A3-25C1-4B04-9E50-3CD83A038ECB}" srcOrd="0" destOrd="0" parTransId="{E2F045B7-5A2A-4432-A5C2-27159567783B}" sibTransId="{7461E8F7-2D80-4CFD-8604-EE31B6774E85}"/>
    <dgm:cxn modelId="{D95125BB-7ED8-B249-8BEA-0D1ADD20017A}" srcId="{83DD34A0-38A5-4963-9EC5-F2AA7F370F28}" destId="{FF11024E-7083-C54B-8BA7-7A99798A4BEA}" srcOrd="2" destOrd="0" parTransId="{F7439D19-6002-3C40-B376-802FBE26FA80}" sibTransId="{12B8EB30-2CA9-6146-B531-7E0F351C9411}"/>
    <dgm:cxn modelId="{7DEAF066-05C4-7941-878F-C9AA28CED697}" type="presParOf" srcId="{347A6A37-CC1E-984A-9D25-DA70D0C31A16}" destId="{3387223E-E0AB-734F-9F1E-A8CE6F3F1CF3}" srcOrd="0" destOrd="0" presId="urn:microsoft.com/office/officeart/2005/8/layout/vList2"/>
    <dgm:cxn modelId="{2E35EDF8-084C-5847-98E7-1AC55E5F692F}" type="presParOf" srcId="{347A6A37-CC1E-984A-9D25-DA70D0C31A16}" destId="{4B2CAD81-2506-0848-8E83-0AA5622A979D}" srcOrd="1" destOrd="0" presId="urn:microsoft.com/office/officeart/2005/8/layout/vList2"/>
    <dgm:cxn modelId="{A7C4DAC9-DD86-1548-A899-042AEA01605C}" type="presParOf" srcId="{347A6A37-CC1E-984A-9D25-DA70D0C31A16}" destId="{A3AF5674-4915-3842-BBAA-F94E48014646}" srcOrd="2" destOrd="0" presId="urn:microsoft.com/office/officeart/2005/8/layout/vList2"/>
    <dgm:cxn modelId="{77EAB8A3-075D-E54A-8B59-F2D9DA85586B}" type="presParOf" srcId="{347A6A37-CC1E-984A-9D25-DA70D0C31A16}" destId="{982395E9-2680-074B-8768-F83A2565817B}" srcOrd="3" destOrd="0" presId="urn:microsoft.com/office/officeart/2005/8/layout/vList2"/>
    <dgm:cxn modelId="{6CE7FFEC-38A7-1840-A786-3DE8D46CE84B}" type="presParOf" srcId="{347A6A37-CC1E-984A-9D25-DA70D0C31A16}" destId="{E9231321-6ADF-C143-9FC0-2128C843CB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F4716-02C3-4E1A-B04C-EFFD7DCEF52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8E72C2-F1FD-483E-A387-357B73B1FD75}">
      <dgm:prSet/>
      <dgm:spPr/>
      <dgm:t>
        <a:bodyPr/>
        <a:lstStyle/>
        <a:p>
          <a:r>
            <a:rPr lang="pt-BR"/>
            <a:t>Atividade inventiva</a:t>
          </a:r>
          <a:endParaRPr lang="en-US"/>
        </a:p>
      </dgm:t>
    </dgm:pt>
    <dgm:pt modelId="{6FA19951-3396-49C7-9E4C-9D3B1D72D3ED}" type="parTrans" cxnId="{E2867614-9CDB-435F-B774-DBF3559CBBA7}">
      <dgm:prSet/>
      <dgm:spPr/>
      <dgm:t>
        <a:bodyPr/>
        <a:lstStyle/>
        <a:p>
          <a:endParaRPr lang="en-US"/>
        </a:p>
      </dgm:t>
    </dgm:pt>
    <dgm:pt modelId="{71EE00C3-DC20-49B8-A7FF-A66BDBBA7D23}" type="sibTrans" cxnId="{E2867614-9CDB-435F-B774-DBF3559CBBA7}">
      <dgm:prSet/>
      <dgm:spPr/>
      <dgm:t>
        <a:bodyPr/>
        <a:lstStyle/>
        <a:p>
          <a:endParaRPr lang="en-US"/>
        </a:p>
      </dgm:t>
    </dgm:pt>
    <dgm:pt modelId="{DAD2E63F-DDC0-44D1-94CE-01EB9236E870}">
      <dgm:prSet/>
      <dgm:spPr/>
      <dgm:t>
        <a:bodyPr/>
        <a:lstStyle/>
        <a:p>
          <a:r>
            <a:rPr lang="pt-BR"/>
            <a:t>Aplicação  Industrial</a:t>
          </a:r>
          <a:endParaRPr lang="en-US"/>
        </a:p>
      </dgm:t>
    </dgm:pt>
    <dgm:pt modelId="{A144E538-DC39-4B18-B15D-B4B0E652A7F2}" type="parTrans" cxnId="{E67A31D7-F942-4705-8ED6-A77542639A7D}">
      <dgm:prSet/>
      <dgm:spPr/>
      <dgm:t>
        <a:bodyPr/>
        <a:lstStyle/>
        <a:p>
          <a:endParaRPr lang="en-US"/>
        </a:p>
      </dgm:t>
    </dgm:pt>
    <dgm:pt modelId="{1255D736-A759-4E61-81E7-114CE34CC28A}" type="sibTrans" cxnId="{E67A31D7-F942-4705-8ED6-A77542639A7D}">
      <dgm:prSet/>
      <dgm:spPr/>
      <dgm:t>
        <a:bodyPr/>
        <a:lstStyle/>
        <a:p>
          <a:endParaRPr lang="en-US"/>
        </a:p>
      </dgm:t>
    </dgm:pt>
    <dgm:pt modelId="{6EE670FB-407E-4741-B96A-1B1DF9E6D7C9}">
      <dgm:prSet/>
      <dgm:spPr/>
      <dgm:t>
        <a:bodyPr/>
        <a:lstStyle/>
        <a:p>
          <a:r>
            <a:rPr lang="pt-BR" dirty="0"/>
            <a:t>Novidade</a:t>
          </a:r>
          <a:endParaRPr lang="en-US" dirty="0"/>
        </a:p>
      </dgm:t>
    </dgm:pt>
    <dgm:pt modelId="{B18DD1E1-E843-48D1-BFB2-C8F6E29EF66E}" type="sibTrans" cxnId="{7D1B88BF-DA5A-4D27-9456-BD66D6176335}">
      <dgm:prSet/>
      <dgm:spPr/>
      <dgm:t>
        <a:bodyPr/>
        <a:lstStyle/>
        <a:p>
          <a:endParaRPr lang="en-US"/>
        </a:p>
      </dgm:t>
    </dgm:pt>
    <dgm:pt modelId="{B842ECB4-B562-4A94-8B47-70D8B34EEDB8}" type="parTrans" cxnId="{7D1B88BF-DA5A-4D27-9456-BD66D6176335}">
      <dgm:prSet/>
      <dgm:spPr/>
      <dgm:t>
        <a:bodyPr/>
        <a:lstStyle/>
        <a:p>
          <a:endParaRPr lang="en-US"/>
        </a:p>
      </dgm:t>
    </dgm:pt>
    <dgm:pt modelId="{663E9D2B-C2D4-EA4E-B83C-B0E18341F37F}" type="pres">
      <dgm:prSet presAssocID="{C8EF4716-02C3-4E1A-B04C-EFFD7DCEF52E}" presName="linear" presStyleCnt="0">
        <dgm:presLayoutVars>
          <dgm:animLvl val="lvl"/>
          <dgm:resizeHandles val="exact"/>
        </dgm:presLayoutVars>
      </dgm:prSet>
      <dgm:spPr/>
    </dgm:pt>
    <dgm:pt modelId="{E8AB3ABD-A7C2-4642-9B89-F2ABF79535A0}" type="pres">
      <dgm:prSet presAssocID="{6EE670FB-407E-4741-B96A-1B1DF9E6D7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0F9AE7-2F33-654A-8090-650B04BEEF79}" type="pres">
      <dgm:prSet presAssocID="{B18DD1E1-E843-48D1-BFB2-C8F6E29EF66E}" presName="spacer" presStyleCnt="0"/>
      <dgm:spPr/>
    </dgm:pt>
    <dgm:pt modelId="{2B1939C3-2F9A-7442-B9C9-A56F02B2F59C}" type="pres">
      <dgm:prSet presAssocID="{E28E72C2-F1FD-483E-A387-357B73B1FD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E92721-4630-D44E-B39D-A8B509AEFE2B}" type="pres">
      <dgm:prSet presAssocID="{71EE00C3-DC20-49B8-A7FF-A66BDBBA7D23}" presName="spacer" presStyleCnt="0"/>
      <dgm:spPr/>
    </dgm:pt>
    <dgm:pt modelId="{C7724BBF-3060-EB49-B035-3BBA9BE18F7D}" type="pres">
      <dgm:prSet presAssocID="{DAD2E63F-DDC0-44D1-94CE-01EB9236E87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2867614-9CDB-435F-B774-DBF3559CBBA7}" srcId="{C8EF4716-02C3-4E1A-B04C-EFFD7DCEF52E}" destId="{E28E72C2-F1FD-483E-A387-357B73B1FD75}" srcOrd="1" destOrd="0" parTransId="{6FA19951-3396-49C7-9E4C-9D3B1D72D3ED}" sibTransId="{71EE00C3-DC20-49B8-A7FF-A66BDBBA7D23}"/>
    <dgm:cxn modelId="{FFAA0336-2339-3741-AB27-F655DD032E40}" type="presOf" srcId="{C8EF4716-02C3-4E1A-B04C-EFFD7DCEF52E}" destId="{663E9D2B-C2D4-EA4E-B83C-B0E18341F37F}" srcOrd="0" destOrd="0" presId="urn:microsoft.com/office/officeart/2005/8/layout/vList2"/>
    <dgm:cxn modelId="{A105C83E-45D2-9D4E-9A43-34ECAC314998}" type="presOf" srcId="{6EE670FB-407E-4741-B96A-1B1DF9E6D7C9}" destId="{E8AB3ABD-A7C2-4642-9B89-F2ABF79535A0}" srcOrd="0" destOrd="0" presId="urn:microsoft.com/office/officeart/2005/8/layout/vList2"/>
    <dgm:cxn modelId="{05F89369-6CEA-D343-A12E-98C283B49104}" type="presOf" srcId="{DAD2E63F-DDC0-44D1-94CE-01EB9236E870}" destId="{C7724BBF-3060-EB49-B035-3BBA9BE18F7D}" srcOrd="0" destOrd="0" presId="urn:microsoft.com/office/officeart/2005/8/layout/vList2"/>
    <dgm:cxn modelId="{7D1B88BF-DA5A-4D27-9456-BD66D6176335}" srcId="{C8EF4716-02C3-4E1A-B04C-EFFD7DCEF52E}" destId="{6EE670FB-407E-4741-B96A-1B1DF9E6D7C9}" srcOrd="0" destOrd="0" parTransId="{B842ECB4-B562-4A94-8B47-70D8B34EEDB8}" sibTransId="{B18DD1E1-E843-48D1-BFB2-C8F6E29EF66E}"/>
    <dgm:cxn modelId="{E67A31D7-F942-4705-8ED6-A77542639A7D}" srcId="{C8EF4716-02C3-4E1A-B04C-EFFD7DCEF52E}" destId="{DAD2E63F-DDC0-44D1-94CE-01EB9236E870}" srcOrd="2" destOrd="0" parTransId="{A144E538-DC39-4B18-B15D-B4B0E652A7F2}" sibTransId="{1255D736-A759-4E61-81E7-114CE34CC28A}"/>
    <dgm:cxn modelId="{A3B988DF-BD86-C34F-82D8-C4BFDC9BFD48}" type="presOf" srcId="{E28E72C2-F1FD-483E-A387-357B73B1FD75}" destId="{2B1939C3-2F9A-7442-B9C9-A56F02B2F59C}" srcOrd="0" destOrd="0" presId="urn:microsoft.com/office/officeart/2005/8/layout/vList2"/>
    <dgm:cxn modelId="{514E3F28-60EE-C94F-830B-821ED1D8AF94}" type="presParOf" srcId="{663E9D2B-C2D4-EA4E-B83C-B0E18341F37F}" destId="{E8AB3ABD-A7C2-4642-9B89-F2ABF79535A0}" srcOrd="0" destOrd="0" presId="urn:microsoft.com/office/officeart/2005/8/layout/vList2"/>
    <dgm:cxn modelId="{D6A909A4-29E9-C44E-9B8E-EE22EE5774FB}" type="presParOf" srcId="{663E9D2B-C2D4-EA4E-B83C-B0E18341F37F}" destId="{540F9AE7-2F33-654A-8090-650B04BEEF79}" srcOrd="1" destOrd="0" presId="urn:microsoft.com/office/officeart/2005/8/layout/vList2"/>
    <dgm:cxn modelId="{F5C9C30B-BCB8-D543-B779-7A8DE12FC0D1}" type="presParOf" srcId="{663E9D2B-C2D4-EA4E-B83C-B0E18341F37F}" destId="{2B1939C3-2F9A-7442-B9C9-A56F02B2F59C}" srcOrd="2" destOrd="0" presId="urn:microsoft.com/office/officeart/2005/8/layout/vList2"/>
    <dgm:cxn modelId="{E625AE9F-B079-BE40-AFD7-529414E115F6}" type="presParOf" srcId="{663E9D2B-C2D4-EA4E-B83C-B0E18341F37F}" destId="{22E92721-4630-D44E-B39D-A8B509AEFE2B}" srcOrd="3" destOrd="0" presId="urn:microsoft.com/office/officeart/2005/8/layout/vList2"/>
    <dgm:cxn modelId="{207916BA-BEE9-B643-8AC3-06A8B2B3B157}" type="presParOf" srcId="{663E9D2B-C2D4-EA4E-B83C-B0E18341F37F}" destId="{C7724BBF-3060-EB49-B035-3BBA9BE18F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05410-5402-1048-B26D-168E67DD5070}">
      <dsp:nvSpPr>
        <dsp:cNvPr id="0" name=""/>
        <dsp:cNvSpPr/>
      </dsp:nvSpPr>
      <dsp:spPr>
        <a:xfrm>
          <a:off x="0" y="574315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EXCLUSIVIDADE POR 20 ANOS</a:t>
          </a:r>
          <a:endParaRPr lang="en-US" sz="2600" kern="1200"/>
        </a:p>
      </dsp:txBody>
      <dsp:txXfrm>
        <a:off x="50420" y="624735"/>
        <a:ext cx="6162800" cy="932014"/>
      </dsp:txXfrm>
    </dsp:sp>
    <dsp:sp modelId="{42215CDD-BC3A-3649-A56D-2AAA437B7531}">
      <dsp:nvSpPr>
        <dsp:cNvPr id="0" name=""/>
        <dsp:cNvSpPr/>
      </dsp:nvSpPr>
      <dsp:spPr>
        <a:xfrm>
          <a:off x="0" y="1682049"/>
          <a:ext cx="6263640" cy="103285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EM TROCA</a:t>
          </a:r>
          <a:endParaRPr lang="en-US" sz="2600" kern="1200"/>
        </a:p>
      </dsp:txBody>
      <dsp:txXfrm>
        <a:off x="50420" y="1732469"/>
        <a:ext cx="6162800" cy="932014"/>
      </dsp:txXfrm>
    </dsp:sp>
    <dsp:sp modelId="{9729B5C8-FFAA-CD4F-862B-3DA3E59CC046}">
      <dsp:nvSpPr>
        <dsp:cNvPr id="0" name=""/>
        <dsp:cNvSpPr/>
      </dsp:nvSpPr>
      <dsp:spPr>
        <a:xfrm>
          <a:off x="0" y="2789784"/>
          <a:ext cx="6263640" cy="103285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DA REVELAÇÃO DA INVENÇÃO (com o detalhamento suficiente)</a:t>
          </a:r>
          <a:endParaRPr lang="en-US" sz="2600" kern="1200"/>
        </a:p>
      </dsp:txBody>
      <dsp:txXfrm>
        <a:off x="50420" y="2840204"/>
        <a:ext cx="6162800" cy="932014"/>
      </dsp:txXfrm>
    </dsp:sp>
    <dsp:sp modelId="{18B20B2B-73AE-2741-8F2B-B90860C6A02D}">
      <dsp:nvSpPr>
        <dsp:cNvPr id="0" name=""/>
        <dsp:cNvSpPr/>
      </dsp:nvSpPr>
      <dsp:spPr>
        <a:xfrm>
          <a:off x="0" y="3897518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Há um ¨</a:t>
          </a:r>
          <a:r>
            <a:rPr lang="pt-BR" sz="2600" i="1" kern="1200"/>
            <a:t>trade-off between incentive and acess (</a:t>
          </a:r>
          <a:r>
            <a:rPr lang="pt-BR" sz="2600" kern="1200"/>
            <a:t>William M. Landes e Richard Posner)</a:t>
          </a:r>
          <a:endParaRPr lang="en-US" sz="2600" kern="1200"/>
        </a:p>
      </dsp:txBody>
      <dsp:txXfrm>
        <a:off x="50420" y="3947938"/>
        <a:ext cx="6162800" cy="93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3A425-6491-AA49-8FAE-3CBDF359B703}">
      <dsp:nvSpPr>
        <dsp:cNvPr id="0" name=""/>
        <dsp:cNvSpPr/>
      </dsp:nvSpPr>
      <dsp:spPr>
        <a:xfrm>
          <a:off x="1283" y="314546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568E0-AE23-6940-AEF7-7E21E7A31A1B}">
      <dsp:nvSpPr>
        <dsp:cNvPr id="0" name=""/>
        <dsp:cNvSpPr/>
      </dsp:nvSpPr>
      <dsp:spPr>
        <a:xfrm>
          <a:off x="501904" y="790136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Necessária a descrição plena do invento, para que possa ser repetido. </a:t>
          </a:r>
          <a:endParaRPr lang="en-US" sz="3400" kern="1200"/>
        </a:p>
      </dsp:txBody>
      <dsp:txXfrm>
        <a:off x="585701" y="873933"/>
        <a:ext cx="4337991" cy="2693452"/>
      </dsp:txXfrm>
    </dsp:sp>
    <dsp:sp modelId="{5F970D41-81FD-4449-9A05-276A724C9E39}">
      <dsp:nvSpPr>
        <dsp:cNvPr id="0" name=""/>
        <dsp:cNvSpPr/>
      </dsp:nvSpPr>
      <dsp:spPr>
        <a:xfrm>
          <a:off x="5508110" y="314546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15B60-A77D-7949-91FE-25FBBE7E2F20}">
      <dsp:nvSpPr>
        <dsp:cNvPr id="0" name=""/>
        <dsp:cNvSpPr/>
      </dsp:nvSpPr>
      <dsp:spPr>
        <a:xfrm>
          <a:off x="6008730" y="790136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É uma forma de explicar como se atinge um resultado  ou se faz uma coisa: uma verdadeira receita</a:t>
          </a:r>
          <a:endParaRPr lang="en-US" sz="3400" kern="1200"/>
        </a:p>
      </dsp:txBody>
      <dsp:txXfrm>
        <a:off x="6092527" y="873933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7223E-E0AB-734F-9F1E-A8CE6F3F1CF3}">
      <dsp:nvSpPr>
        <dsp:cNvPr id="0" name=""/>
        <dsp:cNvSpPr/>
      </dsp:nvSpPr>
      <dsp:spPr>
        <a:xfrm>
          <a:off x="0" y="48503"/>
          <a:ext cx="6263640" cy="175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Invenção: </a:t>
          </a:r>
          <a:r>
            <a:rPr lang="pt-BR" sz="2300" b="1" kern="1200"/>
            <a:t>exclusividade por 20 ANOS</a:t>
          </a:r>
          <a:endParaRPr lang="en-US" sz="2300" b="1" kern="1200"/>
        </a:p>
      </dsp:txBody>
      <dsp:txXfrm>
        <a:off x="85838" y="134341"/>
        <a:ext cx="6091964" cy="1586724"/>
      </dsp:txXfrm>
    </dsp:sp>
    <dsp:sp modelId="{A3AF5674-4915-3842-BBAA-F94E48014646}">
      <dsp:nvSpPr>
        <dsp:cNvPr id="0" name=""/>
        <dsp:cNvSpPr/>
      </dsp:nvSpPr>
      <dsp:spPr>
        <a:xfrm>
          <a:off x="0" y="1873143"/>
          <a:ext cx="6263640" cy="17584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Modelo de Utilidade</a:t>
          </a:r>
          <a:r>
            <a:rPr lang="pt-BR" sz="2300" kern="1200" dirty="0"/>
            <a:t>: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 Nova forma dada a um objeto de uso prático tornando-o mais funcional. Exclusividade por 15 ANOS</a:t>
          </a:r>
          <a:endParaRPr lang="en-US" sz="2300" kern="1200" dirty="0"/>
        </a:p>
      </dsp:txBody>
      <dsp:txXfrm>
        <a:off x="85838" y="1958981"/>
        <a:ext cx="6091964" cy="1586724"/>
      </dsp:txXfrm>
    </dsp:sp>
    <dsp:sp modelId="{E9231321-6ADF-C143-9FC0-2128C843CBBE}">
      <dsp:nvSpPr>
        <dsp:cNvPr id="0" name=""/>
        <dsp:cNvSpPr/>
      </dsp:nvSpPr>
      <dsp:spPr>
        <a:xfrm>
          <a:off x="0" y="3697784"/>
          <a:ext cx="6263640" cy="1758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Desenho Industrial: tem regime próprio, diferente da patente: é mudança só de design, sem melhoria funcional, e por isso pode ser renovado, até totalizar 25 ANOS.</a:t>
          </a:r>
        </a:p>
      </dsp:txBody>
      <dsp:txXfrm>
        <a:off x="85838" y="3783622"/>
        <a:ext cx="6091964" cy="1586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3ABD-A7C2-4642-9B89-F2ABF79535A0}">
      <dsp:nvSpPr>
        <dsp:cNvPr id="0" name=""/>
        <dsp:cNvSpPr/>
      </dsp:nvSpPr>
      <dsp:spPr>
        <a:xfrm>
          <a:off x="0" y="615181"/>
          <a:ext cx="626364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 dirty="0"/>
            <a:t>Novidade</a:t>
          </a:r>
          <a:endParaRPr lang="en-US" sz="5500" kern="1200" dirty="0"/>
        </a:p>
      </dsp:txBody>
      <dsp:txXfrm>
        <a:off x="64397" y="679578"/>
        <a:ext cx="6134846" cy="1190381"/>
      </dsp:txXfrm>
    </dsp:sp>
    <dsp:sp modelId="{2B1939C3-2F9A-7442-B9C9-A56F02B2F59C}">
      <dsp:nvSpPr>
        <dsp:cNvPr id="0" name=""/>
        <dsp:cNvSpPr/>
      </dsp:nvSpPr>
      <dsp:spPr>
        <a:xfrm>
          <a:off x="0" y="2092756"/>
          <a:ext cx="6263640" cy="13191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/>
            <a:t>Atividade inventiva</a:t>
          </a:r>
          <a:endParaRPr lang="en-US" sz="5500" kern="1200"/>
        </a:p>
      </dsp:txBody>
      <dsp:txXfrm>
        <a:off x="64397" y="2157153"/>
        <a:ext cx="6134846" cy="1190381"/>
      </dsp:txXfrm>
    </dsp:sp>
    <dsp:sp modelId="{C7724BBF-3060-EB49-B035-3BBA9BE18F7D}">
      <dsp:nvSpPr>
        <dsp:cNvPr id="0" name=""/>
        <dsp:cNvSpPr/>
      </dsp:nvSpPr>
      <dsp:spPr>
        <a:xfrm>
          <a:off x="0" y="3570331"/>
          <a:ext cx="6263640" cy="13191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/>
            <a:t>Aplicação  Industrial</a:t>
          </a:r>
          <a:endParaRPr lang="en-US" sz="5500" kern="1200"/>
        </a:p>
      </dsp:txBody>
      <dsp:txXfrm>
        <a:off x="64397" y="3634728"/>
        <a:ext cx="613484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22EF6-875C-C24D-B883-A7864E7A0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9627D3-A78D-824E-9270-72EC5E4E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C180F4-5130-7F41-B162-DF6D816C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90572E-9729-7047-A4D9-631A497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930B6C-4012-6944-B039-193CAF48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4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E1B2D-793B-7B4B-8E2C-FF5FD4BE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C787DA-72A6-3146-9805-3A5EF2336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2E21B5-217C-864B-A33F-0676D282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F9FD6E-651F-074D-87C5-58ED32CA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855A63-BE4E-844A-A2C6-C67EA02A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83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53609E-06E4-D740-938B-AE7FAA5C1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F0EEFD-4FA6-1E46-B438-697E7D462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A9C476-348D-C647-ADC2-59037490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A1D0E3-5D94-C048-8618-3C8C1972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5862BD-D1A2-FB44-945C-DD3E02CA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2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831F0-B8F4-F749-8904-12F662FB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66D2E7-EE2A-E24D-B781-D70190F73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2C73C4-6607-4F46-904D-6DF85E31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6105CA-EC37-4642-8952-732D93C3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77230-2E38-DE4E-A103-AF12A4BA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92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1A00C-466C-D641-9006-35E79F4B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BFD67C-9C9D-024A-8DA1-9848A7274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97D419-0B3E-1542-B216-60280914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E17AA-1602-8E47-9ED5-25844F9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E21F8-A0C3-FC4F-9043-41104C16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54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FC383-E213-EE40-93D1-3FAEB3BD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331D74-BAF7-7C41-8AAD-6FCD5FE6D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AF7046-5E4A-2842-81C8-2521DB046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27A41C-7547-6B40-9F18-A34D13463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B99D36-54F9-BB47-89B1-AAEA3304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14AE67-AFB5-B640-8CE0-A6B75B5F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33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EA4CF-2EAA-F84C-81A0-EA8933EA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9A6EDC-1D1F-2848-A70C-2286BE351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275608-B160-FD48-837F-8D568452C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2D204C-55F4-B34F-9443-08D0C22AB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5A7D42-5FAD-0B40-9DA4-0DFCB4D14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4BAF148-A519-1F49-9795-EB2D0C30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17C0D3B-ABD6-824D-A16D-2EB8181F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C96B577-BC49-6F4A-B48C-0B9E06F5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59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DAAB7-236C-8E4A-80E7-8E133B80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D22369B-EA0E-884D-98BC-DB788B44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306F65-D0F1-7842-BE50-E2F4ED23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8CBADC-754C-8A45-8D63-8B03BA84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4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9EED41-A0F2-274E-B534-815D361D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6D8C31-9BDD-9146-95B7-17DF0FC2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915DD5-7B82-7144-B9C5-A5E7807C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51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9C42A-68FD-E241-8774-5AE94CDB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2FB7FF-B3C4-1449-8540-C9E0020A2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30CC7F-F4CC-FD45-AAFD-F97637B8D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C97FCD-9ECF-7F44-B5B9-1F938DAA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142835-D396-D744-9A81-3DEA75BD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E1566D-D77E-6E4C-96BE-CC251B6F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88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90C4D-4919-F043-A3A8-C31C1170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0413B-C8CB-9343-B1AE-B45A0FA99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400549-10B9-B141-9E64-A32FBAE58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02B9CD-E06C-4745-BA94-D844A259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3917BF-5C97-B74B-A003-551BE6C8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46FDB3-426F-4542-A050-1745EDF7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60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B59E0F-ED8E-384D-9010-778C4392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0620CB-DCD0-DF41-B026-3149C89F4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51722-15B2-2842-A3E7-B886B03FD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E5B84-EEF5-0B4C-A64E-578C451F9592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691703-AD53-044C-AC88-9CBC6C009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329FAF-2DED-DA49-A40D-F7DE99C19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7A90-F2A8-EC47-BDBA-8371340D3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28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AD3C6C-4272-314A-B088-3625BE4A5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br>
              <a:rPr lang="pt-BR" sz="3700">
                <a:solidFill>
                  <a:srgbClr val="FFFFFF"/>
                </a:solidFill>
              </a:rPr>
            </a:br>
            <a:r>
              <a:rPr lang="pt-BR" sz="3700">
                <a:solidFill>
                  <a:srgbClr val="FFFFFF"/>
                </a:solidFill>
              </a:rPr>
              <a:t>Regime jurídico das patentes. Modelos de utilidades. Direitos Autorais. Cultivares. Software. Como contabilizar ativos de propriedade industrial?</a:t>
            </a:r>
            <a:br>
              <a:rPr lang="pt-BR" sz="3700">
                <a:solidFill>
                  <a:srgbClr val="FFFFFF"/>
                </a:solidFill>
              </a:rPr>
            </a:br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7138F6-5B75-DD46-92D3-83F5370C9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pt-BR"/>
          </a:p>
          <a:p>
            <a:pPr algn="l"/>
            <a:r>
              <a:rPr lang="pt-BR" dirty="0"/>
              <a:t>Professor Doutor Ruy Pereira Camilo Junior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28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0E2A8D-11FA-274A-B7BA-855E1993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t-BR" sz="5600">
                <a:solidFill>
                  <a:schemeClr val="bg1"/>
                </a:solidFill>
              </a:rPr>
              <a:t>O que pode ser patenteado?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968510D-5071-7A99-3755-3D4D5491A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42335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532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AF3BFD-3C66-7D45-BB71-A09FA2F9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38" y="1313715"/>
            <a:ext cx="5791199" cy="40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0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2AFB-BF98-F047-8D0B-49835058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PATENTE DE PRODUTO OU DE PROCESSO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F6E1EC-296C-134C-AF47-A304C685B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        Art. 42. A patente confere ao seu titular o direito de impedir terceiro, sem o seu consentimento, de produzir, usar, colocar à venda, vender ou importar com estes propósitos:</a:t>
            </a:r>
          </a:p>
          <a:p>
            <a:pPr marL="0" indent="0">
              <a:buNone/>
            </a:pPr>
            <a:r>
              <a:rPr lang="pt-BR" dirty="0"/>
              <a:t>        </a:t>
            </a:r>
            <a:r>
              <a:rPr lang="pt-BR" dirty="0" err="1"/>
              <a:t>I</a:t>
            </a:r>
            <a:r>
              <a:rPr lang="pt-BR" dirty="0"/>
              <a:t> - produto objeto de patente;</a:t>
            </a:r>
          </a:p>
          <a:p>
            <a:pPr marL="0" indent="0">
              <a:buNone/>
            </a:pPr>
            <a:r>
              <a:rPr lang="pt-BR" dirty="0"/>
              <a:t>        II - processo ou produto obtido diretamente por processo patenteado.</a:t>
            </a:r>
          </a:p>
          <a:p>
            <a:pPr marL="0" indent="0">
              <a:buNone/>
            </a:pPr>
            <a:r>
              <a:rPr lang="pt-BR" dirty="0"/>
              <a:t>        § 1º Ao titular da patente é assegurado ainda o direito de impedir que terceiros contribuam para que outros pratiquem os atos referidos neste artigo.</a:t>
            </a:r>
          </a:p>
          <a:p>
            <a:pPr marL="0" indent="0">
              <a:buNone/>
            </a:pPr>
            <a:r>
              <a:rPr lang="pt-BR" dirty="0"/>
              <a:t>        § 2º Ocorrerá violação de direito da patente de processo, a que se refere o inciso II, quando o possuidor ou proprietário não comprovar, mediante determinação judicial específica, que o seu produto foi obtido por processo de fabricação diverso daquele protegido pela patente.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38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8FD92C-71E6-C049-AFB3-438A6A71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t-BR" sz="5100" dirty="0">
                <a:solidFill>
                  <a:schemeClr val="bg1"/>
                </a:solidFill>
              </a:rPr>
              <a:t>Quais são os requisitos para uma  invenção ser patenteável?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A4A525E-42E0-E864-D8AA-4B5E170D51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3245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13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72C176-C060-8B40-9F62-A01DAD2D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32BDCF-CC39-594B-8B09-0B7B29311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020"/>
            <a:ext cx="10515600" cy="48284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3300" dirty="0"/>
              <a:t>Invenção não é construção. </a:t>
            </a:r>
            <a:r>
              <a:rPr lang="pt-BR" sz="3300" dirty="0" err="1"/>
              <a:t>Inovaçoes</a:t>
            </a:r>
            <a:r>
              <a:rPr lang="pt-BR" sz="3300" dirty="0"/>
              <a:t> de caráter construtivo mais comuns, e que não são portanto protegidas por patentes de invenção:</a:t>
            </a:r>
          </a:p>
          <a:p>
            <a:pPr marL="0" indent="0">
              <a:buNone/>
            </a:pPr>
            <a:endParaRPr lang="pt-BR" sz="3300" dirty="0"/>
          </a:p>
          <a:p>
            <a:r>
              <a:rPr lang="pt-BR" sz="3300" dirty="0"/>
              <a:t>Mudanças de forma, dimensões ou proporção;</a:t>
            </a:r>
          </a:p>
          <a:p>
            <a:r>
              <a:rPr lang="pt-BR" sz="3300" dirty="0"/>
              <a:t>Substituição de materiais</a:t>
            </a:r>
          </a:p>
          <a:p>
            <a:r>
              <a:rPr lang="pt-BR" sz="3300" dirty="0"/>
              <a:t>Junção de elementos já conhecidos</a:t>
            </a:r>
          </a:p>
          <a:p>
            <a:endParaRPr lang="pt-BR" sz="3300" dirty="0"/>
          </a:p>
          <a:p>
            <a:r>
              <a:rPr lang="pt-BR" sz="3300" dirty="0"/>
              <a:t>Cuidado: se o próprio inventor divulgou, vira estado da técnica, exceto nos 12 meses anteriores ao depósito (PERIODO DA GRAÇA). EXEMPLO: DIVULGAÇÃO DO EVENTO EM CONGRESSO, FEIRAS.</a:t>
            </a:r>
          </a:p>
          <a:p>
            <a:pPr marL="0" indent="0">
              <a:buNone/>
            </a:pPr>
            <a:r>
              <a:rPr lang="pt-BR" sz="3300" dirty="0"/>
              <a:t>        Art. 12. Não será considerada como estado da técnica a divulgação de invenção ou modelo de utilidade, quando ocorrida durante os 12 (doze) meses que precederem a data de depósito ou a da prioridade do pedido de patente, se promovida:</a:t>
            </a:r>
          </a:p>
          <a:p>
            <a:pPr marL="0" indent="0">
              <a:buNone/>
            </a:pPr>
            <a:r>
              <a:rPr lang="pt-BR" sz="3300" dirty="0"/>
              <a:t>        </a:t>
            </a:r>
            <a:r>
              <a:rPr lang="pt-BR" sz="3300" dirty="0" err="1"/>
              <a:t>I</a:t>
            </a:r>
            <a:r>
              <a:rPr lang="pt-BR" sz="3300" dirty="0"/>
              <a:t> - pelo inventor;</a:t>
            </a:r>
          </a:p>
          <a:p>
            <a:pPr marL="0" indent="0">
              <a:buNone/>
            </a:pPr>
            <a:r>
              <a:rPr lang="pt-BR" sz="3300" dirty="0"/>
              <a:t>        II - pelo Instituto Nacional da Propriedade Industrial - INPI, através de publicação oficial do pedido de patente depositado sem o consentimento do inventor, baseado em informações deste obtidas ou em decorrência de atos por ele realizados; ou</a:t>
            </a:r>
          </a:p>
          <a:p>
            <a:pPr marL="0" indent="0">
              <a:buNone/>
            </a:pPr>
            <a:r>
              <a:rPr lang="pt-BR" sz="3300" dirty="0"/>
              <a:t>        III - por terceiros, com base em informações obtidas direta ou indiretamente do inventor ou em decorrência de atos por este realizados.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226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BA842-F40D-4647-93FB-CC84C0AB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 Inventiva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D38077-DD22-EA4A-8210-394DE9F94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Corresponde ao requisito norte-americano da non-</a:t>
            </a:r>
            <a:r>
              <a:rPr lang="pt-BR" dirty="0" err="1"/>
              <a:t>obviousness</a:t>
            </a:r>
            <a:endParaRPr lang="pt-BR" dirty="0"/>
          </a:p>
          <a:p>
            <a:r>
              <a:rPr lang="pt-BR" dirty="0"/>
              <a:t>Não basta criar algo: tem de ser algo que não seria pensado naturalmente por  qualquer conhecedor do estado da técnica.</a:t>
            </a:r>
          </a:p>
          <a:p>
            <a:r>
              <a:rPr lang="pt-BR" dirty="0"/>
              <a:t>  Art. 13 da Lei da Propriedade Industrial:  </a:t>
            </a:r>
            <a:r>
              <a:rPr lang="pt-BR" i="1" dirty="0"/>
              <a:t>A invenção é dotada de atividade inventiva sempre que, para um técnico no assunto, não decorra de maneira evidente ou óbvia do estado da técnica.</a:t>
            </a:r>
          </a:p>
          <a:p>
            <a:r>
              <a:rPr lang="pt-BR" dirty="0"/>
              <a:t>Examinador de patente deve considerar o padrão médio de um técnico do assunto. Algo pode não parecer óbvio para um técnico médio, e ser evidente para um gênio (Einstein começou a vida como examinador de patentes em Berna)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47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6BCE1-7F30-4D4A-84FA-722FEBAB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3EADA4-3DF1-B24A-9F7C-C47029E8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Invenção é solução técnica para problema concreto.</a:t>
            </a:r>
          </a:p>
          <a:p>
            <a:endParaRPr lang="pt-BR" dirty="0"/>
          </a:p>
          <a:p>
            <a:r>
              <a:rPr lang="pt-BR" dirty="0"/>
              <a:t>Por isso não podem ser patenteadas descobertas meramente teóricas ou abstratas, ou criações meramente estéticas (direitos autorais)</a:t>
            </a:r>
          </a:p>
          <a:p>
            <a:endParaRPr lang="pt-BR" dirty="0"/>
          </a:p>
          <a:p>
            <a:r>
              <a:rPr lang="pt-BR" dirty="0"/>
              <a:t>Não há patente sobre a ciência pura. Seu desenvolvimento cabe por isso ao Estado, através de suas universidades, fundos de pesquisa ou subsídios.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13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64C5CBC-F8E6-5A44-B1EF-4705B6AC7C05}"/>
              </a:ext>
            </a:extLst>
          </p:cNvPr>
          <p:cNvSpPr txBox="1"/>
          <p:nvPr/>
        </p:nvSpPr>
        <p:spPr>
          <a:xfrm>
            <a:off x="283029" y="500743"/>
            <a:ext cx="225885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 Art. 10. Não se considera invenção nem modelo de utilidade:</a:t>
            </a:r>
          </a:p>
          <a:p>
            <a:pPr algn="just"/>
            <a:r>
              <a:rPr lang="pt-BR" sz="2400" dirty="0"/>
              <a:t>        </a:t>
            </a:r>
            <a:r>
              <a:rPr lang="pt-BR" sz="2400" dirty="0" err="1"/>
              <a:t>I</a:t>
            </a:r>
            <a:r>
              <a:rPr lang="pt-BR" sz="2400" dirty="0"/>
              <a:t> - descobertas, teorias científicas e métodos matemáticos;</a:t>
            </a:r>
          </a:p>
          <a:p>
            <a:pPr algn="just"/>
            <a:r>
              <a:rPr lang="pt-BR" sz="2400" dirty="0"/>
              <a:t>        II - concepções puramente abstratas;</a:t>
            </a:r>
          </a:p>
          <a:p>
            <a:pPr algn="just"/>
            <a:r>
              <a:rPr lang="pt-BR" sz="2400" dirty="0"/>
              <a:t>        III - esquemas, planos, princípios ou métodos comerciais, contábeis, financeiros,</a:t>
            </a:r>
          </a:p>
          <a:p>
            <a:pPr algn="just"/>
            <a:r>
              <a:rPr lang="pt-BR" sz="2400" dirty="0"/>
              <a:t> educativos, publicitários,  de sorteio e de fiscalização;</a:t>
            </a:r>
          </a:p>
          <a:p>
            <a:pPr algn="just"/>
            <a:r>
              <a:rPr lang="pt-BR" sz="2400" dirty="0"/>
              <a:t>        IV - as obras literárias, arquitetônicas, artísticas e científicas ou qualquer criação estética;</a:t>
            </a:r>
          </a:p>
          <a:p>
            <a:pPr algn="just"/>
            <a:r>
              <a:rPr lang="pt-BR" sz="2400" dirty="0"/>
              <a:t>        V - programas de computador em si;</a:t>
            </a:r>
          </a:p>
          <a:p>
            <a:pPr algn="just"/>
            <a:r>
              <a:rPr lang="pt-BR" sz="2400" dirty="0"/>
              <a:t>        VI - apresentação de informações;</a:t>
            </a:r>
          </a:p>
          <a:p>
            <a:pPr algn="just"/>
            <a:r>
              <a:rPr lang="pt-BR" sz="2400" dirty="0"/>
              <a:t>        VII - regras de jogo; </a:t>
            </a:r>
          </a:p>
          <a:p>
            <a:pPr algn="just"/>
            <a:r>
              <a:rPr lang="pt-BR" sz="2400" dirty="0"/>
              <a:t>        VIII - técnicas e métodos operatórios ou cirúrgicos, bem como métodos terapêuticos ou </a:t>
            </a:r>
          </a:p>
          <a:p>
            <a:pPr algn="just"/>
            <a:r>
              <a:rPr lang="pt-BR" sz="2400" dirty="0"/>
              <a:t>de diagnóstico,  para aplicação no corpo humano ou animal; e</a:t>
            </a:r>
          </a:p>
          <a:p>
            <a:pPr algn="just"/>
            <a:r>
              <a:rPr lang="pt-BR" sz="2400" dirty="0"/>
              <a:t>        IX </a:t>
            </a:r>
            <a:r>
              <a:rPr lang="pt-BR" sz="2400" i="1" dirty="0"/>
              <a:t>-</a:t>
            </a:r>
            <a:r>
              <a:rPr lang="pt-BR" sz="2400" dirty="0"/>
              <a:t> o todo ou parte de seres vivos naturais e materiais biológicos encontrados na natureza, </a:t>
            </a:r>
          </a:p>
          <a:p>
            <a:pPr algn="just"/>
            <a:r>
              <a:rPr lang="pt-BR" sz="2400" dirty="0"/>
              <a:t>ou ainda que dela solados, inclusive o genoma ou </a:t>
            </a:r>
            <a:r>
              <a:rPr lang="pt-BR" sz="2400" dirty="0" err="1"/>
              <a:t>germoplasma</a:t>
            </a:r>
            <a:r>
              <a:rPr lang="pt-BR" sz="2400" dirty="0"/>
              <a:t> de qualquer ser vivo natural e </a:t>
            </a:r>
          </a:p>
          <a:p>
            <a:pPr algn="just"/>
            <a:r>
              <a:rPr lang="pt-BR" sz="2400" dirty="0"/>
              <a:t>os processos biológicos naturais. (OS CULTIVARES SÃO PROTEGIDOS POR LEI PRÓPRIA)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687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3CE74-06BB-5F45-839E-430A2A83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o direito de patente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DDC840-5958-C746-8591-1C4FE256B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direito do inventor tem por objeto a ideia sobre a invenção, não a invenção concretizada.</a:t>
            </a:r>
          </a:p>
          <a:p>
            <a:r>
              <a:rPr lang="pt-BR" dirty="0"/>
              <a:t>A invenção tem de estar descrita nas </a:t>
            </a:r>
            <a:r>
              <a:rPr lang="pt-BR" dirty="0" err="1"/>
              <a:t>reinvidicações</a:t>
            </a:r>
            <a:r>
              <a:rPr lang="pt-BR" dirty="0"/>
              <a:t> para ser protegida (mas surge a questão da interpretação das reivindicações)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Doutrina dos Equivalentes:  patente protege a ideia geral da invenção, impedindo uso de solução que opere substancialmente a mesma função com o </a:t>
            </a:r>
            <a:r>
              <a:rPr lang="pt-BR"/>
              <a:t>mesmo resultado.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433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CB8C6-523C-B747-8EB1-5668C342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de Utilidade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F8D932-15F5-8244-9335-FB416E26C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Inovação de forma funcional, no ¨meio do caminho¨ entre a invenção e o design.</a:t>
            </a:r>
          </a:p>
          <a:p>
            <a:r>
              <a:rPr lang="pt-BR" dirty="0"/>
              <a:t>Exige menor grau de inventividade (lei fala em ato inventivo), não decorrendo de modo comum ou vulgar do estado da técnica (artigo 14).</a:t>
            </a:r>
          </a:p>
          <a:p>
            <a:r>
              <a:rPr lang="pt-BR" dirty="0"/>
              <a:t>Exemplos: substituição de parafusos por outros tipos de encaixe, combinação de elementos conhecimentos, melhorando funcionalidade.</a:t>
            </a:r>
          </a:p>
        </p:txBody>
      </p:sp>
    </p:spTree>
    <p:extLst>
      <p:ext uri="{BB962C8B-B14F-4D97-AF65-F5344CB8AC3E}">
        <p14:creationId xmlns:p14="http://schemas.microsoft.com/office/powerpoint/2010/main" val="157838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A21791-7777-E54F-90F3-60FE7095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Como </a:t>
            </a:r>
            <a:r>
              <a:rPr lang="en-US" dirty="0" err="1">
                <a:solidFill>
                  <a:schemeClr val="bg1"/>
                </a:solidFill>
              </a:rPr>
              <a:t>você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proceder</a:t>
            </a:r>
            <a:r>
              <a:rPr lang="en-US" dirty="0">
                <a:solidFill>
                  <a:schemeClr val="bg1"/>
                </a:solidFill>
              </a:rPr>
              <a:t>, se </a:t>
            </a:r>
            <a:r>
              <a:rPr lang="en-US" dirty="0" err="1">
                <a:solidFill>
                  <a:schemeClr val="bg1"/>
                </a:solidFill>
              </a:rPr>
              <a:t>inventar</a:t>
            </a:r>
            <a:r>
              <a:rPr lang="en-US" dirty="0">
                <a:solidFill>
                  <a:schemeClr val="bg1"/>
                </a:solidFill>
              </a:rPr>
              <a:t> algo?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9E29FC9-24B4-1F4B-B1B6-97EDF84C3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18" r="-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6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A2DB5-BF62-0C4D-A269-88BA5E9C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Patente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B7C211-CA3A-4243-9D7C-9DD17E16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Depósito (fixa a prioridade)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Sigilo por 18 meses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Interessados podem apresentar subsídios (quase sempre para apontar ilegalidade no pedido, ou negar invenção, apresentando provas do estado da técnica anteriores ao depósito).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Se concedida, prazo conta do depósito (STF derrubou patentes de medicamentos estendidas para garantir prazo mínimo de 10 anos, considerando inconstitucional parágrafo único do artigo 40).</a:t>
            </a:r>
          </a:p>
        </p:txBody>
      </p:sp>
    </p:spTree>
    <p:extLst>
      <p:ext uri="{BB962C8B-B14F-4D97-AF65-F5344CB8AC3E}">
        <p14:creationId xmlns:p14="http://schemas.microsoft.com/office/powerpoint/2010/main" val="2936134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46D3B-325D-7D4B-B1B8-49479A9D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para indenização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919E67-2904-4442-8075-F238C9ACF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  Art. 210. Os lucros cessantes serão determinados pelo critério mais favorável ao prejudicado, dentre os seguintes:</a:t>
            </a:r>
          </a:p>
          <a:p>
            <a:pPr marL="0" indent="0">
              <a:buNone/>
            </a:pPr>
            <a:r>
              <a:rPr lang="pt-BR" dirty="0"/>
              <a:t>        </a:t>
            </a:r>
            <a:r>
              <a:rPr lang="pt-BR" dirty="0" err="1"/>
              <a:t>I</a:t>
            </a:r>
            <a:r>
              <a:rPr lang="pt-BR" dirty="0"/>
              <a:t> - os benefícios que o prejudicado teria auferido se a violação não tivesse ocorrido; ou</a:t>
            </a:r>
          </a:p>
          <a:p>
            <a:pPr marL="0" indent="0">
              <a:buNone/>
            </a:pPr>
            <a:r>
              <a:rPr lang="pt-BR" dirty="0"/>
              <a:t>        II - os benefícios que foram auferidos pelo autor da violação do direito; ou</a:t>
            </a:r>
          </a:p>
          <a:p>
            <a:pPr marL="0" indent="0">
              <a:buNone/>
            </a:pPr>
            <a:r>
              <a:rPr lang="pt-BR" dirty="0"/>
              <a:t>        III - a remuneração que o autor da violação teria pago ao titular do direito violado pela concessão de uma licença que lhe permitisse legalmente explorar o bem.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241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CAEB19-D221-3F45-84A8-CDB40D24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Desenho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0D1CA0-8FFF-1545-9D38-8CD17E12D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 err="1">
                <a:solidFill>
                  <a:srgbClr val="F5C67B"/>
                </a:solidFill>
              </a:rPr>
              <a:t>Arte</a:t>
            </a:r>
            <a:r>
              <a:rPr lang="en-US" sz="2000" dirty="0">
                <a:solidFill>
                  <a:srgbClr val="F5C67B"/>
                </a:solidFill>
              </a:rPr>
              <a:t> </a:t>
            </a:r>
            <a:r>
              <a:rPr lang="en-US" sz="2000" dirty="0" err="1">
                <a:solidFill>
                  <a:srgbClr val="F5C67B"/>
                </a:solidFill>
              </a:rPr>
              <a:t>aplicada</a:t>
            </a:r>
            <a:r>
              <a:rPr lang="en-US" sz="2000" dirty="0">
                <a:solidFill>
                  <a:srgbClr val="F5C67B"/>
                </a:solidFill>
              </a:rPr>
              <a:t>. </a:t>
            </a:r>
            <a:r>
              <a:rPr lang="en-US" sz="2000" dirty="0" err="1">
                <a:solidFill>
                  <a:srgbClr val="F5C67B"/>
                </a:solidFill>
              </a:rPr>
              <a:t>Exemplo</a:t>
            </a:r>
            <a:r>
              <a:rPr lang="en-US" sz="2000" dirty="0">
                <a:solidFill>
                  <a:srgbClr val="F5C67B"/>
                </a:solidFill>
              </a:rPr>
              <a:t>: </a:t>
            </a:r>
            <a:r>
              <a:rPr lang="en-US" sz="2000" dirty="0" err="1">
                <a:solidFill>
                  <a:srgbClr val="F5C67B"/>
                </a:solidFill>
              </a:rPr>
              <a:t>Irmãos</a:t>
            </a:r>
            <a:r>
              <a:rPr lang="en-US" sz="2000" dirty="0">
                <a:solidFill>
                  <a:srgbClr val="F5C67B"/>
                </a:solidFill>
              </a:rPr>
              <a:t> Campana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33245CA2-EA9B-0E42-A83B-77767C09D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96" y="2426818"/>
            <a:ext cx="4124258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BA5F007E-8284-7D46-AA73-721B64A5F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994" y="2426818"/>
            <a:ext cx="499207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08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2077B-8035-C948-863F-32ED5AB5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Direitos Autorais (Lei 9610, de 1998)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729B24-424A-EA40-B4E4-D3A71F5CA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sz="3400" dirty="0"/>
              <a:t>Art. 7º São obras intelectuais protegidas as criações do espírito, expressas por qualquer meio ou fixadas em qualquer suporte, tangível ou intangível, conhecido ou que se invente no futuro, tais como:</a:t>
            </a:r>
          </a:p>
          <a:p>
            <a:pPr marL="0" indent="0">
              <a:buNone/>
            </a:pPr>
            <a:r>
              <a:rPr lang="pt-BR" sz="3400" dirty="0" err="1"/>
              <a:t>I</a:t>
            </a:r>
            <a:r>
              <a:rPr lang="pt-BR" sz="3400" dirty="0"/>
              <a:t> - os textos de obras literárias, artísticas ou científicas;</a:t>
            </a:r>
          </a:p>
          <a:p>
            <a:pPr marL="0" indent="0">
              <a:buNone/>
            </a:pPr>
            <a:r>
              <a:rPr lang="pt-BR" sz="3400" dirty="0"/>
              <a:t>II - as conferências, alocuções, sermões e outras obras da mesma natureza;</a:t>
            </a:r>
          </a:p>
          <a:p>
            <a:pPr marL="0" indent="0">
              <a:buNone/>
            </a:pPr>
            <a:r>
              <a:rPr lang="pt-BR" sz="3400" dirty="0"/>
              <a:t>III - as obras dramáticas e dramático-musicais;</a:t>
            </a:r>
          </a:p>
          <a:p>
            <a:pPr marL="0" indent="0">
              <a:buNone/>
            </a:pPr>
            <a:r>
              <a:rPr lang="pt-BR" sz="3400" dirty="0"/>
              <a:t>IV - as obras coreográficas e pantomímicas, cuja execução cênica se fixe por escrito ou por outra qualquer forma;</a:t>
            </a:r>
          </a:p>
          <a:p>
            <a:pPr marL="0" indent="0">
              <a:buNone/>
            </a:pPr>
            <a:r>
              <a:rPr lang="pt-BR" sz="3400" dirty="0"/>
              <a:t>V - as composições musicais, tenham ou não letra;</a:t>
            </a:r>
          </a:p>
          <a:p>
            <a:pPr marL="0" indent="0">
              <a:buNone/>
            </a:pPr>
            <a:r>
              <a:rPr lang="pt-BR" sz="3400" dirty="0"/>
              <a:t>VI - as obras audiovisuais, sonorizadas ou não, inclusive as cinematográficas;</a:t>
            </a:r>
          </a:p>
          <a:p>
            <a:pPr marL="0" indent="0">
              <a:buNone/>
            </a:pPr>
            <a:r>
              <a:rPr lang="pt-BR" sz="3400" dirty="0"/>
              <a:t>VII - as obras fotográficas e as produzidas por qualquer processo análogo ao da fotografia;</a:t>
            </a:r>
          </a:p>
          <a:p>
            <a:pPr marL="0" indent="0">
              <a:buNone/>
            </a:pPr>
            <a:r>
              <a:rPr lang="pt-BR" sz="3400" dirty="0"/>
              <a:t>VIII - as obras de desenho, pintura, gravura, escultura, litografia e arte cinética;</a:t>
            </a:r>
          </a:p>
          <a:p>
            <a:pPr marL="0" indent="0">
              <a:buNone/>
            </a:pPr>
            <a:r>
              <a:rPr lang="pt-BR" sz="3400" dirty="0"/>
              <a:t>IX - as ilustrações, cartas geográficas e outras obras da mesma natureza;</a:t>
            </a:r>
          </a:p>
          <a:p>
            <a:pPr marL="0" indent="0">
              <a:buNone/>
            </a:pPr>
            <a:r>
              <a:rPr lang="pt-BR" sz="3400" dirty="0" err="1"/>
              <a:t>X</a:t>
            </a:r>
            <a:r>
              <a:rPr lang="pt-BR" sz="3400" dirty="0"/>
              <a:t> - os projetos, esboços e obras plásticas concernentes à geografia, engenharia, topografia, arquitetura, paisagismo, cenografia e ciência;</a:t>
            </a:r>
          </a:p>
          <a:p>
            <a:pPr marL="0" indent="0">
              <a:buNone/>
            </a:pPr>
            <a:r>
              <a:rPr lang="pt-BR" sz="3400" dirty="0"/>
              <a:t>XI - as adaptações, traduções e outras transformações de obras originais, apresentadas como criação intelectual nova;</a:t>
            </a:r>
          </a:p>
          <a:p>
            <a:pPr marL="0" indent="0">
              <a:buNone/>
            </a:pPr>
            <a:r>
              <a:rPr lang="pt-BR" sz="3400" dirty="0"/>
              <a:t>XII - os programas de computador;</a:t>
            </a:r>
          </a:p>
          <a:p>
            <a:pPr marL="0" indent="0">
              <a:buNone/>
            </a:pPr>
            <a:r>
              <a:rPr lang="pt-BR" sz="3400" dirty="0"/>
              <a:t>XIII - as coletâneas ou compilações, antologias, enciclopédias, dicionários, bases de dados e outras obras, que, por sua seleção, organização ou disposição de seu conteúdo, constituam uma criação intelectual.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175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726A6C-E6BB-5A49-9726-C015AD5A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 Autoral protege a forma, e não a ideia em si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A1911B-49FE-F743-8D42-BD299059B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/>
              <a:t>Art. 8º Não são objeto de proteção como direitos autorais de que trata esta Lei:</a:t>
            </a:r>
          </a:p>
          <a:p>
            <a:pPr marL="0" indent="0">
              <a:buNone/>
            </a:pPr>
            <a:r>
              <a:rPr lang="pt-BR" dirty="0" err="1"/>
              <a:t>I</a:t>
            </a:r>
            <a:r>
              <a:rPr lang="pt-BR" dirty="0"/>
              <a:t> - as </a:t>
            </a:r>
            <a:r>
              <a:rPr lang="pt-BR" dirty="0" err="1"/>
              <a:t>idéias</a:t>
            </a:r>
            <a:r>
              <a:rPr lang="pt-BR" dirty="0"/>
              <a:t>, procedimentos normativos, sistemas, métodos, projetos ou conceitos matemáticos como tais;</a:t>
            </a:r>
          </a:p>
          <a:p>
            <a:pPr marL="0" indent="0">
              <a:buNone/>
            </a:pPr>
            <a:r>
              <a:rPr lang="pt-BR" dirty="0"/>
              <a:t>II - os esquemas, planos ou regras para realizar atos mentais, jogos ou negócios;</a:t>
            </a:r>
          </a:p>
          <a:p>
            <a:pPr marL="0" indent="0">
              <a:buNone/>
            </a:pPr>
            <a:r>
              <a:rPr lang="pt-BR" dirty="0"/>
              <a:t>III - os formulários em branco para serem preenchidos por qualquer tipo de informação, científica ou não, e suas instruções;</a:t>
            </a:r>
          </a:p>
          <a:p>
            <a:pPr marL="0" indent="0">
              <a:buNone/>
            </a:pPr>
            <a:r>
              <a:rPr lang="pt-BR" dirty="0"/>
              <a:t>IV - os textos de tratados ou convenções, leis, decretos, regulamentos, decisões judiciais e demais atos oficiais;</a:t>
            </a:r>
          </a:p>
          <a:p>
            <a:pPr marL="0" indent="0">
              <a:buNone/>
            </a:pPr>
            <a:r>
              <a:rPr lang="pt-BR" dirty="0"/>
              <a:t>V - as informações de uso comum tais como calendários, agendas, cadastros ou legendas;</a:t>
            </a:r>
          </a:p>
          <a:p>
            <a:pPr marL="0" indent="0">
              <a:buNone/>
            </a:pPr>
            <a:r>
              <a:rPr lang="pt-BR" dirty="0"/>
              <a:t>VI - os nomes e títulos isolados;</a:t>
            </a:r>
          </a:p>
          <a:p>
            <a:pPr marL="0" indent="0">
              <a:buNone/>
            </a:pPr>
            <a:r>
              <a:rPr lang="pt-BR" dirty="0"/>
              <a:t>VII - o aproveitamento industrial ou comercial das </a:t>
            </a:r>
            <a:r>
              <a:rPr lang="pt-BR" dirty="0" err="1"/>
              <a:t>idéias</a:t>
            </a:r>
            <a:r>
              <a:rPr lang="pt-BR" dirty="0"/>
              <a:t> contidas nas obras.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Art. 47. São livres as paráfrases e paródias que não forem verdadeiras reproduções da obra originária nem lhe implicarem descrédito.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561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6F170-6A71-2742-913B-D8496667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Direitos Morais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6D47E7-59B6-CB4F-B05C-332548358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Art. 24. São direitos morais do autor:</a:t>
            </a:r>
          </a:p>
          <a:p>
            <a:pPr marL="0" indent="0">
              <a:buNone/>
            </a:pPr>
            <a:r>
              <a:rPr lang="pt-BR" dirty="0" err="1"/>
              <a:t>I</a:t>
            </a:r>
            <a:r>
              <a:rPr lang="pt-BR" dirty="0"/>
              <a:t> - o de reivindicar, a qualquer tempo, a autoria da obra;</a:t>
            </a:r>
          </a:p>
          <a:p>
            <a:pPr marL="0" indent="0">
              <a:buNone/>
            </a:pPr>
            <a:r>
              <a:rPr lang="pt-BR" dirty="0"/>
              <a:t>II - o de ter seu nome, pseudônimo ou sinal convencional indicado ou anunciado, como sendo o do autor, na utilização de sua obra;</a:t>
            </a:r>
          </a:p>
          <a:p>
            <a:pPr marL="0" indent="0">
              <a:buNone/>
            </a:pPr>
            <a:r>
              <a:rPr lang="pt-BR" dirty="0"/>
              <a:t>III - o de conservar a obra inédita;</a:t>
            </a:r>
          </a:p>
          <a:p>
            <a:pPr marL="0" indent="0">
              <a:buNone/>
            </a:pPr>
            <a:r>
              <a:rPr lang="pt-BR" dirty="0"/>
              <a:t>IV - o de assegurar a integridade da obra, opondo-se a quaisquer modificações ou à prática de atos que, de qualquer forma, possam prejudicá-la ou atingi-lo, como autor, em sua reputação ou honra;</a:t>
            </a:r>
          </a:p>
          <a:p>
            <a:pPr marL="0" indent="0">
              <a:buNone/>
            </a:pPr>
            <a:r>
              <a:rPr lang="pt-BR" dirty="0"/>
              <a:t>V - o de modificar a obra, antes ou depois de utilizada;</a:t>
            </a:r>
          </a:p>
          <a:p>
            <a:pPr marL="0" indent="0">
              <a:buNone/>
            </a:pPr>
            <a:r>
              <a:rPr lang="pt-BR" dirty="0"/>
              <a:t>VI - o de retirar de circulação a obra ou de suspender qualquer forma de utilização já autorizada, quando a circulação ou utilização implicarem afronta à sua reputação e imagem;</a:t>
            </a:r>
          </a:p>
          <a:p>
            <a:pPr marL="0" indent="0">
              <a:buNone/>
            </a:pPr>
            <a:r>
              <a:rPr lang="pt-BR" dirty="0"/>
              <a:t>VII - o de ter acesso a exemplar único e raro da obra, quando se encontre legitimamente em poder de outrem, para o fim de, por meio de processo fotográfico ou assemelhado, ou audiovisual, preservar sua memória, de forma que cause o menor inconveniente possível a seu detentor, que, em todo caso, será indenizado de qualquer dano ou prejuízo que lhe seja causado.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6085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4AB78-F483-7348-A131-27B5A80D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Direitos patrimoniais incluem: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904D57-F564-5443-A43B-3FE41104F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VIII - a utilização, direta ou indireta, da obra literária, artística ou científica, mediante:</a:t>
            </a:r>
          </a:p>
          <a:p>
            <a:pPr marL="0" indent="0">
              <a:buNone/>
            </a:pPr>
            <a:r>
              <a:rPr lang="pt-BR" dirty="0"/>
              <a:t>a) representação, recitação ou declamação;</a:t>
            </a:r>
          </a:p>
          <a:p>
            <a:pPr marL="0" indent="0">
              <a:buNone/>
            </a:pPr>
            <a:r>
              <a:rPr lang="pt-BR" dirty="0" err="1"/>
              <a:t>b</a:t>
            </a:r>
            <a:r>
              <a:rPr lang="pt-BR" dirty="0"/>
              <a:t>) execução musical;</a:t>
            </a:r>
          </a:p>
          <a:p>
            <a:pPr marL="0" indent="0">
              <a:buNone/>
            </a:pPr>
            <a:r>
              <a:rPr lang="pt-BR" dirty="0" err="1"/>
              <a:t>c</a:t>
            </a:r>
            <a:r>
              <a:rPr lang="pt-BR" dirty="0"/>
              <a:t>) emprego de alto-falante ou de sistemas análogos;</a:t>
            </a:r>
          </a:p>
          <a:p>
            <a:pPr marL="0" indent="0">
              <a:buNone/>
            </a:pPr>
            <a:r>
              <a:rPr lang="pt-BR" dirty="0" err="1"/>
              <a:t>d</a:t>
            </a:r>
            <a:r>
              <a:rPr lang="pt-BR" dirty="0"/>
              <a:t>) radiodifusão sonora ou televisiva;</a:t>
            </a:r>
          </a:p>
          <a:p>
            <a:pPr marL="0" indent="0">
              <a:buNone/>
            </a:pPr>
            <a:r>
              <a:rPr lang="pt-BR" dirty="0"/>
              <a:t>e) captação de transmissão de radiodifusão em locais de </a:t>
            </a:r>
            <a:r>
              <a:rPr lang="pt-BR" dirty="0" err="1"/>
              <a:t>freqüência</a:t>
            </a:r>
            <a:r>
              <a:rPr lang="pt-BR" dirty="0"/>
              <a:t> coletiva;</a:t>
            </a:r>
          </a:p>
          <a:p>
            <a:pPr marL="0" indent="0">
              <a:buNone/>
            </a:pPr>
            <a:r>
              <a:rPr lang="pt-BR" dirty="0" err="1"/>
              <a:t>f</a:t>
            </a:r>
            <a:r>
              <a:rPr lang="pt-BR" dirty="0"/>
              <a:t>) sonorização ambiental;</a:t>
            </a:r>
          </a:p>
          <a:p>
            <a:pPr marL="0" indent="0">
              <a:buNone/>
            </a:pPr>
            <a:r>
              <a:rPr lang="pt-BR" dirty="0" err="1"/>
              <a:t>g</a:t>
            </a:r>
            <a:r>
              <a:rPr lang="pt-BR" dirty="0"/>
              <a:t>) a exibição audiovisual, cinematográfica ou por processo assemelhado;</a:t>
            </a:r>
          </a:p>
          <a:p>
            <a:pPr marL="0" indent="0">
              <a:buNone/>
            </a:pPr>
            <a:r>
              <a:rPr lang="pt-BR" dirty="0" err="1"/>
              <a:t>h</a:t>
            </a:r>
            <a:r>
              <a:rPr lang="pt-BR" dirty="0"/>
              <a:t>) emprego de satélites artificiais;</a:t>
            </a:r>
          </a:p>
          <a:p>
            <a:pPr marL="0" indent="0">
              <a:buNone/>
            </a:pPr>
            <a:r>
              <a:rPr lang="pt-BR" dirty="0" err="1"/>
              <a:t>i</a:t>
            </a:r>
            <a:r>
              <a:rPr lang="pt-BR" dirty="0"/>
              <a:t>) emprego de sistemas óticos, fios telefônicos ou não, cabos de qualquer tipo e meios de comunicação similares que venham a ser adotados;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635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78220-F1B1-914D-B3FD-EFFE9688D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t-BR" dirty="0"/>
              <a:t>Duração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EFC15A-6733-C646-9C96-66DF827DB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Art. 41. Os direitos patrimoniais do autor perduram por setenta anos contados de 1° de janeiro do ano </a:t>
            </a:r>
            <a:r>
              <a:rPr lang="pt-BR" sz="2000" dirty="0" err="1"/>
              <a:t>subseqüente</a:t>
            </a:r>
            <a:r>
              <a:rPr lang="pt-BR" sz="2000" dirty="0"/>
              <a:t> ao de seu falecimento, obedecida a ordem sucessória da lei civil.</a:t>
            </a:r>
          </a:p>
          <a:p>
            <a:pPr marL="0" indent="0">
              <a:buNone/>
            </a:pPr>
            <a:r>
              <a:rPr lang="pt-BR" sz="2000" dirty="0"/>
              <a:t>Parágrafo único. Aplica-se às obras póstumas o prazo de proteção a que alude o </a:t>
            </a:r>
            <a:r>
              <a:rPr lang="pt-BR" sz="2000" i="1" dirty="0"/>
              <a:t>caput</a:t>
            </a:r>
            <a:r>
              <a:rPr lang="pt-BR" sz="2000" dirty="0"/>
              <a:t> deste artigo.</a:t>
            </a:r>
          </a:p>
          <a:p>
            <a:pPr marL="0" indent="0">
              <a:buNone/>
            </a:pPr>
            <a:r>
              <a:rPr lang="pt-BR" sz="2000" dirty="0"/>
              <a:t>Nos EUA, prazo era de 50 anos da </a:t>
            </a:r>
            <a:r>
              <a:rPr lang="pt-BR" sz="2000" dirty="0" err="1"/>
              <a:t>publicaçao</a:t>
            </a:r>
            <a:r>
              <a:rPr lang="pt-BR" sz="2000" dirty="0"/>
              <a:t>. Mas foi estendido em 1978, quando venceriam o copyright do Mickey Mouse, para mais 20 anos. Com isso, o resto do mundo acabou ampliando.</a:t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C07E74-9259-A540-B882-E28E85D78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1" r="2242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79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674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ãos segurando os pulsos uma da outra e interligadas para formar um círculo">
            <a:extLst>
              <a:ext uri="{FF2B5EF4-FFF2-40B4-BE49-F238E27FC236}">
                <a16:creationId xmlns:a16="http://schemas.microsoft.com/office/drawing/2014/main" id="{B06E7666-852B-247A-9AA2-06F78D78A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B55BF0-E320-244E-912A-1DA64994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Direitos patrimoniais podem ser cedidos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3F6B4C-D072-DD4F-AE4E-F4E2CD34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pt-BR" sz="2000">
                <a:solidFill>
                  <a:srgbClr val="FFFFFF"/>
                </a:solidFill>
              </a:rPr>
              <a:t>Securitização tem ocorrido</a:t>
            </a:r>
          </a:p>
        </p:txBody>
      </p:sp>
    </p:spTree>
    <p:extLst>
      <p:ext uri="{BB962C8B-B14F-4D97-AF65-F5344CB8AC3E}">
        <p14:creationId xmlns:p14="http://schemas.microsoft.com/office/powerpoint/2010/main" val="2512673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84DE1-D15E-8B45-9E91-D66425C5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Direitos Autorais Conexos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287A13-8379-1F41-8E8C-320B96A1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Art. 90. Tem o artista intérprete ou executante o direito exclusivo de, a título oneroso ou gratuito, autorizar ou proibir:</a:t>
            </a:r>
          </a:p>
          <a:p>
            <a:pPr marL="0" indent="0">
              <a:buNone/>
            </a:pPr>
            <a:r>
              <a:rPr lang="pt-BR" dirty="0" err="1"/>
              <a:t>I</a:t>
            </a:r>
            <a:r>
              <a:rPr lang="pt-BR" dirty="0"/>
              <a:t> - a fixação de suas interpretações ou execuções;</a:t>
            </a:r>
          </a:p>
          <a:p>
            <a:pPr marL="0" indent="0">
              <a:buNone/>
            </a:pPr>
            <a:r>
              <a:rPr lang="pt-BR" dirty="0"/>
              <a:t>II - a reprodução, a execução pública e a locação das suas interpretações ou execuções fixadas;</a:t>
            </a:r>
          </a:p>
          <a:p>
            <a:pPr marL="0" indent="0">
              <a:buNone/>
            </a:pPr>
            <a:r>
              <a:rPr lang="pt-BR" dirty="0"/>
              <a:t>III - a radiodifusão das suas interpretações ou execuções, fixadas ou não;</a:t>
            </a:r>
          </a:p>
          <a:p>
            <a:pPr marL="0" indent="0">
              <a:buNone/>
            </a:pPr>
            <a:r>
              <a:rPr lang="pt-BR" dirty="0"/>
              <a:t>IV - a colocação à disposição do público de suas interpretações ou execuções, de maneira que qualquer pessoa a elas possa ter acesso, no tempo e no lugar que individualmente escolherem;</a:t>
            </a:r>
          </a:p>
          <a:p>
            <a:pPr marL="0" indent="0">
              <a:buNone/>
            </a:pPr>
            <a:r>
              <a:rPr lang="pt-BR" dirty="0"/>
              <a:t>V - qualquer outra modalidade de utilização de suas interpretações ou execuções.</a:t>
            </a:r>
          </a:p>
          <a:p>
            <a:pPr marL="0" indent="0">
              <a:buNone/>
            </a:pPr>
            <a:r>
              <a:rPr lang="pt-BR" dirty="0"/>
              <a:t>§ 1º Quando na interpretação ou na execução participarem vários artistas, seus direitos serão exercidos pelo diretor do conjunto.</a:t>
            </a:r>
          </a:p>
          <a:p>
            <a:pPr marL="0" indent="0">
              <a:buNone/>
            </a:pPr>
            <a:r>
              <a:rPr lang="pt-BR" dirty="0"/>
              <a:t>§ 2º A proteção aos artistas intérpretes ou executantes estende-se à reprodução da voz e imagem, quando associadas às suas atuações.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Art. 96. É de setenta anos o prazo de proteção aos direitos conexos, contados a partir de 1º de janeiro do ano </a:t>
            </a:r>
            <a:r>
              <a:rPr lang="pt-BR" dirty="0" err="1"/>
              <a:t>subseqüente</a:t>
            </a:r>
            <a:r>
              <a:rPr lang="pt-BR" dirty="0"/>
              <a:t> à fixação, para os fonogramas; à transmissão, para as emissões das empresas de radiodifusão; e à execução e representação pública, para os demais casos.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639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4111931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354D87-2A6E-0648-BEC4-6F835CE8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511188" cy="536841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Segredo industrial: prós e contras.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274" y="446007"/>
            <a:ext cx="4676305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F1893F-1ECF-2148-B83B-D2974471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623" y="762000"/>
            <a:ext cx="4042310" cy="53684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dirty="0"/>
              <a:t>Pode ser mantido indefinidamente.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Mas há o risco de vazamento e de revelação por engenharia reversa...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9C59A7-172E-B24C-987B-560495DD7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22" r="-1" b="-1"/>
          <a:stretch/>
        </p:blipFill>
        <p:spPr>
          <a:xfrm>
            <a:off x="9616863" y="446007"/>
            <a:ext cx="2100838" cy="29077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6862" y="3494844"/>
            <a:ext cx="2104001" cy="2907792"/>
          </a:xfrm>
          <a:prstGeom prst="rect">
            <a:avLst/>
          </a:prstGeom>
          <a:solidFill>
            <a:srgbClr val="774F5D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64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8DA27-3151-6D46-A5AB-CDB6B52E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são arrecadados os direitos autorais?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5B0510-0E85-4C49-A857-032E09DF7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Lei prevê que o autor poderá ingressar em associação de gestão coletiva de direitos autorais, que fará o licenciamento, gestão, cobrança e repasse</a:t>
            </a:r>
          </a:p>
          <a:p>
            <a:r>
              <a:rPr lang="pt-BR" dirty="0"/>
              <a:t>São credenciadas para isso, e artista tem de lhe conferir exclusividade</a:t>
            </a:r>
          </a:p>
          <a:p>
            <a:r>
              <a:rPr lang="pt-BR" dirty="0"/>
              <a:t>ECAD reúne associações no setor musical:</a:t>
            </a:r>
          </a:p>
          <a:p>
            <a:pPr marL="0" indent="0">
              <a:buNone/>
            </a:pPr>
            <a:r>
              <a:rPr lang="pt-BR" dirty="0"/>
              <a:t>Art. 99. A arrecadação e distribuição dos direitos relativos à execução pública de obras musicais e </a:t>
            </a:r>
            <a:r>
              <a:rPr lang="pt-BR" dirty="0" err="1"/>
              <a:t>literomusicais</a:t>
            </a:r>
            <a:r>
              <a:rPr lang="pt-BR" dirty="0"/>
              <a:t> e de fonogramas será feita por meio das associações de gestão coletiva criadas para este fim por seus titulares, as quais deverão unificar a cobrança em um único escritório central para arrecadação e distribuição, que funcionará como ente arrecadador com personalidade jurídica própria e observará os §§ 1º a 12 do art. 98 e os </a:t>
            </a:r>
            <a:r>
              <a:rPr lang="pt-BR" dirty="0" err="1"/>
              <a:t>arts</a:t>
            </a:r>
            <a:r>
              <a:rPr lang="pt-BR" dirty="0"/>
              <a:t>. 98-A, 98-B, 98-C, 99-B, 100, 100-A e 100-B. </a:t>
            </a:r>
          </a:p>
        </p:txBody>
      </p:sp>
    </p:spTree>
    <p:extLst>
      <p:ext uri="{BB962C8B-B14F-4D97-AF65-F5344CB8AC3E}">
        <p14:creationId xmlns:p14="http://schemas.microsoft.com/office/powerpoint/2010/main" val="332630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793C6-59CE-BF41-A771-7942CC3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do Software (9609, de 1998)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171DF7-F7EE-2947-8792-705CA9F48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Art. 2º O regime de proteção à propriedade intelectual de programa de computador é o conferido às obras literárias pela legislação de direitos autorais e conexos vigentes no País, observado o disposto nesta Lei.</a:t>
            </a:r>
          </a:p>
          <a:p>
            <a:pPr marL="0" indent="0">
              <a:buNone/>
            </a:pPr>
            <a:r>
              <a:rPr lang="pt-BR" dirty="0"/>
              <a:t>Faz sentido ser direito autoral? Com isso prazo é ampliado exageradamente, mas houve pressão americano por esse enquadramento legal no Brasil.</a:t>
            </a:r>
          </a:p>
          <a:p>
            <a:pPr marL="0" indent="0">
              <a:buNone/>
            </a:pPr>
            <a:r>
              <a:rPr lang="pt-BR" dirty="0"/>
              <a:t>§ 2º Fica assegurada a tutela dos direitos relativos a programa de computador pelo prazo de </a:t>
            </a:r>
            <a:r>
              <a:rPr lang="pt-BR" sz="3400" b="1" dirty="0" err="1"/>
              <a:t>cinqüenta</a:t>
            </a:r>
            <a:r>
              <a:rPr lang="pt-BR" sz="3400" b="1" dirty="0"/>
              <a:t> anos</a:t>
            </a:r>
            <a:r>
              <a:rPr lang="pt-BR" dirty="0"/>
              <a:t>, contados a partir de 1º de janeiro do ano </a:t>
            </a:r>
            <a:r>
              <a:rPr lang="pt-BR" dirty="0" err="1"/>
              <a:t>subseqüente</a:t>
            </a:r>
            <a:r>
              <a:rPr lang="pt-BR" dirty="0"/>
              <a:t> ao da sua publicação ou, na ausência desta, da sua criação.</a:t>
            </a:r>
            <a:br>
              <a:rPr lang="pt-BR" dirty="0"/>
            </a:br>
            <a:endParaRPr lang="pt-BR" dirty="0"/>
          </a:p>
          <a:p>
            <a:pPr marL="0" indent="0">
              <a:buNone/>
            </a:pPr>
            <a:r>
              <a:rPr lang="pt-BR" dirty="0"/>
              <a:t>De qualquer modo, conceitualmente, faz sentido, pois software é uma de expressão em linguagem própria:</a:t>
            </a:r>
          </a:p>
          <a:p>
            <a:pPr marL="0" indent="0">
              <a:buNone/>
            </a:pPr>
            <a:r>
              <a:rPr lang="pt-BR" i="1" dirty="0"/>
              <a:t>¨O objeto de proteção no programa de computador não é uma </a:t>
            </a:r>
            <a:r>
              <a:rPr lang="pt-BR" i="1" dirty="0" err="1"/>
              <a:t>idéia</a:t>
            </a:r>
            <a:r>
              <a:rPr lang="pt-BR" i="1" dirty="0"/>
              <a:t>, mas a expressão de uma solução para um problema técnico. Assim como o engenheiro, lendo uma patente, prescreve um conjunto de instruções, seja a uma equipe de operários, seja a uma máquina qualquer, assim também o programa incorpora (ou expressa) este conjunto de instruções, mas destinado e legível apenas por uma determinada máquina de tratamento de informação¨ </a:t>
            </a:r>
            <a:r>
              <a:rPr lang="pt-BR" dirty="0"/>
              <a:t>(Denis Borges Barbosa)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392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2C700-53E5-B24E-8960-13153178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Cultivares (Lei 9456, de 1997)</a:t>
            </a:r>
          </a:p>
        </p:txBody>
      </p:sp>
      <p:sp>
        <p:nvSpPr>
          <p:cNvPr id="13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E4940C70-7BDF-47C3-8871-6B9640CAC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285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0723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5D2869-9B4D-8840-B197-2ACC3418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Cultivares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57B94A-5F7F-6C42-9BDD-C64580B60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5" r="1046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4783CF-B377-E74B-802A-EA5DEC6A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pt-BR" sz="2000">
                <a:solidFill>
                  <a:srgbClr val="FFFFFF"/>
                </a:solidFill>
              </a:rPr>
              <a:t>Cultivar caracteriza-se por sua estabilidade e homogeneidade</a:t>
            </a:r>
          </a:p>
          <a:p>
            <a:endParaRPr lang="pt-BR" sz="2000">
              <a:solidFill>
                <a:srgbClr val="FFFFFF"/>
              </a:solidFill>
            </a:endParaRPr>
          </a:p>
          <a:p>
            <a:r>
              <a:rPr lang="pt-BR" sz="2000">
                <a:solidFill>
                  <a:srgbClr val="FFFFFF"/>
                </a:solidFill>
              </a:rPr>
              <a:t>Brasil tem 28 mil cultivares em domínio público, e 1700 com certificado e é exportador desse tipo de PI</a:t>
            </a: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2000">
                <a:solidFill>
                  <a:srgbClr val="FFFFFF"/>
                </a:solidFill>
              </a:rPr>
              <a:t>O CULTIVAR ESSENCIALMENTE DERIVADO, distinto de preexistente é protegido. Tem de ser desenvolvido, não bastando ser descoberto.</a:t>
            </a: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40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AB405-5998-F142-9842-7F2FC50E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Proteçao</a:t>
            </a:r>
            <a:r>
              <a:rPr lang="pt-BR" dirty="0"/>
              <a:t> legal do cultivar derivado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A27E1D-17FC-4049-85AA-E71F3FAEE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Art. 8º A proteção da cultivar recairá sobre o material de reprodução ou de multiplicação vegetativa da planta inteira.</a:t>
            </a:r>
          </a:p>
          <a:p>
            <a:pPr marL="0" indent="0">
              <a:buNone/>
            </a:pPr>
            <a:r>
              <a:rPr lang="pt-BR" dirty="0"/>
              <a:t>Art. 9º A proteção assegura a seu titular o direito à reprodução comercial no território brasileiro, ficando vedados a terceiros, durante o prazo de proteção, a produção com fins comerciais, o oferecimento à venda ou a comercialização, do material de propagação da cultivar, sem sua autorização.</a:t>
            </a:r>
          </a:p>
          <a:p>
            <a:pPr marL="0" indent="0">
              <a:buNone/>
            </a:pPr>
            <a:r>
              <a:rPr lang="pt-BR" dirty="0"/>
              <a:t>Art. 10. Não fere o direito de propriedade sobre a cultivar protegida aquele que:</a:t>
            </a:r>
          </a:p>
          <a:p>
            <a:pPr marL="0" indent="0">
              <a:buNone/>
            </a:pPr>
            <a:r>
              <a:rPr lang="pt-BR" dirty="0" err="1"/>
              <a:t>I</a:t>
            </a:r>
            <a:r>
              <a:rPr lang="pt-BR" dirty="0"/>
              <a:t> - reserva e planta sementes para uso próprio, em seu estabelecimento ou em estabelecimento de terceiros cuja posse detenha;</a:t>
            </a:r>
          </a:p>
          <a:p>
            <a:pPr marL="0" indent="0">
              <a:buNone/>
            </a:pPr>
            <a:r>
              <a:rPr lang="pt-BR" dirty="0"/>
              <a:t>II - usa ou vende como alimento ou matéria-prima o produto obtido do seu plantio, exceto para fins reprodutivos;</a:t>
            </a:r>
          </a:p>
          <a:p>
            <a:pPr marL="0" indent="0">
              <a:buNone/>
            </a:pPr>
            <a:r>
              <a:rPr lang="pt-BR" dirty="0"/>
              <a:t>III - utiliza a cultivar como fonte de variação no melhoramento genético ou na pesquisa científica</a:t>
            </a:r>
          </a:p>
        </p:txBody>
      </p:sp>
    </p:spTree>
    <p:extLst>
      <p:ext uri="{BB962C8B-B14F-4D97-AF65-F5344CB8AC3E}">
        <p14:creationId xmlns:p14="http://schemas.microsoft.com/office/powerpoint/2010/main" val="1690837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A99E4-2CF9-A041-85E4-457DF50E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Prazo de Cultivares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9F3A91-AE82-CC46-A74C-A5A4A9564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11. A proteção da cultivar vigorará, a partir da data da concessão do Certificado Provisório de Proteção, pelo prazo de quinze anos, excetuadas as videiras, as árvores frutíferas, as árvores florestais e as árvores ornamentais, inclusive, em cada caso, o seu porta-enxerto, para as quais a duração será de dezoito anos.</a:t>
            </a:r>
          </a:p>
          <a:p>
            <a:r>
              <a:rPr lang="pt-BR" dirty="0"/>
              <a:t>Art. 12. Decorrido o prazo de vigência do direito de proteção, a cultivar cairá em domínio público e nenhum outro direito poderá obstar sua livre utilização.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55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83D3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8FB434-64B6-4F42-B394-423AD50B8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</a:rPr>
              <a:t> O segredo dos espelhos venezianos e a Galeria dos Espelhos de Versalhes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98DD57-EFBD-FB4B-8DAB-75463E079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91" r="2" b="5025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27C753-3400-8343-AD3A-D083E92D9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>
                <a:solidFill>
                  <a:srgbClr val="FFFFFF"/>
                </a:solidFill>
              </a:rPr>
              <a:t>Guilda de Veneza mandou espiões matarem os artesãos contratados por Luis XIV (mas o segredo da fabricaçao já tinha sido transmitido...)</a:t>
            </a:r>
          </a:p>
        </p:txBody>
      </p:sp>
    </p:spTree>
    <p:extLst>
      <p:ext uri="{BB962C8B-B14F-4D97-AF65-F5344CB8AC3E}">
        <p14:creationId xmlns:p14="http://schemas.microsoft.com/office/powerpoint/2010/main" val="333725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D250CB-CB34-0440-B7A8-75141420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marL="0" indent="0"/>
            <a:br>
              <a:rPr lang="pt-BR" sz="6000">
                <a:solidFill>
                  <a:schemeClr val="bg1"/>
                </a:solidFill>
              </a:rPr>
            </a:br>
            <a:r>
              <a:rPr lang="pt-BR" sz="6000">
                <a:solidFill>
                  <a:schemeClr val="bg1"/>
                </a:solidFill>
              </a:rPr>
              <a:t>Como a patente incentiva a inovação?</a:t>
            </a:r>
            <a:br>
              <a:rPr lang="pt-BR" sz="6000">
                <a:solidFill>
                  <a:schemeClr val="bg1"/>
                </a:solidFill>
              </a:rPr>
            </a:br>
            <a:endParaRPr lang="pt-BR" sz="600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DF1B971-70D8-7BF9-66E1-186765DF2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55500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72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FF36C7-089F-1945-802A-C2299ADA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Reivindicação patentária</a:t>
            </a: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E5BACE9-AF14-1F6D-26F3-7537800EA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833506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97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8407D9E-415C-194D-AC8B-C5C360400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7" r="-1" b="1970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32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C34A9FA-417C-E243-B169-8B657D873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1924050"/>
            <a:ext cx="2705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0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42FD257-7624-3A49-85F7-4F3395134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042" y="643467"/>
            <a:ext cx="348191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274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5" ma:contentTypeDescription="Crie um novo documento." ma:contentTypeScope="" ma:versionID="0103d65d0e737d692b676c872728f369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7e923275e42780db4afb5e008224c4d8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B701CC-4445-4E86-9E47-5B6EC4990FED}">
  <ds:schemaRefs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ebba5f7d-3b76-4a58-9735-74f0064eafba"/>
    <ds:schemaRef ds:uri="4c414ac8-549e-4ca5-81e3-16b3f3eb5c24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6A6CA79-63A2-4B0A-A8EA-692843347E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5D735-B29C-4BF2-85EE-29E66BE935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3166</Words>
  <Application>Microsoft Macintosh PowerPoint</Application>
  <PresentationFormat>Widescreen</PresentationFormat>
  <Paragraphs>189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do Office</vt:lpstr>
      <vt:lpstr> Regime jurídico das patentes. Modelos de utilidades. Direitos Autorais. Cultivares. Software. Como contabilizar ativos de propriedade industrial? </vt:lpstr>
      <vt:lpstr>Como você deve proceder, se inventar algo?</vt:lpstr>
      <vt:lpstr>Segredo industrial: prós e contras.</vt:lpstr>
      <vt:lpstr> O segredo dos espelhos venezianos e a Galeria dos Espelhos de Versalhes</vt:lpstr>
      <vt:lpstr> Como a patente incentiva a inovação? </vt:lpstr>
      <vt:lpstr>Reivindicação patentária</vt:lpstr>
      <vt:lpstr>Apresentação do PowerPoint</vt:lpstr>
      <vt:lpstr>Apresentação do PowerPoint</vt:lpstr>
      <vt:lpstr>Apresentação do PowerPoint</vt:lpstr>
      <vt:lpstr>O que pode ser patenteado?</vt:lpstr>
      <vt:lpstr>Apresentação do PowerPoint</vt:lpstr>
      <vt:lpstr>PATENTE DE PRODUTO OU DE PROCESSO</vt:lpstr>
      <vt:lpstr>Quais são os requisitos para uma  invenção ser patenteável?</vt:lpstr>
      <vt:lpstr>Novidade</vt:lpstr>
      <vt:lpstr>Atividade Inventiva</vt:lpstr>
      <vt:lpstr>Aplicação industrial</vt:lpstr>
      <vt:lpstr>Apresentação do PowerPoint</vt:lpstr>
      <vt:lpstr>Sobre o direito de patente</vt:lpstr>
      <vt:lpstr>Modelos de Utilidade</vt:lpstr>
      <vt:lpstr>Processo de Patente</vt:lpstr>
      <vt:lpstr>Critérios para indenização</vt:lpstr>
      <vt:lpstr>Desenho Industrial</vt:lpstr>
      <vt:lpstr>Direitos Autorais (Lei 9610, de 1998)</vt:lpstr>
      <vt:lpstr>Direito Autoral protege a forma, e não a ideia em si</vt:lpstr>
      <vt:lpstr>Direitos Morais</vt:lpstr>
      <vt:lpstr>Direitos patrimoniais incluem:</vt:lpstr>
      <vt:lpstr>Duração</vt:lpstr>
      <vt:lpstr>Direitos patrimoniais podem ser cedidos</vt:lpstr>
      <vt:lpstr>Direitos Autorais Conexos</vt:lpstr>
      <vt:lpstr>Como são arrecadados os direitos autorais?</vt:lpstr>
      <vt:lpstr>Lei do Software (9609, de 1998)</vt:lpstr>
      <vt:lpstr>Cultivares (Lei 9456, de 1997)</vt:lpstr>
      <vt:lpstr>Cultivares</vt:lpstr>
      <vt:lpstr>Proteçao legal do cultivar derivado</vt:lpstr>
      <vt:lpstr>Prazo de Cultivares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Regime jurídico das patentes. Modelos de utilidades. Direitos Autorais. Cultivares. Software. Como contabilizar ativos de propriedade industrial? </dc:title>
  <dc:creator>Ruy Pereira Camilo Junior</dc:creator>
  <cp:lastModifiedBy>Ruy Camilo</cp:lastModifiedBy>
  <cp:revision>2</cp:revision>
  <dcterms:created xsi:type="dcterms:W3CDTF">2022-04-28T19:08:45Z</dcterms:created>
  <dcterms:modified xsi:type="dcterms:W3CDTF">2023-06-12T23:40:00Z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</Properties>
</file>