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5" r:id="rId4"/>
    <p:sldId id="256" r:id="rId5"/>
    <p:sldId id="261" r:id="rId6"/>
    <p:sldId id="262" r:id="rId7"/>
    <p:sldId id="263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72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44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49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16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89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4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2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26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60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96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8EEC-82A6-46D2-965F-E0365DF964D1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00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8EEC-82A6-46D2-965F-E0365DF964D1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6FC04-83E2-4E0A-9653-C3F591D8FD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85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Revendo alguns conceitos:</a:t>
            </a:r>
            <a:br>
              <a:rPr lang="pt-BR" dirty="0" smtClean="0"/>
            </a:br>
            <a:r>
              <a:rPr lang="pt-BR" dirty="0" smtClean="0"/>
              <a:t>valor de p e intervalo de confiança</a:t>
            </a:r>
            <a:endParaRPr lang="pt-BR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7671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36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64896" cy="433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1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5"/>
            <a:ext cx="6619280" cy="619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6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Intervalos de Confiança (IC)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484784"/>
            <a:ext cx="4032448" cy="5112568"/>
          </a:xfrm>
        </p:spPr>
        <p:txBody>
          <a:bodyPr>
            <a:normAutofit fontScale="62500" lnSpcReduction="20000"/>
          </a:bodyPr>
          <a:lstStyle/>
          <a:p>
            <a:r>
              <a:rPr lang="pt-BR" sz="3400" dirty="0" smtClean="0"/>
              <a:t>O intervalo de confiança dá o intervalo no qual você acha que a verdadeira resposta encontra-se com um determinado grau de certeza.</a:t>
            </a:r>
          </a:p>
          <a:p>
            <a:r>
              <a:rPr lang="pt-BR" sz="3400" dirty="0" smtClean="0"/>
              <a:t>Se você tem um saco (que você não pode ver dentro ) contendo trinta chocolates que poderiam ter o formato de moedas ou lápis, então o número de moedas na bolsa no início poderia situar-se entre zero e trinta.</a:t>
            </a:r>
          </a:p>
          <a:p>
            <a:r>
              <a:rPr lang="pt-BR" sz="3400" dirty="0" smtClean="0"/>
              <a:t> </a:t>
            </a:r>
            <a:r>
              <a:rPr lang="pt-BR" sz="3400" dirty="0"/>
              <a:t>O</a:t>
            </a:r>
            <a:r>
              <a:rPr lang="pt-BR" sz="3400" dirty="0" smtClean="0"/>
              <a:t>u seja, o intervalo de confiança de 100 % para o número de moedas é 0 - 30        ( 100 % CI = 0 -30 )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9254"/>
            <a:ext cx="376808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5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Intervalos de Confiança (IC)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 quando você tira 5 doces, 2 lápis e 3 moedas, qual o intervalo de confiança sobre o número de moedas no saco?</a:t>
            </a:r>
          </a:p>
          <a:p>
            <a:r>
              <a:rPr lang="pt-BR" dirty="0" smtClean="0"/>
              <a:t>E quando você tira mais 6 doces, 3 lápis e 3 moedas, qual o intervalo de confiança para do número de moedas?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48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O valor -p , em poucas palavras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4600" dirty="0" smtClean="0"/>
              <a:t>0</a:t>
            </a:r>
            <a:r>
              <a:rPr lang="pt-BR" dirty="0" smtClean="0"/>
              <a:t>------------------------------------------------------------------------------</a:t>
            </a:r>
            <a:r>
              <a:rPr lang="pt-BR" sz="4600" dirty="0" smtClean="0"/>
              <a:t>1</a:t>
            </a:r>
          </a:p>
          <a:p>
            <a:pPr marL="0" indent="0">
              <a:buNone/>
            </a:pPr>
            <a:r>
              <a:rPr lang="pt-BR" sz="2400" dirty="0" smtClean="0"/>
              <a:t>Impossível........................................................................................absoluta certeza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4100" dirty="0" smtClean="0">
                <a:solidFill>
                  <a:srgbClr val="C00000"/>
                </a:solidFill>
              </a:rPr>
              <a:t>p = 0,001          Muito improvável         1 em 1000</a:t>
            </a:r>
          </a:p>
          <a:p>
            <a:pPr marL="0" indent="0">
              <a:buNone/>
            </a:pPr>
            <a:r>
              <a:rPr lang="pt-BR" sz="4100" dirty="0" smtClean="0">
                <a:solidFill>
                  <a:srgbClr val="C00000"/>
                </a:solidFill>
              </a:rPr>
              <a:t>p = 0,05          Bastante improvável           1 em 20</a:t>
            </a:r>
          </a:p>
          <a:p>
            <a:pPr marL="0" indent="0">
              <a:buNone/>
            </a:pPr>
            <a:r>
              <a:rPr lang="pt-BR" sz="4100" dirty="0" smtClean="0">
                <a:solidFill>
                  <a:srgbClr val="C00000"/>
                </a:solidFill>
              </a:rPr>
              <a:t>p = 0,5               Bastante provável                1 em 2</a:t>
            </a:r>
          </a:p>
          <a:p>
            <a:pPr marL="0" indent="0">
              <a:buNone/>
            </a:pPr>
            <a:r>
              <a:rPr lang="pt-BR" sz="4100" dirty="0" smtClean="0">
                <a:solidFill>
                  <a:srgbClr val="C00000"/>
                </a:solidFill>
              </a:rPr>
              <a:t>p = 0,75         Muito provavelmente             3 em 4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O</a:t>
            </a:r>
            <a:r>
              <a:rPr lang="pt-BR" dirty="0" smtClean="0">
                <a:effectLst/>
              </a:rPr>
              <a:t> valor de p representa a chance ou a probabilidade do efeito (ou da diferença) observada entre os tratamentos/categorias ser devido ao </a:t>
            </a:r>
            <a:r>
              <a:rPr lang="pt-BR" b="1" dirty="0" smtClean="0">
                <a:effectLst/>
              </a:rPr>
              <a:t>acaso</a:t>
            </a:r>
            <a:r>
              <a:rPr lang="pt-BR" dirty="0" smtClean="0">
                <a:effectLst/>
              </a:rPr>
              <a:t>, e não aos fatores que estão sendo estudados.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5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47559" y="2635983"/>
            <a:ext cx="756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Imagine que um pesquisador testou a eficiência de dois tratamentos e observou que a média do tratamento “A” foi maior que a média do tratamento “B”, e que após realizar as análises estatísticas adequadas, o pesquisador encontrou um valor de p=0,3. </a:t>
            </a:r>
          </a:p>
          <a:p>
            <a:endParaRPr lang="pt-BR" sz="2400" dirty="0"/>
          </a:p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O que isso significa?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5986469"/>
            <a:ext cx="540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http://posgraduando.com/blog/compreendendo-o-valor-de-p-na-analise-estatistica</a:t>
            </a:r>
            <a:endParaRPr lang="pt-BR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7190"/>
            <a:ext cx="3888432" cy="21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1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2996952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Significa que a chance dessa </a:t>
            </a: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</a:rPr>
              <a:t>diferença entre as médias ser devido ao acaso</a:t>
            </a:r>
            <a:r>
              <a:rPr lang="pt-BR" sz="2200" dirty="0" smtClean="0"/>
              <a:t> (e não um efeito dos tratamentos) é de 30%. </a:t>
            </a:r>
          </a:p>
          <a:p>
            <a:pPr algn="ctr"/>
            <a:endParaRPr lang="pt-BR" sz="2200" dirty="0"/>
          </a:p>
          <a:p>
            <a:pPr algn="ctr"/>
            <a:r>
              <a:rPr lang="pt-BR" sz="2200" dirty="0" smtClean="0"/>
              <a:t>Ou seja, se o pesquisador afirmar que as diferenças entre as médias ocorreram por causa dos tratamentos, ele tem </a:t>
            </a:r>
            <a:r>
              <a:rPr lang="pt-BR" sz="2200" b="1" dirty="0" smtClean="0">
                <a:solidFill>
                  <a:schemeClr val="accent3">
                    <a:lumMod val="50000"/>
                  </a:schemeClr>
                </a:solidFill>
              </a:rPr>
              <a:t>30% de chances de estar enganado.</a:t>
            </a:r>
          </a:p>
          <a:p>
            <a:pPr algn="ctr"/>
            <a:endParaRPr lang="pt-BR" sz="2200" dirty="0" smtClean="0"/>
          </a:p>
          <a:p>
            <a:pPr algn="ctr"/>
            <a:r>
              <a:rPr lang="pt-BR" sz="2200" dirty="0" smtClean="0"/>
              <a:t>Analisando sobre outro ponto de vista, o da probabilidade, se o pesquisador realizar o mesmo experimento 100 vezes, ele irá encontrar </a:t>
            </a:r>
            <a:r>
              <a:rPr lang="pt-BR" sz="2200" b="1" dirty="0" smtClean="0">
                <a:solidFill>
                  <a:schemeClr val="accent3">
                    <a:lumMod val="50000"/>
                  </a:schemeClr>
                </a:solidFill>
              </a:rPr>
              <a:t>resultados semelhantes em 70 experimentos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76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091853" cy="174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92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717032"/>
            <a:ext cx="7860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Como toda probabilidade, o </a:t>
            </a:r>
            <a:r>
              <a:rPr lang="pt-BR" sz="2400" dirty="0" smtClean="0">
                <a:solidFill>
                  <a:srgbClr val="C00000"/>
                </a:solidFill>
              </a:rPr>
              <a:t>valor de p </a:t>
            </a:r>
            <a:r>
              <a:rPr lang="pt-BR" sz="2400" dirty="0" smtClean="0"/>
              <a:t>irá variar entre 0 e 1. </a:t>
            </a:r>
          </a:p>
          <a:p>
            <a:endParaRPr lang="pt-BR" sz="2400" dirty="0"/>
          </a:p>
          <a:p>
            <a:r>
              <a:rPr lang="pt-BR" sz="2400" dirty="0" smtClean="0"/>
              <a:t>Na grande maioria das áreas, admite-se um valor crítico de p menor ou igual a 0,05, ou seja, assume-se como margem de segurança 5% de chances de erro, ou olhando por outro ângulo, 95% de chances de estar certo.</a:t>
            </a:r>
            <a:endParaRPr lang="pt-BR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48" y="548680"/>
            <a:ext cx="4934619" cy="277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59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3"/>
            <a:ext cx="8280920" cy="60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9302" y="188640"/>
            <a:ext cx="807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Como ler o valor de p e o intervalo de confiança nesses casos?</a:t>
            </a: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75321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1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458</Words>
  <Application>Microsoft Office PowerPoint</Application>
  <PresentationFormat>Apresentação na tela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Revendo alguns conceitos: valor de p e intervalo de confiança</vt:lpstr>
      <vt:lpstr>Intervalos de Confiança (IC)</vt:lpstr>
      <vt:lpstr>Intervalos de Confiança (IC)</vt:lpstr>
      <vt:lpstr>O valor -p , em poucas palavras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valor -p , em poucas palavras</dc:title>
  <dc:creator>Carmen Simone G. Diniz</dc:creator>
  <cp:lastModifiedBy>simone</cp:lastModifiedBy>
  <cp:revision>9</cp:revision>
  <dcterms:created xsi:type="dcterms:W3CDTF">2014-12-03T13:08:21Z</dcterms:created>
  <dcterms:modified xsi:type="dcterms:W3CDTF">2015-08-20T16:44:49Z</dcterms:modified>
</cp:coreProperties>
</file>