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7" r:id="rId10"/>
    <p:sldId id="265" r:id="rId11"/>
    <p:sldId id="266" r:id="rId12"/>
    <p:sldId id="26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ina solha" userId="5291b97e91118f5e" providerId="LiveId" clId="{36C87A63-F446-4131-AFA3-E25664F23459}"/>
    <pc:docChg chg="custSel addSld modSld sldOrd">
      <pc:chgData name="karina solha" userId="5291b97e91118f5e" providerId="LiveId" clId="{36C87A63-F446-4131-AFA3-E25664F23459}" dt="2017-11-14T13:19:01.949" v="1561"/>
      <pc:docMkLst>
        <pc:docMk/>
      </pc:docMkLst>
      <pc:sldChg chg="ord">
        <pc:chgData name="karina solha" userId="5291b97e91118f5e" providerId="LiveId" clId="{36C87A63-F446-4131-AFA3-E25664F23459}" dt="2017-11-14T12:52:20.622" v="10"/>
        <pc:sldMkLst>
          <pc:docMk/>
          <pc:sldMk cId="3846177876" sldId="262"/>
        </pc:sldMkLst>
      </pc:sldChg>
      <pc:sldChg chg="modSp">
        <pc:chgData name="karina solha" userId="5291b97e91118f5e" providerId="LiveId" clId="{36C87A63-F446-4131-AFA3-E25664F23459}" dt="2017-11-14T12:52:14.325" v="9" actId="6549"/>
        <pc:sldMkLst>
          <pc:docMk/>
          <pc:sldMk cId="2705845871" sldId="264"/>
        </pc:sldMkLst>
        <pc:spChg chg="mod">
          <ac:chgData name="karina solha" userId="5291b97e91118f5e" providerId="LiveId" clId="{36C87A63-F446-4131-AFA3-E25664F23459}" dt="2017-11-14T12:52:14.325" v="9" actId="6549"/>
          <ac:spMkLst>
            <pc:docMk/>
            <pc:sldMk cId="2705845871" sldId="264"/>
            <ac:spMk id="3" creationId="{F2881D57-641F-47ED-9245-C92653EAB81D}"/>
          </ac:spMkLst>
        </pc:spChg>
      </pc:sldChg>
      <pc:sldChg chg="modSp add ord">
        <pc:chgData name="karina solha" userId="5291b97e91118f5e" providerId="LiveId" clId="{36C87A63-F446-4131-AFA3-E25664F23459}" dt="2017-11-14T13:19:01.949" v="1561"/>
        <pc:sldMkLst>
          <pc:docMk/>
          <pc:sldMk cId="596446733" sldId="266"/>
        </pc:sldMkLst>
        <pc:spChg chg="mod">
          <ac:chgData name="karina solha" userId="5291b97e91118f5e" providerId="LiveId" clId="{36C87A63-F446-4131-AFA3-E25664F23459}" dt="2017-11-14T12:52:28.917" v="43" actId="20577"/>
          <ac:spMkLst>
            <pc:docMk/>
            <pc:sldMk cId="596446733" sldId="266"/>
            <ac:spMk id="2" creationId="{C36C13A3-E098-45BF-BE99-0849DE2D4344}"/>
          </ac:spMkLst>
        </pc:spChg>
        <pc:spChg chg="mod">
          <ac:chgData name="karina solha" userId="5291b97e91118f5e" providerId="LiveId" clId="{36C87A63-F446-4131-AFA3-E25664F23459}" dt="2017-11-14T13:06:29.434" v="772" actId="5793"/>
          <ac:spMkLst>
            <pc:docMk/>
            <pc:sldMk cId="596446733" sldId="266"/>
            <ac:spMk id="3" creationId="{E4F22B20-ABC8-44E2-BACC-4A31E9444562}"/>
          </ac:spMkLst>
        </pc:spChg>
      </pc:sldChg>
      <pc:sldChg chg="modSp add">
        <pc:chgData name="karina solha" userId="5291b97e91118f5e" providerId="LiveId" clId="{36C87A63-F446-4131-AFA3-E25664F23459}" dt="2017-11-14T13:18:26.197" v="1560" actId="113"/>
        <pc:sldMkLst>
          <pc:docMk/>
          <pc:sldMk cId="4011244676" sldId="267"/>
        </pc:sldMkLst>
        <pc:spChg chg="mod">
          <ac:chgData name="karina solha" userId="5291b97e91118f5e" providerId="LiveId" clId="{36C87A63-F446-4131-AFA3-E25664F23459}" dt="2017-11-14T13:12:34.086" v="978" actId="14100"/>
          <ac:spMkLst>
            <pc:docMk/>
            <pc:sldMk cId="4011244676" sldId="267"/>
            <ac:spMk id="2" creationId="{C026D5B5-EBB9-48AF-A360-F82B03931111}"/>
          </ac:spMkLst>
        </pc:spChg>
        <pc:spChg chg="mod">
          <ac:chgData name="karina solha" userId="5291b97e91118f5e" providerId="LiveId" clId="{36C87A63-F446-4131-AFA3-E25664F23459}" dt="2017-11-14T13:18:26.197" v="1560" actId="113"/>
          <ac:spMkLst>
            <pc:docMk/>
            <pc:sldMk cId="4011244676" sldId="267"/>
            <ac:spMk id="3" creationId="{FC9309B1-3A55-472C-9C3D-5BCFE6B89BC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00F122-705C-4A96-AD9F-77CD2A33FB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POT i</a:t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786072E-DAEB-4902-8920-0D9420A1D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2282038"/>
          </a:xfrm>
        </p:spPr>
        <p:txBody>
          <a:bodyPr>
            <a:noAutofit/>
          </a:bodyPr>
          <a:lstStyle/>
          <a:p>
            <a:r>
              <a:rPr lang="pt-BR" sz="1600" dirty="0"/>
              <a:t>TRABALHO DE CAMPO EM DESTINO TURÍSTICO</a:t>
            </a:r>
          </a:p>
          <a:p>
            <a:r>
              <a:rPr lang="pt-BR" sz="1600" dirty="0"/>
              <a:t>MÉTODOS DE PESQUISA EM TURISMO</a:t>
            </a:r>
          </a:p>
          <a:p>
            <a:r>
              <a:rPr lang="pt-BR" sz="1600" dirty="0"/>
              <a:t>POT II</a:t>
            </a:r>
          </a:p>
          <a:p>
            <a:pPr algn="r"/>
            <a:r>
              <a:rPr lang="pt-BR" sz="1600" dirty="0"/>
              <a:t>Profa. Dra. Karina Solha</a:t>
            </a:r>
          </a:p>
        </p:txBody>
      </p:sp>
    </p:spTree>
    <p:extLst>
      <p:ext uri="{BB962C8B-B14F-4D97-AF65-F5344CB8AC3E}">
        <p14:creationId xmlns:p14="http://schemas.microsoft.com/office/powerpoint/2010/main" val="3274147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F68244-EFE8-4D1F-9D07-5DC10CF39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 para 2018?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C704E1F-2EE7-4638-B238-335409517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FECHAR INVENTÁRIO TURÍSTICO</a:t>
            </a:r>
          </a:p>
          <a:p>
            <a:r>
              <a:rPr lang="pt-BR" dirty="0"/>
              <a:t>ELABORAR DIAGNÓSTICO </a:t>
            </a:r>
          </a:p>
          <a:p>
            <a:r>
              <a:rPr lang="pt-BR" dirty="0"/>
              <a:t>ELABORAR PLANO DE AÇÕES</a:t>
            </a:r>
          </a:p>
          <a:p>
            <a:r>
              <a:rPr lang="pt-BR" dirty="0"/>
              <a:t>ENTREGAR PLANO DIRETOR DE TURISMO (JUNHO)</a:t>
            </a:r>
          </a:p>
          <a:p>
            <a:endParaRPr lang="pt-BR" dirty="0"/>
          </a:p>
          <a:p>
            <a:r>
              <a:rPr lang="pt-BR" dirty="0"/>
              <a:t>UMA VISITA LONGA? QUANDO? Pra que?</a:t>
            </a:r>
          </a:p>
          <a:p>
            <a:pPr lvl="1"/>
            <a:r>
              <a:rPr lang="pt-BR" dirty="0"/>
              <a:t>Devolutiva dos resultados (inclusive demanda)</a:t>
            </a:r>
          </a:p>
          <a:p>
            <a:pPr lvl="1"/>
            <a:r>
              <a:rPr lang="pt-BR" dirty="0"/>
              <a:t>Oficinas pra definição de Diretrizes e Estratégias</a:t>
            </a:r>
          </a:p>
          <a:p>
            <a:pPr lvl="1"/>
            <a:r>
              <a:rPr lang="pt-BR" dirty="0"/>
              <a:t>Datas sugeridas 11 a 13 de maio ou 18 a 20 de maio (sex/</a:t>
            </a:r>
            <a:r>
              <a:rPr lang="pt-BR" dirty="0" err="1"/>
              <a:t>sab</a:t>
            </a:r>
            <a:r>
              <a:rPr lang="pt-BR" dirty="0"/>
              <a:t>/dom)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4081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6C13A3-E098-45BF-BE99-0849DE2D4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Avaliação trabalho de campo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4F22B20-ABC8-44E2-BACC-4A31E9444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/>
              <a:t>Média das avaliações das atividades de Métodos – Debora e da implementação do Projeto de Comunicação – Karina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Projeto de Comunicação </a:t>
            </a:r>
          </a:p>
          <a:p>
            <a:pPr lvl="2"/>
            <a:r>
              <a:rPr lang="pt-BR" dirty="0"/>
              <a:t>Avaliação individual escrita </a:t>
            </a:r>
          </a:p>
          <a:p>
            <a:pPr lvl="2"/>
            <a:r>
              <a:rPr lang="pt-BR" dirty="0"/>
              <a:t>Objetivo: </a:t>
            </a:r>
          </a:p>
          <a:p>
            <a:pPr lvl="3"/>
            <a:r>
              <a:rPr lang="pt-BR" dirty="0"/>
              <a:t>Verificar as percepções individuais sobre a experiência;</a:t>
            </a:r>
          </a:p>
          <a:p>
            <a:pPr lvl="3"/>
            <a:r>
              <a:rPr lang="pt-BR" dirty="0"/>
              <a:t>verificar o envolvimento na proposta de trabalho da equipe;</a:t>
            </a:r>
          </a:p>
          <a:p>
            <a:pPr lvl="3"/>
            <a:r>
              <a:rPr lang="pt-BR" dirty="0"/>
              <a:t>verificar o conhecimento da proposta de trabalho da equipe;</a:t>
            </a:r>
          </a:p>
          <a:p>
            <a:pPr marL="1371600" lvl="3" indent="0">
              <a:buNone/>
            </a:pPr>
            <a:endParaRPr lang="pt-BR" dirty="0"/>
          </a:p>
          <a:p>
            <a:pPr lvl="3"/>
            <a:endParaRPr lang="pt-BR" dirty="0"/>
          </a:p>
          <a:p>
            <a:pPr lvl="3"/>
            <a:endParaRPr lang="pt-BR" dirty="0"/>
          </a:p>
          <a:p>
            <a:pPr lvl="2"/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6446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1D8406-C27E-4EEE-B79E-E74AD07BD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referencias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B5BBB6A-D5C8-47EB-96E2-1BAA03A0C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/>
              <a:t>Braga, D.C. Planejamento turístico: teoria e prática. Rio de Janeiro. Elsevier, 2007.</a:t>
            </a:r>
          </a:p>
          <a:p>
            <a:pPr marL="0" indent="0">
              <a:buNone/>
            </a:pPr>
            <a:r>
              <a:rPr lang="pt-BR" dirty="0" err="1"/>
              <a:t>Boullon</a:t>
            </a:r>
            <a:r>
              <a:rPr lang="pt-BR" dirty="0"/>
              <a:t>, R. Planejamento do Espaço Turístico. Bauru, SP. EDUSC. 2002.</a:t>
            </a:r>
          </a:p>
          <a:p>
            <a:pPr marL="0" indent="0">
              <a:buNone/>
            </a:pPr>
            <a:r>
              <a:rPr lang="pt-BR" dirty="0"/>
              <a:t>Hall, M.C. Planejamento turístico: políticas, processos e relacionamentos. São Paulo. Contexto, 2004.</a:t>
            </a:r>
          </a:p>
          <a:p>
            <a:pPr marL="0" indent="0">
              <a:buNone/>
            </a:pPr>
            <a:r>
              <a:rPr lang="pt-BR" dirty="0" err="1"/>
              <a:t>Ruschmann</a:t>
            </a:r>
            <a:r>
              <a:rPr lang="pt-BR" dirty="0"/>
              <a:t>, D. Turismo e Planejamento Sustentável. Campinas. Papirus, 1997.</a:t>
            </a:r>
          </a:p>
          <a:p>
            <a:pPr marL="0" indent="0">
              <a:buNone/>
            </a:pPr>
            <a:r>
              <a:rPr lang="pt-BR" dirty="0" err="1"/>
              <a:t>Ruschmann</a:t>
            </a:r>
            <a:r>
              <a:rPr lang="pt-BR" dirty="0"/>
              <a:t>, D.; Solha, K.T. Planejamento Turístico. Barueri. Manole. 2006.</a:t>
            </a:r>
          </a:p>
          <a:p>
            <a:pPr marL="0" indent="0">
              <a:buNone/>
            </a:pPr>
            <a:r>
              <a:rPr lang="pt-BR" dirty="0" err="1"/>
              <a:t>Tomazzoni</a:t>
            </a:r>
            <a:r>
              <a:rPr lang="pt-BR" dirty="0"/>
              <a:t>, E. L. Turismo e desenvolvimento regional: dimensões, elementos e indicadores. Caxias do Sul. </a:t>
            </a:r>
            <a:r>
              <a:rPr lang="pt-BR" dirty="0" err="1"/>
              <a:t>Educs</a:t>
            </a:r>
            <a:r>
              <a:rPr lang="pt-BR" dirty="0"/>
              <a:t>. 2009.</a:t>
            </a:r>
          </a:p>
          <a:p>
            <a:pPr marL="0" indent="0">
              <a:buNone/>
            </a:pPr>
            <a:r>
              <a:rPr lang="pt-BR" dirty="0"/>
              <a:t>Molina, S; Rodrigues, Planejamento Integral do Turismo. Bauru. EDUSC. 2001. </a:t>
            </a:r>
          </a:p>
          <a:p>
            <a:pPr marL="0" indent="0">
              <a:buNone/>
            </a:pPr>
            <a:r>
              <a:rPr lang="pt-BR" dirty="0"/>
              <a:t>Fernandes </a:t>
            </a:r>
            <a:r>
              <a:rPr lang="pt-BR" dirty="0" err="1"/>
              <a:t>Pulido</a:t>
            </a:r>
            <a:r>
              <a:rPr lang="pt-BR" dirty="0"/>
              <a:t>, J.I.; Garcia </a:t>
            </a:r>
            <a:r>
              <a:rPr lang="pt-BR" dirty="0" err="1"/>
              <a:t>Cardenas</a:t>
            </a:r>
            <a:r>
              <a:rPr lang="pt-BR" dirty="0"/>
              <a:t>, </a:t>
            </a:r>
            <a:r>
              <a:rPr lang="pt-BR" dirty="0" err="1"/>
              <a:t>P.j</a:t>
            </a:r>
            <a:r>
              <a:rPr lang="pt-BR" dirty="0"/>
              <a:t>. (</a:t>
            </a:r>
            <a:r>
              <a:rPr lang="pt-BR" dirty="0" err="1"/>
              <a:t>coord</a:t>
            </a:r>
            <a:r>
              <a:rPr lang="pt-BR" dirty="0"/>
              <a:t>) </a:t>
            </a:r>
            <a:r>
              <a:rPr lang="pt-BR" dirty="0" err="1"/>
              <a:t>Estructura</a:t>
            </a:r>
            <a:r>
              <a:rPr lang="pt-BR" dirty="0"/>
              <a:t> de </a:t>
            </a:r>
            <a:r>
              <a:rPr lang="pt-BR" dirty="0" err="1"/>
              <a:t>los</a:t>
            </a:r>
            <a:r>
              <a:rPr lang="pt-BR" dirty="0"/>
              <a:t> mercados turísticos. Madri. Editorial </a:t>
            </a:r>
            <a:r>
              <a:rPr lang="pt-BR" dirty="0" err="1"/>
              <a:t>Sintesis</a:t>
            </a:r>
            <a:r>
              <a:rPr lang="pt-BR" dirty="0"/>
              <a:t>. 2013.</a:t>
            </a:r>
          </a:p>
          <a:p>
            <a:pPr marL="0" indent="0">
              <a:buNone/>
            </a:pPr>
            <a:r>
              <a:rPr lang="pt-BR" dirty="0" err="1"/>
              <a:t>Francesc</a:t>
            </a:r>
            <a:r>
              <a:rPr lang="pt-BR" dirty="0"/>
              <a:t> </a:t>
            </a:r>
            <a:r>
              <a:rPr lang="pt-BR" dirty="0" err="1"/>
              <a:t>Valls</a:t>
            </a:r>
            <a:r>
              <a:rPr lang="pt-BR" dirty="0"/>
              <a:t>, J. Gestão integral de destinos turísticos sustentáveis. Rio de Janeiro. FGV. 2006.</a:t>
            </a:r>
          </a:p>
          <a:p>
            <a:pPr marL="0" indent="0">
              <a:buNone/>
            </a:pPr>
            <a:r>
              <a:rPr lang="pt-BR" dirty="0"/>
              <a:t>Buarque, S. Metodologias e técnicas de construção de cenários globais e regionais. </a:t>
            </a:r>
            <a:r>
              <a:rPr lang="pt-BR" dirty="0" err="1"/>
              <a:t>Brasilia</a:t>
            </a:r>
            <a:r>
              <a:rPr lang="pt-BR" dirty="0"/>
              <a:t>. 2003. </a:t>
            </a:r>
          </a:p>
          <a:p>
            <a:pPr marL="0" indent="0">
              <a:buNone/>
            </a:pPr>
            <a:r>
              <a:rPr lang="pt-BR" dirty="0"/>
              <a:t>OMT. Communication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Sustanable</a:t>
            </a:r>
            <a:r>
              <a:rPr lang="pt-BR" dirty="0"/>
              <a:t> </a:t>
            </a:r>
            <a:r>
              <a:rPr lang="pt-BR" dirty="0" err="1"/>
              <a:t>Tourism</a:t>
            </a:r>
            <a:r>
              <a:rPr lang="pt-BR" dirty="0"/>
              <a:t>. Madrid. 2006. </a:t>
            </a:r>
          </a:p>
          <a:p>
            <a:pPr marL="0" indent="0">
              <a:buNone/>
            </a:pPr>
            <a:r>
              <a:rPr lang="pt-BR" dirty="0"/>
              <a:t>Unesco. World </a:t>
            </a:r>
            <a:r>
              <a:rPr lang="pt-BR" dirty="0" err="1"/>
              <a:t>Heritage</a:t>
            </a:r>
            <a:r>
              <a:rPr lang="pt-BR" dirty="0"/>
              <a:t> </a:t>
            </a:r>
            <a:r>
              <a:rPr lang="pt-BR" dirty="0" err="1"/>
              <a:t>Sustanaible</a:t>
            </a:r>
            <a:r>
              <a:rPr lang="pt-BR" dirty="0"/>
              <a:t> </a:t>
            </a:r>
            <a:r>
              <a:rPr lang="pt-BR" dirty="0" err="1"/>
              <a:t>Tourism</a:t>
            </a:r>
            <a:r>
              <a:rPr lang="pt-BR" dirty="0"/>
              <a:t>. </a:t>
            </a:r>
            <a:r>
              <a:rPr lang="pt-BR" dirty="0" err="1"/>
              <a:t>Tollkit</a:t>
            </a:r>
            <a:r>
              <a:rPr lang="pt-BR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846177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81F6EF-1775-414D-931B-594108FC3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PROPOSTA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F42504D-44A9-444D-9DBB-443BF28AF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Oferece suporte teórico para compreender o processo e as características do planejamento turístico em destinos;</a:t>
            </a:r>
          </a:p>
          <a:p>
            <a:r>
              <a:rPr lang="pt-BR" dirty="0"/>
              <a:t>Apresentar as principais metodologias e técnicas utilizadas no processo de planejamento turístico;</a:t>
            </a:r>
          </a:p>
          <a:p>
            <a:r>
              <a:rPr lang="pt-BR" dirty="0"/>
              <a:t>Compreender o papel do profissional de turismo no planejamento e gestão da atividade;</a:t>
            </a:r>
          </a:p>
          <a:p>
            <a:r>
              <a:rPr lang="pt-BR" dirty="0"/>
              <a:t>Identificar e analisar a influência de diferentes fatores no desenvolvimento do turismo.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5162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2E1F42-85DA-41AD-9550-EF78894CC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conteúdo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07DCB0C-2CDE-4A58-8629-15AB2B80CE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2057401"/>
            <a:ext cx="5334000" cy="4161283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Premissas do planejamento turístico</a:t>
            </a:r>
          </a:p>
          <a:p>
            <a:pPr lvl="1"/>
            <a:r>
              <a:rPr lang="pt-BR" dirty="0"/>
              <a:t>As dimensões </a:t>
            </a:r>
          </a:p>
          <a:p>
            <a:pPr lvl="1"/>
            <a:r>
              <a:rPr lang="pt-BR" dirty="0"/>
              <a:t>As experiências no âmbito nacional e internacional</a:t>
            </a:r>
          </a:p>
          <a:p>
            <a:pPr lvl="1"/>
            <a:r>
              <a:rPr lang="pt-BR" dirty="0"/>
              <a:t>O processo e etapas</a:t>
            </a:r>
          </a:p>
          <a:p>
            <a:pPr lvl="1"/>
            <a:r>
              <a:rPr lang="pt-BR" dirty="0"/>
              <a:t>Características e singularidades</a:t>
            </a:r>
          </a:p>
          <a:p>
            <a:pPr marL="457200" lvl="1" indent="0">
              <a:buNone/>
            </a:pPr>
            <a:endParaRPr lang="pt-BR" dirty="0"/>
          </a:p>
          <a:p>
            <a:r>
              <a:rPr lang="pt-BR" dirty="0"/>
              <a:t>Instrumentos de planejamento turístico</a:t>
            </a:r>
          </a:p>
          <a:p>
            <a:pPr lvl="1"/>
            <a:r>
              <a:rPr lang="pt-BR" dirty="0"/>
              <a:t>Para conhecer e analisar a realidade</a:t>
            </a:r>
          </a:p>
          <a:p>
            <a:pPr lvl="1"/>
            <a:r>
              <a:rPr lang="pt-BR" dirty="0"/>
              <a:t>Para definir estratégias</a:t>
            </a:r>
          </a:p>
          <a:p>
            <a:pPr lvl="1"/>
            <a:r>
              <a:rPr lang="pt-BR" dirty="0"/>
              <a:t>Para identificar atores e capacidades</a:t>
            </a:r>
          </a:p>
          <a:p>
            <a:pPr lvl="1"/>
            <a:r>
              <a:rPr lang="pt-BR" dirty="0"/>
              <a:t>Para engajar</a:t>
            </a:r>
          </a:p>
          <a:p>
            <a:pPr lvl="1"/>
            <a:r>
              <a:rPr lang="pt-BR" dirty="0"/>
              <a:t>Para comunicar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27497C8-527B-457C-A6AA-E2C4F98EF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79803"/>
            <a:ext cx="5334000" cy="4238882"/>
          </a:xfrm>
        </p:spPr>
        <p:txBody>
          <a:bodyPr/>
          <a:lstStyle/>
          <a:p>
            <a:r>
              <a:rPr lang="pt-BR" dirty="0"/>
              <a:t>Preparando o diagnóstico</a:t>
            </a:r>
          </a:p>
          <a:p>
            <a:pPr lvl="1"/>
            <a:r>
              <a:rPr lang="pt-BR" dirty="0"/>
              <a:t>Técnicas de análise de cenários</a:t>
            </a:r>
          </a:p>
          <a:p>
            <a:pPr lvl="1"/>
            <a:r>
              <a:rPr lang="pt-BR" dirty="0"/>
              <a:t>Matriz SWOT e outras...</a:t>
            </a:r>
          </a:p>
          <a:p>
            <a:pPr lvl="1"/>
            <a:r>
              <a:rPr lang="pt-BR" dirty="0"/>
              <a:t>Análise ambiente interno</a:t>
            </a:r>
          </a:p>
          <a:p>
            <a:pPr lvl="1"/>
            <a:r>
              <a:rPr lang="pt-BR" dirty="0"/>
              <a:t>Análise ambiente externo</a:t>
            </a:r>
          </a:p>
          <a:p>
            <a:pPr lvl="1"/>
            <a:r>
              <a:rPr lang="pt-BR" dirty="0"/>
              <a:t>Prognóstico</a:t>
            </a:r>
          </a:p>
        </p:txBody>
      </p:sp>
    </p:spTree>
    <p:extLst>
      <p:ext uri="{BB962C8B-B14F-4D97-AF65-F5344CB8AC3E}">
        <p14:creationId xmlns:p14="http://schemas.microsoft.com/office/powerpoint/2010/main" val="2357108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F7EA73-6645-4618-B363-39A539487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Os produtos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5624FBD5-727C-499F-82F7-7EE1CA81E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t-BR" dirty="0"/>
              <a:t>Termo Operacional de Referência (TOR)</a:t>
            </a:r>
          </a:p>
          <a:p>
            <a:pPr algn="ctr"/>
            <a:r>
              <a:rPr lang="pt-BR" dirty="0"/>
              <a:t>Diagnóstico do Turismo em </a:t>
            </a:r>
            <a:r>
              <a:rPr lang="pt-BR" dirty="0" err="1"/>
              <a:t>Silveiras</a:t>
            </a:r>
            <a:endParaRPr lang="pt-BR" dirty="0"/>
          </a:p>
          <a:p>
            <a:pPr algn="ctr"/>
            <a:r>
              <a:rPr lang="pt-BR" dirty="0"/>
              <a:t>Prognóstico para o Turismo em </a:t>
            </a:r>
            <a:r>
              <a:rPr lang="pt-BR" dirty="0" err="1"/>
              <a:t>Silveiras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733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1C41CE-FDB1-4BA0-9A1E-D3D7A93DA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processo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F387FF-6B13-4BF3-90DE-B8AA81DF0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Subsídios teóricos</a:t>
            </a:r>
          </a:p>
          <a:p>
            <a:pPr lvl="1"/>
            <a:r>
              <a:rPr lang="pt-BR" dirty="0"/>
              <a:t>Aulas expositivas, estudos de caso, leituras programadas, avaliação escrita individual.</a:t>
            </a:r>
          </a:p>
          <a:p>
            <a:endParaRPr lang="pt-BR" dirty="0"/>
          </a:p>
          <a:p>
            <a:r>
              <a:rPr lang="pt-BR" dirty="0"/>
              <a:t>Subsídios técnicos</a:t>
            </a:r>
          </a:p>
          <a:p>
            <a:pPr lvl="1"/>
            <a:r>
              <a:rPr lang="pt-BR" dirty="0"/>
              <a:t>Análise de material técnico (modelos de documentos), Manuais de Planejamento, Planos de Desenvolvimento, Elaboração de documentos técnicos, apresentação e discussão de resultados. 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445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907FEF-2634-48DC-B20A-F4DBA4920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Momentos de avaliação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70CD86F-688E-4EA5-9281-7770E9C3B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12 de setembro – Prova individual escrita – 2 pontos</a:t>
            </a:r>
          </a:p>
          <a:p>
            <a:pPr lvl="1"/>
            <a:r>
              <a:rPr lang="pt-BR" dirty="0"/>
              <a:t>Discussões de aula e livro do Hall (2001)</a:t>
            </a:r>
          </a:p>
          <a:p>
            <a:endParaRPr lang="pt-BR" dirty="0"/>
          </a:p>
          <a:p>
            <a:r>
              <a:rPr lang="pt-BR" dirty="0"/>
              <a:t>17 de outubro – Termo Operacional de Referência (TOR) – 3 pontos</a:t>
            </a:r>
          </a:p>
          <a:p>
            <a:pPr lvl="1"/>
            <a:r>
              <a:rPr lang="pt-BR" dirty="0"/>
              <a:t>Documento escrito e apresentação oral</a:t>
            </a:r>
          </a:p>
          <a:p>
            <a:endParaRPr lang="pt-BR" dirty="0"/>
          </a:p>
          <a:p>
            <a:r>
              <a:rPr lang="pt-BR" dirty="0"/>
              <a:t>28 de novembro – Diagnóstico e Prognóstico Turístico para </a:t>
            </a:r>
            <a:r>
              <a:rPr lang="pt-BR" dirty="0" err="1"/>
              <a:t>Silveiras</a:t>
            </a:r>
            <a:r>
              <a:rPr lang="pt-BR" dirty="0"/>
              <a:t> – 5 pontos</a:t>
            </a:r>
          </a:p>
        </p:txBody>
      </p:sp>
    </p:spTree>
    <p:extLst>
      <p:ext uri="{BB962C8B-B14F-4D97-AF65-F5344CB8AC3E}">
        <p14:creationId xmlns:p14="http://schemas.microsoft.com/office/powerpoint/2010/main" val="1722949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28DF1C-BD11-43A5-B342-0E5C6958A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Depois de caminharmos... </a:t>
            </a:r>
            <a:br>
              <a:rPr lang="pt-BR" dirty="0"/>
            </a:br>
            <a:r>
              <a:rPr lang="pt-BR" dirty="0"/>
              <a:t>Que resultados alcançamos?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085A65-8B67-4A26-B7AF-EB276C910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Discutimos os subsídios teóricos </a:t>
            </a:r>
          </a:p>
          <a:p>
            <a:r>
              <a:rPr lang="pt-BR" dirty="0"/>
              <a:t>Criamos e experimentamos estratégias de interação, engajamento, mobilização.</a:t>
            </a:r>
          </a:p>
          <a:p>
            <a:r>
              <a:rPr lang="pt-BR" dirty="0"/>
              <a:t>Observamos, registramos e participamos da dinâmica da cidade;</a:t>
            </a:r>
          </a:p>
          <a:p>
            <a:r>
              <a:rPr lang="pt-BR" dirty="0"/>
              <a:t>Identificamos os atores e os seus diferentes papéis;</a:t>
            </a:r>
          </a:p>
        </p:txBody>
      </p:sp>
    </p:spTree>
    <p:extLst>
      <p:ext uri="{BB962C8B-B14F-4D97-AF65-F5344CB8AC3E}">
        <p14:creationId xmlns:p14="http://schemas.microsoft.com/office/powerpoint/2010/main" val="2855925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9E5A48-41AB-4A73-B31B-3415D26D6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Como vamos avaliar os resultados do trabalho até aqui?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2881D57-641F-47ED-9245-C92653EAB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Avaliação escrita individual – consolidar e articular a teoria com a prática</a:t>
            </a:r>
          </a:p>
          <a:p>
            <a:pPr lvl="1"/>
            <a:r>
              <a:rPr lang="pt-BR" dirty="0"/>
              <a:t>Dia 05 de dezembro – 3 pontos</a:t>
            </a:r>
          </a:p>
          <a:p>
            <a:pPr marL="457200" lvl="1" indent="0">
              <a:buNone/>
            </a:pPr>
            <a:endParaRPr lang="pt-BR" dirty="0"/>
          </a:p>
          <a:p>
            <a:r>
              <a:rPr lang="pt-BR" dirty="0"/>
              <a:t>Consolidar documento com registro do processo e dos resultados obtidos no Projeto de Comunicação – (grupo)</a:t>
            </a:r>
          </a:p>
          <a:p>
            <a:pPr lvl="1"/>
            <a:r>
              <a:rPr lang="pt-BR" dirty="0"/>
              <a:t>Entrega em 05 de dezembro – 4 pontos</a:t>
            </a:r>
          </a:p>
          <a:p>
            <a:pPr lvl="1"/>
            <a:endParaRPr lang="pt-BR" dirty="0"/>
          </a:p>
          <a:p>
            <a:r>
              <a:rPr lang="pt-BR" dirty="0"/>
              <a:t>Elaboração do Diagnóstico Preliminar – duplas ou trios</a:t>
            </a:r>
          </a:p>
          <a:p>
            <a:pPr lvl="1"/>
            <a:r>
              <a:rPr lang="pt-BR" dirty="0"/>
              <a:t>Atividade de sala de aula dias 21 e 28 de novembro – 3 pontos</a:t>
            </a:r>
          </a:p>
          <a:p>
            <a:pPr lvl="1"/>
            <a:r>
              <a:rPr lang="pt-BR" dirty="0"/>
              <a:t>Entrega dia 05 de dezembro</a:t>
            </a:r>
          </a:p>
        </p:txBody>
      </p:sp>
    </p:spTree>
    <p:extLst>
      <p:ext uri="{BB962C8B-B14F-4D97-AF65-F5344CB8AC3E}">
        <p14:creationId xmlns:p14="http://schemas.microsoft.com/office/powerpoint/2010/main" val="2705845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26D5B5-EBB9-48AF-A360-F82B03931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586255"/>
          </a:xfrm>
        </p:spPr>
        <p:txBody>
          <a:bodyPr>
            <a:normAutofit/>
          </a:bodyPr>
          <a:lstStyle/>
          <a:p>
            <a:r>
              <a:rPr lang="pt-BR" sz="2800" b="1" dirty="0"/>
              <a:t>Relatório projeto de comunicação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9309B1-3A55-472C-9C3D-5BCFE6B89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50628"/>
            <a:ext cx="10820400" cy="4868057"/>
          </a:xfrm>
        </p:spPr>
        <p:txBody>
          <a:bodyPr>
            <a:normAutofit fontScale="62500" lnSpcReduction="20000"/>
          </a:bodyPr>
          <a:lstStyle/>
          <a:p>
            <a:endParaRPr lang="pt-BR" dirty="0"/>
          </a:p>
          <a:p>
            <a:r>
              <a:rPr lang="pt-BR" b="1" dirty="0"/>
              <a:t>APRESENTAÇÃO</a:t>
            </a:r>
            <a:r>
              <a:rPr lang="pt-BR" dirty="0"/>
              <a:t>: apresentar informações objetivas sobre período de realização, público-alvo e local de realização do projeto. </a:t>
            </a:r>
          </a:p>
          <a:p>
            <a:pPr lvl="0"/>
            <a:r>
              <a:rPr lang="pt-BR" b="1" dirty="0"/>
              <a:t>OBJETIVOS: </a:t>
            </a:r>
            <a:r>
              <a:rPr lang="pt-BR" dirty="0"/>
              <a:t>indicar em tópicos o principal objetivo do projeto, assim como os resultados esperados (que podem ser qualitativos ou quantitativos, depende da proposta) e os produtos que surgirão em decorrência de sua implementação. </a:t>
            </a:r>
          </a:p>
          <a:p>
            <a:pPr lvl="0"/>
            <a:r>
              <a:rPr lang="pt-BR" b="1" dirty="0"/>
              <a:t>PORQUE:</a:t>
            </a:r>
            <a:r>
              <a:rPr lang="pt-BR" dirty="0"/>
              <a:t> Descrever as razões que originaram a decisão de executar esse projeto em especial, emitindo considerações sobre a prioridade e a importância das ações propostas, bem como explicitar os critérios que utilizou para selecionar esta estratégia. </a:t>
            </a:r>
          </a:p>
          <a:p>
            <a:r>
              <a:rPr lang="pt-BR" b="1" dirty="0"/>
              <a:t>COMO: </a:t>
            </a:r>
            <a:r>
              <a:rPr lang="pt-BR" dirty="0"/>
              <a:t>Assim deve-se ter preocupação com a estruturação das informações, assim como seu detalhamento. Este item deve contemplar as seguintes questões:</a:t>
            </a:r>
          </a:p>
          <a:p>
            <a:pPr lvl="2"/>
            <a:r>
              <a:rPr lang="pt-BR" dirty="0"/>
              <a:t>Quais foram as etapas e os procedimentos?</a:t>
            </a:r>
          </a:p>
          <a:p>
            <a:pPr lvl="2"/>
            <a:r>
              <a:rPr lang="pt-BR" dirty="0"/>
              <a:t>Que atividades foram desenvolvidas?</a:t>
            </a:r>
          </a:p>
          <a:p>
            <a:pPr lvl="2"/>
            <a:r>
              <a:rPr lang="pt-BR" dirty="0"/>
              <a:t>Quais as recomendações do grupo para aprimorar o processo? </a:t>
            </a:r>
          </a:p>
          <a:p>
            <a:pPr lvl="2"/>
            <a:r>
              <a:rPr lang="pt-BR" dirty="0"/>
              <a:t>Quais serão os mecanismos e estratégias de acompanhamento?</a:t>
            </a:r>
          </a:p>
          <a:p>
            <a:pPr lvl="2"/>
            <a:r>
              <a:rPr lang="pt-BR" dirty="0"/>
              <a:t>Quais foram os  indicadores/estratégias para avaliar os resultados?</a:t>
            </a:r>
          </a:p>
          <a:p>
            <a:r>
              <a:rPr lang="pt-BR" b="1" dirty="0"/>
              <a:t>CUSTOS: </a:t>
            </a:r>
            <a:r>
              <a:rPr lang="pt-BR" dirty="0"/>
              <a:t>Todo projeto precisa de recursos para ser implementado, seja financeiro, de infraestrutura ou humanos. Nesse sentido, sugere-se que seja preparada uma planilha financeira para cada etapa do projeto. A partir destas informações os gestores podem avaliar a viabilidade da proposta, e também considerar alternativas para a captação de recursos. Se for o caso, pode-se indicar instituições de classe, órgãos públicos ou empresas com potencial para apoiar a proposta, por meio de parcerias. </a:t>
            </a:r>
          </a:p>
          <a:p>
            <a:r>
              <a:rPr lang="pt-BR" b="1" dirty="0"/>
              <a:t>RESULTADOS ALCANÇADOS</a:t>
            </a:r>
            <a:r>
              <a:rPr lang="pt-BR" dirty="0"/>
              <a:t>: indicar se conseguiram alcançar a proposta inicial, apontar as dificuldades e como as superaram. </a:t>
            </a:r>
          </a:p>
          <a:p>
            <a:r>
              <a:rPr lang="pt-BR" b="1" dirty="0"/>
              <a:t>AVALIAÇÃO DO GRUPO SOBRE A ELABORAÇÃO E IMPLEMENTAÇÃO DO PROJETO</a:t>
            </a:r>
          </a:p>
          <a:p>
            <a:endParaRPr lang="pt-BR" dirty="0"/>
          </a:p>
          <a:p>
            <a:pPr lvl="0"/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1244676"/>
      </p:ext>
    </p:extLst>
  </p:cSld>
  <p:clrMapOvr>
    <a:masterClrMapping/>
  </p:clrMapOvr>
</p:sld>
</file>

<file path=ppt/theme/theme1.xml><?xml version="1.0" encoding="utf-8"?>
<a:theme xmlns:a="http://schemas.openxmlformats.org/drawingml/2006/main" name="Trilha de Vapor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TM04033937[[fn=Trilha de Vapor]]</Template>
  <TotalTime>94</TotalTime>
  <Words>1017</Words>
  <Application>Microsoft Office PowerPoint</Application>
  <PresentationFormat>Widescreen</PresentationFormat>
  <Paragraphs>112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5" baseType="lpstr">
      <vt:lpstr>Arial</vt:lpstr>
      <vt:lpstr>Century Gothic</vt:lpstr>
      <vt:lpstr>Trilha de Vapor</vt:lpstr>
      <vt:lpstr>POT i </vt:lpstr>
      <vt:lpstr>A PROPOSTA</vt:lpstr>
      <vt:lpstr>O conteúdo</vt:lpstr>
      <vt:lpstr>Os produtos</vt:lpstr>
      <vt:lpstr>O processo</vt:lpstr>
      <vt:lpstr>Momentos de avaliação</vt:lpstr>
      <vt:lpstr>Depois de caminharmos...  Que resultados alcançamos?</vt:lpstr>
      <vt:lpstr>Como vamos avaliar os resultados do trabalho até aqui?</vt:lpstr>
      <vt:lpstr>Relatório projeto de comunicação</vt:lpstr>
      <vt:lpstr>E para 2018?</vt:lpstr>
      <vt:lpstr>Avaliação trabalho de campo</vt:lpstr>
      <vt:lpstr>referencias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 i</dc:title>
  <dc:creator>Eduardo Jun Shinohara</dc:creator>
  <cp:lastModifiedBy>karina solha</cp:lastModifiedBy>
  <cp:revision>8</cp:revision>
  <dcterms:created xsi:type="dcterms:W3CDTF">2017-07-31T13:38:43Z</dcterms:created>
  <dcterms:modified xsi:type="dcterms:W3CDTF">2017-11-14T13:19:11Z</dcterms:modified>
</cp:coreProperties>
</file>