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9"/>
  </p:notesMasterIdLst>
  <p:sldIdLst>
    <p:sldId id="292" r:id="rId3"/>
    <p:sldId id="259" r:id="rId4"/>
    <p:sldId id="260" r:id="rId5"/>
    <p:sldId id="302" r:id="rId6"/>
    <p:sldId id="303" r:id="rId7"/>
    <p:sldId id="261" r:id="rId8"/>
    <p:sldId id="262" r:id="rId9"/>
    <p:sldId id="291" r:id="rId10"/>
    <p:sldId id="263" r:id="rId11"/>
    <p:sldId id="264" r:id="rId12"/>
    <p:sldId id="265" r:id="rId13"/>
    <p:sldId id="266" r:id="rId14"/>
    <p:sldId id="267" r:id="rId15"/>
    <p:sldId id="304" r:id="rId16"/>
    <p:sldId id="257" r:id="rId17"/>
    <p:sldId id="300" r:id="rId18"/>
    <p:sldId id="301" r:id="rId19"/>
    <p:sldId id="297" r:id="rId20"/>
    <p:sldId id="299" r:id="rId21"/>
    <p:sldId id="258" r:id="rId22"/>
    <p:sldId id="293" r:id="rId23"/>
    <p:sldId id="294" r:id="rId24"/>
    <p:sldId id="295" r:id="rId25"/>
    <p:sldId id="296" r:id="rId26"/>
    <p:sldId id="270" r:id="rId27"/>
    <p:sldId id="269" r:id="rId2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0"/>
    <p:restoredTop sz="94659"/>
  </p:normalViewPr>
  <p:slideViewPr>
    <p:cSldViewPr>
      <p:cViewPr varScale="1">
        <p:scale>
          <a:sx n="58" d="100"/>
          <a:sy n="58" d="100"/>
        </p:scale>
        <p:origin x="9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>
            <a:extLst>
              <a:ext uri="{FF2B5EF4-FFF2-40B4-BE49-F238E27FC236}">
                <a16:creationId xmlns:a16="http://schemas.microsoft.com/office/drawing/2014/main" xmlns="" id="{AEB2F8B5-90FE-0B73-810F-01B707D6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xmlns="" id="{DFBC6DB5-DE1A-1AC4-8DAB-C862BC8AB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xmlns="" id="{D5CC79F4-F5E9-03AA-9C87-051BBB570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xmlns="" id="{96661B71-ADD6-4DF5-128A-6222095DA2A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9589926C-6F33-6690-4B0E-DE8F3106CA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xmlns="" id="{C4016764-4959-9C0C-4287-A48602728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AB03F469-0B26-F6DF-97FE-48F30FB7D38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CE5C9B-7DA1-3347-A710-F4A0A9A4371D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479017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6D5CAE78-186B-183F-C670-45916E0A3A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213D34-83CC-D848-8CFA-211181C7A6E2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xmlns="" id="{8FB99042-7B67-5920-5304-B8DBF466A44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xmlns="" id="{E5736A3D-4D75-387F-760A-E7F9ADD7A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184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DD980547-0662-95C3-66C8-B0A505753FF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41D06E-B33A-8340-B971-FB3935891E71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6865" name="Text Box 1">
            <a:extLst>
              <a:ext uri="{FF2B5EF4-FFF2-40B4-BE49-F238E27FC236}">
                <a16:creationId xmlns:a16="http://schemas.microsoft.com/office/drawing/2014/main" xmlns="" id="{A7896E47-32EF-9F61-6449-0BB1D130A0F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xmlns="" id="{EA924E1F-7D06-1424-D127-41F34F39B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583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0B14FB29-0DA2-3958-DC3F-8B4CA91CF6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794CD7-659E-2B49-AB20-1111E0081971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xmlns="" id="{F881C4DC-2AA0-AABC-C2AE-81BC665CBEF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xmlns="" id="{E682EDA3-D171-8DB1-4F8E-C2D175FB9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982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xmlns="" id="{C79C66F7-A739-048B-4DD1-95F2B0A5B7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18B0E0-EBDC-0B4A-8075-EE4FA3F6B62A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xmlns="" id="{E31363E8-2FFD-202F-2B79-CBA1513194B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xmlns="" id="{68039EDF-604A-868C-DCC9-6AD28A691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920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xmlns="" id="{C79C66F7-A739-048B-4DD1-95F2B0A5B7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18B0E0-EBDC-0B4A-8075-EE4FA3F6B62A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xmlns="" id="{E31363E8-2FFD-202F-2B79-CBA1513194B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xmlns="" id="{68039EDF-604A-868C-DCC9-6AD28A691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671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xmlns="" id="{EFAB0527-7D21-010D-F039-7F80A285D3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ED04466C-B160-1541-B7DD-92A05A00D0EE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15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6B0F4759-6452-EE82-A365-58526FAAD61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49156" name="Text Box 2">
            <a:extLst>
              <a:ext uri="{FF2B5EF4-FFF2-40B4-BE49-F238E27FC236}">
                <a16:creationId xmlns:a16="http://schemas.microsoft.com/office/drawing/2014/main" xmlns="" id="{3A23CAE4-A783-16B5-4F6A-AB0480D90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2720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xmlns="" id="{2632BD08-544C-D149-9A8B-FB76E489B18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D9B77E-9C03-424E-BCB7-0EA277066FB6}" type="slidenum">
              <a:rPr lang="pt-BR" altLang="pt-BR" sz="1400">
                <a:ea typeface="宋体" panose="02010600030101010101" pitchFamily="2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pt-BR" altLang="pt-BR" sz="1400">
              <a:ea typeface="宋体" panose="02010600030101010101" pitchFamily="2" charset="-122"/>
            </a:endParaRPr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0AF6AE8B-B06E-AE65-0301-0E10A4C0A0A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65540" name="Text Box 2">
            <a:extLst>
              <a:ext uri="{FF2B5EF4-FFF2-40B4-BE49-F238E27FC236}">
                <a16:creationId xmlns:a16="http://schemas.microsoft.com/office/drawing/2014/main" xmlns="" id="{ADF0A27F-E230-18D1-F5E6-CCD6ED44C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6711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xmlns="" id="{F35F9AF7-7420-48F8-7078-02FA20FE2D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A93E2F-9499-E746-B628-436A52E49604}" type="slidenum">
              <a:rPr lang="pt-BR" altLang="pt-BR" sz="1400">
                <a:ea typeface="宋体" panose="02010600030101010101" pitchFamily="2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pt-BR" altLang="pt-BR" sz="1400">
              <a:ea typeface="宋体" panose="02010600030101010101" pitchFamily="2" charset="-122"/>
            </a:endParaRPr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DC3DF328-3739-07E0-7D3A-E7C6B89A146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67588" name="Text Box 2">
            <a:extLst>
              <a:ext uri="{FF2B5EF4-FFF2-40B4-BE49-F238E27FC236}">
                <a16:creationId xmlns:a16="http://schemas.microsoft.com/office/drawing/2014/main" xmlns="" id="{1F9E5CBB-218A-5138-AD73-26F41A1A5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4755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xmlns="" id="{B7C7EA7D-E9C6-6934-9A90-324ADA13216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1ABD5A-4AB3-0A4C-91DD-A807C35AFA3D}" type="slidenum">
              <a:rPr lang="pt-BR" altLang="pt-BR" sz="1400">
                <a:ea typeface="宋体" panose="02010600030101010101" pitchFamily="2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pt-BR" altLang="pt-BR" sz="1400">
              <a:ea typeface="宋体" panose="02010600030101010101" pitchFamily="2" charset="-122"/>
            </a:endParaRPr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C9A40743-72B6-8259-184C-E512FE089E7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69636" name="Text Box 2">
            <a:extLst>
              <a:ext uri="{FF2B5EF4-FFF2-40B4-BE49-F238E27FC236}">
                <a16:creationId xmlns:a16="http://schemas.microsoft.com/office/drawing/2014/main" xmlns="" id="{E4B0B1C5-D76D-E4CB-56C6-4A31F6C6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3015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xmlns="" id="{E85E450E-669E-21DA-D4E3-F0DCAB72A2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6010BC-BB2F-114D-8533-CE3C44AD7D2A}" type="slidenum">
              <a:rPr lang="pt-BR" altLang="pt-BR" sz="1400">
                <a:ea typeface="宋体" panose="02010600030101010101" pitchFamily="2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pt-BR" altLang="pt-BR" sz="1400">
              <a:ea typeface="宋体" panose="02010600030101010101" pitchFamily="2" charset="-122"/>
            </a:endParaRPr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xmlns="" id="{EF39A6AF-4721-6DA8-15F7-1B7DDF059F7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71684" name="Text Box 2">
            <a:extLst>
              <a:ext uri="{FF2B5EF4-FFF2-40B4-BE49-F238E27FC236}">
                <a16:creationId xmlns:a16="http://schemas.microsoft.com/office/drawing/2014/main" xmlns="" id="{99496885-9AFF-3C5E-7302-D9E0D4233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9708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xmlns="" id="{256F86FE-2508-66E1-C3E4-3EB056E1B84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B3938A22-FCE4-8847-A53A-09577CAE77E0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20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xmlns="" id="{5A69E603-A263-6198-45F4-6F79C5378B0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51204" name="Text Box 2">
            <a:extLst>
              <a:ext uri="{FF2B5EF4-FFF2-40B4-BE49-F238E27FC236}">
                <a16:creationId xmlns:a16="http://schemas.microsoft.com/office/drawing/2014/main" xmlns="" id="{AB674F3A-E8B2-635D-57BA-4D78EC809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7140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93FCF038-66E1-879A-D5A2-E1C3213560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B03089-E303-7F4D-8699-2DA11F705C5A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6D5ED7FD-4D81-17E6-3CD9-80C5513FCCB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E84F930E-F6A2-64A9-15C0-EF00EE866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711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xmlns="" id="{790ABE3E-1A6D-4521-9386-BA645C7E1F3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855E03FC-61FE-9140-BBCA-9B94FD50F034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xmlns="" id="{FBB7EFFE-69D5-ADB3-35A4-3A3E6D7BA5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53252" name="Text Box 2">
            <a:extLst>
              <a:ext uri="{FF2B5EF4-FFF2-40B4-BE49-F238E27FC236}">
                <a16:creationId xmlns:a16="http://schemas.microsoft.com/office/drawing/2014/main" xmlns="" id="{CBE75E70-F2E4-97E7-9B50-51152B495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5575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xmlns="" id="{06196A8E-F0AD-11E8-4344-F72129F1A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361FE21E-D4DE-504A-8E60-C66711115A62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22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xmlns="" id="{41716BF6-1417-BA8A-DB22-57BE7BE6E3C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55300" name="Text Box 2">
            <a:extLst>
              <a:ext uri="{FF2B5EF4-FFF2-40B4-BE49-F238E27FC236}">
                <a16:creationId xmlns:a16="http://schemas.microsoft.com/office/drawing/2014/main" xmlns="" id="{2AEB59F3-D7B5-4A7A-B218-0F3B886B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2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xmlns="" id="{61D95029-9DA1-F53F-646A-B57FEECD03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0C8A7330-0B98-4748-8F56-F072FD5501B1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23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xmlns="" id="{1B1A5E8E-F7E8-9B9A-0816-7B43145813D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57348" name="Text Box 2">
            <a:extLst>
              <a:ext uri="{FF2B5EF4-FFF2-40B4-BE49-F238E27FC236}">
                <a16:creationId xmlns:a16="http://schemas.microsoft.com/office/drawing/2014/main" xmlns="" id="{4D8F984E-350C-4397-CF62-35CA40CD2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4263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xmlns="" id="{45F7FFF9-0AC0-11D6-9D2F-BBEF4EF845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18C5992A-5DE1-5B4B-8964-04A15723909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24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xmlns="" id="{EE220C12-11E7-434B-6085-3A3F46AD883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59396" name="Text Box 2">
            <a:extLst>
              <a:ext uri="{FF2B5EF4-FFF2-40B4-BE49-F238E27FC236}">
                <a16:creationId xmlns:a16="http://schemas.microsoft.com/office/drawing/2014/main" xmlns="" id="{255371E1-2DB9-3F8F-E022-1B97F54C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5790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352F6AE0-7456-2DC1-DD59-A49C94FA148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F5302FE9-E1A7-CD40-954A-CE3656ABF084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25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xmlns="" id="{DD5470C3-9087-4D83-46C8-79EDB69FF53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</p:spPr>
      </p:sp>
      <p:sp>
        <p:nvSpPr>
          <p:cNvPr id="61444" name="Text Box 2">
            <a:extLst>
              <a:ext uri="{FF2B5EF4-FFF2-40B4-BE49-F238E27FC236}">
                <a16:creationId xmlns:a16="http://schemas.microsoft.com/office/drawing/2014/main" xmlns="" id="{C310A8C7-0910-1579-A62E-8A1169DA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67835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94ECB3FF-03DE-DACC-E8F2-AF5A82133A4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Tx/>
              <a:buFontTx/>
              <a:buNone/>
            </a:pPr>
            <a:fld id="{A7C21E0B-2379-6A46-8E72-C56A66A3B760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>
                <a:buClrTx/>
                <a:buFontTx/>
                <a:buNone/>
              </a:pPr>
              <a:t>26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B9FD8E30-C51B-6611-AF30-3B86394548F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/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F74454C5-45A3-D1DA-975D-2B2050AEF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8101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99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93FCF038-66E1-879A-D5A2-E1C3213560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B03089-E303-7F4D-8699-2DA11F705C5A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6D5ED7FD-4D81-17E6-3CD9-80C5513FCCB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E84F930E-F6A2-64A9-15C0-EF00EE866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8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93FCF038-66E1-879A-D5A2-E1C32135605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B03089-E303-7F4D-8699-2DA11F705C5A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6D5ED7FD-4D81-17E6-3CD9-80C5513FCCB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E84F930E-F6A2-64A9-15C0-EF00EE866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84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C03F9BB3-FB6B-034B-4F13-9CCF7B4F69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9D6350-5A15-F147-A5B6-0BC195D0DB03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xmlns="" id="{2BAC9C62-3AEB-C2D9-DBF3-FA6957C867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E61025D0-D537-DC1D-686E-7B429202B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371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FADAB446-3EA2-D02B-ADF5-EACCC7F521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9770D2-FBB4-3B4B-A1C0-918DFC77AD20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xmlns="" id="{37CC8641-25CE-B983-4A46-5DC6E46B031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xmlns="" id="{FF79D873-6C18-5F50-648C-92C353ADD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809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xmlns="" id="{A4EF9287-A6CC-CE75-D3EE-B4FA83674FB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C9B27B-9787-2644-931D-90FC8B062D33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xmlns="" id="{A753EDE8-5A03-B73C-B5C1-9755923D05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xmlns="" id="{8F150917-A82E-FC4A-1272-981FC58C5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97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xmlns="" id="{8A69DD74-3104-061B-7868-4A932140DB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EEE07F-EF63-B643-AFE2-2FD6E505DFB4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xmlns="" id="{50FA1AF8-BAE8-6808-6773-8A4AF2432F0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xmlns="" id="{2F6F0060-858E-73B1-0B81-6802FAD6A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81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349520FC-73EF-2DE0-BBF1-0C43631D1A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481BA1-4467-F744-BA4F-F5CB2A028E22}" type="slidenum">
              <a:rPr lang="fr-FR" altLang="pt-BR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pt-BR">
              <a:latin typeface="Arial" panose="020B0604020202020204" pitchFamily="34" charset="0"/>
            </a:endParaRPr>
          </a:p>
        </p:txBody>
      </p:sp>
      <p:sp>
        <p:nvSpPr>
          <p:cNvPr id="35841" name="Text Box 1">
            <a:extLst>
              <a:ext uri="{FF2B5EF4-FFF2-40B4-BE49-F238E27FC236}">
                <a16:creationId xmlns:a16="http://schemas.microsoft.com/office/drawing/2014/main" xmlns="" id="{1FBCEB5D-8FE5-856F-0B8A-E9499A1203E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xmlns="" id="{BFAC1D4A-AEC1-D779-F071-CDC7375FE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08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54A4BBA-0A35-3011-94CD-C86213694DC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B2FF74E-B313-AAC8-74FB-90BAAE1F69D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2E4A-8345-C54A-9EF6-50F365463CB9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83661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C7D8569-17B0-4DD8-8D2C-A5FEC6CF4A4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2826586-1DE1-4B24-89E0-CFC444C3A1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4D28-3308-5741-B1CC-B10F5288025A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94135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4050" cy="54197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533400"/>
            <a:ext cx="5624513" cy="54197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09F7F6-6178-A555-6D32-2E64381FCDA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02057F5-8FD2-1D8C-E721-155CBEE3DA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F92D-FBE4-A54F-82D0-870BECAA7C21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31356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D605AAEB-7758-6640-36A6-EB66EC3EDB2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555E08BD-861E-FD89-5245-211E14F6D1D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CF35-2D34-144A-8D36-6A334937A37B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9233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D4694FF8-220D-038B-149E-FD3DCFA0D39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A01B2736-1ACA-C445-BE5A-F0172041F2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A703-04AE-5D42-814E-BFCAF73CED54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4379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CEE60499-A341-575E-2086-DC7E9F34527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E8167242-6419-EDBC-F034-69955DEF80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50AB6-8735-D34F-92B4-5D37F7FDF42B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85439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0313" cy="4037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3771900" cy="4037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C921CFA-D5BB-3F1B-5C07-1EC3ECCB2A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1A94CC5F-D6E4-3F9B-5B7A-6B0242583B8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BEEE1-47C2-8F42-98FB-6C87AE292413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48227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4306576-96E7-3E1D-1A59-55F1A72562F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C950C4AA-707B-C678-7B34-A05752CD398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EFFE3-9007-1E41-AE95-C1EA250A0001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12328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31DE0EAC-1535-6D73-FDDD-2534B297504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24A506B0-E767-D402-C145-37959EDEDD2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4DD2-8C0A-FE4B-8B3E-A03FCC318A46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971493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xmlns="" id="{AE330B9A-8A88-624D-B052-5293C25B52C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7C78ABAF-8933-541C-4C12-B9E2B2604DE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3A8A4-550B-1F49-93BF-4B8438E3C2AD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456090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B4174EE0-F6FC-9745-51E0-750E28EB26C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28EC86DB-303A-B4E1-7D3E-C2574983733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1913-72D3-0944-8037-7B32E31BCF03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08216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EF83B6-0FA6-19F3-66CC-0008ACBCD40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501B65F-AB36-1C4A-3ADE-FF83BBD794B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DDA2-A77C-0240-AB74-0A760EF3A3F4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09336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5376DD1-F10C-D6AB-A81D-441821A2E87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631FCE55-EAB2-4A4D-C8D9-6DF57919CC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2F19-2BC4-EE40-8E99-5FE402B63BF7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947499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F8960C5D-8AC8-7A8F-5BDA-897ACB76A18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18FE6B75-1ED3-FF9E-3DF2-68B76DB6EF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18DA-02C1-E945-9EDE-3B258793DB8B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345575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4050" cy="54197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533400"/>
            <a:ext cx="5624513" cy="54197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21D6C35E-252D-69BE-9F33-22428D3CD49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5C1243C3-32C7-14A9-1D7E-7F2683CB6A6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FF98A-2464-144A-B27B-6B70F9824442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48154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3AF421-746A-6B93-F5A1-F771E7C9BA8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438330-452C-7CB3-9E12-81A26EB3839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8B5E7-04EA-B445-B7BB-83E4110D63E4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9255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916113"/>
            <a:ext cx="3770313" cy="4037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3771900" cy="4037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B092F80-EECB-4CBB-1007-707240D1196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91507992-1E30-C05E-05B5-0D92CF73DE4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3EE6-CEC7-8D49-90ED-1613F2C0A813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3295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482F8081-B348-B6C5-3328-53AC94EE315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0796781E-A8B1-61B7-86B6-6289A8144E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0483-BC37-C34D-A71D-03344D47B0A0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4279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65F77DD-B347-08B6-6631-97F6B895E0B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9980EB-174F-BC52-AD6D-C03AF42A2D1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2C4-F0E9-0C47-9DB3-6337BF0BD6C7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76901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3874FA3E-EF31-A0C6-610E-2C7218A6E6E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6F8C11E-CC1A-F442-4274-DD9FA4AE1F4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25CDE-DBEB-634F-B5BC-43A6B48B7F8B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52217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3C0CE4D-E1A1-E8DF-3963-6723141B960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D66F3F06-406A-751C-4EF2-641D678F467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DB1B9-C6B5-BD44-AFE2-3B78A9FD280E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37837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AFEE46BD-00F0-DA1A-DCB3-6C15EDE1952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393DB93B-D207-6A91-D24B-589D2D28C5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2868-A6F1-2147-9023-0DA9460B1530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8181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369B4373-4B27-3A79-4B43-5E99D8F52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46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239A1B61-4CF7-5AF2-6367-C891C3B5C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4613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32FF0C70-6517-6FD5-7E85-272F34FB060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971550" y="6400800"/>
            <a:ext cx="6694488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FD37984-FA72-88CA-5B24-785B263810C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08875" y="6400800"/>
            <a:ext cx="15986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3421E3-ACCE-7344-8AE4-FD7597A74368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  <p:grpSp>
        <p:nvGrpSpPr>
          <p:cNvPr id="1030" name="Group 5">
            <a:extLst>
              <a:ext uri="{FF2B5EF4-FFF2-40B4-BE49-F238E27FC236}">
                <a16:creationId xmlns:a16="http://schemas.microsoft.com/office/drawing/2014/main" xmlns="" id="{C60BE7EF-1653-D459-0214-5B598DF1BD5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260350"/>
            <a:ext cx="8821737" cy="6094413"/>
            <a:chOff x="113" y="164"/>
            <a:chExt cx="5557" cy="3839"/>
          </a:xfrm>
        </p:grpSpPr>
        <p:sp>
          <p:nvSpPr>
            <p:cNvPr id="1031" name="AutoShape 6">
              <a:extLst>
                <a:ext uri="{FF2B5EF4-FFF2-40B4-BE49-F238E27FC236}">
                  <a16:creationId xmlns:a16="http://schemas.microsoft.com/office/drawing/2014/main" xmlns="" id="{33D91AA3-D450-0014-301A-06B039EC9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164"/>
              <a:ext cx="5557" cy="3839"/>
            </a:xfrm>
            <a:prstGeom prst="roundRect">
              <a:avLst>
                <a:gd name="adj" fmla="val 11046"/>
              </a:avLst>
            </a:prstGeom>
            <a:noFill/>
            <a:ln w="28440" cap="sq">
              <a:solidFill>
                <a:srgbClr val="6666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pt-BR"/>
            </a:p>
          </p:txBody>
        </p:sp>
        <p:sp>
          <p:nvSpPr>
            <p:cNvPr id="1032" name="Line 7">
              <a:extLst>
                <a:ext uri="{FF2B5EF4-FFF2-40B4-BE49-F238E27FC236}">
                  <a16:creationId xmlns:a16="http://schemas.microsoft.com/office/drawing/2014/main" xmlns="" id="{383A3751-B320-9792-42EF-6D3CF8F96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" y="1097"/>
              <a:ext cx="4847" cy="0"/>
            </a:xfrm>
            <a:prstGeom prst="line">
              <a:avLst/>
            </a:prstGeom>
            <a:noFill/>
            <a:ln w="38160" cap="sq">
              <a:solidFill>
                <a:srgbClr val="6666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Arial" charset="0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Arial" charset="0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Arial" charset="0"/>
          <a:cs typeface="Arial" charset="0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Arial" charset="0"/>
          <a:cs typeface="Arial" charset="0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xmlns="" id="{1CD0E790-DD8A-0ACF-5D4A-380FD0832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xmlns="" id="{5BF36EFA-4156-5C33-0907-98A0B6938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xmlns="" id="{5631F946-C33E-DFAB-964A-3A810669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 cap="sq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xmlns="" id="{7825F2C3-703C-DD90-D9F2-2E099BCEF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46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xmlns="" id="{E7A4E102-3CF5-6FA5-729B-292EE4A0F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916113"/>
            <a:ext cx="7694613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xmlns="" id="{CEFE059E-580B-3041-5C25-B45133B0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4CD9B84C-B3AA-6D67-542E-38871C34156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555875" y="6400800"/>
            <a:ext cx="3959225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altLang="pt-BR"/>
              <a:t>Aula Inaugural Pós-graduação EM UNESP-Rio Claro    7/8/2012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F0D57A8B-63CD-F1D1-1E2C-33719383D1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86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19FB91-FF9C-8147-B9E9-CED23CFBFDF9}" type="slidenum">
              <a:rPr lang="fr-FR" altLang="pt-BR"/>
              <a:pPr>
                <a:defRPr/>
              </a:pPr>
              <a:t>‹nº›</a:t>
            </a:fld>
            <a:endParaRPr lang="fr-F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rgbClr val="CC33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Arial" charset="0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Arial" charset="0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Arial" charset="0"/>
          <a:cs typeface="Arial" charset="0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Arial" charset="0"/>
          <a:cs typeface="Arial" charset="0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doprofessor.mec.gov.br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.fc.ul.pt/docentes/jponte/curso_rio_claro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>
            <a:extLst>
              <a:ext uri="{FF2B5EF4-FFF2-40B4-BE49-F238E27FC236}">
                <a16:creationId xmlns:a16="http://schemas.microsoft.com/office/drawing/2014/main" xmlns="" id="{6CF24DF6-EDA5-E178-8FE6-FEBA1B3FB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5" y="784225"/>
            <a:ext cx="57721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800" dirty="0">
                <a:solidFill>
                  <a:srgbClr val="0000FF"/>
                </a:solidFill>
              </a:rPr>
              <a:t>MPM5614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400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b="1" i="1" dirty="0">
                <a:solidFill>
                  <a:srgbClr val="000000"/>
                </a:solidFill>
              </a:rPr>
              <a:t>Recursos Digitais</a:t>
            </a:r>
            <a:r>
              <a:rPr lang="pt-BR" altLang="pt-BR" sz="4000" dirty="0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i="1" dirty="0">
                <a:solidFill>
                  <a:srgbClr val="000000"/>
                </a:solidFill>
              </a:rPr>
              <a:t>Avaliação ou Análise crítica pelo professor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4000" i="1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600" i="1" dirty="0">
                <a:solidFill>
                  <a:srgbClr val="000000"/>
                </a:solidFill>
              </a:rPr>
              <a:t>Profa. Ana Paula Jahn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600" i="1" dirty="0">
                <a:solidFill>
                  <a:srgbClr val="000000"/>
                </a:solidFill>
              </a:rPr>
              <a:t>1/2022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xmlns="" id="{7704E0FC-ABA0-BBCD-3CD2-AA888A4C4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D8D396D1-DDFE-7F4C-8622-7F6E3FE41E49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xmlns="" id="{F03FB0AA-6C54-81D3-0B9A-90C14AB3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035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Recurso </a:t>
            </a:r>
            <a:r>
              <a:rPr lang="fr-FR" altLang="pt-BR" sz="3600" b="1">
                <a:solidFill>
                  <a:srgbClr val="CC3300"/>
                </a:solidFill>
              </a:rPr>
              <a:t>cenarizado</a:t>
            </a: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xmlns="" id="{A6EC40D9-C6D2-7B8F-6A56-1229E9B77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3538"/>
            <a:ext cx="9144000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>
            <a:extLst>
              <a:ext uri="{FF2B5EF4-FFF2-40B4-BE49-F238E27FC236}">
                <a16:creationId xmlns:a16="http://schemas.microsoft.com/office/drawing/2014/main" xmlns="" id="{C63BC598-6250-A46B-E400-3744A3869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74E74CC3-EE0C-8740-8F4C-087181B6ABC2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xmlns="" id="{E59DF432-FAC6-D098-F2B5-155B9B7B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Repositórios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xmlns="" id="{4036A0C0-A079-E4B3-D4FE-7288F0CDD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b="1" dirty="0"/>
              <a:t>M3</a:t>
            </a:r>
            <a:r>
              <a:rPr lang="pt-BR" altLang="pt-BR" sz="2000" dirty="0"/>
              <a:t> da UNICAMP</a:t>
            </a:r>
          </a:p>
          <a:p>
            <a:pPr lvl="2" eaLnBrk="1" hangingPunct="1">
              <a:spcBef>
                <a:spcPts val="600"/>
              </a:spcBef>
              <a:buClr>
                <a:srgbClr val="666699"/>
              </a:buClr>
              <a:buFont typeface="Wingdings" pitchFamily="2" charset="2"/>
              <a:buChar char=""/>
            </a:pPr>
            <a:r>
              <a:rPr lang="pt-BR" altLang="pt-BR" dirty="0">
                <a:ea typeface="ＭＳ Ｐゴシック" panose="020B0600070205080204" pitchFamily="34" charset="-128"/>
              </a:rPr>
              <a:t>http://m3.ime.unicamp.br/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b="1" dirty="0"/>
              <a:t>Conteúdos Digitais </a:t>
            </a:r>
            <a:r>
              <a:rPr lang="pt-BR" altLang="pt-BR" sz="2000" dirty="0"/>
              <a:t>da UFF</a:t>
            </a:r>
          </a:p>
          <a:p>
            <a:pPr lvl="2" eaLnBrk="1" hangingPunct="1">
              <a:spcBef>
                <a:spcPts val="600"/>
              </a:spcBef>
              <a:buClr>
                <a:srgbClr val="666699"/>
              </a:buClr>
              <a:buFont typeface="Wingdings" pitchFamily="2" charset="2"/>
              <a:buChar char=""/>
            </a:pPr>
            <a:r>
              <a:rPr lang="pt-BR" altLang="pt-BR" dirty="0">
                <a:ea typeface="ＭＳ Ｐゴシック" panose="020B0600070205080204" pitchFamily="34" charset="-128"/>
              </a:rPr>
              <a:t>http://</a:t>
            </a:r>
            <a:r>
              <a:rPr lang="pt-BR" altLang="pt-BR" dirty="0" err="1">
                <a:ea typeface="ＭＳ Ｐゴシック" panose="020B0600070205080204" pitchFamily="34" charset="-128"/>
              </a:rPr>
              <a:t>www.uff.br</a:t>
            </a:r>
            <a:r>
              <a:rPr lang="pt-BR" altLang="pt-BR" dirty="0">
                <a:ea typeface="ＭＳ Ｐゴシック" panose="020B0600070205080204" pitchFamily="34" charset="-128"/>
              </a:rPr>
              <a:t>/</a:t>
            </a:r>
            <a:r>
              <a:rPr lang="pt-BR" altLang="pt-BR" dirty="0" err="1">
                <a:ea typeface="ＭＳ Ｐゴシック" panose="020B0600070205080204" pitchFamily="34" charset="-128"/>
              </a:rPr>
              <a:t>cdme</a:t>
            </a:r>
            <a:r>
              <a:rPr lang="pt-BR" altLang="pt-BR" dirty="0">
                <a:ea typeface="ＭＳ Ｐゴシック" panose="020B0600070205080204" pitchFamily="34" charset="-128"/>
              </a:rPr>
              <a:t>/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b="1" dirty="0"/>
              <a:t>Portal do Professor </a:t>
            </a:r>
            <a:r>
              <a:rPr lang="pt-BR" altLang="pt-BR" sz="2000" dirty="0"/>
              <a:t>do MEC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dirty="0">
                <a:hlinkClick r:id="rId3"/>
              </a:rPr>
              <a:t>http://portaldoprofessor.mec.gov.br/index.html</a:t>
            </a:r>
            <a:endParaRPr lang="pt-BR" altLang="pt-BR" sz="2000" dirty="0"/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dirty="0"/>
              <a:t>OBAMA (https://</a:t>
            </a:r>
            <a:r>
              <a:rPr lang="pt-BR" altLang="pt-BR" sz="2000" dirty="0" err="1"/>
              <a:t>obama.imd.ufrn.br</a:t>
            </a:r>
            <a:r>
              <a:rPr lang="pt-BR" altLang="pt-BR" sz="2000" dirty="0"/>
              <a:t>/</a:t>
            </a:r>
            <a:r>
              <a:rPr lang="pt-BR" altLang="pt-BR" sz="2000" dirty="0" err="1"/>
              <a:t>objetosAprendizagem</a:t>
            </a:r>
            <a:r>
              <a:rPr lang="pt-BR" altLang="pt-BR" sz="2000" dirty="0"/>
              <a:t>/busca)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dirty="0"/>
              <a:t>UNIVESP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 dirty="0"/>
              <a:t>PHET </a:t>
            </a:r>
            <a:r>
              <a:rPr lang="pt-BR" altLang="pt-BR" sz="2000" dirty="0" smtClean="0"/>
              <a:t>; </a:t>
            </a:r>
            <a:r>
              <a:rPr lang="pt-BR" altLang="pt-BR" sz="2000" dirty="0" err="1" smtClean="0"/>
              <a:t>AtivEstat</a:t>
            </a:r>
            <a:r>
              <a:rPr lang="pt-BR" altLang="pt-BR" sz="2000" dirty="0" smtClean="0"/>
              <a:t> ; </a:t>
            </a:r>
            <a:r>
              <a:rPr lang="pt-BR" altLang="pt-BR" sz="2000" dirty="0" err="1" smtClean="0"/>
              <a:t>MathIgon</a:t>
            </a:r>
            <a:endParaRPr lang="pt-BR" altLang="pt-BR" sz="2000" dirty="0"/>
          </a:p>
          <a:p>
            <a:pPr lvl="1" eaLnBrk="1" hangingPunct="1">
              <a:buClr>
                <a:srgbClr val="666699"/>
              </a:buClr>
              <a:buFont typeface="Wingdings" pitchFamily="2" charset="2"/>
              <a:buChar char=""/>
            </a:pPr>
            <a:r>
              <a:rPr lang="pt-BR" altLang="pt-BR" sz="2000" b="1" dirty="0"/>
              <a:t>Outros???? </a:t>
            </a:r>
            <a:r>
              <a:rPr lang="pt-BR" altLang="pt-BR" sz="2000" b="1" u="sng" dirty="0">
                <a:solidFill>
                  <a:srgbClr val="0000FF"/>
                </a:solidFill>
              </a:rPr>
              <a:t>Tarefa</a:t>
            </a:r>
            <a:r>
              <a:rPr lang="pt-BR" altLang="pt-BR" sz="2000" b="1" dirty="0"/>
              <a:t>: ajude a atualizar essa lista!</a:t>
            </a:r>
          </a:p>
          <a:p>
            <a:pPr lvl="2" eaLnBrk="1" hangingPunct="1">
              <a:spcBef>
                <a:spcPts val="600"/>
              </a:spcBef>
              <a:buClrTx/>
              <a:buFontTx/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>
            <a:extLst>
              <a:ext uri="{FF2B5EF4-FFF2-40B4-BE49-F238E27FC236}">
                <a16:creationId xmlns:a16="http://schemas.microsoft.com/office/drawing/2014/main" xmlns="" id="{ADE92683-5FAC-1E14-91F3-1A604DCFF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0330DCCB-0A15-0E48-A9D4-CA78FB440252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xmlns="" id="{53426558-3972-ACB9-3E6E-47E680307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Objetivo</a:t>
            </a:r>
          </a:p>
        </p:txBody>
      </p:sp>
      <p:sp>
        <p:nvSpPr>
          <p:cNvPr id="14339" name="AutoShape 3">
            <a:extLst>
              <a:ext uri="{FF2B5EF4-FFF2-40B4-BE49-F238E27FC236}">
                <a16:creationId xmlns:a16="http://schemas.microsoft.com/office/drawing/2014/main" xmlns="" id="{57A38FD0-B8B9-06EE-7463-A2D60712C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941888"/>
            <a:ext cx="2881313" cy="719137"/>
          </a:xfrm>
          <a:prstGeom prst="roundRect">
            <a:avLst>
              <a:gd name="adj" fmla="val 16667"/>
            </a:avLst>
          </a:prstGeom>
          <a:solidFill>
            <a:srgbClr val="F4B4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000" dirty="0" err="1"/>
              <a:t>Reutilização</a:t>
            </a:r>
            <a:r>
              <a:rPr lang="fr-FR" altLang="pt-BR" sz="2000" dirty="0"/>
              <a:t> do </a:t>
            </a:r>
            <a:r>
              <a:rPr lang="fr-FR" altLang="pt-BR" sz="2000" dirty="0" err="1"/>
              <a:t>recurso</a:t>
            </a:r>
            <a:endParaRPr lang="fr-FR" altLang="pt-BR" sz="2000" dirty="0"/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xmlns="" id="{53C60810-12E1-2209-2A24-6ECA5A9F0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3573463"/>
            <a:ext cx="2881312" cy="719137"/>
          </a:xfrm>
          <a:prstGeom prst="roundRect">
            <a:avLst>
              <a:gd name="adj" fmla="val 16667"/>
            </a:avLst>
          </a:prstGeom>
          <a:solidFill>
            <a:srgbClr val="F4B4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000"/>
              <a:t>Apropriação do recurso</a:t>
            </a: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xmlns="" id="{14B493C2-A6E9-9947-7124-936540B6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133600"/>
            <a:ext cx="2881312" cy="790575"/>
          </a:xfrm>
          <a:prstGeom prst="roundRect">
            <a:avLst>
              <a:gd name="adj" fmla="val 16667"/>
            </a:avLst>
          </a:prstGeom>
          <a:solidFill>
            <a:srgbClr val="F4B4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000"/>
              <a:t>« Bom » conhecimento do recurso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xmlns="" id="{F9403CD5-FFEE-8047-9A72-C7789A4572D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3744" y="3031332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rgbClr val="9933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xmlns="" id="{178E014C-5ED0-3B2D-A705-BF4D1CDB792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3744" y="4399757"/>
            <a:ext cx="431800" cy="360362"/>
          </a:xfrm>
          <a:prstGeom prst="rightArrow">
            <a:avLst>
              <a:gd name="adj1" fmla="val 50000"/>
              <a:gd name="adj2" fmla="val 29956"/>
            </a:avLst>
          </a:prstGeom>
          <a:solidFill>
            <a:srgbClr val="9933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pt-BR"/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xmlns="" id="{F5FF5F8F-769B-CC19-664B-C7698EEA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941888"/>
            <a:ext cx="2663825" cy="935037"/>
          </a:xfrm>
          <a:prstGeom prst="cloudCallout">
            <a:avLst>
              <a:gd name="adj1" fmla="val -56736"/>
              <a:gd name="adj2" fmla="val -125384"/>
            </a:avLst>
          </a:prstGeom>
          <a:solidFill>
            <a:srgbClr val="666699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000">
                <a:solidFill>
                  <a:srgbClr val="FFFFFF"/>
                </a:solidFill>
              </a:rPr>
              <a:t>Modificação Adaptação</a:t>
            </a:r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xmlns="" id="{F7DACE47-E02F-3EE0-CD60-952AC59B7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357563"/>
            <a:ext cx="2663825" cy="863600"/>
          </a:xfrm>
          <a:prstGeom prst="cloudCallout">
            <a:avLst>
              <a:gd name="adj1" fmla="val -53991"/>
              <a:gd name="adj2" fmla="val -98347"/>
            </a:avLst>
          </a:prstGeom>
          <a:solidFill>
            <a:srgbClr val="666699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000">
                <a:solidFill>
                  <a:srgbClr val="FFFFFF"/>
                </a:solidFill>
              </a:rPr>
              <a:t>Análise</a:t>
            </a:r>
          </a:p>
        </p:txBody>
      </p:sp>
      <p:sp>
        <p:nvSpPr>
          <p:cNvPr id="14346" name="AutoShape 10">
            <a:extLst>
              <a:ext uri="{FF2B5EF4-FFF2-40B4-BE49-F238E27FC236}">
                <a16:creationId xmlns:a16="http://schemas.microsoft.com/office/drawing/2014/main" xmlns="" id="{D0172FFF-C3A5-32BA-16FC-E94AF9B8C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196975"/>
            <a:ext cx="4464050" cy="1871663"/>
          </a:xfrm>
          <a:prstGeom prst="horizontalScroll">
            <a:avLst>
              <a:gd name="adj" fmla="val 12500"/>
            </a:avLst>
          </a:prstGeom>
          <a:solidFill>
            <a:srgbClr val="FF0000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2400">
                <a:solidFill>
                  <a:srgbClr val="FFFFFF"/>
                </a:solidFill>
              </a:rPr>
              <a:t>Necessidade de estabelecer critérios para </a:t>
            </a:r>
            <a:r>
              <a:rPr lang="fr-FR" altLang="pt-BR" sz="2400" b="1">
                <a:solidFill>
                  <a:srgbClr val="FFFFFF"/>
                </a:solidFill>
              </a:rPr>
              <a:t>analisar</a:t>
            </a:r>
            <a:r>
              <a:rPr lang="fr-FR" altLang="pt-BR" sz="2400">
                <a:solidFill>
                  <a:srgbClr val="FFFFFF"/>
                </a:solidFill>
              </a:rPr>
              <a:t> recursos digitais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xmlns="" id="{4B8526FA-21D8-69E4-C9CF-EBC864A5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E68C9962-53A0-BC4D-9799-097652756EFA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xmlns="" id="{EFC57341-457B-7F23-FD5D-33C698188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200">
                <a:solidFill>
                  <a:srgbClr val="CC3300"/>
                </a:solidFill>
              </a:rPr>
              <a:t>Selecionar, analisar, adaptar recursos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xmlns="" id="{0D2A6BD3-8BD6-B446-EA50-D36531AE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sz="2400"/>
              <a:t>Definir </a:t>
            </a:r>
            <a:r>
              <a:rPr lang="pt-BR" altLang="pt-BR" sz="2400" b="1">
                <a:solidFill>
                  <a:srgbClr val="CC3300"/>
                </a:solidFill>
              </a:rPr>
              <a:t>critérios de análise</a:t>
            </a:r>
            <a:r>
              <a:rPr lang="pt-BR" altLang="pt-BR" sz="2400" b="1"/>
              <a:t> </a:t>
            </a:r>
            <a:r>
              <a:rPr lang="pt-BR" altLang="pt-BR" sz="2400"/>
              <a:t>dos recursos</a:t>
            </a:r>
          </a:p>
          <a:p>
            <a:pPr lvl="1" eaLnBrk="1" hangingPunct="1">
              <a:spcBef>
                <a:spcPts val="500"/>
              </a:spcBef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/>
              <a:t>O que um professor deve observar, verificar e analisar num recurso digital?</a:t>
            </a:r>
          </a:p>
          <a:p>
            <a:pPr lvl="1" eaLnBrk="1" hangingPunct="1">
              <a:spcBef>
                <a:spcPts val="500"/>
              </a:spcBef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/>
              <a:t>Quais critérios para </a:t>
            </a:r>
            <a:r>
              <a:rPr lang="pt-BR" altLang="pt-BR" sz="2000" b="1"/>
              <a:t>analisar criticamente </a:t>
            </a:r>
            <a:r>
              <a:rPr lang="pt-BR" altLang="pt-BR" sz="2000"/>
              <a:t>um recurso digital (ou OA) disponível na </a:t>
            </a:r>
            <a:r>
              <a:rPr lang="pt-BR" altLang="pt-BR" sz="2000" i="1"/>
              <a:t>Web</a:t>
            </a:r>
            <a:r>
              <a:rPr lang="pt-BR" altLang="pt-BR" sz="2000"/>
              <a:t>? </a:t>
            </a:r>
          </a:p>
          <a:p>
            <a:pPr lvl="1" eaLnBrk="1" hangingPunct="1">
              <a:spcBef>
                <a:spcPts val="500"/>
              </a:spcBef>
              <a:buClrTx/>
              <a:buSzPct val="90000"/>
              <a:buFontTx/>
              <a:buNone/>
            </a:pPr>
            <a:endParaRPr lang="pt-BR" altLang="pt-BR" sz="2000" b="1"/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sz="2400"/>
              <a:t>Incentivar os professores a se basearem em critérios para realizar </a:t>
            </a:r>
            <a:r>
              <a:rPr lang="pt-BR" altLang="pt-BR" sz="2400" b="1">
                <a:solidFill>
                  <a:srgbClr val="CC3300"/>
                </a:solidFill>
              </a:rPr>
              <a:t>análises</a:t>
            </a:r>
            <a:r>
              <a:rPr lang="pt-BR" altLang="pt-BR" sz="2400">
                <a:solidFill>
                  <a:srgbClr val="CC3300"/>
                </a:solidFill>
              </a:rPr>
              <a:t> </a:t>
            </a:r>
            <a:r>
              <a:rPr lang="pt-BR" altLang="pt-BR" sz="2400"/>
              <a:t>de recursos</a:t>
            </a:r>
          </a:p>
          <a:p>
            <a:pPr lvl="1" eaLnBrk="1" hangingPunct="1">
              <a:spcBef>
                <a:spcPts val="500"/>
              </a:spcBef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/>
              <a:t>Compreender melhor o recurso</a:t>
            </a:r>
          </a:p>
          <a:p>
            <a:pPr lvl="1" eaLnBrk="1" hangingPunct="1">
              <a:spcBef>
                <a:spcPts val="500"/>
              </a:spcBef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/>
              <a:t>Identificar aspectos positivos e negativos</a:t>
            </a:r>
          </a:p>
          <a:p>
            <a:pPr lvl="1" eaLnBrk="1" hangingPunct="1">
              <a:spcBef>
                <a:spcPts val="500"/>
              </a:spcBef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sz="2000"/>
              <a:t>Modificar e/ou adaptar ao seu contexto particular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>
            <a:extLst>
              <a:ext uri="{FF2B5EF4-FFF2-40B4-BE49-F238E27FC236}">
                <a16:creationId xmlns:a16="http://schemas.microsoft.com/office/drawing/2014/main" xmlns="" id="{4B8526FA-21D8-69E4-C9CF-EBC864A5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E68C9962-53A0-BC4D-9799-097652756EFA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xmlns="" id="{EFC57341-457B-7F23-FD5D-33C698188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3200" b="1" dirty="0">
                <a:solidFill>
                  <a:srgbClr val="CC3300"/>
                </a:solidFill>
              </a:rPr>
              <a:t>3 Atividades em grupo</a:t>
            </a:r>
            <a:r>
              <a:rPr lang="pt-BR" altLang="pt-BR" sz="3200" dirty="0">
                <a:solidFill>
                  <a:srgbClr val="CC3300"/>
                </a:solidFill>
              </a:rPr>
              <a:t>: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xmlns="" id="{0D2A6BD3-8BD6-B446-EA50-D36531AE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388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dirty="0"/>
              <a:t>1) Retomar a atividade do </a:t>
            </a:r>
            <a:r>
              <a:rPr lang="pt-BR" altLang="pt-BR" i="1" dirty="0" err="1"/>
              <a:t>Geogebra</a:t>
            </a:r>
            <a:r>
              <a:rPr lang="pt-BR" altLang="pt-BR" dirty="0"/>
              <a:t> proposta em 12/05 (comentar, resolver e justificar)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dirty="0"/>
              <a:t>2) Discutir os potenciais dos ambientes de Geometria Dinâmica para uso no ensino de Matemática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dirty="0"/>
              <a:t>3) Levantar critérios de análise de recursos digitais – no geral.</a:t>
            </a:r>
          </a:p>
        </p:txBody>
      </p:sp>
    </p:spTree>
    <p:extLst>
      <p:ext uri="{BB962C8B-B14F-4D97-AF65-F5344CB8AC3E}">
        <p14:creationId xmlns:p14="http://schemas.microsoft.com/office/powerpoint/2010/main" val="341092432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xmlns="" id="{9EB18589-F457-044D-F8BF-9F4462B7E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  <a:cs typeface="DejaVu Sans"/>
              </a:rPr>
              <a:t>Interfaces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ED506E6E-5FA9-7BA8-E4FA-CC8402C78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66900"/>
            <a:ext cx="72009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en-US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“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a área de comunicação entre o homem e a máquina</a:t>
            </a:r>
            <a:r>
              <a:rPr lang="pt-BR" altLang="en-US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”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(ROYO, 2008. p. 89)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A interface pode influenciar a maneira como o aluno se apropria do conteúdo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Na </a:t>
            </a: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usabilidade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(facilidade de uso) e na </a:t>
            </a: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eficiência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(facilitador da aprendizagem)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Intuitivas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, emprego de imagens, legibilidade dos textos, orientação e navegação, </a:t>
            </a:r>
            <a:r>
              <a:rPr lang="pt-BR" altLang="pt-BR" b="1" i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feedback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, </a:t>
            </a: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consistência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e </a:t>
            </a:r>
            <a:r>
              <a:rPr lang="pt-BR" altLang="pt-BR" b="1" i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design</a:t>
            </a: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minimalista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>
            <a:extLst>
              <a:ext uri="{FF2B5EF4-FFF2-40B4-BE49-F238E27FC236}">
                <a16:creationId xmlns:a16="http://schemas.microsoft.com/office/drawing/2014/main" xmlns="" id="{81D4D6FC-8F7F-0D05-09A5-73E26206F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  <a:cs typeface="DejaVu Sans"/>
              </a:rPr>
              <a:t>Usabilidade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5AD87310-5FF4-ACA5-1190-C083DA1BE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66900"/>
            <a:ext cx="72009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Usabilidade é o termo utilizado para se referir à facilidade com que os usuários lidam com uma ferramenta.</a:t>
            </a:r>
          </a:p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Em outras palavras, é a maneira com a qual um dispositivo ou funcionalidade tecnológica é aplicado para o cumprimento de seu objetivo.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>
            <a:extLst>
              <a:ext uri="{FF2B5EF4-FFF2-40B4-BE49-F238E27FC236}">
                <a16:creationId xmlns:a16="http://schemas.microsoft.com/office/drawing/2014/main" xmlns="" id="{8C452DBC-DDB5-6266-4C14-CE51BC59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  <a:cs typeface="DejaVu Sans"/>
              </a:rPr>
              <a:t>Usabilidade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A5569522-73AB-ED83-67A7-CCA2E952A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66900"/>
            <a:ext cx="7200900" cy="408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4313" indent="-214313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1363" indent="-284163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Refere-se à capacidade de uso da interface de um programa de computador, aplicativo, website ou outro elemento que aceite comandos diretos de uma pessoa.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endParaRPr lang="pt-BR" altLang="pt-BR" dirty="0">
              <a:solidFill>
                <a:srgbClr val="3E3D2D"/>
              </a:solidFill>
              <a:latin typeface="Century Gothic" panose="020B0502020202020204" pitchFamily="34" charset="0"/>
            </a:endParaRP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Para que algo seja “usável”, precisa ser </a:t>
            </a:r>
            <a:r>
              <a:rPr lang="pt-BR" altLang="pt-BR" b="1" dirty="0">
                <a:solidFill>
                  <a:srgbClr val="3E3D2D"/>
                </a:solidFill>
                <a:latin typeface="Century Gothic" panose="020B0502020202020204" pitchFamily="34" charset="0"/>
              </a:rPr>
              <a:t>simples</a:t>
            </a: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 e </a:t>
            </a:r>
            <a:r>
              <a:rPr lang="pt-BR" altLang="pt-BR" b="1" dirty="0">
                <a:solidFill>
                  <a:srgbClr val="3E3D2D"/>
                </a:solidFill>
                <a:latin typeface="Century Gothic" panose="020B0502020202020204" pitchFamily="34" charset="0"/>
              </a:rPr>
              <a:t>prático</a:t>
            </a: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 eaLnBrk="1" hangingPunct="1">
              <a:buClr>
                <a:srgbClr val="3E3D2D"/>
              </a:buClr>
              <a:buSzPct val="25000"/>
              <a:buFont typeface="Times New Roman" panose="02020603050405020304" pitchFamily="18" charset="0"/>
              <a:buNone/>
              <a:defRPr/>
            </a:pPr>
            <a:endParaRPr lang="pt-BR" altLang="pt-BR" dirty="0">
              <a:solidFill>
                <a:srgbClr val="3E3D2D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>
            <a:extLst>
              <a:ext uri="{FF2B5EF4-FFF2-40B4-BE49-F238E27FC236}">
                <a16:creationId xmlns:a16="http://schemas.microsoft.com/office/drawing/2014/main" xmlns="" id="{306B017C-F3D7-20BC-C2D3-8B8E7E838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  <a:cs typeface="DejaVu Sans"/>
              </a:rPr>
              <a:t>Interatividade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xmlns="" id="{FF8852CA-DDF4-2CBE-DEF3-66127533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66900"/>
            <a:ext cx="72009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Do ponto de vista sociológico:</a:t>
            </a:r>
          </a:p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A relação entre duas ou mais pessoas que, em determinada situação, adaptam seus comportamentos e ações uns aos outros.</a:t>
            </a:r>
          </a:p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endParaRPr lang="pt-BR" altLang="pt-BR" sz="2400">
              <a:solidFill>
                <a:srgbClr val="3E3D2D"/>
              </a:solidFill>
              <a:latin typeface="Century Gothic" panose="020B050202020202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Associado às mídias digitais</a:t>
            </a:r>
          </a:p>
          <a:p>
            <a:pPr eaLnBrk="1" hangingPunct="1">
              <a:spcBef>
                <a:spcPct val="0"/>
              </a:spcBef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4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Uma medida do potencial de uma mídia permitir que o usuário exerça influência sobre o conteúdo ou a forma da comunicação mediada.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>
            <a:extLst>
              <a:ext uri="{FF2B5EF4-FFF2-40B4-BE49-F238E27FC236}">
                <a16:creationId xmlns:a16="http://schemas.microsoft.com/office/drawing/2014/main" xmlns="" id="{08E73B1E-A61D-7DCD-0B09-800BED29F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  <a:cs typeface="DejaVu Sans"/>
              </a:rPr>
              <a:t>Interatividade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AF7B6887-ED79-6491-3D00-B3DBB2528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866900"/>
            <a:ext cx="7200900" cy="408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4313" indent="-214313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1363" indent="-284163"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Ações que o usuário deve/pode exercer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“</a:t>
            </a:r>
            <a:r>
              <a:rPr lang="pt-BR" altLang="pt-BR" dirty="0" err="1">
                <a:solidFill>
                  <a:srgbClr val="3E3D2D"/>
                </a:solidFill>
                <a:latin typeface="Century Gothic" panose="020B0502020202020204" pitchFamily="34" charset="0"/>
              </a:rPr>
              <a:t>Responsividade</a:t>
            </a: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” para o usuário;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Monitoramento da informação;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  <a:defRPr/>
            </a:pPr>
            <a:r>
              <a:rPr lang="pt-BR" altLang="pt-BR" dirty="0">
                <a:solidFill>
                  <a:srgbClr val="3E3D2D"/>
                </a:solidFill>
                <a:latin typeface="Century Gothic" panose="020B0502020202020204" pitchFamily="34" charset="0"/>
              </a:rPr>
              <a:t>Facilidade de adicionar informação.</a:t>
            </a:r>
          </a:p>
          <a:p>
            <a:pPr marL="0" indent="0" eaLnBrk="1" hangingPunct="1">
              <a:buClr>
                <a:srgbClr val="3E3D2D"/>
              </a:buClr>
              <a:buSzPct val="25000"/>
              <a:buFont typeface="Times New Roman" panose="02020603050405020304" pitchFamily="18" charset="0"/>
              <a:buNone/>
              <a:defRPr/>
            </a:pPr>
            <a:endParaRPr lang="pt-BR" altLang="pt-BR" dirty="0">
              <a:solidFill>
                <a:srgbClr val="3E3D2D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buClr>
                <a:srgbClr val="3E3D2D"/>
              </a:buClr>
              <a:buSzPct val="25000"/>
              <a:buFont typeface="Times New Roman" panose="02020603050405020304" pitchFamily="18" charset="0"/>
              <a:buNone/>
              <a:defRPr/>
            </a:pPr>
            <a:r>
              <a:rPr lang="pt-BR" altLang="pt-BR" sz="2000" dirty="0">
                <a:solidFill>
                  <a:srgbClr val="3E3D2D"/>
                </a:solidFill>
                <a:latin typeface="Century Gothic" panose="020B0502020202020204" pitchFamily="34" charset="0"/>
              </a:rPr>
              <a:t>Grau com o qual uma </a:t>
            </a:r>
            <a:r>
              <a:rPr lang="pt-BR" altLang="pt-BR" sz="2000" b="1" dirty="0">
                <a:solidFill>
                  <a:srgbClr val="3E3D2D"/>
                </a:solidFill>
                <a:latin typeface="Century Gothic" panose="020B0502020202020204" pitchFamily="34" charset="0"/>
              </a:rPr>
              <a:t>tecnologia de comunicação</a:t>
            </a:r>
            <a:r>
              <a:rPr lang="pt-BR" altLang="pt-BR" sz="2000" dirty="0">
                <a:solidFill>
                  <a:srgbClr val="3E3D2D"/>
                </a:solidFill>
                <a:latin typeface="Century Gothic" panose="020B0502020202020204" pitchFamily="34" charset="0"/>
              </a:rPr>
              <a:t> pode criar um ambiente mediado no qual participantes podem se comunicar [...] sincronizada ou assincronamente e participar em trocas de mensagens recíprocas [...] [e] também se refere à habilidade do usuário de perceber a experiência como uma simulação da comunicação interpessoal.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>
            <a:extLst>
              <a:ext uri="{FF2B5EF4-FFF2-40B4-BE49-F238E27FC236}">
                <a16:creationId xmlns:a16="http://schemas.microsoft.com/office/drawing/2014/main" xmlns="" id="{B8617924-808B-D041-BD9F-2BB7946C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8FA8ECF4-2C4D-5C4D-B14C-013C56F59CD1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xmlns="" id="{1108B7E2-836E-7079-6D54-814359EB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O que se entende por </a:t>
            </a:r>
            <a:r>
              <a:rPr lang="fr-FR" altLang="pt-BR" sz="3600" b="1">
                <a:solidFill>
                  <a:srgbClr val="CC3300"/>
                </a:solidFill>
              </a:rPr>
              <a:t>recurso educacional</a:t>
            </a:r>
            <a:r>
              <a:rPr lang="fr-FR" altLang="pt-BR" sz="360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xmlns="" id="{B6C7CD51-113C-302D-DE2C-5ACF2620B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en-US" altLang="pt-BR"/>
              <a:t>Toda entidade que pode ser usada para ensino, aprendizagem ou formação com intenção pedagógica </a:t>
            </a:r>
            <a:r>
              <a:rPr lang="en-US" altLang="pt-BR" sz="2000"/>
              <a:t>(LOM standards, 2002)</a:t>
            </a:r>
          </a:p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en-US" altLang="pt-BR" sz="2000"/>
          </a:p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Tudo aquilo que pode ser utilizado/aproveitado ou que pode apoiar o trabalho do professor em sala de aula </a:t>
            </a:r>
            <a:r>
              <a:rPr lang="en-GB" altLang="pt-BR" sz="2000"/>
              <a:t>(Guin &amp; Trouche, 2008)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xmlns="" id="{AA9512BB-AF6A-D0B3-C25D-35CF97648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1592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Nível de integração </a:t>
            </a:r>
            <a:r>
              <a:rPr lang="pt-BR" altLang="pt-BR" sz="4000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do OA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D067D818-B487-0CF0-7EE4-50AF64FBC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16113"/>
            <a:ext cx="691356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O que é proposto no recurso já era ou pode ser feito sem seu uso?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O recurso melhora a eficiência das tarefas ou supre eventual falta de material?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O recurso permite ao aluno investigar e formular conjecturas?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O recurso desafia o aluno, contribuindo para que desenvolva atividades distintas daquelas dos ambientes convencionais?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xmlns="" id="{6EE86B95-C2CD-6A36-6E05-3E9C56CAB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6250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Contextualização</a:t>
            </a: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DFAE5DA1-A310-EC47-05A7-BF88D6667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16113"/>
            <a:ext cx="67754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Contexto matemático (intramatemática: uma área específica ou em diversas áreas)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Contexto da realidade (parte dela) ou situações do cotidiano do aluno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Ensinar de forma contextualizada: o que é? Aplicações práticas para a Matemática?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Experiências concretas e diversificadas, transpostas da vida cotidiana para as situações de aprendizagem e vice-versa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xmlns="" id="{B04971FF-F09D-DD2C-E692-DF4128F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04813"/>
            <a:ext cx="702310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Contextualização</a:t>
            </a: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26594A99-3BE2-A9B9-B448-89CE818FC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16113"/>
            <a:ext cx="6775450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i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Já erramos por tornar o ensino muito formal, mas agora se contextualiza tanto que se perde a perspectiva do que está sendo ensinado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(J. P. Ponte)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i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A contextualização é um ato particular. Cada autor, escritor, pesquisador ou professor contextualiza de acordo com suas origens, com suas raízes, com seu modo de ver as coisas com muita prudência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 (Tufano, 2001)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xmlns="" id="{B068662D-4B3B-7173-AFF4-DB9B7BF4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04813"/>
            <a:ext cx="702310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Contextualização</a:t>
            </a: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DEAF3EF8-FEDE-483F-33A4-E9B9247D7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89138"/>
            <a:ext cx="677545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Formas de Contextualizar: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Na História da Matemática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No cotidiano do aluno (Problemas </a:t>
            </a:r>
            <a:r>
              <a:rPr lang="pt-BR" altLang="en-US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“</a:t>
            </a: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reais</a:t>
            </a:r>
            <a:r>
              <a:rPr lang="pt-BR" altLang="en-US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”</a:t>
            </a: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, Problemas </a:t>
            </a:r>
            <a:r>
              <a:rPr lang="pt-BR" altLang="en-US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“</a:t>
            </a: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imaginários</a:t>
            </a:r>
            <a:r>
              <a:rPr lang="pt-BR" altLang="en-US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”</a:t>
            </a: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Na relação com outras disciplinas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pt-BR" altLang="pt-BR" sz="2800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Na integração a outras disciplinas: </a:t>
            </a:r>
            <a:r>
              <a:rPr lang="pt-BR" altLang="pt-BR" sz="2800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interdiciplinaridade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>
            <a:extLst>
              <a:ext uri="{FF2B5EF4-FFF2-40B4-BE49-F238E27FC236}">
                <a16:creationId xmlns:a16="http://schemas.microsoft.com/office/drawing/2014/main" xmlns="" id="{BD1E5438-52B1-AE72-30D6-3939ECDF6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04813"/>
            <a:ext cx="7023100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Contextualização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F3C772C4-B473-8B10-AEC8-4FF35DF4F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773238"/>
            <a:ext cx="6775450" cy="15621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/>
          <a:p>
            <a:pPr marL="741363" lvl="1" indent="-284163" eaLnBrk="1" hangingPunct="1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/>
            </a:pPr>
            <a:r>
              <a:rPr lang="pt-BR" sz="2800" dirty="0">
                <a:solidFill>
                  <a:srgbClr val="3E3D2D"/>
                </a:solidFill>
                <a:latin typeface="Century Gothic" charset="0"/>
                <a:ea typeface="SimSun" charset="0"/>
                <a:cs typeface="DejaVu Sans" charset="0"/>
              </a:rPr>
              <a:t>O problema da</a:t>
            </a:r>
          </a:p>
          <a:p>
            <a:pPr marL="457200" lvl="1" indent="0" eaLnBrk="1" hangingPunct="1">
              <a:buClr>
                <a:srgbClr val="000000"/>
              </a:buClr>
              <a:buSzPct val="100000"/>
              <a:buFont typeface="Times New Roman" charset="0"/>
              <a:buNone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/>
            </a:pPr>
            <a:r>
              <a:rPr lang="pt-BR" sz="2800" dirty="0">
                <a:solidFill>
                  <a:srgbClr val="3E3D2D"/>
                </a:solidFill>
                <a:latin typeface="Century Gothic" charset="0"/>
                <a:ea typeface="SimSun" charset="0"/>
                <a:cs typeface="DejaVu Sans" charset="0"/>
              </a:rPr>
              <a:t>Artificialidade  do contexto</a:t>
            </a:r>
          </a:p>
          <a:p>
            <a:pPr marL="741363" lvl="1" indent="-284163" eaLnBrk="1" hangingPunct="1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  <a:defRPr/>
            </a:pPr>
            <a:r>
              <a:rPr lang="pt-BR" sz="2800" b="1" dirty="0">
                <a:solidFill>
                  <a:srgbClr val="3E3D2D"/>
                </a:solidFill>
                <a:latin typeface="Century Gothic" charset="0"/>
                <a:ea typeface="SimSun" charset="0"/>
                <a:cs typeface="DejaVu Sans" charset="0"/>
              </a:rPr>
              <a:t>Contextos ou pretextos</a:t>
            </a:r>
            <a:r>
              <a:rPr lang="pt-BR" sz="2800" dirty="0">
                <a:solidFill>
                  <a:srgbClr val="3E3D2D"/>
                </a:solidFill>
                <a:latin typeface="Century Gothic" charset="0"/>
                <a:ea typeface="SimSun" charset="0"/>
                <a:cs typeface="DejaVu Sans" charset="0"/>
              </a:rPr>
              <a:t>?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xmlns="" id="{2807434A-8937-2C52-2EE8-35B6AC4D2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3375"/>
            <a:ext cx="325278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xmlns="" id="{399DB9CD-8A38-1D70-B58A-1F0151ADC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3357563"/>
            <a:ext cx="65532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>
            <a:extLst>
              <a:ext uri="{FF2B5EF4-FFF2-40B4-BE49-F238E27FC236}">
                <a16:creationId xmlns:a16="http://schemas.microsoft.com/office/drawing/2014/main" xmlns="" id="{B180EF1D-3EC0-5958-A990-2BADB11FE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3375"/>
            <a:ext cx="70231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94C600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Representações múltiplas</a:t>
            </a: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AAE46446-2528-6CC7-9FAD-581DE6AB1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324100"/>
            <a:ext cx="677545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4313" indent="-21431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Permite uso </a:t>
            </a:r>
            <a:r>
              <a:rPr lang="pt-BR" altLang="pt-BR" b="1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diferentes representações </a:t>
            </a: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do mesmo objeto?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Possibilita as operações de tratamento e de conversão?</a:t>
            </a:r>
          </a:p>
          <a:p>
            <a:pPr eaLnBrk="1" hangingPunct="1">
              <a:buClr>
                <a:srgbClr val="3E3D2D"/>
              </a:buClr>
              <a:buSzPct val="25000"/>
              <a:buFont typeface="Wingdings 2" pitchFamily="2" charset="2"/>
              <a:buChar char=""/>
            </a:pPr>
            <a:r>
              <a:rPr lang="pt-BR" altLang="pt-BR">
                <a:solidFill>
                  <a:srgbClr val="3E3D2D"/>
                </a:solidFill>
                <a:latin typeface="Century Gothic" panose="020B0502020202020204" pitchFamily="34" charset="0"/>
                <a:ea typeface="宋体" panose="02010600030101010101" pitchFamily="2" charset="-122"/>
              </a:rPr>
              <a:t>Propicia um trabalho com conversões nos dois sentidos (congruentes e não congruentes)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>
            <a:extLst>
              <a:ext uri="{FF2B5EF4-FFF2-40B4-BE49-F238E27FC236}">
                <a16:creationId xmlns:a16="http://schemas.microsoft.com/office/drawing/2014/main" xmlns="" id="{A467822F-6584-E0E2-9D06-F4CF6AC5F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2276475"/>
            <a:ext cx="7632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TUFANO, Wagner. Contextualização. ln: FAZENDA, Ivani C.</a:t>
            </a:r>
          </a:p>
          <a:p>
            <a:pPr eaLnBrk="1" hangingPunct="1"/>
            <a:r>
              <a:rPr lang="pt-BR" altLang="pt-BR" sz="2000" b="1">
                <a:solidFill>
                  <a:srgbClr val="000000"/>
                </a:solidFill>
                <a:ea typeface="宋体" panose="02010600030101010101" pitchFamily="2" charset="-122"/>
              </a:rPr>
              <a:t>Dicionário em Construção</a:t>
            </a:r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: Interdisciplinaridade. São Paulo: Cortez, 2001.</a:t>
            </a:r>
          </a:p>
          <a:p>
            <a:pPr eaLnBrk="1" hangingPunct="1"/>
            <a:endParaRPr lang="pt-BR" altLang="pt-BR" sz="200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1" hangingPunct="1"/>
            <a:endParaRPr lang="pt-BR" altLang="pt-BR" sz="20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xmlns="" id="{E52F0256-4234-95D6-07AF-2B0945B3C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63" y="3429000"/>
            <a:ext cx="799941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PONTE, João Pedro. A investigação sobre o professor de Matemática:</a:t>
            </a:r>
          </a:p>
          <a:p>
            <a:pPr eaLnBrk="1" hangingPunct="1"/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Problemas e perspectivas. Disponível em:</a:t>
            </a:r>
          </a:p>
          <a:p>
            <a:pPr eaLnBrk="1" hangingPunct="1"/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&lt; </a:t>
            </a:r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  <a:hlinkClick r:id="rId3"/>
              </a:rPr>
              <a:t>http://www.educ.fc.ul.pt/docentes/jponte/curso_rio_claro.htm</a:t>
            </a:r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&gt;.</a:t>
            </a:r>
          </a:p>
          <a:p>
            <a:pPr eaLnBrk="1" hangingPunct="1"/>
            <a:r>
              <a:rPr lang="pt-BR" altLang="pt-BR" sz="2000">
                <a:solidFill>
                  <a:srgbClr val="000000"/>
                </a:solidFill>
                <a:ea typeface="宋体" panose="02010600030101010101" pitchFamily="2" charset="-122"/>
              </a:rPr>
              <a:t>Acesso em: 10 maio 2016.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xmlns="" id="{7818390C-E6D0-C055-89BF-7B23DC8C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1E56E40-B57B-7541-8AC5-F72F39B3DFCC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xmlns="" id="{ACBF235B-D040-0CD0-620F-8C2D8C74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E os </a:t>
            </a:r>
            <a:r>
              <a:rPr lang="fr-FR" altLang="pt-BR" sz="3600" b="1">
                <a:solidFill>
                  <a:srgbClr val="CC3300"/>
                </a:solidFill>
              </a:rPr>
              <a:t>recursos digitais</a:t>
            </a:r>
            <a:r>
              <a:rPr lang="fr-FR" altLang="pt-BR" sz="360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xmlns="" id="{00AA8F01-9AF2-EE31-410D-23ACDFC4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en-GB" altLang="pt-BR" sz="2400" dirty="0" err="1"/>
              <a:t>Recursos</a:t>
            </a:r>
            <a:r>
              <a:rPr lang="en-GB" altLang="pt-BR" sz="2400" dirty="0"/>
              <a:t> </a:t>
            </a:r>
            <a:r>
              <a:rPr lang="en-GB" altLang="pt-BR" sz="2400" dirty="0" err="1"/>
              <a:t>digitais</a:t>
            </a:r>
            <a:r>
              <a:rPr lang="en-GB" altLang="pt-BR" sz="2400" dirty="0"/>
              <a:t> que </a:t>
            </a:r>
            <a:r>
              <a:rPr lang="en-GB" altLang="pt-BR" sz="2400" dirty="0" err="1"/>
              <a:t>podem</a:t>
            </a:r>
            <a:r>
              <a:rPr lang="en-GB" altLang="pt-BR" sz="2400" dirty="0"/>
              <a:t> ser </a:t>
            </a:r>
            <a:r>
              <a:rPr lang="en-GB" altLang="pt-BR" sz="2400" dirty="0" err="1"/>
              <a:t>usados</a:t>
            </a:r>
            <a:r>
              <a:rPr lang="en-GB" altLang="pt-BR" sz="2400" dirty="0"/>
              <a:t>, </a:t>
            </a:r>
            <a:r>
              <a:rPr lang="en-GB" altLang="pt-BR" sz="2400" dirty="0" err="1"/>
              <a:t>reutilizados</a:t>
            </a:r>
            <a:r>
              <a:rPr lang="en-GB" altLang="pt-BR" sz="2400" dirty="0"/>
              <a:t> e </a:t>
            </a:r>
            <a:r>
              <a:rPr lang="en-GB" altLang="pt-BR" sz="2400" dirty="0" err="1"/>
              <a:t>combinados</a:t>
            </a:r>
            <a:r>
              <a:rPr lang="en-GB" altLang="pt-BR" sz="2400" dirty="0"/>
              <a:t> com outros </a:t>
            </a:r>
            <a:r>
              <a:rPr lang="en-GB" altLang="pt-BR" sz="2400" dirty="0" err="1"/>
              <a:t>objetos</a:t>
            </a:r>
            <a:r>
              <a:rPr lang="en-GB" altLang="pt-BR" sz="2400" dirty="0"/>
              <a:t> para </a:t>
            </a:r>
            <a:r>
              <a:rPr lang="en-GB" altLang="pt-BR" sz="2400" dirty="0" err="1"/>
              <a:t>formar</a:t>
            </a:r>
            <a:r>
              <a:rPr lang="en-GB" altLang="pt-BR" sz="2400" dirty="0"/>
              <a:t> um </a:t>
            </a:r>
            <a:r>
              <a:rPr lang="en-GB" altLang="pt-BR" sz="2400" dirty="0" err="1"/>
              <a:t>ambiente</a:t>
            </a:r>
            <a:r>
              <a:rPr lang="en-GB" altLang="pt-BR" sz="2400" dirty="0"/>
              <a:t> de </a:t>
            </a:r>
            <a:r>
              <a:rPr lang="en-GB" altLang="pt-BR" sz="2400" dirty="0" err="1"/>
              <a:t>aprendizado</a:t>
            </a:r>
            <a:r>
              <a:rPr lang="en-GB" altLang="pt-BR" sz="2400" dirty="0"/>
              <a:t> </a:t>
            </a:r>
            <a:r>
              <a:rPr lang="en-GB" altLang="pt-BR" sz="2400" dirty="0" err="1"/>
              <a:t>rico</a:t>
            </a:r>
            <a:r>
              <a:rPr lang="en-GB" altLang="pt-BR" sz="2400" dirty="0"/>
              <a:t> e </a:t>
            </a:r>
            <a:r>
              <a:rPr lang="en-GB" altLang="pt-BR" sz="2400" dirty="0" err="1"/>
              <a:t>flexível</a:t>
            </a:r>
            <a:r>
              <a:rPr lang="en-GB" altLang="pt-BR" sz="2400" dirty="0"/>
              <a:t>. [...] </a:t>
            </a:r>
            <a:r>
              <a:rPr lang="en-GB" altLang="pt-BR" sz="2400" dirty="0" err="1"/>
              <a:t>podem</a:t>
            </a:r>
            <a:r>
              <a:rPr lang="en-GB" altLang="pt-BR" sz="2400" dirty="0"/>
              <a:t> ser </a:t>
            </a:r>
            <a:r>
              <a:rPr lang="en-GB" altLang="pt-BR" sz="2400" dirty="0" err="1"/>
              <a:t>usados</a:t>
            </a:r>
            <a:r>
              <a:rPr lang="en-GB" altLang="pt-BR" sz="2400" dirty="0"/>
              <a:t> </a:t>
            </a:r>
            <a:r>
              <a:rPr lang="en-GB" altLang="pt-BR" sz="2400" dirty="0" err="1"/>
              <a:t>como</a:t>
            </a:r>
            <a:r>
              <a:rPr lang="en-GB" altLang="pt-BR" sz="2400" dirty="0"/>
              <a:t> </a:t>
            </a:r>
            <a:r>
              <a:rPr lang="en-GB" altLang="pt-BR" sz="2400" b="1" dirty="0" err="1"/>
              <a:t>recursos</a:t>
            </a:r>
            <a:r>
              <a:rPr lang="en-GB" altLang="pt-BR" sz="2400" b="1" dirty="0"/>
              <a:t> simples </a:t>
            </a:r>
            <a:r>
              <a:rPr lang="en-GB" altLang="pt-BR" sz="2400" dirty="0" err="1"/>
              <a:t>ou</a:t>
            </a:r>
            <a:r>
              <a:rPr lang="en-GB" altLang="pt-BR" sz="2400" dirty="0"/>
              <a:t> </a:t>
            </a:r>
            <a:r>
              <a:rPr lang="en-GB" altLang="pt-BR" sz="2400" b="1" dirty="0" err="1"/>
              <a:t>combinados</a:t>
            </a:r>
            <a:r>
              <a:rPr lang="en-GB" altLang="pt-BR" sz="2400" dirty="0"/>
              <a:t> para </a:t>
            </a:r>
            <a:r>
              <a:rPr lang="en-GB" altLang="pt-BR" sz="2400" dirty="0" err="1"/>
              <a:t>formar</a:t>
            </a:r>
            <a:r>
              <a:rPr lang="en-GB" altLang="pt-BR" sz="2400" dirty="0"/>
              <a:t> </a:t>
            </a:r>
            <a:r>
              <a:rPr lang="en-GB" altLang="pt-BR" sz="2400" dirty="0" err="1"/>
              <a:t>uma</a:t>
            </a:r>
            <a:r>
              <a:rPr lang="en-GB" altLang="pt-BR" sz="2400" dirty="0"/>
              <a:t> </a:t>
            </a:r>
            <a:r>
              <a:rPr lang="en-GB" altLang="pt-BR" sz="2400" dirty="0" err="1"/>
              <a:t>unidade</a:t>
            </a:r>
            <a:r>
              <a:rPr lang="en-GB" altLang="pt-BR" sz="2400" dirty="0"/>
              <a:t> de </a:t>
            </a:r>
            <a:r>
              <a:rPr lang="en-GB" altLang="pt-BR" sz="2400" dirty="0" err="1"/>
              <a:t>instrução</a:t>
            </a:r>
            <a:r>
              <a:rPr lang="en-GB" altLang="pt-BR" sz="2400" dirty="0"/>
              <a:t> </a:t>
            </a:r>
            <a:r>
              <a:rPr lang="en-GB" altLang="pt-BR" sz="2400" dirty="0" err="1"/>
              <a:t>maior</a:t>
            </a:r>
            <a:r>
              <a:rPr lang="en-GB" altLang="pt-BR" sz="2400" dirty="0"/>
              <a:t>. </a:t>
            </a:r>
            <a:r>
              <a:rPr lang="en-GB" altLang="pt-BR" sz="2000" dirty="0"/>
              <a:t>(Sá </a:t>
            </a:r>
            <a:r>
              <a:rPr lang="pt-BR" altLang="pt-BR" sz="2000" dirty="0"/>
              <a:t>Filho e Machado, 2003, p. 3-4) </a:t>
            </a:r>
          </a:p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pt-BR" altLang="pt-BR" sz="1800" dirty="0"/>
          </a:p>
          <a:p>
            <a:pPr eaLnBrk="1" hangingPunct="1">
              <a:spcBef>
                <a:spcPts val="9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sz="2400" b="1" dirty="0"/>
              <a:t>OA</a:t>
            </a:r>
            <a:r>
              <a:rPr lang="pt-BR" altLang="pt-BR" sz="2400" dirty="0"/>
              <a:t> = </a:t>
            </a:r>
            <a:r>
              <a:rPr lang="pt-BR" altLang="pt-BR" sz="2400" b="1" dirty="0"/>
              <a:t>Objeto de Aprendizagem</a:t>
            </a:r>
            <a:r>
              <a:rPr lang="pt-BR" altLang="pt-BR" sz="2400" dirty="0"/>
              <a:t>: qualquer recurso digital que pode ser (</a:t>
            </a:r>
            <a:r>
              <a:rPr lang="pt-BR" altLang="pt-BR" sz="2400" dirty="0" err="1"/>
              <a:t>re</a:t>
            </a:r>
            <a:r>
              <a:rPr lang="pt-BR" altLang="pt-BR" sz="2400" dirty="0"/>
              <a:t>)utilizado para dar suporte ao ensino </a:t>
            </a:r>
            <a:r>
              <a:rPr lang="pt-BR" altLang="pt-BR" sz="2000" dirty="0"/>
              <a:t>(</a:t>
            </a:r>
            <a:r>
              <a:rPr lang="pt-BR" altLang="pt-BR" sz="2000" dirty="0" err="1"/>
              <a:t>Wiley</a:t>
            </a:r>
            <a:r>
              <a:rPr lang="pt-BR" altLang="pt-BR" sz="2000" dirty="0"/>
              <a:t>, 2001)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xmlns="" id="{7818390C-E6D0-C055-89BF-7B23DC8C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1E56E40-B57B-7541-8AC5-F72F39B3DFCC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xmlns="" id="{ACBF235B-D040-0CD0-620F-8C2D8C74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E os </a:t>
            </a:r>
            <a:r>
              <a:rPr lang="fr-FR" altLang="pt-BR" sz="3600" b="1">
                <a:solidFill>
                  <a:srgbClr val="CC3300"/>
                </a:solidFill>
              </a:rPr>
              <a:t>recursos digitais</a:t>
            </a:r>
            <a:r>
              <a:rPr lang="fr-FR" altLang="pt-BR" sz="360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xmlns="" id="{00AA8F01-9AF2-EE31-410D-23ACDFC4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b="1" i="1" dirty="0"/>
              <a:t>Recursos Educacionais Digitais </a:t>
            </a:r>
            <a:r>
              <a:rPr lang="pt-BR" dirty="0"/>
              <a:t>- </a:t>
            </a:r>
            <a:r>
              <a:rPr lang="pt-BR" b="1" i="1" dirty="0"/>
              <a:t>RED</a:t>
            </a:r>
            <a:r>
              <a:rPr lang="pt-BR" dirty="0"/>
              <a:t>, são arquivos ou mídias digitais que ficam disponíveis para uso com finalidades educacionais.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Muitos desses </a:t>
            </a:r>
            <a:r>
              <a:rPr lang="pt-BR" dirty="0" err="1"/>
              <a:t>RED’s</a:t>
            </a:r>
            <a:r>
              <a:rPr lang="pt-BR" dirty="0"/>
              <a:t> são também considerados </a:t>
            </a:r>
            <a:r>
              <a:rPr lang="pt-BR" b="1" i="1" dirty="0"/>
              <a:t>Recursos Educacionais Abertos </a:t>
            </a:r>
            <a:r>
              <a:rPr lang="pt-BR" dirty="0"/>
              <a:t>(ou </a:t>
            </a:r>
            <a:r>
              <a:rPr lang="pt-BR" b="1" i="1" dirty="0"/>
              <a:t>REA</a:t>
            </a:r>
            <a:r>
              <a:rPr lang="pt-BR" dirty="0"/>
              <a:t>), pois estão disponíveis para acesso gratuito a todos. </a:t>
            </a: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190592539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>
            <a:extLst>
              <a:ext uri="{FF2B5EF4-FFF2-40B4-BE49-F238E27FC236}">
                <a16:creationId xmlns:a16="http://schemas.microsoft.com/office/drawing/2014/main" xmlns="" id="{7818390C-E6D0-C055-89BF-7B23DC8CE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1E56E40-B57B-7541-8AC5-F72F39B3DFCC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xmlns="" id="{ACBF235B-D040-0CD0-620F-8C2D8C74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E os </a:t>
            </a:r>
            <a:r>
              <a:rPr lang="fr-FR" altLang="pt-BR" sz="3600" b="1">
                <a:solidFill>
                  <a:srgbClr val="CC3300"/>
                </a:solidFill>
              </a:rPr>
              <a:t>recursos digitais</a:t>
            </a:r>
            <a:r>
              <a:rPr lang="fr-FR" altLang="pt-BR" sz="360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xmlns="" id="{00AA8F01-9AF2-EE31-410D-23ACDFC4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pt-B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b="1" dirty="0"/>
              <a:t>Recursos Educacionais Abertos </a:t>
            </a:r>
            <a:r>
              <a:rPr lang="pt-BR" dirty="0"/>
              <a:t>é uma definição dada pela UNESCO a qualquer material em formato de mídia que seja disponibilizado para domínio público, ou que possua uma licença aberta que permita a utilização e adaptação feita por terceiros.</a:t>
            </a:r>
            <a:endParaRPr lang="pt-BR" altLang="pt-BR" sz="1800" dirty="0"/>
          </a:p>
        </p:txBody>
      </p:sp>
    </p:spTree>
    <p:extLst>
      <p:ext uri="{BB962C8B-B14F-4D97-AF65-F5344CB8AC3E}">
        <p14:creationId xmlns:p14="http://schemas.microsoft.com/office/powerpoint/2010/main" val="70193810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>
            <a:extLst>
              <a:ext uri="{FF2B5EF4-FFF2-40B4-BE49-F238E27FC236}">
                <a16:creationId xmlns:a16="http://schemas.microsoft.com/office/drawing/2014/main" xmlns="" id="{8E7D56FF-1CE2-4155-0C75-D87BD577C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8852324-FAB3-8946-B6A0-CA434FFFB20E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xmlns="" id="{288CA1A3-8FAE-2C18-BF1F-4C2695D0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 b="1" dirty="0" err="1">
                <a:solidFill>
                  <a:srgbClr val="CC3300"/>
                </a:solidFill>
              </a:rPr>
              <a:t>Recursos</a:t>
            </a:r>
            <a:r>
              <a:rPr lang="fr-FR" altLang="pt-BR" sz="3600" b="1" dirty="0">
                <a:solidFill>
                  <a:srgbClr val="CC3300"/>
                </a:solidFill>
              </a:rPr>
              <a:t> </a:t>
            </a:r>
            <a:r>
              <a:rPr lang="fr-FR" altLang="pt-BR" sz="3600" b="1" dirty="0" err="1">
                <a:solidFill>
                  <a:srgbClr val="CC3300"/>
                </a:solidFill>
              </a:rPr>
              <a:t>digitais</a:t>
            </a:r>
            <a:endParaRPr lang="fr-FR" altLang="pt-BR" sz="3600" b="1" dirty="0">
              <a:solidFill>
                <a:srgbClr val="CC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xmlns="" id="{732A6BCC-865E-86DD-F89E-C0A72D66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18481"/>
            <a:ext cx="76962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1363" indent="-284163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dirty="0"/>
              <a:t>Um arquivo, uma atividade (ou uma sequência de atividades), um </a:t>
            </a:r>
            <a:r>
              <a:rPr lang="pt-BR" altLang="pt-BR" i="1" dirty="0" err="1"/>
              <a:t>applet</a:t>
            </a:r>
            <a:r>
              <a:rPr lang="pt-BR" altLang="pt-BR" dirty="0"/>
              <a:t>, um aplicativo, um vídeo, um jogo, simuladores, podcast, gif, calculadora etc... </a:t>
            </a:r>
          </a:p>
          <a:p>
            <a:pPr eaLnBrk="1" hangingPunct="1"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 dirty="0"/>
              <a:t>Acompanhado ou não de informações diversas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dirty="0"/>
              <a:t>Objetivos de aprendizagem 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dirty="0"/>
              <a:t>Gestão pelo professor 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dirty="0"/>
              <a:t>Inserção em uma progressão </a:t>
            </a:r>
          </a:p>
          <a:p>
            <a:pPr lvl="1" eaLnBrk="1" hangingPunct="1">
              <a:buClr>
                <a:srgbClr val="F4B400"/>
              </a:buClr>
              <a:buSzPct val="90000"/>
              <a:buFont typeface="Wingdings" pitchFamily="2" charset="2"/>
              <a:buChar char=""/>
            </a:pPr>
            <a:r>
              <a:rPr lang="pt-BR" altLang="pt-BR" dirty="0"/>
              <a:t>Discussão da atividade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>
            <a:extLst>
              <a:ext uri="{FF2B5EF4-FFF2-40B4-BE49-F238E27FC236}">
                <a16:creationId xmlns:a16="http://schemas.microsoft.com/office/drawing/2014/main" xmlns="" id="{F0C05C26-3198-230A-2145-DF3D9C74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58C667A4-97ED-0340-AA62-2D9A19471807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xmlns="" id="{C661FD36-07CD-A587-36D7-8A06364C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Recurso </a:t>
            </a:r>
            <a:r>
              <a:rPr lang="fr-FR" altLang="pt-BR" sz="3600" b="1">
                <a:solidFill>
                  <a:srgbClr val="CC3300"/>
                </a:solidFill>
              </a:rPr>
              <a:t>simples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xmlns="" id="{408DD6A0-404B-F40B-0514-43D64754E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Elemento pedagógico produzido para um dado contexto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Mobilizável por um professor para a produção de uma atividade ou para inserir em uma sequência didática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>
            <a:extLst>
              <a:ext uri="{FF2B5EF4-FFF2-40B4-BE49-F238E27FC236}">
                <a16:creationId xmlns:a16="http://schemas.microsoft.com/office/drawing/2014/main" xmlns="" id="{0FBE3936-15E3-A9F2-16F2-9AE51597C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E8B3453A-535E-D242-B4A1-6C22E49E6B56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xmlns="" id="{B8D3DA3F-CEC4-39B0-4449-AA4702A1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Recurso </a:t>
            </a:r>
            <a:r>
              <a:rPr lang="fr-FR" altLang="pt-BR" sz="3600" b="1">
                <a:solidFill>
                  <a:srgbClr val="CC3300"/>
                </a:solidFill>
              </a:rPr>
              <a:t>simples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xmlns="" id="{D8BB179F-2220-E833-A959-1BCEC4AC9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773238"/>
            <a:ext cx="76962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</a:pPr>
            <a:r>
              <a:rPr lang="pt-BR" altLang="pt-BR" b="1"/>
              <a:t>Exemplo</a:t>
            </a:r>
            <a:r>
              <a:rPr lang="pt-BR" altLang="pt-BR"/>
              <a:t>: Lúnulas de Hipócrates (arquivo </a:t>
            </a:r>
            <a:r>
              <a:rPr lang="pt-BR" altLang="pt-BR" i="1"/>
              <a:t>ggb</a:t>
            </a:r>
            <a:r>
              <a:rPr lang="pt-BR" altLang="pt-BR"/>
              <a:t> ilustrando uma propriedade)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</a:pPr>
            <a:endParaRPr lang="pt-BR" altLang="pt-BR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</a:pPr>
            <a:endParaRPr lang="pt-BR" altLang="pt-BR"/>
          </a:p>
        </p:txBody>
      </p:sp>
      <p:sp>
        <p:nvSpPr>
          <p:cNvPr id="35844" name="TextBox 1">
            <a:extLst>
              <a:ext uri="{FF2B5EF4-FFF2-40B4-BE49-F238E27FC236}">
                <a16:creationId xmlns:a16="http://schemas.microsoft.com/office/drawing/2014/main" xmlns="" id="{5EF2907A-77BF-F83B-25E4-52480CD7D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3286125"/>
            <a:ext cx="36734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2000" i="1" dirty="0">
                <a:solidFill>
                  <a:srgbClr val="000000"/>
                </a:solidFill>
              </a:rPr>
              <a:t>No século V a.C., viveu, na ilha de Chios, o matemático Hipócrates, que mostrou, pela primeira vez, que uma certa figura limitada por arcos de circunferência tinha uma área igual à de determinado triângulo.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52FD39E-D90B-41BF-EA7A-CC8F9031E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525" y="2960688"/>
            <a:ext cx="4891088" cy="29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>
            <a:extLst>
              <a:ext uri="{FF2B5EF4-FFF2-40B4-BE49-F238E27FC236}">
                <a16:creationId xmlns:a16="http://schemas.microsoft.com/office/drawing/2014/main" xmlns="" id="{E70D075C-6284-050C-0410-60090039A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04ACFC20-662B-8A4F-A5DC-7246625B5421}" type="slidenum">
              <a:rPr lang="fr-FR" altLang="pt-BR" sz="1400">
                <a:cs typeface="Arial" panose="020B0604020202020204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pt-BR" sz="1400">
              <a:cs typeface="Arial" panose="020B0604020202020204" pitchFamily="34" charset="0"/>
            </a:endParaRPr>
          </a:p>
        </p:txBody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xmlns="" id="{EB6A9B80-BA2D-F8F4-7A7B-4B9B574DB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pt-BR" sz="3600">
                <a:solidFill>
                  <a:srgbClr val="CC3300"/>
                </a:solidFill>
              </a:rPr>
              <a:t>Recurso « </a:t>
            </a:r>
            <a:r>
              <a:rPr lang="fr-FR" altLang="pt-BR" sz="3600" b="1">
                <a:solidFill>
                  <a:srgbClr val="CC3300"/>
                </a:solidFill>
              </a:rPr>
              <a:t>cenarizado</a:t>
            </a:r>
            <a:r>
              <a:rPr lang="fr-FR" altLang="pt-BR" sz="3600">
                <a:solidFill>
                  <a:srgbClr val="CC3300"/>
                </a:solidFill>
              </a:rPr>
              <a:t> »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xmlns="" id="{AFCDBD14-87F1-F4E8-9BDE-004B02AD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76962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Objeto autônomo contendo elementos necess</a:t>
            </a:r>
            <a:r>
              <a:rPr lang="fr-FR" altLang="pt-BR"/>
              <a:t>á</a:t>
            </a:r>
            <a:r>
              <a:rPr lang="pt-BR" altLang="pt-BR"/>
              <a:t>rios para sua utilização pedag</a:t>
            </a:r>
            <a:r>
              <a:rPr lang="fr-FR" altLang="pt-BR"/>
              <a:t>ó</a:t>
            </a:r>
            <a:r>
              <a:rPr lang="pt-BR" altLang="pt-BR"/>
              <a:t>gica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Visa a aquisição de um saber ou desenvolvimento de uma competência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Compreende um n</a:t>
            </a:r>
            <a:r>
              <a:rPr lang="fr-FR" altLang="pt-BR"/>
              <a:t>ú</a:t>
            </a:r>
            <a:r>
              <a:rPr lang="pt-BR" altLang="pt-BR"/>
              <a:t>mero relativamente restrito de atividades a serem realizadas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endParaRPr lang="pt-BR" altLang="pt-BR" sz="240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SzPct val="70000"/>
              <a:buFont typeface="Wingdings" pitchFamily="2" charset="2"/>
              <a:buChar char=""/>
            </a:pPr>
            <a:r>
              <a:rPr lang="pt-BR" altLang="pt-BR"/>
              <a:t>Exemplo: http://www.uff.br/cdme/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14324</TotalTime>
  <Words>1191</Words>
  <Application>Microsoft Office PowerPoint</Application>
  <PresentationFormat>Apresentação na tela (4:3)</PresentationFormat>
  <Paragraphs>168</Paragraphs>
  <Slides>26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7" baseType="lpstr">
      <vt:lpstr>ＭＳ Ｐゴシック</vt:lpstr>
      <vt:lpstr>SimSun</vt:lpstr>
      <vt:lpstr>SimSun</vt:lpstr>
      <vt:lpstr>Arial</vt:lpstr>
      <vt:lpstr>Century Gothic</vt:lpstr>
      <vt:lpstr>DejaVu Sans</vt:lpstr>
      <vt:lpstr>Times New Roman</vt:lpstr>
      <vt:lpstr>Wingdings</vt:lpstr>
      <vt:lpstr>Wingdings 2</vt:lpstr>
      <vt:lpstr>Office Theme</vt:lpstr>
      <vt:lpstr>1_Office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recursos de geometria dinâmica por professores de matemática</dc:title>
  <dc:subject/>
  <dc:creator>Trgalova</dc:creator>
  <cp:keywords/>
  <dc:description/>
  <cp:lastModifiedBy>aula</cp:lastModifiedBy>
  <cp:revision>117</cp:revision>
  <cp:lastPrinted>1601-01-01T00:00:00Z</cp:lastPrinted>
  <dcterms:created xsi:type="dcterms:W3CDTF">2012-07-08T23:32:02Z</dcterms:created>
  <dcterms:modified xsi:type="dcterms:W3CDTF">2022-05-19T20:21:00Z</dcterms:modified>
</cp:coreProperties>
</file>