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56" r:id="rId11"/>
    <p:sldId id="283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4CEBA98-B212-404C-BC7C-666348A4F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1F61BA6E-3504-4D12-B0A4-374067131D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7AA633D7-893B-482C-B522-8A9E2970E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ECDEDDEA-7A05-489B-A184-19B088037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29F13ACB-995A-4150-A324-358D26AEF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33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3BC30D9-9AB3-4C43-8034-D5ACBCB97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0CD6C1EF-8F7E-473C-B975-BD55EB026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FB51803-7896-4FD7-9C57-16E6CCAC7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F224C98F-E3A5-40DA-8235-24BD9F7A1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FDD6F604-580D-4CCC-9F16-220AFF79B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1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440A28D4-59EA-4E92-AE21-A5404DBE23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FAA66343-BEB5-4C48-806C-6E06D766D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269C8095-9AB4-44B3-BC26-F44889DDF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5E2303CD-A713-4448-8673-B87F3B40E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04A45B5C-A9CA-4F39-B742-5C3E2050F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83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61077D1-5552-4A0E-BF5C-5C706DA1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87ED2D4-52E9-4155-9F40-3A8F6A8D7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6514B950-7D78-469B-914F-B67C39DA0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982A153C-0FAB-4667-BF71-A67A7F0CD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5A373105-DC8A-4967-B6DC-18C6E013D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3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0F77534-F383-4136-A13C-6330577F9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69EA38EB-1439-4F02-9AE7-A1FC7D224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459E3D42-AD02-4A2B-9E61-72E04A212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4BB56591-B386-4418-977E-B985C5FFD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4D75597E-2AFD-49DB-A351-D1FF74B42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5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5793898-2FB4-48E9-96A6-2C3571536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6C4B94C2-7EAC-47D4-9BCC-FDB4363753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78FB4E09-ABFE-4B4B-BCCA-5EBDD377B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EF4D7E06-2CFD-4DB3-BE60-33D5F24CF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10F294C2-AE9D-43DA-960F-A50D8CD91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A2AC72B6-353C-43C1-8F66-EBDFD95A2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37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BF3F377-AC5D-4C85-A0CE-5EABAC2E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E1C840FB-CD6B-4958-B9CB-B77C10FE7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F00D3C3D-F85F-45BA-873D-EA29C6F74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4F5F71EC-980F-4054-97A2-CC0BD57C50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FF9C35BC-7DF5-4F10-B3A3-0318612D56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8054AADB-7DFE-47F7-93B0-10732C45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87565235-A608-4F39-A537-E35132162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746890AC-530B-4F74-BA9C-08B0BF352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0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B300E5A-86EC-4366-B462-5DF4FA1B9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D13C165C-90DE-463C-818B-BD886EBF6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BA531FD4-1943-43F7-B48C-8E43E1D33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8ECA246E-C81D-46C0-B38D-DF4AE2D8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37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93174749-47E5-475F-8365-582D15E15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55320A06-59B2-4F82-A260-40AB8AEE9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9D0A89C8-8056-456F-B004-AD03FB206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22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605616A-8FBF-409A-BB9E-57F28FA90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8E50BB7-0B05-4344-B4BD-E4C1931CA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38399D6A-794A-40FD-B094-6EC32CA5A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39C8FA88-7435-4F23-920F-D2DFA1CFD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E770B49A-377B-4460-AFF3-3831E0DB7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8BE64673-C735-4940-B1E9-6511BCDB6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8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A1120F6-1DE4-4ADF-96C5-2C1AFC29F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D6E823B7-6375-45AF-9F51-88CAED781B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F9C56E6C-7522-4961-B020-96F8C4962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B3812241-4D73-41F9-B4FE-777F1EB8B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E3898D1D-FF40-4AFA-B05D-2E07FD0C4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6C69E46A-E790-4E15-8F0C-9EA4F63C4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2E385762-26A3-42E3-9B9B-B788DF53C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FC6C3110-5BF6-48F5-B579-B49A10392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3276BF3D-0FA3-4CED-A193-37420CAA09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15285-9584-4C9D-B794-9D5A8337217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0F5A1AEB-FC2A-4321-9B5B-55524244EB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9534455F-A085-47F1-BF39-DF3D2A4877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20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3648C39-84EB-4DD2-9F28-7BA332C30D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Departamentalização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85405EE-E561-4506-8733-756147C95A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97568"/>
            <a:ext cx="9144000" cy="668217"/>
          </a:xfrm>
        </p:spPr>
        <p:txBody>
          <a:bodyPr/>
          <a:lstStyle/>
          <a:p>
            <a:r>
              <a:rPr lang="pt-B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Contabilidade de Custos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FEA-RP/US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052" y="360363"/>
            <a:ext cx="9438810" cy="158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="" xmlns:a16="http://schemas.microsoft.com/office/drawing/2014/main" id="{785405EE-E561-4506-8733-756147C95A02}"/>
              </a:ext>
            </a:extLst>
          </p:cNvPr>
          <p:cNvSpPr txBox="1">
            <a:spLocks/>
          </p:cNvSpPr>
          <p:nvPr/>
        </p:nvSpPr>
        <p:spPr>
          <a:xfrm>
            <a:off x="7877908" y="5181599"/>
            <a:ext cx="3997570" cy="6682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Prof. Bruno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Figlioli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048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225550AB-CA12-46E2-B018-1E483409ABB7}"/>
              </a:ext>
            </a:extLst>
          </p:cNvPr>
          <p:cNvSpPr txBox="1"/>
          <p:nvPr/>
        </p:nvSpPr>
        <p:spPr>
          <a:xfrm>
            <a:off x="6092686" y="435450"/>
            <a:ext cx="1305339" cy="36933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Gastos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54E321EB-A555-479B-B286-6EA6F35C1374}"/>
              </a:ext>
            </a:extLst>
          </p:cNvPr>
          <p:cNvSpPr txBox="1"/>
          <p:nvPr/>
        </p:nvSpPr>
        <p:spPr>
          <a:xfrm>
            <a:off x="1979544" y="2082968"/>
            <a:ext cx="130533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Custos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8B4C81C5-24EB-482C-97DD-D3FF1B93C075}"/>
              </a:ext>
            </a:extLst>
          </p:cNvPr>
          <p:cNvSpPr txBox="1"/>
          <p:nvPr/>
        </p:nvSpPr>
        <p:spPr>
          <a:xfrm>
            <a:off x="5902189" y="2082968"/>
            <a:ext cx="1305339" cy="3693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Despesas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3EC54EF5-2B7F-41F4-890B-9680ACAF4937}"/>
              </a:ext>
            </a:extLst>
          </p:cNvPr>
          <p:cNvSpPr txBox="1"/>
          <p:nvPr/>
        </p:nvSpPr>
        <p:spPr>
          <a:xfrm>
            <a:off x="1979543" y="3502608"/>
            <a:ext cx="1305339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Diretos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1E79F06A-6FCF-48C7-9135-454611C85FAC}"/>
              </a:ext>
            </a:extLst>
          </p:cNvPr>
          <p:cNvSpPr txBox="1"/>
          <p:nvPr/>
        </p:nvSpPr>
        <p:spPr>
          <a:xfrm>
            <a:off x="1979543" y="4259638"/>
            <a:ext cx="1305339" cy="369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Indiretos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="" xmlns:a16="http://schemas.microsoft.com/office/drawing/2014/main" id="{42B04C02-58B4-4D87-9CD7-3A30B93B1F26}"/>
              </a:ext>
            </a:extLst>
          </p:cNvPr>
          <p:cNvSpPr txBox="1"/>
          <p:nvPr/>
        </p:nvSpPr>
        <p:spPr>
          <a:xfrm>
            <a:off x="5070615" y="3317942"/>
            <a:ext cx="1305339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Produto A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="" xmlns:a16="http://schemas.microsoft.com/office/drawing/2014/main" id="{6FBE39A2-2EDD-47A2-A8D8-2A260D70D787}"/>
              </a:ext>
            </a:extLst>
          </p:cNvPr>
          <p:cNvSpPr txBox="1"/>
          <p:nvPr/>
        </p:nvSpPr>
        <p:spPr>
          <a:xfrm>
            <a:off x="5070615" y="3866971"/>
            <a:ext cx="1305339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Produto B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="" xmlns:a16="http://schemas.microsoft.com/office/drawing/2014/main" id="{C50B9510-A32D-414D-8F94-8B6F93D1FF5C}"/>
              </a:ext>
            </a:extLst>
          </p:cNvPr>
          <p:cNvSpPr txBox="1"/>
          <p:nvPr/>
        </p:nvSpPr>
        <p:spPr>
          <a:xfrm>
            <a:off x="5070615" y="4416000"/>
            <a:ext cx="1305339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Produto C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="" xmlns:a16="http://schemas.microsoft.com/office/drawing/2014/main" id="{40EE99C1-DDD7-4FF6-AF29-4483563A9DD7}"/>
              </a:ext>
            </a:extLst>
          </p:cNvPr>
          <p:cNvSpPr txBox="1"/>
          <p:nvPr/>
        </p:nvSpPr>
        <p:spPr>
          <a:xfrm>
            <a:off x="7449384" y="3853933"/>
            <a:ext cx="1305339" cy="3693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Estoque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Conector: Angulado 23">
            <a:extLst>
              <a:ext uri="{FF2B5EF4-FFF2-40B4-BE49-F238E27FC236}">
                <a16:creationId xmlns="" xmlns:a16="http://schemas.microsoft.com/office/drawing/2014/main" id="{478CDD02-FAD8-40A3-BB36-B5245D55A508}"/>
              </a:ext>
            </a:extLst>
          </p:cNvPr>
          <p:cNvCxnSpPr>
            <a:stCxn id="6" idx="1"/>
            <a:endCxn id="10" idx="1"/>
          </p:cNvCxnSpPr>
          <p:nvPr/>
        </p:nvCxnSpPr>
        <p:spPr>
          <a:xfrm rot="10800000" flipV="1">
            <a:off x="1979544" y="2267634"/>
            <a:ext cx="1" cy="1419640"/>
          </a:xfrm>
          <a:prstGeom prst="bentConnector3">
            <a:avLst>
              <a:gd name="adj1" fmla="val 228601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: Angulado 25">
            <a:extLst>
              <a:ext uri="{FF2B5EF4-FFF2-40B4-BE49-F238E27FC236}">
                <a16:creationId xmlns="" xmlns:a16="http://schemas.microsoft.com/office/drawing/2014/main" id="{74F2F7F4-BB06-47AD-84B9-E1E318FFBF1E}"/>
              </a:ext>
            </a:extLst>
          </p:cNvPr>
          <p:cNvCxnSpPr>
            <a:stCxn id="6" idx="1"/>
            <a:endCxn id="12" idx="1"/>
          </p:cNvCxnSpPr>
          <p:nvPr/>
        </p:nvCxnSpPr>
        <p:spPr>
          <a:xfrm rot="10800000" flipV="1">
            <a:off x="1979544" y="2267634"/>
            <a:ext cx="1" cy="2176670"/>
          </a:xfrm>
          <a:prstGeom prst="bentConnector3">
            <a:avLst>
              <a:gd name="adj1" fmla="val 228601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de Seta Reta 29">
            <a:extLst>
              <a:ext uri="{FF2B5EF4-FFF2-40B4-BE49-F238E27FC236}">
                <a16:creationId xmlns="" xmlns:a16="http://schemas.microsoft.com/office/drawing/2014/main" id="{B76D7E06-760A-478A-95B3-8D4AD74B6AB7}"/>
              </a:ext>
            </a:extLst>
          </p:cNvPr>
          <p:cNvCxnSpPr>
            <a:stCxn id="10" idx="3"/>
            <a:endCxn id="14" idx="1"/>
          </p:cNvCxnSpPr>
          <p:nvPr/>
        </p:nvCxnSpPr>
        <p:spPr>
          <a:xfrm flipV="1">
            <a:off x="3284882" y="3502608"/>
            <a:ext cx="1785733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ector de Seta Reta 31">
            <a:extLst>
              <a:ext uri="{FF2B5EF4-FFF2-40B4-BE49-F238E27FC236}">
                <a16:creationId xmlns="" xmlns:a16="http://schemas.microsoft.com/office/drawing/2014/main" id="{9CC83FFD-A632-4E64-899F-7B6ABEF9773E}"/>
              </a:ext>
            </a:extLst>
          </p:cNvPr>
          <p:cNvCxnSpPr>
            <a:stCxn id="10" idx="3"/>
            <a:endCxn id="16" idx="1"/>
          </p:cNvCxnSpPr>
          <p:nvPr/>
        </p:nvCxnSpPr>
        <p:spPr>
          <a:xfrm>
            <a:off x="3284882" y="3687274"/>
            <a:ext cx="1785733" cy="364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 de Seta Reta 33">
            <a:extLst>
              <a:ext uri="{FF2B5EF4-FFF2-40B4-BE49-F238E27FC236}">
                <a16:creationId xmlns="" xmlns:a16="http://schemas.microsoft.com/office/drawing/2014/main" id="{CC8D446C-A018-46A6-A351-D634D7C83C2B}"/>
              </a:ext>
            </a:extLst>
          </p:cNvPr>
          <p:cNvCxnSpPr>
            <a:stCxn id="10" idx="3"/>
            <a:endCxn id="18" idx="1"/>
          </p:cNvCxnSpPr>
          <p:nvPr/>
        </p:nvCxnSpPr>
        <p:spPr>
          <a:xfrm>
            <a:off x="3284882" y="3687274"/>
            <a:ext cx="1785733" cy="913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ector de Seta Reta 43">
            <a:extLst>
              <a:ext uri="{FF2B5EF4-FFF2-40B4-BE49-F238E27FC236}">
                <a16:creationId xmlns="" xmlns:a16="http://schemas.microsoft.com/office/drawing/2014/main" id="{F27C8A25-E165-4CF7-BDDA-2766AA98C285}"/>
              </a:ext>
            </a:extLst>
          </p:cNvPr>
          <p:cNvCxnSpPr>
            <a:stCxn id="14" idx="3"/>
            <a:endCxn id="22" idx="1"/>
          </p:cNvCxnSpPr>
          <p:nvPr/>
        </p:nvCxnSpPr>
        <p:spPr>
          <a:xfrm>
            <a:off x="6375954" y="3502608"/>
            <a:ext cx="1073430" cy="5359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ector de Seta Reta 45">
            <a:extLst>
              <a:ext uri="{FF2B5EF4-FFF2-40B4-BE49-F238E27FC236}">
                <a16:creationId xmlns="" xmlns:a16="http://schemas.microsoft.com/office/drawing/2014/main" id="{B3A9C1FA-AC5B-4C05-96F5-131C87225B20}"/>
              </a:ext>
            </a:extLst>
          </p:cNvPr>
          <p:cNvCxnSpPr>
            <a:stCxn id="16" idx="3"/>
            <a:endCxn id="22" idx="1"/>
          </p:cNvCxnSpPr>
          <p:nvPr/>
        </p:nvCxnSpPr>
        <p:spPr>
          <a:xfrm flipV="1">
            <a:off x="6375954" y="4038599"/>
            <a:ext cx="1073430" cy="13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ector de Seta Reta 47">
            <a:extLst>
              <a:ext uri="{FF2B5EF4-FFF2-40B4-BE49-F238E27FC236}">
                <a16:creationId xmlns="" xmlns:a16="http://schemas.microsoft.com/office/drawing/2014/main" id="{0F00186B-EAC2-4270-A92D-461C5191A868}"/>
              </a:ext>
            </a:extLst>
          </p:cNvPr>
          <p:cNvCxnSpPr>
            <a:stCxn id="18" idx="3"/>
            <a:endCxn id="22" idx="1"/>
          </p:cNvCxnSpPr>
          <p:nvPr/>
        </p:nvCxnSpPr>
        <p:spPr>
          <a:xfrm flipV="1">
            <a:off x="6375954" y="4038599"/>
            <a:ext cx="1073430" cy="5620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CaixaDeTexto 48">
            <a:extLst>
              <a:ext uri="{FF2B5EF4-FFF2-40B4-BE49-F238E27FC236}">
                <a16:creationId xmlns="" xmlns:a16="http://schemas.microsoft.com/office/drawing/2014/main" id="{00832E18-AF8E-4EB2-A088-DC4C1C764A6E}"/>
              </a:ext>
            </a:extLst>
          </p:cNvPr>
          <p:cNvSpPr txBox="1"/>
          <p:nvPr/>
        </p:nvSpPr>
        <p:spPr>
          <a:xfrm>
            <a:off x="9447151" y="4099818"/>
            <a:ext cx="19248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u="sng" dirty="0">
                <a:latin typeface="Arial" panose="020B0604020202020204" pitchFamily="34" charset="0"/>
                <a:cs typeface="Arial" panose="020B0604020202020204" pitchFamily="34" charset="0"/>
              </a:rPr>
              <a:t>DRE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Receitas</a:t>
            </a:r>
          </a:p>
          <a:p>
            <a:r>
              <a:rPr lang="pt-B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(-) CPV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(=) Lucro Bruto</a:t>
            </a:r>
          </a:p>
          <a:p>
            <a:r>
              <a:rPr lang="pt-B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(-) Despesas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(=) Lucro líquido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" name="Conector de Seta Reta 50">
            <a:extLst>
              <a:ext uri="{FF2B5EF4-FFF2-40B4-BE49-F238E27FC236}">
                <a16:creationId xmlns="" xmlns:a16="http://schemas.microsoft.com/office/drawing/2014/main" id="{EB1649C4-E544-471E-B698-BB83564FB1C7}"/>
              </a:ext>
            </a:extLst>
          </p:cNvPr>
          <p:cNvCxnSpPr>
            <a:stCxn id="22" idx="3"/>
          </p:cNvCxnSpPr>
          <p:nvPr/>
        </p:nvCxnSpPr>
        <p:spPr>
          <a:xfrm>
            <a:off x="8754723" y="4038599"/>
            <a:ext cx="728867" cy="746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ector: Angulado 52">
            <a:extLst>
              <a:ext uri="{FF2B5EF4-FFF2-40B4-BE49-F238E27FC236}">
                <a16:creationId xmlns="" xmlns:a16="http://schemas.microsoft.com/office/drawing/2014/main" id="{F6722AAA-3BCC-4BEE-9D8E-05C6502EA174}"/>
              </a:ext>
            </a:extLst>
          </p:cNvPr>
          <p:cNvCxnSpPr>
            <a:cxnSpLocks/>
            <a:stCxn id="8" idx="3"/>
            <a:endCxn id="55" idx="3"/>
          </p:cNvCxnSpPr>
          <p:nvPr/>
        </p:nvCxnSpPr>
        <p:spPr>
          <a:xfrm>
            <a:off x="7207528" y="2267634"/>
            <a:ext cx="3733795" cy="3139467"/>
          </a:xfrm>
          <a:prstGeom prst="bentConnector3">
            <a:avLst>
              <a:gd name="adj1" fmla="val 10612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CaixaDeTexto 54">
            <a:extLst>
              <a:ext uri="{FF2B5EF4-FFF2-40B4-BE49-F238E27FC236}">
                <a16:creationId xmlns="" xmlns:a16="http://schemas.microsoft.com/office/drawing/2014/main" id="{6345D386-9ED2-4E77-92DE-29B26F9328C4}"/>
              </a:ext>
            </a:extLst>
          </p:cNvPr>
          <p:cNvSpPr txBox="1"/>
          <p:nvPr/>
        </p:nvSpPr>
        <p:spPr>
          <a:xfrm>
            <a:off x="9635984" y="5222435"/>
            <a:ext cx="130533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CaixaDeTexto 65">
            <a:extLst>
              <a:ext uri="{FF2B5EF4-FFF2-40B4-BE49-F238E27FC236}">
                <a16:creationId xmlns="" xmlns:a16="http://schemas.microsoft.com/office/drawing/2014/main" id="{820C87F1-6AE4-44AC-9854-5C78736CBE7E}"/>
              </a:ext>
            </a:extLst>
          </p:cNvPr>
          <p:cNvSpPr txBox="1"/>
          <p:nvPr/>
        </p:nvSpPr>
        <p:spPr>
          <a:xfrm>
            <a:off x="8594040" y="435450"/>
            <a:ext cx="1779100" cy="36933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Desembolso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0" name="Conector de Seta Reta 69">
            <a:extLst>
              <a:ext uri="{FF2B5EF4-FFF2-40B4-BE49-F238E27FC236}">
                <a16:creationId xmlns="" xmlns:a16="http://schemas.microsoft.com/office/drawing/2014/main" id="{9AE0F875-3109-4888-9189-D330E3D1B32D}"/>
              </a:ext>
            </a:extLst>
          </p:cNvPr>
          <p:cNvCxnSpPr>
            <a:endCxn id="66" idx="1"/>
          </p:cNvCxnSpPr>
          <p:nvPr/>
        </p:nvCxnSpPr>
        <p:spPr>
          <a:xfrm flipV="1">
            <a:off x="7398025" y="620116"/>
            <a:ext cx="1196015" cy="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CaixaDeTexto 70">
            <a:extLst>
              <a:ext uri="{FF2B5EF4-FFF2-40B4-BE49-F238E27FC236}">
                <a16:creationId xmlns="" xmlns:a16="http://schemas.microsoft.com/office/drawing/2014/main" id="{6C396ACC-2493-440D-8934-B105E96531CB}"/>
              </a:ext>
            </a:extLst>
          </p:cNvPr>
          <p:cNvSpPr txBox="1"/>
          <p:nvPr/>
        </p:nvSpPr>
        <p:spPr>
          <a:xfrm>
            <a:off x="7552084" y="367460"/>
            <a:ext cx="8348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Tempo</a:t>
            </a:r>
            <a:endParaRPr 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CaixaDeTexto 72">
            <a:extLst>
              <a:ext uri="{FF2B5EF4-FFF2-40B4-BE49-F238E27FC236}">
                <a16:creationId xmlns="" xmlns:a16="http://schemas.microsoft.com/office/drawing/2014/main" id="{03AD6314-28ED-426E-99D3-8E705A3298CB}"/>
              </a:ext>
            </a:extLst>
          </p:cNvPr>
          <p:cNvSpPr txBox="1"/>
          <p:nvPr/>
        </p:nvSpPr>
        <p:spPr>
          <a:xfrm>
            <a:off x="3813314" y="1105262"/>
            <a:ext cx="1575355" cy="6463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Gastos de consumo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CaixaDeTexto 74">
            <a:extLst>
              <a:ext uri="{FF2B5EF4-FFF2-40B4-BE49-F238E27FC236}">
                <a16:creationId xmlns="" xmlns:a16="http://schemas.microsoft.com/office/drawing/2014/main" id="{B20A1036-6C4A-454E-99F4-01C8E2BFE88E}"/>
              </a:ext>
            </a:extLst>
          </p:cNvPr>
          <p:cNvSpPr txBox="1"/>
          <p:nvPr/>
        </p:nvSpPr>
        <p:spPr>
          <a:xfrm>
            <a:off x="9399103" y="1105262"/>
            <a:ext cx="1779100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Gastos de investimento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8" name="Conector: Angulado 77">
            <a:extLst>
              <a:ext uri="{FF2B5EF4-FFF2-40B4-BE49-F238E27FC236}">
                <a16:creationId xmlns="" xmlns:a16="http://schemas.microsoft.com/office/drawing/2014/main" id="{05EBD002-A478-44A0-9CCB-3756AB842C3C}"/>
              </a:ext>
            </a:extLst>
          </p:cNvPr>
          <p:cNvCxnSpPr>
            <a:stCxn id="4" idx="2"/>
            <a:endCxn id="73" idx="0"/>
          </p:cNvCxnSpPr>
          <p:nvPr/>
        </p:nvCxnSpPr>
        <p:spPr>
          <a:xfrm rot="5400000">
            <a:off x="5522934" y="-117160"/>
            <a:ext cx="300480" cy="214436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ector: Angulado 79">
            <a:extLst>
              <a:ext uri="{FF2B5EF4-FFF2-40B4-BE49-F238E27FC236}">
                <a16:creationId xmlns="" xmlns:a16="http://schemas.microsoft.com/office/drawing/2014/main" id="{03FB6528-07A4-4B9E-8BB1-BBF6C8BEF4E1}"/>
              </a:ext>
            </a:extLst>
          </p:cNvPr>
          <p:cNvCxnSpPr>
            <a:stCxn id="4" idx="2"/>
            <a:endCxn id="75" idx="0"/>
          </p:cNvCxnSpPr>
          <p:nvPr/>
        </p:nvCxnSpPr>
        <p:spPr>
          <a:xfrm rot="16200000" flipH="1">
            <a:off x="8366764" y="-816627"/>
            <a:ext cx="300480" cy="354329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Conector: Angulado 81">
            <a:extLst>
              <a:ext uri="{FF2B5EF4-FFF2-40B4-BE49-F238E27FC236}">
                <a16:creationId xmlns="" xmlns:a16="http://schemas.microsoft.com/office/drawing/2014/main" id="{699A8D12-262A-451C-A942-4559370DB5CB}"/>
              </a:ext>
            </a:extLst>
          </p:cNvPr>
          <p:cNvCxnSpPr>
            <a:stCxn id="73" idx="2"/>
            <a:endCxn id="6" idx="0"/>
          </p:cNvCxnSpPr>
          <p:nvPr/>
        </p:nvCxnSpPr>
        <p:spPr>
          <a:xfrm rot="5400000">
            <a:off x="3450916" y="932891"/>
            <a:ext cx="331375" cy="19687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Conector: Angulado 83">
            <a:extLst>
              <a:ext uri="{FF2B5EF4-FFF2-40B4-BE49-F238E27FC236}">
                <a16:creationId xmlns="" xmlns:a16="http://schemas.microsoft.com/office/drawing/2014/main" id="{F78909BB-0D4D-4DC3-A04D-6865C85313B9}"/>
              </a:ext>
            </a:extLst>
          </p:cNvPr>
          <p:cNvCxnSpPr>
            <a:stCxn id="73" idx="2"/>
            <a:endCxn id="8" idx="0"/>
          </p:cNvCxnSpPr>
          <p:nvPr/>
        </p:nvCxnSpPr>
        <p:spPr>
          <a:xfrm rot="16200000" flipH="1">
            <a:off x="5412238" y="940346"/>
            <a:ext cx="331375" cy="19538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Conector de Seta Reta 85">
            <a:extLst>
              <a:ext uri="{FF2B5EF4-FFF2-40B4-BE49-F238E27FC236}">
                <a16:creationId xmlns="" xmlns:a16="http://schemas.microsoft.com/office/drawing/2014/main" id="{C2B828A6-5A70-4EE1-ABC1-AC652A61EF87}"/>
              </a:ext>
            </a:extLst>
          </p:cNvPr>
          <p:cNvCxnSpPr>
            <a:stCxn id="75" idx="1"/>
            <a:endCxn id="73" idx="3"/>
          </p:cNvCxnSpPr>
          <p:nvPr/>
        </p:nvCxnSpPr>
        <p:spPr>
          <a:xfrm flipH="1">
            <a:off x="5388669" y="1428428"/>
            <a:ext cx="401043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CaixaDeTexto 86">
            <a:extLst>
              <a:ext uri="{FF2B5EF4-FFF2-40B4-BE49-F238E27FC236}">
                <a16:creationId xmlns="" xmlns:a16="http://schemas.microsoft.com/office/drawing/2014/main" id="{A886D65F-B8DF-4214-9A26-CD69469AD818}"/>
              </a:ext>
            </a:extLst>
          </p:cNvPr>
          <p:cNvSpPr txBox="1"/>
          <p:nvPr/>
        </p:nvSpPr>
        <p:spPr>
          <a:xfrm>
            <a:off x="6498533" y="1151497"/>
            <a:ext cx="1779101" cy="319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Uso </a:t>
            </a:r>
            <a:r>
              <a:rPr lang="pt-BR" sz="1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Depreciação</a:t>
            </a:r>
            <a:endParaRPr lang="en-US" sz="1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AAE47245-E459-4E05-8A5C-78A358BA7346}"/>
              </a:ext>
            </a:extLst>
          </p:cNvPr>
          <p:cNvSpPr txBox="1"/>
          <p:nvPr/>
        </p:nvSpPr>
        <p:spPr>
          <a:xfrm>
            <a:off x="6462091" y="5471399"/>
            <a:ext cx="1507436" cy="5232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Perdas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onector de Seta Reta 6">
            <a:extLst>
              <a:ext uri="{FF2B5EF4-FFF2-40B4-BE49-F238E27FC236}">
                <a16:creationId xmlns="" xmlns:a16="http://schemas.microsoft.com/office/drawing/2014/main" id="{E7ED75BD-3386-4C63-9F86-F5151E716209}"/>
              </a:ext>
            </a:extLst>
          </p:cNvPr>
          <p:cNvCxnSpPr>
            <a:cxnSpLocks/>
            <a:stCxn id="3" idx="3"/>
            <a:endCxn id="49" idx="1"/>
          </p:cNvCxnSpPr>
          <p:nvPr/>
        </p:nvCxnSpPr>
        <p:spPr>
          <a:xfrm flipV="1">
            <a:off x="7969527" y="4976981"/>
            <a:ext cx="1477624" cy="756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88ABB7A4-B66D-407B-8355-6ECF743B5FA0}"/>
              </a:ext>
            </a:extLst>
          </p:cNvPr>
          <p:cNvSpPr txBox="1"/>
          <p:nvPr/>
        </p:nvSpPr>
        <p:spPr>
          <a:xfrm>
            <a:off x="2979265" y="4976191"/>
            <a:ext cx="1660645" cy="3693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Dpto</a:t>
            </a:r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Prod. A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="" xmlns:a16="http://schemas.microsoft.com/office/drawing/2014/main" id="{66CBABC2-CBA0-4AF0-A052-75D984A2EB17}"/>
              </a:ext>
            </a:extLst>
          </p:cNvPr>
          <p:cNvSpPr txBox="1"/>
          <p:nvPr/>
        </p:nvSpPr>
        <p:spPr>
          <a:xfrm>
            <a:off x="2979265" y="5548343"/>
            <a:ext cx="1660645" cy="3693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Dpto</a:t>
            </a:r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Prod. B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="" xmlns:a16="http://schemas.microsoft.com/office/drawing/2014/main" id="{428561DE-D261-4295-80B4-609451CBACC3}"/>
              </a:ext>
            </a:extLst>
          </p:cNvPr>
          <p:cNvSpPr txBox="1"/>
          <p:nvPr/>
        </p:nvSpPr>
        <p:spPr>
          <a:xfrm>
            <a:off x="2979265" y="6119776"/>
            <a:ext cx="1660645" cy="3693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Dpto</a:t>
            </a:r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Prod. C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aixaDeTexto 24">
            <a:extLst>
              <a:ext uri="{FF2B5EF4-FFF2-40B4-BE49-F238E27FC236}">
                <a16:creationId xmlns="" xmlns:a16="http://schemas.microsoft.com/office/drawing/2014/main" id="{EE6EF066-9016-4BA6-8900-4AE229C06D80}"/>
              </a:ext>
            </a:extLst>
          </p:cNvPr>
          <p:cNvSpPr txBox="1"/>
          <p:nvPr/>
        </p:nvSpPr>
        <p:spPr>
          <a:xfrm>
            <a:off x="623700" y="5085236"/>
            <a:ext cx="1660645" cy="3693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Dpto</a:t>
            </a:r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Serv.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Conector de Seta Reta 27">
            <a:extLst>
              <a:ext uri="{FF2B5EF4-FFF2-40B4-BE49-F238E27FC236}">
                <a16:creationId xmlns="" xmlns:a16="http://schemas.microsoft.com/office/drawing/2014/main" id="{AE02138C-F8F7-4DE5-BD6F-F2BA55C6761E}"/>
              </a:ext>
            </a:extLst>
          </p:cNvPr>
          <p:cNvCxnSpPr>
            <a:cxnSpLocks/>
            <a:stCxn id="12" idx="2"/>
            <a:endCxn id="25" idx="0"/>
          </p:cNvCxnSpPr>
          <p:nvPr/>
        </p:nvCxnSpPr>
        <p:spPr>
          <a:xfrm flipH="1">
            <a:off x="1454023" y="4628970"/>
            <a:ext cx="1178190" cy="4562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ector de Seta Reta 30">
            <a:extLst>
              <a:ext uri="{FF2B5EF4-FFF2-40B4-BE49-F238E27FC236}">
                <a16:creationId xmlns="" xmlns:a16="http://schemas.microsoft.com/office/drawing/2014/main" id="{ABD23A99-4EE2-4D63-B638-2ACA72AC777D}"/>
              </a:ext>
            </a:extLst>
          </p:cNvPr>
          <p:cNvCxnSpPr>
            <a:stCxn id="25" idx="3"/>
            <a:endCxn id="2" idx="1"/>
          </p:cNvCxnSpPr>
          <p:nvPr/>
        </p:nvCxnSpPr>
        <p:spPr>
          <a:xfrm flipV="1">
            <a:off x="2284345" y="5160857"/>
            <a:ext cx="694920" cy="109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de Seta Reta 34">
            <a:extLst>
              <a:ext uri="{FF2B5EF4-FFF2-40B4-BE49-F238E27FC236}">
                <a16:creationId xmlns="" xmlns:a16="http://schemas.microsoft.com/office/drawing/2014/main" id="{1D57E8BB-3709-4F99-9B38-62BDCF6B2A45}"/>
              </a:ext>
            </a:extLst>
          </p:cNvPr>
          <p:cNvCxnSpPr>
            <a:stCxn id="25" idx="3"/>
            <a:endCxn id="21" idx="1"/>
          </p:cNvCxnSpPr>
          <p:nvPr/>
        </p:nvCxnSpPr>
        <p:spPr>
          <a:xfrm>
            <a:off x="2284345" y="5269902"/>
            <a:ext cx="694920" cy="463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de Seta Reta 38">
            <a:extLst>
              <a:ext uri="{FF2B5EF4-FFF2-40B4-BE49-F238E27FC236}">
                <a16:creationId xmlns="" xmlns:a16="http://schemas.microsoft.com/office/drawing/2014/main" id="{739A4582-E60B-4214-8C93-D5466EA452D9}"/>
              </a:ext>
            </a:extLst>
          </p:cNvPr>
          <p:cNvCxnSpPr>
            <a:stCxn id="25" idx="3"/>
            <a:endCxn id="23" idx="1"/>
          </p:cNvCxnSpPr>
          <p:nvPr/>
        </p:nvCxnSpPr>
        <p:spPr>
          <a:xfrm>
            <a:off x="2284345" y="5269902"/>
            <a:ext cx="694920" cy="10345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ector de Seta Reta 44">
            <a:extLst>
              <a:ext uri="{FF2B5EF4-FFF2-40B4-BE49-F238E27FC236}">
                <a16:creationId xmlns="" xmlns:a16="http://schemas.microsoft.com/office/drawing/2014/main" id="{7BDD9C66-7146-49D1-AE44-146C565230A6}"/>
              </a:ext>
            </a:extLst>
          </p:cNvPr>
          <p:cNvCxnSpPr>
            <a:stCxn id="2" idx="3"/>
            <a:endCxn id="14" idx="1"/>
          </p:cNvCxnSpPr>
          <p:nvPr/>
        </p:nvCxnSpPr>
        <p:spPr>
          <a:xfrm flipV="1">
            <a:off x="4639910" y="3502608"/>
            <a:ext cx="430705" cy="16582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Conector de Seta Reta 57">
            <a:extLst>
              <a:ext uri="{FF2B5EF4-FFF2-40B4-BE49-F238E27FC236}">
                <a16:creationId xmlns="" xmlns:a16="http://schemas.microsoft.com/office/drawing/2014/main" id="{70281B92-9068-4E49-BCCB-094B15A625C4}"/>
              </a:ext>
            </a:extLst>
          </p:cNvPr>
          <p:cNvCxnSpPr>
            <a:stCxn id="2" idx="3"/>
            <a:endCxn id="16" idx="1"/>
          </p:cNvCxnSpPr>
          <p:nvPr/>
        </p:nvCxnSpPr>
        <p:spPr>
          <a:xfrm flipV="1">
            <a:off x="4639910" y="4051637"/>
            <a:ext cx="430705" cy="1109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ector de Seta Reta 59">
            <a:extLst>
              <a:ext uri="{FF2B5EF4-FFF2-40B4-BE49-F238E27FC236}">
                <a16:creationId xmlns="" xmlns:a16="http://schemas.microsoft.com/office/drawing/2014/main" id="{CDFC44FC-972A-4422-A2E7-1C6B96774BAA}"/>
              </a:ext>
            </a:extLst>
          </p:cNvPr>
          <p:cNvCxnSpPr>
            <a:stCxn id="21" idx="3"/>
            <a:endCxn id="18" idx="1"/>
          </p:cNvCxnSpPr>
          <p:nvPr/>
        </p:nvCxnSpPr>
        <p:spPr>
          <a:xfrm flipV="1">
            <a:off x="4639910" y="4600666"/>
            <a:ext cx="430705" cy="1132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ector de Seta Reta 61">
            <a:extLst>
              <a:ext uri="{FF2B5EF4-FFF2-40B4-BE49-F238E27FC236}">
                <a16:creationId xmlns="" xmlns:a16="http://schemas.microsoft.com/office/drawing/2014/main" id="{4BEAB93F-1BC8-45A9-B3EA-9CDA0BD41527}"/>
              </a:ext>
            </a:extLst>
          </p:cNvPr>
          <p:cNvCxnSpPr>
            <a:stCxn id="21" idx="3"/>
            <a:endCxn id="16" idx="1"/>
          </p:cNvCxnSpPr>
          <p:nvPr/>
        </p:nvCxnSpPr>
        <p:spPr>
          <a:xfrm flipV="1">
            <a:off x="4639910" y="4051637"/>
            <a:ext cx="430705" cy="16813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Conector de Seta Reta 64">
            <a:extLst>
              <a:ext uri="{FF2B5EF4-FFF2-40B4-BE49-F238E27FC236}">
                <a16:creationId xmlns="" xmlns:a16="http://schemas.microsoft.com/office/drawing/2014/main" id="{1760A1DB-6020-41D4-912B-BCDC1599B07B}"/>
              </a:ext>
            </a:extLst>
          </p:cNvPr>
          <p:cNvCxnSpPr>
            <a:stCxn id="23" idx="3"/>
            <a:endCxn id="14" idx="1"/>
          </p:cNvCxnSpPr>
          <p:nvPr/>
        </p:nvCxnSpPr>
        <p:spPr>
          <a:xfrm flipV="1">
            <a:off x="4639910" y="3502608"/>
            <a:ext cx="430705" cy="2801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ector de Seta Reta 67">
            <a:extLst>
              <a:ext uri="{FF2B5EF4-FFF2-40B4-BE49-F238E27FC236}">
                <a16:creationId xmlns="" xmlns:a16="http://schemas.microsoft.com/office/drawing/2014/main" id="{6C882BC3-FAE8-42B6-9941-A656CA99F6CB}"/>
              </a:ext>
            </a:extLst>
          </p:cNvPr>
          <p:cNvCxnSpPr>
            <a:stCxn id="23" idx="3"/>
            <a:endCxn id="18" idx="1"/>
          </p:cNvCxnSpPr>
          <p:nvPr/>
        </p:nvCxnSpPr>
        <p:spPr>
          <a:xfrm flipV="1">
            <a:off x="4639910" y="4600666"/>
            <a:ext cx="430705" cy="1703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Conector de Seta Reta 88">
            <a:extLst>
              <a:ext uri="{FF2B5EF4-FFF2-40B4-BE49-F238E27FC236}">
                <a16:creationId xmlns="" xmlns:a16="http://schemas.microsoft.com/office/drawing/2014/main" id="{3FFAAC39-7EA6-4226-9740-80DF3448E0FF}"/>
              </a:ext>
            </a:extLst>
          </p:cNvPr>
          <p:cNvCxnSpPr>
            <a:stCxn id="12" idx="2"/>
            <a:endCxn id="2" idx="1"/>
          </p:cNvCxnSpPr>
          <p:nvPr/>
        </p:nvCxnSpPr>
        <p:spPr>
          <a:xfrm>
            <a:off x="2632213" y="4628970"/>
            <a:ext cx="347052" cy="531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Conector de Seta Reta 90">
            <a:extLst>
              <a:ext uri="{FF2B5EF4-FFF2-40B4-BE49-F238E27FC236}">
                <a16:creationId xmlns="" xmlns:a16="http://schemas.microsoft.com/office/drawing/2014/main" id="{73B9A79C-2BA9-4422-8634-8A649D79CA43}"/>
              </a:ext>
            </a:extLst>
          </p:cNvPr>
          <p:cNvCxnSpPr>
            <a:stCxn id="12" idx="2"/>
            <a:endCxn id="21" idx="1"/>
          </p:cNvCxnSpPr>
          <p:nvPr/>
        </p:nvCxnSpPr>
        <p:spPr>
          <a:xfrm>
            <a:off x="2632213" y="4628970"/>
            <a:ext cx="347052" cy="1104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Conector de Seta Reta 92">
            <a:extLst>
              <a:ext uri="{FF2B5EF4-FFF2-40B4-BE49-F238E27FC236}">
                <a16:creationId xmlns="" xmlns:a16="http://schemas.microsoft.com/office/drawing/2014/main" id="{CA5C93F1-0F92-4F86-9235-D90A293278E3}"/>
              </a:ext>
            </a:extLst>
          </p:cNvPr>
          <p:cNvCxnSpPr>
            <a:stCxn id="12" idx="2"/>
            <a:endCxn id="23" idx="1"/>
          </p:cNvCxnSpPr>
          <p:nvPr/>
        </p:nvCxnSpPr>
        <p:spPr>
          <a:xfrm>
            <a:off x="2632213" y="4628970"/>
            <a:ext cx="347052" cy="1675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698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30D0070-DFCD-427B-9392-98CCE50AE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Métodos de Rateio dos Custos dos Departamentos de Serviços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F254ED4-D68F-45EC-93FD-2B8957EF3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252912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Método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Direto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custos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departamentos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serviços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são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distribuídos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departamentos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rateio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entre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departamento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serviços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Método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Progressivo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método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rateio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departamentos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serviços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reconhece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parte dos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serviços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prestados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departamento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serviços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 outros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departamentos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serviços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; e</a:t>
            </a:r>
          </a:p>
          <a:p>
            <a:pPr algn="just"/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Método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Recíproco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método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rateio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departamentos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serviços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realiza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rateios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recíprocos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quando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departamentos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serviços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prestam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serviços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outros.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239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F254ED4-D68F-45EC-93FD-2B8957EF3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6851"/>
            <a:ext cx="10515600" cy="2892149"/>
          </a:xfrm>
        </p:spPr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Imagine uma empresa que produz três produtos.  Ela possui os seguintes dados: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ela 8">
            <a:extLst>
              <a:ext uri="{FF2B5EF4-FFF2-40B4-BE49-F238E27FC236}">
                <a16:creationId xmlns="" xmlns:a16="http://schemas.microsoft.com/office/drawing/2014/main" id="{256820BA-774F-4C42-93FF-A4679D08D5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915621"/>
              </p:ext>
            </p:extLst>
          </p:nvPr>
        </p:nvGraphicFramePr>
        <p:xfrm>
          <a:off x="838200" y="1750225"/>
          <a:ext cx="10515601" cy="1986915"/>
        </p:xfrm>
        <a:graphic>
          <a:graphicData uri="http://schemas.openxmlformats.org/drawingml/2006/table">
            <a:tbl>
              <a:tblPr/>
              <a:tblGrid>
                <a:gridCol w="3259071">
                  <a:extLst>
                    <a:ext uri="{9D8B030D-6E8A-4147-A177-3AD203B41FA5}">
                      <a16:colId xmlns="" xmlns:a16="http://schemas.microsoft.com/office/drawing/2014/main" val="1093849023"/>
                    </a:ext>
                  </a:extLst>
                </a:gridCol>
                <a:gridCol w="1451306">
                  <a:extLst>
                    <a:ext uri="{9D8B030D-6E8A-4147-A177-3AD203B41FA5}">
                      <a16:colId xmlns="" xmlns:a16="http://schemas.microsoft.com/office/drawing/2014/main" val="1136333019"/>
                    </a:ext>
                  </a:extLst>
                </a:gridCol>
                <a:gridCol w="1451306">
                  <a:extLst>
                    <a:ext uri="{9D8B030D-6E8A-4147-A177-3AD203B41FA5}">
                      <a16:colId xmlns="" xmlns:a16="http://schemas.microsoft.com/office/drawing/2014/main" val="1147212332"/>
                    </a:ext>
                  </a:extLst>
                </a:gridCol>
                <a:gridCol w="1451306">
                  <a:extLst>
                    <a:ext uri="{9D8B030D-6E8A-4147-A177-3AD203B41FA5}">
                      <a16:colId xmlns="" xmlns:a16="http://schemas.microsoft.com/office/drawing/2014/main" val="4208053893"/>
                    </a:ext>
                  </a:extLst>
                </a:gridCol>
                <a:gridCol w="1451306">
                  <a:extLst>
                    <a:ext uri="{9D8B030D-6E8A-4147-A177-3AD203B41FA5}">
                      <a16:colId xmlns="" xmlns:a16="http://schemas.microsoft.com/office/drawing/2014/main" val="1273486012"/>
                    </a:ext>
                  </a:extLst>
                </a:gridCol>
                <a:gridCol w="1451306">
                  <a:extLst>
                    <a:ext uri="{9D8B030D-6E8A-4147-A177-3AD203B41FA5}">
                      <a16:colId xmlns="" xmlns:a16="http://schemas.microsoft.com/office/drawing/2014/main" val="24911808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DEPARTAMENTOS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Área (m²)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nº func.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Energia (kW)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nº req.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Horas trab.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03902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Adm. Produção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912532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Almoxarifado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64802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Manutenção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12622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Pintura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959355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Montagem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14885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583577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1742385"/>
                  </a:ext>
                </a:extLst>
              </a:tr>
            </a:tbl>
          </a:graphicData>
        </a:graphic>
      </p:graphicFrame>
      <p:graphicFrame>
        <p:nvGraphicFramePr>
          <p:cNvPr id="12" name="Tabela 11">
            <a:extLst>
              <a:ext uri="{FF2B5EF4-FFF2-40B4-BE49-F238E27FC236}">
                <a16:creationId xmlns="" xmlns:a16="http://schemas.microsoft.com/office/drawing/2014/main" id="{D96F78A9-378F-4D38-B569-E895432CB5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54308"/>
              </p:ext>
            </p:extLst>
          </p:nvPr>
        </p:nvGraphicFramePr>
        <p:xfrm>
          <a:off x="546926" y="3983506"/>
          <a:ext cx="5220528" cy="1986915"/>
        </p:xfrm>
        <a:graphic>
          <a:graphicData uri="http://schemas.openxmlformats.org/drawingml/2006/table">
            <a:tbl>
              <a:tblPr/>
              <a:tblGrid>
                <a:gridCol w="3563450">
                  <a:extLst>
                    <a:ext uri="{9D8B030D-6E8A-4147-A177-3AD203B41FA5}">
                      <a16:colId xmlns="" xmlns:a16="http://schemas.microsoft.com/office/drawing/2014/main" val="3116002051"/>
                    </a:ext>
                  </a:extLst>
                </a:gridCol>
                <a:gridCol w="1657078">
                  <a:extLst>
                    <a:ext uri="{9D8B030D-6E8A-4147-A177-3AD203B41FA5}">
                      <a16:colId xmlns="" xmlns:a16="http://schemas.microsoft.com/office/drawing/2014/main" val="3696105313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CUSTOS INDIRETOS (R$)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886437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Aluguel da Fábrica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2153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Depreciação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15756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Energia Elétrica Consumida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5106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M. O. Indireta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61171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Materiais Indireta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931104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R$  300.000,00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0453907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="" xmlns:a16="http://schemas.microsoft.com/office/drawing/2014/main" id="{AE6F9572-1D97-4491-BE8C-3275CAE24D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403121"/>
              </p:ext>
            </p:extLst>
          </p:nvPr>
        </p:nvGraphicFramePr>
        <p:xfrm>
          <a:off x="6096000" y="3995229"/>
          <a:ext cx="5511800" cy="762000"/>
        </p:xfrm>
        <a:graphic>
          <a:graphicData uri="http://schemas.openxmlformats.org/drawingml/2006/table">
            <a:tbl>
              <a:tblPr/>
              <a:tblGrid>
                <a:gridCol w="2313242">
                  <a:extLst>
                    <a:ext uri="{9D8B030D-6E8A-4147-A177-3AD203B41FA5}">
                      <a16:colId xmlns="" xmlns:a16="http://schemas.microsoft.com/office/drawing/2014/main" val="2801013190"/>
                    </a:ext>
                  </a:extLst>
                </a:gridCol>
                <a:gridCol w="1066186">
                  <a:extLst>
                    <a:ext uri="{9D8B030D-6E8A-4147-A177-3AD203B41FA5}">
                      <a16:colId xmlns="" xmlns:a16="http://schemas.microsoft.com/office/drawing/2014/main" val="1626865859"/>
                    </a:ext>
                  </a:extLst>
                </a:gridCol>
                <a:gridCol w="1066186">
                  <a:extLst>
                    <a:ext uri="{9D8B030D-6E8A-4147-A177-3AD203B41FA5}">
                      <a16:colId xmlns="" xmlns:a16="http://schemas.microsoft.com/office/drawing/2014/main" val="3316238726"/>
                    </a:ext>
                  </a:extLst>
                </a:gridCol>
                <a:gridCol w="1066186">
                  <a:extLst>
                    <a:ext uri="{9D8B030D-6E8A-4147-A177-3AD203B41FA5}">
                      <a16:colId xmlns="" xmlns:a16="http://schemas.microsoft.com/office/drawing/2014/main" val="205217137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CUSTOS DIRETOS (R$)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704442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Matéria Prima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70.000,00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60.000,00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100.000,00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774938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M. O. Direta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36.520,00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31.300,00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52.180,00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614363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R$  106.520,00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R$    91.300,00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R$  152.180,00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57541548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="" xmlns:a16="http://schemas.microsoft.com/office/drawing/2014/main" id="{3E5A98BF-B5A0-4235-B47C-4F63DB5165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03005"/>
              </p:ext>
            </p:extLst>
          </p:nvPr>
        </p:nvGraphicFramePr>
        <p:xfrm>
          <a:off x="6546021" y="4950514"/>
          <a:ext cx="4611757" cy="1013460"/>
        </p:xfrm>
        <a:graphic>
          <a:graphicData uri="http://schemas.openxmlformats.org/drawingml/2006/table">
            <a:tbl>
              <a:tblPr/>
              <a:tblGrid>
                <a:gridCol w="491921">
                  <a:extLst>
                    <a:ext uri="{9D8B030D-6E8A-4147-A177-3AD203B41FA5}">
                      <a16:colId xmlns="" xmlns:a16="http://schemas.microsoft.com/office/drawing/2014/main" val="2427467262"/>
                    </a:ext>
                  </a:extLst>
                </a:gridCol>
                <a:gridCol w="1300076">
                  <a:extLst>
                    <a:ext uri="{9D8B030D-6E8A-4147-A177-3AD203B41FA5}">
                      <a16:colId xmlns="" xmlns:a16="http://schemas.microsoft.com/office/drawing/2014/main" val="1810610629"/>
                    </a:ext>
                  </a:extLst>
                </a:gridCol>
                <a:gridCol w="1409880">
                  <a:extLst>
                    <a:ext uri="{9D8B030D-6E8A-4147-A177-3AD203B41FA5}">
                      <a16:colId xmlns="" xmlns:a16="http://schemas.microsoft.com/office/drawing/2014/main" val="3474403588"/>
                    </a:ext>
                  </a:extLst>
                </a:gridCol>
                <a:gridCol w="1409880">
                  <a:extLst>
                    <a:ext uri="{9D8B030D-6E8A-4147-A177-3AD203B41FA5}">
                      <a16:colId xmlns="" xmlns:a16="http://schemas.microsoft.com/office/drawing/2014/main" val="360542662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Preço Médio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Vol. Produção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Vol. Vendas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62297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23,50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14.000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12.000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570152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22,00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16.200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700169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32,00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12.000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11.300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40165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742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F254ED4-D68F-45EC-93FD-2B8957EF3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6850"/>
            <a:ext cx="10515600" cy="5983220"/>
          </a:xfrm>
        </p:spPr>
        <p:txBody>
          <a:bodyPr>
            <a:normAutofit lnSpcReduction="1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Nesta empresa:</a:t>
            </a:r>
          </a:p>
          <a:p>
            <a:pPr lvl="1"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aluguel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é dividido na proporção da área ocupada por cada departamento.</a:t>
            </a:r>
          </a:p>
          <a:p>
            <a:pPr lvl="1"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depreciação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é dividida na proporção do consumo de energia elétrica de cada departamento.</a:t>
            </a:r>
          </a:p>
          <a:p>
            <a:pPr lvl="1"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energia elétrica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também é dividida na proporção do consumo de energia elétrica de cada departamento.</a:t>
            </a:r>
          </a:p>
          <a:p>
            <a:pPr lvl="1"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mão de obra indireta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é dividida na proporção da quantidade de funcionários em cada departamento.</a:t>
            </a:r>
          </a:p>
          <a:p>
            <a:pPr lvl="1"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materiais diversos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são divididos na proporção do número de requisições de cada departamento.</a:t>
            </a:r>
          </a:p>
          <a:p>
            <a:pPr lvl="1"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Os custos do </a:t>
            </a:r>
            <a:r>
              <a:rPr lang="pt-BR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departamento de administração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da produção são distribuídos conforme o número de funcionários em cada departamento.</a:t>
            </a:r>
          </a:p>
          <a:p>
            <a:pPr lvl="1"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Os custos do </a:t>
            </a:r>
            <a:r>
              <a:rPr lang="pt-BR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departamento de almoxarifado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são distribuídos conforme o número de requisições de cada departamento.</a:t>
            </a:r>
          </a:p>
          <a:p>
            <a:pPr lvl="1"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Os custos de </a:t>
            </a:r>
            <a:r>
              <a:rPr lang="pt-BR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manutenção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são distribuídos conforme o número de horas trabalhadas em cada departamento.</a:t>
            </a:r>
          </a:p>
          <a:p>
            <a:pPr lvl="1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205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F254ED4-D68F-45EC-93FD-2B8957EF3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6849"/>
            <a:ext cx="10515600" cy="5930211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departamento de administração presta suporte para todas as áreas da empresa.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departamento de almoxarifado presta suporte para os departamentos de manutenção, pintura e montagem.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departamento de manutenção presta suporte para os departamentos de pintura e montagem.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229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5D69024E-DDEF-498E-84B5-1AC97C32E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910" y="420894"/>
            <a:ext cx="10638179" cy="1116358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1º passo é alocar os custos para cada departamento, seguindo os critérios estabelecidos pela empresa.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="" xmlns:a16="http://schemas.microsoft.com/office/drawing/2014/main" id="{43F7526D-8D3F-46D4-ADCB-25D19B6D25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450693"/>
              </p:ext>
            </p:extLst>
          </p:nvPr>
        </p:nvGraphicFramePr>
        <p:xfrm>
          <a:off x="715620" y="1655445"/>
          <a:ext cx="10760758" cy="1773555"/>
        </p:xfrm>
        <a:graphic>
          <a:graphicData uri="http://schemas.openxmlformats.org/drawingml/2006/table">
            <a:tbl>
              <a:tblPr/>
              <a:tblGrid>
                <a:gridCol w="2004856">
                  <a:extLst>
                    <a:ext uri="{9D8B030D-6E8A-4147-A177-3AD203B41FA5}">
                      <a16:colId xmlns="" xmlns:a16="http://schemas.microsoft.com/office/drawing/2014/main" val="1956844060"/>
                    </a:ext>
                  </a:extLst>
                </a:gridCol>
                <a:gridCol w="1459317">
                  <a:extLst>
                    <a:ext uri="{9D8B030D-6E8A-4147-A177-3AD203B41FA5}">
                      <a16:colId xmlns="" xmlns:a16="http://schemas.microsoft.com/office/drawing/2014/main" val="1072573696"/>
                    </a:ext>
                  </a:extLst>
                </a:gridCol>
                <a:gridCol w="1459317">
                  <a:extLst>
                    <a:ext uri="{9D8B030D-6E8A-4147-A177-3AD203B41FA5}">
                      <a16:colId xmlns="" xmlns:a16="http://schemas.microsoft.com/office/drawing/2014/main" val="259955048"/>
                    </a:ext>
                  </a:extLst>
                </a:gridCol>
                <a:gridCol w="1459317">
                  <a:extLst>
                    <a:ext uri="{9D8B030D-6E8A-4147-A177-3AD203B41FA5}">
                      <a16:colId xmlns="" xmlns:a16="http://schemas.microsoft.com/office/drawing/2014/main" val="2366318080"/>
                    </a:ext>
                  </a:extLst>
                </a:gridCol>
                <a:gridCol w="1459317">
                  <a:extLst>
                    <a:ext uri="{9D8B030D-6E8A-4147-A177-3AD203B41FA5}">
                      <a16:colId xmlns="" xmlns:a16="http://schemas.microsoft.com/office/drawing/2014/main" val="1700425135"/>
                    </a:ext>
                  </a:extLst>
                </a:gridCol>
                <a:gridCol w="1459317">
                  <a:extLst>
                    <a:ext uri="{9D8B030D-6E8A-4147-A177-3AD203B41FA5}">
                      <a16:colId xmlns="" xmlns:a16="http://schemas.microsoft.com/office/drawing/2014/main" val="1969352735"/>
                    </a:ext>
                  </a:extLst>
                </a:gridCol>
                <a:gridCol w="1459317">
                  <a:extLst>
                    <a:ext uri="{9D8B030D-6E8A-4147-A177-3AD203B41FA5}">
                      <a16:colId xmlns="" xmlns:a16="http://schemas.microsoft.com/office/drawing/2014/main" val="34223168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Adm. Prod.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Almoxarifado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Manutenção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Pintura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Montagem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38896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Aluguel da Fábrica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6.900,00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15.900,00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7.200,00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50.100,00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39.900,00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120.000,00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614830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Depreciação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255,00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184,50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276,00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6.819,00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4.465,50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12.000,00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264291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E. E. Consumida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1.700,00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1.230,00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1.840,00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45.460,00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29.770,00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80.000,00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536779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M. O. Indireta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3.500,00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4.900,00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7.000,00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23.100,00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17.500,00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56.000,00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816217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Materiais Diversos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7.000,00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9.500,00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15.500,00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32.000,00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7724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  12.355,00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  22.214,50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  23.316,00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134.979,00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107.135,50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300.000,00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7641539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="" xmlns:a16="http://schemas.microsoft.com/office/drawing/2014/main" id="{93B304D3-6A15-4EB4-A99D-A7C8E2B9D0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085725"/>
              </p:ext>
            </p:extLst>
          </p:nvPr>
        </p:nvGraphicFramePr>
        <p:xfrm>
          <a:off x="960777" y="4559685"/>
          <a:ext cx="10515601" cy="1986915"/>
        </p:xfrm>
        <a:graphic>
          <a:graphicData uri="http://schemas.openxmlformats.org/drawingml/2006/table">
            <a:tbl>
              <a:tblPr/>
              <a:tblGrid>
                <a:gridCol w="3259071">
                  <a:extLst>
                    <a:ext uri="{9D8B030D-6E8A-4147-A177-3AD203B41FA5}">
                      <a16:colId xmlns="" xmlns:a16="http://schemas.microsoft.com/office/drawing/2014/main" val="1093849023"/>
                    </a:ext>
                  </a:extLst>
                </a:gridCol>
                <a:gridCol w="1451306">
                  <a:extLst>
                    <a:ext uri="{9D8B030D-6E8A-4147-A177-3AD203B41FA5}">
                      <a16:colId xmlns="" xmlns:a16="http://schemas.microsoft.com/office/drawing/2014/main" val="1136333019"/>
                    </a:ext>
                  </a:extLst>
                </a:gridCol>
                <a:gridCol w="1451306">
                  <a:extLst>
                    <a:ext uri="{9D8B030D-6E8A-4147-A177-3AD203B41FA5}">
                      <a16:colId xmlns="" xmlns:a16="http://schemas.microsoft.com/office/drawing/2014/main" val="1147212332"/>
                    </a:ext>
                  </a:extLst>
                </a:gridCol>
                <a:gridCol w="1451306">
                  <a:extLst>
                    <a:ext uri="{9D8B030D-6E8A-4147-A177-3AD203B41FA5}">
                      <a16:colId xmlns="" xmlns:a16="http://schemas.microsoft.com/office/drawing/2014/main" val="4208053893"/>
                    </a:ext>
                  </a:extLst>
                </a:gridCol>
                <a:gridCol w="1451306">
                  <a:extLst>
                    <a:ext uri="{9D8B030D-6E8A-4147-A177-3AD203B41FA5}">
                      <a16:colId xmlns="" xmlns:a16="http://schemas.microsoft.com/office/drawing/2014/main" val="1273486012"/>
                    </a:ext>
                  </a:extLst>
                </a:gridCol>
                <a:gridCol w="1451306">
                  <a:extLst>
                    <a:ext uri="{9D8B030D-6E8A-4147-A177-3AD203B41FA5}">
                      <a16:colId xmlns="" xmlns:a16="http://schemas.microsoft.com/office/drawing/2014/main" val="24911808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DEPARTAMENTOS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Área (m²)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nº func.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Energia (kW)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nº req.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Horas trab.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03902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Adm. Produção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912532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Almoxarifado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64802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Manutenção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12622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Pintura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959355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Montagem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14885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583577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1742385"/>
                  </a:ext>
                </a:extLst>
              </a:tr>
            </a:tbl>
          </a:graphicData>
        </a:graphic>
      </p:graphicFrame>
      <p:cxnSp>
        <p:nvCxnSpPr>
          <p:cNvPr id="10" name="Conector de Seta Reta 9">
            <a:extLst>
              <a:ext uri="{FF2B5EF4-FFF2-40B4-BE49-F238E27FC236}">
                <a16:creationId xmlns="" xmlns:a16="http://schemas.microsoft.com/office/drawing/2014/main" id="{EA21EE43-B133-4DF1-8B24-1F63EB7567CE}"/>
              </a:ext>
            </a:extLst>
          </p:cNvPr>
          <p:cNvCxnSpPr/>
          <p:nvPr/>
        </p:nvCxnSpPr>
        <p:spPr>
          <a:xfrm>
            <a:off x="3564835" y="2133600"/>
            <a:ext cx="1126435" cy="2756452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0CD1BF59-DA02-45FB-829A-E83EBEF526F5}"/>
              </a:ext>
            </a:extLst>
          </p:cNvPr>
          <p:cNvSpPr txBox="1"/>
          <p:nvPr/>
        </p:nvSpPr>
        <p:spPr>
          <a:xfrm>
            <a:off x="4571998" y="3809676"/>
            <a:ext cx="3511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(115 / 2000) * R$ 120.000,00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59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5D69024E-DDEF-498E-84B5-1AC97C32E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910" y="420894"/>
            <a:ext cx="10638179" cy="1116358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2º passo é ratear os custos comuns entre os demais departamentos.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a 6">
            <a:extLst>
              <a:ext uri="{FF2B5EF4-FFF2-40B4-BE49-F238E27FC236}">
                <a16:creationId xmlns="" xmlns:a16="http://schemas.microsoft.com/office/drawing/2014/main" id="{EE3E0978-8307-40A6-9843-49E5712FEC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848716"/>
              </p:ext>
            </p:extLst>
          </p:nvPr>
        </p:nvGraphicFramePr>
        <p:xfrm>
          <a:off x="0" y="1537252"/>
          <a:ext cx="12192000" cy="3293745"/>
        </p:xfrm>
        <a:graphic>
          <a:graphicData uri="http://schemas.openxmlformats.org/drawingml/2006/table">
            <a:tbl>
              <a:tblPr/>
              <a:tblGrid>
                <a:gridCol w="2029698">
                  <a:extLst>
                    <a:ext uri="{9D8B030D-6E8A-4147-A177-3AD203B41FA5}">
                      <a16:colId xmlns="" xmlns:a16="http://schemas.microsoft.com/office/drawing/2014/main" val="4003882319"/>
                    </a:ext>
                  </a:extLst>
                </a:gridCol>
                <a:gridCol w="1693717">
                  <a:extLst>
                    <a:ext uri="{9D8B030D-6E8A-4147-A177-3AD203B41FA5}">
                      <a16:colId xmlns="" xmlns:a16="http://schemas.microsoft.com/office/drawing/2014/main" val="125191764"/>
                    </a:ext>
                  </a:extLst>
                </a:gridCol>
                <a:gridCol w="1693717">
                  <a:extLst>
                    <a:ext uri="{9D8B030D-6E8A-4147-A177-3AD203B41FA5}">
                      <a16:colId xmlns="" xmlns:a16="http://schemas.microsoft.com/office/drawing/2014/main" val="2539325441"/>
                    </a:ext>
                  </a:extLst>
                </a:gridCol>
                <a:gridCol w="1693717">
                  <a:extLst>
                    <a:ext uri="{9D8B030D-6E8A-4147-A177-3AD203B41FA5}">
                      <a16:colId xmlns="" xmlns:a16="http://schemas.microsoft.com/office/drawing/2014/main" val="2798103310"/>
                    </a:ext>
                  </a:extLst>
                </a:gridCol>
                <a:gridCol w="1693717">
                  <a:extLst>
                    <a:ext uri="{9D8B030D-6E8A-4147-A177-3AD203B41FA5}">
                      <a16:colId xmlns="" xmlns:a16="http://schemas.microsoft.com/office/drawing/2014/main" val="4240051415"/>
                    </a:ext>
                  </a:extLst>
                </a:gridCol>
                <a:gridCol w="1693717">
                  <a:extLst>
                    <a:ext uri="{9D8B030D-6E8A-4147-A177-3AD203B41FA5}">
                      <a16:colId xmlns="" xmlns:a16="http://schemas.microsoft.com/office/drawing/2014/main" val="474295494"/>
                    </a:ext>
                  </a:extLst>
                </a:gridCol>
                <a:gridCol w="1693717">
                  <a:extLst>
                    <a:ext uri="{9D8B030D-6E8A-4147-A177-3AD203B41FA5}">
                      <a16:colId xmlns="" xmlns:a16="http://schemas.microsoft.com/office/drawing/2014/main" val="418723456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Adm. Prod.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Almoxarifado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Manutenção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Pintura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Montagem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556339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Aluguel da Fábrica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6.900,00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15.900,00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7.200,00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50.100,00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39.900,00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120.000,00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748263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Depreciação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255,00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184,50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276,00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6.819,00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4.465,50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12.000,00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482475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E. E. Consumida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1.700,00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1.230,00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1.840,00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45.460,00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29.770,00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80.000,00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864688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M. O. Indireta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3.500,00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4.900,00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7.000,00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23.100,00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17.500,00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56.000,00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26267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Materiais Diversos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7.000,00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9.500,00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15.500,00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32.000,00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608666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      12.355,00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      22.214,50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      23.316,00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    134.979,00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    107.135,50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    300.000,00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424458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Rateio Dpto. Adm.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(12.355,00)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1.153,13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1.647,33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5.436,20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4.118,33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565945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      23.367,63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      24.963,33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    140.415,20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    111.253,83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    300.000,00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58076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Rateio Dpto. Almox.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(23.367,63)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5.111,67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6.937,27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11.318,70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553397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      30.075,00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    147.352,47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    122.572,53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    300.000,00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454597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Rateio. Dpto. Manut.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(30.075,00)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10.526,25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19.548,75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44334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    157.878,72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    142.121,28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    300.000,00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5474306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="" xmlns:a16="http://schemas.microsoft.com/office/drawing/2014/main" id="{389CF28C-2135-42E9-815D-FFA6E2FEE2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127810"/>
              </p:ext>
            </p:extLst>
          </p:nvPr>
        </p:nvGraphicFramePr>
        <p:xfrm>
          <a:off x="3942516" y="5167257"/>
          <a:ext cx="8090458" cy="1560195"/>
        </p:xfrm>
        <a:graphic>
          <a:graphicData uri="http://schemas.openxmlformats.org/drawingml/2006/table">
            <a:tbl>
              <a:tblPr/>
              <a:tblGrid>
                <a:gridCol w="2507453">
                  <a:extLst>
                    <a:ext uri="{9D8B030D-6E8A-4147-A177-3AD203B41FA5}">
                      <a16:colId xmlns="" xmlns:a16="http://schemas.microsoft.com/office/drawing/2014/main" val="1093849023"/>
                    </a:ext>
                  </a:extLst>
                </a:gridCol>
                <a:gridCol w="1116601">
                  <a:extLst>
                    <a:ext uri="{9D8B030D-6E8A-4147-A177-3AD203B41FA5}">
                      <a16:colId xmlns="" xmlns:a16="http://schemas.microsoft.com/office/drawing/2014/main" val="1136333019"/>
                    </a:ext>
                  </a:extLst>
                </a:gridCol>
                <a:gridCol w="1116601">
                  <a:extLst>
                    <a:ext uri="{9D8B030D-6E8A-4147-A177-3AD203B41FA5}">
                      <a16:colId xmlns="" xmlns:a16="http://schemas.microsoft.com/office/drawing/2014/main" val="1147212332"/>
                    </a:ext>
                  </a:extLst>
                </a:gridCol>
                <a:gridCol w="1116601">
                  <a:extLst>
                    <a:ext uri="{9D8B030D-6E8A-4147-A177-3AD203B41FA5}">
                      <a16:colId xmlns="" xmlns:a16="http://schemas.microsoft.com/office/drawing/2014/main" val="4208053893"/>
                    </a:ext>
                  </a:extLst>
                </a:gridCol>
                <a:gridCol w="1116601">
                  <a:extLst>
                    <a:ext uri="{9D8B030D-6E8A-4147-A177-3AD203B41FA5}">
                      <a16:colId xmlns="" xmlns:a16="http://schemas.microsoft.com/office/drawing/2014/main" val="1273486012"/>
                    </a:ext>
                  </a:extLst>
                </a:gridCol>
                <a:gridCol w="1116601">
                  <a:extLst>
                    <a:ext uri="{9D8B030D-6E8A-4147-A177-3AD203B41FA5}">
                      <a16:colId xmlns="" xmlns:a16="http://schemas.microsoft.com/office/drawing/2014/main" val="24911808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DEPARTAMENTOS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Área (m²)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nº func.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Energia (kW)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nº req.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Horas trab.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03902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Adm. Produção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912532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Almoxarifado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64802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Manutenção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12622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Pintura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959355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Montagem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14885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583577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1742385"/>
                  </a:ext>
                </a:extLst>
              </a:tr>
            </a:tbl>
          </a:graphicData>
        </a:graphic>
      </p:graphicFrame>
      <p:sp>
        <p:nvSpPr>
          <p:cNvPr id="17" name="CaixaDeTexto 16">
            <a:extLst>
              <a:ext uri="{FF2B5EF4-FFF2-40B4-BE49-F238E27FC236}">
                <a16:creationId xmlns="" xmlns:a16="http://schemas.microsoft.com/office/drawing/2014/main" id="{466C84AB-AEE7-4751-A3B3-467C64A0D792}"/>
              </a:ext>
            </a:extLst>
          </p:cNvPr>
          <p:cNvSpPr txBox="1"/>
          <p:nvPr/>
        </p:nvSpPr>
        <p:spPr>
          <a:xfrm>
            <a:off x="430690" y="5565109"/>
            <a:ext cx="3511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( 7 / (80-5) ) * R$ 12.355,00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have Esquerda 17">
            <a:extLst>
              <a:ext uri="{FF2B5EF4-FFF2-40B4-BE49-F238E27FC236}">
                <a16:creationId xmlns="" xmlns:a16="http://schemas.microsoft.com/office/drawing/2014/main" id="{60B24020-768C-47E8-AABE-A64D83FE65CD}"/>
              </a:ext>
            </a:extLst>
          </p:cNvPr>
          <p:cNvSpPr/>
          <p:nvPr/>
        </p:nvSpPr>
        <p:spPr>
          <a:xfrm rot="16200000">
            <a:off x="1262587" y="5629641"/>
            <a:ext cx="45719" cy="565191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aixaDeTexto 19">
            <a:extLst>
              <a:ext uri="{FF2B5EF4-FFF2-40B4-BE49-F238E27FC236}">
                <a16:creationId xmlns="" xmlns:a16="http://schemas.microsoft.com/office/drawing/2014/main" id="{F8D24A66-C287-46F5-91AC-1685FEC06642}"/>
              </a:ext>
            </a:extLst>
          </p:cNvPr>
          <p:cNvSpPr txBox="1"/>
          <p:nvPr/>
        </p:nvSpPr>
        <p:spPr>
          <a:xfrm>
            <a:off x="0" y="5999445"/>
            <a:ext cx="35118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necessário descontar o número de funcionários do departamento de administração.</a:t>
            </a:r>
            <a:endParaRPr 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="" xmlns:a16="http://schemas.microsoft.com/office/drawing/2014/main" id="{745492CF-6BC9-4011-8C6B-B0E54DB9C0F5}"/>
              </a:ext>
            </a:extLst>
          </p:cNvPr>
          <p:cNvSpPr txBox="1"/>
          <p:nvPr/>
        </p:nvSpPr>
        <p:spPr>
          <a:xfrm>
            <a:off x="7646505" y="920786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Custos Primários</a:t>
            </a:r>
            <a:r>
              <a:rPr lang="pt-BR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originados no próprio departamento</a:t>
            </a:r>
            <a:endParaRPr lang="en-US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Conector: Angulado 24">
            <a:extLst>
              <a:ext uri="{FF2B5EF4-FFF2-40B4-BE49-F238E27FC236}">
                <a16:creationId xmlns="" xmlns:a16="http://schemas.microsoft.com/office/drawing/2014/main" id="{BAE90C93-FAA8-4B30-A7DD-D5E24D8C8DC2}"/>
              </a:ext>
            </a:extLst>
          </p:cNvPr>
          <p:cNvCxnSpPr/>
          <p:nvPr/>
        </p:nvCxnSpPr>
        <p:spPr>
          <a:xfrm rot="10800000" flipH="1">
            <a:off x="5976730" y="1200992"/>
            <a:ext cx="1630018" cy="1239210"/>
          </a:xfrm>
          <a:prstGeom prst="bentConnector3">
            <a:avLst>
              <a:gd name="adj1" fmla="val -1402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>
            <a:extLst>
              <a:ext uri="{FF2B5EF4-FFF2-40B4-BE49-F238E27FC236}">
                <a16:creationId xmlns="" xmlns:a16="http://schemas.microsoft.com/office/drawing/2014/main" id="{D3003CF5-0731-43ED-9DE7-818D6AAF5496}"/>
              </a:ext>
            </a:extLst>
          </p:cNvPr>
          <p:cNvSpPr txBox="1"/>
          <p:nvPr/>
        </p:nvSpPr>
        <p:spPr>
          <a:xfrm>
            <a:off x="7354957" y="4832371"/>
            <a:ext cx="4817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Custos Secundários</a:t>
            </a:r>
            <a:r>
              <a:rPr lang="pt-BR" sz="1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recebidos de outros departamentos</a:t>
            </a:r>
            <a:endParaRPr lang="en-US" sz="14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Conector: Angulado 30">
            <a:extLst>
              <a:ext uri="{FF2B5EF4-FFF2-40B4-BE49-F238E27FC236}">
                <a16:creationId xmlns="" xmlns:a16="http://schemas.microsoft.com/office/drawing/2014/main" id="{E3FA761B-3697-4B5E-BA3F-5493E7B961EF}"/>
              </a:ext>
            </a:extLst>
          </p:cNvPr>
          <p:cNvCxnSpPr>
            <a:endCxn id="29" idx="1"/>
          </p:cNvCxnSpPr>
          <p:nvPr/>
        </p:nvCxnSpPr>
        <p:spPr>
          <a:xfrm rot="10800000" flipH="1" flipV="1">
            <a:off x="5976729" y="3969036"/>
            <a:ext cx="1378227" cy="1017223"/>
          </a:xfrm>
          <a:prstGeom prst="bentConnector3">
            <a:avLst>
              <a:gd name="adj1" fmla="val -16587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 flipV="1">
            <a:off x="1371600" y="3470031"/>
            <a:ext cx="3059723" cy="209507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69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20" grpId="0"/>
      <p:bldP spid="23" grpId="0"/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5D69024E-DDEF-498E-84B5-1AC97C32E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8537"/>
          </a:xfrm>
        </p:spPr>
        <p:txBody>
          <a:bodyPr>
            <a:normAutofit/>
          </a:bodyPr>
          <a:lstStyle/>
          <a:p>
            <a:pPr algn="ctr"/>
            <a:r>
              <a:rPr lang="pt-BR" sz="35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3º passo consiste na alocação dos custos indiretos aos produtos</a:t>
            </a: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711645"/>
              </p:ext>
            </p:extLst>
          </p:nvPr>
        </p:nvGraphicFramePr>
        <p:xfrm>
          <a:off x="3458309" y="1488830"/>
          <a:ext cx="4267200" cy="1838085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1422400"/>
                <a:gridCol w="1422400"/>
                <a:gridCol w="1422400"/>
              </a:tblGrid>
              <a:tr h="272610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Horas Trabalhadas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1886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Produtos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Pintura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Montagem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261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190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261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B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300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261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C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60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150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261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Total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350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650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747124"/>
              </p:ext>
            </p:extLst>
          </p:nvPr>
        </p:nvGraphicFramePr>
        <p:xfrm>
          <a:off x="656492" y="3505199"/>
          <a:ext cx="10668000" cy="294249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2258541"/>
                <a:gridCol w="3507946"/>
                <a:gridCol w="3507946"/>
                <a:gridCol w="1393567"/>
              </a:tblGrid>
              <a:tr h="427925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Pintura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Montagem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0287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Alocação dos custos indiretos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R$ </a:t>
                      </a:r>
                      <a:r>
                        <a:rPr lang="pt-BR" sz="1800" u="none" strike="noStrike" dirty="0" smtClean="0">
                          <a:effectLst/>
                        </a:rPr>
                        <a:t>157.878,72 </a:t>
                      </a:r>
                      <a:r>
                        <a:rPr lang="pt-BR" sz="1800" u="none" strike="noStrike" dirty="0">
                          <a:effectLst/>
                        </a:rPr>
                        <a:t>/ 350 Horas = R$ 451,08/HT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R$ 142.121,28 / 650 Horas = R$ 218,65/HT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Total por Produto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27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Produto 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85.705,59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43.729,62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129.435,22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27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Produto B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45.108,21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65.594,44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110.702,64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27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Produto C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27.064,92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32.797,22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59.862,14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27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Total por Departamento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157.878,72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142.121,28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300.000,00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616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5D69024E-DDEF-498E-84B5-1AC97C32E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8537"/>
          </a:xfrm>
        </p:spPr>
        <p:txBody>
          <a:bodyPr>
            <a:normAutofit/>
          </a:bodyPr>
          <a:lstStyle/>
          <a:p>
            <a:pPr algn="ctr"/>
            <a:r>
              <a:rPr lang="pt-BR" sz="35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º passo: cálculo dos custos totais (unitários)</a:t>
            </a: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778109"/>
              </p:ext>
            </p:extLst>
          </p:nvPr>
        </p:nvGraphicFramePr>
        <p:xfrm>
          <a:off x="996462" y="1664677"/>
          <a:ext cx="9941169" cy="452511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3001107"/>
                <a:gridCol w="2372498"/>
                <a:gridCol w="2832548"/>
                <a:gridCol w="1735016"/>
              </a:tblGrid>
              <a:tr h="5027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Custos </a:t>
                      </a:r>
                      <a:r>
                        <a:rPr lang="pt-BR" sz="2000" b="1" u="none" strike="noStrike" dirty="0" smtClean="0">
                          <a:effectLst/>
                        </a:rPr>
                        <a:t>Totais/Unitários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Produto A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Produto B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Produto C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0279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Custos Diretos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0279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Matéria-Pima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</a:rPr>
                        <a:t>70.000,00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</a:rPr>
                        <a:t>60.000,00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</a:rPr>
                        <a:t>100.000,00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0279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M.O.D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</a:rPr>
                        <a:t>36.520,00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</a:rPr>
                        <a:t>31.300,00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</a:rPr>
                        <a:t>52.180,00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0279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>
                          <a:effectLst/>
                        </a:rPr>
                        <a:t>Total dos Custos Diretos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</a:rPr>
                        <a:t>106.520,00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</a:rPr>
                        <a:t>91.300,00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</a:rPr>
                        <a:t>152.180,00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0279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>
                          <a:effectLst/>
                        </a:rPr>
                        <a:t>(+) Custos Indiretos Totais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</a:rPr>
                        <a:t>129.435,22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</a:rPr>
                        <a:t>110.702,64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</a:rPr>
                        <a:t>59.862,14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0279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>
                          <a:effectLst/>
                        </a:rPr>
                        <a:t>(=) Custos Totais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</a:rPr>
                        <a:t>235.955,22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</a:rPr>
                        <a:t>202.002,64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</a:rPr>
                        <a:t>212.042,14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0279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Produtos fabricados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</a:rPr>
                        <a:t>14.000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</a:rPr>
                        <a:t>20.000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</a:rPr>
                        <a:t>12.000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0279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>
                          <a:effectLst/>
                        </a:rPr>
                        <a:t>(=) Custo unitário 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effectLst/>
                        </a:rPr>
                        <a:t>16.85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effectLst/>
                        </a:rPr>
                        <a:t>10.10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17.67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920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5D69024E-DDEF-498E-84B5-1AC97C32E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8537"/>
          </a:xfrm>
        </p:spPr>
        <p:txBody>
          <a:bodyPr>
            <a:normAutofit/>
          </a:bodyPr>
          <a:lstStyle/>
          <a:p>
            <a:pPr algn="ctr"/>
            <a:r>
              <a:rPr lang="pt-BR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Apuração do Resultado e Estoques</a:t>
            </a: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086647"/>
              </p:ext>
            </p:extLst>
          </p:nvPr>
        </p:nvGraphicFramePr>
        <p:xfrm>
          <a:off x="879718" y="1716759"/>
          <a:ext cx="10679235" cy="2116688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2260859"/>
                <a:gridCol w="2440398"/>
                <a:gridCol w="2074671"/>
                <a:gridCol w="1829148"/>
                <a:gridCol w="2074159"/>
              </a:tblGrid>
              <a:tr h="302384"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Produto 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Produto B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>
                          <a:effectLst/>
                        </a:rPr>
                        <a:t>Produto C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Total da Firma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238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Preço de Venda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23,50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22,00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32,00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238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Quantidades Vendidas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12.000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16.200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11.300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238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(=) Receita de vendas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282.000,00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356.400,00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361.600,00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1.000.000,00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238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(-) CPV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202.247,33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163.622,14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199.673,02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565.542,49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238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(=) Resultado Bruto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79.752,67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192.777,86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161.926,98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434.457,51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238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Margem Bruta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28.28%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54.09%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44.78%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43.45%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023020"/>
              </p:ext>
            </p:extLst>
          </p:nvPr>
        </p:nvGraphicFramePr>
        <p:xfrm>
          <a:off x="1008185" y="4442375"/>
          <a:ext cx="10456984" cy="116125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4323434"/>
                <a:gridCol w="2082612"/>
                <a:gridCol w="1904830"/>
                <a:gridCol w="2146108"/>
              </a:tblGrid>
              <a:tr h="3870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 smtClean="0">
                          <a:effectLst/>
                        </a:rPr>
                        <a:t>Estoques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Produto 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Produto B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Produto C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708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Quantidades </a:t>
                      </a:r>
                      <a:r>
                        <a:rPr lang="pt-BR" sz="1800" u="none" strike="noStrike" dirty="0" smtClean="0">
                          <a:effectLst/>
                        </a:rPr>
                        <a:t>de</a:t>
                      </a:r>
                      <a:r>
                        <a:rPr lang="pt-BR" sz="1800" u="none" strike="noStrike" baseline="0" dirty="0" smtClean="0">
                          <a:effectLst/>
                        </a:rPr>
                        <a:t> cada produto em estoque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2.000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3.800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700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708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Valor do estoque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33.707,89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38.380,50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12.369,12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074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5067C16-2FD4-42C3-9D34-BF54834E5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41007"/>
            <a:ext cx="10515600" cy="2775985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Precisamos buscar uma forma de distribuir os custos indiretos para os produtos da maneira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menos injusta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possível e que busque representar com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fidedignidade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a realidade dos custos indiretos nos produtos..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226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A09E3C1A-6B91-48D0-90E0-A1D6569FD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5861"/>
            <a:ext cx="10515600" cy="5501102"/>
          </a:xfrm>
        </p:spPr>
        <p:txBody>
          <a:bodyPr/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Imagine uma indústria que é dividida em três departamentos: corte, montagem e acabamento. Essa empresa produz mesas, cadeiras e tábuas de corte de madeira.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Mesa de Madeira com Tampo Madeira Liso Ipanema 140 x 85 - Mesas de Madeira  - Terra Ásia">
            <a:extLst>
              <a:ext uri="{FF2B5EF4-FFF2-40B4-BE49-F238E27FC236}">
                <a16:creationId xmlns="" xmlns:a16="http://schemas.microsoft.com/office/drawing/2014/main" id="{5CF06991-7737-4CA6-999B-C6F7A9DE2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931" y="1815548"/>
            <a:ext cx="3240156" cy="2430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adeira de Madeira de Demolição modelo ripado supor confortavél -  Marcenaria Garimpo Mineiro - Outros Móveis - Magazine Luiza">
            <a:extLst>
              <a:ext uri="{FF2B5EF4-FFF2-40B4-BE49-F238E27FC236}">
                <a16:creationId xmlns="" xmlns:a16="http://schemas.microsoft.com/office/drawing/2014/main" id="{E95E8D63-BCF5-4E07-B6FD-A68036C18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364" y="3720135"/>
            <a:ext cx="2456828" cy="2456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ábua De Corte Legume Carne Cozinha Churrasco 40x20cm Madeira |  MadeiraMadeira">
            <a:extLst>
              <a:ext uri="{FF2B5EF4-FFF2-40B4-BE49-F238E27FC236}">
                <a16:creationId xmlns="" xmlns:a16="http://schemas.microsoft.com/office/drawing/2014/main" id="{04BE6C7D-82C0-4915-B046-F10A691D6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84081">
            <a:off x="7538552" y="4050599"/>
            <a:ext cx="1995841" cy="1995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ela 4">
            <a:extLst>
              <a:ext uri="{FF2B5EF4-FFF2-40B4-BE49-F238E27FC236}">
                <a16:creationId xmlns="" xmlns:a16="http://schemas.microsoft.com/office/drawing/2014/main" id="{9C761C86-9235-44A3-92BD-325245E9AA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908142"/>
              </p:ext>
            </p:extLst>
          </p:nvPr>
        </p:nvGraphicFramePr>
        <p:xfrm>
          <a:off x="381837" y="3070328"/>
          <a:ext cx="6670539" cy="1419225"/>
        </p:xfrm>
        <a:graphic>
          <a:graphicData uri="http://schemas.openxmlformats.org/drawingml/2006/table">
            <a:tbl>
              <a:tblPr/>
              <a:tblGrid>
                <a:gridCol w="1027787">
                  <a:extLst>
                    <a:ext uri="{9D8B030D-6E8A-4147-A177-3AD203B41FA5}">
                      <a16:colId xmlns="" xmlns:a16="http://schemas.microsoft.com/office/drawing/2014/main" val="919541969"/>
                    </a:ext>
                  </a:extLst>
                </a:gridCol>
                <a:gridCol w="1410688">
                  <a:extLst>
                    <a:ext uri="{9D8B030D-6E8A-4147-A177-3AD203B41FA5}">
                      <a16:colId xmlns="" xmlns:a16="http://schemas.microsoft.com/office/drawing/2014/main" val="2685924080"/>
                    </a:ext>
                  </a:extLst>
                </a:gridCol>
                <a:gridCol w="1410688">
                  <a:extLst>
                    <a:ext uri="{9D8B030D-6E8A-4147-A177-3AD203B41FA5}">
                      <a16:colId xmlns="" xmlns:a16="http://schemas.microsoft.com/office/drawing/2014/main" val="437377946"/>
                    </a:ext>
                  </a:extLst>
                </a:gridCol>
                <a:gridCol w="1410688">
                  <a:extLst>
                    <a:ext uri="{9D8B030D-6E8A-4147-A177-3AD203B41FA5}">
                      <a16:colId xmlns="" xmlns:a16="http://schemas.microsoft.com/office/drawing/2014/main" val="3919473697"/>
                    </a:ext>
                  </a:extLst>
                </a:gridCol>
                <a:gridCol w="1410688">
                  <a:extLst>
                    <a:ext uri="{9D8B030D-6E8A-4147-A177-3AD203B41FA5}">
                      <a16:colId xmlns="" xmlns:a16="http://schemas.microsoft.com/office/drawing/2014/main" val="30837753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Corte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Montagem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Acabamento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349422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Cadeira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777603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Tábua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923940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569861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44033132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29364386-ACCF-4D88-B2B7-A2384AD78C2E}"/>
              </a:ext>
            </a:extLst>
          </p:cNvPr>
          <p:cNvSpPr txBox="1"/>
          <p:nvPr/>
        </p:nvSpPr>
        <p:spPr>
          <a:xfrm>
            <a:off x="608852" y="2282123"/>
            <a:ext cx="6216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Suponha que cada produto consuma, em horas máquina, os seguintes tempos em cada departamento: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597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A09E3C1A-6B91-48D0-90E0-A1D6569FD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5861"/>
            <a:ext cx="10515600" cy="5501102"/>
          </a:xfrm>
        </p:spPr>
        <p:txBody>
          <a:bodyPr/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Essa indústria consegue dividir seus custos indiretos entre os diferentes departamentos. Exemplo: a depreciação de uma máquina de corte é custo inteiramente do departamento de corte.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="" xmlns:a16="http://schemas.microsoft.com/office/drawing/2014/main" id="{3004EE3F-DADF-4C04-B7AF-112D85B624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954598"/>
              </p:ext>
            </p:extLst>
          </p:nvPr>
        </p:nvGraphicFramePr>
        <p:xfrm>
          <a:off x="712304" y="2888526"/>
          <a:ext cx="10767392" cy="2626995"/>
        </p:xfrm>
        <a:graphic>
          <a:graphicData uri="http://schemas.openxmlformats.org/drawingml/2006/table">
            <a:tbl>
              <a:tblPr/>
              <a:tblGrid>
                <a:gridCol w="1900128">
                  <a:extLst>
                    <a:ext uri="{9D8B030D-6E8A-4147-A177-3AD203B41FA5}">
                      <a16:colId xmlns="" xmlns:a16="http://schemas.microsoft.com/office/drawing/2014/main" val="2172386487"/>
                    </a:ext>
                  </a:extLst>
                </a:gridCol>
                <a:gridCol w="2216816">
                  <a:extLst>
                    <a:ext uri="{9D8B030D-6E8A-4147-A177-3AD203B41FA5}">
                      <a16:colId xmlns="" xmlns:a16="http://schemas.microsoft.com/office/drawing/2014/main" val="3450332744"/>
                    </a:ext>
                  </a:extLst>
                </a:gridCol>
                <a:gridCol w="2216816">
                  <a:extLst>
                    <a:ext uri="{9D8B030D-6E8A-4147-A177-3AD203B41FA5}">
                      <a16:colId xmlns="" xmlns:a16="http://schemas.microsoft.com/office/drawing/2014/main" val="1567971576"/>
                    </a:ext>
                  </a:extLst>
                </a:gridCol>
                <a:gridCol w="2216816">
                  <a:extLst>
                    <a:ext uri="{9D8B030D-6E8A-4147-A177-3AD203B41FA5}">
                      <a16:colId xmlns="" xmlns:a16="http://schemas.microsoft.com/office/drawing/2014/main" val="2961123558"/>
                    </a:ext>
                  </a:extLst>
                </a:gridCol>
                <a:gridCol w="2216816">
                  <a:extLst>
                    <a:ext uri="{9D8B030D-6E8A-4147-A177-3AD203B41FA5}">
                      <a16:colId xmlns="" xmlns:a16="http://schemas.microsoft.com/office/drawing/2014/main" val="109645608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Corte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Montagem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Acabamento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770350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Depreciação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10.000,00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3.000,00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7.000,00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20.000,00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111963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Manutenção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20.000,00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3.000,00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12.000,00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35.000,00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231294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Energia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6.000,00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4.000,00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20.000,00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30.000,00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063673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Supervisão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5.000,00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2.000,00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3.000,00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10.000,00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863298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Outros C. 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4.000,00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3.000,00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13.000,00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20.000,00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221888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45.000,00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15.000,00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55.000,00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115.000,00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13347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108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A09E3C1A-6B91-48D0-90E0-A1D6569FD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507724"/>
            <a:ext cx="10515600" cy="1669774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 fizermos a apropriação de custos indiretos sem considerarmos os diferentes departamentos da empresa,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podemos incorrer em erros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Para demonstrar, vamos considerar o número de horas-máquina como nosso direcionador de custos.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="" xmlns:a16="http://schemas.microsoft.com/office/drawing/2014/main" id="{C3CB2C1C-5DA9-4A70-97CC-3E696EE4BB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818386"/>
              </p:ext>
            </p:extLst>
          </p:nvPr>
        </p:nvGraphicFramePr>
        <p:xfrm>
          <a:off x="697394" y="2345635"/>
          <a:ext cx="10797211" cy="1876425"/>
        </p:xfrm>
        <a:graphic>
          <a:graphicData uri="http://schemas.openxmlformats.org/drawingml/2006/table">
            <a:tbl>
              <a:tblPr/>
              <a:tblGrid>
                <a:gridCol w="1914776">
                  <a:extLst>
                    <a:ext uri="{9D8B030D-6E8A-4147-A177-3AD203B41FA5}">
                      <a16:colId xmlns="" xmlns:a16="http://schemas.microsoft.com/office/drawing/2014/main" val="3559906547"/>
                    </a:ext>
                  </a:extLst>
                </a:gridCol>
                <a:gridCol w="1861588">
                  <a:extLst>
                    <a:ext uri="{9D8B030D-6E8A-4147-A177-3AD203B41FA5}">
                      <a16:colId xmlns="" xmlns:a16="http://schemas.microsoft.com/office/drawing/2014/main" val="1328092995"/>
                    </a:ext>
                  </a:extLst>
                </a:gridCol>
                <a:gridCol w="1861588">
                  <a:extLst>
                    <a:ext uri="{9D8B030D-6E8A-4147-A177-3AD203B41FA5}">
                      <a16:colId xmlns="" xmlns:a16="http://schemas.microsoft.com/office/drawing/2014/main" val="3562644209"/>
                    </a:ext>
                  </a:extLst>
                </a:gridCol>
                <a:gridCol w="1861588">
                  <a:extLst>
                    <a:ext uri="{9D8B030D-6E8A-4147-A177-3AD203B41FA5}">
                      <a16:colId xmlns="" xmlns:a16="http://schemas.microsoft.com/office/drawing/2014/main" val="1709734086"/>
                    </a:ext>
                  </a:extLst>
                </a:gridCol>
                <a:gridCol w="1861588">
                  <a:extLst>
                    <a:ext uri="{9D8B030D-6E8A-4147-A177-3AD203B41FA5}">
                      <a16:colId xmlns="" xmlns:a16="http://schemas.microsoft.com/office/drawing/2014/main" val="4010719803"/>
                    </a:ext>
                  </a:extLst>
                </a:gridCol>
                <a:gridCol w="1436083">
                  <a:extLst>
                    <a:ext uri="{9D8B030D-6E8A-4147-A177-3AD203B41FA5}">
                      <a16:colId xmlns="" xmlns:a16="http://schemas.microsoft.com/office/drawing/2014/main" val="138619163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Corte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Montagem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Acabamento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233490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Cadeira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72388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Tábua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28563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98765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0030941"/>
                  </a:ext>
                </a:extLst>
              </a:tr>
            </a:tbl>
          </a:graphicData>
        </a:graphic>
      </p:graphicFrame>
      <p:graphicFrame>
        <p:nvGraphicFramePr>
          <p:cNvPr id="11" name="Tabela 10">
            <a:extLst>
              <a:ext uri="{FF2B5EF4-FFF2-40B4-BE49-F238E27FC236}">
                <a16:creationId xmlns="" xmlns:a16="http://schemas.microsoft.com/office/drawing/2014/main" id="{E70895DF-E7AB-4BE1-981A-DDD490D1E2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449827"/>
              </p:ext>
            </p:extLst>
          </p:nvPr>
        </p:nvGraphicFramePr>
        <p:xfrm>
          <a:off x="697394" y="4558334"/>
          <a:ext cx="8274327" cy="1986915"/>
        </p:xfrm>
        <a:graphic>
          <a:graphicData uri="http://schemas.openxmlformats.org/drawingml/2006/table">
            <a:tbl>
              <a:tblPr/>
              <a:tblGrid>
                <a:gridCol w="1460175">
                  <a:extLst>
                    <a:ext uri="{9D8B030D-6E8A-4147-A177-3AD203B41FA5}">
                      <a16:colId xmlns="" xmlns:a16="http://schemas.microsoft.com/office/drawing/2014/main" val="364342313"/>
                    </a:ext>
                  </a:extLst>
                </a:gridCol>
                <a:gridCol w="1703538">
                  <a:extLst>
                    <a:ext uri="{9D8B030D-6E8A-4147-A177-3AD203B41FA5}">
                      <a16:colId xmlns="" xmlns:a16="http://schemas.microsoft.com/office/drawing/2014/main" val="2815710211"/>
                    </a:ext>
                  </a:extLst>
                </a:gridCol>
                <a:gridCol w="1703538">
                  <a:extLst>
                    <a:ext uri="{9D8B030D-6E8A-4147-A177-3AD203B41FA5}">
                      <a16:colId xmlns="" xmlns:a16="http://schemas.microsoft.com/office/drawing/2014/main" val="2066069699"/>
                    </a:ext>
                  </a:extLst>
                </a:gridCol>
                <a:gridCol w="1703538">
                  <a:extLst>
                    <a:ext uri="{9D8B030D-6E8A-4147-A177-3AD203B41FA5}">
                      <a16:colId xmlns="" xmlns:a16="http://schemas.microsoft.com/office/drawing/2014/main" val="2770153114"/>
                    </a:ext>
                  </a:extLst>
                </a:gridCol>
                <a:gridCol w="1703538">
                  <a:extLst>
                    <a:ext uri="{9D8B030D-6E8A-4147-A177-3AD203B41FA5}">
                      <a16:colId xmlns="" xmlns:a16="http://schemas.microsoft.com/office/drawing/2014/main" val="368264466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Cadeira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Tábua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781247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Depreciação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8.000,00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4.000,00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8.000,00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20.000,00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147571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Manutenção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14.000,00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7.000,00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14.000,00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35.000,00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163209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Energia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12.000,00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6.000,00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12.000,00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30.000,00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90644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Supervisão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4.000,00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2.000,00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4.000,00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10.000,00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522554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Outros C. 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8.000,00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4.000,00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8.000,00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20.000,00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59576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46.000,00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23.000,00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46.000,00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115.000,00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2752374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696C9E4C-363F-493B-8EFA-8DB004F361EB}"/>
              </a:ext>
            </a:extLst>
          </p:cNvPr>
          <p:cNvSpPr txBox="1"/>
          <p:nvPr/>
        </p:nvSpPr>
        <p:spPr>
          <a:xfrm>
            <a:off x="9250016" y="4483146"/>
            <a:ext cx="23456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Repare que a tábua recebeu 20% da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depreciação total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das máquinas. Contudo, a tábua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não passa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pelos departamentos de montagem e acabamento, logo, não deveria receber depreciação das máquinas desses departamentos..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521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A09E3C1A-6B91-48D0-90E0-A1D6569FD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89" y="414958"/>
            <a:ext cx="11688417" cy="1669774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Em situações assim, surge a necessidade de fazermos um rateio utilizando a departamentalização.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="" xmlns:a16="http://schemas.microsoft.com/office/drawing/2014/main" id="{46CDF63F-FF14-4205-A2A8-7A63CD7E50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926856"/>
              </p:ext>
            </p:extLst>
          </p:nvPr>
        </p:nvGraphicFramePr>
        <p:xfrm>
          <a:off x="251790" y="2084732"/>
          <a:ext cx="11688417" cy="2169795"/>
        </p:xfrm>
        <a:graphic>
          <a:graphicData uri="http://schemas.openxmlformats.org/drawingml/2006/table">
            <a:tbl>
              <a:tblPr/>
              <a:tblGrid>
                <a:gridCol w="1891159">
                  <a:extLst>
                    <a:ext uri="{9D8B030D-6E8A-4147-A177-3AD203B41FA5}">
                      <a16:colId xmlns="" xmlns:a16="http://schemas.microsoft.com/office/drawing/2014/main" val="3933647026"/>
                    </a:ext>
                  </a:extLst>
                </a:gridCol>
                <a:gridCol w="2469013">
                  <a:extLst>
                    <a:ext uri="{9D8B030D-6E8A-4147-A177-3AD203B41FA5}">
                      <a16:colId xmlns="" xmlns:a16="http://schemas.microsoft.com/office/drawing/2014/main" val="2718021385"/>
                    </a:ext>
                  </a:extLst>
                </a:gridCol>
                <a:gridCol w="2469013">
                  <a:extLst>
                    <a:ext uri="{9D8B030D-6E8A-4147-A177-3AD203B41FA5}">
                      <a16:colId xmlns="" xmlns:a16="http://schemas.microsoft.com/office/drawing/2014/main" val="3455518344"/>
                    </a:ext>
                  </a:extLst>
                </a:gridCol>
                <a:gridCol w="2626611">
                  <a:extLst>
                    <a:ext uri="{9D8B030D-6E8A-4147-A177-3AD203B41FA5}">
                      <a16:colId xmlns="" xmlns:a16="http://schemas.microsoft.com/office/drawing/2014/main" val="2820623111"/>
                    </a:ext>
                  </a:extLst>
                </a:gridCol>
                <a:gridCol w="2232621">
                  <a:extLst>
                    <a:ext uri="{9D8B030D-6E8A-4147-A177-3AD203B41FA5}">
                      <a16:colId xmlns="" xmlns:a16="http://schemas.microsoft.com/office/drawing/2014/main" val="402803236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Cadeira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Tábua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38889191"/>
                  </a:ext>
                </a:extLst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46099118"/>
                  </a:ext>
                </a:extLst>
              </a:tr>
              <a:tr h="142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70052658"/>
                  </a:ext>
                </a:extLst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Montagem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73780094"/>
                  </a:ext>
                </a:extLst>
              </a:tr>
              <a:tr h="142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9334751"/>
                  </a:ext>
                </a:extLst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Acabamento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49738362"/>
                  </a:ext>
                </a:extLst>
              </a:tr>
              <a:tr h="142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62,5%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37,5%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1641456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716C54D9-BD6F-4958-A5D2-145F7D96A311}"/>
              </a:ext>
            </a:extLst>
          </p:cNvPr>
          <p:cNvSpPr txBox="1"/>
          <p:nvPr/>
        </p:nvSpPr>
        <p:spPr>
          <a:xfrm>
            <a:off x="251790" y="5119603"/>
            <a:ext cx="116884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 essa análise, descobrimos quanto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cada produto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consome em </a:t>
            </a:r>
            <a:r>
              <a:rPr lang="pt-BR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 departamento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levando em consideração, ainda, o número de horas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máquina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como direcionador de custos. Ou seja, 33% de todos os custos do departamento de corte deverão ser atribuídos às cadeiras. 67% de todos os custos do departamento de corte deverão ser atribuídos às tábuas, e assim por diante.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237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A09E3C1A-6B91-48D0-90E0-A1D6569FD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651518"/>
            <a:ext cx="10515600" cy="1669774"/>
          </a:xfrm>
        </p:spPr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Teríamos, então, os seguintes custos: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a 7">
            <a:extLst>
              <a:ext uri="{FF2B5EF4-FFF2-40B4-BE49-F238E27FC236}">
                <a16:creationId xmlns="" xmlns:a16="http://schemas.microsoft.com/office/drawing/2014/main" id="{AFD31002-8C75-4A63-8A45-843B66287C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229766"/>
              </p:ext>
            </p:extLst>
          </p:nvPr>
        </p:nvGraphicFramePr>
        <p:xfrm>
          <a:off x="238539" y="2252870"/>
          <a:ext cx="11701670" cy="2514600"/>
        </p:xfrm>
        <a:graphic>
          <a:graphicData uri="http://schemas.openxmlformats.org/drawingml/2006/table">
            <a:tbl>
              <a:tblPr/>
              <a:tblGrid>
                <a:gridCol w="1897568">
                  <a:extLst>
                    <a:ext uri="{9D8B030D-6E8A-4147-A177-3AD203B41FA5}">
                      <a16:colId xmlns="" xmlns:a16="http://schemas.microsoft.com/office/drawing/2014/main" val="569456708"/>
                    </a:ext>
                  </a:extLst>
                </a:gridCol>
                <a:gridCol w="2470793">
                  <a:extLst>
                    <a:ext uri="{9D8B030D-6E8A-4147-A177-3AD203B41FA5}">
                      <a16:colId xmlns="" xmlns:a16="http://schemas.microsoft.com/office/drawing/2014/main" val="2472313314"/>
                    </a:ext>
                  </a:extLst>
                </a:gridCol>
                <a:gridCol w="2470793">
                  <a:extLst>
                    <a:ext uri="{9D8B030D-6E8A-4147-A177-3AD203B41FA5}">
                      <a16:colId xmlns="" xmlns:a16="http://schemas.microsoft.com/office/drawing/2014/main" val="1543705166"/>
                    </a:ext>
                  </a:extLst>
                </a:gridCol>
                <a:gridCol w="2628921">
                  <a:extLst>
                    <a:ext uri="{9D8B030D-6E8A-4147-A177-3AD203B41FA5}">
                      <a16:colId xmlns="" xmlns:a16="http://schemas.microsoft.com/office/drawing/2014/main" val="1909795185"/>
                    </a:ext>
                  </a:extLst>
                </a:gridCol>
                <a:gridCol w="2233595">
                  <a:extLst>
                    <a:ext uri="{9D8B030D-6E8A-4147-A177-3AD203B41FA5}">
                      <a16:colId xmlns="" xmlns:a16="http://schemas.microsoft.com/office/drawing/2014/main" val="523114781"/>
                    </a:ext>
                  </a:extLst>
                </a:gridCol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 DEPARTAMENTALIZAÇÃO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5768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Cadeira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Tábua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60700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Depreciação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8.208,33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6.666,67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  5.125,00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20.000,00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845443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Manutenção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14.666,67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13.333,33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  7.000,00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35.000,00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478478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Energia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15.166,67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4.000,00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10.833,33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30.000,00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49118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Supervisão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3.875,00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3.333,33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  2.791,67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10.000,00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95613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Outros C. 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9.958,33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2.666,67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  7.375,00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20.000,00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66235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 R$       51.875,00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 R$       30.000,00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 R$         33.125,00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115.000,00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55647179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="" xmlns:a16="http://schemas.microsoft.com/office/drawing/2014/main" id="{A99FE7DA-A79E-43D5-B771-A8187EF784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396041"/>
              </p:ext>
            </p:extLst>
          </p:nvPr>
        </p:nvGraphicFramePr>
        <p:xfrm>
          <a:off x="238539" y="4884221"/>
          <a:ext cx="11701668" cy="628650"/>
        </p:xfrm>
        <a:graphic>
          <a:graphicData uri="http://schemas.openxmlformats.org/drawingml/2006/table">
            <a:tbl>
              <a:tblPr/>
              <a:tblGrid>
                <a:gridCol w="1895061">
                  <a:extLst>
                    <a:ext uri="{9D8B030D-6E8A-4147-A177-3AD203B41FA5}">
                      <a16:colId xmlns="" xmlns:a16="http://schemas.microsoft.com/office/drawing/2014/main" val="3550874818"/>
                    </a:ext>
                  </a:extLst>
                </a:gridCol>
                <a:gridCol w="2491409">
                  <a:extLst>
                    <a:ext uri="{9D8B030D-6E8A-4147-A177-3AD203B41FA5}">
                      <a16:colId xmlns="" xmlns:a16="http://schemas.microsoft.com/office/drawing/2014/main" val="153832201"/>
                    </a:ext>
                  </a:extLst>
                </a:gridCol>
                <a:gridCol w="2451652">
                  <a:extLst>
                    <a:ext uri="{9D8B030D-6E8A-4147-A177-3AD203B41FA5}">
                      <a16:colId xmlns="" xmlns:a16="http://schemas.microsoft.com/office/drawing/2014/main" val="3470533921"/>
                    </a:ext>
                  </a:extLst>
                </a:gridCol>
                <a:gridCol w="2637183">
                  <a:extLst>
                    <a:ext uri="{9D8B030D-6E8A-4147-A177-3AD203B41FA5}">
                      <a16:colId xmlns="" xmlns:a16="http://schemas.microsoft.com/office/drawing/2014/main" val="2060448366"/>
                    </a:ext>
                  </a:extLst>
                </a:gridCol>
                <a:gridCol w="2226363">
                  <a:extLst>
                    <a:ext uri="{9D8B030D-6E8A-4147-A177-3AD203B41FA5}">
                      <a16:colId xmlns="" xmlns:a16="http://schemas.microsoft.com/office/drawing/2014/main" val="410887129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 R$    46.000,00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 R$    23.000,00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 R$    46.000,00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115.000,00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9612060"/>
                  </a:ext>
                </a:extLst>
              </a:tr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SEM DEPARTAMENTALIZAÇÃO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5465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13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30D0070-DFCD-427B-9392-98CCE50AE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 o que é departamento?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F254ED4-D68F-45EC-93FD-2B8957EF3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99314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 mínima administrativa onde se desenvolvem atividades homogêneas (relacionadas).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Podem ser formados por máquinas e pessoas, apenas pessoas  ou apenas máquinas.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Podem ser divididos entre:</a:t>
            </a:r>
          </a:p>
          <a:p>
            <a:pPr lvl="1"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Departamentos de Produção: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aqueles que promovem algum tipo de modificação nos produtos.</a:t>
            </a:r>
          </a:p>
          <a:p>
            <a:pPr lvl="1"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Departamentos de Serviços: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aqueles que sequer recebem o produto. Auxiliam nas atividades desenvolvidas pelos departamentos de produção.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A14849BB-A94C-4F92-9EDA-71640C7866D2}"/>
              </a:ext>
            </a:extLst>
          </p:cNvPr>
          <p:cNvSpPr txBox="1"/>
          <p:nvPr/>
        </p:nvSpPr>
        <p:spPr>
          <a:xfrm>
            <a:off x="4996071" y="5214875"/>
            <a:ext cx="70899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Seus custos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não podem ser diretamente atribuídos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aos produtos, já que os produtos não passam por eles. Como estes departamentos prestam serviços aos outros, </a:t>
            </a:r>
            <a:r>
              <a:rPr lang="pt-BR" b="1" u="sng" dirty="0">
                <a:latin typeface="Arial" panose="020B0604020202020204" pitchFamily="34" charset="0"/>
                <a:cs typeface="Arial" panose="020B0604020202020204" pitchFamily="34" charset="0"/>
              </a:rPr>
              <a:t>seus custos são repassados para os departamentos que utilizam seus serviços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e, posteriormente, serão repassados aos produtos.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ta: Dobrada para Cima 4">
            <a:extLst>
              <a:ext uri="{FF2B5EF4-FFF2-40B4-BE49-F238E27FC236}">
                <a16:creationId xmlns="" xmlns:a16="http://schemas.microsoft.com/office/drawing/2014/main" id="{48F56EBB-B77A-4AB3-AC5C-245D437C7266}"/>
              </a:ext>
            </a:extLst>
          </p:cNvPr>
          <p:cNvSpPr/>
          <p:nvPr/>
        </p:nvSpPr>
        <p:spPr>
          <a:xfrm rot="5400000">
            <a:off x="4161184" y="5294388"/>
            <a:ext cx="914400" cy="755374"/>
          </a:xfrm>
          <a:prstGeom prst="bent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935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30D0070-DFCD-427B-9392-98CCE50AE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Departamento e Centro de Custos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F254ED4-D68F-45EC-93FD-2B8957EF3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2892149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Um mesmo departamento pode conter diversos centro de custos diferentes.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Imagine uma indústria com um Departamento de Perfuração. Este departamento possui 3 máquinas perfuradoras diferentes, que executam atividades especializadas.</a:t>
            </a:r>
          </a:p>
          <a:p>
            <a:pPr lvl="1"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Caso os custos dessas máquinas sejam muito altos, é interessante a criação de três centro de custos diferentes, um para cada máquina.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E519E8B7-F821-48FD-8F46-18D0F23CB29B}"/>
              </a:ext>
            </a:extLst>
          </p:cNvPr>
          <p:cNvSpPr txBox="1"/>
          <p:nvPr/>
        </p:nvSpPr>
        <p:spPr>
          <a:xfrm>
            <a:off x="1490870" y="5005752"/>
            <a:ext cx="3882886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Portanto, Centro de Custos é a 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 mínima de acumulação de custos indiretos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não precisando ser, necessariamente, uma unidade administrativa.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have Esquerda 7">
            <a:extLst>
              <a:ext uri="{FF2B5EF4-FFF2-40B4-BE49-F238E27FC236}">
                <a16:creationId xmlns="" xmlns:a16="http://schemas.microsoft.com/office/drawing/2014/main" id="{2109899D-FE23-4F80-8C39-70386184EB5D}"/>
              </a:ext>
            </a:extLst>
          </p:cNvPr>
          <p:cNvSpPr/>
          <p:nvPr/>
        </p:nvSpPr>
        <p:spPr>
          <a:xfrm>
            <a:off x="5645426" y="4730624"/>
            <a:ext cx="225287" cy="2027583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79A6A8D0-166B-45DA-A5EE-9CB8FE857DC0}"/>
              </a:ext>
            </a:extLst>
          </p:cNvPr>
          <p:cNvSpPr txBox="1"/>
          <p:nvPr/>
        </p:nvSpPr>
        <p:spPr>
          <a:xfrm>
            <a:off x="5950226" y="4892467"/>
            <a:ext cx="5022574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 uma estrutura de custos homogênea;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Estar concentrado em um único local;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Oferecer condições de coleta de dados de custos.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1296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</TotalTime>
  <Words>2138</Words>
  <Application>Microsoft Office PowerPoint</Application>
  <PresentationFormat>Personalizar</PresentationFormat>
  <Paragraphs>705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Departamentalização</vt:lpstr>
      <vt:lpstr>Precisamos buscar uma forma de distribuir os custos indiretos para os produtos da maneira menos injusta possível e que busque representar com fidedignidade a realidade dos custos indiretos nos produtos..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 o que é departamento?</vt:lpstr>
      <vt:lpstr>Departamento e Centro de Custos</vt:lpstr>
      <vt:lpstr>Apresentação do PowerPoint</vt:lpstr>
      <vt:lpstr>Métodos de Rateio dos Custos dos Departamentos de Serviços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 3º passo consiste na alocação dos custos indiretos aos produtos</vt:lpstr>
      <vt:lpstr>4º passo: cálculo dos custos totais (unitários)</vt:lpstr>
      <vt:lpstr>Apuração do Resultado e Estoques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Matheus Pinheiro</dc:creator>
  <cp:lastModifiedBy>Usuário do Windows</cp:lastModifiedBy>
  <cp:revision>57</cp:revision>
  <dcterms:created xsi:type="dcterms:W3CDTF">2020-08-18T17:48:50Z</dcterms:created>
  <dcterms:modified xsi:type="dcterms:W3CDTF">2020-09-21T12:08:16Z</dcterms:modified>
</cp:coreProperties>
</file>