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28"/>
    <p:restoredTop sz="94691"/>
  </p:normalViewPr>
  <p:slideViewPr>
    <p:cSldViewPr snapToGrid="0" snapToObjects="1">
      <p:cViewPr varScale="1">
        <p:scale>
          <a:sx n="88" d="100"/>
          <a:sy n="88" d="100"/>
        </p:scale>
        <p:origin x="3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9/19/20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9/19/20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1454F-2E73-AC48-9274-815F8D00B8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Regimes internacionais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26CF50-A24D-634C-9173-B633F45EF5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Cristiane Lucena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C7B96C-620D-0043-BD1C-B163AD93C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60114" y="17188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98251-BD64-CC40-9BF9-181DE1EAC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Roteiro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C844A-A9A8-ED41-AB8C-93F58E4B3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sz="2400" dirty="0"/>
              <a:t>Alcindo Gonçalves (2011)</a:t>
            </a:r>
          </a:p>
          <a:p>
            <a:pPr lvl="1"/>
            <a:r>
              <a:rPr lang="pt-BR" sz="2400" dirty="0"/>
              <a:t>“Regimes Internacionais como Ações da Governança Global.”</a:t>
            </a:r>
          </a:p>
          <a:p>
            <a:endParaRPr lang="pt-BR" dirty="0"/>
          </a:p>
          <a:p>
            <a:r>
              <a:rPr lang="pt-BR" sz="2400" dirty="0"/>
              <a:t>Entrevista com o Prof. Joseph </a:t>
            </a:r>
            <a:r>
              <a:rPr lang="pt-BR" sz="2400" dirty="0" err="1"/>
              <a:t>Nye</a:t>
            </a:r>
            <a:r>
              <a:rPr lang="pt-BR" sz="2400" dirty="0"/>
              <a:t> (2020)</a:t>
            </a:r>
          </a:p>
          <a:p>
            <a:pPr lvl="1"/>
            <a:r>
              <a:rPr lang="pt-BR" sz="2400" dirty="0"/>
              <a:t>“The </a:t>
            </a:r>
            <a:r>
              <a:rPr lang="pt-BR" sz="2400" dirty="0" err="1"/>
              <a:t>Effect</a:t>
            </a:r>
            <a:r>
              <a:rPr lang="pt-BR" sz="2400" dirty="0"/>
              <a:t> </a:t>
            </a:r>
            <a:r>
              <a:rPr lang="pt-BR" sz="2400" dirty="0" err="1"/>
              <a:t>of</a:t>
            </a:r>
            <a:r>
              <a:rPr lang="pt-BR" sz="2400" dirty="0"/>
              <a:t> Covid-19 </a:t>
            </a:r>
            <a:r>
              <a:rPr lang="pt-BR" sz="2400" dirty="0" err="1"/>
              <a:t>on</a:t>
            </a:r>
            <a:r>
              <a:rPr lang="pt-BR" sz="2400" dirty="0"/>
              <a:t> </a:t>
            </a:r>
            <a:r>
              <a:rPr lang="pt-BR" sz="2400" dirty="0" err="1"/>
              <a:t>Geopolitics</a:t>
            </a:r>
            <a:r>
              <a:rPr lang="pt-BR" sz="2400" dirty="0"/>
              <a:t>.”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EF7DC5-C5EF-E54A-BA73-2777EFCF18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84228" y="1765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7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3DE07-869D-F04A-8023-5B03D36A9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Regimes Internacionais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5FAE5-AC07-9A46-BE89-856CF4F52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en-US" sz="2400" dirty="0"/>
              <a:t>“Conjuntos de </a:t>
            </a:r>
            <a:r>
              <a:rPr lang="en-US" sz="2400" dirty="0" err="1"/>
              <a:t>princípios</a:t>
            </a:r>
            <a:r>
              <a:rPr lang="en-US" sz="2400" dirty="0"/>
              <a:t>, </a:t>
            </a:r>
            <a:r>
              <a:rPr lang="en-US" sz="2400" dirty="0" err="1"/>
              <a:t>normas</a:t>
            </a:r>
            <a:r>
              <a:rPr lang="en-US" sz="2400" dirty="0"/>
              <a:t>, </a:t>
            </a:r>
            <a:r>
              <a:rPr lang="en-US" sz="2400" dirty="0" err="1"/>
              <a:t>regras</a:t>
            </a:r>
            <a:r>
              <a:rPr lang="en-US" sz="2400" dirty="0"/>
              <a:t> e </a:t>
            </a:r>
            <a:r>
              <a:rPr lang="en-US" sz="2400" dirty="0" err="1"/>
              <a:t>procedimentos</a:t>
            </a:r>
            <a:r>
              <a:rPr lang="en-US" sz="2400" dirty="0"/>
              <a:t> de </a:t>
            </a:r>
            <a:r>
              <a:rPr lang="en-US" sz="2400" dirty="0" err="1"/>
              <a:t>tomada</a:t>
            </a:r>
            <a:r>
              <a:rPr lang="en-US" sz="2400" dirty="0"/>
              <a:t> de </a:t>
            </a:r>
            <a:r>
              <a:rPr lang="en-US" sz="2400" dirty="0" err="1"/>
              <a:t>decisão</a:t>
            </a:r>
            <a:r>
              <a:rPr lang="en-US" sz="2400" dirty="0"/>
              <a:t>, </a:t>
            </a:r>
            <a:r>
              <a:rPr lang="en-US" sz="2400" dirty="0" err="1"/>
              <a:t>explícitos</a:t>
            </a:r>
            <a:r>
              <a:rPr lang="en-US" sz="2400" dirty="0"/>
              <a:t> </a:t>
            </a:r>
            <a:r>
              <a:rPr lang="en-US" sz="2400" dirty="0" err="1"/>
              <a:t>ou</a:t>
            </a:r>
            <a:r>
              <a:rPr lang="en-US" sz="2400" dirty="0"/>
              <a:t> </a:t>
            </a:r>
            <a:r>
              <a:rPr lang="en-US" sz="2400" dirty="0" err="1"/>
              <a:t>implícitos</a:t>
            </a:r>
            <a:r>
              <a:rPr lang="en-US" sz="2400" dirty="0"/>
              <a:t>,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torno</a:t>
            </a:r>
            <a:r>
              <a:rPr lang="en-US" sz="2400" dirty="0"/>
              <a:t> dos </a:t>
            </a:r>
            <a:r>
              <a:rPr lang="en-US" sz="2400" dirty="0" err="1"/>
              <a:t>quais</a:t>
            </a:r>
            <a:r>
              <a:rPr lang="en-US" sz="2400" dirty="0"/>
              <a:t> </a:t>
            </a:r>
            <a:r>
              <a:rPr lang="en-US" sz="2400" dirty="0" err="1"/>
              <a:t>convergem</a:t>
            </a:r>
            <a:r>
              <a:rPr lang="en-US" sz="2400" dirty="0"/>
              <a:t> as </a:t>
            </a:r>
            <a:r>
              <a:rPr lang="en-US" sz="2400" dirty="0" err="1"/>
              <a:t>expectativas</a:t>
            </a:r>
            <a:r>
              <a:rPr lang="en-US" sz="2400" dirty="0"/>
              <a:t> dos </a:t>
            </a:r>
            <a:r>
              <a:rPr lang="en-US" sz="2400" dirty="0" err="1"/>
              <a:t>atores</a:t>
            </a:r>
            <a:r>
              <a:rPr lang="en-US" sz="2400" dirty="0"/>
              <a:t> </a:t>
            </a:r>
            <a:r>
              <a:rPr lang="en-US" sz="2400" dirty="0" err="1"/>
              <a:t>numa</a:t>
            </a:r>
            <a:r>
              <a:rPr lang="en-US" sz="2400" dirty="0"/>
              <a:t> </a:t>
            </a:r>
            <a:r>
              <a:rPr lang="en-US" sz="2400" dirty="0" err="1"/>
              <a:t>dada</a:t>
            </a:r>
            <a:r>
              <a:rPr lang="en-US" sz="2400" dirty="0"/>
              <a:t> </a:t>
            </a:r>
            <a:r>
              <a:rPr lang="en-US" sz="2400" dirty="0" err="1"/>
              <a:t>área</a:t>
            </a:r>
            <a:r>
              <a:rPr lang="en-US" sz="2400" dirty="0"/>
              <a:t> das </a:t>
            </a:r>
            <a:r>
              <a:rPr lang="en-US" sz="2400" dirty="0" err="1"/>
              <a:t>relações</a:t>
            </a:r>
            <a:r>
              <a:rPr lang="en-US" sz="2400" dirty="0"/>
              <a:t> </a:t>
            </a:r>
            <a:r>
              <a:rPr lang="en-US" sz="2400" dirty="0" err="1"/>
              <a:t>internacionais</a:t>
            </a:r>
            <a:r>
              <a:rPr lang="en-US" sz="2400" dirty="0"/>
              <a:t>.” </a:t>
            </a:r>
          </a:p>
          <a:p>
            <a:pPr marL="530352" lvl="1" indent="0">
              <a:buNone/>
            </a:pPr>
            <a:r>
              <a:rPr lang="en-US" dirty="0"/>
              <a:t>(Stephen Krasner 1982)</a:t>
            </a:r>
          </a:p>
          <a:p>
            <a:endParaRPr lang="pt-B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A41A5E-60ED-2549-9638-D1A8D4998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5828" y="1765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5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C5A31-2D50-5140-91F1-A27430F19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Governança Global e Regimes Internacionais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18363-8950-6743-A954-EBDE18DB3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pt-BR" dirty="0"/>
          </a:p>
          <a:p>
            <a:r>
              <a:rPr lang="en-US" sz="2600" dirty="0"/>
              <a:t>“</a:t>
            </a:r>
            <a:r>
              <a:rPr lang="en-US" sz="2600" dirty="0" err="1"/>
              <a:t>Governança</a:t>
            </a:r>
            <a:r>
              <a:rPr lang="en-US" sz="2600" dirty="0"/>
              <a:t> </a:t>
            </a:r>
            <a:r>
              <a:rPr lang="en-US" sz="2600" dirty="0" err="1"/>
              <a:t>refere</a:t>
            </a:r>
            <a:r>
              <a:rPr lang="en-US" sz="2600" dirty="0"/>
              <a:t>-se </a:t>
            </a:r>
            <a:r>
              <a:rPr lang="en-US" sz="2600" dirty="0" err="1"/>
              <a:t>à</a:t>
            </a:r>
            <a:r>
              <a:rPr lang="en-US" sz="2600" dirty="0"/>
              <a:t> </a:t>
            </a:r>
            <a:r>
              <a:rPr lang="en-US" sz="2600" dirty="0" err="1"/>
              <a:t>emergência</a:t>
            </a:r>
            <a:r>
              <a:rPr lang="en-US" sz="2600" dirty="0"/>
              <a:t> e </a:t>
            </a:r>
            <a:r>
              <a:rPr lang="en-US" sz="2600" dirty="0" err="1"/>
              <a:t>reconhecimento</a:t>
            </a:r>
            <a:r>
              <a:rPr lang="en-US" sz="2600" dirty="0"/>
              <a:t> de </a:t>
            </a:r>
            <a:r>
              <a:rPr lang="en-US" sz="2600" dirty="0" err="1"/>
              <a:t>princípios</a:t>
            </a:r>
            <a:r>
              <a:rPr lang="en-US" sz="2600" dirty="0"/>
              <a:t>, </a:t>
            </a:r>
            <a:r>
              <a:rPr lang="en-US" sz="2600" dirty="0" err="1"/>
              <a:t>normas</a:t>
            </a:r>
            <a:r>
              <a:rPr lang="en-US" sz="2600" dirty="0"/>
              <a:t>, </a:t>
            </a:r>
            <a:r>
              <a:rPr lang="en-US" sz="2600" dirty="0" err="1"/>
              <a:t>regras</a:t>
            </a:r>
            <a:r>
              <a:rPr lang="en-US" sz="2600" dirty="0"/>
              <a:t> e </a:t>
            </a:r>
            <a:r>
              <a:rPr lang="en-US" sz="2600" dirty="0" err="1"/>
              <a:t>procedimentos</a:t>
            </a:r>
            <a:r>
              <a:rPr lang="en-US" sz="2600" dirty="0"/>
              <a:t> que </a:t>
            </a:r>
            <a:r>
              <a:rPr lang="en-US" sz="2600" dirty="0" err="1"/>
              <a:t>tanto</a:t>
            </a:r>
            <a:r>
              <a:rPr lang="en-US" sz="2600" dirty="0"/>
              <a:t> </a:t>
            </a:r>
            <a:r>
              <a:rPr lang="en-US" sz="2600" dirty="0" err="1"/>
              <a:t>provêm</a:t>
            </a:r>
            <a:r>
              <a:rPr lang="en-US" sz="2600" dirty="0"/>
              <a:t> </a:t>
            </a:r>
            <a:r>
              <a:rPr lang="en-US" sz="2600" dirty="0" err="1"/>
              <a:t>padrões</a:t>
            </a:r>
            <a:r>
              <a:rPr lang="en-US" sz="2600" dirty="0"/>
              <a:t> </a:t>
            </a:r>
            <a:r>
              <a:rPr lang="en-US" sz="2600" dirty="0" err="1"/>
              <a:t>aceitáveis</a:t>
            </a:r>
            <a:r>
              <a:rPr lang="en-US" sz="2600" dirty="0"/>
              <a:t> de </a:t>
            </a:r>
            <a:r>
              <a:rPr lang="en-US" sz="2600" dirty="0" err="1"/>
              <a:t>comportamento</a:t>
            </a:r>
            <a:r>
              <a:rPr lang="en-US" sz="2600" dirty="0"/>
              <a:t> </a:t>
            </a:r>
            <a:r>
              <a:rPr lang="en-US" sz="2600" dirty="0" err="1"/>
              <a:t>pú́blico</a:t>
            </a:r>
            <a:r>
              <a:rPr lang="en-US" sz="2600" dirty="0"/>
              <a:t> </a:t>
            </a:r>
            <a:r>
              <a:rPr lang="en-US" sz="2600" dirty="0" err="1"/>
              <a:t>como</a:t>
            </a:r>
            <a:r>
              <a:rPr lang="en-US" sz="2600" dirty="0"/>
              <a:t> </a:t>
            </a:r>
            <a:r>
              <a:rPr lang="en-US" sz="2600" dirty="0" err="1"/>
              <a:t>são</a:t>
            </a:r>
            <a:r>
              <a:rPr lang="en-US" sz="2600" dirty="0"/>
              <a:t> </a:t>
            </a:r>
            <a:r>
              <a:rPr lang="en-US" sz="2600" dirty="0" err="1"/>
              <a:t>seguidas</a:t>
            </a:r>
            <a:r>
              <a:rPr lang="en-US" sz="2600" dirty="0"/>
              <a:t> </a:t>
            </a:r>
            <a:r>
              <a:rPr lang="en-US" sz="2600" dirty="0" err="1"/>
              <a:t>suficientemente</a:t>
            </a:r>
            <a:r>
              <a:rPr lang="en-US" sz="2600" dirty="0"/>
              <a:t> para </a:t>
            </a:r>
            <a:r>
              <a:rPr lang="en-US" sz="2600" dirty="0" err="1"/>
              <a:t>produzir</a:t>
            </a:r>
            <a:r>
              <a:rPr lang="en-US" sz="2600" dirty="0"/>
              <a:t> </a:t>
            </a:r>
            <a:r>
              <a:rPr lang="en-US" sz="2600" dirty="0" err="1"/>
              <a:t>regularidades</a:t>
            </a:r>
            <a:r>
              <a:rPr lang="en-US" sz="2600" dirty="0"/>
              <a:t> </a:t>
            </a:r>
            <a:r>
              <a:rPr lang="en-US" sz="2600" dirty="0" err="1"/>
              <a:t>comportamentais</a:t>
            </a:r>
            <a:r>
              <a:rPr lang="en-US" sz="2600" dirty="0"/>
              <a:t>”</a:t>
            </a:r>
          </a:p>
          <a:p>
            <a:pPr marL="530352" lvl="1" indent="0">
              <a:buNone/>
            </a:pPr>
            <a:r>
              <a:rPr lang="pt-BR" dirty="0"/>
              <a:t>(</a:t>
            </a:r>
            <a:r>
              <a:rPr lang="pt-BR" dirty="0" err="1"/>
              <a:t>Keohane</a:t>
            </a:r>
            <a:r>
              <a:rPr lang="pt-BR" dirty="0"/>
              <a:t> &amp; </a:t>
            </a:r>
            <a:r>
              <a:rPr lang="pt-BR" dirty="0" err="1"/>
              <a:t>Nye</a:t>
            </a:r>
            <a:r>
              <a:rPr lang="pt-BR" dirty="0"/>
              <a:t> 2000)</a:t>
            </a:r>
          </a:p>
          <a:p>
            <a:r>
              <a:rPr lang="pt-BR" sz="2600" dirty="0"/>
              <a:t>Qual a principal diferença entre este conceito de governança global e o conceito de regimes internacionais proposto por Steven </a:t>
            </a:r>
            <a:r>
              <a:rPr lang="pt-BR" sz="2600" dirty="0" err="1"/>
              <a:t>Krasner</a:t>
            </a:r>
            <a:r>
              <a:rPr lang="pt-BR" sz="2600" dirty="0"/>
              <a:t> (1982)?</a:t>
            </a:r>
          </a:p>
          <a:p>
            <a:pPr lvl="1"/>
            <a:r>
              <a:rPr lang="pt-BR" dirty="0"/>
              <a:t>Por que esta diferença pode ser importante para compreender a crise atual do multilateralismo?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F59779-E8A3-2F49-AEC1-F26CC0BFC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6172" y="1765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4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A8138-978F-D244-AD41-F0BF82FDC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Instituições Internacionais e a Governança Global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A2974-3619-F343-B852-78AEC201C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en-US" sz="2400" dirty="0"/>
              <a:t>“</a:t>
            </a:r>
            <a:r>
              <a:rPr lang="en-US" sz="2400" dirty="0" err="1"/>
              <a:t>Definimos</a:t>
            </a:r>
            <a:r>
              <a:rPr lang="en-US" sz="2400" dirty="0"/>
              <a:t> </a:t>
            </a:r>
            <a:r>
              <a:rPr lang="en-US" sz="2400" dirty="0" err="1"/>
              <a:t>instituições</a:t>
            </a:r>
            <a:r>
              <a:rPr lang="en-US" sz="2400" dirty="0"/>
              <a:t> </a:t>
            </a:r>
            <a:r>
              <a:rPr lang="en-US" sz="2400" dirty="0" err="1"/>
              <a:t>internacionais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dirty="0" err="1"/>
              <a:t>arranjos</a:t>
            </a:r>
            <a:r>
              <a:rPr lang="en-US" sz="2400" dirty="0"/>
              <a:t> </a:t>
            </a:r>
            <a:r>
              <a:rPr lang="en-US" sz="2400" dirty="0" err="1"/>
              <a:t>explícitos</a:t>
            </a:r>
            <a:r>
              <a:rPr lang="en-US" sz="2400" dirty="0"/>
              <a:t>, </a:t>
            </a:r>
            <a:r>
              <a:rPr lang="en-US" sz="2400" dirty="0" err="1"/>
              <a:t>negociados</a:t>
            </a:r>
            <a:r>
              <a:rPr lang="en-US" sz="2400" dirty="0"/>
              <a:t> entre </a:t>
            </a:r>
            <a:r>
              <a:rPr lang="en-US" sz="2400" dirty="0" err="1"/>
              <a:t>atores</a:t>
            </a:r>
            <a:r>
              <a:rPr lang="en-US" sz="2400" dirty="0"/>
              <a:t> </a:t>
            </a:r>
            <a:r>
              <a:rPr lang="en-US" sz="2400" dirty="0" err="1"/>
              <a:t>internacionais</a:t>
            </a:r>
            <a:r>
              <a:rPr lang="en-US" sz="2400" dirty="0"/>
              <a:t>, que </a:t>
            </a:r>
            <a:r>
              <a:rPr lang="en-US" sz="2400" dirty="0" err="1"/>
              <a:t>prescrevem</a:t>
            </a:r>
            <a:r>
              <a:rPr lang="en-US" sz="2400" dirty="0"/>
              <a:t>, </a:t>
            </a:r>
            <a:r>
              <a:rPr lang="en-US" sz="2400" dirty="0" err="1"/>
              <a:t>proscrevem</a:t>
            </a:r>
            <a:r>
              <a:rPr lang="en-US" sz="2400" dirty="0"/>
              <a:t> e/</a:t>
            </a:r>
            <a:r>
              <a:rPr lang="en-US" sz="2400" dirty="0" err="1"/>
              <a:t>ou</a:t>
            </a:r>
            <a:r>
              <a:rPr lang="en-US" sz="2400" dirty="0"/>
              <a:t> </a:t>
            </a:r>
            <a:r>
              <a:rPr lang="en-US" sz="2400" dirty="0" err="1"/>
              <a:t>autorizam</a:t>
            </a:r>
            <a:r>
              <a:rPr lang="en-US" sz="2400" dirty="0"/>
              <a:t> </a:t>
            </a:r>
            <a:r>
              <a:rPr lang="en-US" sz="2400" dirty="0" err="1"/>
              <a:t>comportamentos</a:t>
            </a:r>
            <a:r>
              <a:rPr lang="en-US" sz="2400" dirty="0"/>
              <a:t>.” </a:t>
            </a:r>
          </a:p>
          <a:p>
            <a:pPr marL="530352" lvl="1" indent="0">
              <a:buNone/>
            </a:pPr>
            <a:r>
              <a:rPr lang="en-US" dirty="0"/>
              <a:t>(</a:t>
            </a:r>
            <a:r>
              <a:rPr lang="en-US" dirty="0" err="1"/>
              <a:t>Koremenos</a:t>
            </a:r>
            <a:r>
              <a:rPr lang="en-US" dirty="0"/>
              <a:t>, Lipson &amp; Snidal 2001/2004)</a:t>
            </a:r>
          </a:p>
          <a:p>
            <a:r>
              <a:rPr lang="pt-BR" sz="2400" dirty="0"/>
              <a:t>Como esta definição de instituições internacionais nos ajuda a compreender a relação entre regimes internacionais e governança global?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7CB804-6C89-C846-A1C7-6EEE167CC2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0686" y="1879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4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34C0E-7BA7-2F42-855F-BAF96DA43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err="1"/>
              <a:t>Locus</a:t>
            </a:r>
            <a:r>
              <a:rPr lang="pt-BR" sz="4000" dirty="0"/>
              <a:t> da Discussão no Debate Teórico em Relações Internacionais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8FD57-31DC-B04B-AAFE-14F6F4AF8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sz="2400" dirty="0"/>
              <a:t>Realismo e poder político</a:t>
            </a:r>
          </a:p>
          <a:p>
            <a:r>
              <a:rPr lang="pt-BR" sz="2400" dirty="0"/>
              <a:t>Liberalismo, interesse, cooperação e instituições</a:t>
            </a:r>
          </a:p>
          <a:p>
            <a:pPr lvl="1"/>
            <a:r>
              <a:rPr lang="pt-BR" sz="2400" dirty="0"/>
              <a:t>Coalizões internacionais</a:t>
            </a:r>
          </a:p>
          <a:p>
            <a:pPr lvl="1"/>
            <a:r>
              <a:rPr lang="pt-BR" sz="2400" dirty="0"/>
              <a:t>Papel do conhecimento técnico-científico (comunidades epistêmicas)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6E586D-9F0F-634D-B149-421509AED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98743" y="21717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9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CAAAF-46AB-6D44-BB6D-8DE596A94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Regimes Internacionais como Ações de Governança Global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220CF-91EA-534C-8EA7-3192A11EF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2400" dirty="0"/>
          </a:p>
          <a:p>
            <a:r>
              <a:rPr lang="pt-BR" sz="2400" dirty="0"/>
              <a:t>”Nem todas as ações [de governança global] se resumem a regimes internacionais.”</a:t>
            </a:r>
          </a:p>
          <a:p>
            <a:r>
              <a:rPr lang="pt-BR" sz="2400" dirty="0"/>
              <a:t>Quais os desdobramentos desta afirmação para a crise contemporânea de alguns regimes internacionais?</a:t>
            </a:r>
          </a:p>
          <a:p>
            <a:pPr marL="987552" lvl="1" indent="-457200">
              <a:buFont typeface="+mj-lt"/>
              <a:buAutoNum type="arabicParenR"/>
            </a:pPr>
            <a:r>
              <a:rPr lang="pt-BR" dirty="0"/>
              <a:t>Para o futuro da OMC?</a:t>
            </a:r>
          </a:p>
          <a:p>
            <a:pPr marL="987552" lvl="1" indent="-457200">
              <a:buFont typeface="+mj-lt"/>
              <a:buAutoNum type="arabicParenR"/>
            </a:pPr>
            <a:r>
              <a:rPr lang="pt-BR" dirty="0"/>
              <a:t>Para o futuro dos Acordos de Paris?</a:t>
            </a:r>
          </a:p>
          <a:p>
            <a:endParaRPr lang="pt-BR" sz="24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56F035-4329-264A-8D94-B1A1C23A53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3257" y="1879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5983</TotalTime>
  <Words>297</Words>
  <Application>Microsoft Macintosh PowerPoint</Application>
  <PresentationFormat>Widescreen</PresentationFormat>
  <Paragraphs>37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Franklin Gothic Book</vt:lpstr>
      <vt:lpstr>Crop</vt:lpstr>
      <vt:lpstr>Regimes internacionais</vt:lpstr>
      <vt:lpstr>Roteiro</vt:lpstr>
      <vt:lpstr>Regimes Internacionais</vt:lpstr>
      <vt:lpstr>Governança Global e Regimes Internacionais</vt:lpstr>
      <vt:lpstr>Instituições Internacionais e a Governança Global</vt:lpstr>
      <vt:lpstr>Locus da Discussão no Debate Teórico em Relações Internacionais</vt:lpstr>
      <vt:lpstr>Regimes Internacionais como Ações de Governança Global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Regimes internacionais</dc:title>
  <dc:creator>Cristiane</dc:creator>
  <cp:lastModifiedBy>Cristiane</cp:lastModifiedBy>
  <cp:revision>67</cp:revision>
  <dcterms:created xsi:type="dcterms:W3CDTF">2020-08-05T16:20:54Z</dcterms:created>
  <dcterms:modified xsi:type="dcterms:W3CDTF">2020-09-20T18:32:17Z</dcterms:modified>
</cp:coreProperties>
</file>