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334" r:id="rId3"/>
    <p:sldId id="335" r:id="rId4"/>
    <p:sldId id="279" r:id="rId5"/>
    <p:sldId id="281" r:id="rId6"/>
    <p:sldId id="278" r:id="rId7"/>
    <p:sldId id="345" r:id="rId8"/>
    <p:sldId id="304" r:id="rId9"/>
    <p:sldId id="259" r:id="rId10"/>
    <p:sldId id="305" r:id="rId11"/>
    <p:sldId id="323" r:id="rId12"/>
    <p:sldId id="288" r:id="rId13"/>
    <p:sldId id="289" r:id="rId14"/>
    <p:sldId id="290" r:id="rId15"/>
    <p:sldId id="306" r:id="rId16"/>
    <p:sldId id="307" r:id="rId17"/>
    <p:sldId id="332" r:id="rId18"/>
    <p:sldId id="308" r:id="rId19"/>
    <p:sldId id="311" r:id="rId20"/>
    <p:sldId id="300" r:id="rId21"/>
    <p:sldId id="359" r:id="rId22"/>
    <p:sldId id="344" r:id="rId23"/>
    <p:sldId id="317" r:id="rId24"/>
    <p:sldId id="318" r:id="rId25"/>
    <p:sldId id="355" r:id="rId26"/>
    <p:sldId id="262" r:id="rId27"/>
    <p:sldId id="357" r:id="rId28"/>
    <p:sldId id="263" r:id="rId29"/>
    <p:sldId id="331" r:id="rId30"/>
    <p:sldId id="301" r:id="rId31"/>
    <p:sldId id="352" r:id="rId32"/>
    <p:sldId id="343" r:id="rId33"/>
    <p:sldId id="361" r:id="rId34"/>
    <p:sldId id="358" r:id="rId35"/>
    <p:sldId id="363" r:id="rId36"/>
    <p:sldId id="364" r:id="rId37"/>
    <p:sldId id="442" r:id="rId38"/>
    <p:sldId id="443" r:id="rId39"/>
    <p:sldId id="444" r:id="rId40"/>
    <p:sldId id="445" r:id="rId41"/>
    <p:sldId id="427" r:id="rId42"/>
    <p:sldId id="428" r:id="rId43"/>
    <p:sldId id="429" r:id="rId44"/>
    <p:sldId id="430" r:id="rId45"/>
    <p:sldId id="431" r:id="rId46"/>
    <p:sldId id="432" r:id="rId47"/>
    <p:sldId id="433" r:id="rId48"/>
    <p:sldId id="434" r:id="rId49"/>
    <p:sldId id="435" r:id="rId50"/>
    <p:sldId id="446" r:id="rId51"/>
    <p:sldId id="436" r:id="rId52"/>
    <p:sldId id="437" r:id="rId53"/>
    <p:sldId id="438" r:id="rId54"/>
    <p:sldId id="439" r:id="rId55"/>
    <p:sldId id="440" r:id="rId56"/>
    <p:sldId id="441" r:id="rId5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90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D7FAA-36E4-2341-BE79-6C6488229A74}" type="datetimeFigureOut">
              <a:rPr lang="pt-BR" smtClean="0"/>
              <a:t>04/06/2022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CA45F-5BD8-774F-B81C-2DE4A5F3C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30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593B3-E6CF-7E46-8049-F152258E0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12F962-273A-504A-BEA3-85D21C961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89D9D7-FB3E-1143-A8D1-0A2D9B87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4EBB-4548-B440-B5E2-03831EB69A43}" type="datetime1">
              <a:rPr lang="pt-BR" smtClean="0"/>
              <a:t>04/06/2022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75FE01-79BF-514D-B88D-2DD3C2E8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191BE5-D5FC-2541-838F-E4B0493E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08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87341-ACFC-E34C-B762-6845F032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AB5DA7-9CD3-914C-928D-C4649A47E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A0D09C-E1E3-3C4B-BA51-D163476D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0C04-3A9B-C846-B292-C03263EF95CC}" type="datetime1">
              <a:rPr lang="pt-BR" smtClean="0"/>
              <a:t>04/06/2022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AF4D9D-4EA8-4B42-B48A-27759238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01A283-21A6-4E4A-A6E4-DFD9C6E1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7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EEAD04-5EFA-BE49-9D55-3A8A70270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06F201-55F8-E74F-8861-8461DFD8F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A413D-B4C2-3241-A882-DEC5D0E7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80D5-360E-6A43-B44B-6F3D6FC3D667}" type="datetime1">
              <a:rPr lang="pt-BR" smtClean="0"/>
              <a:t>04/06/2022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DC1720-93DF-C749-AF83-022D08A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B406C6-E803-CC41-B4C0-B21F6D19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24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8156F-986D-4A46-AEA3-3747305B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C96CA3-B1B1-824C-B500-7D4147837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8CFE7C-06B7-4C44-BA2B-68623ECB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CF96-29A5-524F-ABF8-BFC5F501C31D}" type="datetime1">
              <a:rPr lang="pt-BR" smtClean="0"/>
              <a:t>04/06/2022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28E5A8-034A-5B42-816D-2E8BDBBC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76C2AD-3A3C-404A-9AA4-39686507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73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C3616-196C-B94E-8E81-44D77347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F97808-0940-8740-B959-5DEDE77C0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C35355-8737-FF42-B64A-4B12309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5329-9D48-5E45-9046-2FAD30FBF802}" type="datetime1">
              <a:rPr lang="pt-BR" smtClean="0"/>
              <a:t>04/06/2022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4826AD-423A-BD43-9B24-5E58C1A1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0F943D-EF4C-FC4A-BE23-35769CE9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61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3C23A-BFC2-194D-8677-CB9F879C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C56F8E-9869-8547-85C6-739C3FF17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C876D4-30B5-8E4A-870A-B63776C56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111886-6849-8446-88B0-0C79E59B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3D5-4471-964C-A14A-341F63D3F173}" type="datetime1">
              <a:rPr lang="pt-BR" smtClean="0"/>
              <a:t>04/06/2022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3014FB-BF81-544D-9857-D797CDEB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59FE6A-40B6-634D-9F7C-CAA5A275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63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04E04-F4B9-B640-AA0C-F87B7E55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32CBAF-0E6E-5543-A63C-CB36D03E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FEDC36-00F0-FB47-9EE1-FCE38BE8E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C8F9C2C-960D-7C45-88AD-FFE36B149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8A44DD-1A11-ED4B-B117-7C778B840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4FC678-A0AA-BA4B-8B8D-F9FF2308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C1D5-1699-614F-8FB4-1C408FE909EB}" type="datetime1">
              <a:rPr lang="pt-BR" smtClean="0"/>
              <a:t>04/06/2022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F08B62-4D9A-2A4B-BCDB-FF52B57D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9813B2B-30A1-C043-9289-171A2A15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11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4F2B8-A886-EE41-A2FD-445ABB54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8D3111-0481-AA48-A94D-FB696709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3461-FC5B-104B-809E-2E5B3B3E051F}" type="datetime1">
              <a:rPr lang="pt-BR" smtClean="0"/>
              <a:t>04/06/2022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6BD5EE-8230-A144-AE53-9131BEDD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AB90FC-197C-9342-B14B-F5CD0FA7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45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94D328-44AB-4E42-B0B2-65DA0CA4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A031-BCB0-BF4F-9762-CB0E2418944C}" type="datetime1">
              <a:rPr lang="pt-BR" smtClean="0"/>
              <a:t>04/06/2022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E8DA24-0938-844F-BAFB-5B090745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CCF9DB-625D-B24A-A820-B99150F9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16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7A35D-9FA0-C241-9124-3B14B636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B54D25-AA0F-8D4D-AFEF-4EF28C0E6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F894ED-95D1-054A-84F3-C2F8BC0A0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E51D09-E2A8-3C4C-9206-07FB9A27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C8CF-3BC9-F244-81A3-630D1B3B1021}" type="datetime1">
              <a:rPr lang="pt-BR" smtClean="0"/>
              <a:t>04/06/2022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04471C-40F3-DC41-9723-B7051F73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32D2A1-BD29-224C-8AE9-0CC3900F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45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EA398-F998-0749-8E5D-B6855E621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A5A19EA-6F81-B545-A508-0A9AE191D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CA4931-1DA0-3643-83BE-A99C4E29D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E658D8-806B-4541-A077-E5B2B7C5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C4D2-C13D-534F-8E86-E8279AD97282}" type="datetime1">
              <a:rPr lang="pt-BR" smtClean="0"/>
              <a:t>04/06/2022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AAE0A8-DE43-2B46-9303-466C697F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B4F120-62AC-934B-B617-FAC085AC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48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8A7F967-8DAA-B34D-8B4A-B0EBB1B1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F52729-1D7D-8F43-A1A6-5DE631FC9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015C06-226F-594F-B130-E23BE61E5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94213-D467-D147-A281-63ABCEA267CA}" type="datetime1">
              <a:rPr lang="pt-BR" smtClean="0"/>
              <a:t>04/06/2022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2C7AD-A57E-E246-B4AC-186CBA49F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6243A2-9BB9-5946-970C-DBF7143C1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CE12-ADB8-C743-9326-DA8A6608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63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applewebdata://0C8F885B-1C29-493A-92BB-CA375E3BD0A4/#_ENREF_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applewebdata://F1D23534-1F3D-4FB6-9362-95B887F431B9/#_ENREF_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applewebdata://CD3AF1B5-A157-466E-B537-D3B79D82087B/#_ENREF_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BE9DA-96F4-8D4B-85C6-C236FBA09E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Aula 7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sz="3200" b="1" dirty="0"/>
              <a:t>A psicanálise perinatal vista a partir de uma</a:t>
            </a:r>
            <a:br>
              <a:rPr lang="pt-BR" sz="3200" b="1" dirty="0"/>
            </a:br>
            <a:r>
              <a:rPr lang="pt-BR" sz="3200" b="1" dirty="0"/>
              <a:t> matriz histórica-analítico-crítica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F04458-C787-C049-B124-5A2478C2BA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Leopoldo </a:t>
            </a:r>
            <a:r>
              <a:rPr lang="pt-BR" dirty="0" err="1"/>
              <a:t>Fulgencio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DF6460-978E-1348-8036-347A70D4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02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055EF-D449-A94E-92EC-6D6C50B4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Como os bebês apreendem o mundo?</a:t>
            </a:r>
            <a:b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02E451-8272-AC44-A10C-766CCA39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QUALQUER PESSOA INTERESSADA na natureza humana é levada pela curiosidade a se perguntar sobre a vida subjetiva dos bebés. </a:t>
            </a:r>
          </a:p>
          <a:p>
            <a:pPr lvl="1" algn="just">
              <a:lnSpc>
                <a:spcPct val="160000"/>
              </a:lnSpc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os bebés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experienciam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si mesmos e aos outros? </a:t>
            </a:r>
          </a:p>
          <a:p>
            <a:pPr lvl="1" algn="just">
              <a:lnSpc>
                <a:spcPct val="160000"/>
              </a:lnSpc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um eu, para começar, ou um outro, ou algum amálgama de ambos? </a:t>
            </a:r>
          </a:p>
          <a:p>
            <a:pPr lvl="1" algn="just">
              <a:lnSpc>
                <a:spcPct val="160000"/>
              </a:lnSpc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eles reúnem sons, movimentos, toques, visões e sentimentos separados para formar uma pessoa inteira? Ou o todo é abarcado imediatamente? </a:t>
            </a:r>
          </a:p>
          <a:p>
            <a:pPr lvl="1" algn="just">
              <a:lnSpc>
                <a:spcPct val="160000"/>
              </a:lnSpc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os bebés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experienciam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eventos sociais de "estar com" um outro? </a:t>
            </a:r>
          </a:p>
          <a:p>
            <a:pPr lvl="1" algn="just">
              <a:lnSpc>
                <a:spcPct val="160000"/>
              </a:lnSpc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é "estar com" alguém lembrado, ou esquecido, ou representado mentalmente? </a:t>
            </a:r>
          </a:p>
          <a:p>
            <a:pPr lvl="1" algn="just">
              <a:lnSpc>
                <a:spcPct val="160000"/>
              </a:lnSpc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seria a experiência de relacionar-se, na medida em que o desenvolvimento prossegue? </a:t>
            </a:r>
          </a:p>
          <a:p>
            <a:pPr lvl="1" algn="just">
              <a:lnSpc>
                <a:spcPct val="160000"/>
              </a:lnSpc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resumo, que tipo de mundo ou mundos interpessoais o bebé cria? </a:t>
            </a:r>
          </a:p>
          <a:p>
            <a:pPr marL="457200" lvl="1" indent="0" algn="just">
              <a:lnSpc>
                <a:spcPct val="160000"/>
              </a:lnSpc>
              <a:buNone/>
            </a:pPr>
            <a:endParaRPr 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60000"/>
              </a:lnSpc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Stern, D. (1985).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Interpersonal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Infant. A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Psychoanalysis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London: Basic Books. (p. 1)</a:t>
            </a:r>
          </a:p>
          <a:p>
            <a:pPr lvl="1" algn="just">
              <a:lnSpc>
                <a:spcPct val="160000"/>
              </a:lnSpc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542D53-6954-784B-99FF-E391E1BF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467-85B1-A14F-9F02-E5282F964E0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40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FECBB-5EDB-4640-AB1D-BAD0FC2A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/>
              <a:t>Saber como o bebê vê e sente o mundo pode parecer um desafio. Mas agora temos um certo conhecimento que nos permite colocar-nos um pouco em sua pele, ou em seu olhar, o que, claro, só é possível por meio de nossas identificações regressivas com nossas próprias partes infantis mais arcaicas. </a:t>
            </a:r>
            <a:br>
              <a:rPr lang="pt-BR" sz="2200" dirty="0"/>
            </a:br>
            <a:br>
              <a:rPr lang="pt-BR" sz="2200" dirty="0"/>
            </a:br>
            <a:endParaRPr lang="pt-BR" sz="2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3D0B14-0068-264C-95B0-1CD7C171F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2200" b="1" dirty="0"/>
              <a:t>TRÊS GRANDES PERGUNTAS DO BEBÊ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200" dirty="0"/>
              <a:t>Se o bebê tivesse palavras para fazer isso - estamos aqui em uma tentativa (não uma / tentação) fenomenológica de nos identificarmos com o bebê como ele se apresenta a nós, mas também como podemos imaginá-lo em nossa própria psique - provavelmente colocaria três questões principais a respeito de seu objeto principal, a saber, sua mãe: </a:t>
            </a:r>
          </a:p>
          <a:p>
            <a:pPr lvl="6" algn="just">
              <a:lnSpc>
                <a:spcPct val="170000"/>
              </a:lnSpc>
            </a:pPr>
            <a:r>
              <a:rPr lang="pt-BR" sz="2200" dirty="0"/>
              <a:t>Ela é tão bonita por dentro como por fora?</a:t>
            </a:r>
          </a:p>
          <a:p>
            <a:pPr lvl="6" algn="just">
              <a:lnSpc>
                <a:spcPct val="170000"/>
              </a:lnSpc>
            </a:pPr>
            <a:r>
              <a:rPr lang="pt-BR" sz="2200" dirty="0"/>
              <a:t>Ela está como sempre?</a:t>
            </a:r>
          </a:p>
          <a:p>
            <a:pPr lvl="6" algn="just">
              <a:lnSpc>
                <a:spcPct val="170000"/>
              </a:lnSpc>
            </a:pPr>
            <a:r>
              <a:rPr lang="pt-BR" sz="2200" dirty="0"/>
              <a:t>Que espaço é esse que não é nem-eu-nem-ela?</a:t>
            </a:r>
          </a:p>
          <a:p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Golse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(2019).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bébê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Toulouse: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érès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(pp. 33-34)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3B3045-1CC6-EB4F-B71B-DBA5F11A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467-85B1-A14F-9F02-E5282F964E0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83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FEFB9-0CE5-9140-8877-20525699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2700" b="1" dirty="0"/>
            </a:br>
            <a:br>
              <a:rPr lang="pt-BR" sz="2700" b="1" dirty="0"/>
            </a:br>
            <a:r>
              <a:rPr lang="pt-BR" sz="3600" b="1" dirty="0"/>
              <a:t>4. Quais são os planos de desenvolvimento do bebê?</a:t>
            </a:r>
            <a:br>
              <a:rPr lang="pt-BR" sz="2800" dirty="0"/>
            </a:br>
            <a:br>
              <a:rPr lang="pt-BR" sz="2700" b="1" dirty="0"/>
            </a:br>
            <a:br>
              <a:rPr lang="pt-BR" sz="2800" dirty="0"/>
            </a:br>
            <a:endParaRPr lang="pt-BR" sz="28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887951-C1E0-E348-BCC0-C7D832636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pt-BR" sz="1400" dirty="0"/>
              <a:t>Quando o bebê humano sai do ventre da mãe, e após um período pré-natal em que seus vários dispositivos sensoriais são sucessivamente colocados em funcionamento, quatro grandes planos [de desenvolvimento] são então necessariamente oferecidos a ele: </a:t>
            </a:r>
          </a:p>
          <a:p>
            <a:pPr lvl="4" algn="just">
              <a:lnSpc>
                <a:spcPct val="170000"/>
              </a:lnSpc>
            </a:pPr>
            <a:r>
              <a:rPr lang="pt-BR" sz="1400" b="1" dirty="0"/>
              <a:t>o da autopreservação, </a:t>
            </a:r>
          </a:p>
          <a:p>
            <a:pPr lvl="4" algn="just">
              <a:lnSpc>
                <a:spcPct val="170000"/>
              </a:lnSpc>
            </a:pPr>
            <a:r>
              <a:rPr lang="pt-BR" sz="1400" b="1" dirty="0"/>
              <a:t>o do apego [</a:t>
            </a:r>
            <a:r>
              <a:rPr lang="pt-BR" sz="1400" b="1" i="1" dirty="0" err="1"/>
              <a:t>attachment</a:t>
            </a:r>
            <a:r>
              <a:rPr lang="pt-BR" sz="1400" b="1" dirty="0"/>
              <a:t>], </a:t>
            </a:r>
          </a:p>
          <a:p>
            <a:pPr lvl="4" algn="just">
              <a:lnSpc>
                <a:spcPct val="170000"/>
              </a:lnSpc>
            </a:pPr>
            <a:r>
              <a:rPr lang="pt-BR" sz="1400" b="1" dirty="0"/>
              <a:t>o da a intersubjetividade </a:t>
            </a:r>
          </a:p>
          <a:p>
            <a:pPr lvl="4" algn="just">
              <a:lnSpc>
                <a:spcPct val="170000"/>
              </a:lnSpc>
            </a:pPr>
            <a:r>
              <a:rPr lang="pt-BR" sz="1400" b="1" dirty="0"/>
              <a:t>e o da regulação das experiências de prazer e desprazer.</a:t>
            </a:r>
            <a:endParaRPr lang="pt-BR" sz="1400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400" dirty="0" err="1"/>
              <a:t>Golse</a:t>
            </a:r>
            <a:r>
              <a:rPr lang="pt-BR" sz="1400" dirty="0"/>
              <a:t>, B. (2019). </a:t>
            </a:r>
            <a:r>
              <a:rPr lang="pt-BR" sz="1400" i="1" dirty="0"/>
              <a:t>Le </a:t>
            </a:r>
            <a:r>
              <a:rPr lang="pt-BR" sz="1400" i="1" dirty="0" err="1"/>
              <a:t>bébê</a:t>
            </a:r>
            <a:r>
              <a:rPr lang="pt-BR" sz="1400" i="1" dirty="0"/>
              <a:t> et </a:t>
            </a:r>
            <a:r>
              <a:rPr lang="pt-BR" sz="1400" i="1" dirty="0" err="1"/>
              <a:t>ses</a:t>
            </a:r>
            <a:r>
              <a:rPr lang="pt-BR" sz="1400" i="1" dirty="0"/>
              <a:t> </a:t>
            </a:r>
            <a:r>
              <a:rPr lang="pt-BR" sz="1400" i="1" dirty="0" err="1"/>
              <a:t>possibles</a:t>
            </a:r>
            <a:r>
              <a:rPr lang="pt-BR" sz="1400" dirty="0"/>
              <a:t>. Toulouse: </a:t>
            </a:r>
            <a:r>
              <a:rPr lang="pt-BR" sz="1400" dirty="0" err="1"/>
              <a:t>érès</a:t>
            </a:r>
            <a:r>
              <a:rPr lang="pt-BR" sz="1400" dirty="0"/>
              <a:t>.</a:t>
            </a:r>
            <a:endParaRPr lang="pt-BR" sz="1400" b="1" dirty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pt-BR" sz="1400" b="1" dirty="0">
                <a:solidFill>
                  <a:srgbClr val="FF0000"/>
                </a:solidFill>
              </a:rPr>
              <a:t>COMENTÁRIO</a:t>
            </a:r>
            <a:r>
              <a:rPr lang="pt-BR" sz="1400" dirty="0">
                <a:solidFill>
                  <a:srgbClr val="FF0000"/>
                </a:solidFill>
              </a:rPr>
              <a:t>: note-se que há uma ontologia pensando o homem seja como uma espécime que busca sobreviver (numa perspectiva darwinista ou </a:t>
            </a:r>
            <a:r>
              <a:rPr lang="pt-BR" sz="1400" dirty="0" err="1">
                <a:solidFill>
                  <a:srgbClr val="FF0000"/>
                </a:solidFill>
              </a:rPr>
              <a:t>neo-darwinista</a:t>
            </a:r>
            <a:r>
              <a:rPr lang="pt-BR" sz="1400" dirty="0">
                <a:solidFill>
                  <a:srgbClr val="FF0000"/>
                </a:solidFill>
              </a:rPr>
              <a:t>) seja como impulsionado pela vida instintual (as pulsões) visando (por um lado o princípio do prazer-</a:t>
            </a:r>
            <a:r>
              <a:rPr lang="pt-BR" sz="1400" dirty="0" err="1">
                <a:solidFill>
                  <a:srgbClr val="FF0000"/>
                </a:solidFill>
              </a:rPr>
              <a:t>desparazer</a:t>
            </a:r>
            <a:r>
              <a:rPr lang="pt-BR" sz="1400" dirty="0">
                <a:solidFill>
                  <a:srgbClr val="FF0000"/>
                </a:solidFill>
              </a:rPr>
              <a:t> e, por outro, o princípio da busca pelo menor nível energético [e a busca pela descarga]) 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A9C041-F32D-9C4A-B012-2EE7E589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467-85B1-A14F-9F02-E5282F964E0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A0D8E-799E-D349-A0C3-9488575E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2DA100-5AA8-744B-9092-75EB8BD6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O </a:t>
            </a:r>
            <a:r>
              <a:rPr lang="pt-BR" b="1" dirty="0"/>
              <a:t>campo-plano da </a:t>
            </a:r>
            <a:r>
              <a:rPr lang="pt-BR" b="1" dirty="0" err="1"/>
              <a:t>autoconservação</a:t>
            </a:r>
            <a:r>
              <a:rPr lang="pt-BR" b="1" dirty="0"/>
              <a:t> </a:t>
            </a:r>
            <a:r>
              <a:rPr lang="pt-BR" dirty="0"/>
              <a:t>é aquele que permite que as principais funções vitais do organismo sejam acionadas sem as quais o recém-nascido não conseguiram sobreviver fisicamente. M. Senhor </a:t>
            </a:r>
            <a:r>
              <a:rPr lang="pt-BR" dirty="0" err="1"/>
              <a:t>Soulé</a:t>
            </a:r>
            <a:r>
              <a:rPr lang="pt-BR" dirty="0"/>
              <a:t> (1980) disse acertadamente que o bebê deve, de certa forma, "optar pela vida".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 O </a:t>
            </a:r>
            <a:r>
              <a:rPr lang="pt-BR" b="1" dirty="0"/>
              <a:t>campo-plano do apego </a:t>
            </a:r>
            <a:r>
              <a:rPr lang="pt-BR" dirty="0"/>
              <a:t>[</a:t>
            </a:r>
            <a:r>
              <a:rPr lang="pt-BR" i="1" dirty="0" err="1"/>
              <a:t>attachement</a:t>
            </a:r>
            <a:r>
              <a:rPr lang="pt-BR" dirty="0"/>
              <a:t>] é aquele que permite à criança regular a melhor distância espacial, </a:t>
            </a:r>
            <a:r>
              <a:rPr lang="pt-BR" i="1" dirty="0"/>
              <a:t>física</a:t>
            </a:r>
            <a:r>
              <a:rPr lang="pt-BR" dirty="0"/>
              <a:t>, com o outro, a fim de construir o seu espaço de segurança, o que remete a tudo que J. </a:t>
            </a:r>
            <a:r>
              <a:rPr lang="pt-BR" dirty="0" err="1"/>
              <a:t>Bowlby</a:t>
            </a:r>
            <a:r>
              <a:rPr lang="pt-BR" dirty="0"/>
              <a:t> (1978-1984) desenvolveu no âmbito do teoria do apego.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F46027-83DA-5149-A823-632EB024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467-85B1-A14F-9F02-E5282F964E0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97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2F812-5AC7-A747-AAAB-81D44830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DE1408-4D0E-464F-AEF6-5C7B51045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campo-plano da intersubjetividade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aquele que lhe permite regular melhor a sua própria distância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psíquica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desta vez, com o outro, para sentir que existe como pessoa plena (é basicamente o processo de diferenciação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extrapsíquica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6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último campo-plano, por fim, é aquele que permite à criança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da maneira mais eficaz suas experiências emocionais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levando-a a buscar experiências de prazer, a fugir das experiências de desprazer, a conseguir postergar certas experiências de prazer para poder obter, posteriormente, um prazer ainda maior (saber esperar), e finalmente ter em conta o prazer ou o desprazer do outro. Até agora, provavelmente foi a psicanálise que explorou este último campo-plano com um maior cuidado.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53E4A7-6E27-4F49-9FA3-620C0E48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467-85B1-A14F-9F02-E5282F964E0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6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0916D-F6E2-E347-99CF-7D7D262C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/>
              <a:t>5. A Psicanálise Perinatal</a:t>
            </a:r>
            <a:br>
              <a:rPr lang="pt-BR" sz="3200" b="1" dirty="0"/>
            </a:br>
            <a:r>
              <a:rPr lang="pt-BR" sz="3200" b="1" dirty="0"/>
              <a:t>no campo de tratamento e prevenção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9C3988-9BCF-A246-A2DE-2CF554FB6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sz="3100" dirty="0"/>
              <a:t>A psiquiatria perinatal foi forjada em torno da clínica dos transtornos psicóticos, depressivos, de ansiedade e do risco de suicídio em mulheres grávidas e no período pós-parto. </a:t>
            </a:r>
          </a:p>
          <a:p>
            <a:pPr algn="just">
              <a:lnSpc>
                <a:spcPct val="160000"/>
              </a:lnSpc>
            </a:pPr>
            <a:r>
              <a:rPr lang="pt-BR" sz="3100" dirty="0"/>
              <a:t>Hoje, ao mesmo tempo que se mantém fiel a este fio vermelho </a:t>
            </a:r>
            <a:r>
              <a:rPr lang="pt-BR" sz="3100" i="1" dirty="0"/>
              <a:t>princeps</a:t>
            </a:r>
            <a:r>
              <a:rPr lang="pt-BR" sz="3100" dirty="0"/>
              <a:t>, amplia notavelmente seu espectro com vistas a uma ampla prevenção. </a:t>
            </a:r>
          </a:p>
          <a:p>
            <a:pPr algn="just">
              <a:lnSpc>
                <a:spcPct val="160000"/>
              </a:lnSpc>
            </a:pPr>
            <a:r>
              <a:rPr lang="pt-BR" sz="3100" dirty="0"/>
              <a:t>A psiquiatria perinatal não pode mais se contentar em apreender apenas distúrbios psicopatológicos barulhentos. </a:t>
            </a:r>
          </a:p>
          <a:p>
            <a:pPr algn="just">
              <a:lnSpc>
                <a:spcPct val="160000"/>
              </a:lnSpc>
            </a:pPr>
            <a:r>
              <a:rPr lang="pt-BR" sz="3100" dirty="0"/>
              <a:t>Ela se abre à diversidade de disfunções da / paternidade - dos mais ocultos aos mais explícito; do mais leve ao mais pesado. </a:t>
            </a:r>
          </a:p>
          <a:p>
            <a:pPr algn="just">
              <a:lnSpc>
                <a:spcPct val="160000"/>
              </a:lnSpc>
            </a:pPr>
            <a:r>
              <a:rPr lang="pt-BR" sz="3100" dirty="0"/>
              <a:t>Essa expansão é, notadamente, o resultado de uma interação incessante entre psiquiatras infantis e adultos e psicólogos envolvidos na clínica perinatal interdisciplinar.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61DA49-8541-BA4F-A914-AD3631DF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505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8969B-99EB-7447-98DC-2CEB6003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62CECF-2685-A84B-8AAB-9F80FF64D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 A psicologia clínica perinatal é uma </a:t>
            </a:r>
            <a:r>
              <a:rPr lang="pt-BR" dirty="0" err="1"/>
              <a:t>co-construção</a:t>
            </a:r>
            <a:r>
              <a:rPr lang="pt-BR" dirty="0"/>
              <a:t> entre especialistas do soma e da psique. </a:t>
            </a:r>
          </a:p>
          <a:p>
            <a:pPr algn="just">
              <a:lnSpc>
                <a:spcPct val="150000"/>
              </a:lnSpc>
            </a:pPr>
            <a:r>
              <a:rPr lang="pt-BR"/>
              <a:t>Neste </a:t>
            </a:r>
            <a:r>
              <a:rPr lang="pt-BR" dirty="0"/>
              <a:t>último, a experiência compartilhada cotidianamente entre psiquiatras e psicólogos clínicos envolvidos na animação de estratégias de prevenção primária e secundária na atenção perinatal desempenha um papel essencial</a:t>
            </a:r>
            <a:r>
              <a:rPr lang="pt-BR"/>
              <a:t>. </a:t>
            </a:r>
          </a:p>
          <a:p>
            <a:pPr algn="just">
              <a:lnSpc>
                <a:spcPct val="150000"/>
              </a:lnSpc>
            </a:pPr>
            <a:r>
              <a:rPr lang="pt-BR"/>
              <a:t>É </a:t>
            </a:r>
            <a:r>
              <a:rPr lang="pt-BR" dirty="0"/>
              <a:t>interessante observar sobre este assunto o quanto a clínica perinatal é uma área de grande criatividade mútua entre psiquiatras (crianças, adultos) e psicólogos, o que contrasta fortemente com outros setores da saúde mental!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511925-182A-6340-9D38-146DC428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99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246A6-0AEE-7B46-A77D-5A808369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28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3FFBCB-52E9-A843-AAD2-625BB9853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70000"/>
              </a:lnSpc>
            </a:pPr>
            <a:r>
              <a:rPr lang="pt-BR" dirty="0"/>
              <a:t>Foi assim que a Psicopatologia perinatal passou a se preocupar com a participação do bebé e dos seus pais numa dinâmica de prevenção, de detecção e de tratamentos dos problemas precoces do desenvolvimento. </a:t>
            </a:r>
          </a:p>
          <a:p>
            <a:pPr algn="just">
              <a:lnSpc>
                <a:spcPct val="170000"/>
              </a:lnSpc>
            </a:pPr>
            <a:r>
              <a:rPr lang="pt-BR" dirty="0"/>
              <a:t>Em grande parte, a prevenção e a detecção dizem respeito aos profissionais dos aspectos somáticos.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F034EE-1FDA-AE43-8E1E-BE953597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467-85B1-A14F-9F02-E5282F964E0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783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246A6-0AEE-7B46-A77D-5A808369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A necessidade de uma perspectiva transdisciplinar ou interdisciplinar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3FFBCB-52E9-A843-AAD2-625BB9853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dirty="0"/>
              <a:t>A sua posição no nosso sistema de saúde e os laços que os unem às famílias fazem deles os principais pontos de referência dos pais e das crianças no domínio da saúde pública. Assim, os esforços quotidianos dos referidos profissionais constitui um enorme trabalho de Saúde Pública que toma simultaneamente possíveis a localização das famílias com necessidades de cuidados </a:t>
            </a:r>
            <a:r>
              <a:rPr lang="pt-BR" dirty="0" err="1"/>
              <a:t>pedopsiquiátricos</a:t>
            </a:r>
            <a:r>
              <a:rPr lang="pt-BR" dirty="0"/>
              <a:t> e respectiva orientação para os locais onde o seu acompanhamento pode ser planeado. </a:t>
            </a:r>
            <a:r>
              <a:rPr lang="pt-BR" b="1" dirty="0"/>
              <a:t>A </a:t>
            </a:r>
            <a:r>
              <a:rPr lang="pt-BR" b="1" dirty="0" err="1"/>
              <a:t>transdisciplinaridade</a:t>
            </a:r>
            <a:r>
              <a:rPr lang="pt-BR" b="1" dirty="0"/>
              <a:t> é, assim, extremamente importante no domínio da primeira infância.</a:t>
            </a:r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F034EE-1FDA-AE43-8E1E-BE953597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467-85B1-A14F-9F02-E5282F964E0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82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0DDE9-F9E4-824A-8624-0D168C45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100" b="1" dirty="0"/>
            </a:br>
            <a:r>
              <a:rPr lang="pt-BR" sz="3100" b="1" dirty="0"/>
              <a:t>6. O cuidado com o período perinatal exige uma abordagem interdisciplinar, seja preventiva seja curativa</a:t>
            </a:r>
            <a:br>
              <a:rPr lang="pt-BR" sz="3100" b="1" dirty="0"/>
            </a:br>
            <a:br>
              <a:rPr lang="pt-BR" sz="3100" dirty="0"/>
            </a:br>
            <a:endParaRPr lang="pt-BR" sz="31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DFA3F-D092-2549-A821-135B47CAA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300" b="1" dirty="0"/>
              <a:t>A psicologia clínica perinatal é indissociável da sua </a:t>
            </a:r>
            <a:r>
              <a:rPr lang="pt-BR" sz="3300" b="1" i="1" dirty="0"/>
              <a:t>interdisciplinaridade</a:t>
            </a:r>
            <a:r>
              <a:rPr lang="pt-BR" sz="3300" b="1" dirty="0"/>
              <a:t>: </a:t>
            </a:r>
          </a:p>
          <a:p>
            <a:pPr lvl="1" algn="just">
              <a:lnSpc>
                <a:spcPct val="150000"/>
              </a:lnSpc>
            </a:pPr>
            <a:r>
              <a:rPr lang="pt-BR" sz="3300" dirty="0"/>
              <a:t>a psiquiatria de adulto e da criança, ginecologia-obstetrícia, neonatologia, pediatria, medicina geral, </a:t>
            </a:r>
          </a:p>
          <a:p>
            <a:pPr lvl="1" algn="just">
              <a:lnSpc>
                <a:spcPct val="150000"/>
              </a:lnSpc>
            </a:pPr>
            <a:r>
              <a:rPr lang="pt-BR" sz="3300" dirty="0"/>
              <a:t>locais de acolhimento e cuidado do bebê e as redes sociais de serviços,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300" dirty="0"/>
              <a:t>constituem os múltiplos relés de uma rede cuja conquista comum da coerência é sua assinatura </a:t>
            </a:r>
            <a:r>
              <a:rPr lang="pt-BR" sz="3300" dirty="0" err="1"/>
              <a:t>identitária</a:t>
            </a:r>
            <a:r>
              <a:rPr lang="pt-BR" sz="3300" dirty="0"/>
              <a:t>. </a:t>
            </a:r>
            <a:r>
              <a:rPr lang="pt-BR" sz="2200" dirty="0"/>
              <a:t>(</a:t>
            </a:r>
            <a:r>
              <a:rPr lang="pt-BR" sz="2200" dirty="0">
                <a:hlinkClick r:id="rId2" tooltip="Missonnier, 2012 #3853"/>
              </a:rPr>
              <a:t>Missonnier et al., 2012, p. 13</a:t>
            </a:r>
            <a:r>
              <a:rPr lang="pt-BR" sz="2200" dirty="0"/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300" b="1" dirty="0"/>
              <a:t>As disciplinas envolvidas </a:t>
            </a:r>
            <a:r>
              <a:rPr lang="pt-BR" sz="3300" dirty="0"/>
              <a:t>(# paradigmas, # realidades, # problemas, # soluções... o problema do diálogo teórico e prático):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300" dirty="0"/>
              <a:t>	Medicina, Enfermagem, Psicologias do desenvolvimento, Psicologias clínicas, Assistente Social, 	Neurocientistas</a:t>
            </a:r>
          </a:p>
          <a:p>
            <a:r>
              <a:rPr lang="pt-BR" sz="3300" dirty="0"/>
              <a:t>Problemas de cada especificidade, problemas interdependes-</a:t>
            </a:r>
            <a:r>
              <a:rPr lang="pt-BR" sz="3300" dirty="0" err="1"/>
              <a:t>interdeterminantes</a:t>
            </a:r>
            <a:r>
              <a:rPr lang="pt-BR" sz="3300" dirty="0"/>
              <a:t>-interoperacionais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BFE089-8F7B-D149-AF1A-8EA860DE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65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5ECD6-32B5-1943-A377-8288DCD5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 da estrutura da Matriz Analítico-Histórico-Crítica para compreensão das propostas da Psicanálise Perinatal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1AF51D-C564-664A-9E6C-7EFE95EA3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t-BR" b="1" dirty="0"/>
              <a:t>Os </a:t>
            </a:r>
            <a:r>
              <a:rPr lang="pt-BR" b="1" i="1" dirty="0"/>
              <a:t>Problemas de Base</a:t>
            </a:r>
            <a:r>
              <a:rPr lang="pt-BR" dirty="0"/>
              <a:t>, a partir dos quais a psicanálise perinatal constrói sua proposta teórica e prática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t-BR" b="1" dirty="0"/>
              <a:t>Os Problemas Gerais ou Universais</a:t>
            </a:r>
            <a:r>
              <a:rPr lang="pt-BR" dirty="0"/>
              <a:t> com os quais se chega ou se depara a Psicanálise Perinatal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t-BR" dirty="0"/>
              <a:t>A </a:t>
            </a:r>
            <a:r>
              <a:rPr lang="pt-BR" b="1" dirty="0"/>
              <a:t>ontologia</a:t>
            </a:r>
            <a:r>
              <a:rPr lang="pt-BR" dirty="0"/>
              <a:t> como um problema nem sempre explicitado nas diversas propostas da Psicanálise Perinatal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t-BR" dirty="0"/>
              <a:t>A diversidade de </a:t>
            </a:r>
            <a:r>
              <a:rPr lang="pt-BR" b="1" dirty="0"/>
              <a:t>operadores teórico-clínicos </a:t>
            </a:r>
            <a:r>
              <a:rPr lang="pt-BR" dirty="0"/>
              <a:t>no campo da Psicanálise Perinatal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t-BR" b="1" dirty="0"/>
              <a:t>Problemas</a:t>
            </a:r>
            <a:r>
              <a:rPr lang="pt-BR" dirty="0"/>
              <a:t> relacionados às fases do desenvolvimento, a partir do campo da Psicanálise Perinatal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t-BR" b="1" dirty="0"/>
              <a:t>Métodos</a:t>
            </a:r>
            <a:r>
              <a:rPr lang="pt-BR" dirty="0"/>
              <a:t> de pesquisa, métodos de ação clínica, na Psicanálise Perinatal 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t-BR" b="1" dirty="0"/>
              <a:t>Avaliação heurística e </a:t>
            </a:r>
            <a:r>
              <a:rPr lang="pt-BR" b="1" i="1" dirty="0" err="1"/>
              <a:t>telos</a:t>
            </a:r>
            <a:r>
              <a:rPr lang="pt-BR" b="1" dirty="0"/>
              <a:t> </a:t>
            </a:r>
            <a:r>
              <a:rPr lang="pt-BR" dirty="0"/>
              <a:t>para o desenvolvimentos da Psicanálise Perinatal</a:t>
            </a:r>
          </a:p>
          <a:p>
            <a:pPr marL="514350" indent="-514350">
              <a:buAutoNum type="arabicPeriod"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E1C8D4-AA72-5E4B-8095-B02422E5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088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D4C94-3498-1A4A-91E2-650A1C90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600" b="1" dirty="0"/>
            </a:br>
            <a:r>
              <a:rPr lang="pt-BR" sz="3600" b="1" dirty="0"/>
              <a:t>A necessidade da Interdisciplinaridade </a:t>
            </a:r>
            <a:b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B6624B-58B5-1F41-A54B-CE6AEAF06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dirty="0"/>
              <a:t> [...] a psiquiatria perinatal precisa ser praticada dentro de uma rede multidisciplinar (</a:t>
            </a:r>
            <a:r>
              <a:rPr lang="pt-BR" dirty="0" err="1"/>
              <a:t>Dugnat</a:t>
            </a:r>
            <a:r>
              <a:rPr lang="pt-BR" dirty="0"/>
              <a:t> 2002). </a:t>
            </a:r>
          </a:p>
          <a:p>
            <a:pPr algn="just">
              <a:lnSpc>
                <a:spcPct val="160000"/>
              </a:lnSpc>
            </a:pPr>
            <a:r>
              <a:rPr lang="pt-BR" dirty="0"/>
              <a:t>Profissionais em obstetrícia e ginecologia, em pediatria e no campo médico-social ficam em primeiro lugar para realizar a triagem de dificuldade parental primária. </a:t>
            </a:r>
          </a:p>
          <a:p>
            <a:pPr algn="just">
              <a:lnSpc>
                <a:spcPct val="160000"/>
              </a:lnSpc>
            </a:pPr>
            <a:r>
              <a:rPr lang="pt-BR" dirty="0"/>
              <a:t>O período perinatal é um bom momento para entrar em contato com os pais e o bebê (alguns são obrigatórios durante a gravidez e o acompanhamento pós-parto) e para detecção de fatores de risco associados à saúde mental dos pais e o comprometimento físico e emocional desenvolvimento da criança. </a:t>
            </a:r>
          </a:p>
          <a:p>
            <a:pPr algn="just">
              <a:lnSpc>
                <a:spcPct val="160000"/>
              </a:lnSpc>
            </a:pPr>
            <a:r>
              <a:rPr lang="pt-BR" dirty="0"/>
              <a:t>Profissionais que atuam na área de cura perinatal de mulheres e crianças não só devem contribuir para a detecção de transtornos psíquicos perinatais, mas também devem decidir se devem ou não se referir a um profissional de saúde mental e, se for o caso, devem saber para onde encaminhar dentro da rede profissional ativa disponível.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272CF7-8683-4B40-B825-8A38CD64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355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0E5A-EF17-CF4F-B15B-EAC041D0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III. A ontologia como um problema </a:t>
            </a:r>
            <a:br>
              <a:rPr lang="pt-BR" sz="2800" b="1" dirty="0"/>
            </a:br>
            <a:r>
              <a:rPr lang="pt-BR" sz="2800" b="1" dirty="0"/>
              <a:t>nem sempre explicitado nas diversas propostas da Psicanálise Perinatal</a:t>
            </a:r>
            <a:br>
              <a:rPr lang="pt-BR" sz="2800" b="1" dirty="0"/>
            </a:b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E33427-DC7E-3746-BB24-7AB7FCA41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b="1" dirty="0"/>
              <a:t>METAPSICOLOGIAS</a:t>
            </a:r>
            <a:r>
              <a:rPr lang="pt-BR" dirty="0"/>
              <a:t>			</a:t>
            </a:r>
            <a:r>
              <a:rPr lang="pt-BR" b="1" dirty="0"/>
              <a:t>ONTOLOGIAS			</a:t>
            </a:r>
            <a:r>
              <a:rPr lang="pt-BR" b="1" i="1" dirty="0"/>
              <a:t>TELOS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/>
              <a:t>PSICANANALÍTICAS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	FREUD, A. FREUD		Pulsões, sexualidade		Amar-Trabalhar-Aproveitar da Existência		</a:t>
            </a:r>
          </a:p>
          <a:p>
            <a:pPr marL="0" indent="0">
              <a:buNone/>
            </a:pPr>
            <a:r>
              <a:rPr lang="pt-BR" dirty="0"/>
              <a:t>	KLEIN			Pulsões, Amor-Ódio		Integração impulsos </a:t>
            </a:r>
            <a:r>
              <a:rPr lang="pt-BR" dirty="0" err="1"/>
              <a:t>amorosos+destrutivos</a:t>
            </a:r>
            <a:r>
              <a:rPr lang="pt-BR" dirty="0"/>
              <a:t>, amor vence</a:t>
            </a:r>
          </a:p>
          <a:p>
            <a:pPr marL="0" indent="0">
              <a:buNone/>
            </a:pPr>
            <a:r>
              <a:rPr lang="pt-BR" dirty="0"/>
              <a:t>	MAHLER			Autismo-Simbiose-Indivíduo	Indivíduo separado do mundo</a:t>
            </a:r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pPr marL="0" indent="0">
              <a:buNone/>
            </a:pPr>
            <a:r>
              <a:rPr lang="pt-BR" i="1" dirty="0"/>
              <a:t>APEGO </a:t>
            </a:r>
            <a:r>
              <a:rPr lang="pt-BR" dirty="0"/>
              <a:t>				Darwin			Segurança, Investimento no mundo</a:t>
            </a:r>
          </a:p>
          <a:p>
            <a:pPr marL="0" indent="0">
              <a:buNone/>
            </a:pPr>
            <a:r>
              <a:rPr lang="pt-BR" i="1" dirty="0"/>
              <a:t>SENSOS DO SELF</a:t>
            </a:r>
            <a:r>
              <a:rPr lang="pt-BR" dirty="0"/>
              <a:t>			Mahler, Apego, Self (como eixo)	Self narrativo</a:t>
            </a:r>
          </a:p>
          <a:p>
            <a:pPr marL="0" indent="0">
              <a:buNone/>
            </a:pPr>
            <a:r>
              <a:rPr lang="pt-BR" i="1" dirty="0"/>
              <a:t>PSICOLOGIA CLÍNICA PERINATAL</a:t>
            </a:r>
            <a:r>
              <a:rPr lang="pt-BR" dirty="0"/>
              <a:t>		Pulsões + Neurociências + Apego 		</a:t>
            </a:r>
          </a:p>
          <a:p>
            <a:pPr marL="0" indent="0">
              <a:buNone/>
            </a:pPr>
            <a:r>
              <a:rPr lang="pt-BR" i="1" dirty="0"/>
              <a:t>PSICOPATOLOGIA PERINATAL</a:t>
            </a:r>
            <a:r>
              <a:rPr lang="pt-BR" dirty="0"/>
              <a:t>		Pulsões, </a:t>
            </a:r>
          </a:p>
          <a:p>
            <a:pPr marL="0" indent="0">
              <a:buNone/>
            </a:pPr>
            <a:r>
              <a:rPr lang="pt-BR" dirty="0"/>
              <a:t>				Situação Antropológica Fundamental</a:t>
            </a:r>
          </a:p>
          <a:p>
            <a:pPr marL="0" indent="0">
              <a:buNone/>
            </a:pPr>
            <a:r>
              <a:rPr lang="pt-BR" dirty="0"/>
              <a:t>				+ Apego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/>
              <a:t>WINNICOTT</a:t>
            </a:r>
            <a:r>
              <a:rPr lang="pt-BR" dirty="0"/>
              <a:t>				SER			Brincar, Criatividade, lugar para viver</a:t>
            </a:r>
          </a:p>
          <a:p>
            <a:pPr marL="0" indent="0">
              <a:buNone/>
            </a:pPr>
            <a:r>
              <a:rPr lang="pt-BR" dirty="0"/>
              <a:t>							Integração, vida rica com o outro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0B8D49-1DB3-1949-8872-364E3A14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220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E6DBE-B1F3-A040-8443-67084B21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/>
              <a:t>IV. A diversidade de operadores teórico-clínicos </a:t>
            </a:r>
            <a:br>
              <a:rPr lang="pt-BR" sz="3200" b="1" dirty="0"/>
            </a:br>
            <a:r>
              <a:rPr lang="pt-BR" sz="3200" b="1" dirty="0"/>
              <a:t>no campo da Psicanálise Perinatal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5B1BF1-6F5A-8E48-AC8E-9C722C65B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sz="2000" dirty="0"/>
              <a:t>A </a:t>
            </a:r>
            <a:r>
              <a:rPr lang="pt-BR" sz="2000" dirty="0" err="1"/>
              <a:t>perinatalidade</a:t>
            </a:r>
            <a:r>
              <a:rPr lang="pt-BR" sz="2000" dirty="0"/>
              <a:t> no campo da psiquiatria</a:t>
            </a:r>
          </a:p>
          <a:p>
            <a:r>
              <a:rPr lang="pt-BR" sz="2000" dirty="0"/>
              <a:t>A </a:t>
            </a:r>
            <a:r>
              <a:rPr lang="pt-BR" sz="2000" dirty="0" err="1"/>
              <a:t>perintalidade</a:t>
            </a:r>
            <a:r>
              <a:rPr lang="pt-BR" sz="2000" dirty="0"/>
              <a:t> no campo das teorias do desenvolvimento</a:t>
            </a:r>
          </a:p>
          <a:p>
            <a:r>
              <a:rPr lang="pt-BR" sz="2000" dirty="0"/>
              <a:t>A psicologia perinatal (Itália)</a:t>
            </a:r>
          </a:p>
          <a:p>
            <a:r>
              <a:rPr lang="pt-BR" sz="2000" dirty="0"/>
              <a:t>A psicopatologia perinatal (França)</a:t>
            </a:r>
          </a:p>
          <a:p>
            <a:endParaRPr lang="pt-BR" sz="2000" dirty="0"/>
          </a:p>
          <a:p>
            <a:r>
              <a:rPr lang="pt-BR" sz="2000" b="1" dirty="0"/>
              <a:t>A psicanálise perinatal é composta por: 						CONCEITOS &amp; NOÇÕES</a:t>
            </a:r>
          </a:p>
          <a:p>
            <a:pPr lvl="2">
              <a:lnSpc>
                <a:spcPct val="15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Psicanálise 				Freud, Anna Freud,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Spitz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Mahler,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Winnicott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Teoria do Apego			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Bowlby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Ainsworth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fonagy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Neurociências</a:t>
            </a:r>
          </a:p>
          <a:p>
            <a:pPr lvl="2">
              <a:lnSpc>
                <a:spcPct val="15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Antropologia</a:t>
            </a:r>
          </a:p>
          <a:p>
            <a:pPr lvl="2">
              <a:lnSpc>
                <a:spcPct val="15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Desenvolvimentistas			</a:t>
            </a:r>
            <a:r>
              <a:rPr lang="pt-BR" dirty="0" err="1"/>
              <a:t>Brazelton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Teoria do Desenvolvimento dos sensos do Self de Daniel Stern</a:t>
            </a:r>
          </a:p>
          <a:p>
            <a:pPr lvl="2">
              <a:lnSpc>
                <a:spcPct val="15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Psicologia Clínica de 			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Antonio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Imabsciati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Psicopatologia Perinatal de 		Alvarez &amp;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Golse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Psicologia Perinatal de 			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Sylvain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Missonnier</a:t>
            </a:r>
            <a:r>
              <a:rPr lang="pt-BR" dirty="0"/>
              <a:t>	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D95D24-7005-C447-8A6F-A64FEACA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530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240A-EA0B-7B42-86B3-D88838A9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100" b="1" dirty="0"/>
            </a:br>
            <a:r>
              <a:rPr lang="pt-BR" sz="3100" b="1" dirty="0"/>
              <a:t>Fundamentos teóricos da psicologia clínica perinatal  </a:t>
            </a:r>
            <a:br>
              <a:rPr lang="pt-BR" sz="3100" b="1" dirty="0"/>
            </a:br>
            <a:r>
              <a:rPr lang="pt-BR" sz="3100" dirty="0"/>
              <a:t>(</a:t>
            </a:r>
            <a:r>
              <a:rPr lang="pt-BR" sz="3100" dirty="0">
                <a:hlinkClick r:id="rId2" tooltip="Missonnier, 2012 #3853"/>
              </a:rPr>
              <a:t>Missonnier et al., 2012, p. 12</a:t>
            </a:r>
            <a:r>
              <a:rPr lang="pt-BR" sz="3100" dirty="0"/>
              <a:t>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ABB83E-DB5F-194E-B3A0-D3141BD7D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Na França, a psicologia e a psicopatologia de crianças muito pequenas têm desempenhado um papel determinante na reivindicação de identidade desse novo campo.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 Na interface entre a observação experimental e a psicanalítica do bebê, a clínica da primeira infância foi se abrindo gradativamente para a complexidade da emergência do psiquismo e da intersubjetividade.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 nova luz sobre a teoria do apego de J. </a:t>
            </a:r>
            <a:r>
              <a:rPr lang="pt-BR" dirty="0" err="1"/>
              <a:t>Bowlby</a:t>
            </a:r>
            <a:r>
              <a:rPr lang="pt-BR" dirty="0"/>
              <a:t> (1969, 1973, 1986) e seus sucessores, o questionamento da </a:t>
            </a:r>
            <a:r>
              <a:rPr lang="pt-BR" dirty="0" err="1"/>
              <a:t>indiferenciação</a:t>
            </a:r>
            <a:r>
              <a:rPr lang="pt-BR" dirty="0"/>
              <a:t> primária self / outro do recém-nascido (Stern, 1985) e o capital da consciência da dimensão interativa de seu desenvolvimento </a:t>
            </a:r>
            <a:r>
              <a:rPr lang="pt-BR" dirty="0" err="1"/>
              <a:t>biopsíquico</a:t>
            </a:r>
            <a:r>
              <a:rPr lang="pt-BR" dirty="0"/>
              <a:t> pós-natal levou a um questionamento inovador de sua </a:t>
            </a:r>
            <a:r>
              <a:rPr lang="pt-BR" dirty="0" err="1"/>
              <a:t>epigênese</a:t>
            </a:r>
            <a:r>
              <a:rPr lang="pt-BR" dirty="0"/>
              <a:t> perinatal.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6E55BCB-351F-EE43-B2B8-14951C24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679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085CD-3944-2D49-B73C-E26310DA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92F984-CA83-614E-8934-CBD8E4DA2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dirty="0"/>
              <a:t>Nessa linha, a atual psicopatologia perinatal francófona reúne, em um espaço referencial original, as contribuições da “psicanálise desenvolvimentista” (P. Tyson e RL Tyson, 1996) do bebê e das pesquisas sobre o processo parental e seus transtornos. </a:t>
            </a:r>
          </a:p>
          <a:p>
            <a:pPr algn="just">
              <a:lnSpc>
                <a:spcPct val="170000"/>
              </a:lnSpc>
            </a:pPr>
            <a:r>
              <a:rPr lang="pt-BR" dirty="0"/>
              <a:t>A psicanálise desenvolvimentista está localizada no ponto de encontro dos trabalhos sobre gênese e as disfunções:</a:t>
            </a:r>
          </a:p>
          <a:p>
            <a:pPr lvl="1" algn="just">
              <a:lnSpc>
                <a:spcPct val="170000"/>
              </a:lnSpc>
            </a:pPr>
            <a:r>
              <a:rPr lang="pt-BR" dirty="0"/>
              <a:t>das competências do feto/ bebê (</a:t>
            </a:r>
            <a:r>
              <a:rPr lang="pt-BR" dirty="0" err="1"/>
              <a:t>Brazelton</a:t>
            </a:r>
            <a:r>
              <a:rPr lang="pt-BR" dirty="0"/>
              <a:t>, 1989) e sua </a:t>
            </a:r>
            <a:r>
              <a:rPr lang="pt-BR" dirty="0" err="1"/>
              <a:t>epigênese</a:t>
            </a:r>
            <a:r>
              <a:rPr lang="pt-BR" dirty="0"/>
              <a:t> interativa (</a:t>
            </a:r>
            <a:r>
              <a:rPr lang="pt-BR" dirty="0" err="1"/>
              <a:t>Cosnier</a:t>
            </a:r>
            <a:r>
              <a:rPr lang="pt-BR" dirty="0"/>
              <a:t>, 1984);</a:t>
            </a:r>
          </a:p>
          <a:p>
            <a:pPr lvl="1" algn="just">
              <a:lnSpc>
                <a:spcPct val="170000"/>
              </a:lnSpc>
            </a:pPr>
            <a:r>
              <a:rPr lang="pt-BR" dirty="0"/>
              <a:t>a relação de objeto e os vínculos de apego (</a:t>
            </a:r>
            <a:r>
              <a:rPr lang="pt-BR" dirty="0" err="1"/>
              <a:t>Golse</a:t>
            </a:r>
            <a:r>
              <a:rPr lang="pt-BR" dirty="0"/>
              <a:t>, 1999, 2006);</a:t>
            </a:r>
          </a:p>
          <a:p>
            <a:pPr lvl="1" algn="just">
              <a:lnSpc>
                <a:spcPct val="170000"/>
              </a:lnSpc>
            </a:pPr>
            <a:r>
              <a:rPr lang="pt-BR" dirty="0"/>
              <a:t>a emergência do self e da intersubjetividade (Stern, 1985; </a:t>
            </a:r>
            <a:r>
              <a:rPr lang="pt-BR" dirty="0" err="1"/>
              <a:t>Trevarthen</a:t>
            </a:r>
            <a:r>
              <a:rPr lang="pt-BR" dirty="0"/>
              <a:t>, 1993a, 1993b, 2003);</a:t>
            </a:r>
          </a:p>
          <a:p>
            <a:pPr lvl="1" algn="just">
              <a:lnSpc>
                <a:spcPct val="170000"/>
              </a:lnSpc>
            </a:pPr>
            <a:r>
              <a:rPr lang="pt-BR" dirty="0"/>
              <a:t>a interação fantasmática pai/bebê (</a:t>
            </a:r>
            <a:r>
              <a:rPr lang="pt-BR" dirty="0" err="1"/>
              <a:t>Kreisler</a:t>
            </a:r>
            <a:r>
              <a:rPr lang="pt-BR" dirty="0"/>
              <a:t> e </a:t>
            </a:r>
            <a:r>
              <a:rPr lang="pt-BR" dirty="0" err="1"/>
              <a:t>Cramer</a:t>
            </a:r>
            <a:r>
              <a:rPr lang="pt-BR" dirty="0"/>
              <a:t>, 1981; </a:t>
            </a:r>
            <a:r>
              <a:rPr lang="pt-BR" dirty="0" err="1"/>
              <a:t>Lebovici</a:t>
            </a:r>
            <a:r>
              <a:rPr lang="pt-BR" dirty="0"/>
              <a:t> e </a:t>
            </a:r>
            <a:r>
              <a:rPr lang="pt-BR" dirty="0" err="1"/>
              <a:t>Stoléru</a:t>
            </a:r>
            <a:r>
              <a:rPr lang="pt-BR" dirty="0"/>
              <a:t>, Í983) e sua transmissão </a:t>
            </a:r>
            <a:r>
              <a:rPr lang="pt-BR" dirty="0" err="1"/>
              <a:t>inter</a:t>
            </a:r>
            <a:r>
              <a:rPr lang="pt-BR" dirty="0"/>
              <a:t> e </a:t>
            </a:r>
            <a:r>
              <a:rPr lang="pt-BR" dirty="0" err="1"/>
              <a:t>transgeracional</a:t>
            </a:r>
            <a:r>
              <a:rPr lang="pt-BR" dirty="0"/>
              <a:t> (</a:t>
            </a:r>
            <a:r>
              <a:rPr lang="pt-BR" dirty="0" err="1"/>
              <a:t>Lebovici</a:t>
            </a:r>
            <a:r>
              <a:rPr lang="pt-BR" dirty="0"/>
              <a:t>, 1994);</a:t>
            </a:r>
          </a:p>
          <a:p>
            <a:pPr lvl="1" algn="just">
              <a:lnSpc>
                <a:spcPct val="170000"/>
              </a:lnSpc>
            </a:pPr>
            <a:r>
              <a:rPr lang="pt-BR" dirty="0"/>
              <a:t>a </a:t>
            </a:r>
            <a:r>
              <a:rPr lang="pt-BR" dirty="0" err="1"/>
              <a:t>triadificação</a:t>
            </a:r>
            <a:r>
              <a:rPr lang="pt-BR" dirty="0"/>
              <a:t> (</a:t>
            </a:r>
            <a:r>
              <a:rPr lang="pt-BR" dirty="0" err="1"/>
              <a:t>Fivaz-Depeursinge</a:t>
            </a:r>
            <a:r>
              <a:rPr lang="pt-BR" dirty="0"/>
              <a:t> et al., 1995);</a:t>
            </a:r>
          </a:p>
          <a:p>
            <a:pPr lvl="1" algn="just">
              <a:lnSpc>
                <a:spcPct val="170000"/>
              </a:lnSpc>
            </a:pPr>
            <a:r>
              <a:rPr lang="pt-BR" dirty="0"/>
              <a:t>o funcionamento psicossomático do </a:t>
            </a:r>
            <a:r>
              <a:rPr lang="pt-BR" dirty="0" err="1"/>
              <a:t>nourrisson</a:t>
            </a:r>
            <a:r>
              <a:rPr lang="pt-BR" dirty="0"/>
              <a:t> (</a:t>
            </a:r>
            <a:r>
              <a:rPr lang="pt-BR" dirty="0" err="1"/>
              <a:t>Kreisler</a:t>
            </a:r>
            <a:r>
              <a:rPr lang="pt-BR" dirty="0"/>
              <a:t>, 1976)</a:t>
            </a:r>
          </a:p>
          <a:p>
            <a:pPr lvl="1" algn="just">
              <a:lnSpc>
                <a:spcPct val="170000"/>
              </a:lnSpc>
            </a:pPr>
            <a:r>
              <a:rPr lang="pt-BR" dirty="0"/>
              <a:t>Na linhagem teórica das obras fundamentais de língua inglesa de H. </a:t>
            </a:r>
            <a:r>
              <a:rPr lang="pt-BR" dirty="0" err="1"/>
              <a:t>Deutsch</a:t>
            </a:r>
            <a:r>
              <a:rPr lang="pt-BR" dirty="0"/>
              <a:t> (1949). T. </a:t>
            </a:r>
            <a:r>
              <a:rPr lang="pt-BR" dirty="0" err="1"/>
              <a:t>Benedek</a:t>
            </a:r>
            <a:r>
              <a:rPr lang="pt-BR" dirty="0"/>
              <a:t> (1959), G. </a:t>
            </a:r>
            <a:r>
              <a:rPr lang="pt-BR" dirty="0" err="1"/>
              <a:t>Bibring</a:t>
            </a:r>
            <a:r>
              <a:rPr lang="pt-BR" dirty="0"/>
              <a:t> et al. (1959) e D. W. </a:t>
            </a:r>
            <a:r>
              <a:rPr lang="pt-BR" dirty="0" err="1"/>
              <a:t>Winnicott</a:t>
            </a:r>
            <a:r>
              <a:rPr lang="pt-BR" dirty="0"/>
              <a:t> (1969e), o aporte psicanalítico da </a:t>
            </a:r>
            <a:r>
              <a:rPr lang="pt-BR" dirty="0" err="1"/>
              <a:t>parentalidade</a:t>
            </a:r>
            <a:r>
              <a:rPr lang="pt-BR" dirty="0"/>
              <a:t> ocupa um lugar central (</a:t>
            </a:r>
            <a:r>
              <a:rPr lang="pt-BR" dirty="0" err="1"/>
              <a:t>Missonnier</a:t>
            </a:r>
            <a:r>
              <a:rPr lang="pt-BR" dirty="0"/>
              <a:t>, 2003b).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2D02A1-E94B-ED41-AED7-1B03555F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864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E298F-3724-D346-A9C5-BE841F93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V. TEORIAS DO DESENVOLVIMENTO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E004E0-A22C-EC44-B889-79C7B66D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Teorias Psicanalíticas do Desenvolvimento (Freud, Anna Freud, </a:t>
            </a:r>
            <a:r>
              <a:rPr lang="pt-BR" dirty="0" err="1"/>
              <a:t>Spitz</a:t>
            </a:r>
            <a:r>
              <a:rPr lang="pt-BR" dirty="0"/>
              <a:t>, Margareth Mahler, [Erik Erikson], [Klein; Lacan; </a:t>
            </a:r>
            <a:r>
              <a:rPr lang="pt-BR" dirty="0" err="1"/>
              <a:t>Winnicott</a:t>
            </a:r>
            <a:r>
              <a:rPr lang="pt-BR" dirty="0"/>
              <a:t>])</a:t>
            </a:r>
          </a:p>
          <a:p>
            <a:pPr>
              <a:lnSpc>
                <a:spcPct val="150000"/>
              </a:lnSpc>
            </a:pPr>
            <a:r>
              <a:rPr lang="pt-BR" dirty="0"/>
              <a:t>Teoria do Apego (</a:t>
            </a:r>
            <a:r>
              <a:rPr lang="pt-BR" dirty="0" err="1"/>
              <a:t>Bolwby</a:t>
            </a:r>
            <a:r>
              <a:rPr lang="pt-BR" dirty="0"/>
              <a:t>)</a:t>
            </a:r>
          </a:p>
          <a:p>
            <a:pPr>
              <a:lnSpc>
                <a:spcPct val="150000"/>
              </a:lnSpc>
            </a:pPr>
            <a:r>
              <a:rPr lang="pt-BR" dirty="0"/>
              <a:t>Teoria do desenvolvimento dos sensos do self (Stern)</a:t>
            </a:r>
          </a:p>
          <a:p>
            <a:pPr>
              <a:lnSpc>
                <a:spcPct val="150000"/>
              </a:lnSpc>
            </a:pPr>
            <a:r>
              <a:rPr lang="pt-BR" dirty="0"/>
              <a:t>O desenvolvimento descrito por </a:t>
            </a:r>
            <a:r>
              <a:rPr lang="pt-BR" dirty="0" err="1"/>
              <a:t>Brazelton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[As teorias sistêmicas; as teorias comportamentais]</a:t>
            </a:r>
          </a:p>
          <a:p>
            <a:pPr>
              <a:lnSpc>
                <a:spcPct val="150000"/>
              </a:lnSpc>
            </a:pPr>
            <a:r>
              <a:rPr lang="pt-BR" dirty="0"/>
              <a:t>A teoria do desenvolvimento do SER (</a:t>
            </a:r>
            <a:r>
              <a:rPr lang="pt-BR" dirty="0" err="1"/>
              <a:t>Winnicott</a:t>
            </a:r>
            <a:r>
              <a:rPr lang="pt-BR" dirty="0"/>
              <a:t>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0EE2B4-47AB-A444-8645-A8DC9434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39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912CC-6856-1F4E-BA10-817CFDEC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VI. Problemas relacionados às fases do desenvolvimento, a partir do campo da Psicanálise Perinatal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F4DD66-4B6E-7C4A-A732-E60F1B295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2">
              <a:lnSpc>
                <a:spcPct val="160000"/>
              </a:lnSpc>
            </a:pPr>
            <a:r>
              <a:rPr lang="pt-BR" dirty="0"/>
              <a:t>Cronologicamente, há um certo acordo </a:t>
            </a:r>
          </a:p>
          <a:p>
            <a:pPr lvl="2">
              <a:lnSpc>
                <a:spcPct val="160000"/>
              </a:lnSpc>
            </a:pPr>
            <a:r>
              <a:rPr lang="pt-BR" dirty="0"/>
              <a:t>No que se refere ao que ocorre em cada fase, temos uma diversidade de perspectivas teórico-descritivas que colocam em comunhão e/ou diálogo</a:t>
            </a:r>
          </a:p>
          <a:p>
            <a:pPr lvl="3">
              <a:lnSpc>
                <a:spcPct val="160000"/>
              </a:lnSpc>
            </a:pPr>
            <a:r>
              <a:rPr lang="pt-BR" dirty="0"/>
              <a:t>As teorias psicanalíticas do desenvolvimento</a:t>
            </a:r>
          </a:p>
          <a:p>
            <a:pPr lvl="3">
              <a:lnSpc>
                <a:spcPct val="160000"/>
              </a:lnSpc>
            </a:pPr>
            <a:r>
              <a:rPr lang="pt-BR" dirty="0"/>
              <a:t>A teoria do Apego como uma teoria do desenvolvimento</a:t>
            </a:r>
          </a:p>
          <a:p>
            <a:pPr lvl="3">
              <a:lnSpc>
                <a:spcPct val="160000"/>
              </a:lnSpc>
            </a:pPr>
            <a:r>
              <a:rPr lang="pt-BR" dirty="0"/>
              <a:t>O desenvolvimento descrito pelos desenvolvimentistas, tais como </a:t>
            </a:r>
            <a:r>
              <a:rPr lang="pt-BR" dirty="0" err="1"/>
              <a:t>Brazeton</a:t>
            </a:r>
            <a:endParaRPr lang="pt-BR" dirty="0"/>
          </a:p>
          <a:p>
            <a:pPr lvl="3">
              <a:lnSpc>
                <a:spcPct val="160000"/>
              </a:lnSpc>
            </a:pPr>
            <a:r>
              <a:rPr lang="pt-BR" dirty="0"/>
              <a:t>A teoria do desenvolvimento dos sensos do self, de Daniel Stern</a:t>
            </a:r>
          </a:p>
          <a:p>
            <a:pPr lvl="3">
              <a:lnSpc>
                <a:spcPct val="160000"/>
              </a:lnSpc>
            </a:pPr>
            <a:r>
              <a:rPr lang="pt-BR" dirty="0"/>
              <a:t>Os diversos aportes da Psicologia Perinatal, de </a:t>
            </a:r>
            <a:r>
              <a:rPr lang="pt-BR" dirty="0" err="1"/>
              <a:t>Antonio</a:t>
            </a:r>
            <a:r>
              <a:rPr lang="pt-BR" dirty="0"/>
              <a:t> </a:t>
            </a:r>
            <a:r>
              <a:rPr lang="pt-BR" dirty="0" err="1"/>
              <a:t>Imbasciati</a:t>
            </a:r>
            <a:endParaRPr lang="pt-BR" dirty="0"/>
          </a:p>
          <a:p>
            <a:pPr lvl="3">
              <a:lnSpc>
                <a:spcPct val="160000"/>
              </a:lnSpc>
            </a:pPr>
            <a:r>
              <a:rPr lang="pt-BR" dirty="0"/>
              <a:t>A psicopatologia perinatal (PPN), com Bernard </a:t>
            </a:r>
            <a:r>
              <a:rPr lang="pt-BR" dirty="0" err="1"/>
              <a:t>golse</a:t>
            </a:r>
            <a:r>
              <a:rPr lang="pt-BR" dirty="0"/>
              <a:t> e </a:t>
            </a:r>
            <a:r>
              <a:rPr lang="pt-BR" dirty="0" err="1"/>
              <a:t>Sylvain</a:t>
            </a:r>
            <a:r>
              <a:rPr lang="pt-BR" dirty="0"/>
              <a:t> </a:t>
            </a:r>
            <a:r>
              <a:rPr lang="pt-BR" dirty="0" err="1"/>
              <a:t>Missonnier</a:t>
            </a:r>
            <a:endParaRPr lang="pt-BR" dirty="0"/>
          </a:p>
          <a:p>
            <a:pPr marL="914400" lvl="2" indent="0">
              <a:lnSpc>
                <a:spcPct val="160000"/>
              </a:lnSpc>
              <a:buNone/>
            </a:pPr>
            <a:endParaRPr lang="pt-BR" dirty="0"/>
          </a:p>
          <a:p>
            <a:pPr lvl="1">
              <a:lnSpc>
                <a:spcPct val="160000"/>
              </a:lnSpc>
            </a:pPr>
            <a:r>
              <a:rPr lang="pt-BR" dirty="0"/>
              <a:t>O problema epistemológico para o trabalho interdisciplinar</a:t>
            </a:r>
          </a:p>
          <a:p>
            <a:pPr lvl="2">
              <a:lnSpc>
                <a:spcPct val="160000"/>
              </a:lnSpc>
            </a:pPr>
            <a:r>
              <a:rPr lang="pt-BR" dirty="0"/>
              <a:t>Ressaltar o que ocorre nas equipes multidisciplinares (França, Itália)</a:t>
            </a:r>
          </a:p>
          <a:p>
            <a:pPr lvl="2"/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E87627-EDB2-5A4F-8E6D-B61DC844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897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2D3E4-8FA4-EC4F-89CC-97E38EDD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200" b="1" dirty="0"/>
            </a:br>
            <a:r>
              <a:rPr lang="pt-BR" sz="3200" b="1" dirty="0"/>
              <a:t>LINHAS DO DESENVOLVIMENTO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sz="3200" b="1" dirty="0"/>
              <a:t> 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82D67A9-022E-C343-9DCE-4366CF684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114" y="968830"/>
            <a:ext cx="8874204" cy="6270964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0B4393-536D-3C45-A05D-06BCC39A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05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D56CA-DCC4-D443-82FA-FAE1660B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600" b="1" dirty="0"/>
            </a:br>
            <a:r>
              <a:rPr lang="pt-BR" sz="3600" b="1" dirty="0"/>
              <a:t>VII. Métodos de pesquisa, métodos de ação clínica, na Psicanálise Perinatal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632B3F-3E9B-0E43-A3D4-179F9C3FB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pt-BR" dirty="0"/>
          </a:p>
          <a:p>
            <a:pPr lvl="2">
              <a:lnSpc>
                <a:spcPct val="150000"/>
              </a:lnSpc>
            </a:pPr>
            <a:endParaRPr lang="pt-BR" dirty="0"/>
          </a:p>
          <a:p>
            <a:pPr lvl="2">
              <a:lnSpc>
                <a:spcPct val="150000"/>
              </a:lnSpc>
            </a:pPr>
            <a:r>
              <a:rPr lang="pt-BR" dirty="0"/>
              <a:t>Bebê clínico ou subjetivo (diversas perspectivas clínicas)</a:t>
            </a:r>
          </a:p>
          <a:p>
            <a:pPr lvl="2">
              <a:lnSpc>
                <a:spcPct val="150000"/>
              </a:lnSpc>
            </a:pPr>
            <a:r>
              <a:rPr lang="pt-BR" dirty="0"/>
              <a:t>Bebê objetivo (diversos modos de apreensão)</a:t>
            </a:r>
          </a:p>
          <a:p>
            <a:pPr lvl="3">
              <a:lnSpc>
                <a:spcPct val="150000"/>
              </a:lnSpc>
            </a:pPr>
            <a:r>
              <a:rPr lang="pt-BR" dirty="0"/>
              <a:t>Microfilmagem (Stern, </a:t>
            </a:r>
            <a:r>
              <a:rPr lang="pt-BR" dirty="0" err="1"/>
              <a:t>Beebe</a:t>
            </a:r>
            <a:r>
              <a:rPr lang="pt-BR" dirty="0"/>
              <a:t>)</a:t>
            </a:r>
          </a:p>
          <a:p>
            <a:pPr lvl="3">
              <a:lnSpc>
                <a:spcPct val="150000"/>
              </a:lnSpc>
            </a:pPr>
            <a:r>
              <a:rPr lang="pt-BR" dirty="0"/>
              <a:t>Outros dispositivos de coleta de dados e de pesquisa empírica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1A9D5E-614C-9144-AB4F-E58541F9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401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6F13D-C49C-A340-A9A8-49934C1F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O Bebê: clínico (reconstruído) e o bebê observado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0A69EB-9029-1449-B72F-F1FED6DC3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dirty="0"/>
              <a:t>Relativamente ao adulto; a Medicina Clínica levou os psiquiatras a reconhecer e a reconstruir os aspectos da infância dos seus pacientes (</a:t>
            </a:r>
            <a:r>
              <a:rPr lang="pt-BR" b="1" dirty="0"/>
              <a:t>o bebé reconstruído</a:t>
            </a:r>
            <a:r>
              <a:rPr lang="pt-BR" dirty="0"/>
              <a:t>). </a:t>
            </a:r>
          </a:p>
          <a:p>
            <a:pPr algn="just">
              <a:lnSpc>
                <a:spcPct val="170000"/>
              </a:lnSpc>
            </a:pPr>
            <a:endParaRPr lang="pt-BR" dirty="0"/>
          </a:p>
          <a:p>
            <a:pPr algn="just">
              <a:lnSpc>
                <a:spcPct val="170000"/>
              </a:lnSpc>
            </a:pPr>
            <a:r>
              <a:rPr lang="pt-BR" dirty="0"/>
              <a:t>Quanto aos </a:t>
            </a:r>
            <a:r>
              <a:rPr lang="pt-BR" dirty="0" err="1"/>
              <a:t>pedopsiquiatras</a:t>
            </a:r>
            <a:r>
              <a:rPr lang="pt-BR" dirty="0"/>
              <a:t>, primeiramente comprometidos com uma abordagem abrangente, relativa às dificuldades sentidas pelas crianças que já falavam, aperceberam-se depois da necessidade de compreender o processo que se encontrava a montante, bem como a necessidade de se interessarem pelo bebé (</a:t>
            </a:r>
            <a:r>
              <a:rPr lang="pt-BR" b="1" dirty="0"/>
              <a:t>o bebé observado</a:t>
            </a:r>
            <a:r>
              <a:rPr lang="pt-BR" dirty="0"/>
              <a:t>).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7DE787-F241-FC4D-AECB-881E0691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467-85B1-A14F-9F02-E5282F964E08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77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8F804-B8EC-E84E-8DF6-D47D00C6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600" b="1" dirty="0"/>
            </a:br>
            <a:r>
              <a:rPr lang="pt-BR" sz="3600" b="1" dirty="0"/>
              <a:t>Apresentação da estrutura da Matriz Analítico-Histórico-Crítica para compreensão das propostas da Psicanálise Perinatal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DF77BD-0140-C349-A2C8-8A26B5E9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0" lvl="6" indent="0">
              <a:lnSpc>
                <a:spcPct val="150000"/>
              </a:lnSpc>
              <a:buNone/>
            </a:pPr>
            <a:r>
              <a:rPr lang="pt-BR" sz="2200" dirty="0"/>
              <a:t>Problemas de base</a:t>
            </a:r>
          </a:p>
          <a:p>
            <a:pPr marL="2743200" lvl="6" indent="0">
              <a:lnSpc>
                <a:spcPct val="150000"/>
              </a:lnSpc>
              <a:buNone/>
            </a:pPr>
            <a:r>
              <a:rPr lang="pt-BR" sz="2200" dirty="0"/>
              <a:t>Problemas universais</a:t>
            </a:r>
          </a:p>
          <a:p>
            <a:pPr marL="2743200" lvl="6" indent="0">
              <a:lnSpc>
                <a:spcPct val="150000"/>
              </a:lnSpc>
              <a:buNone/>
            </a:pPr>
            <a:r>
              <a:rPr lang="pt-BR" sz="2200" dirty="0"/>
              <a:t>A ontologia como um problema dissonante</a:t>
            </a:r>
          </a:p>
          <a:p>
            <a:pPr marL="2743200" lvl="6" indent="0">
              <a:lnSpc>
                <a:spcPct val="150000"/>
              </a:lnSpc>
              <a:buNone/>
            </a:pPr>
            <a:r>
              <a:rPr lang="pt-BR" sz="2200" dirty="0"/>
              <a:t>Operadores teórico-clínicos</a:t>
            </a:r>
          </a:p>
          <a:p>
            <a:pPr marL="2743200" lvl="6" indent="0">
              <a:lnSpc>
                <a:spcPct val="150000"/>
              </a:lnSpc>
              <a:buNone/>
            </a:pPr>
            <a:r>
              <a:rPr lang="pt-BR" sz="2200" dirty="0"/>
              <a:t>As teorias do desenvolvimento, suas fases e seus problemas</a:t>
            </a:r>
          </a:p>
          <a:p>
            <a:pPr marL="2743200" lvl="6" indent="0">
              <a:lnSpc>
                <a:spcPct val="150000"/>
              </a:lnSpc>
              <a:buNone/>
            </a:pPr>
            <a:r>
              <a:rPr lang="pt-BR" sz="2200" dirty="0"/>
              <a:t>Métodos </a:t>
            </a:r>
          </a:p>
          <a:p>
            <a:pPr marL="2743200" lvl="6" indent="0">
              <a:lnSpc>
                <a:spcPct val="150000"/>
              </a:lnSpc>
              <a:buNone/>
            </a:pPr>
            <a:r>
              <a:rPr lang="pt-BR" sz="2200" dirty="0"/>
              <a:t>Avaliação heurística</a:t>
            </a:r>
          </a:p>
          <a:p>
            <a:pPr marL="514350" indent="-514350">
              <a:buAutoNum type="arabicPeriod"/>
            </a:pPr>
            <a:endParaRPr lang="pt-BR" dirty="0"/>
          </a:p>
          <a:p>
            <a:pPr marL="514350" indent="-514350"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4EF63-5EF8-944E-BDC7-907BA36F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813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93444-AAF0-C14F-9FF6-32FD9E92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/>
              <a:t>VIII. Avaliação Heurística e </a:t>
            </a:r>
            <a:r>
              <a:rPr lang="pt-BR" sz="3200" b="1" i="1" dirty="0" err="1"/>
              <a:t>telos</a:t>
            </a:r>
            <a:r>
              <a:rPr lang="pt-BR" sz="3200" b="1" dirty="0"/>
              <a:t> </a:t>
            </a:r>
            <a:br>
              <a:rPr lang="pt-BR" sz="3200" b="1" dirty="0"/>
            </a:br>
            <a:r>
              <a:rPr lang="pt-BR" sz="3200" b="1" dirty="0"/>
              <a:t>para o desenvolvimento da Psicanálise Perinatal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B4A273-08C0-D94B-BC31-D6560D257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3200" b="1" dirty="0"/>
              <a:t>Os Limites e Desenvolvimentos da Psiquiatria Perinatal</a:t>
            </a:r>
            <a:endParaRPr lang="pt-BR" sz="3100" dirty="0"/>
          </a:p>
          <a:p>
            <a:pPr algn="just">
              <a:lnSpc>
                <a:spcPct val="160000"/>
              </a:lnSpc>
            </a:pPr>
            <a:r>
              <a:rPr lang="pt-BR" sz="3100" dirty="0"/>
              <a:t>O cuidado ao conjunto mãe-bebê na psiquiatria perinatal continua sendo um campo recente de saúde mental, não há mais dúvidas sobre a necessidade de tal abordagem. Suas características múltiplas fazem dele um paradigma da complexidade do “transtorno psiquiátrico" levando em conta, simultaneamente, em um determinado período, as perspectivas de desenvolvimento, psicológicas, sociológicas e culturais associadas à noção de funcionamento interpessoal. </a:t>
            </a:r>
          </a:p>
          <a:p>
            <a:pPr algn="just">
              <a:lnSpc>
                <a:spcPct val="160000"/>
              </a:lnSpc>
            </a:pPr>
            <a:r>
              <a:rPr lang="pt-BR" sz="3100" dirty="0"/>
              <a:t>Isto permite um número infinito de campos para futuras pesquisas, ao mesmo tempo em que reimpõe a ideia de que nenhum transtorno mental pode ser considerado fora do contexto de sua ocorrência e sua relação com o funcionamento psicológico do sujeito. Por meio da compreensão multifatorial dos transtornos, o cuidado ao conjunto [mãe-bebê] obriga os envolvidos a considerar as muitas razões por trás de cada situação/consequências lógicas de cada situação e leva os profissionais de saúde mental perinatais a desenvolver projetos multifocais.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A0E1D6-7642-094C-9196-9826ACBA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934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8F804-B8EC-E84E-8DF6-D47D00C6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600" b="1" dirty="0"/>
            </a:br>
            <a:r>
              <a:rPr lang="pt-BR" sz="3600" b="1" dirty="0"/>
              <a:t>Apresentação da estrutura da Matriz Analítico-Histórico-Crítica para compreensão das propostas da Psicanálise Perinatal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DF77BD-0140-C349-A2C8-8A26B5E9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3100" b="1" dirty="0"/>
              <a:t>PROBLEMAS DE BASE</a:t>
            </a:r>
            <a:r>
              <a:rPr lang="pt-BR" sz="3100" dirty="0"/>
              <a:t>: GERAIS (infertilidade, aborto, abortos espontâneos, morte fetal, revelações de anormalidades, gravidezes patológicas, acidentes perinatais, separação mãe / bebê neonatal, prematuridade, anúncio de deficiência, violência institucional, sofrimento psicossocial); TRANSTORNOS MENTAIS PRÉ-EXISTENTES </a:t>
            </a:r>
            <a:r>
              <a:rPr lang="pt-BR" sz="3100" i="1" dirty="0"/>
              <a:t> </a:t>
            </a:r>
            <a:r>
              <a:rPr lang="pt-BR" sz="3100" dirty="0"/>
              <a:t>(</a:t>
            </a:r>
            <a:r>
              <a:rPr lang="pt-BR" sz="3100" i="1" dirty="0"/>
              <a:t>Esquizofrenia, Transtornos depressivos e de ansiedade, Transtornos Alimentares, Transtornos de Personalidade, </a:t>
            </a:r>
            <a:r>
              <a:rPr lang="pt-BR" sz="3100" dirty="0"/>
              <a:t>Transtorno bipolar, Transtornos de uso indevido de substâncias, </a:t>
            </a:r>
            <a:r>
              <a:rPr lang="pt-BR" sz="3100" dirty="0" err="1"/>
              <a:t>Tacofobia</a:t>
            </a:r>
            <a:r>
              <a:rPr lang="pt-BR" sz="3100" dirty="0"/>
              <a:t> (pavor fóbico do trabalho e da entrega);; TRANSTORNOS MENTAIS RECÉM ADQUIRIDOS (</a:t>
            </a:r>
            <a:r>
              <a:rPr lang="pt-BR" sz="3100" i="1" dirty="0"/>
              <a:t>Psicose pós-parto, Depressão pós-parto, Aspectos Psicológicos da Perda da Gravidez)</a:t>
            </a:r>
            <a:endParaRPr lang="pt-BR" sz="31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3100" b="1" dirty="0"/>
              <a:t>PROBLEMAS UNIVERSAIS</a:t>
            </a:r>
            <a:r>
              <a:rPr lang="pt-BR" sz="3100" dirty="0"/>
              <a:t>: </a:t>
            </a:r>
            <a:r>
              <a:rPr lang="pt-BR" sz="3100" dirty="0" err="1"/>
              <a:t>Neotonia</a:t>
            </a:r>
            <a:r>
              <a:rPr lang="pt-BR" sz="3100" dirty="0"/>
              <a:t> e </a:t>
            </a:r>
            <a:r>
              <a:rPr lang="pt-BR" sz="3100" dirty="0" err="1"/>
              <a:t>Epigênese</a:t>
            </a:r>
            <a:r>
              <a:rPr lang="pt-BR" sz="3100" dirty="0"/>
              <a:t>,; Quadro geral dos problemas-objeto da Psicanálise Perinatal; Como os bebês apreendem o mundo? (Ela é tão bonita por dentro como por fora? Ela está como sempre? Que espaço é esse que não é nem-eu-nem-ela?; Os planos de desenvolvimento do bebê ( autopreservação, apego [</a:t>
            </a:r>
            <a:r>
              <a:rPr lang="pt-BR" sz="3100" i="1" dirty="0" err="1"/>
              <a:t>attachment</a:t>
            </a:r>
            <a:r>
              <a:rPr lang="pt-BR" sz="3100" dirty="0"/>
              <a:t>],  intersubjetividade , regulação das experiências de prazer e  desprazer); A Psicanálise Perinatal no campo de tratamento e prevenção, uma abordagem interdisciplinar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3100" b="1" dirty="0"/>
              <a:t>A ONTOLOGIA COMO UM PROBLEMA </a:t>
            </a:r>
            <a:r>
              <a:rPr lang="pt-BR" sz="3100" dirty="0"/>
              <a:t>A metapsicologia psicanalítica (Freud, Klein, Mahler, Erikson); A teoria do Apego; A teoria do desenvolvimento dos sensos do self; A situação antropológica fundamental; </a:t>
            </a:r>
            <a:r>
              <a:rPr lang="pt-BR" sz="3100" i="1" dirty="0"/>
              <a:t>Ser e continuar a ser  (a ser desenvolvida)</a:t>
            </a:r>
            <a:endParaRPr lang="pt-BR" sz="3100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3100" b="1" dirty="0"/>
              <a:t>OPERADORES TEÓRICO-CLÍNICOS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3100" b="1" dirty="0"/>
              <a:t>AS TEORIAS DO DESENVOLVIMENTO DO DESENVOLVIMENTO </a:t>
            </a:r>
            <a:r>
              <a:rPr lang="pt-BR" dirty="0"/>
              <a:t>Teorias Psicanalíticas do Desenvolvimento (Freud, Anna Freud, </a:t>
            </a:r>
            <a:r>
              <a:rPr lang="pt-BR" dirty="0" err="1"/>
              <a:t>Spitz</a:t>
            </a:r>
            <a:r>
              <a:rPr lang="pt-BR" dirty="0"/>
              <a:t>, Margareth Mahler, [Erik Erikson], [Klein; Lacan; </a:t>
            </a:r>
            <a:r>
              <a:rPr lang="pt-BR" dirty="0" err="1"/>
              <a:t>Winnicott</a:t>
            </a:r>
            <a:r>
              <a:rPr lang="pt-BR" dirty="0"/>
              <a:t>]);  Teoria do Apego (</a:t>
            </a:r>
            <a:r>
              <a:rPr lang="pt-BR" dirty="0" err="1"/>
              <a:t>Bolwby</a:t>
            </a:r>
            <a:r>
              <a:rPr lang="pt-BR" dirty="0"/>
              <a:t>); Teoria do desenvolvimento dos sensos do self (Stern); O desenvolvimento descrito por </a:t>
            </a:r>
            <a:r>
              <a:rPr lang="pt-BR" dirty="0" err="1"/>
              <a:t>Brazelton</a:t>
            </a:r>
            <a:r>
              <a:rPr lang="pt-BR" dirty="0"/>
              <a:t>; As teorias sistêmicas; as teorias comportamentais]; A teoria do desenvolvimento do SER (</a:t>
            </a:r>
            <a:r>
              <a:rPr lang="pt-BR" dirty="0" err="1"/>
              <a:t>Winnicott</a:t>
            </a:r>
            <a:r>
              <a:rPr lang="pt-BR" dirty="0"/>
              <a:t>)</a:t>
            </a:r>
            <a:endParaRPr lang="pt-BR" sz="3100" b="1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3100" b="1" dirty="0"/>
              <a:t>MÉTODOS: o </a:t>
            </a:r>
            <a:r>
              <a:rPr lang="pt-BR" dirty="0"/>
              <a:t>Bebê clínico ou subjetivo (diversas perspectivas clínicas); e o Bebê objetivo (diversos modos de apreensão; microfilmagem (Stern, </a:t>
            </a:r>
            <a:r>
              <a:rPr lang="pt-BR" dirty="0" err="1"/>
              <a:t>Beebe</a:t>
            </a:r>
            <a:r>
              <a:rPr lang="pt-BR" dirty="0"/>
              <a:t>); Outros dispositivos de coleta de dados e de pesquisa empírica</a:t>
            </a:r>
            <a:endParaRPr lang="pt-BR" sz="3100" b="1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3100" b="1" dirty="0"/>
              <a:t>AVALIAÇÃO HEURÍSTICA :</a:t>
            </a:r>
            <a:endParaRPr lang="pt-BR" dirty="0"/>
          </a:p>
          <a:p>
            <a:pPr marL="514350" indent="-514350"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4EF63-5EF8-944E-BDC7-907BA36F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765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6644E-2618-9942-B6FB-83A32694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sz="3600" b="1" dirty="0"/>
              <a:t>5. Contribuições da </a:t>
            </a:r>
            <a:r>
              <a:rPr lang="pt-BR" sz="3600" b="1" dirty="0" err="1"/>
              <a:t>perinatalidade</a:t>
            </a:r>
            <a:r>
              <a:rPr lang="pt-BR" sz="3600" b="1" dirty="0"/>
              <a:t> </a:t>
            </a:r>
            <a:br>
              <a:rPr lang="pt-BR" sz="3600" b="1" dirty="0"/>
            </a:br>
            <a:r>
              <a:rPr lang="pt-BR" sz="3600" b="1" dirty="0"/>
              <a:t>para as Teorias do Desenvolvimento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BB320-73FD-3343-9798-2F9555F2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sz="3400" b="1" dirty="0"/>
              <a:t>5.1 Ontologias</a:t>
            </a:r>
            <a:r>
              <a:rPr lang="pt-BR" sz="3400" dirty="0"/>
              <a:t>...............................................................................	A metapsicologia psicanalítica (Freud, Klein, Mahler, Erikson)</a:t>
            </a:r>
            <a:br>
              <a:rPr lang="pt-BR" sz="3400" dirty="0"/>
            </a:br>
            <a:r>
              <a:rPr lang="pt-BR" sz="3400" dirty="0"/>
              <a:t>						A teoria do Apego</a:t>
            </a:r>
            <a:br>
              <a:rPr lang="pt-BR" sz="3400" dirty="0"/>
            </a:br>
            <a:r>
              <a:rPr lang="pt-BR" sz="3400" dirty="0"/>
              <a:t>						A teoria do desenvolvimento dos sensos do self</a:t>
            </a:r>
          </a:p>
          <a:p>
            <a:pPr marL="457200" lvl="1" indent="0">
              <a:buNone/>
            </a:pPr>
            <a:r>
              <a:rPr lang="pt-BR" sz="3400" dirty="0"/>
              <a:t>						A situação antropológica fundamental</a:t>
            </a:r>
          </a:p>
          <a:p>
            <a:pPr marL="457200" lvl="1" indent="0">
              <a:buNone/>
            </a:pPr>
            <a:r>
              <a:rPr lang="pt-BR" sz="3400" dirty="0"/>
              <a:t>						</a:t>
            </a:r>
            <a:r>
              <a:rPr lang="pt-BR" sz="3400" i="1" dirty="0"/>
              <a:t>Ser e continuar a ser  (a ser desenvolvida)</a:t>
            </a:r>
          </a:p>
          <a:p>
            <a:pPr marL="0" indent="0">
              <a:buNone/>
            </a:pPr>
            <a:r>
              <a:rPr lang="pt-BR" sz="3400" b="1" dirty="0"/>
              <a:t>5.2 Estado e condições para o desenvolvimento</a:t>
            </a:r>
            <a:r>
              <a:rPr lang="pt-BR" sz="3400" dirty="0"/>
              <a:t>.........................	Como o bebê sente o mundo?</a:t>
            </a:r>
            <a:br>
              <a:rPr lang="pt-BR" sz="3400" dirty="0"/>
            </a:br>
            <a:r>
              <a:rPr lang="pt-BR" sz="3400" dirty="0"/>
              <a:t>						Modos de </a:t>
            </a:r>
            <a:r>
              <a:rPr lang="pt-BR" sz="3400" dirty="0" err="1"/>
              <a:t>ser-estar</a:t>
            </a:r>
            <a:r>
              <a:rPr lang="pt-BR" sz="3400" dirty="0"/>
              <a:t> no mundo: </a:t>
            </a:r>
            <a:r>
              <a:rPr lang="pt-BR" sz="3400" i="1" dirty="0"/>
              <a:t>intrapsíquico, interpessoal,</a:t>
            </a:r>
            <a:br>
              <a:rPr lang="pt-BR" sz="3400" i="1" dirty="0"/>
            </a:br>
            <a:r>
              <a:rPr lang="pt-BR" sz="3400" i="1" dirty="0"/>
              <a:t>						subjetivo-subjetividade, </a:t>
            </a:r>
            <a:r>
              <a:rPr lang="pt-BR" sz="3400" i="1" dirty="0" err="1"/>
              <a:t>transicionalidade</a:t>
            </a:r>
            <a:r>
              <a:rPr lang="pt-BR" sz="3400" i="1" dirty="0"/>
              <a:t> </a:t>
            </a:r>
            <a:br>
              <a:rPr lang="pt-BR" sz="3400" i="1" dirty="0"/>
            </a:br>
            <a:r>
              <a:rPr lang="pt-BR" sz="3400" i="1" dirty="0"/>
              <a:t>						</a:t>
            </a:r>
            <a:r>
              <a:rPr lang="pt-BR" sz="3400" dirty="0"/>
              <a:t>Experiências de ser e modos de relação objetal</a:t>
            </a:r>
            <a:br>
              <a:rPr lang="pt-BR" sz="3400" dirty="0"/>
            </a:br>
            <a:r>
              <a:rPr lang="pt-BR" sz="3400" dirty="0"/>
              <a:t>						A conquista do mundo simbólico</a:t>
            </a:r>
          </a:p>
          <a:p>
            <a:pPr marL="0" indent="0">
              <a:buNone/>
            </a:pPr>
            <a:r>
              <a:rPr lang="pt-BR" sz="3400" b="1" dirty="0"/>
              <a:t>5.3 Temas e problemas teóricos mais amplos</a:t>
            </a:r>
            <a:r>
              <a:rPr lang="pt-BR" sz="3400" dirty="0"/>
              <a:t>.............................		A origem e o desenvolvimento da vida psíquica</a:t>
            </a:r>
            <a:br>
              <a:rPr lang="pt-BR" sz="3400" dirty="0"/>
            </a:br>
            <a:r>
              <a:rPr lang="pt-BR" sz="3400" dirty="0"/>
              <a:t>						A constelação materna</a:t>
            </a:r>
            <a:br>
              <a:rPr lang="pt-BR" sz="3400" dirty="0"/>
            </a:br>
            <a:r>
              <a:rPr lang="pt-BR" sz="3400" dirty="0"/>
              <a:t>						O devir parental</a:t>
            </a:r>
          </a:p>
          <a:p>
            <a:pPr marL="0" indent="0">
              <a:buNone/>
            </a:pPr>
            <a:r>
              <a:rPr lang="pt-BR" sz="3400" b="1" dirty="0"/>
              <a:t>5.4 Lugar e importância do ambiente</a:t>
            </a:r>
            <a:r>
              <a:rPr lang="pt-BR" sz="3400" dirty="0"/>
              <a:t> .......................................... </a:t>
            </a:r>
            <a:r>
              <a:rPr lang="pt-BR" sz="3400" b="1" dirty="0"/>
              <a:t>	</a:t>
            </a:r>
            <a:r>
              <a:rPr lang="pt-BR" sz="3400" i="1" dirty="0"/>
              <a:t>Holding para as mães, pais, famílias </a:t>
            </a:r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r>
              <a:rPr lang="pt-BR" sz="3400" b="1" dirty="0"/>
              <a:t>5.5 Psicopatologias da </a:t>
            </a:r>
            <a:r>
              <a:rPr lang="pt-BR" sz="3400" b="1" dirty="0" err="1"/>
              <a:t>perinatalidade</a:t>
            </a:r>
            <a:r>
              <a:rPr lang="pt-BR" sz="3400" dirty="0"/>
              <a:t>..........................................	Perturbações, quebras e traumas no desenvolvimento do bebê</a:t>
            </a:r>
          </a:p>
          <a:p>
            <a:pPr marL="457200" lvl="1" indent="0">
              <a:buNone/>
            </a:pPr>
            <a:r>
              <a:rPr lang="pt-BR" sz="3400" dirty="0"/>
              <a:t>						As depressões do bebê</a:t>
            </a:r>
          </a:p>
          <a:p>
            <a:pPr marL="457200" lvl="1" indent="0">
              <a:buNone/>
            </a:pPr>
            <a:r>
              <a:rPr lang="pt-BR" sz="3400" dirty="0"/>
              <a:t>						As perturbações do </a:t>
            </a:r>
            <a:r>
              <a:rPr lang="pt-BR" sz="3400" dirty="0" err="1"/>
              <a:t>desenvolv</a:t>
            </a:r>
            <a:r>
              <a:rPr lang="pt-BR" sz="3400" dirty="0"/>
              <a:t>. em termos de separação e luto</a:t>
            </a:r>
          </a:p>
          <a:p>
            <a:pPr marL="457200" lvl="1" indent="0">
              <a:buNone/>
            </a:pPr>
            <a:r>
              <a:rPr lang="pt-BR" sz="3400" dirty="0"/>
              <a:t>						A </a:t>
            </a:r>
            <a:r>
              <a:rPr lang="pt-BR" sz="3400" dirty="0" err="1"/>
              <a:t>policausalidade</a:t>
            </a:r>
            <a:r>
              <a:rPr lang="pt-BR" sz="3400" dirty="0"/>
              <a:t> das psicopatologias mais graves </a:t>
            </a:r>
          </a:p>
          <a:p>
            <a:pPr marL="0" indent="0">
              <a:buNone/>
            </a:pPr>
            <a:r>
              <a:rPr lang="pt-BR" sz="3400" b="1" dirty="0"/>
              <a:t>5.6 Os cuidados (privados e institucionais) com a </a:t>
            </a:r>
            <a:r>
              <a:rPr lang="pt-BR" sz="3400" b="1" dirty="0" err="1"/>
              <a:t>perinatalidade</a:t>
            </a:r>
            <a:endParaRPr lang="pt-BR" sz="3400" b="1" dirty="0"/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0D8910-025D-CE4D-BC37-740A4E0A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32F-E90A-B941-8526-3BF9CA873DA2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008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BC5D1-8B8A-0247-BFB4-D1A7680C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662433-261C-9643-AAFE-C13D3AEA2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pt-BR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b="1" dirty="0"/>
              <a:t>As contribuições de </a:t>
            </a:r>
            <a:r>
              <a:rPr lang="pt-BR" b="1" dirty="0" err="1"/>
              <a:t>Winnicott</a:t>
            </a:r>
            <a:br>
              <a:rPr lang="pt-BR" b="1" dirty="0"/>
            </a:br>
            <a:r>
              <a:rPr lang="pt-BR" b="1" dirty="0"/>
              <a:t>e a compreensão dos problemas do período perinatal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b="1" dirty="0"/>
              <a:t>a partir da sua teoria do desenvolvimento emocional 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1D1549-BE7F-F84E-A9B6-0D936C46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470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BB924-C0B3-FC48-AC2F-2F728FB2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/>
              <a:t>LINHAS DO DESENVOLVIMENTO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909A29BC-4527-D043-BF53-A61A62352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405" y="365125"/>
            <a:ext cx="9979189" cy="8793162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5E2F31-56B5-CC4A-A913-1F72F6D0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669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6A40A-318F-1244-8145-2C092654C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Figurações do processo de desenvolvimento </a:t>
            </a:r>
            <a:r>
              <a:rPr lang="pt-BR" sz="4000" dirty="0" err="1"/>
              <a:t>socioemocional</a:t>
            </a:r>
            <a:br>
              <a:rPr lang="pt-BR" sz="4000"/>
            </a:b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FD74D2-BBB1-6940-BC0E-E73D0A5BB9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By</a:t>
            </a:r>
            <a:endParaRPr lang="pt-BR" dirty="0"/>
          </a:p>
          <a:p>
            <a:r>
              <a:rPr lang="pt-BR" dirty="0"/>
              <a:t>Donald D. </a:t>
            </a:r>
            <a:r>
              <a:rPr lang="pt-BR" dirty="0" err="1"/>
              <a:t>Winnicott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968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BR" sz="3100" b="1" dirty="0"/>
            </a:br>
            <a:r>
              <a:rPr lang="pt-BR" sz="2700" b="1" dirty="0"/>
              <a:t>LINHAS DO DESENVOLVIMENTO</a:t>
            </a:r>
            <a:br>
              <a:rPr lang="pt-BR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dirty="0"/>
              <a:t>Procurei, ainda, colocar em destaque o fato de que </a:t>
            </a:r>
            <a:r>
              <a:rPr lang="pt-BR" dirty="0" err="1"/>
              <a:t>Winnicott</a:t>
            </a:r>
            <a:r>
              <a:rPr lang="pt-BR" dirty="0"/>
              <a:t> distinguiu duas grandes linhas do desenvolvimento que se sobrepõe (às vezes fundidas, outras distintas, ou ainda, integradas) ao longo do processo: 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pt-BR" dirty="0"/>
              <a:t>	1. a </a:t>
            </a:r>
            <a:r>
              <a:rPr lang="pt-BR" b="1" i="1" dirty="0"/>
              <a:t>Linha do Desenvolvimento do EGO</a:t>
            </a:r>
            <a:r>
              <a:rPr lang="pt-BR" b="1" dirty="0"/>
              <a:t>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dirty="0"/>
              <a:t>		(ou linha do desenvolvimento do ser, linha </a:t>
            </a:r>
            <a:r>
              <a:rPr lang="pt-BR" dirty="0" err="1"/>
              <a:t>identitária</a:t>
            </a:r>
            <a:r>
              <a:rPr lang="pt-BR" dirty="0"/>
              <a:t>)  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pt-BR" dirty="0"/>
              <a:t>	2. e </a:t>
            </a:r>
            <a:r>
              <a:rPr lang="pt-BR" b="1" i="1" dirty="0"/>
              <a:t>Linha do Desenvolvimento</a:t>
            </a:r>
            <a:r>
              <a:rPr lang="pt-BR" b="1" dirty="0"/>
              <a:t> </a:t>
            </a:r>
            <a:r>
              <a:rPr lang="pt-BR" b="1" i="1" dirty="0"/>
              <a:t>do ID</a:t>
            </a:r>
            <a:r>
              <a:rPr lang="pt-BR" b="1" dirty="0"/>
              <a:t>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dirty="0"/>
              <a:t>		(ou da vida instintual).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0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APRESENTAÇÃO FIGURADA </a:t>
            </a:r>
            <a:br>
              <a:rPr lang="en-US" sz="2800" b="1" dirty="0"/>
            </a:br>
            <a:r>
              <a:rPr lang="en-US" sz="2800" b="1" dirty="0"/>
              <a:t>DO DESENVOLVIMENTO EMOCIONAL 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400" dirty="0">
                <a:solidFill>
                  <a:srgbClr val="000000"/>
                </a:solidFill>
              </a:rPr>
              <a:t>Na apresentação dessa visão de conjunto, inicio com uma prancha dedicada à análise da ontologia proposta por </a:t>
            </a:r>
            <a:r>
              <a:rPr lang="pt-BR" sz="3400" dirty="0" err="1">
                <a:solidFill>
                  <a:srgbClr val="000000"/>
                </a:solidFill>
              </a:rPr>
              <a:t>Winnicott</a:t>
            </a:r>
            <a:r>
              <a:rPr lang="pt-BR" sz="3400" dirty="0">
                <a:solidFill>
                  <a:srgbClr val="000000"/>
                </a:solidFill>
              </a:rPr>
              <a:t>, analisando, na Prancha 1, o que poderíamos denominar como sendo um </a:t>
            </a:r>
            <a:r>
              <a:rPr lang="pt-BR" sz="3400" i="1" dirty="0">
                <a:solidFill>
                  <a:srgbClr val="000000"/>
                </a:solidFill>
              </a:rPr>
              <a:t>Mundo Humano Pré-Existente</a:t>
            </a:r>
            <a:r>
              <a:rPr lang="pt-BR" sz="3400" dirty="0">
                <a:solidFill>
                  <a:srgbClr val="000000"/>
                </a:solidFill>
              </a:rPr>
              <a:t>; que parece ter grande proximidade com a preocupação e o lugar dado pelos existencialistas modernos – dentre eles , Heidegger –, à questão do ser (ao </a:t>
            </a:r>
            <a:r>
              <a:rPr lang="pt-BR" sz="3400" i="1" dirty="0">
                <a:solidFill>
                  <a:srgbClr val="000000"/>
                </a:solidFill>
              </a:rPr>
              <a:t>Dasein</a:t>
            </a:r>
            <a:r>
              <a:rPr lang="pt-BR" sz="3400" dirty="0">
                <a:solidFill>
                  <a:srgbClr val="000000"/>
                </a:solidFill>
              </a:rPr>
              <a:t> como termo que designa o modo de ser do ser humano).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3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 descr="PranchasPowerPointP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26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/>
              <a:t>Fases</a:t>
            </a:r>
            <a:r>
              <a:rPr lang="en-US" sz="2800" b="1" dirty="0"/>
              <a:t> do </a:t>
            </a:r>
            <a:r>
              <a:rPr lang="en-US" sz="2800" b="1" dirty="0" err="1"/>
              <a:t>Desenvolvimento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Retomarei</a:t>
            </a:r>
            <a:r>
              <a:rPr lang="en-US" dirty="0"/>
              <a:t>, </a:t>
            </a:r>
            <a:r>
              <a:rPr lang="en-US" dirty="0" err="1"/>
              <a:t>então</a:t>
            </a:r>
            <a:r>
              <a:rPr lang="en-US" dirty="0"/>
              <a:t>, agora, as </a:t>
            </a:r>
            <a:r>
              <a:rPr lang="en-US" dirty="0" err="1"/>
              <a:t>fases</a:t>
            </a:r>
            <a:r>
              <a:rPr lang="en-US" dirty="0"/>
              <a:t> do </a:t>
            </a:r>
            <a:r>
              <a:rPr lang="en-US" dirty="0" err="1"/>
              <a:t>desenvolvimento</a:t>
            </a:r>
            <a:r>
              <a:rPr lang="en-US" dirty="0"/>
              <a:t> </a:t>
            </a:r>
            <a:r>
              <a:rPr lang="en-US" dirty="0" err="1"/>
              <a:t>emocional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organizando</a:t>
            </a:r>
            <a:r>
              <a:rPr lang="en-US" dirty="0"/>
              <a:t> as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de </a:t>
            </a: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eixos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A9138-06DD-BD4A-AC34-EDAD4A4C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/>
              <a:t>I. Os </a:t>
            </a:r>
            <a:r>
              <a:rPr lang="pt-BR" sz="3200" b="1" i="1" dirty="0"/>
              <a:t>Problemas de Base</a:t>
            </a:r>
            <a:r>
              <a:rPr lang="pt-BR" sz="3200" b="1" dirty="0"/>
              <a:t>, a partir dos quais a psicanálise perinatal constrói sua proposta teórica e prática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CD3175-C1D3-FE41-8415-054BA8455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pt-BR" dirty="0"/>
              <a:t>infertilidade, 				aborto, abortos espontâneos, </a:t>
            </a:r>
          </a:p>
          <a:p>
            <a:pPr>
              <a:lnSpc>
                <a:spcPct val="170000"/>
              </a:lnSpc>
            </a:pPr>
            <a:r>
              <a:rPr lang="pt-BR" dirty="0"/>
              <a:t>morte fetal, 				revelações de anormalidades, </a:t>
            </a:r>
          </a:p>
          <a:p>
            <a:pPr>
              <a:lnSpc>
                <a:spcPct val="170000"/>
              </a:lnSpc>
            </a:pPr>
            <a:r>
              <a:rPr lang="pt-BR" dirty="0"/>
              <a:t>gravidezes patológicas, 			acidentes perinatais, </a:t>
            </a:r>
          </a:p>
          <a:p>
            <a:pPr>
              <a:lnSpc>
                <a:spcPct val="170000"/>
              </a:lnSpc>
            </a:pPr>
            <a:r>
              <a:rPr lang="pt-BR" dirty="0"/>
              <a:t>separação mãe / bebê neonatal, 		prematuridade, </a:t>
            </a:r>
          </a:p>
          <a:p>
            <a:pPr>
              <a:lnSpc>
                <a:spcPct val="170000"/>
              </a:lnSpc>
            </a:pPr>
            <a:r>
              <a:rPr lang="pt-BR" dirty="0"/>
              <a:t>anúncio de deficiência, 			violência institucional, </a:t>
            </a:r>
          </a:p>
          <a:p>
            <a:pPr>
              <a:lnSpc>
                <a:spcPct val="170000"/>
              </a:lnSpc>
            </a:pPr>
            <a:r>
              <a:rPr lang="pt-BR" dirty="0"/>
              <a:t>sofrimento psicossocial 			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/>
              <a:t>(</a:t>
            </a:r>
            <a:r>
              <a:rPr lang="pt-BR" dirty="0">
                <a:hlinkClick r:id="rId2" tooltip="Missonnier, 2012 #3853"/>
              </a:rPr>
              <a:t>Missonnier et al., 2012, p. 18</a:t>
            </a:r>
            <a:r>
              <a:rPr lang="pt-BR" dirty="0"/>
              <a:t>)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02D6DA-9B98-0246-BAE8-0E18AF40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583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/>
            </a:br>
            <a:r>
              <a:rPr lang="pt-BR" sz="3100" b="1" dirty="0"/>
              <a:t>FIGURAÇÕES DAS FASES DO DESENVOLVIMENTO</a:t>
            </a:r>
            <a:br>
              <a:rPr lang="pt-B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3400" dirty="0">
                <a:solidFill>
                  <a:srgbClr val="000000"/>
                </a:solidFill>
              </a:rPr>
              <a:t>Seguem-se, agora, 5 pranchas que procuram descrever os fenômenos aí presentes, organizados em termos de  faixas horizontais que agrupam, em cada fase:</a:t>
            </a:r>
          </a:p>
          <a:p>
            <a:pPr algn="just">
              <a:lnSpc>
                <a:spcPct val="170000"/>
              </a:lnSpc>
              <a:buFont typeface="Wingdings" charset="0"/>
              <a:buChar char="è"/>
            </a:pPr>
            <a:r>
              <a:rPr lang="pt-BR" sz="4200" b="1" dirty="0">
                <a:solidFill>
                  <a:srgbClr val="000000"/>
                </a:solidFill>
              </a:rPr>
              <a:t>Os modos de </a:t>
            </a:r>
            <a:r>
              <a:rPr lang="pt-BR" sz="4200" b="1" dirty="0" err="1">
                <a:solidFill>
                  <a:srgbClr val="000000"/>
                </a:solidFill>
              </a:rPr>
              <a:t>ser-estar</a:t>
            </a:r>
            <a:r>
              <a:rPr lang="pt-BR" sz="4200" b="1" dirty="0">
                <a:solidFill>
                  <a:srgbClr val="000000"/>
                </a:solidFill>
              </a:rPr>
              <a:t> e relacionar-se do ser humano;  </a:t>
            </a:r>
          </a:p>
          <a:p>
            <a:pPr algn="just">
              <a:lnSpc>
                <a:spcPct val="170000"/>
              </a:lnSpc>
              <a:buFont typeface="Wingdings" charset="0"/>
              <a:buChar char="è"/>
            </a:pPr>
            <a:r>
              <a:rPr lang="pt-BR" sz="4200" b="1" dirty="0">
                <a:solidFill>
                  <a:srgbClr val="000000"/>
                </a:solidFill>
              </a:rPr>
              <a:t>As dinâmicas, tarefas, conquistas de cada fase; </a:t>
            </a:r>
          </a:p>
          <a:p>
            <a:pPr algn="just">
              <a:lnSpc>
                <a:spcPct val="170000"/>
              </a:lnSpc>
              <a:buFont typeface="Wingdings" charset="0"/>
              <a:buChar char="è"/>
            </a:pPr>
            <a:r>
              <a:rPr lang="pt-BR" sz="4200" b="1" dirty="0">
                <a:solidFill>
                  <a:srgbClr val="000000"/>
                </a:solidFill>
              </a:rPr>
              <a:t>Os estados e diversos tipos de integração; </a:t>
            </a:r>
          </a:p>
          <a:p>
            <a:pPr algn="just">
              <a:lnSpc>
                <a:spcPct val="170000"/>
              </a:lnSpc>
              <a:buFont typeface="Wingdings" charset="0"/>
              <a:buChar char="è"/>
            </a:pPr>
            <a:r>
              <a:rPr lang="pt-BR" sz="4200" b="1" dirty="0">
                <a:solidFill>
                  <a:srgbClr val="000000"/>
                </a:solidFill>
              </a:rPr>
              <a:t>Os modos de apreensão das linhas do desenvolvimento; </a:t>
            </a:r>
          </a:p>
          <a:p>
            <a:pPr algn="just">
              <a:lnSpc>
                <a:spcPct val="170000"/>
              </a:lnSpc>
              <a:buFont typeface="Wingdings" charset="0"/>
              <a:buChar char="è"/>
            </a:pPr>
            <a:r>
              <a:rPr lang="pt-BR" sz="4200" b="1" dirty="0">
                <a:solidFill>
                  <a:srgbClr val="000000"/>
                </a:solidFill>
              </a:rPr>
              <a:t>e Os impulsos e funções sempre presentes nesse processo. </a:t>
            </a:r>
            <a:endParaRPr lang="pt-BR" sz="4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t-BR" sz="3400" b="1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3400" b="1" dirty="0">
                <a:solidFill>
                  <a:srgbClr val="000000"/>
                </a:solidFill>
              </a:rPr>
              <a:t>Assim, na Prancha 2, temos uma análise dos </a:t>
            </a:r>
            <a:r>
              <a:rPr lang="pt-BR" sz="3400" b="1" i="1" dirty="0">
                <a:solidFill>
                  <a:srgbClr val="000000"/>
                </a:solidFill>
              </a:rPr>
              <a:t>acontecimentos intrauterinos</a:t>
            </a:r>
            <a:r>
              <a:rPr lang="pt-BR" sz="3400" b="1" dirty="0">
                <a:solidFill>
                  <a:srgbClr val="000000"/>
                </a:solidFill>
              </a:rPr>
              <a:t>, no quadro do qual se coloca a questão da origem do ser humano: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439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 descr="PranchasPowerPointP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4611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7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Prancha</a:t>
            </a:r>
            <a:r>
              <a:rPr lang="en-US" sz="2800" b="1" dirty="0"/>
              <a:t> 3</a:t>
            </a:r>
            <a:br>
              <a:rPr lang="en-US" sz="2800" b="1" dirty="0"/>
            </a:br>
            <a:r>
              <a:rPr lang="en-US" sz="2800" b="1" dirty="0" err="1"/>
              <a:t>Fase</a:t>
            </a:r>
            <a:r>
              <a:rPr lang="en-US" sz="2800" b="1" dirty="0"/>
              <a:t> da </a:t>
            </a:r>
            <a:r>
              <a:rPr lang="en-US" sz="2800" b="1" dirty="0" err="1"/>
              <a:t>Dependência</a:t>
            </a:r>
            <a:r>
              <a:rPr lang="en-US" sz="2800" b="1" dirty="0"/>
              <a:t> </a:t>
            </a:r>
            <a:r>
              <a:rPr lang="en-US" sz="2800" b="1" dirty="0" err="1"/>
              <a:t>Absoluta</a:t>
            </a:r>
            <a:r>
              <a:rPr lang="en-US" sz="2800" b="1" dirty="0"/>
              <a:t> </a:t>
            </a:r>
            <a:r>
              <a:rPr lang="pt-BR" sz="2800" b="1" dirty="0">
                <a:solidFill>
                  <a:srgbClr val="000000"/>
                </a:solidFill>
              </a:rPr>
              <a:t>:</a:t>
            </a:r>
            <a:br>
              <a:rPr lang="pt-BR" sz="2800" b="1" dirty="0">
                <a:solidFill>
                  <a:srgbClr val="FF0000"/>
                </a:solidFill>
              </a:rPr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rgbClr val="000000"/>
                </a:solidFill>
              </a:rPr>
              <a:t>	Na prancha 3, temos a fase da </a:t>
            </a:r>
            <a:r>
              <a:rPr lang="pt-BR" i="1" dirty="0">
                <a:solidFill>
                  <a:srgbClr val="000000"/>
                </a:solidFill>
              </a:rPr>
              <a:t>dependência absoluta</a:t>
            </a:r>
            <a:r>
              <a:rPr lang="pt-BR" dirty="0">
                <a:solidFill>
                  <a:srgbClr val="000000"/>
                </a:solidFill>
              </a:rPr>
              <a:t>, mostrando o amalgama e a dinâmica relacional na qual o bebê, dependente do ambiente sem ter noção do ambiente, sendo imaturo para a apreensão de uma realidade não-EU.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89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>
              <a:lnSpc>
                <a:spcPct val="150000"/>
              </a:lnSpc>
            </a:pPr>
            <a:r>
              <a:rPr lang="pt-BR" sz="2000" b="1" dirty="0"/>
              <a:t>Diz </a:t>
            </a:r>
            <a:r>
              <a:rPr lang="pt-BR" sz="2000" b="1" dirty="0" err="1"/>
              <a:t>Winnicott</a:t>
            </a:r>
            <a:r>
              <a:rPr lang="pt-BR" sz="2000" b="1" dirty="0"/>
              <a:t>, referindo-se a esta fase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 algn="just">
              <a:lnSpc>
                <a:spcPct val="200000"/>
              </a:lnSpc>
              <a:buNone/>
            </a:pPr>
            <a:r>
              <a:rPr lang="pt-BR" sz="2000" b="1" i="1" dirty="0"/>
              <a:t>Dependência Absoluta</a:t>
            </a:r>
            <a:r>
              <a:rPr lang="pt-BR" sz="2000" b="1" dirty="0"/>
              <a:t>. Neste estado o lactente não tem meios de perceber o cuidado materno, que é em grande parte uma questão de profilaxia. Não pode assumir controle sobre o que é bem ou mal feito, mas apenas está em posição de se beneficiar ou de sofrer distúrbios;</a:t>
            </a:r>
          </a:p>
          <a:p>
            <a:pPr marL="457200" lvl="1" indent="0" algn="just">
              <a:lnSpc>
                <a:spcPct val="200000"/>
              </a:lnSpc>
              <a:buNone/>
            </a:pPr>
            <a:r>
              <a:rPr lang="pt-BR" sz="2000" b="1" dirty="0"/>
              <a:t>(</a:t>
            </a:r>
            <a:r>
              <a:rPr lang="pt-BR" sz="2000" b="1" dirty="0" err="1"/>
              <a:t>Winnicott</a:t>
            </a:r>
            <a:r>
              <a:rPr lang="pt-BR" sz="2000" b="1" dirty="0"/>
              <a:t>, “</a:t>
            </a:r>
            <a:r>
              <a:rPr lang="en-US" sz="2000" b="1" dirty="0" err="1"/>
              <a:t>Teoria</a:t>
            </a:r>
            <a:r>
              <a:rPr lang="en-US" sz="2000" b="1" dirty="0"/>
              <a:t> do </a:t>
            </a:r>
            <a:r>
              <a:rPr lang="en-US" sz="2000" b="1" dirty="0" err="1"/>
              <a:t>Relacionamento</a:t>
            </a:r>
            <a:r>
              <a:rPr lang="en-US" sz="2000" b="1" dirty="0"/>
              <a:t> </a:t>
            </a:r>
            <a:r>
              <a:rPr lang="en-US" sz="2000" b="1" dirty="0" err="1"/>
              <a:t>Paterno-Infantil</a:t>
            </a:r>
            <a:r>
              <a:rPr lang="pt-BR" sz="2000" b="1" dirty="0"/>
              <a:t>”, pp. 45-46)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F19-8D5E-6F42-A967-CB31FE88651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43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 descr="PranchasPowerPointP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87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100" b="1" dirty="0" err="1"/>
              <a:t>Prancha</a:t>
            </a:r>
            <a:r>
              <a:rPr lang="en-US" sz="3100" b="1" dirty="0"/>
              <a:t> 4</a:t>
            </a:r>
            <a:br>
              <a:rPr lang="en-US" sz="3100" b="1" dirty="0"/>
            </a:br>
            <a:r>
              <a:rPr lang="pt-BR" sz="3100" b="1" dirty="0"/>
              <a:t>Fase da </a:t>
            </a:r>
            <a:r>
              <a:rPr lang="pt-BR" sz="3100" b="1" i="1" dirty="0"/>
              <a:t>Dependência Relativa </a:t>
            </a:r>
            <a:r>
              <a:rPr lang="pt-BR" sz="3200" b="1" dirty="0">
                <a:solidFill>
                  <a:srgbClr val="000000"/>
                </a:solidFill>
              </a:rPr>
              <a:t>:</a:t>
            </a:r>
            <a:br>
              <a:rPr lang="pt-BR" sz="3200" b="1" dirty="0">
                <a:solidFill>
                  <a:srgbClr val="FF0000"/>
                </a:solidFill>
              </a:rPr>
            </a:br>
            <a:br>
              <a:rPr lang="en-US" sz="3100" b="1" dirty="0"/>
            </a:b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rgbClr val="0000FF"/>
                </a:solidFill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rgbClr val="000000"/>
                </a:solidFill>
              </a:rPr>
              <a:t>	Em seguida, na Prancha 4, a fase da </a:t>
            </a:r>
            <a:r>
              <a:rPr lang="pt-BR" i="1" dirty="0">
                <a:solidFill>
                  <a:srgbClr val="000000"/>
                </a:solidFill>
              </a:rPr>
              <a:t>dependência relativa</a:t>
            </a:r>
            <a:r>
              <a:rPr lang="pt-BR" dirty="0">
                <a:solidFill>
                  <a:srgbClr val="000000"/>
                </a:solidFill>
              </a:rPr>
              <a:t>, com o progressivo reconhecimento de que existe um ambiente e um EU que são distintos (são apreendidos e vividos como dois), na qual estarão presentes </a:t>
            </a:r>
            <a:r>
              <a:rPr lang="pt-BR" dirty="0" err="1">
                <a:solidFill>
                  <a:srgbClr val="000000"/>
                </a:solidFill>
              </a:rPr>
              <a:t>sub-fases</a:t>
            </a:r>
            <a:r>
              <a:rPr lang="pt-BR" dirty="0">
                <a:solidFill>
                  <a:srgbClr val="000000"/>
                </a:solidFill>
              </a:rPr>
              <a:t> (a </a:t>
            </a:r>
            <a:r>
              <a:rPr lang="pt-BR" i="1" dirty="0">
                <a:solidFill>
                  <a:srgbClr val="000000"/>
                </a:solidFill>
              </a:rPr>
              <a:t>desilusão</a:t>
            </a:r>
            <a:r>
              <a:rPr lang="pt-BR" dirty="0">
                <a:solidFill>
                  <a:srgbClr val="000000"/>
                </a:solidFill>
              </a:rPr>
              <a:t> da onipotência, a </a:t>
            </a:r>
            <a:r>
              <a:rPr lang="pt-BR" i="1" dirty="0" err="1">
                <a:solidFill>
                  <a:srgbClr val="000000"/>
                </a:solidFill>
              </a:rPr>
              <a:t>transicionalidade</a:t>
            </a:r>
            <a:r>
              <a:rPr lang="pt-BR" dirty="0">
                <a:solidFill>
                  <a:srgbClr val="000000"/>
                </a:solidFill>
              </a:rPr>
              <a:t> e a do </a:t>
            </a:r>
            <a:r>
              <a:rPr lang="pt-BR" i="1" dirty="0">
                <a:solidFill>
                  <a:srgbClr val="000000"/>
                </a:solidFill>
              </a:rPr>
              <a:t>uso do objeto</a:t>
            </a:r>
            <a:r>
              <a:rPr lang="pt-BR" dirty="0">
                <a:solidFill>
                  <a:srgbClr val="000000"/>
                </a:solidFill>
              </a:rPr>
              <a:t>), levando à conquista do EU SOU e à possibilidade de apreensão dos objetos como externos.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51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>
              <a:lnSpc>
                <a:spcPct val="150000"/>
              </a:lnSpc>
            </a:pPr>
            <a:r>
              <a:rPr lang="pt-BR" sz="1500" b="1" dirty="0"/>
              <a:t>Diz </a:t>
            </a:r>
            <a:r>
              <a:rPr lang="pt-BR" sz="1500" b="1" dirty="0" err="1"/>
              <a:t>Winnicott</a:t>
            </a:r>
            <a:r>
              <a:rPr lang="pt-BR" sz="1500" b="1" dirty="0"/>
              <a:t>, referindo-se a esta fase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 algn="just">
              <a:lnSpc>
                <a:spcPct val="200000"/>
              </a:lnSpc>
              <a:buNone/>
            </a:pPr>
            <a:r>
              <a:rPr lang="pt-BR" sz="2000" b="1" i="1" dirty="0">
                <a:solidFill>
                  <a:srgbClr val="000000"/>
                </a:solidFill>
              </a:rPr>
              <a:t>Dependência Relativa</a:t>
            </a:r>
            <a:r>
              <a:rPr lang="pt-BR" sz="2000" b="1" dirty="0">
                <a:solidFill>
                  <a:srgbClr val="000000"/>
                </a:solidFill>
              </a:rPr>
              <a:t>. Aqui o lactente pode se dar conta da necessidade de detalhes do cuidado materno, e pode de modo crescente relacioná-los ao impulso pessoal, e mais tarde, num tratamento psicanalítico, pode reproduzi-los na transferência;</a:t>
            </a:r>
          </a:p>
          <a:p>
            <a:pPr marL="457200" lvl="1" indent="0" algn="just">
              <a:lnSpc>
                <a:spcPct val="200000"/>
              </a:lnSpc>
              <a:buNone/>
            </a:pPr>
            <a:r>
              <a:rPr lang="pt-BR" sz="2000" b="1" dirty="0">
                <a:solidFill>
                  <a:srgbClr val="000000"/>
                </a:solidFill>
              </a:rPr>
              <a:t>(</a:t>
            </a:r>
            <a:r>
              <a:rPr lang="pt-BR" sz="2000" b="1" dirty="0" err="1">
                <a:solidFill>
                  <a:srgbClr val="000000"/>
                </a:solidFill>
              </a:rPr>
              <a:t>Winnicott</a:t>
            </a:r>
            <a:r>
              <a:rPr lang="pt-BR" sz="2000" b="1" dirty="0">
                <a:solidFill>
                  <a:srgbClr val="000000"/>
                </a:solidFill>
              </a:rPr>
              <a:t>, “</a:t>
            </a:r>
            <a:r>
              <a:rPr lang="en-US" sz="2000" b="1" dirty="0" err="1">
                <a:solidFill>
                  <a:srgbClr val="000000"/>
                </a:solidFill>
              </a:rPr>
              <a:t>Teoria</a:t>
            </a:r>
            <a:r>
              <a:rPr lang="en-US" sz="2000" b="1" dirty="0">
                <a:solidFill>
                  <a:srgbClr val="000000"/>
                </a:solidFill>
              </a:rPr>
              <a:t> do </a:t>
            </a:r>
            <a:r>
              <a:rPr lang="en-US" sz="2000" b="1" dirty="0" err="1">
                <a:solidFill>
                  <a:srgbClr val="000000"/>
                </a:solidFill>
              </a:rPr>
              <a:t>Relacionamento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Paterno-Infantil</a:t>
            </a:r>
            <a:r>
              <a:rPr lang="pt-BR" sz="2000" b="1" dirty="0">
                <a:solidFill>
                  <a:srgbClr val="000000"/>
                </a:solidFill>
              </a:rPr>
              <a:t>”, pp. 45-46)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F19-8D5E-6F42-A967-CB31FE88651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4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" name="Picture 2" descr="PranchasPowerPointP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35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x-none" sz="2400" b="1" dirty="0"/>
              <a:t>Fase Rumo à </a:t>
            </a:r>
            <a:r>
              <a:rPr lang="x-none" sz="2400" b="1"/>
              <a:t>Independência </a:t>
            </a:r>
            <a:br>
              <a:rPr lang="x-none" sz="2400" b="1" dirty="0"/>
            </a:br>
            <a:br>
              <a:rPr lang="x-none" sz="2400" b="1" dirty="0"/>
            </a:br>
            <a:r>
              <a:rPr lang="pt-BR" sz="1600" b="1" dirty="0">
                <a:solidFill>
                  <a:srgbClr val="000000"/>
                </a:solidFill>
              </a:rPr>
              <a:t>Diz </a:t>
            </a:r>
            <a:r>
              <a:rPr lang="pt-BR" sz="1600" b="1" dirty="0" err="1">
                <a:solidFill>
                  <a:srgbClr val="000000"/>
                </a:solidFill>
              </a:rPr>
              <a:t>Winnicott</a:t>
            </a:r>
            <a:r>
              <a:rPr lang="pt-BR" sz="1600" b="1" dirty="0">
                <a:solidFill>
                  <a:srgbClr val="000000"/>
                </a:solidFill>
              </a:rPr>
              <a:t>, referindo-se a esta fase</a:t>
            </a:r>
            <a:br>
              <a:rPr lang="pt-BR" sz="1600" b="1" dirty="0">
                <a:solidFill>
                  <a:srgbClr val="000000"/>
                </a:solidFill>
              </a:rPr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 algn="just">
              <a:lnSpc>
                <a:spcPct val="200000"/>
              </a:lnSpc>
              <a:buNone/>
            </a:pPr>
            <a:r>
              <a:rPr lang="pt-BR" sz="1600" b="1" i="1" dirty="0">
                <a:solidFill>
                  <a:srgbClr val="000000"/>
                </a:solidFill>
              </a:rPr>
              <a:t>Rumo à Independência</a:t>
            </a:r>
            <a:r>
              <a:rPr lang="pt-BR" sz="1600" b="1" dirty="0">
                <a:solidFill>
                  <a:srgbClr val="000000"/>
                </a:solidFill>
              </a:rPr>
              <a:t>. O lactente desenvolve meios para ir vivendo sem cuidado real. Isto é conseguido através do acúmulo de recordações do cuidado, da projeção de necessidades pessoais e da introjeção de detalhes do cuidado, com o desenvolvimento da confiança no meio. Deve-se acrescentar aqui o elemento de compreensão intelectual, com suas tremendas implicações.</a:t>
            </a:r>
          </a:p>
          <a:p>
            <a:pPr marL="457200" lvl="1" indent="0" algn="just">
              <a:lnSpc>
                <a:spcPct val="200000"/>
              </a:lnSpc>
              <a:buNone/>
            </a:pPr>
            <a:r>
              <a:rPr lang="pt-BR" sz="1600" b="1" dirty="0">
                <a:solidFill>
                  <a:srgbClr val="000000"/>
                </a:solidFill>
              </a:rPr>
              <a:t>(</a:t>
            </a:r>
            <a:r>
              <a:rPr lang="pt-BR" sz="1600" b="1" dirty="0" err="1">
                <a:solidFill>
                  <a:srgbClr val="000000"/>
                </a:solidFill>
              </a:rPr>
              <a:t>Winnicott</a:t>
            </a:r>
            <a:r>
              <a:rPr lang="pt-BR" sz="1600" b="1" dirty="0">
                <a:solidFill>
                  <a:srgbClr val="000000"/>
                </a:solidFill>
              </a:rPr>
              <a:t>, “</a:t>
            </a:r>
            <a:r>
              <a:rPr lang="en-US" sz="1600" b="1" dirty="0" err="1">
                <a:solidFill>
                  <a:srgbClr val="000000"/>
                </a:solidFill>
              </a:rPr>
              <a:t>Teoria</a:t>
            </a:r>
            <a:r>
              <a:rPr lang="en-US" sz="1600" b="1" dirty="0">
                <a:solidFill>
                  <a:srgbClr val="000000"/>
                </a:solidFill>
              </a:rPr>
              <a:t> do </a:t>
            </a:r>
            <a:r>
              <a:rPr lang="en-US" sz="1600" b="1" dirty="0" err="1">
                <a:solidFill>
                  <a:srgbClr val="000000"/>
                </a:solidFill>
              </a:rPr>
              <a:t>Relacionamento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Paterno-Infantil</a:t>
            </a:r>
            <a:r>
              <a:rPr lang="pt-BR" sz="1600" b="1" dirty="0">
                <a:solidFill>
                  <a:srgbClr val="000000"/>
                </a:solidFill>
              </a:rPr>
              <a:t>”, pp. 45-46)</a:t>
            </a:r>
            <a:endParaRPr lang="pt-BR" sz="1600" dirty="0">
              <a:solidFill>
                <a:srgbClr val="0000FF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600" dirty="0">
                <a:solidFill>
                  <a:srgbClr val="000000"/>
                </a:solidFill>
              </a:rPr>
              <a:t>* Esta última fase, por ser muito ampla, a </a:t>
            </a:r>
            <a:r>
              <a:rPr lang="pt-BR" sz="1600" dirty="0" err="1">
                <a:solidFill>
                  <a:srgbClr val="000000"/>
                </a:solidFill>
              </a:rPr>
              <a:t>redescrevi</a:t>
            </a:r>
            <a:r>
              <a:rPr lang="pt-BR" sz="1600" dirty="0">
                <a:solidFill>
                  <a:srgbClr val="000000"/>
                </a:solidFill>
              </a:rPr>
              <a:t> como sendo duas: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600" dirty="0">
                <a:solidFill>
                  <a:srgbClr val="000000"/>
                </a:solidFill>
              </a:rPr>
              <a:t>		3.1 a da     </a:t>
            </a:r>
            <a:r>
              <a:rPr lang="pt-BR" sz="1600" b="1" i="1" dirty="0">
                <a:solidFill>
                  <a:srgbClr val="000000"/>
                </a:solidFill>
              </a:rPr>
              <a:t>Independência Relativa Infantil </a:t>
            </a:r>
            <a:r>
              <a:rPr lang="pt-BR" sz="1600" dirty="0">
                <a:solidFill>
                  <a:srgbClr val="000000"/>
                </a:solidFill>
              </a:rPr>
              <a:t>[1,5 anos até a latência]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600" dirty="0">
                <a:solidFill>
                  <a:srgbClr val="000000"/>
                </a:solidFill>
              </a:rPr>
              <a:t>		3.2 e a da  </a:t>
            </a:r>
            <a:r>
              <a:rPr lang="pt-BR" sz="1600" b="1" i="1" dirty="0">
                <a:solidFill>
                  <a:srgbClr val="000000"/>
                </a:solidFill>
              </a:rPr>
              <a:t>Independência Relativa Adulta</a:t>
            </a:r>
            <a:r>
              <a:rPr lang="pt-BR" sz="1600" b="1" dirty="0">
                <a:solidFill>
                  <a:srgbClr val="000000"/>
                </a:solidFill>
              </a:rPr>
              <a:t> </a:t>
            </a:r>
            <a:r>
              <a:rPr lang="pt-BR" sz="1600" dirty="0">
                <a:solidFill>
                  <a:srgbClr val="000000"/>
                </a:solidFill>
              </a:rPr>
              <a:t>[da adolescência em diante]</a:t>
            </a:r>
          </a:p>
          <a:p>
            <a:pPr marL="457200" lvl="1" indent="0" algn="just">
              <a:lnSpc>
                <a:spcPct val="200000"/>
              </a:lnSpc>
              <a:buNone/>
            </a:pPr>
            <a:endParaRPr lang="pt-B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F19-8D5E-6F42-A967-CB31FE88651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466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Prancha 5</a:t>
            </a:r>
            <a:br>
              <a:rPr lang="pt-BR" sz="2800" b="1" dirty="0"/>
            </a:br>
            <a:r>
              <a:rPr lang="pt-BR" sz="2800" b="1" dirty="0"/>
              <a:t>Fase da </a:t>
            </a:r>
            <a:r>
              <a:rPr lang="pt-BR" sz="2800" b="1" i="1" dirty="0"/>
              <a:t>Independência Relativa Infantil </a:t>
            </a:r>
            <a:r>
              <a:rPr lang="pt-BR" sz="2800" b="1" dirty="0">
                <a:solidFill>
                  <a:srgbClr val="000000"/>
                </a:solidFill>
              </a:rPr>
              <a:t>:</a:t>
            </a:r>
            <a:br>
              <a:rPr lang="pt-BR" sz="2800" b="1" dirty="0">
                <a:solidFill>
                  <a:srgbClr val="FF0000"/>
                </a:solidFill>
              </a:rPr>
            </a:br>
            <a:r>
              <a:rPr lang="pt-BR" sz="2800" b="1" dirty="0"/>
              <a:t>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dirty="0">
                <a:solidFill>
                  <a:srgbClr val="000000"/>
                </a:solidFill>
              </a:rPr>
              <a:t>	Na Prancha 5, temos a fase da </a:t>
            </a:r>
            <a:r>
              <a:rPr lang="pt-BR" i="1" dirty="0">
                <a:solidFill>
                  <a:srgbClr val="000000"/>
                </a:solidFill>
              </a:rPr>
              <a:t>independência relativa infantil</a:t>
            </a:r>
            <a:r>
              <a:rPr lang="pt-BR" dirty="0">
                <a:solidFill>
                  <a:srgbClr val="000000"/>
                </a:solidFill>
              </a:rPr>
              <a:t> – também chamada por </a:t>
            </a:r>
            <a:r>
              <a:rPr lang="pt-BR" dirty="0" err="1">
                <a:solidFill>
                  <a:srgbClr val="000000"/>
                </a:solidFill>
              </a:rPr>
              <a:t>Winnicott</a:t>
            </a:r>
            <a:r>
              <a:rPr lang="pt-BR" dirty="0">
                <a:solidFill>
                  <a:srgbClr val="000000"/>
                </a:solidFill>
              </a:rPr>
              <a:t> de fase do </a:t>
            </a:r>
            <a:r>
              <a:rPr lang="pt-BR" i="1" dirty="0" err="1">
                <a:solidFill>
                  <a:srgbClr val="000000"/>
                </a:solidFill>
              </a:rPr>
              <a:t>concernimento</a:t>
            </a:r>
            <a:r>
              <a:rPr lang="pt-BR" dirty="0">
                <a:solidFill>
                  <a:srgbClr val="000000"/>
                </a:solidFill>
              </a:rPr>
              <a:t>, e por Melanie Klein, de </a:t>
            </a:r>
            <a:r>
              <a:rPr lang="pt-BR" i="1" dirty="0">
                <a:solidFill>
                  <a:srgbClr val="000000"/>
                </a:solidFill>
              </a:rPr>
              <a:t>posição depressiva</a:t>
            </a:r>
            <a:r>
              <a:rPr lang="pt-BR" dirty="0">
                <a:solidFill>
                  <a:srgbClr val="000000"/>
                </a:solidFill>
              </a:rPr>
              <a:t> –,  temos uma longa série de integrações até a chegada ao </a:t>
            </a:r>
            <a:r>
              <a:rPr lang="pt-BR" i="1" dirty="0">
                <a:solidFill>
                  <a:srgbClr val="000000"/>
                </a:solidFill>
              </a:rPr>
              <a:t>status</a:t>
            </a:r>
            <a:r>
              <a:rPr lang="pt-BR" dirty="0">
                <a:solidFill>
                  <a:srgbClr val="000000"/>
                </a:solidFill>
              </a:rPr>
              <a:t> de ser uma </a:t>
            </a:r>
            <a:r>
              <a:rPr lang="pt-BR" i="1" dirty="0">
                <a:solidFill>
                  <a:srgbClr val="000000"/>
                </a:solidFill>
              </a:rPr>
              <a:t>pessoa inteira</a:t>
            </a:r>
            <a:r>
              <a:rPr lang="pt-BR" dirty="0">
                <a:solidFill>
                  <a:srgbClr val="000000"/>
                </a:solidFill>
              </a:rPr>
              <a:t> que se relaciona com os outros como pessoas inteiras (tendo, como tarefa, administrar a vida instintual, sexual, nas relações interpessoais, no quadro do cenário edípico).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0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651DB-B67B-2C4D-B02B-28FE701D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t-BR" sz="1800" dirty="0"/>
            </a:br>
            <a:endParaRPr lang="pt-BR" sz="1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713F6A-E0B0-C84D-9BE8-73E6FCE94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1600" b="1" dirty="0"/>
              <a:t>TRANSTORNOS MENTAIS PRÉ-EXISTENTES </a:t>
            </a:r>
            <a:r>
              <a:rPr lang="pt-BR" sz="1600" i="1" dirty="0"/>
              <a:t> </a:t>
            </a:r>
            <a:endParaRPr lang="pt-BR" sz="1600" dirty="0"/>
          </a:p>
          <a:p>
            <a:pPr>
              <a:lnSpc>
                <a:spcPct val="170000"/>
              </a:lnSpc>
            </a:pPr>
            <a:r>
              <a:rPr lang="pt-BR" sz="1600" i="1" dirty="0"/>
              <a:t>Esquizofrenia </a:t>
            </a:r>
            <a:r>
              <a:rPr lang="pt-BR" sz="1600" dirty="0"/>
              <a:t>	     	</a:t>
            </a:r>
            <a:r>
              <a:rPr lang="pt-BR" sz="1600" i="1" dirty="0"/>
              <a:t>Transtornos depressivos e de ansiedade 	Transtornos Alimentares  </a:t>
            </a:r>
            <a:r>
              <a:rPr lang="pt-BR" sz="1600" dirty="0"/>
              <a:t>	</a:t>
            </a:r>
          </a:p>
          <a:p>
            <a:pPr>
              <a:lnSpc>
                <a:spcPct val="170000"/>
              </a:lnSpc>
            </a:pPr>
            <a:r>
              <a:rPr lang="pt-BR" sz="1600" i="1" dirty="0"/>
              <a:t>Transtornos de Personalidade 	</a:t>
            </a:r>
            <a:r>
              <a:rPr lang="pt-BR" sz="1600" dirty="0"/>
              <a:t>Transtorno bipolar			Transtornos de uso indevido de substâncias </a:t>
            </a:r>
          </a:p>
          <a:p>
            <a:pPr>
              <a:lnSpc>
                <a:spcPct val="170000"/>
              </a:lnSpc>
            </a:pPr>
            <a:r>
              <a:rPr lang="pt-BR" sz="1600" dirty="0" err="1"/>
              <a:t>Tacofobia</a:t>
            </a:r>
            <a:r>
              <a:rPr lang="pt-BR" sz="1600" dirty="0"/>
              <a:t> (pavor fóbico do trabalho e da entrega)</a:t>
            </a:r>
          </a:p>
          <a:p>
            <a:pPr marL="0" indent="0">
              <a:lnSpc>
                <a:spcPct val="170000"/>
              </a:lnSpc>
              <a:buNone/>
            </a:pPr>
            <a:endParaRPr lang="pt-BR" sz="1600" dirty="0"/>
          </a:p>
          <a:p>
            <a:pPr marL="0" indent="0">
              <a:lnSpc>
                <a:spcPct val="170000"/>
              </a:lnSpc>
              <a:buNone/>
            </a:pPr>
            <a:r>
              <a:rPr lang="pt-BR" sz="1600" b="1" dirty="0"/>
              <a:t>TRANSTORNOS MENTAIS RECÉM ADQUIRIDOS</a:t>
            </a:r>
            <a:endParaRPr lang="pt-BR" sz="1600" dirty="0"/>
          </a:p>
          <a:p>
            <a:pPr>
              <a:lnSpc>
                <a:spcPct val="170000"/>
              </a:lnSpc>
            </a:pPr>
            <a:r>
              <a:rPr lang="pt-BR" sz="1600" i="1" dirty="0"/>
              <a:t>Psicose pós-parto 		Depressão pós-parto </a:t>
            </a:r>
            <a:r>
              <a:rPr lang="pt-BR" sz="1600" dirty="0"/>
              <a:t> 	</a:t>
            </a:r>
            <a:r>
              <a:rPr lang="pt-BR" sz="1600" i="1" dirty="0"/>
              <a:t>Aspectos Psicológicos da Perda da Gravidez </a:t>
            </a:r>
            <a:br>
              <a:rPr lang="pt-BR" sz="1600" i="1" dirty="0"/>
            </a:br>
            <a:endParaRPr lang="en-US" sz="1600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1000" dirty="0"/>
              <a:t>Cantwell, R. (2016). </a:t>
            </a:r>
            <a:r>
              <a:rPr lang="en-US" sz="1000" b="1" dirty="0"/>
              <a:t>Maternal Perinatal Psychopathology: Overview.</a:t>
            </a:r>
            <a:r>
              <a:rPr lang="en-US" sz="1000" dirty="0"/>
              <a:t> In A.-L. Sutter-</a:t>
            </a:r>
            <a:r>
              <a:rPr lang="en-US" sz="1000" dirty="0" err="1"/>
              <a:t>Dallay</a:t>
            </a:r>
            <a:r>
              <a:rPr lang="en-US" sz="1000" dirty="0"/>
              <a:t>, </a:t>
            </a:r>
            <a:r>
              <a:rPr lang="en-US" sz="1000" dirty="0" err="1"/>
              <a:t>Glangeaud-Freudenthal</a:t>
            </a:r>
            <a:r>
              <a:rPr lang="en-US" sz="1000" dirty="0"/>
              <a:t>, A. </a:t>
            </a:r>
            <a:r>
              <a:rPr lang="en-US" sz="1000" dirty="0" err="1"/>
              <a:t>Guedeney</a:t>
            </a:r>
            <a:r>
              <a:rPr lang="en-US" sz="1000" dirty="0"/>
              <a:t>, &amp; A. </a:t>
            </a:r>
            <a:r>
              <a:rPr lang="en-US" sz="1000" dirty="0" err="1"/>
              <a:t>Riecher-Rössler</a:t>
            </a:r>
            <a:r>
              <a:rPr lang="en-US" sz="1000" dirty="0"/>
              <a:t> (Eds.), </a:t>
            </a:r>
            <a:r>
              <a:rPr lang="en-US" sz="1000" i="1" dirty="0"/>
              <a:t>Joint Care of Parents and Infantas in Perinatal Psychiatry</a:t>
            </a:r>
            <a:r>
              <a:rPr lang="en-US" sz="1000" dirty="0"/>
              <a:t> (pp. 13-24). </a:t>
            </a:r>
            <a:r>
              <a:rPr lang="pt-BR" sz="1000" dirty="0" err="1"/>
              <a:t>Netherlands</a:t>
            </a:r>
            <a:r>
              <a:rPr lang="pt-BR" sz="1000" dirty="0"/>
              <a:t>: Springer.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FB0F0D-A3A7-A54B-8A50-581545C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4336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 descr="PranchasPowerPointP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Prancha 6</a:t>
            </a:r>
            <a:br>
              <a:rPr lang="pt-BR" sz="2800" b="1" dirty="0"/>
            </a:br>
            <a:r>
              <a:rPr lang="pt-BR" sz="2800" b="1" dirty="0"/>
              <a:t>Fase da </a:t>
            </a:r>
            <a:r>
              <a:rPr lang="pt-BR" sz="2800" b="1" i="1" dirty="0"/>
              <a:t>Independência Relativa Adulta </a:t>
            </a:r>
            <a:r>
              <a:rPr lang="pt-BR" sz="2800" b="1" dirty="0">
                <a:solidFill>
                  <a:srgbClr val="000000"/>
                </a:solidFill>
              </a:rPr>
              <a:t>:</a:t>
            </a:r>
            <a:br>
              <a:rPr lang="pt-BR" sz="2800" b="1" dirty="0">
                <a:solidFill>
                  <a:srgbClr val="FF0000"/>
                </a:solidFill>
              </a:rPr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rgbClr val="000000"/>
                </a:solidFill>
              </a:rPr>
              <a:t>	Na Prancha 6, ao final, temos a fase da </a:t>
            </a:r>
            <a:r>
              <a:rPr lang="pt-BR" i="1" dirty="0">
                <a:solidFill>
                  <a:srgbClr val="000000"/>
                </a:solidFill>
              </a:rPr>
              <a:t>independência relativa adulta</a:t>
            </a:r>
            <a:r>
              <a:rPr lang="pt-BR" dirty="0">
                <a:solidFill>
                  <a:srgbClr val="000000"/>
                </a:solidFill>
              </a:rPr>
              <a:t>, que começa com a entrada na adolescência e segue por todo o espectro da vida adulta, culminando com a última das experiências de integração, a morte e o retorno ao não-ser.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791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" name="Picture 2" descr="PranchasPowerPointP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74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DESENVOLVIMENTO &amp; PSICOPATOLOGIA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1600" dirty="0">
                <a:solidFill>
                  <a:srgbClr val="000000"/>
                </a:solidFill>
              </a:rPr>
              <a:t>A este conjunto, assim desenhado, deveríamos acrescentar uma apresentação que marcasse em que momento desse processo de desenvolvimento localizamos as gêneses das diversas psicopatologias, associando, </a:t>
            </a:r>
            <a:r>
              <a:rPr lang="pt-BR" sz="1600" i="1" dirty="0">
                <a:solidFill>
                  <a:srgbClr val="000000"/>
                </a:solidFill>
              </a:rPr>
              <a:t>grosso modo</a:t>
            </a:r>
            <a:r>
              <a:rPr lang="pt-BR" sz="1600" dirty="0">
                <a:solidFill>
                  <a:srgbClr val="000000"/>
                </a:solidFill>
              </a:rPr>
              <a:t>:</a:t>
            </a:r>
          </a:p>
          <a:p>
            <a:pPr lvl="1" algn="just">
              <a:lnSpc>
                <a:spcPct val="170000"/>
              </a:lnSpc>
              <a:buFontTx/>
              <a:buChar char="•"/>
            </a:pPr>
            <a:r>
              <a:rPr lang="pt-BR" sz="1600" dirty="0">
                <a:solidFill>
                  <a:srgbClr val="000000"/>
                </a:solidFill>
              </a:rPr>
              <a:t>as </a:t>
            </a:r>
            <a:r>
              <a:rPr lang="pt-BR" sz="1600" b="1" dirty="0">
                <a:solidFill>
                  <a:srgbClr val="000000"/>
                </a:solidFill>
              </a:rPr>
              <a:t>psicoses</a:t>
            </a:r>
            <a:r>
              <a:rPr lang="pt-BR" sz="1600" dirty="0">
                <a:solidFill>
                  <a:srgbClr val="000000"/>
                </a:solidFill>
              </a:rPr>
              <a:t> (pessoas não-integradas ou desintegradas) a problemas nas fases mais primitivas do desenvolvimento (geradas por falha de sustentação ambiental); </a:t>
            </a:r>
          </a:p>
          <a:p>
            <a:pPr lvl="1" algn="just">
              <a:lnSpc>
                <a:spcPct val="170000"/>
              </a:lnSpc>
              <a:buFontTx/>
              <a:buChar char="•"/>
            </a:pPr>
            <a:r>
              <a:rPr lang="pt-BR" sz="1600" dirty="0">
                <a:solidFill>
                  <a:srgbClr val="000000"/>
                </a:solidFill>
              </a:rPr>
              <a:t>as </a:t>
            </a:r>
            <a:r>
              <a:rPr lang="pt-BR" sz="1600" b="1" dirty="0">
                <a:solidFill>
                  <a:srgbClr val="000000"/>
                </a:solidFill>
              </a:rPr>
              <a:t>neuroses</a:t>
            </a:r>
            <a:r>
              <a:rPr lang="pt-BR" sz="1600" dirty="0">
                <a:solidFill>
                  <a:srgbClr val="000000"/>
                </a:solidFill>
              </a:rPr>
              <a:t> (pessoas integradas), aos conflitos e mecanismos rígidos de defesa no trato dos problemas que pessoas inteiras têm no trabalho de administrar a vida instintual ou sexual (geradas quando o indivíduo conquistou esse tipo de integração); </a:t>
            </a:r>
          </a:p>
          <a:p>
            <a:pPr lvl="1" algn="just">
              <a:lnSpc>
                <a:spcPct val="170000"/>
              </a:lnSpc>
              <a:buFontTx/>
              <a:buChar char="•"/>
            </a:pPr>
            <a:r>
              <a:rPr lang="pt-BR" sz="1600" dirty="0">
                <a:solidFill>
                  <a:srgbClr val="000000"/>
                </a:solidFill>
              </a:rPr>
              <a:t>e as </a:t>
            </a:r>
            <a:r>
              <a:rPr lang="pt-BR" sz="1600" b="1" dirty="0">
                <a:solidFill>
                  <a:srgbClr val="000000"/>
                </a:solidFill>
              </a:rPr>
              <a:t>depressões</a:t>
            </a:r>
            <a:r>
              <a:rPr lang="pt-BR" sz="1600" dirty="0">
                <a:solidFill>
                  <a:srgbClr val="000000"/>
                </a:solidFill>
              </a:rPr>
              <a:t> (pessoas recém integradas), que geram problemas de humor, geradas por problemas entre esses dois extremos.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82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br>
              <a:rPr lang="pt-BR" sz="2800" b="1" dirty="0"/>
            </a:br>
            <a:r>
              <a:rPr lang="pt-BR" sz="2800" b="1" dirty="0"/>
              <a:t>PSICOPATOLOGIA (cont.)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3400" dirty="0">
                <a:solidFill>
                  <a:srgbClr val="000000"/>
                </a:solidFill>
              </a:rPr>
              <a:t>Caberia, ainda, acrescentar alguns problemas não propriamente delimitados (em termos de gênese) a falhas em fases específicas: </a:t>
            </a:r>
          </a:p>
          <a:p>
            <a:pPr algn="just">
              <a:lnSpc>
                <a:spcPct val="170000"/>
              </a:lnSpc>
              <a:buFontTx/>
              <a:buChar char="•"/>
            </a:pPr>
            <a:r>
              <a:rPr lang="pt-BR" sz="3400" dirty="0">
                <a:solidFill>
                  <a:srgbClr val="000000"/>
                </a:solidFill>
              </a:rPr>
              <a:t>a </a:t>
            </a:r>
            <a:r>
              <a:rPr lang="pt-BR" sz="3400" b="1" i="1" dirty="0">
                <a:solidFill>
                  <a:srgbClr val="000000"/>
                </a:solidFill>
              </a:rPr>
              <a:t>atitude antissocial</a:t>
            </a:r>
            <a:r>
              <a:rPr lang="pt-BR" sz="3400" dirty="0">
                <a:solidFill>
                  <a:srgbClr val="000000"/>
                </a:solidFill>
              </a:rPr>
              <a:t>, como fruto do fenômeno de </a:t>
            </a:r>
            <a:r>
              <a:rPr lang="pt-BR" sz="3400" dirty="0" err="1">
                <a:solidFill>
                  <a:srgbClr val="000000"/>
                </a:solidFill>
              </a:rPr>
              <a:t>deprivação</a:t>
            </a:r>
            <a:r>
              <a:rPr lang="pt-BR" sz="3400" dirty="0">
                <a:solidFill>
                  <a:srgbClr val="000000"/>
                </a:solidFill>
              </a:rPr>
              <a:t>, com o indivíduo em condições de responsabilizar o ambiente por esta falha; </a:t>
            </a:r>
          </a:p>
          <a:p>
            <a:pPr algn="just">
              <a:lnSpc>
                <a:spcPct val="170000"/>
              </a:lnSpc>
              <a:buFontTx/>
              <a:buChar char="•"/>
            </a:pPr>
            <a:r>
              <a:rPr lang="pt-BR" sz="3400" dirty="0">
                <a:solidFill>
                  <a:srgbClr val="000000"/>
                </a:solidFill>
              </a:rPr>
              <a:t>os </a:t>
            </a:r>
            <a:r>
              <a:rPr lang="pt-BR" sz="3400" b="1" i="1" dirty="0" err="1">
                <a:solidFill>
                  <a:srgbClr val="000000"/>
                </a:solidFill>
              </a:rPr>
              <a:t>borderlines</a:t>
            </a:r>
            <a:r>
              <a:rPr lang="pt-BR" sz="3400" dirty="0">
                <a:solidFill>
                  <a:srgbClr val="000000"/>
                </a:solidFill>
              </a:rPr>
              <a:t> (ou falso </a:t>
            </a:r>
            <a:r>
              <a:rPr lang="pt-BR" sz="3400" i="1" dirty="0">
                <a:solidFill>
                  <a:srgbClr val="000000"/>
                </a:solidFill>
              </a:rPr>
              <a:t>self</a:t>
            </a:r>
            <a:r>
              <a:rPr lang="pt-BR" sz="3400" dirty="0">
                <a:solidFill>
                  <a:srgbClr val="000000"/>
                </a:solidFill>
              </a:rPr>
              <a:t> patológico), que se mostram como neuróticos, mas têm problemas psicóticos; </a:t>
            </a:r>
          </a:p>
          <a:p>
            <a:pPr algn="just">
              <a:lnSpc>
                <a:spcPct val="170000"/>
              </a:lnSpc>
              <a:buFontTx/>
              <a:buChar char="•"/>
            </a:pPr>
            <a:r>
              <a:rPr lang="pt-BR" sz="3400" dirty="0">
                <a:solidFill>
                  <a:srgbClr val="000000"/>
                </a:solidFill>
              </a:rPr>
              <a:t>os </a:t>
            </a:r>
            <a:r>
              <a:rPr lang="pt-BR" sz="3400" b="1" dirty="0">
                <a:solidFill>
                  <a:srgbClr val="000000"/>
                </a:solidFill>
              </a:rPr>
              <a:t>sintomas psicossomáticos</a:t>
            </a:r>
            <a:r>
              <a:rPr lang="pt-BR" sz="3400" dirty="0">
                <a:solidFill>
                  <a:srgbClr val="000000"/>
                </a:solidFill>
              </a:rPr>
              <a:t>, que podem ser gerados em diversos momentos do processo;</a:t>
            </a:r>
          </a:p>
          <a:p>
            <a:pPr algn="just">
              <a:lnSpc>
                <a:spcPct val="170000"/>
              </a:lnSpc>
              <a:buFontTx/>
              <a:buChar char="•"/>
            </a:pPr>
            <a:r>
              <a:rPr lang="pt-BR" sz="3400" dirty="0">
                <a:solidFill>
                  <a:srgbClr val="000000"/>
                </a:solidFill>
              </a:rPr>
              <a:t>bem como as </a:t>
            </a:r>
            <a:r>
              <a:rPr lang="pt-BR" sz="3400" b="1" dirty="0" err="1">
                <a:solidFill>
                  <a:srgbClr val="000000"/>
                </a:solidFill>
              </a:rPr>
              <a:t>adicções</a:t>
            </a:r>
            <a:r>
              <a:rPr lang="pt-BR" sz="3400" dirty="0">
                <a:solidFill>
                  <a:srgbClr val="000000"/>
                </a:solidFill>
              </a:rPr>
              <a:t>, que mesmo sendo apontadas, por </a:t>
            </a:r>
            <a:r>
              <a:rPr lang="pt-BR" sz="3400" dirty="0" err="1">
                <a:solidFill>
                  <a:srgbClr val="000000"/>
                </a:solidFill>
              </a:rPr>
              <a:t>Winnicott</a:t>
            </a:r>
            <a:r>
              <a:rPr lang="pt-BR" sz="3400" dirty="0">
                <a:solidFill>
                  <a:srgbClr val="000000"/>
                </a:solidFill>
              </a:rPr>
              <a:t>, como sendo um sintoma associado a falhas na fase da </a:t>
            </a:r>
            <a:r>
              <a:rPr lang="pt-BR" sz="3400" dirty="0" err="1">
                <a:solidFill>
                  <a:srgbClr val="000000"/>
                </a:solidFill>
              </a:rPr>
              <a:t>transicionalidade</a:t>
            </a:r>
            <a:r>
              <a:rPr lang="pt-BR" sz="3400" dirty="0">
                <a:solidFill>
                  <a:srgbClr val="000000"/>
                </a:solidFill>
              </a:rPr>
              <a:t>, podem ter origem noutros momentos do desenvolvimento (como explicitou Joyce </a:t>
            </a:r>
            <a:r>
              <a:rPr lang="pt-BR" sz="3400" dirty="0" err="1">
                <a:solidFill>
                  <a:srgbClr val="000000"/>
                </a:solidFill>
              </a:rPr>
              <a:t>McDougall</a:t>
            </a:r>
            <a:r>
              <a:rPr lang="pt-BR" sz="3400" dirty="0">
                <a:solidFill>
                  <a:srgbClr val="000000"/>
                </a:solidFill>
              </a:rPr>
              <a:t>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21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Para </a:t>
            </a:r>
            <a:r>
              <a:rPr lang="en-US" sz="2800" b="1" dirty="0" err="1"/>
              <a:t>uma</a:t>
            </a:r>
            <a:r>
              <a:rPr lang="en-US" sz="2800" b="1" dirty="0"/>
              <a:t> </a:t>
            </a:r>
            <a:r>
              <a:rPr lang="en-US" sz="2800" b="1" dirty="0" err="1"/>
              <a:t>descrição</a:t>
            </a:r>
            <a:r>
              <a:rPr lang="en-US" sz="2800" b="1" dirty="0"/>
              <a:t> </a:t>
            </a:r>
            <a:r>
              <a:rPr lang="en-US" sz="2800" b="1" dirty="0" err="1"/>
              <a:t>mais</a:t>
            </a:r>
            <a:r>
              <a:rPr lang="en-US" sz="2800" b="1" dirty="0"/>
              <a:t> </a:t>
            </a:r>
            <a:r>
              <a:rPr lang="en-US" sz="2800" b="1" dirty="0" err="1"/>
              <a:t>detalhada</a:t>
            </a:r>
            <a:r>
              <a:rPr lang="mr-IN" sz="2800" b="1" dirty="0"/>
              <a:t>… </a:t>
            </a:r>
            <a:r>
              <a:rPr lang="mr-IN" sz="2800" b="1" dirty="0">
                <a:solidFill>
                  <a:srgbClr val="FF0000"/>
                </a:solidFill>
              </a:rPr>
              <a:t>-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3600" dirty="0" err="1">
                <a:solidFill>
                  <a:srgbClr val="000000"/>
                </a:solidFill>
              </a:rPr>
              <a:t>Esta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apresentação</a:t>
            </a:r>
            <a:r>
              <a:rPr lang="en-US" sz="3600" dirty="0">
                <a:solidFill>
                  <a:srgbClr val="000000"/>
                </a:solidFill>
              </a:rPr>
              <a:t> visa </a:t>
            </a:r>
            <a:r>
              <a:rPr lang="en-US" sz="3600" dirty="0" err="1">
                <a:solidFill>
                  <a:srgbClr val="000000"/>
                </a:solidFill>
              </a:rPr>
              <a:t>fornecer</a:t>
            </a:r>
            <a:r>
              <a:rPr lang="en-US" sz="3600" dirty="0">
                <a:solidFill>
                  <a:srgbClr val="000000"/>
                </a:solidFill>
              </a:rPr>
              <a:t> um panorama, </a:t>
            </a:r>
            <a:r>
              <a:rPr lang="en-US" sz="3600" dirty="0" err="1">
                <a:solidFill>
                  <a:srgbClr val="000000"/>
                </a:solidFill>
              </a:rPr>
              <a:t>nos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quais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os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detalhes</a:t>
            </a:r>
            <a:r>
              <a:rPr lang="en-US" sz="3600" dirty="0">
                <a:solidFill>
                  <a:srgbClr val="000000"/>
                </a:solidFill>
              </a:rPr>
              <a:t> dos </a:t>
            </a:r>
            <a:r>
              <a:rPr lang="en-US" sz="3600" dirty="0" err="1">
                <a:solidFill>
                  <a:srgbClr val="000000"/>
                </a:solidFill>
              </a:rPr>
              <a:t>acontecimentos</a:t>
            </a:r>
            <a:r>
              <a:rPr lang="en-US" sz="3600" dirty="0">
                <a:solidFill>
                  <a:srgbClr val="000000"/>
                </a:solidFill>
              </a:rPr>
              <a:t> e </a:t>
            </a:r>
            <a:r>
              <a:rPr lang="en-US" sz="3600" dirty="0" err="1">
                <a:solidFill>
                  <a:srgbClr val="000000"/>
                </a:solidFill>
              </a:rPr>
              <a:t>marcos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desse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desenvolvimento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não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foram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evidentemente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analisados</a:t>
            </a:r>
            <a:r>
              <a:rPr lang="en-US" sz="3600" dirty="0">
                <a:solidFill>
                  <a:srgbClr val="000000"/>
                </a:solidFill>
              </a:rPr>
              <a:t>. Para um </a:t>
            </a:r>
            <a:r>
              <a:rPr lang="en-US" sz="3600" dirty="0" err="1">
                <a:solidFill>
                  <a:srgbClr val="000000"/>
                </a:solidFill>
              </a:rPr>
              <a:t>estudo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mais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detalho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pode</a:t>
            </a:r>
            <a:r>
              <a:rPr lang="en-US" sz="3600" dirty="0">
                <a:solidFill>
                  <a:srgbClr val="000000"/>
                </a:solidFill>
              </a:rPr>
              <a:t>-se </a:t>
            </a:r>
            <a:r>
              <a:rPr lang="en-US" sz="3600" dirty="0" err="1">
                <a:solidFill>
                  <a:srgbClr val="000000"/>
                </a:solidFill>
              </a:rPr>
              <a:t>consultar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tanto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esta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minha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maneira</a:t>
            </a:r>
            <a:r>
              <a:rPr lang="en-US" sz="3600" dirty="0">
                <a:solidFill>
                  <a:srgbClr val="000000"/>
                </a:solidFill>
              </a:rPr>
              <a:t> de </a:t>
            </a:r>
            <a:r>
              <a:rPr lang="en-US" sz="3600" dirty="0" err="1">
                <a:solidFill>
                  <a:srgbClr val="000000"/>
                </a:solidFill>
              </a:rPr>
              <a:t>compreensão</a:t>
            </a:r>
            <a:r>
              <a:rPr lang="en-US" sz="3600" dirty="0">
                <a:solidFill>
                  <a:srgbClr val="000000"/>
                </a:solidFill>
              </a:rPr>
              <a:t> – </a:t>
            </a:r>
            <a:r>
              <a:rPr lang="en-US" sz="3600" dirty="0" err="1">
                <a:solidFill>
                  <a:srgbClr val="000000"/>
                </a:solidFill>
              </a:rPr>
              <a:t>seja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em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termos</a:t>
            </a:r>
            <a:r>
              <a:rPr lang="en-US" sz="3600" dirty="0">
                <a:solidFill>
                  <a:srgbClr val="000000"/>
                </a:solidFill>
              </a:rPr>
              <a:t> de </a:t>
            </a:r>
            <a:r>
              <a:rPr lang="en-US" sz="3600" dirty="0" err="1">
                <a:solidFill>
                  <a:srgbClr val="000000"/>
                </a:solidFill>
              </a:rPr>
              <a:t>uma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análise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geral</a:t>
            </a:r>
            <a:r>
              <a:rPr lang="en-US" sz="3600" dirty="0">
                <a:solidFill>
                  <a:srgbClr val="000000"/>
                </a:solidFill>
              </a:rPr>
              <a:t> da </a:t>
            </a:r>
            <a:r>
              <a:rPr lang="en-US" sz="3600" dirty="0" err="1">
                <a:solidFill>
                  <a:srgbClr val="000000"/>
                </a:solidFill>
              </a:rPr>
              <a:t>obra</a:t>
            </a:r>
            <a:r>
              <a:rPr lang="en-US" sz="3600" dirty="0">
                <a:solidFill>
                  <a:srgbClr val="000000"/>
                </a:solidFill>
              </a:rPr>
              <a:t> de </a:t>
            </a:r>
            <a:r>
              <a:rPr lang="en-US" sz="3600" dirty="0" err="1">
                <a:solidFill>
                  <a:srgbClr val="000000"/>
                </a:solidFill>
              </a:rPr>
              <a:t>Winnicott</a:t>
            </a:r>
            <a:r>
              <a:rPr lang="en-US" sz="3600" dirty="0">
                <a:solidFill>
                  <a:srgbClr val="000000"/>
                </a:solidFill>
              </a:rPr>
              <a:t> e </a:t>
            </a:r>
            <a:r>
              <a:rPr lang="en-US" sz="3600" dirty="0" err="1">
                <a:solidFill>
                  <a:srgbClr val="000000"/>
                </a:solidFill>
              </a:rPr>
              <a:t>sua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teoria</a:t>
            </a:r>
            <a:r>
              <a:rPr lang="en-US" sz="3600" dirty="0">
                <a:solidFill>
                  <a:srgbClr val="000000"/>
                </a:solidFill>
              </a:rPr>
              <a:t> do </a:t>
            </a:r>
            <a:r>
              <a:rPr lang="en-US" sz="3600" dirty="0" err="1">
                <a:solidFill>
                  <a:srgbClr val="000000"/>
                </a:solidFill>
              </a:rPr>
              <a:t>desenvolvimento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(Fulgencio, 2014b, 2015a, 2016, 2017, 2018), </a:t>
            </a:r>
            <a:r>
              <a:rPr lang="en-US" sz="3600" dirty="0" err="1">
                <a:solidFill>
                  <a:srgbClr val="000000"/>
                </a:solidFill>
              </a:rPr>
              <a:t>seja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diversos</a:t>
            </a:r>
            <a:r>
              <a:rPr lang="en-US" sz="3600" dirty="0">
                <a:solidFill>
                  <a:srgbClr val="000000"/>
                </a:solidFill>
              </a:rPr>
              <a:t> outros de </a:t>
            </a:r>
            <a:r>
              <a:rPr lang="en-US" sz="3600" dirty="0" err="1">
                <a:solidFill>
                  <a:srgbClr val="000000"/>
                </a:solidFill>
              </a:rPr>
              <a:t>meus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textos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dedicados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à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temas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mais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específicos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deste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autor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(Fulgencio, 2008a, 2008b, 2010a, 2010b, 2011a, 2011b, 2011c, 2012, 2013a, 2013b, 2013c, 2014a, 2014c, 2015b; Fulgencio, </a:t>
            </a:r>
            <a:r>
              <a:rPr lang="en-US" sz="2500" dirty="0" err="1">
                <a:solidFill>
                  <a:srgbClr val="000000"/>
                </a:solidFill>
              </a:rPr>
              <a:t>Simanke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Imbasciati</a:t>
            </a:r>
            <a:r>
              <a:rPr lang="en-US" sz="2500" dirty="0">
                <a:solidFill>
                  <a:srgbClr val="000000"/>
                </a:solidFill>
              </a:rPr>
              <a:t>, &amp; Girard, 2018; Girard, 2010; </a:t>
            </a:r>
            <a:r>
              <a:rPr lang="en-US" sz="2500" dirty="0" err="1">
                <a:solidFill>
                  <a:srgbClr val="000000"/>
                </a:solidFill>
              </a:rPr>
              <a:t>Marchiolli</a:t>
            </a:r>
            <a:r>
              <a:rPr lang="en-US" sz="2500" dirty="0">
                <a:solidFill>
                  <a:srgbClr val="000000"/>
                </a:solidFill>
              </a:rPr>
              <a:t> &amp; Fulgencio, 2012)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sz="3600" dirty="0" err="1">
                <a:solidFill>
                  <a:srgbClr val="000000"/>
                </a:solidFill>
              </a:rPr>
              <a:t>quanto</a:t>
            </a:r>
            <a:r>
              <a:rPr lang="en-US" sz="3600" dirty="0">
                <a:solidFill>
                  <a:srgbClr val="000000"/>
                </a:solidFill>
              </a:rPr>
              <a:t> a de outros </a:t>
            </a:r>
            <a:r>
              <a:rPr lang="en-US" sz="3600" dirty="0" err="1">
                <a:solidFill>
                  <a:srgbClr val="000000"/>
                </a:solidFill>
              </a:rPr>
              <a:t>comentadores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– </a:t>
            </a:r>
            <a:r>
              <a:rPr lang="en-US" sz="2500" dirty="0" err="1">
                <a:solidFill>
                  <a:srgbClr val="000000"/>
                </a:solidFill>
              </a:rPr>
              <a:t>tais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como</a:t>
            </a:r>
            <a:r>
              <a:rPr lang="en-US" sz="2500" dirty="0">
                <a:solidFill>
                  <a:srgbClr val="000000"/>
                </a:solidFill>
              </a:rPr>
              <a:t> Phillips (1988), Abram ( 2007, 2008), Dias (2003), Spelman (2013a, 2013b), Joyce &amp; Caldwell (2011</a:t>
            </a:r>
            <a:r>
              <a:rPr lang="en-US" dirty="0">
                <a:solidFill>
                  <a:srgbClr val="000000"/>
                </a:solidFill>
              </a:rPr>
              <a:t>) –,  </a:t>
            </a:r>
            <a:r>
              <a:rPr lang="en-US" sz="3600" dirty="0" err="1">
                <a:solidFill>
                  <a:srgbClr val="000000"/>
                </a:solidFill>
              </a:rPr>
              <a:t>bem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como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algumas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coletâneas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ou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artigos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versando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sobre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suas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propostas</a:t>
            </a:r>
            <a:r>
              <a:rPr lang="en-US" sz="34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tais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como</a:t>
            </a:r>
            <a:r>
              <a:rPr lang="en-US" sz="2500" dirty="0">
                <a:solidFill>
                  <a:srgbClr val="000000"/>
                </a:solidFill>
              </a:rPr>
              <a:t>  Abram (2012a, 2012b), Blass (2012) , Eigen (2012), </a:t>
            </a:r>
            <a:r>
              <a:rPr lang="en-US" sz="2500" dirty="0" err="1">
                <a:solidFill>
                  <a:srgbClr val="000000"/>
                </a:solidFill>
              </a:rPr>
              <a:t>Bonaminio</a:t>
            </a:r>
            <a:r>
              <a:rPr lang="en-US" sz="2500" dirty="0">
                <a:solidFill>
                  <a:srgbClr val="000000"/>
                </a:solidFill>
              </a:rPr>
              <a:t>  (2012),  Spelman &amp; Thomson-</a:t>
            </a:r>
            <a:r>
              <a:rPr lang="en-US" sz="2500" dirty="0" err="1">
                <a:solidFill>
                  <a:srgbClr val="000000"/>
                </a:solidFill>
              </a:rPr>
              <a:t>Salo</a:t>
            </a:r>
            <a:r>
              <a:rPr lang="en-US" sz="2500" dirty="0">
                <a:solidFill>
                  <a:srgbClr val="000000"/>
                </a:solidFill>
              </a:rPr>
              <a:t> (2015),  Ogden (1985a, 1985b, 2014), </a:t>
            </a:r>
            <a:r>
              <a:rPr lang="en-US" sz="2500" dirty="0" err="1">
                <a:solidFill>
                  <a:srgbClr val="000000"/>
                </a:solidFill>
              </a:rPr>
              <a:t>dentre</a:t>
            </a:r>
            <a:r>
              <a:rPr lang="en-US" sz="2500" dirty="0">
                <a:solidFill>
                  <a:srgbClr val="000000"/>
                </a:solidFill>
              </a:rPr>
              <a:t> outros. </a:t>
            </a:r>
            <a:endParaRPr lang="pt-BR" sz="2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638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Referências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pt-BR" sz="4400" dirty="0"/>
              <a:t>Abram, Jan. (2007). </a:t>
            </a:r>
            <a:r>
              <a:rPr lang="pt-BR" sz="4400" i="1" dirty="0"/>
              <a:t>The </a:t>
            </a:r>
            <a:r>
              <a:rPr lang="pt-BR" sz="4400" i="1" dirty="0" err="1"/>
              <a:t>Language</a:t>
            </a:r>
            <a:r>
              <a:rPr lang="pt-BR" sz="4400" i="1" dirty="0"/>
              <a:t> </a:t>
            </a:r>
            <a:r>
              <a:rPr lang="pt-BR" sz="4400" i="1" dirty="0" err="1"/>
              <a:t>of</a:t>
            </a:r>
            <a:r>
              <a:rPr lang="pt-BR" sz="4400" i="1" dirty="0"/>
              <a:t> </a:t>
            </a:r>
            <a:r>
              <a:rPr lang="pt-BR" sz="4400" i="1" dirty="0" err="1"/>
              <a:t>Winnicott</a:t>
            </a:r>
            <a:r>
              <a:rPr lang="pt-BR" sz="4400" i="1" dirty="0"/>
              <a:t>. A </a:t>
            </a:r>
            <a:r>
              <a:rPr lang="pt-BR" sz="4400" i="1" dirty="0" err="1"/>
              <a:t>dictionary</a:t>
            </a:r>
            <a:r>
              <a:rPr lang="pt-BR" sz="4400" i="1" dirty="0"/>
              <a:t> </a:t>
            </a:r>
            <a:r>
              <a:rPr lang="pt-BR" sz="4400" i="1" dirty="0" err="1"/>
              <a:t>of</a:t>
            </a:r>
            <a:r>
              <a:rPr lang="pt-BR" sz="4400" i="1" dirty="0"/>
              <a:t> </a:t>
            </a:r>
            <a:r>
              <a:rPr lang="pt-BR" sz="4400" i="1" dirty="0" err="1"/>
              <a:t>Winnicott´s</a:t>
            </a:r>
            <a:r>
              <a:rPr lang="pt-BR" sz="4400" i="1" dirty="0"/>
              <a:t> Use </a:t>
            </a:r>
            <a:r>
              <a:rPr lang="pt-BR" sz="4400" i="1" dirty="0" err="1"/>
              <a:t>of</a:t>
            </a:r>
            <a:r>
              <a:rPr lang="pt-BR" sz="4400" i="1" dirty="0"/>
              <a:t> </a:t>
            </a:r>
            <a:r>
              <a:rPr lang="pt-BR" sz="4400" i="1" dirty="0" err="1"/>
              <a:t>Words</a:t>
            </a:r>
            <a:r>
              <a:rPr lang="pt-BR" sz="4400" dirty="0"/>
              <a:t> (2 ed.). London: Karnac Books.</a:t>
            </a:r>
          </a:p>
          <a:p>
            <a:pPr>
              <a:lnSpc>
                <a:spcPct val="170000"/>
              </a:lnSpc>
            </a:pPr>
            <a:r>
              <a:rPr lang="pt-BR" sz="4400" dirty="0"/>
              <a:t>Abram, Jan. (2008). Donald Woods </a:t>
            </a:r>
            <a:r>
              <a:rPr lang="pt-BR" sz="4400" dirty="0" err="1"/>
              <a:t>Winnicott</a:t>
            </a:r>
            <a:r>
              <a:rPr lang="pt-BR" sz="4400" dirty="0"/>
              <a:t> (1896–1971): A </a:t>
            </a:r>
            <a:r>
              <a:rPr lang="pt-BR" sz="4400" dirty="0" err="1"/>
              <a:t>brief</a:t>
            </a:r>
            <a:r>
              <a:rPr lang="pt-BR" sz="4400" dirty="0"/>
              <a:t> </a:t>
            </a:r>
            <a:r>
              <a:rPr lang="pt-BR" sz="4400" dirty="0" err="1"/>
              <a:t>introduction</a:t>
            </a:r>
            <a:r>
              <a:rPr lang="pt-BR" sz="4400" dirty="0"/>
              <a:t>. </a:t>
            </a:r>
            <a:r>
              <a:rPr lang="pt-BR" sz="4400" i="1" dirty="0"/>
              <a:t>The </a:t>
            </a:r>
            <a:r>
              <a:rPr lang="pt-BR" sz="4400" i="1" dirty="0" err="1"/>
              <a:t>International</a:t>
            </a:r>
            <a:r>
              <a:rPr lang="pt-BR" sz="4400" i="1" dirty="0"/>
              <a:t> </a:t>
            </a:r>
            <a:r>
              <a:rPr lang="pt-BR" sz="4400" i="1" dirty="0" err="1"/>
              <a:t>Journal</a:t>
            </a:r>
            <a:r>
              <a:rPr lang="pt-BR" sz="4400" i="1" dirty="0"/>
              <a:t> </a:t>
            </a:r>
            <a:r>
              <a:rPr lang="pt-BR" sz="4400" i="1" dirty="0" err="1"/>
              <a:t>of</a:t>
            </a:r>
            <a:r>
              <a:rPr lang="pt-BR" sz="4400" i="1" dirty="0"/>
              <a:t> </a:t>
            </a:r>
            <a:r>
              <a:rPr lang="pt-BR" sz="4400" i="1" dirty="0" err="1"/>
              <a:t>Psychoanalysis</a:t>
            </a:r>
            <a:r>
              <a:rPr lang="pt-BR" sz="4400" i="1" dirty="0"/>
              <a:t>, 89</a:t>
            </a:r>
            <a:r>
              <a:rPr lang="pt-BR" sz="4400" dirty="0"/>
              <a:t>(6), 1189-1217. </a:t>
            </a:r>
          </a:p>
          <a:p>
            <a:pPr>
              <a:lnSpc>
                <a:spcPct val="170000"/>
              </a:lnSpc>
            </a:pPr>
            <a:r>
              <a:rPr lang="pt-BR" sz="4400" dirty="0"/>
              <a:t>Abram, Jan. (2012a). </a:t>
            </a:r>
            <a:r>
              <a:rPr lang="pt-BR" sz="4400" i="1" dirty="0"/>
              <a:t>Donald </a:t>
            </a:r>
            <a:r>
              <a:rPr lang="pt-BR" sz="4400" i="1" dirty="0" err="1"/>
              <a:t>Winnicott</a:t>
            </a:r>
            <a:r>
              <a:rPr lang="pt-BR" sz="4400" i="1" dirty="0"/>
              <a:t> </a:t>
            </a:r>
            <a:r>
              <a:rPr lang="pt-BR" sz="4400" i="1" dirty="0" err="1"/>
              <a:t>Today</a:t>
            </a:r>
            <a:r>
              <a:rPr lang="pt-BR" sz="4400" dirty="0"/>
              <a:t>. London </a:t>
            </a:r>
            <a:r>
              <a:rPr lang="pt-BR" sz="4400" dirty="0" err="1"/>
              <a:t>and</a:t>
            </a:r>
            <a:r>
              <a:rPr lang="pt-BR" sz="4400" dirty="0"/>
              <a:t> New York: </a:t>
            </a:r>
            <a:r>
              <a:rPr lang="pt-BR" sz="4400" dirty="0" err="1"/>
              <a:t>Routledge</a:t>
            </a:r>
            <a:r>
              <a:rPr lang="pt-BR" sz="4400" dirty="0"/>
              <a:t>.</a:t>
            </a:r>
          </a:p>
          <a:p>
            <a:pPr>
              <a:lnSpc>
                <a:spcPct val="170000"/>
              </a:lnSpc>
            </a:pPr>
            <a:r>
              <a:rPr lang="pt-BR" sz="4400" dirty="0"/>
              <a:t>Abram, Jan. (2012b). </a:t>
            </a:r>
            <a:r>
              <a:rPr lang="pt-BR" sz="4400" dirty="0" err="1"/>
              <a:t>On</a:t>
            </a:r>
            <a:r>
              <a:rPr lang="pt-BR" sz="4400" dirty="0"/>
              <a:t> </a:t>
            </a:r>
            <a:r>
              <a:rPr lang="pt-BR" sz="4400" dirty="0" err="1"/>
              <a:t>Winnicott’s</a:t>
            </a:r>
            <a:r>
              <a:rPr lang="pt-BR" sz="4400" dirty="0"/>
              <a:t> </a:t>
            </a:r>
            <a:r>
              <a:rPr lang="pt-BR" sz="4400" dirty="0" err="1"/>
              <a:t>clinical</a:t>
            </a:r>
            <a:r>
              <a:rPr lang="pt-BR" sz="4400" dirty="0"/>
              <a:t> </a:t>
            </a:r>
            <a:r>
              <a:rPr lang="pt-BR" sz="4400" dirty="0" err="1"/>
              <a:t>innovations</a:t>
            </a:r>
            <a:r>
              <a:rPr lang="pt-BR" sz="4400" dirty="0"/>
              <a:t> in </a:t>
            </a:r>
            <a:r>
              <a:rPr lang="pt-BR" sz="4400" dirty="0" err="1"/>
              <a:t>the</a:t>
            </a:r>
            <a:r>
              <a:rPr lang="pt-BR" sz="4400" dirty="0"/>
              <a:t> </a:t>
            </a:r>
            <a:r>
              <a:rPr lang="pt-BR" sz="4400" dirty="0" err="1"/>
              <a:t>analysis</a:t>
            </a:r>
            <a:r>
              <a:rPr lang="pt-BR" sz="4400" dirty="0"/>
              <a:t> </a:t>
            </a:r>
            <a:r>
              <a:rPr lang="pt-BR" sz="4400" dirty="0" err="1"/>
              <a:t>of</a:t>
            </a:r>
            <a:r>
              <a:rPr lang="pt-BR" sz="4400" dirty="0"/>
              <a:t> </a:t>
            </a:r>
            <a:r>
              <a:rPr lang="pt-BR" sz="4400" dirty="0" err="1"/>
              <a:t>adults</a:t>
            </a:r>
            <a:r>
              <a:rPr lang="pt-BR" sz="4400" dirty="0"/>
              <a:t>. </a:t>
            </a:r>
            <a:r>
              <a:rPr lang="pt-BR" sz="4400" i="1" dirty="0" err="1"/>
              <a:t>International</a:t>
            </a:r>
            <a:r>
              <a:rPr lang="pt-BR" sz="4400" i="1" dirty="0"/>
              <a:t> </a:t>
            </a:r>
            <a:r>
              <a:rPr lang="pt-BR" sz="4400" i="1" dirty="0" err="1"/>
              <a:t>Journal</a:t>
            </a:r>
            <a:r>
              <a:rPr lang="pt-BR" sz="4400" i="1" dirty="0"/>
              <a:t> </a:t>
            </a:r>
            <a:r>
              <a:rPr lang="pt-BR" sz="4400" i="1" dirty="0" err="1"/>
              <a:t>of</a:t>
            </a:r>
            <a:r>
              <a:rPr lang="pt-BR" sz="4400" i="1" dirty="0"/>
              <a:t> </a:t>
            </a:r>
            <a:r>
              <a:rPr lang="pt-BR" sz="4400" i="1" dirty="0" err="1"/>
              <a:t>Psychoanalysis</a:t>
            </a:r>
            <a:r>
              <a:rPr lang="pt-BR" sz="4400" i="1" dirty="0"/>
              <a:t>, 93</a:t>
            </a:r>
            <a:r>
              <a:rPr lang="pt-BR" sz="4400" dirty="0"/>
              <a:t>(1461-1473). </a:t>
            </a:r>
          </a:p>
          <a:p>
            <a:pPr>
              <a:lnSpc>
                <a:spcPct val="170000"/>
              </a:lnSpc>
            </a:pPr>
            <a:r>
              <a:rPr lang="pt-BR" sz="4400" dirty="0" err="1"/>
              <a:t>Blass</a:t>
            </a:r>
            <a:r>
              <a:rPr lang="pt-BR" sz="4400" dirty="0"/>
              <a:t>, Rachel B. (2012). ‘‘</a:t>
            </a:r>
            <a:r>
              <a:rPr lang="pt-BR" sz="4400" dirty="0" err="1"/>
              <a:t>On</a:t>
            </a:r>
            <a:r>
              <a:rPr lang="pt-BR" sz="4400" dirty="0"/>
              <a:t> </a:t>
            </a:r>
            <a:r>
              <a:rPr lang="pt-BR" sz="4400" dirty="0" err="1"/>
              <a:t>Winnicott’s</a:t>
            </a:r>
            <a:r>
              <a:rPr lang="pt-BR" sz="4400" dirty="0"/>
              <a:t> </a:t>
            </a:r>
            <a:r>
              <a:rPr lang="pt-BR" sz="4400" dirty="0" err="1"/>
              <a:t>clinical</a:t>
            </a:r>
            <a:r>
              <a:rPr lang="pt-BR" sz="4400" dirty="0"/>
              <a:t> </a:t>
            </a:r>
            <a:r>
              <a:rPr lang="pt-BR" sz="4400" dirty="0" err="1"/>
              <a:t>innovations</a:t>
            </a:r>
            <a:r>
              <a:rPr lang="pt-BR" sz="4400" dirty="0"/>
              <a:t> in </a:t>
            </a:r>
            <a:r>
              <a:rPr lang="pt-BR" sz="4400" dirty="0" err="1"/>
              <a:t>the</a:t>
            </a:r>
            <a:r>
              <a:rPr lang="pt-BR" sz="4400" dirty="0"/>
              <a:t> </a:t>
            </a:r>
            <a:r>
              <a:rPr lang="pt-BR" sz="4400" dirty="0" err="1"/>
              <a:t>analysis</a:t>
            </a:r>
            <a:r>
              <a:rPr lang="pt-BR" sz="4400" dirty="0"/>
              <a:t> </a:t>
            </a:r>
            <a:r>
              <a:rPr lang="pt-BR" sz="4400" dirty="0" err="1"/>
              <a:t>of</a:t>
            </a:r>
            <a:r>
              <a:rPr lang="pt-BR" sz="4400" dirty="0"/>
              <a:t> </a:t>
            </a:r>
            <a:r>
              <a:rPr lang="pt-BR" sz="4400" dirty="0" err="1"/>
              <a:t>adults</a:t>
            </a:r>
            <a:r>
              <a:rPr lang="pt-BR" sz="4400" dirty="0"/>
              <a:t>’’: </a:t>
            </a:r>
            <a:r>
              <a:rPr lang="pt-BR" sz="4400" dirty="0" err="1"/>
              <a:t>Introduction</a:t>
            </a:r>
            <a:r>
              <a:rPr lang="pt-BR" sz="4400" dirty="0"/>
              <a:t> </a:t>
            </a:r>
            <a:r>
              <a:rPr lang="pt-BR" sz="4400" dirty="0" err="1"/>
              <a:t>to</a:t>
            </a:r>
            <a:r>
              <a:rPr lang="pt-BR" sz="4400" dirty="0"/>
              <a:t> a </a:t>
            </a:r>
            <a:r>
              <a:rPr lang="pt-BR" sz="4400" dirty="0" err="1"/>
              <a:t>controversy</a:t>
            </a:r>
            <a:r>
              <a:rPr lang="pt-BR" sz="4400" dirty="0"/>
              <a:t>. </a:t>
            </a:r>
            <a:r>
              <a:rPr lang="pt-BR" sz="4400" i="1" dirty="0"/>
              <a:t>The </a:t>
            </a:r>
            <a:r>
              <a:rPr lang="pt-BR" sz="4400" i="1" dirty="0" err="1"/>
              <a:t>International</a:t>
            </a:r>
            <a:r>
              <a:rPr lang="pt-BR" sz="4400" i="1" dirty="0"/>
              <a:t> </a:t>
            </a:r>
            <a:r>
              <a:rPr lang="pt-BR" sz="4400" i="1" dirty="0" err="1"/>
              <a:t>Journal</a:t>
            </a:r>
            <a:r>
              <a:rPr lang="pt-BR" sz="4400" i="1" dirty="0"/>
              <a:t> </a:t>
            </a:r>
            <a:r>
              <a:rPr lang="pt-BR" sz="4400" i="1" dirty="0" err="1"/>
              <a:t>of</a:t>
            </a:r>
            <a:r>
              <a:rPr lang="pt-BR" sz="4400" i="1" dirty="0"/>
              <a:t> </a:t>
            </a:r>
            <a:r>
              <a:rPr lang="pt-BR" sz="4400" i="1" dirty="0" err="1"/>
              <a:t>Psychoanalysis</a:t>
            </a:r>
            <a:r>
              <a:rPr lang="pt-BR" sz="4400" i="1" dirty="0"/>
              <a:t>, 93</a:t>
            </a:r>
            <a:r>
              <a:rPr lang="pt-BR" sz="4400" dirty="0"/>
              <a:t>, 1439-1448. </a:t>
            </a:r>
          </a:p>
          <a:p>
            <a:pPr>
              <a:lnSpc>
                <a:spcPct val="170000"/>
              </a:lnSpc>
            </a:pPr>
            <a:r>
              <a:rPr lang="pt-BR" sz="4400" dirty="0" err="1"/>
              <a:t>Bonaminio</a:t>
            </a:r>
            <a:r>
              <a:rPr lang="pt-BR" sz="4400" dirty="0"/>
              <a:t>, Vincenzo. (2012). </a:t>
            </a:r>
            <a:r>
              <a:rPr lang="pt-BR" sz="4400" dirty="0" err="1"/>
              <a:t>On</a:t>
            </a:r>
            <a:r>
              <a:rPr lang="pt-BR" sz="4400" dirty="0"/>
              <a:t> </a:t>
            </a:r>
            <a:r>
              <a:rPr lang="pt-BR" sz="4400" dirty="0" err="1"/>
              <a:t>Winnicott’s</a:t>
            </a:r>
            <a:r>
              <a:rPr lang="pt-BR" sz="4400" dirty="0"/>
              <a:t> </a:t>
            </a:r>
            <a:r>
              <a:rPr lang="pt-BR" sz="4400" dirty="0" err="1"/>
              <a:t>clinical</a:t>
            </a:r>
            <a:r>
              <a:rPr lang="pt-BR" sz="4400" dirty="0"/>
              <a:t> </a:t>
            </a:r>
            <a:r>
              <a:rPr lang="pt-BR" sz="4400" dirty="0" err="1"/>
              <a:t>innovations</a:t>
            </a:r>
            <a:r>
              <a:rPr lang="pt-BR" sz="4400" dirty="0"/>
              <a:t> in </a:t>
            </a:r>
            <a:r>
              <a:rPr lang="pt-BR" sz="4400" dirty="0" err="1"/>
              <a:t>the</a:t>
            </a:r>
            <a:r>
              <a:rPr lang="pt-BR" sz="4400" dirty="0"/>
              <a:t> </a:t>
            </a:r>
            <a:r>
              <a:rPr lang="pt-BR" sz="4400" dirty="0" err="1"/>
              <a:t>analysis</a:t>
            </a:r>
            <a:r>
              <a:rPr lang="pt-BR" sz="4400" dirty="0"/>
              <a:t> </a:t>
            </a:r>
            <a:r>
              <a:rPr lang="pt-BR" sz="4400" dirty="0" err="1"/>
              <a:t>of</a:t>
            </a:r>
            <a:r>
              <a:rPr lang="pt-BR" sz="4400" dirty="0"/>
              <a:t> </a:t>
            </a:r>
            <a:r>
              <a:rPr lang="pt-BR" sz="4400" dirty="0" err="1"/>
              <a:t>adults</a:t>
            </a:r>
            <a:r>
              <a:rPr lang="pt-BR" sz="4400" dirty="0"/>
              <a:t>. </a:t>
            </a:r>
            <a:r>
              <a:rPr lang="pt-BR" sz="4400" i="1" dirty="0"/>
              <a:t>The </a:t>
            </a:r>
            <a:r>
              <a:rPr lang="pt-BR" sz="4400" i="1" dirty="0" err="1"/>
              <a:t>International</a:t>
            </a:r>
            <a:r>
              <a:rPr lang="pt-BR" sz="4400" i="1" dirty="0"/>
              <a:t> </a:t>
            </a:r>
            <a:r>
              <a:rPr lang="pt-BR" sz="4400" i="1" dirty="0" err="1"/>
              <a:t>Journal</a:t>
            </a:r>
            <a:r>
              <a:rPr lang="pt-BR" sz="4400" i="1" dirty="0"/>
              <a:t> </a:t>
            </a:r>
            <a:r>
              <a:rPr lang="pt-BR" sz="4400" i="1" dirty="0" err="1"/>
              <a:t>of</a:t>
            </a:r>
            <a:r>
              <a:rPr lang="pt-BR" sz="4400" i="1" dirty="0"/>
              <a:t> </a:t>
            </a:r>
            <a:r>
              <a:rPr lang="pt-BR" sz="4400" i="1" dirty="0" err="1"/>
              <a:t>Psychoanalysis</a:t>
            </a:r>
            <a:r>
              <a:rPr lang="pt-BR" sz="4400" i="1" dirty="0"/>
              <a:t>, 93</a:t>
            </a:r>
            <a:r>
              <a:rPr lang="pt-BR" sz="4400" dirty="0"/>
              <a:t>, 1475-1485. </a:t>
            </a:r>
          </a:p>
          <a:p>
            <a:pPr>
              <a:lnSpc>
                <a:spcPct val="170000"/>
              </a:lnSpc>
            </a:pPr>
            <a:r>
              <a:rPr lang="pt-BR" sz="4400" dirty="0"/>
              <a:t>Caldwell, </a:t>
            </a:r>
            <a:r>
              <a:rPr lang="pt-BR" sz="4400" dirty="0" err="1"/>
              <a:t>Lesley</a:t>
            </a:r>
            <a:r>
              <a:rPr lang="pt-BR" sz="4400" dirty="0"/>
              <a:t>, &amp; Joyce, </a:t>
            </a:r>
            <a:r>
              <a:rPr lang="pt-BR" sz="4400" dirty="0" err="1"/>
              <a:t>Angela</a:t>
            </a:r>
            <a:r>
              <a:rPr lang="pt-BR" sz="4400" dirty="0"/>
              <a:t>. (2011). General </a:t>
            </a:r>
            <a:r>
              <a:rPr lang="pt-BR" sz="4400" dirty="0" err="1"/>
              <a:t>Introduction</a:t>
            </a:r>
            <a:r>
              <a:rPr lang="pt-BR" sz="4400" dirty="0"/>
              <a:t> </a:t>
            </a:r>
            <a:r>
              <a:rPr lang="pt-BR" sz="4400" dirty="0" err="1"/>
              <a:t>of</a:t>
            </a:r>
            <a:r>
              <a:rPr lang="pt-BR" sz="4400" dirty="0"/>
              <a:t> </a:t>
            </a:r>
            <a:r>
              <a:rPr lang="pt-BR" sz="4400" i="1" dirty="0"/>
              <a:t>Reading </a:t>
            </a:r>
            <a:r>
              <a:rPr lang="pt-BR" sz="4400" i="1" dirty="0" err="1"/>
              <a:t>Winnicott</a:t>
            </a:r>
            <a:r>
              <a:rPr lang="pt-BR" sz="4400" dirty="0"/>
              <a:t>. In L. Caldwell &amp; A. Joyce (Eds.), </a:t>
            </a:r>
            <a:r>
              <a:rPr lang="pt-BR" sz="4400" i="1" dirty="0"/>
              <a:t>Reading </a:t>
            </a:r>
            <a:r>
              <a:rPr lang="pt-BR" sz="4400" i="1" dirty="0" err="1"/>
              <a:t>Winnicott</a:t>
            </a:r>
            <a:r>
              <a:rPr lang="pt-BR" sz="4400" dirty="0"/>
              <a:t>. London: </a:t>
            </a:r>
            <a:r>
              <a:rPr lang="pt-BR" sz="4400" dirty="0" err="1"/>
              <a:t>Routledge</a:t>
            </a:r>
            <a:r>
              <a:rPr lang="pt-BR" sz="4400" dirty="0"/>
              <a:t>.</a:t>
            </a:r>
          </a:p>
          <a:p>
            <a:pPr>
              <a:lnSpc>
                <a:spcPct val="170000"/>
              </a:lnSpc>
            </a:pPr>
            <a:r>
              <a:rPr lang="pt-BR" sz="4400" dirty="0"/>
              <a:t>Dias, Elsa Oliveira. (2003). </a:t>
            </a:r>
            <a:r>
              <a:rPr lang="pt-BR" sz="4400" i="1" dirty="0"/>
              <a:t>A teoria do amadurecimento de D. W. </a:t>
            </a:r>
            <a:r>
              <a:rPr lang="pt-BR" sz="4400" i="1" dirty="0" err="1"/>
              <a:t>Winnicott</a:t>
            </a:r>
            <a:r>
              <a:rPr lang="pt-BR" sz="4400" i="1" dirty="0"/>
              <a:t> </a:t>
            </a:r>
            <a:r>
              <a:rPr lang="pt-BR" sz="4400" dirty="0"/>
              <a:t>[]. Rio de Janeiro: Imago Editora. [2018. </a:t>
            </a:r>
            <a:r>
              <a:rPr lang="pt-BR" sz="4400" i="1" dirty="0" err="1"/>
              <a:t>Winnicott’s</a:t>
            </a:r>
            <a:r>
              <a:rPr lang="pt-BR" sz="4400" i="1" dirty="0"/>
              <a:t> </a:t>
            </a:r>
            <a:r>
              <a:rPr lang="pt-BR" sz="4400" i="1" dirty="0" err="1"/>
              <a:t>Theory</a:t>
            </a:r>
            <a:r>
              <a:rPr lang="pt-BR" sz="4400" i="1" dirty="0"/>
              <a:t> </a:t>
            </a:r>
            <a:r>
              <a:rPr lang="pt-BR" sz="4400" i="1" dirty="0" err="1"/>
              <a:t>of</a:t>
            </a:r>
            <a:r>
              <a:rPr lang="pt-BR" sz="4400" i="1" dirty="0"/>
              <a:t> </a:t>
            </a:r>
            <a:r>
              <a:rPr lang="pt-BR" sz="4400" i="1" dirty="0" err="1"/>
              <a:t>the</a:t>
            </a:r>
            <a:r>
              <a:rPr lang="pt-BR" sz="4400" i="1" dirty="0"/>
              <a:t> </a:t>
            </a:r>
            <a:r>
              <a:rPr lang="pt-BR" sz="4400" i="1" dirty="0" err="1"/>
              <a:t>Maturational</a:t>
            </a:r>
            <a:r>
              <a:rPr lang="pt-BR" sz="4400" i="1" dirty="0"/>
              <a:t> Processes</a:t>
            </a:r>
            <a:r>
              <a:rPr lang="pt-BR" sz="4400" dirty="0"/>
              <a:t>. London: </a:t>
            </a:r>
            <a:r>
              <a:rPr lang="pt-BR" sz="4400" dirty="0" err="1"/>
              <a:t>Routledge</a:t>
            </a:r>
            <a:r>
              <a:rPr lang="pt-BR" sz="4400" dirty="0"/>
              <a:t>].</a:t>
            </a:r>
          </a:p>
          <a:p>
            <a:pPr>
              <a:lnSpc>
                <a:spcPct val="170000"/>
              </a:lnSpc>
            </a:pPr>
            <a:r>
              <a:rPr lang="pt-BR" sz="4400" dirty="0"/>
              <a:t>Eigen, Michael. (2012). </a:t>
            </a:r>
            <a:r>
              <a:rPr lang="pt-BR" sz="4400" dirty="0" err="1"/>
              <a:t>On</a:t>
            </a:r>
            <a:r>
              <a:rPr lang="pt-BR" sz="4400" dirty="0"/>
              <a:t> </a:t>
            </a:r>
            <a:r>
              <a:rPr lang="pt-BR" sz="4400" dirty="0" err="1"/>
              <a:t>Winnicott’s</a:t>
            </a:r>
            <a:r>
              <a:rPr lang="pt-BR" sz="4400" dirty="0"/>
              <a:t> </a:t>
            </a:r>
            <a:r>
              <a:rPr lang="pt-BR" sz="4400" dirty="0" err="1"/>
              <a:t>clinical</a:t>
            </a:r>
            <a:r>
              <a:rPr lang="pt-BR" sz="4400" dirty="0"/>
              <a:t> </a:t>
            </a:r>
            <a:r>
              <a:rPr lang="pt-BR" sz="4400" dirty="0" err="1"/>
              <a:t>innovations</a:t>
            </a:r>
            <a:r>
              <a:rPr lang="pt-BR" sz="4400" dirty="0"/>
              <a:t> in </a:t>
            </a:r>
            <a:r>
              <a:rPr lang="pt-BR" sz="4400" dirty="0" err="1"/>
              <a:t>the</a:t>
            </a:r>
            <a:r>
              <a:rPr lang="pt-BR" sz="4400" dirty="0"/>
              <a:t> </a:t>
            </a:r>
            <a:r>
              <a:rPr lang="pt-BR" sz="4400" dirty="0" err="1"/>
              <a:t>analysis</a:t>
            </a:r>
            <a:r>
              <a:rPr lang="pt-BR" sz="4400" dirty="0"/>
              <a:t> </a:t>
            </a:r>
            <a:r>
              <a:rPr lang="pt-BR" sz="4400" dirty="0" err="1"/>
              <a:t>of</a:t>
            </a:r>
            <a:r>
              <a:rPr lang="pt-BR" sz="4400" dirty="0"/>
              <a:t> </a:t>
            </a:r>
            <a:r>
              <a:rPr lang="pt-BR" sz="4400" dirty="0" err="1"/>
              <a:t>adults</a:t>
            </a:r>
            <a:r>
              <a:rPr lang="pt-BR" sz="4400" dirty="0"/>
              <a:t>. </a:t>
            </a:r>
            <a:r>
              <a:rPr lang="pt-BR" sz="4400" i="1" dirty="0"/>
              <a:t>The </a:t>
            </a:r>
            <a:r>
              <a:rPr lang="pt-BR" sz="4400" i="1" dirty="0" err="1"/>
              <a:t>International</a:t>
            </a:r>
            <a:r>
              <a:rPr lang="pt-BR" sz="4400" i="1" dirty="0"/>
              <a:t> </a:t>
            </a:r>
            <a:r>
              <a:rPr lang="pt-BR" sz="4400" i="1" dirty="0" err="1"/>
              <a:t>Journal</a:t>
            </a:r>
            <a:r>
              <a:rPr lang="pt-BR" sz="4400" i="1" dirty="0"/>
              <a:t> </a:t>
            </a:r>
            <a:r>
              <a:rPr lang="pt-BR" sz="4400" i="1" dirty="0" err="1"/>
              <a:t>of</a:t>
            </a:r>
            <a:r>
              <a:rPr lang="pt-BR" sz="4400" i="1" dirty="0"/>
              <a:t> </a:t>
            </a:r>
            <a:r>
              <a:rPr lang="pt-BR" sz="4400" i="1" dirty="0" err="1"/>
              <a:t>Psychoanalysis</a:t>
            </a:r>
            <a:r>
              <a:rPr lang="pt-BR" sz="4400" i="1" dirty="0"/>
              <a:t>, 93</a:t>
            </a:r>
            <a:r>
              <a:rPr lang="pt-BR" sz="4400" dirty="0"/>
              <a:t>, 1449-1459. 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9DC-4217-E947-A017-A01469E0B7C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7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F095E-EE66-0A40-8D79-32F3755F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Os tipos de problemas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BFEFBE-3CB0-9747-8F14-35CE9E463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Assim, os problemas, os termos da psicologia clínica e da </a:t>
            </a:r>
            <a:r>
              <a:rPr lang="pt-BR" sz="2400" dirty="0" err="1"/>
              <a:t>perinatalidade</a:t>
            </a:r>
            <a:r>
              <a:rPr lang="pt-BR" sz="2400" dirty="0"/>
              <a:t>, serão colocados essencialmente neste manual em termos de trajetórias humanas (individuais e coletivas) nos quais o capítulo perinatal ocupa um lugar capital: 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Seja no momento inaugural no qual o embrião/feto/bebê nasce humano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Seja no momento onde este </a:t>
            </a:r>
            <a:r>
              <a:rPr lang="pt-BR" dirty="0" err="1"/>
              <a:t>ex-embrião</a:t>
            </a:r>
            <a:r>
              <a:rPr lang="pt-BR" dirty="0"/>
              <a:t>/feto/bebê (</a:t>
            </a:r>
            <a:r>
              <a:rPr lang="pt-BR" dirty="0" err="1"/>
              <a:t>re</a:t>
            </a:r>
            <a:r>
              <a:rPr lang="pt-BR" dirty="0"/>
              <a:t>)torna-se pais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Seja no momento onde este </a:t>
            </a:r>
            <a:r>
              <a:rPr lang="pt-BR" dirty="0" err="1"/>
              <a:t>ex-embrião</a:t>
            </a:r>
            <a:r>
              <a:rPr lang="pt-BR" dirty="0"/>
              <a:t>/feto/bebê (tornado pais ou não) é um cuidado em </a:t>
            </a:r>
            <a:r>
              <a:rPr lang="pt-BR" dirty="0" err="1"/>
              <a:t>perinatalidade</a:t>
            </a:r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dirty="0"/>
              <a:t>A psicologia clínica perinatal é dedicada aos múltiplos cenários de </a:t>
            </a:r>
            <a:r>
              <a:rPr lang="pt-BR" i="1" dirty="0"/>
              <a:t>crises</a:t>
            </a:r>
            <a:r>
              <a:rPr lang="pt-BR" dirty="0"/>
              <a:t> e de </a:t>
            </a:r>
            <a:r>
              <a:rPr lang="pt-BR" i="1" dirty="0"/>
              <a:t>rupturas</a:t>
            </a:r>
            <a:r>
              <a:rPr lang="pt-BR" dirty="0"/>
              <a:t> do (</a:t>
            </a:r>
            <a:r>
              <a:rPr lang="pt-BR" dirty="0" err="1"/>
              <a:t>re</a:t>
            </a:r>
            <a:r>
              <a:rPr lang="pt-BR" dirty="0"/>
              <a:t>)tornar-se pais, da nascer humano e permanecer cuidador. </a:t>
            </a:r>
          </a:p>
          <a:p>
            <a:pPr algn="just">
              <a:lnSpc>
                <a:spcPct val="150000"/>
              </a:lnSpc>
            </a:pPr>
            <a:r>
              <a:rPr lang="pt-BR" sz="2000" dirty="0" err="1"/>
              <a:t>Missonnier</a:t>
            </a:r>
            <a:r>
              <a:rPr lang="pt-BR" sz="2000" dirty="0"/>
              <a:t>, S., </a:t>
            </a:r>
            <a:r>
              <a:rPr lang="pt-BR" sz="2000" dirty="0" err="1"/>
              <a:t>Blazy</a:t>
            </a:r>
            <a:r>
              <a:rPr lang="pt-BR" sz="2000" dirty="0"/>
              <a:t>, M., </a:t>
            </a:r>
            <a:r>
              <a:rPr lang="pt-BR" sz="2000" dirty="0" err="1"/>
              <a:t>Boige</a:t>
            </a:r>
            <a:r>
              <a:rPr lang="pt-BR" sz="2000" dirty="0"/>
              <a:t>, N., </a:t>
            </a:r>
            <a:r>
              <a:rPr lang="pt-BR" sz="2000" dirty="0" err="1"/>
              <a:t>Presme</a:t>
            </a:r>
            <a:r>
              <a:rPr lang="pt-BR" sz="2000" dirty="0"/>
              <a:t>, N., &amp; </a:t>
            </a:r>
            <a:r>
              <a:rPr lang="pt-BR" sz="2000" dirty="0" err="1"/>
              <a:t>Tagawa</a:t>
            </a:r>
            <a:r>
              <a:rPr lang="pt-BR" sz="2000" dirty="0"/>
              <a:t>, O. (Eds.). (2012). </a:t>
            </a:r>
            <a:r>
              <a:rPr lang="pt-BR" sz="2000" b="1" i="1" dirty="0"/>
              <a:t>Manuel de </a:t>
            </a:r>
            <a:r>
              <a:rPr lang="pt-BR" sz="2000" b="1" i="1" dirty="0" err="1"/>
              <a:t>psychologie</a:t>
            </a:r>
            <a:r>
              <a:rPr lang="pt-BR" sz="2000" b="1" i="1" dirty="0"/>
              <a:t> clinique de </a:t>
            </a:r>
            <a:r>
              <a:rPr lang="pt-BR" sz="2000" b="1" i="1" dirty="0" err="1"/>
              <a:t>la</a:t>
            </a:r>
            <a:r>
              <a:rPr lang="pt-BR" sz="2000" b="1" i="1" dirty="0"/>
              <a:t> </a:t>
            </a:r>
            <a:r>
              <a:rPr lang="pt-BR" sz="2000" b="1" i="1" dirty="0" err="1"/>
              <a:t>périnatalité</a:t>
            </a:r>
            <a:r>
              <a:rPr lang="pt-BR" sz="2000" b="1" dirty="0"/>
              <a:t>. </a:t>
            </a:r>
            <a:r>
              <a:rPr lang="pt-BR" sz="2000" dirty="0" err="1"/>
              <a:t>Elsevier</a:t>
            </a:r>
            <a:r>
              <a:rPr lang="pt-BR" sz="2000" dirty="0"/>
              <a:t> </a:t>
            </a:r>
            <a:r>
              <a:rPr lang="pt-BR" sz="2000" dirty="0" err="1"/>
              <a:t>Masson</a:t>
            </a:r>
            <a:r>
              <a:rPr lang="pt-BR" sz="2000" dirty="0"/>
              <a:t>. </a:t>
            </a: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8CA9CA-B59C-3B40-A24D-33165FE2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19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5ABA0-4A05-4A44-9437-C9AD1867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/>
              <a:t>II. Os Problemas Gerais e Universais </a:t>
            </a:r>
            <a:br>
              <a:rPr lang="pt-BR" sz="3200" b="1" dirty="0"/>
            </a:br>
            <a:r>
              <a:rPr lang="pt-BR" sz="3200" b="1" dirty="0"/>
              <a:t>com os quais se chega ou se depara a Psicanálise Perinatal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538182-946C-5F40-AD04-C651839F6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endParaRPr lang="pt-BR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dirty="0" err="1"/>
              <a:t>Neotonia</a:t>
            </a:r>
            <a:r>
              <a:rPr lang="pt-BR" dirty="0"/>
              <a:t> e </a:t>
            </a:r>
            <a:r>
              <a:rPr lang="pt-BR" dirty="0" err="1"/>
              <a:t>Epigênese</a:t>
            </a:r>
            <a:endParaRPr lang="pt-BR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dirty="0"/>
              <a:t>Quadro geral dos problemas-objeto da Psicanálise Perinatal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dirty="0"/>
              <a:t>Como os bebês apreendem o mundo?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dirty="0"/>
              <a:t>Quais são os planos de desenvolvimento do bebê?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dirty="0"/>
              <a:t>A Psicanálise Perinatal no campo de tratamento e prevenção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dirty="0"/>
              <a:t>O cuidado com o período perinatal exige uma abordagem interdisciplinar, seja preventiva seja curativa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089CBC-3024-4544-BDA6-CEA85AE4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8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58869-6EBA-464C-818C-A22C0E01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/>
              <a:t>1. </a:t>
            </a:r>
            <a:r>
              <a:rPr lang="pt-BR" sz="3200" b="1" dirty="0" err="1"/>
              <a:t>Neotonia</a:t>
            </a:r>
            <a:r>
              <a:rPr lang="pt-BR" sz="3200" b="1" dirty="0"/>
              <a:t> e </a:t>
            </a:r>
            <a:r>
              <a:rPr lang="pt-BR" sz="3200" b="1" dirty="0" err="1"/>
              <a:t>Epigênese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2A218D-CDB9-1F40-BE0E-197D089BE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ct val="200000"/>
              </a:lnSpc>
            </a:pPr>
            <a:r>
              <a:rPr lang="pt-BR" b="1" dirty="0"/>
              <a:t>NEOTONIA</a:t>
            </a:r>
          </a:p>
          <a:p>
            <a:pPr lvl="2" algn="just">
              <a:lnSpc>
                <a:spcPct val="200000"/>
              </a:lnSpc>
            </a:pPr>
            <a:r>
              <a:rPr lang="pt-BR" dirty="0"/>
              <a:t> Ou seja, a imaturidade do ser humano ao nascer, o que o ser humano bem frágil, vulnerável e dependente do ambiente </a:t>
            </a:r>
          </a:p>
          <a:p>
            <a:pPr lvl="1" algn="just">
              <a:lnSpc>
                <a:spcPct val="200000"/>
              </a:lnSpc>
            </a:pPr>
            <a:r>
              <a:rPr lang="pt-BR" b="1" dirty="0" err="1"/>
              <a:t>Epigênese</a:t>
            </a:r>
            <a:r>
              <a:rPr lang="pt-BR" dirty="0"/>
              <a:t> </a:t>
            </a:r>
          </a:p>
          <a:p>
            <a:pPr lvl="2" algn="just">
              <a:lnSpc>
                <a:spcPct val="200000"/>
              </a:lnSpc>
            </a:pPr>
            <a:r>
              <a:rPr lang="pt-BR" dirty="0"/>
              <a:t>Corresponde ao conjunto de mecanismos que governam a expressão de nosso genoma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454596-446A-364C-9B29-F903FA17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467-85B1-A14F-9F02-E5282F964E0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38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75355-2A76-D045-ADA5-871F5D4F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600" dirty="0"/>
            </a:br>
            <a:br>
              <a:rPr lang="pt-BR" sz="3600" dirty="0"/>
            </a:br>
            <a:r>
              <a:rPr lang="pt-BR" sz="3600" b="1" dirty="0"/>
              <a:t>2. Quadro geral dos problemas-objeto da Psicanálise Perinatal</a:t>
            </a:r>
            <a:br>
              <a:rPr lang="pt-BR" sz="3600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F4D1E1-54B2-F54C-B1EC-290356A56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2">
              <a:lnSpc>
                <a:spcPct val="120000"/>
              </a:lnSpc>
            </a:pPr>
            <a:r>
              <a:rPr lang="pt-BR" dirty="0"/>
              <a:t>O desenvolvimento do bebê: 4 planos-campos do desenvolvimento</a:t>
            </a:r>
          </a:p>
          <a:p>
            <a:pPr lvl="4" algn="just">
              <a:lnSpc>
                <a:spcPct val="120000"/>
              </a:lnSpc>
            </a:pPr>
            <a:r>
              <a:rPr lang="pt-BR" sz="1900" dirty="0"/>
              <a:t>o da autopreservação, </a:t>
            </a:r>
          </a:p>
          <a:p>
            <a:pPr lvl="4" algn="just">
              <a:lnSpc>
                <a:spcPct val="120000"/>
              </a:lnSpc>
            </a:pPr>
            <a:r>
              <a:rPr lang="pt-BR" sz="1900" dirty="0"/>
              <a:t>o do apego [</a:t>
            </a:r>
            <a:r>
              <a:rPr lang="pt-BR" sz="1900" i="1" dirty="0" err="1"/>
              <a:t>attachment</a:t>
            </a:r>
            <a:r>
              <a:rPr lang="pt-BR" sz="1900" dirty="0"/>
              <a:t>], </a:t>
            </a:r>
          </a:p>
          <a:p>
            <a:pPr lvl="4" algn="just">
              <a:lnSpc>
                <a:spcPct val="120000"/>
              </a:lnSpc>
            </a:pPr>
            <a:r>
              <a:rPr lang="pt-BR" sz="1900" dirty="0"/>
              <a:t>o da a intersubjetividade </a:t>
            </a:r>
          </a:p>
          <a:p>
            <a:pPr lvl="4" algn="just">
              <a:lnSpc>
                <a:spcPct val="120000"/>
              </a:lnSpc>
            </a:pPr>
            <a:r>
              <a:rPr lang="pt-BR" sz="1900" dirty="0"/>
              <a:t>e o da regulação das experiências de prazer e desprazer.</a:t>
            </a:r>
            <a:endParaRPr lang="pt-BR" dirty="0"/>
          </a:p>
          <a:p>
            <a:pPr lvl="2">
              <a:lnSpc>
                <a:spcPct val="120000"/>
              </a:lnSpc>
            </a:pPr>
            <a:r>
              <a:rPr lang="pt-BR" dirty="0"/>
              <a:t>O surgimento da vida psíquica</a:t>
            </a:r>
          </a:p>
          <a:p>
            <a:pPr lvl="3">
              <a:lnSpc>
                <a:spcPct val="120000"/>
              </a:lnSpc>
            </a:pPr>
            <a:r>
              <a:rPr lang="pt-BR" dirty="0"/>
              <a:t>Origem</a:t>
            </a:r>
          </a:p>
          <a:p>
            <a:pPr lvl="3">
              <a:lnSpc>
                <a:spcPct val="120000"/>
              </a:lnSpc>
            </a:pPr>
            <a:r>
              <a:rPr lang="pt-BR" dirty="0" err="1"/>
              <a:t>Inter-subjetividade</a:t>
            </a:r>
            <a:r>
              <a:rPr lang="pt-BR" dirty="0"/>
              <a:t>, </a:t>
            </a:r>
            <a:r>
              <a:rPr lang="pt-BR" dirty="0" err="1"/>
              <a:t>intra-subjetividade</a:t>
            </a:r>
            <a:r>
              <a:rPr lang="pt-BR" dirty="0"/>
              <a:t>, subjetividade, </a:t>
            </a:r>
            <a:r>
              <a:rPr lang="pt-BR" dirty="0" err="1"/>
              <a:t>transicionalidade</a:t>
            </a:r>
            <a:endParaRPr lang="pt-BR" dirty="0"/>
          </a:p>
          <a:p>
            <a:pPr lvl="3">
              <a:lnSpc>
                <a:spcPct val="120000"/>
              </a:lnSpc>
            </a:pPr>
            <a:r>
              <a:rPr lang="pt-BR" dirty="0"/>
              <a:t>Como os bebês  apreendem o mundo?  </a:t>
            </a:r>
          </a:p>
          <a:p>
            <a:pPr lvl="2">
              <a:lnSpc>
                <a:spcPct val="120000"/>
              </a:lnSpc>
            </a:pPr>
            <a:r>
              <a:rPr lang="pt-BR" dirty="0"/>
              <a:t>Os problemas mais graves do desenvolvimento emocional: </a:t>
            </a:r>
          </a:p>
          <a:p>
            <a:pPr lvl="3">
              <a:lnSpc>
                <a:spcPct val="120000"/>
              </a:lnSpc>
            </a:pPr>
            <a:r>
              <a:rPr lang="pt-BR" dirty="0"/>
              <a:t>síndromes, autismo, problemas globais do desenvolvimento</a:t>
            </a:r>
          </a:p>
          <a:p>
            <a:pPr lvl="2">
              <a:lnSpc>
                <a:spcPct val="120000"/>
              </a:lnSpc>
            </a:pPr>
            <a:r>
              <a:rPr lang="pt-BR" dirty="0"/>
              <a:t>A constituição da </a:t>
            </a:r>
            <a:r>
              <a:rPr lang="pt-BR" dirty="0" err="1"/>
              <a:t>parentalidade</a:t>
            </a:r>
            <a:endParaRPr lang="pt-BR" dirty="0"/>
          </a:p>
          <a:p>
            <a:pPr lvl="3">
              <a:lnSpc>
                <a:spcPct val="120000"/>
              </a:lnSpc>
            </a:pPr>
            <a:r>
              <a:rPr lang="pt-BR" dirty="0"/>
              <a:t>Tornar-se mãe</a:t>
            </a:r>
          </a:p>
          <a:p>
            <a:pPr lvl="3">
              <a:lnSpc>
                <a:spcPct val="120000"/>
              </a:lnSpc>
            </a:pPr>
            <a:r>
              <a:rPr lang="pt-BR" dirty="0"/>
              <a:t>Tornar-se pai</a:t>
            </a:r>
          </a:p>
          <a:p>
            <a:pPr lvl="2">
              <a:lnSpc>
                <a:spcPct val="120000"/>
              </a:lnSpc>
            </a:pPr>
            <a:r>
              <a:rPr lang="pt-BR" dirty="0"/>
              <a:t>Os ambientes: </a:t>
            </a:r>
            <a:r>
              <a:rPr lang="pt-BR" i="1" dirty="0"/>
              <a:t>holding</a:t>
            </a:r>
            <a:r>
              <a:rPr lang="pt-BR" dirty="0"/>
              <a:t> e </a:t>
            </a:r>
            <a:r>
              <a:rPr lang="pt-BR" i="1" dirty="0" err="1"/>
              <a:t>handling</a:t>
            </a:r>
            <a:endParaRPr lang="pt-BR" i="1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45D5E8-D4E6-9241-A3C5-71BDD16A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419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5628</Words>
  <Application>Microsoft Macintosh PowerPoint</Application>
  <PresentationFormat>Widescreen</PresentationFormat>
  <Paragraphs>368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Times New Roman</vt:lpstr>
      <vt:lpstr>Wingdings</vt:lpstr>
      <vt:lpstr>Tema do Office</vt:lpstr>
      <vt:lpstr>Aula 7  A psicanálise perinatal vista a partir de uma  matriz histórica-analítico-crítica </vt:lpstr>
      <vt:lpstr>Apresentação da estrutura da Matriz Analítico-Histórico-Crítica para compreensão das propostas da Psicanálise Perinatal</vt:lpstr>
      <vt:lpstr> Apresentação da estrutura da Matriz Analítico-Histórico-Crítica para compreensão das propostas da Psicanálise Perinatal </vt:lpstr>
      <vt:lpstr>I. Os Problemas de Base, a partir dos quais a psicanálise perinatal constrói sua proposta teórica e prática</vt:lpstr>
      <vt:lpstr> </vt:lpstr>
      <vt:lpstr>Os tipos de problemas </vt:lpstr>
      <vt:lpstr>II. Os Problemas Gerais e Universais  com os quais se chega ou se depara a Psicanálise Perinatal</vt:lpstr>
      <vt:lpstr>1. Neotonia e Epigênese</vt:lpstr>
      <vt:lpstr>  2. Quadro geral dos problemas-objeto da Psicanálise Perinatal  </vt:lpstr>
      <vt:lpstr>  3. Como os bebês apreendem o mundo?  </vt:lpstr>
      <vt:lpstr>  Saber como o bebê vê e sente o mundo pode parecer um desafio. Mas agora temos um certo conhecimento que nos permite colocar-nos um pouco em sua pele, ou em seu olhar, o que, claro, só é possível por meio de nossas identificações regressivas com nossas próprias partes infantis mais arcaicas.   </vt:lpstr>
      <vt:lpstr>  4. Quais são os planos de desenvolvimento do bebê?   </vt:lpstr>
      <vt:lpstr>Apresentação do PowerPoint</vt:lpstr>
      <vt:lpstr>Apresentação do PowerPoint</vt:lpstr>
      <vt:lpstr>5. A Psicanálise Perinatal no campo de tratamento e prevenção</vt:lpstr>
      <vt:lpstr>Apresentação do PowerPoint</vt:lpstr>
      <vt:lpstr>Apresentação do PowerPoint</vt:lpstr>
      <vt:lpstr>A necessidade de uma perspectiva transdisciplinar ou interdisciplinar</vt:lpstr>
      <vt:lpstr> 6. O cuidado com o período perinatal exige uma abordagem interdisciplinar, seja preventiva seja curativa  </vt:lpstr>
      <vt:lpstr> A necessidade da Interdisciplinaridade  </vt:lpstr>
      <vt:lpstr>III. A ontologia como um problema  nem sempre explicitado nas diversas propostas da Psicanálise Perinatal </vt:lpstr>
      <vt:lpstr>IV. A diversidade de operadores teórico-clínicos  no campo da Psicanálise Perinatal</vt:lpstr>
      <vt:lpstr> Fundamentos teóricos da psicologia clínica perinatal   (Missonnier et al., 2012, p. 12) </vt:lpstr>
      <vt:lpstr>Apresentação do PowerPoint</vt:lpstr>
      <vt:lpstr>V. TEORIAS DO DESENVOLVIMENTO </vt:lpstr>
      <vt:lpstr>VI. Problemas relacionados às fases do desenvolvimento, a partir do campo da Psicanálise Perinatal</vt:lpstr>
      <vt:lpstr> LINHAS DO DESENVOLVIMENTO   </vt:lpstr>
      <vt:lpstr> VII. Métodos de pesquisa, métodos de ação clínica, na Psicanálise Perinatal  </vt:lpstr>
      <vt:lpstr>O Bebê: clínico (reconstruído) e o bebê observado</vt:lpstr>
      <vt:lpstr>VIII. Avaliação Heurística e telos  para o desenvolvimento da Psicanálise Perinatal</vt:lpstr>
      <vt:lpstr> Apresentação da estrutura da Matriz Analítico-Histórico-Crítica para compreensão das propostas da Psicanálise Perinatal </vt:lpstr>
      <vt:lpstr> 5. Contribuições da perinatalidade  para as Teorias do Desenvolvimento </vt:lpstr>
      <vt:lpstr>Apresentação do PowerPoint</vt:lpstr>
      <vt:lpstr>LINHAS DO DESENVOLVIMENTO</vt:lpstr>
      <vt:lpstr>Figurações do processo de desenvolvimento socioemocional </vt:lpstr>
      <vt:lpstr> LINHAS DO DESENVOLVIMENTO </vt:lpstr>
      <vt:lpstr>APRESENTAÇÃO FIGURADA  DO DESENVOLVIMENTO EMOCIONAL  </vt:lpstr>
      <vt:lpstr>Apresentação do PowerPoint</vt:lpstr>
      <vt:lpstr>Fases do Desenvolvimento </vt:lpstr>
      <vt:lpstr> FIGURAÇÕES DAS FASES DO DESENVOLVIMENTO </vt:lpstr>
      <vt:lpstr>Apresentação do PowerPoint</vt:lpstr>
      <vt:lpstr>Prancha 3 Fase da Dependência Absoluta : </vt:lpstr>
      <vt:lpstr>Diz Winnicott, referindo-se a esta fase</vt:lpstr>
      <vt:lpstr>Apresentação do PowerPoint</vt:lpstr>
      <vt:lpstr> Prancha 4 Fase da Dependência Relativa :  </vt:lpstr>
      <vt:lpstr>Diz Winnicott, referindo-se a esta fase</vt:lpstr>
      <vt:lpstr>Apresentação do PowerPoint</vt:lpstr>
      <vt:lpstr>Fase Rumo à Independência   Diz Winnicott, referindo-se a esta fase </vt:lpstr>
      <vt:lpstr>Prancha 5 Fase da Independência Relativa Infantil :  </vt:lpstr>
      <vt:lpstr>Apresentação do PowerPoint</vt:lpstr>
      <vt:lpstr>Prancha 6 Fase da Independência Relativa Adulta : </vt:lpstr>
      <vt:lpstr>Apresentação do PowerPoint</vt:lpstr>
      <vt:lpstr>DESENVOLVIMENTO &amp; PSICOPATOLOGIA</vt:lpstr>
      <vt:lpstr> PSICOPATOLOGIA (cont.)</vt:lpstr>
      <vt:lpstr>Para uma descrição mais detalhada… - 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psicanálise perinatal vista a partira da matriz histórica-analítico-crítica</dc:title>
  <dc:creator>Microsoft Office User</dc:creator>
  <cp:lastModifiedBy>Leopoldo Fulgencio</cp:lastModifiedBy>
  <cp:revision>36</cp:revision>
  <dcterms:created xsi:type="dcterms:W3CDTF">2021-11-07T15:29:18Z</dcterms:created>
  <dcterms:modified xsi:type="dcterms:W3CDTF">2022-06-04T10:20:15Z</dcterms:modified>
</cp:coreProperties>
</file>