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71" r:id="rId5"/>
    <p:sldId id="272" r:id="rId6"/>
    <p:sldId id="282" r:id="rId7"/>
    <p:sldId id="273" r:id="rId8"/>
    <p:sldId id="274" r:id="rId9"/>
    <p:sldId id="275" r:id="rId10"/>
    <p:sldId id="262" r:id="rId11"/>
    <p:sldId id="264" r:id="rId12"/>
    <p:sldId id="265" r:id="rId13"/>
    <p:sldId id="260" r:id="rId14"/>
    <p:sldId id="269" r:id="rId15"/>
    <p:sldId id="276" r:id="rId16"/>
    <p:sldId id="278" r:id="rId17"/>
    <p:sldId id="277" r:id="rId18"/>
    <p:sldId id="26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A16D0-0132-48B3-96A5-5BB53417A6E0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F8FF-24A1-4735-8FAA-82E5D89D53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34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C73F2BB7-ED10-43A2-8571-D1B417FC56B4}" type="slidenum">
              <a:rPr lang="en-GB" altLang="pt-BR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GB" altLang="pt-BR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7863"/>
            <a:ext cx="4600575" cy="3449637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938" y="4353291"/>
            <a:ext cx="5013325" cy="41308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51D87D60-8C1C-4A08-BBC1-F26AE1E2BBD6}" type="slidenum">
              <a:rPr lang="en-GB" altLang="pt-BR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en-GB" altLang="pt-BR" sz="12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7863"/>
            <a:ext cx="4600575" cy="344963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3291"/>
            <a:ext cx="5013325" cy="41308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5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AD12-A8D8-499C-9DDD-F60B6E36609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5045-F2B0-4493-9391-A4392E724A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7 – Instituições e processo decisório em política externa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344816" cy="175260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RI5010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álise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Externa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7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3742"/>
          <a:stretch/>
        </p:blipFill>
        <p:spPr bwMode="auto">
          <a:xfrm>
            <a:off x="42675" y="1628800"/>
            <a:ext cx="9101325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35" y="764704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Descritivas dos Dias de Tramitação dos Projetos de Política Externa na Câmara dos Deputados por iniciativa (2008-2105)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r="10848" b="17239"/>
          <a:stretch/>
        </p:blipFill>
        <p:spPr bwMode="auto">
          <a:xfrm>
            <a:off x="467535" y="2708920"/>
            <a:ext cx="8465491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8248" y="4653136"/>
            <a:ext cx="8064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192 projetos de iniciativa da presidência, 28 (14,5%) apresentaram alguma intervenção parlamentar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 de apoiar a política externa do governo em plenário (2008-2014)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2119" b="7163"/>
          <a:stretch/>
        </p:blipFill>
        <p:spPr bwMode="auto">
          <a:xfrm>
            <a:off x="755576" y="1340768"/>
            <a:ext cx="763284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0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Argentina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2" y="925070"/>
            <a:ext cx="8839084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56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Aprovação</a:t>
            </a:r>
            <a:r>
              <a:rPr 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Popular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2933"/>
            <a:ext cx="6984778" cy="525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1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Perspectiva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do Vietnã e Fim da Guerra Fria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Diminuição do custo de se opor ao presidente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Diluição da fronteira entre doméstico e internacional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distributivo crescente das decisões de política externa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23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of Deputies Foreign Policy Ideal Points Brazil 1995-2002</a:t>
            </a: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427984" y="548680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 of Deputies Foreign Policy Ideal Points Brazil 2003-2014 </a:t>
            </a:r>
            <a:endParaRPr lang="pt-B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9" name="Espaço Reservado para Conteúdo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1124743"/>
            <a:ext cx="468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Espaço Reservado para Conteúdo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124743"/>
            <a:ext cx="468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115616" y="6165304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Própria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86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Partisanship – Pós-Guerra Fria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voteview.com/images/gulfw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" y="1340768"/>
            <a:ext cx="44280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voteview.com/images/gulfwa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54" y="1340768"/>
            <a:ext cx="465553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75656" y="5733256"/>
            <a:ext cx="544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Poole e Rosenthal, disponível em: voteview.com.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76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 de apoiar a política externa do governo em plenário (2015)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2705" b="5424"/>
          <a:stretch/>
        </p:blipFill>
        <p:spPr bwMode="auto">
          <a:xfrm>
            <a:off x="323528" y="1268760"/>
            <a:ext cx="8424936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0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CD40537E-5555-493A-BF49-354FF5660D76}" type="slidenum">
              <a:rPr lang="en-GB" altLang="pt-BR" sz="1400" smtClean="0">
                <a:solidFill>
                  <a:srgbClr val="000000"/>
                </a:solidFill>
              </a:rPr>
              <a:pPr/>
              <a:t>19</a:t>
            </a:fld>
            <a:endParaRPr lang="en-GB" altLang="pt-BR" sz="1400" dirty="0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17198" y="0"/>
            <a:ext cx="7771154" cy="98072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acerca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Legislativo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GB" altLang="pt-BR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pt-BR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</a:t>
            </a:r>
            <a:endParaRPr lang="en-GB" altLang="pt-BR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983116" y="1124744"/>
            <a:ext cx="7510358" cy="751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Descentralização decisória: diminuição da possibilidade de se formular políticas 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equivocadas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Perda de agilidade decisória em momentos de crise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Aumento </a:t>
            </a: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do poder de barganha no plano 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internacional (Jogos de Dois Níveis)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Dependência do presidente - perda de credibilidade</a:t>
            </a: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Natureza da Política Externa  - Política Paroquial</a:t>
            </a:r>
            <a:endParaRPr lang="pt-BR" altLang="pt-BR" sz="24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AutoNum type="arabicPeriod"/>
            </a:pP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Maior estabilidade dos acordos internacionais</a:t>
            </a:r>
            <a:r>
              <a:rPr lang="pt-BR" altLang="pt-BR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incentivando </a:t>
            </a:r>
            <a:r>
              <a:rPr lang="pt-BR" altLang="pt-BR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a cooperação (Martin, 2000) - aumento do número de pontos de veto.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1875"/>
              </a:spcBef>
              <a:buSzPct val="75000"/>
            </a:pPr>
            <a:r>
              <a:rPr lang="pt-BR" altLang="pt-BR" sz="20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pt-BR" altLang="pt-BR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None/>
            </a:pPr>
            <a:endParaRPr lang="en-GB" altLang="pt-BR" sz="2000" b="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SzPct val="75000"/>
              <a:buFont typeface="Wingdings" pitchFamily="2" charset="2"/>
              <a:buChar char=""/>
            </a:pPr>
            <a:endParaRPr lang="en-GB" altLang="pt-BR" sz="3000" b="0" dirty="0">
              <a:solidFill>
                <a:srgbClr val="000000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ts val="1875"/>
              </a:spcBef>
              <a:buFont typeface="Arial" charset="0"/>
              <a:buNone/>
            </a:pPr>
            <a:endParaRPr lang="en-GB" altLang="pt-BR" sz="3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56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en-US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Externa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Políticos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Externa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Argentina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Relações Executivo – Legislativo na formulação da Política Externa</a:t>
            </a:r>
            <a:endParaRPr lang="pt-BR" dirty="0">
              <a:solidFill>
                <a:srgbClr val="6600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 Player Institucional (Tsebelis, 1995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Longa tradição de pesquisa na literatura norte-americana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Duas perspectivas argumentativas: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Preponderância </a:t>
            </a:r>
            <a:r>
              <a:rPr lang="pt-BR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Poder Executivo frente a um Congresso </a:t>
            </a:r>
            <a:r>
              <a:rPr lang="pt-BR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pouco </a:t>
            </a:r>
            <a:r>
              <a:rPr lang="pt-BR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assertivo em política </a:t>
            </a:r>
            <a:r>
              <a:rPr lang="pt-BR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externa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Congresso tão atuante em política externa quanto no âmbito doméstico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60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Primeira Perspectiva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Constitucional de Poderes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Influência: Delegação X Abdicação       EUA X BRA (Oliveira, 2003)</a:t>
            </a:r>
          </a:p>
          <a:p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Desinteresse Eleitoral e Opinião Pública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(Rosenau, 1967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Holsti, 1992)</a:t>
            </a: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Institucional  do Executivo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 de se Opor ao Presidente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6874853" y="2492896"/>
            <a:ext cx="360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55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Tese do Bipartisanship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2"/>
          </a:xfrm>
        </p:spPr>
        <p:txBody>
          <a:bodyPr/>
          <a:lstStyle/>
          <a:p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distinto da mesma oposição estrutural: King (1986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6000"/>
            <a:ext cx="8213473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Paraguay</a:t>
            </a:r>
            <a:endParaRPr lang="pt-BR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5822" r="1332" b="4781"/>
          <a:stretch/>
        </p:blipFill>
        <p:spPr bwMode="auto">
          <a:xfrm>
            <a:off x="755576" y="1196752"/>
            <a:ext cx="7488832" cy="5445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6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Bipartisanship – Guerra Fria e Vietnã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7862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64088" y="6372051"/>
            <a:ext cx="37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McCormick e Wittkopft</a:t>
            </a:r>
            <a:r>
              <a:rPr lang="pt-BR" b="1" dirty="0"/>
              <a:t> </a:t>
            </a:r>
            <a:r>
              <a:rPr lang="pt-BR" b="1" dirty="0" smtClean="0"/>
              <a:t>(1990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45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Poderes Constitucionais PEB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 descr="Atribuicoes_Constitucionais_Politica_Exter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" y="692696"/>
            <a:ext cx="9130258" cy="4680000"/>
          </a:xfrm>
        </p:spPr>
      </p:pic>
      <p:pic>
        <p:nvPicPr>
          <p:cNvPr id="5" name="Picture 2" descr="C:\Users\Owner\Documents\Legen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00863"/>
            <a:ext cx="384212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88025" y="5336033"/>
            <a:ext cx="33098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U = União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PR = Presidente da República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CN = Congresso Nacional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SF = Senado Federal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STF = Supremo Tribunal Federal</a:t>
            </a:r>
          </a:p>
          <a:p>
            <a:pPr algn="l"/>
            <a:r>
              <a:rPr lang="pt-PT" altLang="pt-BR" sz="1200" dirty="0">
                <a:solidFill>
                  <a:schemeClr val="tx1"/>
                </a:solidFill>
              </a:rPr>
              <a:t>STJ = Superior Tribunal de Justiça</a:t>
            </a:r>
          </a:p>
          <a:p>
            <a:pPr algn="l"/>
            <a:r>
              <a:rPr lang="en-US" altLang="pt-BR" sz="1200" dirty="0">
                <a:solidFill>
                  <a:schemeClr val="tx1"/>
                </a:solidFill>
              </a:rPr>
              <a:t>JF = Justiça Federal</a:t>
            </a:r>
          </a:p>
          <a:p>
            <a:pPr algn="l"/>
            <a:r>
              <a:rPr lang="pt-PT" altLang="pt-BR" sz="1200" dirty="0">
                <a:solidFill>
                  <a:schemeClr val="tx1"/>
                </a:solidFill>
              </a:rPr>
              <a:t>CDN = Conselho Nacional de Defesa</a:t>
            </a:r>
            <a:endParaRPr lang="en-US" alt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4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2E4CBB18-7512-46F4-B694-071178EE5BDB}" type="slidenum">
              <a:rPr lang="en-GB" altLang="pt-BR" sz="1400" smtClean="0">
                <a:solidFill>
                  <a:srgbClr val="000000"/>
                </a:solidFill>
              </a:rPr>
              <a:pPr/>
              <a:t>9</a:t>
            </a:fld>
            <a:endParaRPr lang="en-GB" altLang="pt-BR" sz="1400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690" y="0"/>
            <a:ext cx="7771154" cy="1143000"/>
          </a:xfrm>
        </p:spPr>
        <p:txBody>
          <a:bodyPr>
            <a:normAutofit/>
          </a:bodyPr>
          <a:lstStyle/>
          <a:p>
            <a:pPr marL="342900" indent="-3429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Abdicação </a:t>
            </a:r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 </a:t>
            </a: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</a:t>
            </a:r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endParaRPr lang="en-GB" altLang="pt-BR" sz="3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832205" y="19510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pt-BR" altLang="pt-BR" sz="2400" b="0" dirty="0">
              <a:latin typeface="Times New Roman" pitchFamily="18" charset="0"/>
            </a:endParaRPr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879091" y="4286250"/>
            <a:ext cx="737702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>
            <a:off x="1514965" y="40767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1" name="Freeform 19"/>
          <p:cNvSpPr>
            <a:spLocks/>
          </p:cNvSpPr>
          <p:nvPr/>
        </p:nvSpPr>
        <p:spPr bwMode="auto">
          <a:xfrm>
            <a:off x="3774226" y="2882900"/>
            <a:ext cx="2591850" cy="1411288"/>
          </a:xfrm>
          <a:custGeom>
            <a:avLst/>
            <a:gdLst>
              <a:gd name="T0" fmla="*/ 0 w 1769"/>
              <a:gd name="T1" fmla="*/ 2147483647 h 889"/>
              <a:gd name="T2" fmla="*/ 2147483647 w 1769"/>
              <a:gd name="T3" fmla="*/ 0 h 889"/>
              <a:gd name="T4" fmla="*/ 2147483647 w 1769"/>
              <a:gd name="T5" fmla="*/ 2147483647 h 889"/>
              <a:gd name="T6" fmla="*/ 0 60000 65536"/>
              <a:gd name="T7" fmla="*/ 0 60000 65536"/>
              <a:gd name="T8" fmla="*/ 0 60000 65536"/>
              <a:gd name="T9" fmla="*/ 0 w 1769"/>
              <a:gd name="T10" fmla="*/ 0 h 889"/>
              <a:gd name="T11" fmla="*/ 1769 w 1769"/>
              <a:gd name="T12" fmla="*/ 889 h 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889">
                <a:moveTo>
                  <a:pt x="0" y="888"/>
                </a:moveTo>
                <a:lnTo>
                  <a:pt x="864" y="0"/>
                </a:lnTo>
                <a:lnTo>
                  <a:pt x="1769" y="889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1752" name="CaixaDeTexto 8"/>
          <p:cNvSpPr txBox="1">
            <a:spLocks noChangeArrowheads="1"/>
          </p:cNvSpPr>
          <p:nvPr/>
        </p:nvSpPr>
        <p:spPr bwMode="auto">
          <a:xfrm>
            <a:off x="0" y="4357688"/>
            <a:ext cx="2316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1600" b="0" dirty="0">
                <a:solidFill>
                  <a:schemeClr val="tx1"/>
                </a:solidFill>
              </a:rPr>
              <a:t>Abertura Total</a:t>
            </a:r>
            <a:r>
              <a:rPr lang="pt-BR" altLang="pt-BR" sz="2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53" name="CaixaDeTexto 10"/>
          <p:cNvSpPr txBox="1">
            <a:spLocks noChangeArrowheads="1"/>
          </p:cNvSpPr>
          <p:nvPr/>
        </p:nvSpPr>
        <p:spPr bwMode="auto">
          <a:xfrm>
            <a:off x="7473729" y="4143376"/>
            <a:ext cx="1387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pt-BR" altLang="pt-BR" sz="1800" b="0" dirty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1800" b="0" dirty="0">
                <a:solidFill>
                  <a:schemeClr val="tx1"/>
                </a:solidFill>
              </a:rPr>
              <a:t>Autarquia</a:t>
            </a:r>
          </a:p>
        </p:txBody>
      </p:sp>
      <p:cxnSp>
        <p:nvCxnSpPr>
          <p:cNvPr id="31754" name="Conector reto 14"/>
          <p:cNvCxnSpPr>
            <a:cxnSpLocks noChangeShapeType="1"/>
          </p:cNvCxnSpPr>
          <p:nvPr/>
        </p:nvCxnSpPr>
        <p:spPr bwMode="auto">
          <a:xfrm rot="5400000">
            <a:off x="4956579" y="4287105"/>
            <a:ext cx="285750" cy="1466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5" name="CaixaDeTexto 16"/>
          <p:cNvSpPr txBox="1">
            <a:spLocks noChangeArrowheads="1"/>
          </p:cNvSpPr>
          <p:nvPr/>
        </p:nvSpPr>
        <p:spPr bwMode="auto">
          <a:xfrm>
            <a:off x="4902391" y="3714750"/>
            <a:ext cx="328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31756" name="Conector reto 18"/>
          <p:cNvCxnSpPr>
            <a:cxnSpLocks noChangeShapeType="1"/>
          </p:cNvCxnSpPr>
          <p:nvPr/>
        </p:nvCxnSpPr>
        <p:spPr bwMode="auto">
          <a:xfrm rot="5400000" flipH="1" flipV="1">
            <a:off x="6418761" y="4214875"/>
            <a:ext cx="1587" cy="146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onector reto 20"/>
          <p:cNvCxnSpPr>
            <a:cxnSpLocks noChangeShapeType="1"/>
          </p:cNvCxnSpPr>
          <p:nvPr/>
        </p:nvCxnSpPr>
        <p:spPr bwMode="auto">
          <a:xfrm rot="5400000">
            <a:off x="6209282" y="4287106"/>
            <a:ext cx="285750" cy="146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CaixaDeTexto 21"/>
          <p:cNvSpPr txBox="1">
            <a:spLocks noChangeArrowheads="1"/>
          </p:cNvSpPr>
          <p:nvPr/>
        </p:nvSpPr>
        <p:spPr bwMode="auto">
          <a:xfrm>
            <a:off x="6286958" y="3929063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SQ</a:t>
            </a:r>
          </a:p>
        </p:txBody>
      </p:sp>
      <p:sp>
        <p:nvSpPr>
          <p:cNvPr id="31759" name="CaixaDeTexto 22"/>
          <p:cNvSpPr txBox="1">
            <a:spLocks noChangeArrowheads="1"/>
          </p:cNvSpPr>
          <p:nvPr/>
        </p:nvSpPr>
        <p:spPr bwMode="auto">
          <a:xfrm>
            <a:off x="1340613" y="364331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 b="1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pt-BR" altLang="pt-BR" sz="2400" b="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5435932"/>
            <a:ext cx="8136904" cy="92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algn="just" defTabSz="449263" eaLnBrk="0" fontAlgn="base" hangingPunct="0">
              <a:lnSpc>
                <a:spcPct val="7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LIMA</a:t>
            </a:r>
            <a:r>
              <a:rPr lang="pt-BR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Maria Regina Soares e </a:t>
            </a:r>
            <a:r>
              <a:rPr lang="pt-BR" altLang="pt-BR" sz="3600" b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SANTOS</a:t>
            </a:r>
            <a:r>
              <a:rPr lang="pt-BR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Fabiano. (2001), “O Congresso e a Política Exterior</a:t>
            </a:r>
            <a:r>
              <a:rPr lang="pt-BR" altLang="pt-BR" sz="3600" i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”. </a:t>
            </a:r>
            <a:r>
              <a:rPr lang="en-US" altLang="pt-BR" sz="3600" i="1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Lua Nova</a:t>
            </a:r>
            <a:r>
              <a:rPr lang="en-US" altLang="pt-BR" sz="3600" kern="0" baseline="-25000" dirty="0">
                <a:solidFill>
                  <a:srgbClr val="000000"/>
                </a:solidFill>
                <a:latin typeface="Times New Roman"/>
                <a:cs typeface="Lucida Sans Unicode"/>
              </a:rPr>
              <a:t>, n°52, pp. 121-150.</a:t>
            </a:r>
          </a:p>
        </p:txBody>
      </p:sp>
    </p:spTree>
    <p:extLst>
      <p:ext uri="{BB962C8B-B14F-4D97-AF65-F5344CB8AC3E}">
        <p14:creationId xmlns:p14="http://schemas.microsoft.com/office/powerpoint/2010/main" val="3860996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468</Words>
  <Application>Microsoft Office PowerPoint</Application>
  <PresentationFormat>Apresentação na tela (4:3)</PresentationFormat>
  <Paragraphs>71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Aula 7 – Instituições e processo decisório em política externa </vt:lpstr>
      <vt:lpstr>Plano de Aula</vt:lpstr>
      <vt:lpstr>As Relações Executivo – Legislativo na formulação da Política Externa</vt:lpstr>
      <vt:lpstr>Primeira Perspectiva</vt:lpstr>
      <vt:lpstr>Tese do Bipartisanship</vt:lpstr>
      <vt:lpstr>Paraguay</vt:lpstr>
      <vt:lpstr>Bipartisanship – Guerra Fria e Vietnã</vt:lpstr>
      <vt:lpstr>Poderes Constitucionais PEB</vt:lpstr>
      <vt:lpstr>Abdicação Brasil Política Comercial</vt:lpstr>
      <vt:lpstr>Apresentação do PowerPoint</vt:lpstr>
      <vt:lpstr>Estatísticas Descritivas dos Dias de Tramitação dos Projetos de Política Externa na Câmara dos Deputados por iniciativa (2008-2105)</vt:lpstr>
      <vt:lpstr>Probabilidade de apoiar a política externa do governo em plenário (2008-2014)</vt:lpstr>
      <vt:lpstr>Argentina</vt:lpstr>
      <vt:lpstr>Aprovação Popular</vt:lpstr>
      <vt:lpstr>Segunda Perspectiva</vt:lpstr>
      <vt:lpstr>Apresentação do PowerPoint</vt:lpstr>
      <vt:lpstr>Partisanship – Pós-Guerra Fria</vt:lpstr>
      <vt:lpstr>Probabilidade de apoiar a política externa do governo em plenário (2015)</vt:lpstr>
      <vt:lpstr>Discussão acerca da Participação do Legislativo em Política Externa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 – Instituições e processo decisório em política externa</dc:title>
  <dc:creator>Daniela Tiberio</dc:creator>
  <cp:lastModifiedBy>Paulo</cp:lastModifiedBy>
  <cp:revision>11</cp:revision>
  <dcterms:created xsi:type="dcterms:W3CDTF">2016-10-13T14:34:54Z</dcterms:created>
  <dcterms:modified xsi:type="dcterms:W3CDTF">2019-10-09T13:34:17Z</dcterms:modified>
</cp:coreProperties>
</file>