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394" r:id="rId2"/>
    <p:sldId id="395" r:id="rId3"/>
    <p:sldId id="396" r:id="rId4"/>
    <p:sldId id="397" r:id="rId5"/>
    <p:sldId id="259" r:id="rId6"/>
    <p:sldId id="358" r:id="rId7"/>
    <p:sldId id="357" r:id="rId8"/>
    <p:sldId id="363" r:id="rId9"/>
    <p:sldId id="504" r:id="rId10"/>
    <p:sldId id="371" r:id="rId11"/>
    <p:sldId id="383" r:id="rId12"/>
    <p:sldId id="384" r:id="rId13"/>
    <p:sldId id="385" r:id="rId14"/>
    <p:sldId id="386" r:id="rId15"/>
    <p:sldId id="387" r:id="rId16"/>
    <p:sldId id="372" r:id="rId17"/>
    <p:sldId id="380" r:id="rId18"/>
    <p:sldId id="381" r:id="rId19"/>
    <p:sldId id="382" r:id="rId20"/>
    <p:sldId id="328" r:id="rId21"/>
    <p:sldId id="40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94" r:id="rId37"/>
    <p:sldId id="495" r:id="rId38"/>
    <p:sldId id="496" r:id="rId39"/>
    <p:sldId id="497" r:id="rId40"/>
    <p:sldId id="465" r:id="rId41"/>
    <p:sldId id="469" r:id="rId42"/>
    <p:sldId id="470" r:id="rId43"/>
    <p:sldId id="486" r:id="rId44"/>
    <p:sldId id="487" r:id="rId45"/>
    <p:sldId id="488" r:id="rId46"/>
    <p:sldId id="492" r:id="rId47"/>
    <p:sldId id="493" r:id="rId48"/>
    <p:sldId id="498" r:id="rId49"/>
    <p:sldId id="499" r:id="rId50"/>
    <p:sldId id="500" r:id="rId51"/>
    <p:sldId id="501" r:id="rId52"/>
    <p:sldId id="502" r:id="rId53"/>
    <p:sldId id="503" r:id="rId54"/>
    <p:sldId id="440" r:id="rId55"/>
    <p:sldId id="441" r:id="rId56"/>
    <p:sldId id="442" r:id="rId57"/>
    <p:sldId id="443" r:id="rId58"/>
    <p:sldId id="444" r:id="rId59"/>
    <p:sldId id="425" r:id="rId60"/>
  </p:sldIdLst>
  <p:sldSz cx="9144000" cy="6858000" type="screen4x3"/>
  <p:notesSz cx="6858000" cy="965835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0000"/>
    <a:srgbClr val="E10000"/>
    <a:srgbClr val="95FFD1"/>
    <a:srgbClr val="C40000"/>
    <a:srgbClr val="D6FF4A"/>
    <a:srgbClr val="9F000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1" d="100"/>
          <a:sy n="61" d="100"/>
        </p:scale>
        <p:origin x="136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6.xml"/><Relationship Id="rId13" Type="http://schemas.openxmlformats.org/officeDocument/2006/relationships/slide" Target="slides/slide42.xml"/><Relationship Id="rId3" Type="http://schemas.openxmlformats.org/officeDocument/2006/relationships/slide" Target="slides/slide29.xml"/><Relationship Id="rId7" Type="http://schemas.openxmlformats.org/officeDocument/2006/relationships/slide" Target="slides/slide35.xml"/><Relationship Id="rId12" Type="http://schemas.openxmlformats.org/officeDocument/2006/relationships/slide" Target="slides/slide41.xml"/><Relationship Id="rId17" Type="http://schemas.openxmlformats.org/officeDocument/2006/relationships/slide" Target="slides/slide47.xml"/><Relationship Id="rId2" Type="http://schemas.openxmlformats.org/officeDocument/2006/relationships/slide" Target="slides/slide28.xml"/><Relationship Id="rId16" Type="http://schemas.openxmlformats.org/officeDocument/2006/relationships/slide" Target="slides/slide45.xml"/><Relationship Id="rId1" Type="http://schemas.openxmlformats.org/officeDocument/2006/relationships/slide" Target="slides/slide27.xml"/><Relationship Id="rId6" Type="http://schemas.openxmlformats.org/officeDocument/2006/relationships/slide" Target="slides/slide34.xml"/><Relationship Id="rId11" Type="http://schemas.openxmlformats.org/officeDocument/2006/relationships/slide" Target="slides/slide39.xml"/><Relationship Id="rId5" Type="http://schemas.openxmlformats.org/officeDocument/2006/relationships/slide" Target="slides/slide33.xml"/><Relationship Id="rId15" Type="http://schemas.openxmlformats.org/officeDocument/2006/relationships/slide" Target="slides/slide44.xml"/><Relationship Id="rId10" Type="http://schemas.openxmlformats.org/officeDocument/2006/relationships/slide" Target="slides/slide38.xml"/><Relationship Id="rId4" Type="http://schemas.openxmlformats.org/officeDocument/2006/relationships/slide" Target="slides/slide31.xml"/><Relationship Id="rId9" Type="http://schemas.openxmlformats.org/officeDocument/2006/relationships/slide" Target="slides/slide37.xml"/><Relationship Id="rId14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44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ED6833B-7DBA-4B6C-8499-7C2804CBEC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582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D3E6FE4-CF6C-4641-8D72-011942DDDD8D}" type="datetimeFigureOut">
              <a:rPr lang="pt-BR"/>
              <a:pPr>
                <a:defRPr/>
              </a:pPr>
              <a:t>05/05/2020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3900"/>
            <a:ext cx="4829175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587875"/>
            <a:ext cx="5486400" cy="4346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4163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174163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2C76B17-EBE3-49DA-8675-A7CB0C6D2D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75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533349-A2E6-4FF3-86A1-8C3E1BAE7933}" type="slidenum">
              <a:rPr lang="pt-BR">
                <a:latin typeface="Arial" charset="0"/>
              </a:rPr>
              <a:pPr/>
              <a:t>1</a:t>
            </a:fld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CDC3ED-F4CA-4F4C-800A-922EBB63A25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7E2172-46C3-4191-9062-6F7653B62C8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6FBB63-6078-491D-A117-295A8E68CCC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DA4BDC-4961-4288-AFC4-13F2DE2EB44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95FF89-E63A-4EC5-A74F-FD088EBF94F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345EA1-E284-4DB4-AFD6-9DD7B87F98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A9C06C-A9A8-4015-93A9-FC8A10590D4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669DF-3BB0-4147-A72A-C0507F71D08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ED9FAC-3DDA-4C94-97A8-46E76CBAE64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F2F224-EE1B-4A90-8C72-8089412E9A2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144617-4545-4F4D-8C35-5A3194D8957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936101-1BC9-4DCB-9951-04A65BC0370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1CEB2E-ECF2-4978-8857-8EB4FE48065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5EF7B0-0731-4654-8BD8-39DE1047D40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2C567-8DA8-4E64-B02F-20E42D11A54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A1F0C5-46EC-4F60-B6C9-A0D3F238053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71934C-16D6-44B7-A474-41E805118E7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93EFC4-76F1-400C-9FFC-21D2A7E716F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F1FB2D-32B7-4137-BA87-330F08C6ED7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7DADB9-3A67-413A-B602-F7C28E8A821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3D3BF-CA17-43FE-B684-4DD75A4574C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0C8EE7-32E4-450A-BA0B-E331B226749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677329-3E45-438C-81EF-1AF7577CC98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5B753-68A8-45C8-93EF-A84547B44FF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DA5028-C571-4F74-8251-0B64F2694BD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75F5E7-EA1D-46DC-9146-D9A7ED008C1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D190C5-C2E7-475B-82EA-FD86E6EB5D5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A7CC65-80F0-48D0-BA0A-78B53317B19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E54B08-8984-4542-8540-51EE46D0271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903AC-36E2-4B8D-810E-B7C2AA6DE32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8B14C7-3575-48FC-85B4-B4FE35DB910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199F72-7941-4AC7-8110-542FA9C1D06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F095E6-2A74-4A51-AA3B-40BBA3DEA7F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DA3D87-6ADA-4B50-801E-AA44CBECF3B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565907-BDB8-4773-AE06-60A91A47E2B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335B2A-BA26-407A-9BDA-59F8D5F9B27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C2DDC-D2C8-45CF-ADC6-B6F80F19992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9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57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CA8E072-F361-497D-9C8F-3BE42C5B92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188372-B4CF-4ABA-AF00-AD5CC270A1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F74122-B221-41A6-B119-5C3AF2A217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0EDA65-A7D2-4091-8976-9624FED08F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8E75F2-3F38-45E3-82C5-BA002B0BD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2C9C72-B203-4296-A8FF-25F54B6643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EC8D88-5E8B-445F-AE93-B426C5C654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41BFB7-01A5-4107-8AA2-EE7A3194A2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7AF625-508A-4731-A713-D3B9E7F868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B3B55B-D216-46D8-87EF-D4BAE6E8D0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5B8324-4BA8-4783-B196-9971FF50F1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47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D183B44-4BA6-4C5F-8E3C-A5E57D4362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ctrTitle" idx="4294967295"/>
          </p:nvPr>
        </p:nvSpPr>
        <p:spPr>
          <a:xfrm>
            <a:off x="1979613" y="333375"/>
            <a:ext cx="7056437" cy="1150938"/>
          </a:xfrm>
        </p:spPr>
        <p:txBody>
          <a:bodyPr/>
          <a:lstStyle/>
          <a:p>
            <a:pPr eaLnBrk="1" hangingPunct="1"/>
            <a:r>
              <a:rPr lang="pt-BR" sz="3200" b="1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UNIVERSIDADE DE SÃO PAULO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404813"/>
            <a:ext cx="17510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392238" y="1989138"/>
            <a:ext cx="7572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charset="0"/>
              <a:buNone/>
              <a:tabLst/>
              <a:defRPr/>
            </a:pP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mic Sans MS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Epidemiologia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charset="0"/>
                <a:ea typeface="+mn-ea"/>
                <a:cs typeface="Arial" charset="0"/>
              </a:rPr>
              <a:t>HEP – 176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charset="0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mic Sans MS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charset="0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mic Sans MS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charset="0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mic Sans MS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charset="0"/>
                <a:ea typeface="+mn-ea"/>
                <a:cs typeface="Arial" charset="0"/>
              </a:rPr>
              <a:t>José Leopoldo Ferreira Antunes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charset="0"/>
                <a:ea typeface="+mn-ea"/>
                <a:cs typeface="Arial" charset="0"/>
              </a:rPr>
              <a:t>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charset="0"/>
                <a:ea typeface="+mn-ea"/>
                <a:cs typeface="Arial" charset="0"/>
              </a:rPr>
              <a:t>2020</a:t>
            </a: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mic Sans MS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58140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E7F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900113" y="549275"/>
            <a:ext cx="7254875" cy="116840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>
                <a:latin typeface="Arial" charset="0"/>
                <a:cs typeface="Arial" charset="0"/>
              </a:rPr>
              <a:t>Taxa de Incidência Média Anual de Tuberculose na população X, 2000 – 2004</a:t>
            </a: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320675" y="3357563"/>
            <a:ext cx="33782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/>
              <a:t>Taxa de Incidência Anual </a:t>
            </a:r>
          </a:p>
          <a:p>
            <a:r>
              <a:rPr lang="pt-BR" sz="1800" b="1"/>
              <a:t>Média  de TBC Pulmonar</a:t>
            </a:r>
            <a:r>
              <a:rPr lang="pt-BR" b="1">
                <a:latin typeface="Times New Roman" pitchFamily="18" charset="0"/>
              </a:rPr>
              <a:t>  = 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3446463" y="33782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latin typeface="Times New Roman" pitchFamily="18" charset="0"/>
              </a:rPr>
              <a:t>    </a:t>
            </a:r>
            <a:r>
              <a:rPr lang="pt-BR" sz="2000" b="1"/>
              <a:t>15.372</a:t>
            </a:r>
          </a:p>
          <a:p>
            <a:pPr>
              <a:spcBef>
                <a:spcPct val="50000"/>
              </a:spcBef>
            </a:pPr>
            <a:r>
              <a:rPr lang="pt-BR" sz="2000" b="1"/>
              <a:t> 24.770.704*</a:t>
            </a:r>
            <a:endParaRPr lang="pt-BR" sz="2000"/>
          </a:p>
        </p:txBody>
      </p:sp>
      <p:sp>
        <p:nvSpPr>
          <p:cNvPr id="49158" name="Line 8"/>
          <p:cNvSpPr>
            <a:spLocks noChangeShapeType="1"/>
          </p:cNvSpPr>
          <p:nvPr/>
        </p:nvSpPr>
        <p:spPr bwMode="auto">
          <a:xfrm>
            <a:off x="3708400" y="3860800"/>
            <a:ext cx="13716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5292725" y="3644900"/>
            <a:ext cx="3752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latin typeface="Times New Roman" pitchFamily="18" charset="0"/>
              </a:rPr>
              <a:t>= </a:t>
            </a:r>
            <a:r>
              <a:rPr lang="pt-BR" sz="2000" b="1" dirty="0"/>
              <a:t>62.1 / 100.000 por 5 anos</a:t>
            </a:r>
          </a:p>
          <a:p>
            <a:r>
              <a:rPr lang="pt-BR" sz="2000" b="1" dirty="0"/>
              <a:t>   12.4 / 100.000 por ano</a:t>
            </a:r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395288" y="5942013"/>
            <a:ext cx="604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800" b="1"/>
              <a:t>* População estimada para o meio do período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1600200"/>
            <a:ext cx="9144000" cy="46482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FAFD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30188" y="2784475"/>
            <a:ext cx="2495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/>
              <a:t>Taxa Anual de </a:t>
            </a:r>
          </a:p>
          <a:p>
            <a:r>
              <a:rPr lang="pt-BR" sz="2000" b="1"/>
              <a:t>Mortalidade por =</a:t>
            </a:r>
          </a:p>
          <a:p>
            <a:r>
              <a:rPr lang="pt-BR" sz="2000" b="1"/>
              <a:t>Todas as Causas</a:t>
            </a:r>
          </a:p>
          <a:p>
            <a:r>
              <a:rPr lang="pt-BR" sz="2000" b="1"/>
              <a:t> (</a:t>
            </a:r>
            <a:r>
              <a:rPr lang="pt-BR" sz="1800"/>
              <a:t>por1000hab/Ano</a:t>
            </a:r>
            <a:r>
              <a:rPr lang="pt-BR" b="1">
                <a:latin typeface="Times New Roman" pitchFamily="18" charset="0"/>
              </a:rPr>
              <a:t>)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2771775" y="2574925"/>
            <a:ext cx="5213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/>
              <a:t>Número de Óbitos por Todas as causas </a:t>
            </a:r>
          </a:p>
          <a:p>
            <a:pPr algn="ctr"/>
            <a:r>
              <a:rPr lang="pt-BR" sz="2000" b="1"/>
              <a:t>em um ano</a:t>
            </a:r>
          </a:p>
          <a:p>
            <a:pPr algn="ctr"/>
            <a:endParaRPr lang="pt-BR" sz="2000" b="1"/>
          </a:p>
          <a:p>
            <a:pPr algn="ctr"/>
            <a:r>
              <a:rPr lang="pt-BR" sz="2000" b="1"/>
              <a:t>Número de indivíduos na população no </a:t>
            </a:r>
          </a:p>
          <a:p>
            <a:pPr algn="ctr"/>
            <a:r>
              <a:rPr lang="pt-BR" sz="2000" b="1"/>
              <a:t>meio do ano</a:t>
            </a:r>
          </a:p>
        </p:txBody>
      </p:sp>
      <p:sp>
        <p:nvSpPr>
          <p:cNvPr id="46085" name="Line 7"/>
          <p:cNvSpPr>
            <a:spLocks noChangeShapeType="1"/>
          </p:cNvSpPr>
          <p:nvPr/>
        </p:nvSpPr>
        <p:spPr bwMode="auto">
          <a:xfrm>
            <a:off x="2916238" y="3429000"/>
            <a:ext cx="48006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6" name="WordArt 8"/>
          <p:cNvSpPr>
            <a:spLocks noChangeAspect="1" noChangeArrowheads="1" noChangeShapeType="1" noTextEdit="1"/>
          </p:cNvSpPr>
          <p:nvPr/>
        </p:nvSpPr>
        <p:spPr bwMode="auto">
          <a:xfrm rot="-1550524">
            <a:off x="7956550" y="2971800"/>
            <a:ext cx="920750" cy="31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x 1.000/Ano</a:t>
            </a: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1833563" y="57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2268538" y="681038"/>
            <a:ext cx="4679950" cy="731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/>
              <a:t>Taxa de Mortalidade</a:t>
            </a:r>
          </a:p>
          <a:p>
            <a:pPr algn="ctr"/>
            <a:r>
              <a:rPr lang="pt-BR" sz="1800"/>
              <a:t>(em agregados populacionais)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55563" y="1524000"/>
            <a:ext cx="9144000" cy="46482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28600" y="2636838"/>
            <a:ext cx="2373313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/>
              <a:t>Taxa Anual de </a:t>
            </a:r>
          </a:p>
          <a:p>
            <a:r>
              <a:rPr lang="pt-BR" sz="1800" b="1"/>
              <a:t>Mortalidade por</a:t>
            </a:r>
          </a:p>
          <a:p>
            <a:r>
              <a:rPr lang="pt-BR" sz="1800" b="1"/>
              <a:t>Todas as Causas </a:t>
            </a:r>
            <a:r>
              <a:rPr lang="pt-BR" b="1"/>
              <a:t>=</a:t>
            </a:r>
            <a:endParaRPr lang="pt-BR" sz="1800" b="1"/>
          </a:p>
          <a:p>
            <a:r>
              <a:rPr lang="pt-BR" sz="1800" b="1"/>
              <a:t>em Crianças  </a:t>
            </a:r>
          </a:p>
          <a:p>
            <a:r>
              <a:rPr lang="pt-BR" sz="1800" b="1"/>
              <a:t>&lt; 10 anos</a:t>
            </a:r>
          </a:p>
          <a:p>
            <a:r>
              <a:rPr lang="pt-BR" sz="1800" b="1"/>
              <a:t> (por1000/Ano)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2700338" y="2600325"/>
            <a:ext cx="5337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/>
              <a:t>Número de Óbitos por Todas as Causas,</a:t>
            </a:r>
          </a:p>
          <a:p>
            <a:pPr algn="ctr"/>
            <a:r>
              <a:rPr lang="pt-BR" sz="1800" b="1"/>
              <a:t>em um ano, em crianças menores de 10 anos</a:t>
            </a:r>
          </a:p>
          <a:p>
            <a:pPr algn="ctr"/>
            <a:endParaRPr lang="pt-BR" sz="2000" b="1"/>
          </a:p>
          <a:p>
            <a:pPr algn="ctr"/>
            <a:r>
              <a:rPr lang="pt-BR" sz="1800" b="1"/>
              <a:t>Número de crianças  na população menores</a:t>
            </a:r>
          </a:p>
          <a:p>
            <a:pPr algn="ctr"/>
            <a:r>
              <a:rPr lang="pt-BR" sz="1800" b="1"/>
              <a:t>de 10 anos no meio do ano</a:t>
            </a:r>
          </a:p>
        </p:txBody>
      </p:sp>
      <p:sp>
        <p:nvSpPr>
          <p:cNvPr id="47109" name="Line 7"/>
          <p:cNvSpPr>
            <a:spLocks noChangeShapeType="1"/>
          </p:cNvSpPr>
          <p:nvPr/>
        </p:nvSpPr>
        <p:spPr bwMode="auto">
          <a:xfrm>
            <a:off x="2987675" y="3429000"/>
            <a:ext cx="48006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1549400" y="449263"/>
            <a:ext cx="6500813" cy="82232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/>
              <a:t>Taxa de Mortalidade Específica por Idade</a:t>
            </a:r>
          </a:p>
          <a:p>
            <a:pPr algn="ctr"/>
            <a:r>
              <a:rPr lang="pt-BR" b="1"/>
              <a:t>(</a:t>
            </a:r>
            <a:r>
              <a:rPr lang="pt-BR" sz="1800"/>
              <a:t>em agregados populacionais</a:t>
            </a:r>
            <a:r>
              <a:rPr lang="pt-BR" b="1"/>
              <a:t>)</a:t>
            </a:r>
          </a:p>
        </p:txBody>
      </p:sp>
      <p:sp>
        <p:nvSpPr>
          <p:cNvPr id="47111" name="WordArt 9"/>
          <p:cNvSpPr>
            <a:spLocks noChangeAspect="1" noChangeArrowheads="1" noChangeShapeType="1" noTextEdit="1"/>
          </p:cNvSpPr>
          <p:nvPr/>
        </p:nvSpPr>
        <p:spPr bwMode="auto">
          <a:xfrm rot="-1550524">
            <a:off x="7956550" y="2971800"/>
            <a:ext cx="920750" cy="31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x 1.000/Ano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152400" y="2133600"/>
            <a:ext cx="8894763" cy="38100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47625" y="2479675"/>
            <a:ext cx="2495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/>
              <a:t>Taxa Anual de </a:t>
            </a:r>
          </a:p>
          <a:p>
            <a:pPr algn="ctr"/>
            <a:r>
              <a:rPr lang="pt-BR" sz="2000" b="1"/>
              <a:t>Mortalidade por =</a:t>
            </a:r>
          </a:p>
          <a:p>
            <a:pPr algn="ctr"/>
            <a:r>
              <a:rPr lang="pt-BR" sz="2000" b="1"/>
              <a:t>Câncer de Pulmão</a:t>
            </a:r>
          </a:p>
          <a:p>
            <a:pPr algn="ctr"/>
            <a:r>
              <a:rPr lang="pt-BR" sz="2000" b="1"/>
              <a:t> (por1000)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700338" y="2466975"/>
            <a:ext cx="54371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/>
              <a:t>Número de Óbitos por Câncer de Pulmão,</a:t>
            </a:r>
          </a:p>
          <a:p>
            <a:pPr algn="ctr"/>
            <a:r>
              <a:rPr lang="pt-BR" sz="2000" b="1"/>
              <a:t>por ano</a:t>
            </a:r>
          </a:p>
          <a:p>
            <a:pPr algn="ctr"/>
            <a:endParaRPr lang="pt-BR" sz="2000" b="1"/>
          </a:p>
          <a:p>
            <a:pPr algn="ctr"/>
            <a:r>
              <a:rPr lang="pt-BR" sz="2000" b="1"/>
              <a:t>Número de indivíduos  na população</a:t>
            </a:r>
          </a:p>
          <a:p>
            <a:pPr algn="ctr"/>
            <a:r>
              <a:rPr lang="pt-BR" sz="2000" b="1"/>
              <a:t> no meio do ano</a:t>
            </a:r>
          </a:p>
        </p:txBody>
      </p:sp>
      <p:sp>
        <p:nvSpPr>
          <p:cNvPr id="48133" name="Line 7"/>
          <p:cNvSpPr>
            <a:spLocks noChangeShapeType="1"/>
          </p:cNvSpPr>
          <p:nvPr/>
        </p:nvSpPr>
        <p:spPr bwMode="auto">
          <a:xfrm>
            <a:off x="2987675" y="3276600"/>
            <a:ext cx="48006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1666875" y="449263"/>
            <a:ext cx="6526213" cy="822325"/>
          </a:xfrm>
          <a:prstGeom prst="rect">
            <a:avLst/>
          </a:prstGeom>
          <a:gradFill rotWithShape="0">
            <a:gsLst>
              <a:gs pos="0">
                <a:srgbClr val="FAFDFF"/>
              </a:gs>
              <a:gs pos="100000">
                <a:srgbClr val="66CC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/>
              <a:t>Taxa de Mortalidade Específica por Causa</a:t>
            </a:r>
          </a:p>
          <a:p>
            <a:pPr algn="ctr"/>
            <a:r>
              <a:rPr lang="pt-BR" b="1"/>
              <a:t>(</a:t>
            </a:r>
            <a:r>
              <a:rPr lang="pt-BR" sz="1800"/>
              <a:t>em agregados populacionais</a:t>
            </a:r>
            <a:r>
              <a:rPr lang="pt-BR" b="1"/>
              <a:t>)</a:t>
            </a:r>
          </a:p>
        </p:txBody>
      </p:sp>
      <p:sp>
        <p:nvSpPr>
          <p:cNvPr id="48135" name="WordArt 9"/>
          <p:cNvSpPr>
            <a:spLocks noChangeAspect="1" noChangeArrowheads="1" noChangeShapeType="1" noTextEdit="1"/>
          </p:cNvSpPr>
          <p:nvPr/>
        </p:nvSpPr>
        <p:spPr bwMode="auto">
          <a:xfrm rot="-1550524">
            <a:off x="7956550" y="2971800"/>
            <a:ext cx="920750" cy="31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x 1.000/Ano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2484438" y="620713"/>
            <a:ext cx="3825875" cy="5842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latin typeface="Arial" charset="0"/>
                <a:cs typeface="Arial" charset="0"/>
              </a:rPr>
              <a:t>Taxa de Letalidade</a:t>
            </a: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539750" y="1773238"/>
            <a:ext cx="7848600" cy="457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AE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charset="0"/>
                <a:cs typeface="Arial" charset="0"/>
              </a:rPr>
              <a:t>Proporção de indivíduos com a doença que morrem</a:t>
            </a: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827088" y="3141663"/>
            <a:ext cx="3495675" cy="51911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Taxa de Letalidade =</a:t>
            </a:r>
            <a:r>
              <a:rPr lang="pt-BR" sz="2800" b="1">
                <a:latin typeface="Times New Roman" pitchFamily="18" charset="0"/>
              </a:rPr>
              <a:t> 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4632325" y="2755900"/>
            <a:ext cx="2949575" cy="457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Número de Óbitos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4386263" y="3716338"/>
            <a:ext cx="3530600" cy="82232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/>
              <a:t>Número de indivíduos</a:t>
            </a:r>
          </a:p>
          <a:p>
            <a:pPr algn="ctr"/>
            <a:r>
              <a:rPr lang="pt-BR" b="1"/>
              <a:t> com a Doença</a:t>
            </a:r>
          </a:p>
        </p:txBody>
      </p:sp>
      <p:sp>
        <p:nvSpPr>
          <p:cNvPr id="51207" name="Line 9"/>
          <p:cNvSpPr>
            <a:spLocks noChangeShapeType="1"/>
          </p:cNvSpPr>
          <p:nvPr/>
        </p:nvSpPr>
        <p:spPr bwMode="auto">
          <a:xfrm>
            <a:off x="4648200" y="3500438"/>
            <a:ext cx="2819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684213" y="4797425"/>
            <a:ext cx="6767512" cy="157003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b="1">
                <a:solidFill>
                  <a:srgbClr val="000066"/>
                </a:solidFill>
                <a:latin typeface="Arial" charset="0"/>
                <a:cs typeface="Arial" charset="0"/>
              </a:rPr>
              <a:t>Taxa de Letalidade é:</a:t>
            </a:r>
          </a:p>
          <a:p>
            <a:pPr eaLnBrk="1" hangingPunct="1">
              <a:spcBef>
                <a:spcPct val="50000"/>
              </a:spcBef>
            </a:pPr>
            <a:r>
              <a:rPr lang="pt-BR" b="1">
                <a:solidFill>
                  <a:srgbClr val="000066"/>
                </a:solidFill>
                <a:latin typeface="Arial" charset="0"/>
                <a:cs typeface="Arial" charset="0"/>
              </a:rPr>
              <a:t>  I - Uma medida de Incidência</a:t>
            </a:r>
          </a:p>
          <a:p>
            <a:pPr eaLnBrk="1" hangingPunct="1">
              <a:spcBef>
                <a:spcPct val="50000"/>
              </a:spcBef>
            </a:pPr>
            <a:r>
              <a:rPr lang="pt-BR" b="1">
                <a:solidFill>
                  <a:srgbClr val="000066"/>
                </a:solidFill>
                <a:latin typeface="Arial" charset="0"/>
                <a:cs typeface="Arial" charset="0"/>
              </a:rPr>
              <a:t>II - Um Indicador de Prognóstico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1116013" y="396875"/>
            <a:ext cx="6689725" cy="94615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/>
              <a:t>Comparação da Taxa de Mortalidade</a:t>
            </a:r>
          </a:p>
          <a:p>
            <a:pPr algn="ctr"/>
            <a:r>
              <a:rPr lang="pt-BR" sz="2800" b="1"/>
              <a:t> com a Taxa de Letalidade</a:t>
            </a: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0" y="1905000"/>
            <a:ext cx="9144000" cy="100647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/>
              <a:t>Considere uma população de 1000 indivíduos os quais 150 estão</a:t>
            </a:r>
          </a:p>
          <a:p>
            <a:pPr algn="ctr"/>
            <a:r>
              <a:rPr lang="pt-BR" sz="2000" b="1"/>
              <a:t>doentes com a doença </a:t>
            </a:r>
            <a:r>
              <a:rPr lang="ja-JP" altLang="pt-BR" sz="2000" b="1"/>
              <a:t>“</a:t>
            </a:r>
            <a:r>
              <a:rPr lang="pt-BR" altLang="ja-JP" sz="2000" b="1"/>
              <a:t>x</a:t>
            </a:r>
            <a:r>
              <a:rPr lang="ja-JP" altLang="pt-BR" sz="2000" b="1"/>
              <a:t>”</a:t>
            </a:r>
            <a:r>
              <a:rPr lang="pt-BR" altLang="ja-JP" sz="2000" b="1"/>
              <a:t> e, em um ano, 20 morrem</a:t>
            </a:r>
          </a:p>
          <a:p>
            <a:pPr algn="ctr"/>
            <a:r>
              <a:rPr lang="pt-BR" sz="2000" b="1"/>
              <a:t> pela respectiva doença </a:t>
            </a: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457200" y="3851275"/>
            <a:ext cx="4818063" cy="82232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Times New Roman" pitchFamily="18" charset="0"/>
              </a:rPr>
              <a:t>A taxa de mortalidade no</a:t>
            </a:r>
          </a:p>
          <a:p>
            <a:r>
              <a:rPr lang="pt-BR" b="1">
                <a:latin typeface="Times New Roman" pitchFamily="18" charset="0"/>
              </a:rPr>
              <a:t> respectivo ano para a doença </a:t>
            </a:r>
            <a:r>
              <a:rPr lang="ja-JP" altLang="pt-BR" b="1">
                <a:latin typeface="Times New Roman" pitchFamily="18" charset="0"/>
              </a:rPr>
              <a:t>“</a:t>
            </a:r>
            <a:r>
              <a:rPr lang="pt-BR" altLang="ja-JP" b="1">
                <a:latin typeface="Times New Roman" pitchFamily="18" charset="0"/>
              </a:rPr>
              <a:t>x</a:t>
            </a:r>
            <a:r>
              <a:rPr lang="ja-JP" altLang="pt-BR" b="1">
                <a:latin typeface="Times New Roman" pitchFamily="18" charset="0"/>
              </a:rPr>
              <a:t>”</a:t>
            </a:r>
            <a:r>
              <a:rPr lang="pt-BR" altLang="ja-JP" b="1">
                <a:latin typeface="Times New Roman" pitchFamily="18" charset="0"/>
              </a:rPr>
              <a:t> =</a:t>
            </a:r>
            <a:endParaRPr lang="pt-BR" b="1">
              <a:latin typeface="Times New Roman" pitchFamily="18" charset="0"/>
            </a:endParaRPr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5470525" y="3927475"/>
            <a:ext cx="793750" cy="82232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latin typeface="Times New Roman" pitchFamily="18" charset="0"/>
              </a:rPr>
              <a:t>20</a:t>
            </a:r>
          </a:p>
          <a:p>
            <a:pPr algn="ctr"/>
            <a:r>
              <a:rPr lang="pt-BR" b="1">
                <a:latin typeface="Times New Roman" pitchFamily="18" charset="0"/>
              </a:rPr>
              <a:t>1000</a:t>
            </a: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6537325" y="4232275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Times New Roman" pitchFamily="18" charset="0"/>
              </a:rPr>
              <a:t>=</a:t>
            </a:r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7223125" y="4079875"/>
            <a:ext cx="1649413" cy="457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DF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Times New Roman" pitchFamily="18" charset="0"/>
              </a:rPr>
              <a:t>0,02 ou 2%</a:t>
            </a: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457200" y="5410200"/>
            <a:ext cx="4310063" cy="457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Times New Roman" pitchFamily="18" charset="0"/>
              </a:rPr>
              <a:t>A taxa de letalidade para </a:t>
            </a:r>
            <a:r>
              <a:rPr lang="ja-JP" altLang="pt-BR" b="1">
                <a:latin typeface="Times New Roman" pitchFamily="18" charset="0"/>
              </a:rPr>
              <a:t>“</a:t>
            </a:r>
            <a:r>
              <a:rPr lang="pt-BR" altLang="ja-JP" b="1">
                <a:latin typeface="Times New Roman" pitchFamily="18" charset="0"/>
              </a:rPr>
              <a:t>x</a:t>
            </a:r>
            <a:r>
              <a:rPr lang="ja-JP" altLang="pt-BR" b="1">
                <a:latin typeface="Times New Roman" pitchFamily="18" charset="0"/>
              </a:rPr>
              <a:t>”</a:t>
            </a:r>
            <a:r>
              <a:rPr lang="pt-BR" altLang="ja-JP" b="1">
                <a:latin typeface="Times New Roman" pitchFamily="18" charset="0"/>
              </a:rPr>
              <a:t> = </a:t>
            </a:r>
            <a:endParaRPr lang="pt-BR" b="1">
              <a:latin typeface="Times New Roman" pitchFamily="18" charset="0"/>
            </a:endParaRPr>
          </a:p>
        </p:txBody>
      </p:sp>
      <p:sp>
        <p:nvSpPr>
          <p:cNvPr id="52233" name="Text Box 11"/>
          <p:cNvSpPr txBox="1">
            <a:spLocks noChangeArrowheads="1"/>
          </p:cNvSpPr>
          <p:nvPr/>
        </p:nvSpPr>
        <p:spPr bwMode="auto">
          <a:xfrm>
            <a:off x="5562600" y="5181600"/>
            <a:ext cx="641350" cy="82232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latin typeface="Times New Roman" pitchFamily="18" charset="0"/>
              </a:rPr>
              <a:t>20</a:t>
            </a:r>
          </a:p>
          <a:p>
            <a:pPr algn="ctr"/>
            <a:r>
              <a:rPr lang="pt-BR" b="1">
                <a:latin typeface="Times New Roman" pitchFamily="18" charset="0"/>
              </a:rPr>
              <a:t>150</a:t>
            </a:r>
          </a:p>
        </p:txBody>
      </p: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6553200" y="5410200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Times New Roman" pitchFamily="18" charset="0"/>
              </a:rPr>
              <a:t>=</a:t>
            </a:r>
          </a:p>
        </p:txBody>
      </p:sp>
      <p:sp>
        <p:nvSpPr>
          <p:cNvPr id="52235" name="Text Box 13"/>
          <p:cNvSpPr txBox="1">
            <a:spLocks noChangeArrowheads="1"/>
          </p:cNvSpPr>
          <p:nvPr/>
        </p:nvSpPr>
        <p:spPr bwMode="auto">
          <a:xfrm>
            <a:off x="7189788" y="5334000"/>
            <a:ext cx="1801812" cy="457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Times New Roman" pitchFamily="18" charset="0"/>
              </a:rPr>
              <a:t>0,13 ou 13%</a:t>
            </a:r>
          </a:p>
        </p:txBody>
      </p:sp>
      <p:sp>
        <p:nvSpPr>
          <p:cNvPr id="52236" name="Line 14"/>
          <p:cNvSpPr>
            <a:spLocks noChangeShapeType="1"/>
          </p:cNvSpPr>
          <p:nvPr/>
        </p:nvSpPr>
        <p:spPr bwMode="auto">
          <a:xfrm>
            <a:off x="5181600" y="4343400"/>
            <a:ext cx="1219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37" name="Line 15"/>
          <p:cNvSpPr>
            <a:spLocks noChangeShapeType="1"/>
          </p:cNvSpPr>
          <p:nvPr/>
        </p:nvSpPr>
        <p:spPr bwMode="auto">
          <a:xfrm>
            <a:off x="5181600" y="5562600"/>
            <a:ext cx="1219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1187450" y="876300"/>
            <a:ext cx="6735763" cy="528638"/>
          </a:xfrm>
          <a:prstGeom prst="rect">
            <a:avLst/>
          </a:prstGeom>
          <a:gradFill rotWithShape="0">
            <a:gsLst>
              <a:gs pos="0">
                <a:srgbClr val="66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/>
              <a:t>Erros na Classificação do Numerador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1042988" y="2581275"/>
            <a:ext cx="7653337" cy="1931988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800" b="1"/>
              <a:t>Erros na administração da base de dados</a:t>
            </a:r>
          </a:p>
          <a:p>
            <a:endParaRPr lang="pt-BR" sz="2000" b="1"/>
          </a:p>
          <a:p>
            <a:r>
              <a:rPr lang="pt-BR" sz="2800" b="1"/>
              <a:t>	- Diagnóstico</a:t>
            </a:r>
            <a:endParaRPr lang="pt-BR" sz="1400" b="1"/>
          </a:p>
          <a:p>
            <a:endParaRPr lang="pt-BR" sz="1600" b="1"/>
          </a:p>
          <a:p>
            <a:r>
              <a:rPr lang="pt-BR" sz="2800" b="1"/>
              <a:t>	- Codificação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1042988" y="5238750"/>
            <a:ext cx="7718425" cy="528638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800" b="1"/>
              <a:t>Viéses e variações nos relatos individuais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5638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5"/>
          <p:cNvSpPr>
            <a:spLocks noChangeAspect="1" noChangeArrowheads="1"/>
          </p:cNvSpPr>
          <p:nvPr/>
        </p:nvSpPr>
        <p:spPr bwMode="auto">
          <a:xfrm>
            <a:off x="4500563" y="1852613"/>
            <a:ext cx="204787" cy="20478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7348" name="Rectangle 6"/>
          <p:cNvSpPr>
            <a:spLocks noChangeAspect="1" noChangeArrowheads="1"/>
          </p:cNvSpPr>
          <p:nvPr/>
        </p:nvSpPr>
        <p:spPr bwMode="auto">
          <a:xfrm>
            <a:off x="4500563" y="2157413"/>
            <a:ext cx="204787" cy="2047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4859338" y="1789113"/>
            <a:ext cx="235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latin typeface="Arial" charset="0"/>
              </a:rPr>
              <a:t>Definição de caso A</a:t>
            </a:r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4859338" y="2055813"/>
            <a:ext cx="235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latin typeface="Arial" charset="0"/>
              </a:rPr>
              <a:t>Definição de caso B</a:t>
            </a:r>
          </a:p>
        </p:txBody>
      </p:sp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311150" y="387350"/>
            <a:ext cx="8816975" cy="70167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/>
              <a:t>Percentagem de População com Diagnóstico de Artrite Reumatóide,</a:t>
            </a:r>
          </a:p>
          <a:p>
            <a:pPr algn="ctr"/>
            <a:r>
              <a:rPr lang="pt-BR" sz="2000" b="1"/>
              <a:t>Definição de caso A vs Definição de caso B.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4"/>
          <p:cNvSpPr txBox="1">
            <a:spLocks noChangeArrowheads="1"/>
          </p:cNvSpPr>
          <p:nvPr/>
        </p:nvSpPr>
        <p:spPr bwMode="auto">
          <a:xfrm>
            <a:off x="609600" y="692150"/>
            <a:ext cx="7924800" cy="579438"/>
          </a:xfrm>
          <a:prstGeom prst="rect">
            <a:avLst/>
          </a:prstGeom>
          <a:pattFill prst="ltUpDiag">
            <a:fgClr>
              <a:schemeClr val="tx2">
                <a:lumMod val="40000"/>
                <a:lumOff val="60000"/>
              </a:schemeClr>
            </a:fgClr>
            <a:bgClr>
              <a:prstClr val="white"/>
            </a:bgClr>
          </a:pattFill>
          <a:ln w="28575" cmpd="sng">
            <a:solidFill>
              <a:schemeClr val="tx2">
                <a:lumMod val="75000"/>
              </a:schemeClr>
            </a:solidFill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pt-BR" sz="3200" b="1" dirty="0">
                <a:latin typeface="Times New Roman" charset="0"/>
              </a:rPr>
              <a:t>Problemas Com o Denominador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1762125" y="2133600"/>
            <a:ext cx="5621338" cy="588963"/>
          </a:xfrm>
          <a:prstGeom prst="rect">
            <a:avLst/>
          </a:prstGeom>
          <a:pattFill prst="ltUpDiag">
            <a:fgClr>
              <a:srgbClr val="FF9933"/>
            </a:fgClr>
            <a:bgClr>
              <a:srgbClr val="FFFFFF"/>
            </a:bgClr>
          </a:patt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latin typeface="Times New Roman" pitchFamily="18" charset="0"/>
              </a:rPr>
              <a:t>Definindo a População Exposta</a:t>
            </a: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2014538" y="3500438"/>
            <a:ext cx="5114925" cy="588962"/>
          </a:xfrm>
          <a:prstGeom prst="rect">
            <a:avLst/>
          </a:prstGeom>
          <a:pattFill prst="ltUpDiag">
            <a:fgClr>
              <a:srgbClr val="FF9933"/>
            </a:fgClr>
            <a:bgClr>
              <a:srgbClr val="FFFFFF"/>
            </a:bgClr>
          </a:patt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latin typeface="Times New Roman" pitchFamily="18" charset="0"/>
              </a:rPr>
              <a:t>Caracterizando a População</a:t>
            </a:r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684213" y="5229225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8374" name="Text Box 14"/>
          <p:cNvSpPr txBox="1">
            <a:spLocks noChangeArrowheads="1"/>
          </p:cNvSpPr>
          <p:nvPr/>
        </p:nvSpPr>
        <p:spPr bwMode="auto">
          <a:xfrm>
            <a:off x="792163" y="4941888"/>
            <a:ext cx="7559675" cy="95567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 b="1">
                <a:latin typeface="Times New Roman" pitchFamily="18" charset="0"/>
              </a:rPr>
              <a:t>Todos no denominador devem ter condições de pertencer ao numerador</a:t>
            </a:r>
            <a:endParaRPr lang="pt-BR" sz="2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2590800" y="685800"/>
            <a:ext cx="4446588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Times New Roman" pitchFamily="18" charset="0"/>
              </a:rPr>
              <a:t>Histerectomia e Câncer de Útero</a:t>
            </a: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1981200" y="2420938"/>
            <a:ext cx="3382963" cy="21336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6000" b="1">
                <a:latin typeface="Times New Roman" pitchFamily="18" charset="0"/>
              </a:rPr>
              <a:t>NÃO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5364163" y="2420938"/>
            <a:ext cx="1446212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4800" b="1">
                <a:latin typeface="Times New Roman" pitchFamily="18" charset="0"/>
              </a:rPr>
              <a:t>SIM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3581400" y="1905000"/>
            <a:ext cx="2009775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>
                <a:latin typeface="Times New Roman" panose="02020603050405020304" pitchFamily="18" charset="0"/>
                <a:ea typeface="+mn-ea"/>
              </a:rPr>
              <a:t>Histerectomia</a:t>
            </a:r>
          </a:p>
        </p:txBody>
      </p:sp>
      <p:sp>
        <p:nvSpPr>
          <p:cNvPr id="59398" name="AutoShape 8"/>
          <p:cNvSpPr>
            <a:spLocks noChangeArrowheads="1"/>
          </p:cNvSpPr>
          <p:nvPr/>
        </p:nvSpPr>
        <p:spPr bwMode="auto">
          <a:xfrm>
            <a:off x="2971800" y="4572000"/>
            <a:ext cx="685800" cy="1143000"/>
          </a:xfrm>
          <a:prstGeom prst="downArrow">
            <a:avLst>
              <a:gd name="adj1" fmla="val 50000"/>
              <a:gd name="adj2" fmla="val 41667"/>
            </a:avLst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9399" name="Text Box 9"/>
          <p:cNvSpPr txBox="1">
            <a:spLocks noChangeArrowheads="1"/>
          </p:cNvSpPr>
          <p:nvPr/>
        </p:nvSpPr>
        <p:spPr bwMode="auto">
          <a:xfrm>
            <a:off x="2190750" y="5756275"/>
            <a:ext cx="2479675" cy="873125"/>
          </a:xfrm>
          <a:prstGeom prst="rect">
            <a:avLst/>
          </a:prstGeom>
          <a:solidFill>
            <a:srgbClr val="FFFFFF"/>
          </a:solidFill>
          <a:ln w="50800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latin typeface="Times New Roman" pitchFamily="18" charset="0"/>
              </a:rPr>
              <a:t>Casos de Câncer </a:t>
            </a:r>
          </a:p>
          <a:p>
            <a:pPr algn="ctr"/>
            <a:r>
              <a:rPr lang="pt-BR" b="1">
                <a:latin typeface="Times New Roman" pitchFamily="18" charset="0"/>
              </a:rPr>
              <a:t>de Útero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4572000" y="1082675"/>
            <a:ext cx="41481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sz="3600" b="1" dirty="0">
                <a:solidFill>
                  <a:srgbClr val="800000"/>
                </a:solidFill>
                <a:latin typeface="Comic Sans MS" pitchFamily="66" charset="0"/>
              </a:rPr>
              <a:t>EPIDEMIOLOGIA</a:t>
            </a:r>
          </a:p>
          <a:p>
            <a:pPr eaLnBrk="1" hangingPunct="1"/>
            <a:r>
              <a:rPr lang="pt-BR" sz="3600" b="1" dirty="0">
                <a:solidFill>
                  <a:srgbClr val="800000"/>
                </a:solidFill>
                <a:latin typeface="Comic Sans MS" pitchFamily="66" charset="0"/>
              </a:rPr>
              <a:t>DESCRITIVA</a:t>
            </a:r>
            <a:endParaRPr lang="pt-BR" sz="3600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356235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0" y="3679229"/>
            <a:ext cx="41481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sz="3600" b="1" dirty="0">
                <a:solidFill>
                  <a:srgbClr val="800000"/>
                </a:solidFill>
                <a:latin typeface="Comic Sans MS" pitchFamily="66" charset="0"/>
              </a:rPr>
              <a:t>EPIDEMIOLOGIA</a:t>
            </a:r>
          </a:p>
          <a:p>
            <a:pPr eaLnBrk="1" hangingPunct="1"/>
            <a:r>
              <a:rPr lang="pt-BR" sz="3600" b="1" dirty="0" err="1">
                <a:solidFill>
                  <a:srgbClr val="800000"/>
                </a:solidFill>
                <a:latin typeface="Comic Sans MS" pitchFamily="66" charset="0"/>
              </a:rPr>
              <a:t>ANALíTICA</a:t>
            </a:r>
            <a:endParaRPr lang="pt-BR" sz="3600" dirty="0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5"/>
          <p:cNvSpPr>
            <a:spLocks noChangeShapeType="1"/>
          </p:cNvSpPr>
          <p:nvPr/>
        </p:nvSpPr>
        <p:spPr bwMode="auto">
          <a:xfrm>
            <a:off x="1219200" y="1752600"/>
            <a:ext cx="0" cy="441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19" name="Line 6"/>
          <p:cNvSpPr>
            <a:spLocks noChangeShapeType="1"/>
          </p:cNvSpPr>
          <p:nvPr/>
        </p:nvSpPr>
        <p:spPr bwMode="auto">
          <a:xfrm flipV="1">
            <a:off x="1219200" y="6172200"/>
            <a:ext cx="708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20" name="Line 7"/>
          <p:cNvSpPr>
            <a:spLocks noChangeShapeType="1"/>
          </p:cNvSpPr>
          <p:nvPr/>
        </p:nvSpPr>
        <p:spPr bwMode="auto">
          <a:xfrm>
            <a:off x="16764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21" name="Line 8"/>
          <p:cNvSpPr>
            <a:spLocks noChangeShapeType="1"/>
          </p:cNvSpPr>
          <p:nvPr/>
        </p:nvSpPr>
        <p:spPr bwMode="auto">
          <a:xfrm>
            <a:off x="21336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22" name="Line 9"/>
          <p:cNvSpPr>
            <a:spLocks noChangeShapeType="1"/>
          </p:cNvSpPr>
          <p:nvPr/>
        </p:nvSpPr>
        <p:spPr bwMode="auto">
          <a:xfrm>
            <a:off x="57912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23" name="Line 10"/>
          <p:cNvSpPr>
            <a:spLocks noChangeShapeType="1"/>
          </p:cNvSpPr>
          <p:nvPr/>
        </p:nvSpPr>
        <p:spPr bwMode="auto">
          <a:xfrm>
            <a:off x="53340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24" name="Line 11"/>
          <p:cNvSpPr>
            <a:spLocks noChangeShapeType="1"/>
          </p:cNvSpPr>
          <p:nvPr/>
        </p:nvSpPr>
        <p:spPr bwMode="auto">
          <a:xfrm>
            <a:off x="48768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25" name="Line 12"/>
          <p:cNvSpPr>
            <a:spLocks noChangeShapeType="1"/>
          </p:cNvSpPr>
          <p:nvPr/>
        </p:nvSpPr>
        <p:spPr bwMode="auto">
          <a:xfrm>
            <a:off x="44196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26" name="Line 13"/>
          <p:cNvSpPr>
            <a:spLocks noChangeShapeType="1"/>
          </p:cNvSpPr>
          <p:nvPr/>
        </p:nvSpPr>
        <p:spPr bwMode="auto">
          <a:xfrm>
            <a:off x="39624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27" name="Line 14"/>
          <p:cNvSpPr>
            <a:spLocks noChangeShapeType="1"/>
          </p:cNvSpPr>
          <p:nvPr/>
        </p:nvSpPr>
        <p:spPr bwMode="auto">
          <a:xfrm>
            <a:off x="35052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28" name="Line 15"/>
          <p:cNvSpPr>
            <a:spLocks noChangeShapeType="1"/>
          </p:cNvSpPr>
          <p:nvPr/>
        </p:nvSpPr>
        <p:spPr bwMode="auto">
          <a:xfrm>
            <a:off x="30480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29" name="Line 16"/>
          <p:cNvSpPr>
            <a:spLocks noChangeShapeType="1"/>
          </p:cNvSpPr>
          <p:nvPr/>
        </p:nvSpPr>
        <p:spPr bwMode="auto">
          <a:xfrm>
            <a:off x="25908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30" name="Line 17"/>
          <p:cNvSpPr>
            <a:spLocks noChangeShapeType="1"/>
          </p:cNvSpPr>
          <p:nvPr/>
        </p:nvSpPr>
        <p:spPr bwMode="auto">
          <a:xfrm>
            <a:off x="62484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31" name="Line 18"/>
          <p:cNvSpPr>
            <a:spLocks noChangeShapeType="1"/>
          </p:cNvSpPr>
          <p:nvPr/>
        </p:nvSpPr>
        <p:spPr bwMode="auto">
          <a:xfrm>
            <a:off x="67818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32" name="Line 19"/>
          <p:cNvSpPr>
            <a:spLocks noChangeShapeType="1"/>
          </p:cNvSpPr>
          <p:nvPr/>
        </p:nvSpPr>
        <p:spPr bwMode="auto">
          <a:xfrm>
            <a:off x="76962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33" name="Line 20"/>
          <p:cNvSpPr>
            <a:spLocks noChangeShapeType="1"/>
          </p:cNvSpPr>
          <p:nvPr/>
        </p:nvSpPr>
        <p:spPr bwMode="auto">
          <a:xfrm>
            <a:off x="72390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34" name="Line 21"/>
          <p:cNvSpPr>
            <a:spLocks noChangeShapeType="1"/>
          </p:cNvSpPr>
          <p:nvPr/>
        </p:nvSpPr>
        <p:spPr bwMode="auto">
          <a:xfrm>
            <a:off x="8153400" y="6019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35" name="Text Box 22"/>
          <p:cNvSpPr txBox="1">
            <a:spLocks noChangeArrowheads="1"/>
          </p:cNvSpPr>
          <p:nvPr/>
        </p:nvSpPr>
        <p:spPr bwMode="auto">
          <a:xfrm>
            <a:off x="974725" y="6324600"/>
            <a:ext cx="765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Times New Roman" pitchFamily="18" charset="0"/>
              </a:rPr>
              <a:t>1960                    1965                       1970                       1975</a:t>
            </a:r>
          </a:p>
        </p:txBody>
      </p:sp>
      <p:sp>
        <p:nvSpPr>
          <p:cNvPr id="60436" name="Text Box 23"/>
          <p:cNvSpPr txBox="1">
            <a:spLocks noChangeArrowheads="1"/>
          </p:cNvSpPr>
          <p:nvPr/>
        </p:nvSpPr>
        <p:spPr bwMode="auto">
          <a:xfrm>
            <a:off x="685800" y="1600200"/>
            <a:ext cx="438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Times New Roman" pitchFamily="18" charset="0"/>
              </a:rPr>
              <a:t>70</a:t>
            </a:r>
          </a:p>
          <a:p>
            <a:endParaRPr lang="pt-BR" sz="2000" b="1">
              <a:latin typeface="Times New Roman" pitchFamily="18" charset="0"/>
            </a:endParaRPr>
          </a:p>
          <a:p>
            <a:r>
              <a:rPr lang="pt-BR" sz="2000" b="1">
                <a:latin typeface="Times New Roman" pitchFamily="18" charset="0"/>
              </a:rPr>
              <a:t>60</a:t>
            </a:r>
          </a:p>
          <a:p>
            <a:endParaRPr lang="pt-BR" sz="2000" b="1">
              <a:latin typeface="Times New Roman" pitchFamily="18" charset="0"/>
            </a:endParaRPr>
          </a:p>
          <a:p>
            <a:r>
              <a:rPr lang="pt-BR" sz="2000" b="1">
                <a:latin typeface="Times New Roman" pitchFamily="18" charset="0"/>
              </a:rPr>
              <a:t>50</a:t>
            </a:r>
          </a:p>
          <a:p>
            <a:endParaRPr lang="pt-BR" sz="2000" b="1">
              <a:latin typeface="Times New Roman" pitchFamily="18" charset="0"/>
            </a:endParaRPr>
          </a:p>
          <a:p>
            <a:r>
              <a:rPr lang="pt-BR" sz="2000" b="1">
                <a:latin typeface="Times New Roman" pitchFamily="18" charset="0"/>
              </a:rPr>
              <a:t>40</a:t>
            </a:r>
          </a:p>
          <a:p>
            <a:endParaRPr lang="pt-BR" sz="2000" b="1">
              <a:latin typeface="Times New Roman" pitchFamily="18" charset="0"/>
            </a:endParaRPr>
          </a:p>
          <a:p>
            <a:r>
              <a:rPr lang="pt-BR" sz="2000" b="1">
                <a:latin typeface="Times New Roman" pitchFamily="18" charset="0"/>
              </a:rPr>
              <a:t>30</a:t>
            </a:r>
          </a:p>
          <a:p>
            <a:endParaRPr lang="pt-BR" sz="2000" b="1">
              <a:latin typeface="Times New Roman" pitchFamily="18" charset="0"/>
            </a:endParaRPr>
          </a:p>
          <a:p>
            <a:r>
              <a:rPr lang="pt-BR" sz="2000" b="1">
                <a:latin typeface="Times New Roman" pitchFamily="18" charset="0"/>
              </a:rPr>
              <a:t>20</a:t>
            </a:r>
          </a:p>
          <a:p>
            <a:endParaRPr lang="pt-BR" sz="2000" b="1">
              <a:latin typeface="Times New Roman" pitchFamily="18" charset="0"/>
            </a:endParaRPr>
          </a:p>
          <a:p>
            <a:r>
              <a:rPr lang="pt-BR" sz="2000" b="1">
                <a:latin typeface="Times New Roman" pitchFamily="18" charset="0"/>
              </a:rPr>
              <a:t>10</a:t>
            </a:r>
          </a:p>
          <a:p>
            <a:endParaRPr lang="pt-BR" sz="2000" b="1">
              <a:latin typeface="Times New Roman" pitchFamily="18" charset="0"/>
            </a:endParaRPr>
          </a:p>
          <a:p>
            <a:r>
              <a:rPr lang="pt-BR" sz="2000" b="1">
                <a:latin typeface="Times New Roman" pitchFamily="18" charset="0"/>
              </a:rPr>
              <a:t>  0</a:t>
            </a:r>
          </a:p>
        </p:txBody>
      </p:sp>
      <p:sp>
        <p:nvSpPr>
          <p:cNvPr id="60437" name="Line 24"/>
          <p:cNvSpPr>
            <a:spLocks noChangeShapeType="1"/>
          </p:cNvSpPr>
          <p:nvPr/>
        </p:nvSpPr>
        <p:spPr bwMode="auto">
          <a:xfrm>
            <a:off x="10668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38" name="Line 25"/>
          <p:cNvSpPr>
            <a:spLocks noChangeShapeType="1"/>
          </p:cNvSpPr>
          <p:nvPr/>
        </p:nvSpPr>
        <p:spPr bwMode="auto">
          <a:xfrm>
            <a:off x="1066800" y="236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39" name="Line 26"/>
          <p:cNvSpPr>
            <a:spLocks noChangeShapeType="1"/>
          </p:cNvSpPr>
          <p:nvPr/>
        </p:nvSpPr>
        <p:spPr bwMode="auto">
          <a:xfrm>
            <a:off x="1066800" y="2971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40" name="Line 27"/>
          <p:cNvSpPr>
            <a:spLocks noChangeShapeType="1"/>
          </p:cNvSpPr>
          <p:nvPr/>
        </p:nvSpPr>
        <p:spPr bwMode="auto">
          <a:xfrm>
            <a:off x="1066800" y="3657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41" name="Line 28"/>
          <p:cNvSpPr>
            <a:spLocks noChangeShapeType="1"/>
          </p:cNvSpPr>
          <p:nvPr/>
        </p:nvSpPr>
        <p:spPr bwMode="auto">
          <a:xfrm>
            <a:off x="1066800" y="4267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42" name="Line 29"/>
          <p:cNvSpPr>
            <a:spLocks noChangeShapeType="1"/>
          </p:cNvSpPr>
          <p:nvPr/>
        </p:nvSpPr>
        <p:spPr bwMode="auto">
          <a:xfrm>
            <a:off x="1066800" y="487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43" name="Line 30"/>
          <p:cNvSpPr>
            <a:spLocks noChangeShapeType="1"/>
          </p:cNvSpPr>
          <p:nvPr/>
        </p:nvSpPr>
        <p:spPr bwMode="auto">
          <a:xfrm>
            <a:off x="1066800" y="182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44" name="Line 31"/>
          <p:cNvSpPr>
            <a:spLocks noChangeShapeType="1"/>
          </p:cNvSpPr>
          <p:nvPr/>
        </p:nvSpPr>
        <p:spPr bwMode="auto">
          <a:xfrm flipV="1">
            <a:off x="1295400" y="4724400"/>
            <a:ext cx="2133600" cy="304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45" name="Line 32"/>
          <p:cNvSpPr>
            <a:spLocks noChangeShapeType="1"/>
          </p:cNvSpPr>
          <p:nvPr/>
        </p:nvSpPr>
        <p:spPr bwMode="auto">
          <a:xfrm flipV="1">
            <a:off x="3429000" y="4114800"/>
            <a:ext cx="2209800" cy="685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46" name="Line 33"/>
          <p:cNvSpPr>
            <a:spLocks noChangeShapeType="1"/>
          </p:cNvSpPr>
          <p:nvPr/>
        </p:nvSpPr>
        <p:spPr bwMode="auto">
          <a:xfrm flipV="1">
            <a:off x="5638800" y="3505200"/>
            <a:ext cx="1524000" cy="685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47" name="Line 34"/>
          <p:cNvSpPr>
            <a:spLocks noChangeShapeType="1"/>
          </p:cNvSpPr>
          <p:nvPr/>
        </p:nvSpPr>
        <p:spPr bwMode="auto">
          <a:xfrm flipV="1">
            <a:off x="1295400" y="4343400"/>
            <a:ext cx="2209800" cy="381000"/>
          </a:xfrm>
          <a:prstGeom prst="line">
            <a:avLst/>
          </a:prstGeom>
          <a:noFill/>
          <a:ln w="476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48" name="Line 35"/>
          <p:cNvSpPr>
            <a:spLocks noChangeShapeType="1"/>
          </p:cNvSpPr>
          <p:nvPr/>
        </p:nvSpPr>
        <p:spPr bwMode="auto">
          <a:xfrm flipV="1">
            <a:off x="3429000" y="3505200"/>
            <a:ext cx="2133600" cy="914400"/>
          </a:xfrm>
          <a:prstGeom prst="line">
            <a:avLst/>
          </a:prstGeom>
          <a:noFill/>
          <a:ln w="476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49" name="Line 36"/>
          <p:cNvSpPr>
            <a:spLocks noChangeShapeType="1"/>
          </p:cNvSpPr>
          <p:nvPr/>
        </p:nvSpPr>
        <p:spPr bwMode="auto">
          <a:xfrm flipV="1">
            <a:off x="5638800" y="2286000"/>
            <a:ext cx="1524000" cy="1295400"/>
          </a:xfrm>
          <a:prstGeom prst="line">
            <a:avLst/>
          </a:prstGeom>
          <a:noFill/>
          <a:ln w="476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5622925" y="4267200"/>
            <a:ext cx="2005013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i="1">
                <a:solidFill>
                  <a:schemeClr val="tx2"/>
                </a:solidFill>
                <a:latin typeface="Times New Roman" panose="02020603050405020304" pitchFamily="18" charset="0"/>
                <a:ea typeface="+mn-ea"/>
              </a:rPr>
              <a:t>Não Corrigido</a:t>
            </a: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4495800" y="2514600"/>
            <a:ext cx="140335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i="1">
                <a:solidFill>
                  <a:schemeClr val="tx2"/>
                </a:solidFill>
                <a:latin typeface="Times New Roman" panose="02020603050405020304" pitchFamily="18" charset="0"/>
                <a:ea typeface="+mn-ea"/>
              </a:rPr>
              <a:t>Corrigido</a:t>
            </a:r>
          </a:p>
        </p:txBody>
      </p:sp>
      <p:sp>
        <p:nvSpPr>
          <p:cNvPr id="60452" name="Text Box 39"/>
          <p:cNvSpPr txBox="1">
            <a:spLocks noChangeArrowheads="1"/>
          </p:cNvSpPr>
          <p:nvPr/>
        </p:nvSpPr>
        <p:spPr bwMode="auto">
          <a:xfrm>
            <a:off x="4175125" y="64008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i="1">
                <a:latin typeface="Times New Roman" pitchFamily="18" charset="0"/>
              </a:rPr>
              <a:t>ano</a:t>
            </a:r>
          </a:p>
        </p:txBody>
      </p:sp>
      <p:sp>
        <p:nvSpPr>
          <p:cNvPr id="60453" name="Text Box 40"/>
          <p:cNvSpPr txBox="1">
            <a:spLocks noChangeArrowheads="1"/>
          </p:cNvSpPr>
          <p:nvPr/>
        </p:nvSpPr>
        <p:spPr bwMode="auto">
          <a:xfrm rot="-5400000">
            <a:off x="-1438275" y="3892551"/>
            <a:ext cx="3887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/>
              <a:t>Taxas de incidência por 100.000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6400800" y="5359400"/>
            <a:ext cx="2095500" cy="3143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b="1" i="1">
                <a:latin typeface="Times New Roman" panose="02020603050405020304" pitchFamily="18" charset="0"/>
                <a:ea typeface="+mn-ea"/>
              </a:rPr>
              <a:t>Fonte: Lyon and Gardner</a:t>
            </a:r>
          </a:p>
        </p:txBody>
      </p:sp>
      <p:sp>
        <p:nvSpPr>
          <p:cNvPr id="60455" name="Text Box 42"/>
          <p:cNvSpPr txBox="1">
            <a:spLocks noChangeArrowheads="1"/>
          </p:cNvSpPr>
          <p:nvPr/>
        </p:nvSpPr>
        <p:spPr bwMode="auto">
          <a:xfrm>
            <a:off x="1143000" y="422275"/>
            <a:ext cx="7773988" cy="7016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/>
              <a:t>Taxas de Incidência de Câncer de Útero, Ajustadas para Idade e Corrigidas Segundo Histerectomia.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456" t="18132" r="56020" b="9183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7544" y="188640"/>
            <a:ext cx="1196931" cy="584775"/>
          </a:xfrm>
          <a:prstGeom prst="rect">
            <a:avLst/>
          </a:prstGeom>
          <a:pattFill prst="ltUpDiag">
            <a:fgClr>
              <a:srgbClr val="FF9933"/>
            </a:fgClr>
            <a:bgClr>
              <a:srgbClr val="FFFFFF"/>
            </a:bgClr>
          </a:patt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>
                <a:latin typeface="Times New Roman" pitchFamily="18" charset="0"/>
              </a:rPr>
              <a:t>Taxas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67744" y="188640"/>
            <a:ext cx="2161746" cy="584775"/>
          </a:xfrm>
          <a:prstGeom prst="rect">
            <a:avLst/>
          </a:prstGeom>
          <a:pattFill prst="ltUpDiag">
            <a:fgClr>
              <a:srgbClr val="FF9933"/>
            </a:fgClr>
            <a:bgClr>
              <a:srgbClr val="FFFFFF"/>
            </a:bgClr>
          </a:patt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>
                <a:latin typeface="Times New Roman" pitchFamily="18" charset="0"/>
              </a:rPr>
              <a:t>Proporções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60032" y="260648"/>
            <a:ext cx="1417376" cy="584775"/>
          </a:xfrm>
          <a:prstGeom prst="rect">
            <a:avLst/>
          </a:prstGeom>
          <a:pattFill prst="ltUpDiag">
            <a:fgClr>
              <a:srgbClr val="FF9933"/>
            </a:fgClr>
            <a:bgClr>
              <a:srgbClr val="FFFFFF"/>
            </a:bgClr>
          </a:patt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>
                <a:latin typeface="Times New Roman" pitchFamily="18" charset="0"/>
              </a:rPr>
              <a:t>Razões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 l="46851" t="53436" r="3539" b="22917"/>
          <a:stretch>
            <a:fillRect/>
          </a:stretch>
        </p:blipFill>
        <p:spPr bwMode="auto">
          <a:xfrm>
            <a:off x="3708400" y="5076825"/>
            <a:ext cx="5435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 l="46851" t="10822" r="3539" b="64891"/>
          <a:stretch>
            <a:fillRect/>
          </a:stretch>
        </p:blipFill>
        <p:spPr bwMode="auto">
          <a:xfrm>
            <a:off x="5292725" y="3860800"/>
            <a:ext cx="3851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76056" y="1124744"/>
            <a:ext cx="3879588" cy="584775"/>
          </a:xfrm>
          <a:prstGeom prst="rect">
            <a:avLst/>
          </a:prstGeom>
          <a:pattFill prst="ltUpDiag">
            <a:fgClr>
              <a:srgbClr val="FF9933"/>
            </a:fgClr>
            <a:bgClr>
              <a:srgbClr val="FFFFFF"/>
            </a:bgClr>
          </a:patt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>
                <a:latin typeface="Times New Roman" pitchFamily="18" charset="0"/>
              </a:rPr>
              <a:t>Razão de Incidências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932040" y="2060848"/>
            <a:ext cx="4099777" cy="584775"/>
          </a:xfrm>
          <a:prstGeom prst="rect">
            <a:avLst/>
          </a:prstGeom>
          <a:pattFill prst="ltUpDiag">
            <a:fgClr>
              <a:srgbClr val="FF9933"/>
            </a:fgClr>
            <a:bgClr>
              <a:srgbClr val="FFFFFF"/>
            </a:bgClr>
          </a:patt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>
                <a:latin typeface="Times New Roman" pitchFamily="18" charset="0"/>
              </a:rPr>
              <a:t>Razão de Prevalências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630811" y="2916233"/>
            <a:ext cx="2829621" cy="584775"/>
          </a:xfrm>
          <a:prstGeom prst="rect">
            <a:avLst/>
          </a:prstGeom>
          <a:pattFill prst="ltUpDiag">
            <a:fgClr>
              <a:srgbClr val="FF9933"/>
            </a:fgClr>
            <a:bgClr>
              <a:srgbClr val="FFFFFF"/>
            </a:bgClr>
          </a:patt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>
                <a:latin typeface="Times New Roman" pitchFamily="18" charset="0"/>
              </a:rPr>
              <a:t>Razão de </a:t>
            </a:r>
            <a:r>
              <a:rPr lang="pt-BR" sz="3200" b="1" dirty="0" err="1">
                <a:latin typeface="Times New Roman" pitchFamily="18" charset="0"/>
              </a:rPr>
              <a:t>Odds</a:t>
            </a:r>
            <a:endParaRPr lang="pt-BR" sz="32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14438" y="714375"/>
            <a:ext cx="705643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/>
              <a:t>Associação entre variáveis:</a:t>
            </a:r>
          </a:p>
          <a:p>
            <a:pPr algn="ctr">
              <a:spcBef>
                <a:spcPct val="50000"/>
              </a:spcBef>
            </a:pPr>
            <a:endParaRPr lang="pt-BR" sz="32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3200" b="1" dirty="0"/>
              <a:t>Risco Relativo ou Razão de Incidências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3200" b="1" dirty="0"/>
              <a:t>Razão de Prevalências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3200" b="1" dirty="0" err="1"/>
              <a:t>Odds</a:t>
            </a:r>
            <a:r>
              <a:rPr lang="pt-BR" sz="3200" b="1" dirty="0"/>
              <a:t> </a:t>
            </a:r>
            <a:r>
              <a:rPr lang="pt-BR" sz="3200" b="1" dirty="0" err="1"/>
              <a:t>Ratio</a:t>
            </a:r>
            <a:endParaRPr lang="pt-BR" sz="32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3200" b="1" dirty="0"/>
              <a:t>Intervalo de confiança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3200" b="1" dirty="0"/>
              <a:t>Valor de p</a:t>
            </a:r>
            <a:endParaRPr lang="en-US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3" cstate="print"/>
          <a:srcRect l="21875" t="33333" r="19791" b="42500"/>
          <a:stretch>
            <a:fillRect/>
          </a:stretch>
        </p:blipFill>
        <p:spPr bwMode="auto">
          <a:xfrm>
            <a:off x="642938" y="1214438"/>
            <a:ext cx="8001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3"/>
          <p:cNvPicPr>
            <a:picLocks noChangeAspect="1" noChangeArrowheads="1"/>
          </p:cNvPicPr>
          <p:nvPr/>
        </p:nvPicPr>
        <p:blipFill>
          <a:blip r:embed="rId4" cstate="print"/>
          <a:srcRect l="12500" t="39166" r="31770" b="41666"/>
          <a:stretch>
            <a:fillRect/>
          </a:stretch>
        </p:blipFill>
        <p:spPr bwMode="auto">
          <a:xfrm>
            <a:off x="785813" y="4500563"/>
            <a:ext cx="76438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tângulo 11"/>
          <p:cNvSpPr>
            <a:spLocks noChangeArrowheads="1"/>
          </p:cNvSpPr>
          <p:nvPr/>
        </p:nvSpPr>
        <p:spPr bwMode="auto">
          <a:xfrm>
            <a:off x="428625" y="3500438"/>
            <a:ext cx="842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/>
              <a:t>Prestar atenção na vertical e horizontal.</a:t>
            </a:r>
          </a:p>
        </p:txBody>
      </p:sp>
      <p:sp>
        <p:nvSpPr>
          <p:cNvPr id="5125" name="Retângulo 12"/>
          <p:cNvSpPr>
            <a:spLocks noChangeArrowheads="1"/>
          </p:cNvSpPr>
          <p:nvPr/>
        </p:nvSpPr>
        <p:spPr bwMode="auto">
          <a:xfrm>
            <a:off x="2643188" y="357188"/>
            <a:ext cx="3786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/>
              <a:t>Risco relativo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/>
          <p:cNvPicPr>
            <a:picLocks noChangeAspect="1" noChangeArrowheads="1"/>
          </p:cNvPicPr>
          <p:nvPr/>
        </p:nvPicPr>
        <p:blipFill>
          <a:blip r:embed="rId3" cstate="print"/>
          <a:srcRect l="21875" t="33333" r="19791" b="42500"/>
          <a:stretch>
            <a:fillRect/>
          </a:stretch>
        </p:blipFill>
        <p:spPr bwMode="auto">
          <a:xfrm>
            <a:off x="571500" y="1214438"/>
            <a:ext cx="8001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tângulo 11"/>
          <p:cNvSpPr>
            <a:spLocks noChangeArrowheads="1"/>
          </p:cNvSpPr>
          <p:nvPr/>
        </p:nvSpPr>
        <p:spPr bwMode="auto">
          <a:xfrm>
            <a:off x="144463" y="3500438"/>
            <a:ext cx="88201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b="1"/>
              <a:t>Prestar atenção na vertical e horizontal.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 cstate="print"/>
          <a:srcRect l="13542" t="54167" r="23438" b="27499"/>
          <a:stretch>
            <a:fillRect/>
          </a:stretch>
        </p:blipFill>
        <p:spPr bwMode="auto">
          <a:xfrm>
            <a:off x="285750" y="4357688"/>
            <a:ext cx="86439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tângulo 5"/>
          <p:cNvSpPr>
            <a:spLocks noChangeArrowheads="1"/>
          </p:cNvSpPr>
          <p:nvPr/>
        </p:nvSpPr>
        <p:spPr bwMode="auto">
          <a:xfrm>
            <a:off x="1547813" y="404813"/>
            <a:ext cx="6030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/>
              <a:t>Razão de prevalências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3" cstate="print"/>
          <a:srcRect l="21875" t="33333" r="19791" b="42500"/>
          <a:stretch>
            <a:fillRect/>
          </a:stretch>
        </p:blipFill>
        <p:spPr bwMode="auto">
          <a:xfrm>
            <a:off x="642938" y="714375"/>
            <a:ext cx="8001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 cstate="print"/>
          <a:srcRect l="13542" t="42500" r="33333" b="39999"/>
          <a:stretch>
            <a:fillRect/>
          </a:stretch>
        </p:blipFill>
        <p:spPr bwMode="auto">
          <a:xfrm>
            <a:off x="928688" y="5072063"/>
            <a:ext cx="7286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3"/>
          <p:cNvPicPr>
            <a:picLocks noChangeAspect="1" noChangeArrowheads="1"/>
          </p:cNvPicPr>
          <p:nvPr/>
        </p:nvPicPr>
        <p:blipFill>
          <a:blip r:embed="rId5" cstate="print"/>
          <a:srcRect l="12500" t="39166" r="31770" b="41666"/>
          <a:stretch>
            <a:fillRect/>
          </a:stretch>
        </p:blipFill>
        <p:spPr bwMode="auto">
          <a:xfrm>
            <a:off x="785813" y="3143250"/>
            <a:ext cx="76438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 rot="20918935">
            <a:off x="1471613" y="3851275"/>
            <a:ext cx="6500812" cy="357188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 rot="792684">
            <a:off x="1312863" y="3810000"/>
            <a:ext cx="6500812" cy="357188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 rot="18284622">
            <a:off x="6443663" y="1793875"/>
            <a:ext cx="1944688" cy="357187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 rot="2453414">
            <a:off x="6427788" y="1730375"/>
            <a:ext cx="2147887" cy="357188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7" name="Retângulo 10"/>
          <p:cNvSpPr>
            <a:spLocks noChangeArrowheads="1"/>
          </p:cNvSpPr>
          <p:nvPr/>
        </p:nvSpPr>
        <p:spPr bwMode="auto">
          <a:xfrm>
            <a:off x="3000375" y="142875"/>
            <a:ext cx="3084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/>
              <a:t>Odds Ratio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11188" y="1124744"/>
            <a:ext cx="753268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0" indent="-1143000" algn="ctr">
              <a:spcBef>
                <a:spcPct val="50000"/>
              </a:spcBef>
              <a:buAutoNum type="arabicPeriod"/>
            </a:pPr>
            <a:r>
              <a:rPr lang="pt-BR" sz="7200" b="1" dirty="0"/>
              <a:t>Risco Relativo ou</a:t>
            </a:r>
          </a:p>
          <a:p>
            <a:pPr marL="1143000" indent="-1143000" algn="ctr">
              <a:spcBef>
                <a:spcPct val="50000"/>
              </a:spcBef>
            </a:pPr>
            <a:r>
              <a:rPr lang="pt-BR" sz="7200" b="1" dirty="0"/>
              <a:t>Razão de incidências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Group 2"/>
          <p:cNvGraphicFramePr>
            <a:graphicFrameLocks noGrp="1"/>
          </p:cNvGraphicFramePr>
          <p:nvPr/>
        </p:nvGraphicFramePr>
        <p:xfrm>
          <a:off x="539750" y="1628800"/>
          <a:ext cx="8280400" cy="2231074"/>
        </p:xfrm>
        <a:graphic>
          <a:graphicData uri="http://schemas.openxmlformats.org/drawingml/2006/table">
            <a:tbl>
              <a:tblPr/>
              <a:tblGrid>
                <a:gridCol w="230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Febre tifóide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Vacinados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 vacinados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11.668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827088" y="5157788"/>
            <a:ext cx="75612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Greenwood &amp; Yule, 1915. Apud Ronald A. Fisher. Statistical methods for research workers. London: Oliver and Boyd, 1958.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4859338" y="981075"/>
            <a:ext cx="2592387" cy="36147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843213" y="981075"/>
            <a:ext cx="2016125" cy="396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75780" name="Group 4"/>
          <p:cNvGraphicFramePr>
            <a:graphicFrameLocks noGrp="1"/>
          </p:cNvGraphicFramePr>
          <p:nvPr/>
        </p:nvGraphicFramePr>
        <p:xfrm>
          <a:off x="539750" y="1916113"/>
          <a:ext cx="8280400" cy="2231074"/>
        </p:xfrm>
        <a:graphic>
          <a:graphicData uri="http://schemas.openxmlformats.org/drawingml/2006/table">
            <a:tbl>
              <a:tblPr/>
              <a:tblGrid>
                <a:gridCol w="230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Febre tifóide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Vacinados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 vacinados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11.668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84213" y="33337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Variável independente, classificatória ou explicativa</a:t>
            </a: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4859338" y="836613"/>
            <a:ext cx="144462" cy="6477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H="1" flipV="1">
            <a:off x="1763713" y="4221163"/>
            <a:ext cx="576262" cy="10080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611188" y="5445125"/>
            <a:ext cx="806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Variável dependente, “desfecho” ou “a ser explicada”</a:t>
            </a:r>
          </a:p>
          <a:p>
            <a:pPr>
              <a:spcBef>
                <a:spcPct val="50000"/>
              </a:spcBef>
            </a:pPr>
            <a:r>
              <a:rPr lang="pt-BR" sz="2400" b="1"/>
              <a:t>Prestar atenção na vertical e horizontal.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4127500"/>
            <a:ext cx="8534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Risco relativo =     proporção de afetados entre expostos / 			proporção de afetados entre não expostos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RR = 0,8%/2,3% = 0,35 ou RR = 2,3%/0,8% = 2,9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Análise sugestiva de diferença significativa e associação entre as variáveis dependente e independente.</a:t>
            </a:r>
          </a:p>
          <a:p>
            <a:pPr algn="ctr">
              <a:spcBef>
                <a:spcPct val="10000"/>
              </a:spcBef>
            </a:pPr>
            <a:r>
              <a:rPr lang="pt-BR" sz="2400" b="1">
                <a:latin typeface="Times New Roman" pitchFamily="18" charset="0"/>
              </a:rPr>
              <a:t>Estudo longitudinal (prospectivo): ensaio clínico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2743200" y="4581525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77828" name="Group 4"/>
          <p:cNvGraphicFramePr>
            <a:graphicFrameLocks noGrp="1"/>
          </p:cNvGraphicFramePr>
          <p:nvPr/>
        </p:nvGraphicFramePr>
        <p:xfrm>
          <a:off x="539750" y="1125538"/>
          <a:ext cx="8280400" cy="2231074"/>
        </p:xfrm>
        <a:graphic>
          <a:graphicData uri="http://schemas.openxmlformats.org/drawingml/2006/table">
            <a:tbl>
              <a:tblPr/>
              <a:tblGrid>
                <a:gridCol w="230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Febre tifóide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Vacinados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 vacinados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11.668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4859338" y="260350"/>
            <a:ext cx="2592387" cy="36147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>
            <a:off x="2843213" y="260350"/>
            <a:ext cx="2016125" cy="396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44675"/>
            <a:ext cx="6840537" cy="2620963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748712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200" b="1" u="sng"/>
              <a:t>Vantagens do risco relativo: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2200" b="1"/>
              <a:t> Indica qual o sentido de risco aumentado.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2200" b="1"/>
              <a:t> Indica o quanto se observou de aumento de risco.</a:t>
            </a:r>
          </a:p>
          <a:p>
            <a:pPr algn="ctr">
              <a:spcBef>
                <a:spcPct val="50000"/>
              </a:spcBef>
            </a:pPr>
            <a:r>
              <a:rPr lang="pt-BR" sz="2200" b="1" u="sng"/>
              <a:t>Desvantagens do risco relativo: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2200" b="1"/>
              <a:t>Apenas compara proporções, não leva em consideração o tamanho da amostra.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2200" b="1"/>
              <a:t> Não define se as diferenças observadas são ou não são  significativas.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2200" b="1"/>
              <a:t> Precisa ser complementada pela indicação de intervalo de confiança, qui-quadrado ou valor de p para o teste de associação entre as variáveis da tabela.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2200" b="1"/>
              <a:t>Só se aplica a estudos longitudinais prospectivos (coorte ou ensaios clínicos).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Group 2"/>
          <p:cNvGraphicFramePr>
            <a:graphicFrameLocks noGrp="1"/>
          </p:cNvGraphicFramePr>
          <p:nvPr/>
        </p:nvGraphicFramePr>
        <p:xfrm>
          <a:off x="539750" y="1052736"/>
          <a:ext cx="8280400" cy="2231008"/>
        </p:xfrm>
        <a:graphic>
          <a:graphicData uri="http://schemas.openxmlformats.org/drawingml/2006/table">
            <a:tbl>
              <a:tblPr/>
              <a:tblGrid>
                <a:gridCol w="230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Febre </a:t>
                      </a:r>
                      <a:r>
                        <a:rPr kumimoji="0" lang="pt-B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tifóide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Vacinados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 vacinados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827088" y="5157788"/>
            <a:ext cx="75612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/>
              <a:t>Tabela anterior dividida por 100 (arredondada): mesmo risco relativo!!!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813593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/>
              <a:t>Complementa a informação sobre o Risco Relativo:</a:t>
            </a:r>
          </a:p>
          <a:p>
            <a:pPr>
              <a:spcBef>
                <a:spcPct val="50000"/>
              </a:spcBef>
            </a:pPr>
            <a:endParaRPr lang="pt-BR" sz="40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4000" b="1"/>
              <a:t>Intervalo de Confiança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4000" b="1"/>
              <a:t>Valor de p</a:t>
            </a:r>
            <a:endParaRPr lang="en-US" sz="4000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08" name="Group 32"/>
          <p:cNvGraphicFramePr>
            <a:graphicFrameLocks noGrp="1"/>
          </p:cNvGraphicFramePr>
          <p:nvPr/>
        </p:nvGraphicFramePr>
        <p:xfrm>
          <a:off x="684088" y="1628800"/>
          <a:ext cx="8280400" cy="2231074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Passageiros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Mulheres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Morreram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Sobreviveram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395288" y="260350"/>
            <a:ext cx="8497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/>
              <a:t>Titanic (estudo de mortalidade)</a:t>
            </a:r>
          </a:p>
        </p:txBody>
      </p:sp>
      <p:sp>
        <p:nvSpPr>
          <p:cNvPr id="15390" name="Text Box 33"/>
          <p:cNvSpPr txBox="1">
            <a:spLocks noChangeArrowheads="1"/>
          </p:cNvSpPr>
          <p:nvPr/>
        </p:nvSpPr>
        <p:spPr bwMode="auto">
          <a:xfrm>
            <a:off x="323850" y="4324350"/>
            <a:ext cx="8424863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/>
              <a:t>RR = RH/RM = (688/857)/(131/466) = 2,86 </a:t>
            </a:r>
          </a:p>
          <a:p>
            <a:pPr>
              <a:spcBef>
                <a:spcPct val="50000"/>
              </a:spcBef>
            </a:pPr>
            <a:r>
              <a:rPr lang="pt-BR" sz="2000" b="1" dirty="0"/>
              <a:t>IC95% = 2,46; 3,31</a:t>
            </a:r>
          </a:p>
          <a:p>
            <a:pPr>
              <a:spcBef>
                <a:spcPct val="50000"/>
              </a:spcBef>
            </a:pPr>
            <a:r>
              <a:rPr lang="pt-BR" sz="2000" b="1" dirty="0"/>
              <a:t>p&lt;0,001</a:t>
            </a:r>
          </a:p>
          <a:p>
            <a:pPr>
              <a:spcBef>
                <a:spcPct val="50000"/>
              </a:spcBef>
            </a:pPr>
            <a:endParaRPr lang="pt-BR" sz="2000" b="1" dirty="0"/>
          </a:p>
          <a:p>
            <a:pPr>
              <a:spcBef>
                <a:spcPct val="50000"/>
              </a:spcBef>
            </a:pPr>
            <a:r>
              <a:rPr lang="pt-BR" sz="1600" b="1" dirty="0"/>
              <a:t>http://www.amstat.org/publications/jse/v3n3/datasets.dawson.html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Group 2"/>
          <p:cNvGraphicFramePr>
            <a:graphicFrameLocks noGrp="1"/>
          </p:cNvGraphicFramePr>
          <p:nvPr/>
        </p:nvGraphicFramePr>
        <p:xfrm>
          <a:off x="684088" y="1052736"/>
          <a:ext cx="8280400" cy="2231074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Passageiros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Adultos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Crianças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Morreram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Sobreviveram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3563938" y="2603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/>
              <a:t>Titanic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323850" y="4005263"/>
            <a:ext cx="8424863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/>
              <a:t>RR = RA/RC = (770/1237)/(49/86) = 1,09 </a:t>
            </a:r>
          </a:p>
          <a:p>
            <a:pPr>
              <a:spcBef>
                <a:spcPct val="50000"/>
              </a:spcBef>
            </a:pPr>
            <a:r>
              <a:rPr lang="pt-BR" sz="2000" b="1" dirty="0"/>
              <a:t>IC95% = 0,90; 1,32</a:t>
            </a:r>
          </a:p>
          <a:p>
            <a:pPr>
              <a:spcBef>
                <a:spcPct val="50000"/>
              </a:spcBef>
            </a:pPr>
            <a:r>
              <a:rPr lang="pt-BR" sz="2000" b="1" dirty="0"/>
              <a:t>p=0,330</a:t>
            </a:r>
          </a:p>
          <a:p>
            <a:pPr>
              <a:spcBef>
                <a:spcPct val="50000"/>
              </a:spcBef>
            </a:pPr>
            <a:endParaRPr lang="pt-BR" sz="2000" b="1" dirty="0"/>
          </a:p>
          <a:p>
            <a:pPr>
              <a:spcBef>
                <a:spcPct val="50000"/>
              </a:spcBef>
            </a:pPr>
            <a:r>
              <a:rPr lang="pt-BR" sz="1600" b="1" dirty="0"/>
              <a:t>http://www.amstat.org/publications/jse/v3n3/datasets.dawson.html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59" name="Group 35"/>
          <p:cNvGraphicFramePr>
            <a:graphicFrameLocks noGrp="1"/>
          </p:cNvGraphicFramePr>
          <p:nvPr/>
        </p:nvGraphicFramePr>
        <p:xfrm>
          <a:off x="539750" y="1053910"/>
          <a:ext cx="8208963" cy="2231074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Passageiros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Classes I e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Classe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Morreram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Sobreviveram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250825" y="3716338"/>
            <a:ext cx="856932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/>
              <a:t>Mais 32 passageiros de classe ignorada, dos quais 13 morreram...</a:t>
            </a:r>
          </a:p>
          <a:p>
            <a:pPr>
              <a:spcBef>
                <a:spcPct val="50000"/>
              </a:spcBef>
            </a:pPr>
            <a:endParaRPr lang="pt-BR" sz="2000" b="1" dirty="0"/>
          </a:p>
          <a:p>
            <a:pPr>
              <a:spcBef>
                <a:spcPct val="50000"/>
              </a:spcBef>
            </a:pPr>
            <a:r>
              <a:rPr lang="pt-BR" sz="2000" b="1" dirty="0"/>
              <a:t>RR = RIII/</a:t>
            </a:r>
            <a:r>
              <a:rPr lang="pt-BR" sz="2000" b="1" dirty="0" err="1"/>
              <a:t>RIeII</a:t>
            </a:r>
            <a:r>
              <a:rPr lang="pt-BR" sz="2000" b="1" dirty="0"/>
              <a:t> = (526/712)/(280/579) = 1,53</a:t>
            </a:r>
          </a:p>
          <a:p>
            <a:pPr>
              <a:spcBef>
                <a:spcPct val="50000"/>
              </a:spcBef>
            </a:pPr>
            <a:r>
              <a:rPr lang="pt-BR" sz="2000" b="1" dirty="0"/>
              <a:t>IC95% = 1,39; 1,68</a:t>
            </a:r>
          </a:p>
          <a:p>
            <a:pPr>
              <a:spcBef>
                <a:spcPct val="50000"/>
              </a:spcBef>
            </a:pPr>
            <a:r>
              <a:rPr lang="pt-BR" sz="2000" b="1" dirty="0"/>
              <a:t>p&lt;0,001</a:t>
            </a:r>
          </a:p>
          <a:p>
            <a:pPr>
              <a:spcBef>
                <a:spcPct val="50000"/>
              </a:spcBef>
            </a:pPr>
            <a:r>
              <a:rPr lang="pt-BR" sz="1600" b="1" dirty="0"/>
              <a:t>http://www.amstat.org/publications/jse/v3n3/datasets.dawson.html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3563938" y="260350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/>
              <a:t>Titanic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Group 2"/>
          <p:cNvGraphicFramePr>
            <a:graphicFrameLocks noGrp="1"/>
          </p:cNvGraphicFramePr>
          <p:nvPr/>
        </p:nvGraphicFramePr>
        <p:xfrm>
          <a:off x="611188" y="620713"/>
          <a:ext cx="7889875" cy="3338513"/>
        </p:xfrm>
        <a:graphic>
          <a:graphicData uri="http://schemas.openxmlformats.org/drawingml/2006/table">
            <a:tbl>
              <a:tblPr/>
              <a:tblGrid>
                <a:gridCol w="33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Síndrome da Morte Súbita Infantil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Brancos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Negros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38.551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869" name="Text Box 30"/>
          <p:cNvSpPr txBox="1">
            <a:spLocks noChangeArrowheads="1"/>
          </p:cNvSpPr>
          <p:nvPr/>
        </p:nvSpPr>
        <p:spPr bwMode="auto">
          <a:xfrm>
            <a:off x="107950" y="5157788"/>
            <a:ext cx="88931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Standfast SJ, Jereb S, Janerich DT. The epidemiology of sudden infant death in upstate New York: II: birth characteristics. Am J Public Health 1980, 70(10): 1061-7.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Group 2"/>
          <p:cNvGraphicFramePr>
            <a:graphicFrameLocks noGrp="1"/>
          </p:cNvGraphicFramePr>
          <p:nvPr/>
        </p:nvGraphicFramePr>
        <p:xfrm>
          <a:off x="611188" y="620713"/>
          <a:ext cx="7889875" cy="3352737"/>
        </p:xfrm>
        <a:graphic>
          <a:graphicData uri="http://schemas.openxmlformats.org/drawingml/2006/table">
            <a:tbl>
              <a:tblPr/>
              <a:tblGrid>
                <a:gridCol w="33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Síndrome da Morte Súbita Infantil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Brancos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Negros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38.551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893" name="Text Box 30"/>
          <p:cNvSpPr txBox="1">
            <a:spLocks noChangeArrowheads="1"/>
          </p:cNvSpPr>
          <p:nvPr/>
        </p:nvSpPr>
        <p:spPr bwMode="auto">
          <a:xfrm>
            <a:off x="107950" y="5157788"/>
            <a:ext cx="88931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Standfast SJ, Jereb S, Janerich DT. The epidemiology of sudden infant death in upstate New York: II: birth characteristics. Am J Public Health 1980, 70(10): 1061-7.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Group 2"/>
          <p:cNvGraphicFramePr>
            <a:graphicFrameLocks noGrp="1"/>
          </p:cNvGraphicFramePr>
          <p:nvPr/>
        </p:nvGraphicFramePr>
        <p:xfrm>
          <a:off x="611188" y="620713"/>
          <a:ext cx="7889875" cy="3352737"/>
        </p:xfrm>
        <a:graphic>
          <a:graphicData uri="http://schemas.openxmlformats.org/drawingml/2006/table">
            <a:tbl>
              <a:tblPr/>
              <a:tblGrid>
                <a:gridCol w="33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Síndrome da Morte Súbita Infantil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Brancos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Negros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38.551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2700338" y="4221163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RR = 0,79 ou RR = 1,27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07950" y="5157788"/>
            <a:ext cx="88931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Standfast SJ, Jereb S, Janerich DT. The epidemiology of sudden infant death in upstate New York: II: birth characteristics. Am J Public Health 1980, 70(10): 1061-7.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Group 2"/>
          <p:cNvGraphicFramePr>
            <a:graphicFrameLocks noGrp="1"/>
          </p:cNvGraphicFramePr>
          <p:nvPr/>
        </p:nvGraphicFramePr>
        <p:xfrm>
          <a:off x="611188" y="620713"/>
          <a:ext cx="7889875" cy="3352737"/>
        </p:xfrm>
        <a:graphic>
          <a:graphicData uri="http://schemas.openxmlformats.org/drawingml/2006/table">
            <a:tbl>
              <a:tblPr/>
              <a:tblGrid>
                <a:gridCol w="33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Síndrome da Morte Súbita Infantil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Brancos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Negros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38.551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2700338" y="4221163"/>
            <a:ext cx="3276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latin typeface="Times New Roman" pitchFamily="18" charset="0"/>
              </a:rPr>
              <a:t>RR = 0,79 ou RR = 1,27</a:t>
            </a:r>
          </a:p>
          <a:p>
            <a:pPr>
              <a:spcBef>
                <a:spcPct val="50000"/>
              </a:spcBef>
            </a:pPr>
            <a:r>
              <a:rPr lang="pt-BR" sz="2400" b="1" dirty="0">
                <a:latin typeface="Times New Roman" pitchFamily="18" charset="0"/>
              </a:rPr>
              <a:t>P = 0,231</a:t>
            </a:r>
            <a:endParaRPr lang="pt-BR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pt-BR" sz="2400" dirty="0">
              <a:latin typeface="Times New Roman" pitchFamily="18" charset="0"/>
            </a:endParaRP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107950" y="5157788"/>
            <a:ext cx="88931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Standfast SJ, Jereb S, Janerich DT. The epidemiology of sudden infant death in upstate New York: II: birth characteristics. Am J Public Health 1980, 70(10): 1061-7.</a:t>
            </a:r>
          </a:p>
        </p:txBody>
      </p:sp>
      <p:sp>
        <p:nvSpPr>
          <p:cNvPr id="38943" name="Text Box 30"/>
          <p:cNvSpPr txBox="1">
            <a:spLocks noChangeArrowheads="1"/>
          </p:cNvSpPr>
          <p:nvPr/>
        </p:nvSpPr>
        <p:spPr bwMode="auto">
          <a:xfrm>
            <a:off x="1547813" y="188913"/>
            <a:ext cx="662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/>
              <a:t>Diferença não significativa.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547813" y="692150"/>
            <a:ext cx="6264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MEDIDAS PARA A DESCRIÇÃO</a:t>
            </a:r>
            <a:endParaRPr lang="pt-BR" sz="32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725" y="2708275"/>
            <a:ext cx="7951788" cy="1693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1" hangingPunct="1">
              <a:spcAft>
                <a:spcPts val="1200"/>
              </a:spcAft>
              <a:buFontTx/>
              <a:buAutoNum type="arabicPeriod"/>
              <a:defRPr/>
            </a:pPr>
            <a:r>
              <a:rPr lang="pt-BR" sz="2800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Magnitude do problema</a:t>
            </a:r>
          </a:p>
          <a:p>
            <a:pPr eaLnBrk="1" hangingPunct="1">
              <a:spcAft>
                <a:spcPts val="1200"/>
              </a:spcAft>
              <a:defRPr/>
            </a:pPr>
            <a:endParaRPr lang="pt-BR" sz="2800" dirty="0">
              <a:solidFill>
                <a:srgbClr val="008000"/>
              </a:solidFill>
              <a:latin typeface="Arial"/>
              <a:ea typeface="+mn-ea"/>
              <a:cs typeface="Arial"/>
            </a:endParaRPr>
          </a:p>
          <a:p>
            <a:pPr eaLnBrk="1" hangingPunct="1">
              <a:defRPr/>
            </a:pPr>
            <a:r>
              <a:rPr lang="pt-BR" sz="2800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2. Pessoa, Tempo e Lugar (quem, quando, onde)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11188" y="2273300"/>
            <a:ext cx="7532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200" b="1"/>
              <a:t>2. Razão de Prevalências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Group 2"/>
          <p:cNvGraphicFramePr>
            <a:graphicFrameLocks noGrp="1"/>
          </p:cNvGraphicFramePr>
          <p:nvPr/>
        </p:nvGraphicFramePr>
        <p:xfrm>
          <a:off x="1331913" y="476250"/>
          <a:ext cx="6648450" cy="3530537"/>
        </p:xfrm>
        <a:graphic>
          <a:graphicData uri="http://schemas.openxmlformats.org/drawingml/2006/table">
            <a:tbl>
              <a:tblPr/>
              <a:tblGrid>
                <a:gridCol w="129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3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IMC&gt;=30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 obesos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IMC&lt;30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755650" y="4221163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Razão de prevalências = 2,9 (estudo transversal)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-34925" y="515778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Lolio CA, Pereira JC, Lotufo, PA, Souza JMP. Hipertensão arterial e possíveis fatores de risco. Rev Saúde Pública 1993, 27(5): 357-62.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Group 2"/>
          <p:cNvGraphicFramePr>
            <a:graphicFrameLocks noGrp="1"/>
          </p:cNvGraphicFramePr>
          <p:nvPr/>
        </p:nvGraphicFramePr>
        <p:xfrm>
          <a:off x="1524000" y="620713"/>
          <a:ext cx="6096000" cy="3352737"/>
        </p:xfrm>
        <a:graphic>
          <a:graphicData uri="http://schemas.openxmlformats.org/drawingml/2006/table">
            <a:tbl>
              <a:tblPr/>
              <a:tblGrid>
                <a:gridCol w="197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Brancos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Negros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107950" y="4292600"/>
            <a:ext cx="8820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latin typeface="Times New Roman" pitchFamily="18" charset="0"/>
              </a:rPr>
              <a:t>Razão de Prevalências RP = 0,79 ou RP = 1,26</a:t>
            </a:r>
          </a:p>
          <a:p>
            <a:pPr algn="ctr">
              <a:spcBef>
                <a:spcPct val="50000"/>
              </a:spcBef>
            </a:pPr>
            <a:r>
              <a:rPr lang="pt-BR" sz="2400" b="1" dirty="0">
                <a:latin typeface="Times New Roman" pitchFamily="18" charset="0"/>
              </a:rPr>
              <a:t>P = 0,056  (estudo transversal)</a:t>
            </a:r>
          </a:p>
          <a:p>
            <a:pPr algn="ctr">
              <a:spcBef>
                <a:spcPct val="50000"/>
              </a:spcBef>
            </a:pPr>
            <a:r>
              <a:rPr lang="pt-BR" sz="2400" b="1" dirty="0">
                <a:latin typeface="Times New Roman" pitchFamily="18" charset="0"/>
              </a:rPr>
              <a:t>Nesta amostra, o excesso de prevalência de HAS em negros (em relação a brancos) não foi significativo (p &gt; 0,05)</a:t>
            </a:r>
            <a:endParaRPr lang="pt-BR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Group 2"/>
          <p:cNvGraphicFramePr>
            <a:graphicFrameLocks noGrp="1"/>
          </p:cNvGraphicFramePr>
          <p:nvPr/>
        </p:nvGraphicFramePr>
        <p:xfrm>
          <a:off x="611188" y="260350"/>
          <a:ext cx="7848600" cy="3341688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Sorologia para HIV de clientes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Usou preserv (6 meses)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 usou preserv (6 meses)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106363" y="5013325"/>
            <a:ext cx="8858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err="1"/>
              <a:t>Pickering</a:t>
            </a:r>
            <a:r>
              <a:rPr lang="pt-BR" sz="2400" b="1" dirty="0"/>
              <a:t> H, Todd J, </a:t>
            </a:r>
            <a:r>
              <a:rPr lang="pt-BR" sz="2400" b="1" dirty="0" err="1"/>
              <a:t>Dunn</a:t>
            </a:r>
            <a:r>
              <a:rPr lang="pt-BR" sz="2400" b="1" dirty="0"/>
              <a:t> D, </a:t>
            </a:r>
            <a:r>
              <a:rPr lang="pt-BR" sz="2400" b="1" dirty="0" err="1"/>
              <a:t>Pepin</a:t>
            </a:r>
            <a:r>
              <a:rPr lang="pt-BR" sz="2400" b="1" dirty="0"/>
              <a:t> J, Wilkins A. </a:t>
            </a:r>
            <a:r>
              <a:rPr lang="en-US" sz="2400" b="1" dirty="0"/>
              <a:t>Prostitutes and their clients: a Gambian survey. Soc </a:t>
            </a:r>
            <a:r>
              <a:rPr lang="en-US" sz="2400" b="1" dirty="0" err="1"/>
              <a:t>Sci</a:t>
            </a:r>
            <a:r>
              <a:rPr lang="en-US" sz="2400" b="1" dirty="0"/>
              <a:t> Med 1992, 34: 75-88.</a:t>
            </a:r>
            <a:endParaRPr lang="pt-BR" sz="2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9"/>
          <p:cNvSpPr txBox="1">
            <a:spLocks noChangeArrowheads="1"/>
          </p:cNvSpPr>
          <p:nvPr/>
        </p:nvSpPr>
        <p:spPr bwMode="auto">
          <a:xfrm>
            <a:off x="106363" y="5013325"/>
            <a:ext cx="8858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Pickering H, Todd J, Dunn D, Pepin J, Wilkins A. </a:t>
            </a:r>
            <a:r>
              <a:rPr lang="en-US" sz="2400" b="1"/>
              <a:t>Prostitutes and their clients: a Gambian survey. Soc Sci Med 1992, 34: 75-88.</a:t>
            </a:r>
            <a:endParaRPr lang="pt-BR" sz="2400" b="1"/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331913" y="652463"/>
          <a:ext cx="6096000" cy="335273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Usou preserv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 usou preserv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843213" y="4941888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latin typeface="Times New Roman" pitchFamily="18" charset="0"/>
              </a:rPr>
              <a:t>RP = 2,7</a:t>
            </a:r>
          </a:p>
          <a:p>
            <a:pPr algn="ctr">
              <a:spcBef>
                <a:spcPct val="50000"/>
              </a:spcBef>
            </a:pPr>
            <a:r>
              <a:rPr lang="pt-BR" sz="2400" b="1" dirty="0">
                <a:latin typeface="Times New Roman" pitchFamily="18" charset="0"/>
              </a:rPr>
              <a:t>P = 0,034 </a:t>
            </a:r>
            <a:endParaRPr lang="pt-BR" sz="2400" dirty="0">
              <a:latin typeface="Times New Roman" pitchFamily="18" charset="0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331913" y="652463"/>
          <a:ext cx="6096000" cy="335273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Usou preserv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 usou preserv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11188" y="2273300"/>
            <a:ext cx="7532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200" b="1"/>
              <a:t>3. Odds Ratio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00125" y="3500438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RR = RiscoM/RiscoD = (1/2)/(1/6) = 3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OR = OddsM/OddsD = (1/1)/(1/5) = 5</a:t>
            </a:r>
          </a:p>
        </p:txBody>
      </p:sp>
      <p:graphicFrame>
        <p:nvGraphicFramePr>
          <p:cNvPr id="114725" name="Group 37"/>
          <p:cNvGraphicFramePr>
            <a:graphicFrameLocks noGrp="1"/>
          </p:cNvGraphicFramePr>
          <p:nvPr/>
        </p:nvGraphicFramePr>
        <p:xfrm>
          <a:off x="1408113" y="1139825"/>
          <a:ext cx="6235475" cy="2072640"/>
        </p:xfrm>
        <a:graphic>
          <a:graphicData uri="http://schemas.openxmlformats.org/drawingml/2006/table">
            <a:tbl>
              <a:tblPr/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Sorteio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Moeda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Vantagem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Desvantagem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692150"/>
            <a:ext cx="913923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797425"/>
            <a:ext cx="381635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http://www.imagem.ufrj.br/thumbnails/4/2654.jpg"/>
          <p:cNvPicPr>
            <a:picLocks noChangeAspect="1" noChangeArrowheads="1"/>
          </p:cNvPicPr>
          <p:nvPr/>
        </p:nvPicPr>
        <p:blipFill>
          <a:blip r:embed="rId6" cstate="print"/>
          <a:srcRect l="31015" t="5333" r="24308" b="21932"/>
          <a:stretch>
            <a:fillRect/>
          </a:stretch>
        </p:blipFill>
        <p:spPr bwMode="auto">
          <a:xfrm>
            <a:off x="0" y="4558757"/>
            <a:ext cx="2123728" cy="2299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138" y="-1588"/>
            <a:ext cx="7250112" cy="685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14375" y="250825"/>
            <a:ext cx="8277225" cy="1816100"/>
          </a:xfrm>
          <a:prstGeom prst="bentArrow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Magnitude do problema:</a:t>
            </a:r>
          </a:p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9F0000"/>
                </a:solidFill>
                <a:latin typeface="Arial" pitchFamily="34" charset="0"/>
                <a:cs typeface="Arial" pitchFamily="34" charset="0"/>
              </a:rPr>
              <a:t>Medidas de Ocorrência de </a:t>
            </a:r>
            <a:r>
              <a:rPr lang="pt-BR" altLang="ja-JP" sz="2800">
                <a:solidFill>
                  <a:srgbClr val="9F0000"/>
                </a:solidFill>
                <a:latin typeface="Arial" pitchFamily="34" charset="0"/>
                <a:cs typeface="Arial" pitchFamily="34" charset="0"/>
              </a:rPr>
              <a:t>Eventos de Saúde</a:t>
            </a:r>
          </a:p>
          <a:p>
            <a:pPr algn="r">
              <a:spcBef>
                <a:spcPct val="50000"/>
              </a:spcBef>
              <a:defRPr/>
            </a:pPr>
            <a:r>
              <a:rPr lang="pt-BR" sz="2800">
                <a:solidFill>
                  <a:srgbClr val="9F0000"/>
                </a:solidFill>
                <a:latin typeface="Arial" pitchFamily="34" charset="0"/>
                <a:cs typeface="Arial" pitchFamily="34" charset="0"/>
              </a:rPr>
              <a:t>Diagnóstico  de Saúde da População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3850" y="2127250"/>
            <a:ext cx="83629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sz="2800" b="1">
                <a:latin typeface="Times New Roman" pitchFamily="18" charset="0"/>
              </a:rPr>
              <a:t>			 	               </a:t>
            </a:r>
            <a:r>
              <a:rPr lang="pt-BR" sz="2000" b="1">
                <a:latin typeface="Times New Roman" pitchFamily="18" charset="0"/>
              </a:rPr>
              <a:t>Total </a:t>
            </a:r>
            <a:r>
              <a:rPr lang="pt-BR" sz="2800" b="1">
                <a:latin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pt-BR" b="1">
                <a:latin typeface="Times New Roman" pitchFamily="18" charset="0"/>
              </a:rPr>
              <a:t>Mortalidade</a:t>
            </a:r>
            <a:r>
              <a:rPr lang="pt-BR" sz="2800" b="1">
                <a:latin typeface="Times New Roman" pitchFamily="18" charset="0"/>
              </a:rPr>
              <a:t>        </a:t>
            </a:r>
            <a:r>
              <a:rPr lang="pt-BR" sz="2000" b="1"/>
              <a:t>Incidência</a:t>
            </a:r>
            <a:r>
              <a:rPr lang="pt-BR" sz="2800" b="1">
                <a:latin typeface="Times New Roman" pitchFamily="18" charset="0"/>
              </a:rPr>
              <a:t> 	     </a:t>
            </a:r>
            <a:r>
              <a:rPr lang="pt-BR" sz="2000" b="1">
                <a:latin typeface="Times New Roman" pitchFamily="18" charset="0"/>
              </a:rPr>
              <a:t>Específica por causa</a:t>
            </a:r>
            <a:r>
              <a:rPr lang="pt-BR" sz="2800" b="1">
                <a:latin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pt-BR" sz="2800" b="1">
                <a:latin typeface="Times New Roman" pitchFamily="18" charset="0"/>
              </a:rPr>
              <a:t>			 	               </a:t>
            </a:r>
            <a:r>
              <a:rPr lang="pt-BR" sz="2000" b="1">
                <a:latin typeface="Times New Roman" pitchFamily="18" charset="0"/>
              </a:rPr>
              <a:t>Estratos da população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55825" y="4037013"/>
            <a:ext cx="42370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latin typeface="Times New Roman" pitchFamily="18" charset="0"/>
              </a:rPr>
              <a:t>			</a:t>
            </a:r>
            <a:r>
              <a:rPr lang="pt-BR" sz="2000" b="1">
                <a:latin typeface="Times New Roman" pitchFamily="18" charset="0"/>
              </a:rPr>
              <a:t>Incidência</a:t>
            </a:r>
          </a:p>
          <a:p>
            <a:r>
              <a:rPr lang="pt-BR" sz="2000" b="1">
                <a:latin typeface="Times New Roman" pitchFamily="18" charset="0"/>
              </a:rPr>
              <a:t>Morbidade</a:t>
            </a:r>
            <a:r>
              <a:rPr lang="pt-BR" sz="2800" b="1">
                <a:latin typeface="Times New Roman" pitchFamily="18" charset="0"/>
              </a:rPr>
              <a:t>	</a:t>
            </a:r>
          </a:p>
          <a:p>
            <a:r>
              <a:rPr lang="pt-BR" sz="2800" b="1">
                <a:latin typeface="Times New Roman" pitchFamily="18" charset="0"/>
              </a:rPr>
              <a:t>			</a:t>
            </a:r>
            <a:r>
              <a:rPr lang="pt-BR" sz="2000" b="1">
                <a:latin typeface="Times New Roman" pitchFamily="18" charset="0"/>
              </a:rPr>
              <a:t>Prevalência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09800" y="5676900"/>
            <a:ext cx="473868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pt-BR" sz="2000" b="1">
                <a:latin typeface="Times New Roman" pitchFamily="18" charset="0"/>
              </a:rPr>
              <a:t>Fatores de Risco</a:t>
            </a:r>
            <a:r>
              <a:rPr lang="pt-BR" sz="2800" b="1">
                <a:latin typeface="Times New Roman" pitchFamily="18" charset="0"/>
              </a:rPr>
              <a:t>		</a:t>
            </a:r>
            <a:r>
              <a:rPr lang="pt-BR" sz="2000" b="1">
                <a:latin typeface="Times New Roman" pitchFamily="18" charset="0"/>
              </a:rPr>
              <a:t>Prevalência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endParaRPr lang="pt-BR" sz="2000" b="1">
              <a:latin typeface="Times New Roman" pitchFamily="18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4356100" y="2514600"/>
            <a:ext cx="936625" cy="48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427538" y="307181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356100" y="3141663"/>
            <a:ext cx="936625" cy="515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92" name="AutoShape 13"/>
          <p:cNvSpPr>
            <a:spLocks/>
          </p:cNvSpPr>
          <p:nvPr/>
        </p:nvSpPr>
        <p:spPr bwMode="auto">
          <a:xfrm>
            <a:off x="2268538" y="2286000"/>
            <a:ext cx="457200" cy="1676400"/>
          </a:xfrm>
          <a:prstGeom prst="leftBrace">
            <a:avLst>
              <a:gd name="adj1" fmla="val 30556"/>
              <a:gd name="adj2" fmla="val 50000"/>
            </a:avLst>
          </a:prstGeom>
          <a:noFill/>
          <a:ln w="47625">
            <a:solidFill>
              <a:srgbClr val="9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n>
                <a:solidFill>
                  <a:srgbClr val="9F0000"/>
                </a:solidFill>
              </a:ln>
              <a:solidFill>
                <a:srgbClr val="9F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8442" name="AutoShape 14"/>
          <p:cNvSpPr>
            <a:spLocks/>
          </p:cNvSpPr>
          <p:nvPr/>
        </p:nvSpPr>
        <p:spPr bwMode="auto">
          <a:xfrm>
            <a:off x="4259263" y="4191000"/>
            <a:ext cx="457200" cy="1219200"/>
          </a:xfrm>
          <a:prstGeom prst="leftBrace">
            <a:avLst>
              <a:gd name="adj1" fmla="val 22222"/>
              <a:gd name="adj2" fmla="val 50000"/>
            </a:avLst>
          </a:prstGeom>
          <a:noFill/>
          <a:ln w="47625">
            <a:solidFill>
              <a:srgbClr val="9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8443" name="AutoShape 15"/>
          <p:cNvSpPr>
            <a:spLocks/>
          </p:cNvSpPr>
          <p:nvPr/>
        </p:nvSpPr>
        <p:spPr bwMode="auto">
          <a:xfrm>
            <a:off x="4259263" y="5486400"/>
            <a:ext cx="457200" cy="990600"/>
          </a:xfrm>
          <a:prstGeom prst="leftBrace">
            <a:avLst>
              <a:gd name="adj1" fmla="val 18056"/>
              <a:gd name="adj2" fmla="val 50000"/>
            </a:avLst>
          </a:prstGeom>
          <a:noFill/>
          <a:ln w="47625">
            <a:solidFill>
              <a:srgbClr val="9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" name="Bent-Up Arrow 5"/>
          <p:cNvSpPr/>
          <p:nvPr/>
        </p:nvSpPr>
        <p:spPr bwMode="auto">
          <a:xfrm rot="5400000">
            <a:off x="2231231" y="1377157"/>
            <a:ext cx="576263" cy="647700"/>
          </a:xfrm>
          <a:prstGeom prst="bent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525"/>
            <a:ext cx="79914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91344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000500"/>
            <a:ext cx="42481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95913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 descr="http://www.metodista.br/pospsico/corpo-docente/maril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0667" y="2852936"/>
            <a:ext cx="2683333" cy="274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187450" y="836613"/>
            <a:ext cx="2844800" cy="900112"/>
          </a:xfrm>
        </p:spPr>
        <p:txBody>
          <a:bodyPr/>
          <a:lstStyle/>
          <a:p>
            <a:pPr algn="ctr"/>
            <a:r>
              <a:rPr lang="pt-BR" b="1">
                <a:solidFill>
                  <a:srgbClr val="A10000"/>
                </a:solidFill>
                <a:latin typeface="Lucida Calligraphy" pitchFamily="66" charset="0"/>
              </a:rPr>
              <a:t>Fim</a:t>
            </a:r>
          </a:p>
        </p:txBody>
      </p:sp>
      <p:pic>
        <p:nvPicPr>
          <p:cNvPr id="8499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060575"/>
            <a:ext cx="45196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534400" cy="1143000"/>
          </a:xfr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solidFill>
              <a:srgbClr val="FF6600"/>
            </a:solidFill>
          </a:ln>
        </p:spPr>
        <p:txBody>
          <a:bodyPr lIns="92075" tIns="46038" rIns="92075" bIns="46038" anchor="ctr"/>
          <a:lstStyle/>
          <a:p>
            <a:pPr algn="ctr"/>
            <a:r>
              <a:rPr lang="fr-CH" sz="3600"/>
              <a:t>Medidas de Ocorrência de Doença</a:t>
            </a:r>
            <a:endParaRPr lang="fr-FR" sz="3600"/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848600" cy="4581525"/>
          </a:xfrm>
          <a:prstGeom prst="rect">
            <a:avLst/>
          </a:prstGeom>
          <a:gradFill rotWithShape="1">
            <a:gsLst>
              <a:gs pos="0">
                <a:srgbClr val="B6D3FF"/>
              </a:gs>
              <a:gs pos="100000">
                <a:srgbClr val="0066FF">
                  <a:alpha val="0"/>
                </a:srgbClr>
              </a:gs>
            </a:gsLst>
            <a:lin ang="189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b="1">
                <a:latin typeface="Arial" charset="0"/>
              </a:rPr>
              <a:t>Incidência</a:t>
            </a:r>
          </a:p>
          <a:p>
            <a:pPr eaLnBrk="1" hangingPunct="1"/>
            <a:endParaRPr lang="pt-BR" sz="1200">
              <a:latin typeface="Arial" charset="0"/>
            </a:endParaRPr>
          </a:p>
          <a:p>
            <a:pPr lvl="1" eaLnBrk="1" hangingPunct="1"/>
            <a:r>
              <a:rPr lang="pt-BR" sz="2000" b="1">
                <a:latin typeface="Arial" charset="0"/>
              </a:rPr>
              <a:t>Ocorrência de novos casos  de doença entre indivíduos sob risco e que não haviam apresentado a doença até o início do seguimento</a:t>
            </a:r>
          </a:p>
          <a:p>
            <a:pPr lvl="1" eaLnBrk="1" hangingPunct="1"/>
            <a:endParaRPr lang="pt-BR" sz="1800" b="1">
              <a:latin typeface="Arial" charset="0"/>
            </a:endParaRPr>
          </a:p>
          <a:p>
            <a:pPr lvl="1" eaLnBrk="1" hangingPunct="1"/>
            <a:r>
              <a:rPr lang="pt-BR" b="1">
                <a:latin typeface="Arial" charset="0"/>
              </a:rPr>
              <a:t>Prevalência</a:t>
            </a:r>
          </a:p>
          <a:p>
            <a:pPr eaLnBrk="1" hangingPunct="1"/>
            <a:endParaRPr lang="pt-BR" sz="1800">
              <a:latin typeface="Arial" charset="0"/>
            </a:endParaRPr>
          </a:p>
          <a:p>
            <a:pPr lvl="1" eaLnBrk="1" hangingPunct="1"/>
            <a:r>
              <a:rPr lang="pt-BR" sz="2000" b="1">
                <a:latin typeface="Arial" charset="0"/>
                <a:sym typeface="Symbol" pitchFamily="18" charset="2"/>
              </a:rPr>
              <a:t>Casos de doença presentes num certo ponto no tempo</a:t>
            </a:r>
          </a:p>
          <a:p>
            <a:pPr lvl="1" eaLnBrk="1" hangingPunct="1"/>
            <a:endParaRPr lang="pt-BR" sz="2000" b="1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pt-BR" sz="2000" b="1">
                <a:latin typeface="Arial" charset="0"/>
                <a:sym typeface="Symbol" pitchFamily="18" charset="2"/>
              </a:rPr>
              <a:t>       </a:t>
            </a:r>
            <a:r>
              <a:rPr lang="pt-BR" sz="2000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Todas as medidas de ocorrência de doença são deduzidas </a:t>
            </a:r>
          </a:p>
          <a:p>
            <a:pPr eaLnBrk="1" hangingPunct="1"/>
            <a:r>
              <a:rPr lang="pt-BR" sz="2000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       a partir de uma coorte de indivíduos</a:t>
            </a:r>
            <a:r>
              <a:rPr lang="pt-BR" sz="1800" b="1">
                <a:latin typeface="Arial" charset="0"/>
                <a:sym typeface="Symbol" pitchFamily="18" charset="2"/>
              </a:rPr>
              <a:t> </a:t>
            </a:r>
          </a:p>
          <a:p>
            <a:pPr eaLnBrk="1" hangingPunct="1"/>
            <a:endParaRPr lang="pt-BR" sz="1800" b="1">
              <a:latin typeface="Arial" charset="0"/>
              <a:sym typeface="Symbol" pitchFamily="18" charset="2"/>
            </a:endParaRPr>
          </a:p>
          <a:p>
            <a:pPr lvl="1" eaLnBrk="1" hangingPunct="1"/>
            <a:r>
              <a:rPr lang="pt-BR" sz="2000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Muitas vezes essa coorte não é claramente identificada</a:t>
            </a:r>
            <a:endParaRPr lang="pt-BR" sz="1200" b="1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lvl="1" eaLnBrk="1" hangingPunct="1"/>
            <a:endParaRPr lang="pt-BR" sz="2000" b="1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1143000"/>
          </a:xfrm>
        </p:spPr>
        <p:txBody>
          <a:bodyPr lIns="92075" tIns="46038" rIns="92075" bIns="46038" anchor="ctr"/>
          <a:lstStyle/>
          <a:p>
            <a:r>
              <a:rPr lang="pt-BR" sz="3200" b="1"/>
              <a:t>Taxa (Exemplo)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676400"/>
            <a:ext cx="7993062" cy="4057650"/>
          </a:xfr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solidFill>
              <a:srgbClr val="FF6600"/>
            </a:solidFill>
          </a:ln>
        </p:spPr>
        <p:txBody>
          <a:bodyPr lIns="92075" tIns="46038" rIns="92075" bIns="46038"/>
          <a:lstStyle/>
          <a:p>
            <a:endParaRPr lang="pt-BR" sz="2400"/>
          </a:p>
          <a:p>
            <a:r>
              <a:rPr lang="pt-BR" sz="2400"/>
              <a:t>Taxa de mortalidade por tétano em São Paulo em 2005</a:t>
            </a:r>
          </a:p>
          <a:p>
            <a:pPr lvl="1"/>
            <a:r>
              <a:rPr lang="pt-BR" sz="2400"/>
              <a:t>Óbitos por Tétano: 17</a:t>
            </a:r>
          </a:p>
          <a:p>
            <a:pPr lvl="1"/>
            <a:r>
              <a:rPr lang="pt-BR" sz="2400"/>
              <a:t>População in 2005: 42 milhões</a:t>
            </a:r>
          </a:p>
          <a:p>
            <a:pPr lvl="1"/>
            <a:r>
              <a:rPr lang="pt-BR" sz="2400"/>
              <a:t>Taxa de mortalidade = 0,042/100.000</a:t>
            </a:r>
            <a:r>
              <a:rPr lang="pt-BR" sz="2400" b="1"/>
              <a:t>/</a:t>
            </a:r>
            <a:r>
              <a:rPr lang="pt-BR" sz="2400" b="1" u="sng"/>
              <a:t>ano</a:t>
            </a:r>
          </a:p>
          <a:p>
            <a:pPr lvl="1"/>
            <a:endParaRPr lang="pt-BR" sz="2400"/>
          </a:p>
          <a:p>
            <a:r>
              <a:rPr lang="pt-BR" sz="2400"/>
              <a:t>A taxa pode ser expressa em qualquer potência de 10</a:t>
            </a:r>
          </a:p>
          <a:p>
            <a:pPr lvl="1"/>
            <a:r>
              <a:rPr lang="pt-BR" sz="2400"/>
              <a:t>100; 1.000; 10.000; 100.000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79388" y="1219200"/>
            <a:ext cx="8867775" cy="46482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541338" y="3124200"/>
            <a:ext cx="1954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latin typeface="Times New Roman" pitchFamily="18" charset="0"/>
              </a:rPr>
              <a:t>Prevalência =</a:t>
            </a:r>
          </a:p>
          <a:p>
            <a:pPr algn="ctr"/>
            <a:r>
              <a:rPr lang="pt-BR" b="1">
                <a:latin typeface="Times New Roman" pitchFamily="18" charset="0"/>
              </a:rPr>
              <a:t> por 1.000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944813" y="2239963"/>
            <a:ext cx="4435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>
                <a:latin typeface="Times New Roman" pitchFamily="18" charset="0"/>
              </a:rPr>
              <a:t>Número de Casos da doença</a:t>
            </a:r>
          </a:p>
          <a:p>
            <a:pPr algn="ctr"/>
            <a:r>
              <a:rPr lang="pt-BR" sz="2000" b="1">
                <a:latin typeface="Times New Roman" pitchFamily="18" charset="0"/>
              </a:rPr>
              <a:t>presente na  população em um período </a:t>
            </a:r>
          </a:p>
          <a:p>
            <a:pPr algn="ctr"/>
            <a:r>
              <a:rPr lang="pt-BR" sz="2000" b="1">
                <a:latin typeface="Times New Roman" pitchFamily="18" charset="0"/>
              </a:rPr>
              <a:t>específico</a:t>
            </a:r>
          </a:p>
          <a:p>
            <a:pPr algn="ctr"/>
            <a:endParaRPr lang="pt-BR" b="1">
              <a:latin typeface="Times New Roman" pitchFamily="18" charset="0"/>
            </a:endParaRPr>
          </a:p>
          <a:p>
            <a:pPr algn="ctr"/>
            <a:r>
              <a:rPr lang="pt-BR" sz="2000" b="1">
                <a:latin typeface="Times New Roman" pitchFamily="18" charset="0"/>
              </a:rPr>
              <a:t>Número de indivíduos na população no</a:t>
            </a:r>
          </a:p>
          <a:p>
            <a:pPr algn="ctr"/>
            <a:r>
              <a:rPr lang="pt-BR" sz="2000" b="1">
                <a:latin typeface="Times New Roman" pitchFamily="18" charset="0"/>
              </a:rPr>
              <a:t>período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2795588" y="3357563"/>
            <a:ext cx="48006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8" name="WordArt 8"/>
          <p:cNvSpPr>
            <a:spLocks noChangeAspect="1" noChangeArrowheads="1" noChangeShapeType="1" noTextEdit="1"/>
          </p:cNvSpPr>
          <p:nvPr/>
        </p:nvSpPr>
        <p:spPr bwMode="auto">
          <a:xfrm rot="-1550524">
            <a:off x="8027988" y="2971800"/>
            <a:ext cx="920750" cy="31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x 1.000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715963" y="476250"/>
            <a:ext cx="3387725" cy="636588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>
                <a:latin typeface="Times New Roman" pitchFamily="18" charset="0"/>
              </a:rPr>
              <a:t> </a:t>
            </a:r>
            <a:r>
              <a:rPr lang="pt-BR" sz="3200"/>
              <a:t>Prevalência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71756" y="1268760"/>
            <a:ext cx="8867775" cy="46482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736403" y="3124200"/>
            <a:ext cx="1564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</a:rPr>
              <a:t>Incidência</a:t>
            </a:r>
          </a:p>
          <a:p>
            <a:pPr algn="ctr"/>
            <a:r>
              <a:rPr lang="pt-BR" b="1" dirty="0">
                <a:latin typeface="Times New Roman" pitchFamily="18" charset="0"/>
              </a:rPr>
              <a:t>por 1.000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944813" y="2239963"/>
            <a:ext cx="4435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latin typeface="Times New Roman" pitchFamily="18" charset="0"/>
              </a:rPr>
              <a:t>Número de Casos novos da doença</a:t>
            </a:r>
          </a:p>
          <a:p>
            <a:pPr algn="ctr"/>
            <a:r>
              <a:rPr lang="pt-BR" sz="2000" b="1" dirty="0">
                <a:latin typeface="Times New Roman" pitchFamily="18" charset="0"/>
              </a:rPr>
              <a:t>presente na  população em um período </a:t>
            </a:r>
          </a:p>
          <a:p>
            <a:pPr algn="ctr"/>
            <a:r>
              <a:rPr lang="pt-BR" sz="2000" b="1" dirty="0">
                <a:latin typeface="Times New Roman" pitchFamily="18" charset="0"/>
              </a:rPr>
              <a:t>específico</a:t>
            </a:r>
          </a:p>
          <a:p>
            <a:pPr algn="ctr"/>
            <a:endParaRPr lang="pt-BR" b="1" dirty="0">
              <a:latin typeface="Times New Roman" pitchFamily="18" charset="0"/>
            </a:endParaRPr>
          </a:p>
          <a:p>
            <a:pPr algn="ctr"/>
            <a:r>
              <a:rPr lang="pt-BR" sz="2000" b="1" dirty="0">
                <a:latin typeface="Times New Roman" pitchFamily="18" charset="0"/>
              </a:rPr>
              <a:t>Número de indivíduos na população no</a:t>
            </a:r>
          </a:p>
          <a:p>
            <a:pPr algn="ctr"/>
            <a:r>
              <a:rPr lang="pt-BR" sz="2000" b="1" dirty="0">
                <a:latin typeface="Times New Roman" pitchFamily="18" charset="0"/>
              </a:rPr>
              <a:t>período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2795588" y="3357563"/>
            <a:ext cx="48006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8" name="WordArt 8"/>
          <p:cNvSpPr>
            <a:spLocks noChangeAspect="1" noChangeArrowheads="1" noChangeShapeType="1" noTextEdit="1"/>
          </p:cNvSpPr>
          <p:nvPr/>
        </p:nvSpPr>
        <p:spPr bwMode="auto">
          <a:xfrm rot="-1550524">
            <a:off x="8027988" y="2971800"/>
            <a:ext cx="920750" cy="31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x 1.000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715963" y="476250"/>
            <a:ext cx="3149837" cy="5847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/>
              <a:t>Incidência       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7A0C6EC-948F-4D12-B36F-46DF9FF4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762" y="3183359"/>
            <a:ext cx="416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311941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o">
  <a:themeElements>
    <a:clrScheme name="Geometrico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eometr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eometric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etrico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etric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apresentação\Geometrico.pot</Template>
  <TotalTime>4956</TotalTime>
  <Words>1894</Words>
  <Application>Microsoft Office PowerPoint</Application>
  <PresentationFormat>Apresentação na tela (4:3)</PresentationFormat>
  <Paragraphs>589</Paragraphs>
  <Slides>59</Slides>
  <Notes>54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8" baseType="lpstr">
      <vt:lpstr>Arial</vt:lpstr>
      <vt:lpstr>Arial Black</vt:lpstr>
      <vt:lpstr>Calibri</vt:lpstr>
      <vt:lpstr>Comic Sans MS</vt:lpstr>
      <vt:lpstr>Lucida Calligraphy</vt:lpstr>
      <vt:lpstr>Tahoma</vt:lpstr>
      <vt:lpstr>Times New Roman</vt:lpstr>
      <vt:lpstr>Wingdings</vt:lpstr>
      <vt:lpstr>Geometrico</vt:lpstr>
      <vt:lpstr>UNIVERSIDADE DE SÃO PAULO</vt:lpstr>
      <vt:lpstr>Apresentação do PowerPoint</vt:lpstr>
      <vt:lpstr>Apresentação do PowerPoint</vt:lpstr>
      <vt:lpstr>Apresentação do PowerPoint</vt:lpstr>
      <vt:lpstr>Apresentação do PowerPoint</vt:lpstr>
      <vt:lpstr>Medidas de Ocorrência de Doença</vt:lpstr>
      <vt:lpstr>Taxa (Exemplo)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Fim</vt:lpstr>
    </vt:vector>
  </TitlesOfParts>
  <Company>F.S.P.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Eliseu</dc:creator>
  <cp:lastModifiedBy>Jose Leopoldo Ferreira Antunes</cp:lastModifiedBy>
  <cp:revision>649</cp:revision>
  <cp:lastPrinted>2002-05-20T22:55:00Z</cp:lastPrinted>
  <dcterms:created xsi:type="dcterms:W3CDTF">2002-05-20T19:11:25Z</dcterms:created>
  <dcterms:modified xsi:type="dcterms:W3CDTF">2020-05-05T19:02:49Z</dcterms:modified>
</cp:coreProperties>
</file>