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61" r:id="rId3"/>
    <p:sldId id="759" r:id="rId4"/>
    <p:sldId id="760" r:id="rId5"/>
    <p:sldId id="259" r:id="rId6"/>
    <p:sldId id="260" r:id="rId7"/>
    <p:sldId id="257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742E4194-2D47-420D-977F-5224ACBA160D}"/>
    <pc:docChg chg="custSel addSld modSld sldOrd">
      <pc:chgData name="Claudia Riolfi" userId="e6ae4ebb1091cfbe" providerId="LiveId" clId="{742E4194-2D47-420D-977F-5224ACBA160D}" dt="2021-06-06T20:25:29.298" v="319" actId="20577"/>
      <pc:docMkLst>
        <pc:docMk/>
      </pc:docMkLst>
      <pc:sldChg chg="modSp mod">
        <pc:chgData name="Claudia Riolfi" userId="e6ae4ebb1091cfbe" providerId="LiveId" clId="{742E4194-2D47-420D-977F-5224ACBA160D}" dt="2021-06-06T19:41:17.301" v="210" actId="13926"/>
        <pc:sldMkLst>
          <pc:docMk/>
          <pc:sldMk cId="2798240200" sldId="257"/>
        </pc:sldMkLst>
        <pc:spChg chg="mod">
          <ac:chgData name="Claudia Riolfi" userId="e6ae4ebb1091cfbe" providerId="LiveId" clId="{742E4194-2D47-420D-977F-5224ACBA160D}" dt="2021-06-06T19:22:21.021" v="9" actId="27636"/>
          <ac:spMkLst>
            <pc:docMk/>
            <pc:sldMk cId="2798240200" sldId="257"/>
            <ac:spMk id="2" creationId="{99FD3DD5-64E6-4B81-9F9B-38307F9E197D}"/>
          </ac:spMkLst>
        </pc:spChg>
        <pc:spChg chg="mod">
          <ac:chgData name="Claudia Riolfi" userId="e6ae4ebb1091cfbe" providerId="LiveId" clId="{742E4194-2D47-420D-977F-5224ACBA160D}" dt="2021-06-06T19:41:17.301" v="210" actId="13926"/>
          <ac:spMkLst>
            <pc:docMk/>
            <pc:sldMk cId="2798240200" sldId="257"/>
            <ac:spMk id="3" creationId="{B272EEB0-C68A-4EE0-9C18-FAE51E429B29}"/>
          </ac:spMkLst>
        </pc:spChg>
      </pc:sldChg>
      <pc:sldChg chg="modSp mod">
        <pc:chgData name="Claudia Riolfi" userId="e6ae4ebb1091cfbe" providerId="LiveId" clId="{742E4194-2D47-420D-977F-5224ACBA160D}" dt="2021-06-06T19:31:04.890" v="89" actId="20577"/>
        <pc:sldMkLst>
          <pc:docMk/>
          <pc:sldMk cId="1657153870" sldId="258"/>
        </pc:sldMkLst>
        <pc:spChg chg="mod">
          <ac:chgData name="Claudia Riolfi" userId="e6ae4ebb1091cfbe" providerId="LiveId" clId="{742E4194-2D47-420D-977F-5224ACBA160D}" dt="2021-06-06T19:31:04.890" v="89" actId="20577"/>
          <ac:spMkLst>
            <pc:docMk/>
            <pc:sldMk cId="1657153870" sldId="258"/>
            <ac:spMk id="3" creationId="{63089F3B-F54B-4E18-8688-6504068C98E8}"/>
          </ac:spMkLst>
        </pc:spChg>
      </pc:sldChg>
      <pc:sldChg chg="modSp new mod">
        <pc:chgData name="Claudia Riolfi" userId="e6ae4ebb1091cfbe" providerId="LiveId" clId="{742E4194-2D47-420D-977F-5224ACBA160D}" dt="2021-06-06T19:40:17.274" v="206" actId="20577"/>
        <pc:sldMkLst>
          <pc:docMk/>
          <pc:sldMk cId="551752210" sldId="259"/>
        </pc:sldMkLst>
        <pc:spChg chg="mod">
          <ac:chgData name="Claudia Riolfi" userId="e6ae4ebb1091cfbe" providerId="LiveId" clId="{742E4194-2D47-420D-977F-5224ACBA160D}" dt="2021-06-06T19:40:17.274" v="206" actId="20577"/>
          <ac:spMkLst>
            <pc:docMk/>
            <pc:sldMk cId="551752210" sldId="259"/>
            <ac:spMk id="2" creationId="{2AFFD499-8051-4BAD-9896-20C361A7C0BC}"/>
          </ac:spMkLst>
        </pc:spChg>
        <pc:spChg chg="mod">
          <ac:chgData name="Claudia Riolfi" userId="e6ae4ebb1091cfbe" providerId="LiveId" clId="{742E4194-2D47-420D-977F-5224ACBA160D}" dt="2021-06-06T19:23:06.255" v="15" actId="20577"/>
          <ac:spMkLst>
            <pc:docMk/>
            <pc:sldMk cId="551752210" sldId="259"/>
            <ac:spMk id="3" creationId="{AE55BC55-D4FC-4145-83CD-29711E29CD4E}"/>
          </ac:spMkLst>
        </pc:spChg>
      </pc:sldChg>
      <pc:sldChg chg="addSp delSp modSp new mod ord modClrScheme chgLayout">
        <pc:chgData name="Claudia Riolfi" userId="e6ae4ebb1091cfbe" providerId="LiveId" clId="{742E4194-2D47-420D-977F-5224ACBA160D}" dt="2021-06-06T19:40:04.538" v="186"/>
        <pc:sldMkLst>
          <pc:docMk/>
          <pc:sldMk cId="1847996967" sldId="260"/>
        </pc:sldMkLst>
        <pc:spChg chg="del mod ord">
          <ac:chgData name="Claudia Riolfi" userId="e6ae4ebb1091cfbe" providerId="LiveId" clId="{742E4194-2D47-420D-977F-5224ACBA160D}" dt="2021-06-06T19:38:32.008" v="91" actId="700"/>
          <ac:spMkLst>
            <pc:docMk/>
            <pc:sldMk cId="1847996967" sldId="260"/>
            <ac:spMk id="2" creationId="{069D9055-AA1C-4BE8-94E7-2AFE3792A73D}"/>
          </ac:spMkLst>
        </pc:spChg>
        <pc:spChg chg="del mod ord">
          <ac:chgData name="Claudia Riolfi" userId="e6ae4ebb1091cfbe" providerId="LiveId" clId="{742E4194-2D47-420D-977F-5224ACBA160D}" dt="2021-06-06T19:38:32.008" v="91" actId="700"/>
          <ac:spMkLst>
            <pc:docMk/>
            <pc:sldMk cId="1847996967" sldId="260"/>
            <ac:spMk id="3" creationId="{80D81BF1-E195-4462-899B-5443D1B28E82}"/>
          </ac:spMkLst>
        </pc:spChg>
        <pc:spChg chg="add mod ord">
          <ac:chgData name="Claudia Riolfi" userId="e6ae4ebb1091cfbe" providerId="LiveId" clId="{742E4194-2D47-420D-977F-5224ACBA160D}" dt="2021-06-06T19:38:36.231" v="102" actId="20577"/>
          <ac:spMkLst>
            <pc:docMk/>
            <pc:sldMk cId="1847996967" sldId="260"/>
            <ac:spMk id="4" creationId="{8224FAC2-24CF-43B3-B7B6-F2B03188E152}"/>
          </ac:spMkLst>
        </pc:spChg>
        <pc:spChg chg="add mod ord">
          <ac:chgData name="Claudia Riolfi" userId="e6ae4ebb1091cfbe" providerId="LiveId" clId="{742E4194-2D47-420D-977F-5224ACBA160D}" dt="2021-06-06T19:39:13.303" v="175" actId="122"/>
          <ac:spMkLst>
            <pc:docMk/>
            <pc:sldMk cId="1847996967" sldId="260"/>
            <ac:spMk id="5" creationId="{5359BAE9-B90C-4158-932B-48C6ADB8ADBE}"/>
          </ac:spMkLst>
        </pc:spChg>
        <pc:spChg chg="add mod ord">
          <ac:chgData name="Claudia Riolfi" userId="e6ae4ebb1091cfbe" providerId="LiveId" clId="{742E4194-2D47-420D-977F-5224ACBA160D}" dt="2021-06-06T19:39:16.980" v="176" actId="122"/>
          <ac:spMkLst>
            <pc:docMk/>
            <pc:sldMk cId="1847996967" sldId="260"/>
            <ac:spMk id="6" creationId="{42E096D9-BA17-4DCE-B18A-071C03FA84AA}"/>
          </ac:spMkLst>
        </pc:spChg>
        <pc:spChg chg="add mod">
          <ac:chgData name="Claudia Riolfi" userId="e6ae4ebb1091cfbe" providerId="LiveId" clId="{742E4194-2D47-420D-977F-5224ACBA160D}" dt="2021-06-06T19:39:53.852" v="184" actId="122"/>
          <ac:spMkLst>
            <pc:docMk/>
            <pc:sldMk cId="1847996967" sldId="260"/>
            <ac:spMk id="7" creationId="{3FEA41D3-3C5E-4545-B652-CCC1AA77E0EA}"/>
          </ac:spMkLst>
        </pc:spChg>
      </pc:sldChg>
      <pc:sldChg chg="addSp delSp new mod modClrScheme chgLayout">
        <pc:chgData name="Claudia Riolfi" userId="e6ae4ebb1091cfbe" providerId="LiveId" clId="{742E4194-2D47-420D-977F-5224ACBA160D}" dt="2021-06-06T19:42:59.895" v="215" actId="22"/>
        <pc:sldMkLst>
          <pc:docMk/>
          <pc:sldMk cId="1676161529" sldId="261"/>
        </pc:sldMkLst>
        <pc:spChg chg="del">
          <ac:chgData name="Claudia Riolfi" userId="e6ae4ebb1091cfbe" providerId="LiveId" clId="{742E4194-2D47-420D-977F-5224ACBA160D}" dt="2021-06-06T19:42:10.548" v="212" actId="700"/>
          <ac:spMkLst>
            <pc:docMk/>
            <pc:sldMk cId="1676161529" sldId="261"/>
            <ac:spMk id="2" creationId="{026DD5AB-5CE3-49ED-B2E2-EE0E040CC404}"/>
          </ac:spMkLst>
        </pc:spChg>
        <pc:spChg chg="del">
          <ac:chgData name="Claudia Riolfi" userId="e6ae4ebb1091cfbe" providerId="LiveId" clId="{742E4194-2D47-420D-977F-5224ACBA160D}" dt="2021-06-06T19:42:10.548" v="212" actId="700"/>
          <ac:spMkLst>
            <pc:docMk/>
            <pc:sldMk cId="1676161529" sldId="261"/>
            <ac:spMk id="3" creationId="{6EACA262-6D4B-4AD7-BC19-3A3D365990CA}"/>
          </ac:spMkLst>
        </pc:spChg>
        <pc:picChg chg="add del">
          <ac:chgData name="Claudia Riolfi" userId="e6ae4ebb1091cfbe" providerId="LiveId" clId="{742E4194-2D47-420D-977F-5224ACBA160D}" dt="2021-06-06T19:42:55.982" v="214" actId="478"/>
          <ac:picMkLst>
            <pc:docMk/>
            <pc:sldMk cId="1676161529" sldId="261"/>
            <ac:picMk id="5" creationId="{8425FC1B-A7A8-4EF5-BFE4-802D809735EF}"/>
          </ac:picMkLst>
        </pc:picChg>
        <pc:picChg chg="add">
          <ac:chgData name="Claudia Riolfi" userId="e6ae4ebb1091cfbe" providerId="LiveId" clId="{742E4194-2D47-420D-977F-5224ACBA160D}" dt="2021-06-06T19:42:59.895" v="215" actId="22"/>
          <ac:picMkLst>
            <pc:docMk/>
            <pc:sldMk cId="1676161529" sldId="261"/>
            <ac:picMk id="7" creationId="{8D9EA12B-FF6A-42A9-ADC8-0D82F4C32584}"/>
          </ac:picMkLst>
        </pc:picChg>
      </pc:sldChg>
      <pc:sldChg chg="addSp modSp new mod modClrScheme chgLayout">
        <pc:chgData name="Claudia Riolfi" userId="e6ae4ebb1091cfbe" providerId="LiveId" clId="{742E4194-2D47-420D-977F-5224ACBA160D}" dt="2021-06-06T20:01:07.608" v="270" actId="255"/>
        <pc:sldMkLst>
          <pc:docMk/>
          <pc:sldMk cId="248094267" sldId="262"/>
        </pc:sldMkLst>
        <pc:spChg chg="add mod">
          <ac:chgData name="Claudia Riolfi" userId="e6ae4ebb1091cfbe" providerId="LiveId" clId="{742E4194-2D47-420D-977F-5224ACBA160D}" dt="2021-06-06T19:45:03.214" v="225" actId="27636"/>
          <ac:spMkLst>
            <pc:docMk/>
            <pc:sldMk cId="248094267" sldId="262"/>
            <ac:spMk id="2" creationId="{4DA6912A-FE54-4F09-A300-B83815257A04}"/>
          </ac:spMkLst>
        </pc:spChg>
        <pc:spChg chg="add mod">
          <ac:chgData name="Claudia Riolfi" userId="e6ae4ebb1091cfbe" providerId="LiveId" clId="{742E4194-2D47-420D-977F-5224ACBA160D}" dt="2021-06-06T20:01:07.608" v="270" actId="255"/>
          <ac:spMkLst>
            <pc:docMk/>
            <pc:sldMk cId="248094267" sldId="262"/>
            <ac:spMk id="3" creationId="{3EF58900-37F7-4E05-9329-518C28D41B19}"/>
          </ac:spMkLst>
        </pc:spChg>
      </pc:sldChg>
      <pc:sldChg chg="addSp modSp add mod">
        <pc:chgData name="Claudia Riolfi" userId="e6ae4ebb1091cfbe" providerId="LiveId" clId="{742E4194-2D47-420D-977F-5224ACBA160D}" dt="2021-06-06T20:21:15.442" v="288" actId="20577"/>
        <pc:sldMkLst>
          <pc:docMk/>
          <pc:sldMk cId="3591740399" sldId="759"/>
        </pc:sldMkLst>
        <pc:spChg chg="add mod">
          <ac:chgData name="Claudia Riolfi" userId="e6ae4ebb1091cfbe" providerId="LiveId" clId="{742E4194-2D47-420D-977F-5224ACBA160D}" dt="2021-06-06T20:21:15.442" v="288" actId="20577"/>
          <ac:spMkLst>
            <pc:docMk/>
            <pc:sldMk cId="3591740399" sldId="759"/>
            <ac:spMk id="2" creationId="{B427B910-146F-49B2-BD10-37F659C0F501}"/>
          </ac:spMkLst>
        </pc:spChg>
      </pc:sldChg>
      <pc:sldChg chg="addSp modSp new mod modClrScheme chgLayout">
        <pc:chgData name="Claudia Riolfi" userId="e6ae4ebb1091cfbe" providerId="LiveId" clId="{742E4194-2D47-420D-977F-5224ACBA160D}" dt="2021-06-06T20:25:29.298" v="319" actId="20577"/>
        <pc:sldMkLst>
          <pc:docMk/>
          <pc:sldMk cId="2564836535" sldId="760"/>
        </pc:sldMkLst>
        <pc:spChg chg="add mod">
          <ac:chgData name="Claudia Riolfi" userId="e6ae4ebb1091cfbe" providerId="LiveId" clId="{742E4194-2D47-420D-977F-5224ACBA160D}" dt="2021-06-06T20:24:53.197" v="310" actId="20577"/>
          <ac:spMkLst>
            <pc:docMk/>
            <pc:sldMk cId="2564836535" sldId="760"/>
            <ac:spMk id="2" creationId="{86641506-6E58-4A94-A0FA-5FAAE64B0C1C}"/>
          </ac:spMkLst>
        </pc:spChg>
        <pc:spChg chg="add mod">
          <ac:chgData name="Claudia Riolfi" userId="e6ae4ebb1091cfbe" providerId="LiveId" clId="{742E4194-2D47-420D-977F-5224ACBA160D}" dt="2021-06-06T20:25:29.298" v="319" actId="20577"/>
          <ac:spMkLst>
            <pc:docMk/>
            <pc:sldMk cId="2564836535" sldId="760"/>
            <ac:spMk id="3" creationId="{3870BAE6-E6EF-4AA0-A748-4ED1C7C0AE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2B574-8C63-4048-8682-B9BF31416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5D49AB-BB55-45D8-BCA6-0B0222C56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D2C448-9ADE-4482-B19C-BDC4B69B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3B247A-C03F-448E-9C30-85A2B7ED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F0E3C1-C41C-49C0-A26E-B2451803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79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6FA7E-949B-4844-8C50-31B78439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9F0A30-B471-494B-AA2D-6A3285C7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C38853-8A24-4867-9645-A84585EF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51352-7D31-47E3-A861-825AFCCF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D58478-3317-43CA-8732-CA048258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34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F60BED-C09D-41B9-B805-7651FDC90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7399DF-565C-414F-BB05-02439A0D6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6ECA4C-06FC-4FD7-9051-D74679B5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DDBB9B-1F9C-4075-87CD-64874E47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EF5CB6-5A1F-4962-96C3-3AF9F24B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9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FBB4B-1EBB-453F-B33E-BC2644E6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CE2FA-84E8-4CBF-A9A0-7267E6C5C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46A36F-131C-4B5A-A255-4C4E10F6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73BD2F-23CD-4950-B163-F15719A7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358220-08F1-4F5E-A2E7-5DF9901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9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59970-2F79-4E9C-8890-BB7E2D40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4A915-368C-43AD-B445-F71FDB363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F4CA2-8ABA-46AA-A76D-1C37CE6A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25F333-F4FC-435A-A2FD-E663DA88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3F9504-EAE3-4158-8711-D2827DCE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55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F9E-809D-47D5-83A4-C351C838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5FB22-BFEB-48F1-98C2-C49D959C3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492A93-504C-4D67-8057-5B81B21B5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0BE9D-950B-4AFE-B6E1-6ACF1393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423739-EFED-4D4A-979D-8A381FC5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06B394-93EA-4534-914F-48F75DD7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0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2876-3F4F-4E83-9539-7DA5FFE3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A0AA94-8334-4C70-BC79-69B2E4DA6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61A51F-B878-49CC-9325-9A16575B3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C101AD-274F-4978-ADBD-0D9A1204F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9995EA-E263-45A8-9B15-FAA4CF49A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A8248A-7AAD-4492-B268-853A22C4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1A27992-503B-4190-B73A-D7C6FAE4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570727-7AEA-4441-BA50-D7039FE1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36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9EEC2-EECD-4BF1-A556-A24D51CA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AB87C1-89AD-420F-A689-387781FE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3CD524-0946-4D13-BC8B-B78DB2F9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1965CE-B19A-4BC1-BD84-D33B3FF7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09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EC0CCA-C7F4-41CB-97AB-17928AE5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C78231-C0FE-45C7-B9C6-5D24A357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26B379-17AD-45DD-933F-EC54274A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A3618-F5C6-4E4E-B2FA-8BE3E79A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951ED3-EA89-45F1-9CD9-8211FB5A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49AFEF-E926-4CB4-991A-18C0B6325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D8C796-69D6-4C00-8ABE-01A166DE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68726D-F416-4B95-9B69-C8482A0A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635F69-13F8-41C8-AC49-45FEFCBB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E7662-F366-4EB7-8A3C-887B6258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109B66-227E-4D90-A2EC-D5AB46FE7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844B0B-789F-4359-82E4-ECECE5310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1ACA18-8D22-4B0B-9D76-9EBFAAE8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4B9055-599E-4848-BB8B-BAC37247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EADC08-C654-474B-9A1D-770E2B94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9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318404-E8B8-4244-BE0B-021F161B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0379A0-F42C-4B4D-B905-A2CF9370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93AC9-DA29-4FED-970E-EACB50B2E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3579-22F7-4347-A6DF-4064AB98BC76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67F16-C821-4345-9094-4D7863DCD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EA08D8-7E34-401F-BB13-5093FA081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4389-A461-4EED-ACAA-7F91554CB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43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mod/resource/view.php?id=3594606&amp;forceview=1" TargetMode="External"/><Relationship Id="rId2" Type="http://schemas.openxmlformats.org/officeDocument/2006/relationships/hyperlink" Target="http://www.planalto.gov.br/ccivil_03/_ato2019-2022/2019/Decreto/D9765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lCgrT3fGE&amp;list=PL9nJ11ynWg3fS9Awf4I1kj4LFg7Px1iSE&amp;index=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5ACCD-9CDF-4463-BE47-179744407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12/15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F94379-7F22-452E-B133-BC587AB84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Encontro síncrono</a:t>
            </a:r>
          </a:p>
        </p:txBody>
      </p:sp>
    </p:spTree>
    <p:extLst>
      <p:ext uri="{BB962C8B-B14F-4D97-AF65-F5344CB8AC3E}">
        <p14:creationId xmlns:p14="http://schemas.microsoft.com/office/powerpoint/2010/main" val="27014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8C9A2-D0FB-4031-8EB6-A944215C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Links úteis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89F3B-F54B-4E18-8688-6504068C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decreto: </a:t>
            </a:r>
            <a:r>
              <a:rPr lang="pt-BR" dirty="0">
                <a:hlinkClick r:id="rId2"/>
              </a:rPr>
              <a:t>http://www.planalto.gov.br/ccivil_03/_ato2019-2022/2019/Decreto/D9765.htm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Uma fonte, do letramento emergente (em inglês): </a:t>
            </a:r>
            <a:r>
              <a:rPr lang="pt-BR" dirty="0">
                <a:hlinkClick r:id="rId3"/>
              </a:rPr>
              <a:t>https://edisciplinas.usp.br/mod/resource/view.php?id=3594606&amp;forceview=1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1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37404-2EAF-41A2-81B9-5B5B8E22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videoaula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5F316-556E-4E7B-AACB-82A2FDD1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Um comentário a respeito das </a:t>
            </a:r>
            <a:r>
              <a:rPr lang="pt-BR" dirty="0" err="1"/>
              <a:t>BNCCs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Um exemplo de texto autoral (James)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Lição: dissertação na qual aparece uma exploração das operações sistemáticas da escritura</a:t>
            </a:r>
          </a:p>
        </p:txBody>
      </p:sp>
    </p:spTree>
    <p:extLst>
      <p:ext uri="{BB962C8B-B14F-4D97-AF65-F5344CB8AC3E}">
        <p14:creationId xmlns:p14="http://schemas.microsoft.com/office/powerpoint/2010/main" val="15937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308994D-EF29-481D-A9E1-CEB288D261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84372" y="548680"/>
            <a:ext cx="8224726" cy="5904656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27B910-146F-49B2-BD10-37F659C0F501}"/>
              </a:ext>
            </a:extLst>
          </p:cNvPr>
          <p:cNvSpPr txBox="1"/>
          <p:nvPr/>
        </p:nvSpPr>
        <p:spPr>
          <a:xfrm>
            <a:off x="572655" y="314036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ALFABETIZAÇÃO</a:t>
            </a:r>
          </a:p>
        </p:txBody>
      </p:sp>
    </p:spTree>
    <p:extLst>
      <p:ext uri="{BB962C8B-B14F-4D97-AF65-F5344CB8AC3E}">
        <p14:creationId xmlns:p14="http://schemas.microsoft.com/office/powerpoint/2010/main" val="359174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41506-6E58-4A94-A0FA-5FAAE64B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Lembrete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70BAE6-E6EF-4AA0-A748-4ED1C7C0A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“[...] o </a:t>
            </a:r>
            <a:r>
              <a:rPr lang="pt-BR" dirty="0"/>
              <a:t>que em geral caracteriza a enunciação é acentuação da relação discursiva com o parceiro, seja este real ou imaginado, individual ou</a:t>
            </a:r>
          </a:p>
          <a:p>
            <a:pPr marL="0" indent="0">
              <a:buNone/>
            </a:pPr>
            <a:r>
              <a:rPr lang="pt-BR" dirty="0"/>
              <a:t>coletivo” (BENVENISTE, 1989, p.87).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BENVENISTE, Émile. </a:t>
            </a:r>
            <a:r>
              <a:rPr lang="pt-BR" b="1" dirty="0"/>
              <a:t>Problemas de linguística geral II</a:t>
            </a:r>
            <a:r>
              <a:rPr lang="pt-BR" dirty="0"/>
              <a:t>. Campinas: Pontes, 1989. </a:t>
            </a:r>
          </a:p>
        </p:txBody>
      </p:sp>
    </p:spTree>
    <p:extLst>
      <p:ext uri="{BB962C8B-B14F-4D97-AF65-F5344CB8AC3E}">
        <p14:creationId xmlns:p14="http://schemas.microsoft.com/office/powerpoint/2010/main" val="256483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FD499-8051-4BAD-9896-20C361A7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alfabetização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55BC55-D4FC-4145-83CD-29711E29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DECRETO Nº 9.765, DE 11 DE ABRIL DE 2019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Institui a Política Nacional de Alfabetização.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75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24FAC2-24CF-43B3-B7B6-F2B03188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medicina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359BAE9-B90C-4158-932B-48C6ADB8AD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“A clínica é soberana”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E096D9-BA17-4DCE-B18A-071C03FA84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“Medicina baseada em evidências”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EA41D3-3C5E-4545-B652-CCC1AA77E0EA}"/>
              </a:ext>
            </a:extLst>
          </p:cNvPr>
          <p:cNvSpPr txBox="1"/>
          <p:nvPr/>
        </p:nvSpPr>
        <p:spPr>
          <a:xfrm>
            <a:off x="5638799" y="2974109"/>
            <a:ext cx="124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84799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D3DD5-64E6-4B81-9F9B-38307F9E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Art. 5º  Constituem diretrizes para a implementação da Política Nacional de Alfabetização: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72EEB0-C68A-4EE0-9C18-FAE51E429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I - priorização da alfabetização no primeiro ano do ensino fundamental;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II - incentivo a práticas de ensino para o desenvolvimento da linguagem oral e da </a:t>
            </a:r>
            <a:r>
              <a:rPr lang="pt-BR" sz="3500" dirty="0">
                <a:highlight>
                  <a:srgbClr val="FFFF00"/>
                </a:highlight>
              </a:rPr>
              <a:t>literacia emergente </a:t>
            </a:r>
            <a:r>
              <a:rPr lang="pt-BR" sz="3500" dirty="0"/>
              <a:t>na educação infantil;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III - integração de práticas motoras, musicalização, expressão dramática e outras formas artísticas ao desenvolvimento de habilidades fundamentais para a alfabetização;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IV - participação das famílias no processo de alfabetização por meio de ações de cooperação e integração entre famílias e comunidade escolar;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V - estímulo aos </a:t>
            </a:r>
            <a:r>
              <a:rPr lang="pt-BR" sz="3500" dirty="0">
                <a:highlight>
                  <a:srgbClr val="FFFF00"/>
                </a:highlight>
              </a:rPr>
              <a:t>hábitos de leitura e escrita </a:t>
            </a:r>
            <a:r>
              <a:rPr lang="pt-BR" sz="3500" dirty="0"/>
              <a:t>e à apreciação literária por meio de ações que os integrem à prática cotidiana das famílias, escolas, bibliotecas e de outras instituições educacionais, com vistas à formação de uma educação literária;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VI - respeito e suporte às particularidades da alfabetização nas diferentes modalidades especializadas de educação;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VII - incentivo à </a:t>
            </a:r>
            <a:r>
              <a:rPr lang="pt-BR" sz="3500" dirty="0">
                <a:highlight>
                  <a:srgbClr val="FFFF00"/>
                </a:highlight>
              </a:rPr>
              <a:t>identificação precoce de dificuldades </a:t>
            </a:r>
            <a:r>
              <a:rPr lang="pt-BR" sz="3500" dirty="0"/>
              <a:t>de aprendizagem de leitura, de escrita e de matemática, inclusive dos </a:t>
            </a:r>
            <a:r>
              <a:rPr lang="pt-BR" sz="3500" dirty="0">
                <a:highlight>
                  <a:srgbClr val="FFFF00"/>
                </a:highlight>
              </a:rPr>
              <a:t>transtornos</a:t>
            </a:r>
            <a:r>
              <a:rPr lang="pt-BR" sz="3500" dirty="0"/>
              <a:t> específicos de aprendizagem; e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spcBef>
                <a:spcPts val="600"/>
              </a:spcBef>
              <a:buNone/>
            </a:pPr>
            <a:r>
              <a:rPr lang="pt-BR" sz="3500" dirty="0"/>
              <a:t>VIII - valorização do professor da educação infantil e do professor alfabetizador.</a:t>
            </a:r>
          </a:p>
          <a:p>
            <a:pPr marL="0" indent="0">
              <a:spcBef>
                <a:spcPts val="600"/>
              </a:spcBef>
              <a:buNone/>
            </a:pPr>
            <a:endParaRPr lang="pt-BR" sz="35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24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D9EA12B-FF6A-42A9-ADC8-0D82F4C3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75"/>
            <a:ext cx="12192000" cy="65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6912A-FE54-4F09-A300-B8381525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ALFABETIZAÇÃO BASEADA NA CIÊNCIA (ABC)</a:t>
            </a:r>
            <a:br>
              <a:rPr lang="pt-BR" dirty="0"/>
            </a:br>
            <a:r>
              <a:rPr lang="pt-BR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58900-37F7-4E05-9329-518C28D4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600" dirty="0"/>
              <a:t> O curso Alfabetização Baseada na Ciência é fruto da cooperação internacional entre instituições brasileiras e portuguesas: do lado do Brasil, a Coordenação de Aperfeiçoamento de Pessoal de Nível Superior (Capes) e a Secretaria de Alfabetização (</a:t>
            </a:r>
            <a:r>
              <a:rPr lang="pt-BR" sz="5600" dirty="0" err="1"/>
              <a:t>Sealf</a:t>
            </a:r>
            <a:r>
              <a:rPr lang="pt-BR" sz="5600" dirty="0"/>
              <a:t>) do Ministério da Educação; do lado de Portugal, a Universidade do Porto (UP), o Instituto Politécnico do Porto (IPP) e a Universidade Aberta de Portugal (</a:t>
            </a:r>
            <a:r>
              <a:rPr lang="pt-BR" sz="5600" dirty="0" err="1"/>
              <a:t>UAb</a:t>
            </a:r>
            <a:r>
              <a:rPr lang="pt-BR" sz="5600" dirty="0"/>
              <a:t>).</a:t>
            </a:r>
          </a:p>
          <a:p>
            <a:pPr marL="0" indent="0">
              <a:buNone/>
            </a:pPr>
            <a:r>
              <a:rPr lang="pt-BR" sz="5600" dirty="0"/>
              <a:t>Alfabetizar todos os brasileiros desde o início de sua trajetória escolar é um dos maiores desafios político-educacionais de nosso país. Por essa razão, o Governo Federal criou, em janeiro de 2019, a Secretaria de Alfabetização (</a:t>
            </a:r>
            <a:r>
              <a:rPr lang="pt-BR" sz="5600" dirty="0" err="1"/>
              <a:t>Sealf</a:t>
            </a:r>
            <a:r>
              <a:rPr lang="pt-BR" sz="5600" dirty="0"/>
              <a:t>) e instituiu, em abril do mesmo ano, por meio do Decreto nº 9.765, a Política Nacional de Alfabetização (PNA).</a:t>
            </a:r>
          </a:p>
          <a:p>
            <a:pPr marL="0" indent="0">
              <a:buNone/>
            </a:pPr>
            <a:r>
              <a:rPr lang="pt-BR" sz="5600" dirty="0"/>
              <a:t>As competências da </a:t>
            </a:r>
            <a:r>
              <a:rPr lang="pt-BR" sz="5600" dirty="0" err="1"/>
              <a:t>Sealf</a:t>
            </a:r>
            <a:r>
              <a:rPr lang="pt-BR" sz="5600" dirty="0"/>
              <a:t>, a PNA e seus instrumentos de implementação firmam-se em bases científicas. Assim, em agosto de 2019, foi lançada a 1ª Conferência Nacional de Alfabetização Baseada em Evidências (</a:t>
            </a:r>
            <a:r>
              <a:rPr lang="pt-BR" sz="5600" dirty="0" err="1"/>
              <a:t>Conabe</a:t>
            </a:r>
            <a:r>
              <a:rPr lang="pt-BR" sz="5600" dirty="0"/>
              <a:t>), com o objetivo de dar voz à ciência e difundir sínteses de evidências científicas e experiências exitosas, nacionais e estrangeiras, a fim de fundamentar, no âmbito da alfabetização, da literacia e da </a:t>
            </a:r>
            <a:r>
              <a:rPr lang="pt-BR" sz="5600" dirty="0" err="1"/>
              <a:t>numeracia</a:t>
            </a:r>
            <a:r>
              <a:rPr lang="pt-BR" sz="5600" dirty="0"/>
              <a:t>, as novas políticas públicas educacionais no Brasil.</a:t>
            </a:r>
          </a:p>
          <a:p>
            <a:pPr marL="0" indent="0">
              <a:buNone/>
            </a:pPr>
            <a:r>
              <a:rPr lang="pt-BR" sz="5600" dirty="0"/>
              <a:t>Um dos países europeus que vêm se destacando ao longo dos últimos anos em avaliações internacionais é Portugal, cujos resultados melhoraram significativamente no ranking do </a:t>
            </a:r>
            <a:r>
              <a:rPr lang="pt-BR" sz="5600" dirty="0" err="1"/>
              <a:t>Programme</a:t>
            </a:r>
            <a:r>
              <a:rPr lang="pt-BR" sz="5600" dirty="0"/>
              <a:t> for </a:t>
            </a:r>
            <a:r>
              <a:rPr lang="pt-BR" sz="5600" dirty="0" err="1"/>
              <a:t>International</a:t>
            </a:r>
            <a:r>
              <a:rPr lang="pt-BR" sz="5600" dirty="0"/>
              <a:t> </a:t>
            </a:r>
            <a:r>
              <a:rPr lang="pt-BR" sz="5600" dirty="0" err="1"/>
              <a:t>Student</a:t>
            </a:r>
            <a:r>
              <a:rPr lang="pt-BR" sz="5600" dirty="0"/>
              <a:t> Assessment (Pisa), bem como naquele do </a:t>
            </a:r>
            <a:r>
              <a:rPr lang="pt-BR" sz="5600" dirty="0" err="1"/>
              <a:t>Trends</a:t>
            </a:r>
            <a:r>
              <a:rPr lang="pt-BR" sz="5600" dirty="0"/>
              <a:t> in </a:t>
            </a:r>
            <a:r>
              <a:rPr lang="pt-BR" sz="5600" dirty="0" err="1"/>
              <a:t>International</a:t>
            </a:r>
            <a:r>
              <a:rPr lang="pt-BR" sz="5600" dirty="0"/>
              <a:t> </a:t>
            </a:r>
            <a:r>
              <a:rPr lang="pt-BR" sz="5600" dirty="0" err="1"/>
              <a:t>Mathematics</a:t>
            </a:r>
            <a:r>
              <a:rPr lang="pt-BR" sz="5600" dirty="0"/>
              <a:t> </a:t>
            </a:r>
            <a:r>
              <a:rPr lang="pt-BR" sz="5600" dirty="0" err="1"/>
              <a:t>and</a:t>
            </a:r>
            <a:r>
              <a:rPr lang="pt-BR" sz="5600" dirty="0"/>
              <a:t> Science </a:t>
            </a:r>
            <a:r>
              <a:rPr lang="pt-BR" sz="5600" dirty="0" err="1"/>
              <a:t>Study</a:t>
            </a:r>
            <a:r>
              <a:rPr lang="pt-BR" sz="5600" dirty="0"/>
              <a:t> (</a:t>
            </a:r>
            <a:r>
              <a:rPr lang="pt-BR" sz="5600" dirty="0" err="1"/>
              <a:t>Timss</a:t>
            </a:r>
            <a:r>
              <a:rPr lang="pt-BR" sz="5600" dirty="0"/>
              <a:t>), a ponto de superar, em 2015, a Finlândia na avaliação do desempenho de alunos do 4.º ano de escolaridade em matemática. No </a:t>
            </a:r>
            <a:r>
              <a:rPr lang="pt-BR" sz="5600" dirty="0" err="1"/>
              <a:t>Progress</a:t>
            </a:r>
            <a:r>
              <a:rPr lang="pt-BR" sz="5600" dirty="0"/>
              <a:t> in </a:t>
            </a:r>
            <a:r>
              <a:rPr lang="pt-BR" sz="5600" dirty="0" err="1"/>
              <a:t>International</a:t>
            </a:r>
            <a:r>
              <a:rPr lang="pt-BR" sz="5600" dirty="0"/>
              <a:t> Reading </a:t>
            </a:r>
            <a:r>
              <a:rPr lang="pt-BR" sz="5600" dirty="0" err="1"/>
              <a:t>Literacy</a:t>
            </a:r>
            <a:r>
              <a:rPr lang="pt-BR" sz="5600" dirty="0"/>
              <a:t> </a:t>
            </a:r>
            <a:r>
              <a:rPr lang="pt-BR" sz="5600" dirty="0" err="1"/>
              <a:t>Study</a:t>
            </a:r>
            <a:r>
              <a:rPr lang="pt-BR" sz="5600" dirty="0"/>
              <a:t> (</a:t>
            </a:r>
            <a:r>
              <a:rPr lang="pt-BR" sz="5600" dirty="0" err="1"/>
              <a:t>Pirls</a:t>
            </a:r>
            <a:r>
              <a:rPr lang="pt-BR" sz="5600" dirty="0"/>
              <a:t>), um dos principais estudos internacionais de avaliação da literacia de leitura, a pontuação de Portugal é significativamente superior ao ponto central da escala (500 pontos).</a:t>
            </a:r>
          </a:p>
          <a:p>
            <a:pPr marL="0" indent="0">
              <a:buNone/>
            </a:pPr>
            <a:r>
              <a:rPr lang="pt-BR" sz="5600" dirty="0"/>
              <a:t>Esses e outros resultados atraíram a atenção do governo brasileiro, levando-o a convidar o ex-ministro da Educação de Portugal, Nuno Crato, para proferir palestra de lançamento da </a:t>
            </a:r>
            <a:r>
              <a:rPr lang="pt-BR" sz="5600" dirty="0" err="1"/>
              <a:t>Conabe</a:t>
            </a:r>
            <a:r>
              <a:rPr lang="pt-BR" sz="5600" dirty="0"/>
              <a:t>. Na ocasião, o conferencista destacou que, em sua gestão, a evolução de Portugal no campo da educação decorreu sobretudo da elaboração de um currículo estruturado, sequencial e exigente, centrado em disciplinas essenciais e com metas progressivas, do qual decorrem políticas educacionais voltadas à elaboração de materiais, à capacitação de professores e à avaliação. Essa experiência tornou-se uma das principais inspirações para as ações da </a:t>
            </a:r>
            <a:r>
              <a:rPr lang="pt-BR" sz="5600" dirty="0" err="1"/>
              <a:t>Sealf</a:t>
            </a:r>
            <a:r>
              <a:rPr lang="pt-BR" sz="5600" dirty="0"/>
              <a:t>.</a:t>
            </a:r>
          </a:p>
          <a:p>
            <a:pPr marL="0" indent="0">
              <a:buNone/>
            </a:pPr>
            <a:r>
              <a:rPr lang="pt-BR" sz="5600" dirty="0"/>
              <a:t>Nesse contexto, os profissionais da educação de Portugal despontam para o Brasil como referências naturais, sobretudo por suas contribuições às exitosas reformas educacionais que ocorreram naquele país nos últimos anos. Mas há também outra razão: nós, brasileiros, guardamos com nossos irmãos portugueses profundos laços históricos, e herdamos deles a mesma língua.</a:t>
            </a:r>
          </a:p>
          <a:p>
            <a:pPr marL="0" indent="0">
              <a:buNone/>
            </a:pPr>
            <a:r>
              <a:rPr lang="pt-BR" dirty="0"/>
              <a:t>Ver minuto 36.5: </a:t>
            </a:r>
            <a:r>
              <a:rPr lang="pt-BR" dirty="0">
                <a:hlinkClick r:id="rId2"/>
              </a:rPr>
              <a:t>https://www.youtube.com/watch?v=m8lCgrT3fGE&amp;list=PL9nJ11ynWg3fS9Awf4I1kj4LFg7Px1iSE&amp;index=15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9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913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Aula 12/15</vt:lpstr>
      <vt:lpstr>Na videoaula</vt:lpstr>
      <vt:lpstr>Apresentação do PowerPoint</vt:lpstr>
      <vt:lpstr>Lembrete</vt:lpstr>
      <vt:lpstr>Na alfabetização</vt:lpstr>
      <vt:lpstr>Na medicina</vt:lpstr>
      <vt:lpstr>Art. 5º  Constituem diretrizes para a implementação da Política Nacional de Alfabetização:</vt:lpstr>
      <vt:lpstr>Apresentação do PowerPoint</vt:lpstr>
      <vt:lpstr>ALFABETIZAÇÃO BASEADA NA CIÊNCIA (ABC) Apresentação</vt:lpstr>
      <vt:lpstr>Links úteis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12/15</dc:title>
  <dc:creator>Claudia Riolfi</dc:creator>
  <cp:lastModifiedBy>Claudia Riolfi</cp:lastModifiedBy>
  <cp:revision>3</cp:revision>
  <dcterms:created xsi:type="dcterms:W3CDTF">2021-06-06T19:19:13Z</dcterms:created>
  <dcterms:modified xsi:type="dcterms:W3CDTF">2021-06-17T20:58:26Z</dcterms:modified>
</cp:coreProperties>
</file>