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8" r:id="rId6"/>
    <p:sldId id="291" r:id="rId7"/>
    <p:sldId id="260" r:id="rId8"/>
    <p:sldId id="261" r:id="rId9"/>
    <p:sldId id="262" r:id="rId10"/>
    <p:sldId id="264" r:id="rId11"/>
    <p:sldId id="266" r:id="rId12"/>
    <p:sldId id="263" r:id="rId13"/>
    <p:sldId id="265" r:id="rId14"/>
    <p:sldId id="267" r:id="rId15"/>
    <p:sldId id="277" r:id="rId16"/>
    <p:sldId id="268" r:id="rId17"/>
    <p:sldId id="270" r:id="rId18"/>
    <p:sldId id="269" r:id="rId19"/>
    <p:sldId id="290" r:id="rId20"/>
    <p:sldId id="258" r:id="rId21"/>
    <p:sldId id="293" r:id="rId22"/>
    <p:sldId id="285" r:id="rId23"/>
    <p:sldId id="272" r:id="rId24"/>
    <p:sldId id="287" r:id="rId25"/>
    <p:sldId id="295" r:id="rId26"/>
    <p:sldId id="286" r:id="rId27"/>
    <p:sldId id="279" r:id="rId28"/>
    <p:sldId id="302" r:id="rId29"/>
    <p:sldId id="297" r:id="rId30"/>
    <p:sldId id="298" r:id="rId31"/>
    <p:sldId id="299" r:id="rId32"/>
    <p:sldId id="300" r:id="rId33"/>
    <p:sldId id="274" r:id="rId34"/>
    <p:sldId id="280" r:id="rId35"/>
    <p:sldId id="301" r:id="rId36"/>
    <p:sldId id="281" r:id="rId37"/>
    <p:sldId id="275" r:id="rId38"/>
    <p:sldId id="273" r:id="rId39"/>
    <p:sldId id="296" r:id="rId40"/>
    <p:sldId id="257" r:id="rId41"/>
    <p:sldId id="271" r:id="rId42"/>
    <p:sldId id="294" r:id="rId43"/>
    <p:sldId id="283" r:id="rId44"/>
    <p:sldId id="259" r:id="rId45"/>
    <p:sldId id="276" r:id="rId46"/>
    <p:sldId id="284" r:id="rId47"/>
    <p:sldId id="292" r:id="rId48"/>
    <p:sldId id="288" r:id="rId4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F3520-1DE4-CA4D-934C-DCCF3B47C623}" v="114" dt="2023-09-21T09:17:29.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81"/>
  </p:normalViewPr>
  <p:slideViewPr>
    <p:cSldViewPr snapToGrid="0" snapToObjects="1">
      <p:cViewPr varScale="1">
        <p:scale>
          <a:sx n="115" d="100"/>
          <a:sy n="115" d="100"/>
        </p:scale>
        <p:origin x="4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EB2B44-C7CE-43D7-8BA2-49980806C16F}"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418309AD-B09D-4302-A693-410D54C8613D}">
      <dgm:prSet/>
      <dgm:spPr/>
      <dgm:t>
        <a:bodyPr/>
        <a:lstStyle/>
        <a:p>
          <a:r>
            <a:rPr lang="pt-BR"/>
            <a:t>Mario Henrique Simonsen: ¨Inflação aleija, câmbio mata¨.</a:t>
          </a:r>
          <a:endParaRPr lang="en-US"/>
        </a:p>
      </dgm:t>
    </dgm:pt>
    <dgm:pt modelId="{BC8E54E1-04BB-446E-8665-8AFFB8D47A32}" type="parTrans" cxnId="{A13DA1A6-7AE0-4031-82F9-9E11E0F03F48}">
      <dgm:prSet/>
      <dgm:spPr/>
      <dgm:t>
        <a:bodyPr/>
        <a:lstStyle/>
        <a:p>
          <a:endParaRPr lang="en-US"/>
        </a:p>
      </dgm:t>
    </dgm:pt>
    <dgm:pt modelId="{071647AF-4F61-4557-BC47-ED9047BF8CC7}" type="sibTrans" cxnId="{A13DA1A6-7AE0-4031-82F9-9E11E0F03F48}">
      <dgm:prSet/>
      <dgm:spPr/>
      <dgm:t>
        <a:bodyPr/>
        <a:lstStyle/>
        <a:p>
          <a:endParaRPr lang="en-US"/>
        </a:p>
      </dgm:t>
    </dgm:pt>
    <dgm:pt modelId="{AE101E6A-7239-4A20-A549-96CC5C5C62C6}">
      <dgm:prSet/>
      <dgm:spPr/>
      <dgm:t>
        <a:bodyPr/>
        <a:lstStyle/>
        <a:p>
          <a:r>
            <a:rPr lang="pt-BR" dirty="0"/>
            <a:t>Câmbio fixo ou flutuante?</a:t>
          </a:r>
        </a:p>
        <a:p>
          <a:r>
            <a:rPr lang="en-US" dirty="0" err="1"/>
            <a:t>Em</a:t>
          </a:r>
          <a:r>
            <a:rPr lang="en-US" dirty="0"/>
            <a:t> 1991, </a:t>
          </a:r>
          <a:r>
            <a:rPr lang="en-US" dirty="0" err="1"/>
            <a:t>só</a:t>
          </a:r>
          <a:r>
            <a:rPr lang="en-US" dirty="0"/>
            <a:t> 26% dos </a:t>
          </a:r>
          <a:r>
            <a:rPr lang="en-US" dirty="0" err="1"/>
            <a:t>países</a:t>
          </a:r>
          <a:r>
            <a:rPr lang="en-US" dirty="0"/>
            <a:t> </a:t>
          </a:r>
          <a:r>
            <a:rPr lang="en-US" dirty="0" err="1"/>
            <a:t>adotavam</a:t>
          </a:r>
          <a:r>
            <a:rPr lang="en-US" dirty="0"/>
            <a:t> </a:t>
          </a:r>
          <a:r>
            <a:rPr lang="en-US" dirty="0" err="1"/>
            <a:t>câmbio</a:t>
          </a:r>
          <a:r>
            <a:rPr lang="en-US" dirty="0"/>
            <a:t> </a:t>
          </a:r>
          <a:r>
            <a:rPr lang="en-US" dirty="0" err="1"/>
            <a:t>flutuante</a:t>
          </a:r>
          <a:r>
            <a:rPr lang="en-US" dirty="0"/>
            <a:t>; </a:t>
          </a:r>
          <a:r>
            <a:rPr lang="en-US" dirty="0" err="1"/>
            <a:t>em</a:t>
          </a:r>
          <a:r>
            <a:rPr lang="en-US"/>
            <a:t> 2005, 44%.</a:t>
          </a:r>
        </a:p>
      </dgm:t>
    </dgm:pt>
    <dgm:pt modelId="{AC24DBBD-7591-4C86-B8D2-7737A97DE6C4}" type="parTrans" cxnId="{BF547B6B-28B5-4CF0-8633-B377565273E8}">
      <dgm:prSet/>
      <dgm:spPr/>
      <dgm:t>
        <a:bodyPr/>
        <a:lstStyle/>
        <a:p>
          <a:endParaRPr lang="en-US"/>
        </a:p>
      </dgm:t>
    </dgm:pt>
    <dgm:pt modelId="{F18A7507-5702-4A34-A6AB-DF929794238B}" type="sibTrans" cxnId="{BF547B6B-28B5-4CF0-8633-B377565273E8}">
      <dgm:prSet/>
      <dgm:spPr/>
      <dgm:t>
        <a:bodyPr/>
        <a:lstStyle/>
        <a:p>
          <a:endParaRPr lang="en-US"/>
        </a:p>
      </dgm:t>
    </dgm:pt>
    <dgm:pt modelId="{491312E8-0F83-4064-9C90-BB211B4E1322}">
      <dgm:prSet/>
      <dgm:spPr/>
      <dgm:t>
        <a:bodyPr/>
        <a:lstStyle/>
        <a:p>
          <a:r>
            <a:rPr lang="pt-BR"/>
            <a:t>Há câmbio de equilíbrio?</a:t>
          </a:r>
          <a:endParaRPr lang="en-US"/>
        </a:p>
      </dgm:t>
    </dgm:pt>
    <dgm:pt modelId="{514D03C5-E410-45ED-A1D5-616FCFFB4D38}" type="parTrans" cxnId="{B5E0C514-763A-458A-BB23-13DD504B2D6B}">
      <dgm:prSet/>
      <dgm:spPr/>
      <dgm:t>
        <a:bodyPr/>
        <a:lstStyle/>
        <a:p>
          <a:endParaRPr lang="en-US"/>
        </a:p>
      </dgm:t>
    </dgm:pt>
    <dgm:pt modelId="{054520C5-B0DB-40E8-BDCA-A40FC307D7C7}" type="sibTrans" cxnId="{B5E0C514-763A-458A-BB23-13DD504B2D6B}">
      <dgm:prSet/>
      <dgm:spPr/>
      <dgm:t>
        <a:bodyPr/>
        <a:lstStyle/>
        <a:p>
          <a:endParaRPr lang="en-US"/>
        </a:p>
      </dgm:t>
    </dgm:pt>
    <dgm:pt modelId="{83791B0B-9B5F-4483-B047-9BE4BDAF677D}">
      <dgm:prSet/>
      <dgm:spPr/>
      <dgm:t>
        <a:bodyPr/>
        <a:lstStyle/>
        <a:p>
          <a:r>
            <a:rPr lang="pt-BR"/>
            <a:t>Doença holandesa ou poder de compra do consumidor? </a:t>
          </a:r>
          <a:endParaRPr lang="en-US"/>
        </a:p>
      </dgm:t>
    </dgm:pt>
    <dgm:pt modelId="{283F9F11-F1D3-443B-9E82-7EAABF5322F3}" type="parTrans" cxnId="{2CD85E35-84EF-4ADE-BC87-8696AFC91ECA}">
      <dgm:prSet/>
      <dgm:spPr/>
      <dgm:t>
        <a:bodyPr/>
        <a:lstStyle/>
        <a:p>
          <a:endParaRPr lang="en-US"/>
        </a:p>
      </dgm:t>
    </dgm:pt>
    <dgm:pt modelId="{150FAE5F-BF63-4703-B599-5F88F9DAD47F}" type="sibTrans" cxnId="{2CD85E35-84EF-4ADE-BC87-8696AFC91ECA}">
      <dgm:prSet/>
      <dgm:spPr/>
      <dgm:t>
        <a:bodyPr/>
        <a:lstStyle/>
        <a:p>
          <a:endParaRPr lang="en-US"/>
        </a:p>
      </dgm:t>
    </dgm:pt>
    <dgm:pt modelId="{F76C17B1-D414-2746-8F58-0842A822DE18}" type="pres">
      <dgm:prSet presAssocID="{1FEB2B44-C7CE-43D7-8BA2-49980806C16F}" presName="vert0" presStyleCnt="0">
        <dgm:presLayoutVars>
          <dgm:dir/>
          <dgm:animOne val="branch"/>
          <dgm:animLvl val="lvl"/>
        </dgm:presLayoutVars>
      </dgm:prSet>
      <dgm:spPr/>
    </dgm:pt>
    <dgm:pt modelId="{E32DE5DD-B568-3A42-959D-B8F318E6E47C}" type="pres">
      <dgm:prSet presAssocID="{418309AD-B09D-4302-A693-410D54C8613D}" presName="thickLine" presStyleLbl="alignNode1" presStyleIdx="0" presStyleCnt="4"/>
      <dgm:spPr/>
    </dgm:pt>
    <dgm:pt modelId="{D29B166E-A0BF-9B4D-BB23-AF54DDE85B45}" type="pres">
      <dgm:prSet presAssocID="{418309AD-B09D-4302-A693-410D54C8613D}" presName="horz1" presStyleCnt="0"/>
      <dgm:spPr/>
    </dgm:pt>
    <dgm:pt modelId="{CACBBBC1-8204-EE41-AA64-1D3DD9A9A044}" type="pres">
      <dgm:prSet presAssocID="{418309AD-B09D-4302-A693-410D54C8613D}" presName="tx1" presStyleLbl="revTx" presStyleIdx="0" presStyleCnt="4"/>
      <dgm:spPr/>
    </dgm:pt>
    <dgm:pt modelId="{759F9702-825A-D74C-9A2D-39AD63E471D5}" type="pres">
      <dgm:prSet presAssocID="{418309AD-B09D-4302-A693-410D54C8613D}" presName="vert1" presStyleCnt="0"/>
      <dgm:spPr/>
    </dgm:pt>
    <dgm:pt modelId="{BE8B3AE5-67F4-CF45-A6FD-8C7DE833E8C9}" type="pres">
      <dgm:prSet presAssocID="{AE101E6A-7239-4A20-A549-96CC5C5C62C6}" presName="thickLine" presStyleLbl="alignNode1" presStyleIdx="1" presStyleCnt="4"/>
      <dgm:spPr/>
    </dgm:pt>
    <dgm:pt modelId="{D74C39DD-862C-F048-879D-F822200C9561}" type="pres">
      <dgm:prSet presAssocID="{AE101E6A-7239-4A20-A549-96CC5C5C62C6}" presName="horz1" presStyleCnt="0"/>
      <dgm:spPr/>
    </dgm:pt>
    <dgm:pt modelId="{FF55E432-6B7D-2540-82FF-8861B5F77259}" type="pres">
      <dgm:prSet presAssocID="{AE101E6A-7239-4A20-A549-96CC5C5C62C6}" presName="tx1" presStyleLbl="revTx" presStyleIdx="1" presStyleCnt="4"/>
      <dgm:spPr/>
    </dgm:pt>
    <dgm:pt modelId="{ADEE0D60-C166-BE43-9D36-58EEB3048217}" type="pres">
      <dgm:prSet presAssocID="{AE101E6A-7239-4A20-A549-96CC5C5C62C6}" presName="vert1" presStyleCnt="0"/>
      <dgm:spPr/>
    </dgm:pt>
    <dgm:pt modelId="{814311A0-D8F1-1349-B6DA-AA032F439DE8}" type="pres">
      <dgm:prSet presAssocID="{491312E8-0F83-4064-9C90-BB211B4E1322}" presName="thickLine" presStyleLbl="alignNode1" presStyleIdx="2" presStyleCnt="4"/>
      <dgm:spPr/>
    </dgm:pt>
    <dgm:pt modelId="{0DF0EAF0-D5D7-3B4C-88BB-04DB722D4726}" type="pres">
      <dgm:prSet presAssocID="{491312E8-0F83-4064-9C90-BB211B4E1322}" presName="horz1" presStyleCnt="0"/>
      <dgm:spPr/>
    </dgm:pt>
    <dgm:pt modelId="{A2F6AE79-6418-A641-A0F3-A43028AA4017}" type="pres">
      <dgm:prSet presAssocID="{491312E8-0F83-4064-9C90-BB211B4E1322}" presName="tx1" presStyleLbl="revTx" presStyleIdx="2" presStyleCnt="4"/>
      <dgm:spPr/>
    </dgm:pt>
    <dgm:pt modelId="{3D10A752-0516-E546-8D65-D7835477E2F1}" type="pres">
      <dgm:prSet presAssocID="{491312E8-0F83-4064-9C90-BB211B4E1322}" presName="vert1" presStyleCnt="0"/>
      <dgm:spPr/>
    </dgm:pt>
    <dgm:pt modelId="{A64C5080-DE91-C049-8599-1C0050F8C457}" type="pres">
      <dgm:prSet presAssocID="{83791B0B-9B5F-4483-B047-9BE4BDAF677D}" presName="thickLine" presStyleLbl="alignNode1" presStyleIdx="3" presStyleCnt="4"/>
      <dgm:spPr/>
    </dgm:pt>
    <dgm:pt modelId="{4DB6A999-AD2D-B349-A09D-382B1805ABA6}" type="pres">
      <dgm:prSet presAssocID="{83791B0B-9B5F-4483-B047-9BE4BDAF677D}" presName="horz1" presStyleCnt="0"/>
      <dgm:spPr/>
    </dgm:pt>
    <dgm:pt modelId="{A872A1EF-2DDA-EC4D-A1F0-08DB41B40768}" type="pres">
      <dgm:prSet presAssocID="{83791B0B-9B5F-4483-B047-9BE4BDAF677D}" presName="tx1" presStyleLbl="revTx" presStyleIdx="3" presStyleCnt="4"/>
      <dgm:spPr/>
    </dgm:pt>
    <dgm:pt modelId="{59BDDAC5-CFB7-9243-BD70-E03D72F1325F}" type="pres">
      <dgm:prSet presAssocID="{83791B0B-9B5F-4483-B047-9BE4BDAF677D}" presName="vert1" presStyleCnt="0"/>
      <dgm:spPr/>
    </dgm:pt>
  </dgm:ptLst>
  <dgm:cxnLst>
    <dgm:cxn modelId="{B5E0C514-763A-458A-BB23-13DD504B2D6B}" srcId="{1FEB2B44-C7CE-43D7-8BA2-49980806C16F}" destId="{491312E8-0F83-4064-9C90-BB211B4E1322}" srcOrd="2" destOrd="0" parTransId="{514D03C5-E410-45ED-A1D5-616FCFFB4D38}" sibTransId="{054520C5-B0DB-40E8-BDCA-A40FC307D7C7}"/>
    <dgm:cxn modelId="{E1001B23-CB77-334B-A752-011CF2D558C0}" type="presOf" srcId="{1FEB2B44-C7CE-43D7-8BA2-49980806C16F}" destId="{F76C17B1-D414-2746-8F58-0842A822DE18}" srcOrd="0" destOrd="0" presId="urn:microsoft.com/office/officeart/2008/layout/LinedList"/>
    <dgm:cxn modelId="{2CD85E35-84EF-4ADE-BC87-8696AFC91ECA}" srcId="{1FEB2B44-C7CE-43D7-8BA2-49980806C16F}" destId="{83791B0B-9B5F-4483-B047-9BE4BDAF677D}" srcOrd="3" destOrd="0" parTransId="{283F9F11-F1D3-443B-9E82-7EAABF5322F3}" sibTransId="{150FAE5F-BF63-4703-B599-5F88F9DAD47F}"/>
    <dgm:cxn modelId="{BF547B6B-28B5-4CF0-8633-B377565273E8}" srcId="{1FEB2B44-C7CE-43D7-8BA2-49980806C16F}" destId="{AE101E6A-7239-4A20-A549-96CC5C5C62C6}" srcOrd="1" destOrd="0" parTransId="{AC24DBBD-7591-4C86-B8D2-7737A97DE6C4}" sibTransId="{F18A7507-5702-4A34-A6AB-DF929794238B}"/>
    <dgm:cxn modelId="{4EE8AD75-9020-FC43-9FD5-A40D4347FD2B}" type="presOf" srcId="{83791B0B-9B5F-4483-B047-9BE4BDAF677D}" destId="{A872A1EF-2DDA-EC4D-A1F0-08DB41B40768}" srcOrd="0" destOrd="0" presId="urn:microsoft.com/office/officeart/2008/layout/LinedList"/>
    <dgm:cxn modelId="{F816EE97-DA2C-CB46-953B-D5470DD002E3}" type="presOf" srcId="{491312E8-0F83-4064-9C90-BB211B4E1322}" destId="{A2F6AE79-6418-A641-A0F3-A43028AA4017}" srcOrd="0" destOrd="0" presId="urn:microsoft.com/office/officeart/2008/layout/LinedList"/>
    <dgm:cxn modelId="{4B4806A1-6639-2E43-AD96-9798D80341E9}" type="presOf" srcId="{418309AD-B09D-4302-A693-410D54C8613D}" destId="{CACBBBC1-8204-EE41-AA64-1D3DD9A9A044}" srcOrd="0" destOrd="0" presId="urn:microsoft.com/office/officeart/2008/layout/LinedList"/>
    <dgm:cxn modelId="{A13DA1A6-7AE0-4031-82F9-9E11E0F03F48}" srcId="{1FEB2B44-C7CE-43D7-8BA2-49980806C16F}" destId="{418309AD-B09D-4302-A693-410D54C8613D}" srcOrd="0" destOrd="0" parTransId="{BC8E54E1-04BB-446E-8665-8AFFB8D47A32}" sibTransId="{071647AF-4F61-4557-BC47-ED9047BF8CC7}"/>
    <dgm:cxn modelId="{827B1FE5-44A9-744E-B0C1-CB9606CE9348}" type="presOf" srcId="{AE101E6A-7239-4A20-A549-96CC5C5C62C6}" destId="{FF55E432-6B7D-2540-82FF-8861B5F77259}" srcOrd="0" destOrd="0" presId="urn:microsoft.com/office/officeart/2008/layout/LinedList"/>
    <dgm:cxn modelId="{776BBBD5-BFEB-2D49-8C4E-2A5693D94AC7}" type="presParOf" srcId="{F76C17B1-D414-2746-8F58-0842A822DE18}" destId="{E32DE5DD-B568-3A42-959D-B8F318E6E47C}" srcOrd="0" destOrd="0" presId="urn:microsoft.com/office/officeart/2008/layout/LinedList"/>
    <dgm:cxn modelId="{E2876C4F-4856-564E-B2F1-AA3FFB5093AC}" type="presParOf" srcId="{F76C17B1-D414-2746-8F58-0842A822DE18}" destId="{D29B166E-A0BF-9B4D-BB23-AF54DDE85B45}" srcOrd="1" destOrd="0" presId="urn:microsoft.com/office/officeart/2008/layout/LinedList"/>
    <dgm:cxn modelId="{26FB1745-C781-4642-9635-575155A9AD01}" type="presParOf" srcId="{D29B166E-A0BF-9B4D-BB23-AF54DDE85B45}" destId="{CACBBBC1-8204-EE41-AA64-1D3DD9A9A044}" srcOrd="0" destOrd="0" presId="urn:microsoft.com/office/officeart/2008/layout/LinedList"/>
    <dgm:cxn modelId="{0D381A50-FD42-604C-879D-173E379C0A7B}" type="presParOf" srcId="{D29B166E-A0BF-9B4D-BB23-AF54DDE85B45}" destId="{759F9702-825A-D74C-9A2D-39AD63E471D5}" srcOrd="1" destOrd="0" presId="urn:microsoft.com/office/officeart/2008/layout/LinedList"/>
    <dgm:cxn modelId="{B94E4ACA-EA6D-494A-94DD-3A759F4CC009}" type="presParOf" srcId="{F76C17B1-D414-2746-8F58-0842A822DE18}" destId="{BE8B3AE5-67F4-CF45-A6FD-8C7DE833E8C9}" srcOrd="2" destOrd="0" presId="urn:microsoft.com/office/officeart/2008/layout/LinedList"/>
    <dgm:cxn modelId="{E32D9E79-EF65-5A49-968C-2DE1346E513B}" type="presParOf" srcId="{F76C17B1-D414-2746-8F58-0842A822DE18}" destId="{D74C39DD-862C-F048-879D-F822200C9561}" srcOrd="3" destOrd="0" presId="urn:microsoft.com/office/officeart/2008/layout/LinedList"/>
    <dgm:cxn modelId="{C976EF83-88A1-C443-9E5E-0F6434BF4747}" type="presParOf" srcId="{D74C39DD-862C-F048-879D-F822200C9561}" destId="{FF55E432-6B7D-2540-82FF-8861B5F77259}" srcOrd="0" destOrd="0" presId="urn:microsoft.com/office/officeart/2008/layout/LinedList"/>
    <dgm:cxn modelId="{AFF786CC-0D88-EF49-BB14-5A596E0C0FFD}" type="presParOf" srcId="{D74C39DD-862C-F048-879D-F822200C9561}" destId="{ADEE0D60-C166-BE43-9D36-58EEB3048217}" srcOrd="1" destOrd="0" presId="urn:microsoft.com/office/officeart/2008/layout/LinedList"/>
    <dgm:cxn modelId="{3D2EF619-1BC5-8B42-8AD1-A833F7E32BAA}" type="presParOf" srcId="{F76C17B1-D414-2746-8F58-0842A822DE18}" destId="{814311A0-D8F1-1349-B6DA-AA032F439DE8}" srcOrd="4" destOrd="0" presId="urn:microsoft.com/office/officeart/2008/layout/LinedList"/>
    <dgm:cxn modelId="{66D9309D-C5AC-D040-AD6C-253E3CF6A9F8}" type="presParOf" srcId="{F76C17B1-D414-2746-8F58-0842A822DE18}" destId="{0DF0EAF0-D5D7-3B4C-88BB-04DB722D4726}" srcOrd="5" destOrd="0" presId="urn:microsoft.com/office/officeart/2008/layout/LinedList"/>
    <dgm:cxn modelId="{B2D7E0AF-013A-AA48-B5A7-264635A128B9}" type="presParOf" srcId="{0DF0EAF0-D5D7-3B4C-88BB-04DB722D4726}" destId="{A2F6AE79-6418-A641-A0F3-A43028AA4017}" srcOrd="0" destOrd="0" presId="urn:microsoft.com/office/officeart/2008/layout/LinedList"/>
    <dgm:cxn modelId="{88F5E91B-F583-ED4E-B4BC-A40BDEF3BAFB}" type="presParOf" srcId="{0DF0EAF0-D5D7-3B4C-88BB-04DB722D4726}" destId="{3D10A752-0516-E546-8D65-D7835477E2F1}" srcOrd="1" destOrd="0" presId="urn:microsoft.com/office/officeart/2008/layout/LinedList"/>
    <dgm:cxn modelId="{F8F98971-F08F-BB45-84D7-881631F251D7}" type="presParOf" srcId="{F76C17B1-D414-2746-8F58-0842A822DE18}" destId="{A64C5080-DE91-C049-8599-1C0050F8C457}" srcOrd="6" destOrd="0" presId="urn:microsoft.com/office/officeart/2008/layout/LinedList"/>
    <dgm:cxn modelId="{28421C55-E2DF-C345-858C-ED439CCE4E7E}" type="presParOf" srcId="{F76C17B1-D414-2746-8F58-0842A822DE18}" destId="{4DB6A999-AD2D-B349-A09D-382B1805ABA6}" srcOrd="7" destOrd="0" presId="urn:microsoft.com/office/officeart/2008/layout/LinedList"/>
    <dgm:cxn modelId="{2AD6E380-D571-694A-A9E9-CD56B6B42A79}" type="presParOf" srcId="{4DB6A999-AD2D-B349-A09D-382B1805ABA6}" destId="{A872A1EF-2DDA-EC4D-A1F0-08DB41B40768}" srcOrd="0" destOrd="0" presId="urn:microsoft.com/office/officeart/2008/layout/LinedList"/>
    <dgm:cxn modelId="{9472B82D-5F27-5C4C-BA80-7AE1CD4613BB}" type="presParOf" srcId="{4DB6A999-AD2D-B349-A09D-382B1805ABA6}" destId="{59BDDAC5-CFB7-9243-BD70-E03D72F1325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AC5265-3E0A-4888-B9CF-3D0C7503023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EA6A83D-D99E-49F2-B136-79FBBA7829CC}">
      <dgm:prSet/>
      <dgm:spPr/>
      <dgm:t>
        <a:bodyPr/>
        <a:lstStyle/>
        <a:p>
          <a:r>
            <a:rPr lang="pt-BR" dirty="0"/>
            <a:t>Desintermediação: </a:t>
          </a:r>
          <a:r>
            <a:rPr lang="pt-BR" dirty="0" err="1"/>
            <a:t>Peer-to-peer</a:t>
          </a:r>
          <a:endParaRPr lang="en-US" dirty="0"/>
        </a:p>
      </dgm:t>
    </dgm:pt>
    <dgm:pt modelId="{A8313CA2-8E30-4FF6-BD97-B26AEB1504D1}" type="parTrans" cxnId="{0BF9F788-921A-4EA3-8F09-19C717017F44}">
      <dgm:prSet/>
      <dgm:spPr/>
      <dgm:t>
        <a:bodyPr/>
        <a:lstStyle/>
        <a:p>
          <a:endParaRPr lang="en-US"/>
        </a:p>
      </dgm:t>
    </dgm:pt>
    <dgm:pt modelId="{3585EA3A-759F-4647-99AC-E2D61F2A14F8}" type="sibTrans" cxnId="{0BF9F788-921A-4EA3-8F09-19C717017F44}">
      <dgm:prSet/>
      <dgm:spPr/>
      <dgm:t>
        <a:bodyPr/>
        <a:lstStyle/>
        <a:p>
          <a:endParaRPr lang="en-US"/>
        </a:p>
      </dgm:t>
    </dgm:pt>
    <dgm:pt modelId="{4539F72C-52C7-4B40-A1B8-E2F07B72B068}">
      <dgm:prSet/>
      <dgm:spPr/>
      <dgm:t>
        <a:bodyPr/>
        <a:lstStyle/>
        <a:p>
          <a:r>
            <a:rPr lang="pt-BR"/>
            <a:t>Operações entre partes estrangeiras, sem câmbio.</a:t>
          </a:r>
          <a:endParaRPr lang="en-US"/>
        </a:p>
      </dgm:t>
    </dgm:pt>
    <dgm:pt modelId="{D84EDBFD-A350-4016-B00B-6F6B9973B456}" type="parTrans" cxnId="{DA3F4236-D2FD-4E3F-85FC-171ED8A818D5}">
      <dgm:prSet/>
      <dgm:spPr/>
      <dgm:t>
        <a:bodyPr/>
        <a:lstStyle/>
        <a:p>
          <a:endParaRPr lang="en-US"/>
        </a:p>
      </dgm:t>
    </dgm:pt>
    <dgm:pt modelId="{F1D65B7F-8A7C-44F5-8F6B-CF6EB95921CE}" type="sibTrans" cxnId="{DA3F4236-D2FD-4E3F-85FC-171ED8A818D5}">
      <dgm:prSet/>
      <dgm:spPr/>
      <dgm:t>
        <a:bodyPr/>
        <a:lstStyle/>
        <a:p>
          <a:endParaRPr lang="en-US"/>
        </a:p>
      </dgm:t>
    </dgm:pt>
    <dgm:pt modelId="{5175C7B2-5309-4D06-AACB-CD6485BA349B}">
      <dgm:prSet/>
      <dgm:spPr/>
      <dgm:t>
        <a:bodyPr/>
        <a:lstStyle/>
        <a:p>
          <a:r>
            <a:rPr lang="pt-BR"/>
            <a:t>Não estatal, o que muda o conceito de moeda do último milênio</a:t>
          </a:r>
          <a:endParaRPr lang="en-US"/>
        </a:p>
      </dgm:t>
    </dgm:pt>
    <dgm:pt modelId="{52329655-65BD-4938-99D3-3D0D22D178C3}" type="parTrans" cxnId="{FA075923-4D5A-4CF5-90F0-C7530FCECD88}">
      <dgm:prSet/>
      <dgm:spPr/>
      <dgm:t>
        <a:bodyPr/>
        <a:lstStyle/>
        <a:p>
          <a:endParaRPr lang="en-US"/>
        </a:p>
      </dgm:t>
    </dgm:pt>
    <dgm:pt modelId="{F7A45893-B47C-475B-A09F-10FBAF6AD998}" type="sibTrans" cxnId="{FA075923-4D5A-4CF5-90F0-C7530FCECD88}">
      <dgm:prSet/>
      <dgm:spPr/>
      <dgm:t>
        <a:bodyPr/>
        <a:lstStyle/>
        <a:p>
          <a:endParaRPr lang="en-US"/>
        </a:p>
      </dgm:t>
    </dgm:pt>
    <dgm:pt modelId="{760CA784-8CDF-468F-9E2E-6CF3160AFAAF}">
      <dgm:prSet/>
      <dgm:spPr/>
      <dgm:t>
        <a:bodyPr/>
        <a:lstStyle/>
        <a:p>
          <a:r>
            <a:rPr lang="pt-BR"/>
            <a:t>Esvazia o poder monetário do Banco Central.</a:t>
          </a:r>
          <a:endParaRPr lang="en-US"/>
        </a:p>
      </dgm:t>
    </dgm:pt>
    <dgm:pt modelId="{B1FED09A-06B1-44DE-8DC9-6D4E1EA3A303}" type="parTrans" cxnId="{1C750776-A647-4A5D-8BF9-AA3F4C4B8FB7}">
      <dgm:prSet/>
      <dgm:spPr/>
      <dgm:t>
        <a:bodyPr/>
        <a:lstStyle/>
        <a:p>
          <a:endParaRPr lang="en-US"/>
        </a:p>
      </dgm:t>
    </dgm:pt>
    <dgm:pt modelId="{BC688066-3D53-4A42-AD11-1B9860E4C58A}" type="sibTrans" cxnId="{1C750776-A647-4A5D-8BF9-AA3F4C4B8FB7}">
      <dgm:prSet/>
      <dgm:spPr/>
      <dgm:t>
        <a:bodyPr/>
        <a:lstStyle/>
        <a:p>
          <a:endParaRPr lang="en-US"/>
        </a:p>
      </dgm:t>
    </dgm:pt>
    <dgm:pt modelId="{E5834582-731C-49F5-A994-1497299C83C8}">
      <dgm:prSet/>
      <dgm:spPr/>
      <dgm:t>
        <a:bodyPr/>
        <a:lstStyle/>
        <a:p>
          <a:r>
            <a:rPr lang="pt-BR"/>
            <a:t>Pode ser problema de privacidade, por sua transparência.</a:t>
          </a:r>
          <a:endParaRPr lang="en-US"/>
        </a:p>
      </dgm:t>
    </dgm:pt>
    <dgm:pt modelId="{51AD45FD-B2B0-4009-9690-05AEBD9F2D2A}" type="parTrans" cxnId="{F92C424E-7AB0-4DEC-AD20-F55747D46658}">
      <dgm:prSet/>
      <dgm:spPr/>
      <dgm:t>
        <a:bodyPr/>
        <a:lstStyle/>
        <a:p>
          <a:endParaRPr lang="en-US"/>
        </a:p>
      </dgm:t>
    </dgm:pt>
    <dgm:pt modelId="{2F8DF116-C812-40BE-ACB8-1D203F9606AD}" type="sibTrans" cxnId="{F92C424E-7AB0-4DEC-AD20-F55747D46658}">
      <dgm:prSet/>
      <dgm:spPr/>
      <dgm:t>
        <a:bodyPr/>
        <a:lstStyle/>
        <a:p>
          <a:endParaRPr lang="en-US"/>
        </a:p>
      </dgm:t>
    </dgm:pt>
    <dgm:pt modelId="{B051F3D0-3A8E-EE4F-B9D7-8337A126B605}" type="pres">
      <dgm:prSet presAssocID="{A4AC5265-3E0A-4888-B9CF-3D0C75030236}" presName="linear" presStyleCnt="0">
        <dgm:presLayoutVars>
          <dgm:animLvl val="lvl"/>
          <dgm:resizeHandles val="exact"/>
        </dgm:presLayoutVars>
      </dgm:prSet>
      <dgm:spPr/>
    </dgm:pt>
    <dgm:pt modelId="{B7362DC2-600B-3A41-8C69-5C59CC7FC22D}" type="pres">
      <dgm:prSet presAssocID="{BEA6A83D-D99E-49F2-B136-79FBBA7829CC}" presName="parentText" presStyleLbl="node1" presStyleIdx="0" presStyleCnt="5">
        <dgm:presLayoutVars>
          <dgm:chMax val="0"/>
          <dgm:bulletEnabled val="1"/>
        </dgm:presLayoutVars>
      </dgm:prSet>
      <dgm:spPr/>
    </dgm:pt>
    <dgm:pt modelId="{4800B340-16C3-7F46-BA2D-D1FE518D38F5}" type="pres">
      <dgm:prSet presAssocID="{3585EA3A-759F-4647-99AC-E2D61F2A14F8}" presName="spacer" presStyleCnt="0"/>
      <dgm:spPr/>
    </dgm:pt>
    <dgm:pt modelId="{699ADAB4-2525-7242-81F0-CBB71A53BC54}" type="pres">
      <dgm:prSet presAssocID="{4539F72C-52C7-4B40-A1B8-E2F07B72B068}" presName="parentText" presStyleLbl="node1" presStyleIdx="1" presStyleCnt="5">
        <dgm:presLayoutVars>
          <dgm:chMax val="0"/>
          <dgm:bulletEnabled val="1"/>
        </dgm:presLayoutVars>
      </dgm:prSet>
      <dgm:spPr/>
    </dgm:pt>
    <dgm:pt modelId="{52A76D14-D9F7-0842-9ACA-94EEBE4A1402}" type="pres">
      <dgm:prSet presAssocID="{F1D65B7F-8A7C-44F5-8F6B-CF6EB95921CE}" presName="spacer" presStyleCnt="0"/>
      <dgm:spPr/>
    </dgm:pt>
    <dgm:pt modelId="{4AA93E0C-24FA-CF4D-A1EE-8D580A9C961F}" type="pres">
      <dgm:prSet presAssocID="{5175C7B2-5309-4D06-AACB-CD6485BA349B}" presName="parentText" presStyleLbl="node1" presStyleIdx="2" presStyleCnt="5">
        <dgm:presLayoutVars>
          <dgm:chMax val="0"/>
          <dgm:bulletEnabled val="1"/>
        </dgm:presLayoutVars>
      </dgm:prSet>
      <dgm:spPr/>
    </dgm:pt>
    <dgm:pt modelId="{57580A28-D955-2E44-8852-0C1F79E8BB13}" type="pres">
      <dgm:prSet presAssocID="{F7A45893-B47C-475B-A09F-10FBAF6AD998}" presName="spacer" presStyleCnt="0"/>
      <dgm:spPr/>
    </dgm:pt>
    <dgm:pt modelId="{3AF1256A-0AAF-FE48-8917-50B26F32E32F}" type="pres">
      <dgm:prSet presAssocID="{760CA784-8CDF-468F-9E2E-6CF3160AFAAF}" presName="parentText" presStyleLbl="node1" presStyleIdx="3" presStyleCnt="5">
        <dgm:presLayoutVars>
          <dgm:chMax val="0"/>
          <dgm:bulletEnabled val="1"/>
        </dgm:presLayoutVars>
      </dgm:prSet>
      <dgm:spPr/>
    </dgm:pt>
    <dgm:pt modelId="{12022641-F247-0B4D-8DD9-A1CE1B950C69}" type="pres">
      <dgm:prSet presAssocID="{BC688066-3D53-4A42-AD11-1B9860E4C58A}" presName="spacer" presStyleCnt="0"/>
      <dgm:spPr/>
    </dgm:pt>
    <dgm:pt modelId="{7FD6FFB2-8E1D-A945-8ABD-B36B77ED1748}" type="pres">
      <dgm:prSet presAssocID="{E5834582-731C-49F5-A994-1497299C83C8}" presName="parentText" presStyleLbl="node1" presStyleIdx="4" presStyleCnt="5">
        <dgm:presLayoutVars>
          <dgm:chMax val="0"/>
          <dgm:bulletEnabled val="1"/>
        </dgm:presLayoutVars>
      </dgm:prSet>
      <dgm:spPr/>
    </dgm:pt>
  </dgm:ptLst>
  <dgm:cxnLst>
    <dgm:cxn modelId="{D88FCA20-C12B-7E40-B713-E4DEDBBB850B}" type="presOf" srcId="{A4AC5265-3E0A-4888-B9CF-3D0C75030236}" destId="{B051F3D0-3A8E-EE4F-B9D7-8337A126B605}" srcOrd="0" destOrd="0" presId="urn:microsoft.com/office/officeart/2005/8/layout/vList2"/>
    <dgm:cxn modelId="{FA075923-4D5A-4CF5-90F0-C7530FCECD88}" srcId="{A4AC5265-3E0A-4888-B9CF-3D0C75030236}" destId="{5175C7B2-5309-4D06-AACB-CD6485BA349B}" srcOrd="2" destOrd="0" parTransId="{52329655-65BD-4938-99D3-3D0D22D178C3}" sibTransId="{F7A45893-B47C-475B-A09F-10FBAF6AD998}"/>
    <dgm:cxn modelId="{DA3F4236-D2FD-4E3F-85FC-171ED8A818D5}" srcId="{A4AC5265-3E0A-4888-B9CF-3D0C75030236}" destId="{4539F72C-52C7-4B40-A1B8-E2F07B72B068}" srcOrd="1" destOrd="0" parTransId="{D84EDBFD-A350-4016-B00B-6F6B9973B456}" sibTransId="{F1D65B7F-8A7C-44F5-8F6B-CF6EB95921CE}"/>
    <dgm:cxn modelId="{F92C424E-7AB0-4DEC-AD20-F55747D46658}" srcId="{A4AC5265-3E0A-4888-B9CF-3D0C75030236}" destId="{E5834582-731C-49F5-A994-1497299C83C8}" srcOrd="4" destOrd="0" parTransId="{51AD45FD-B2B0-4009-9690-05AEBD9F2D2A}" sibTransId="{2F8DF116-C812-40BE-ACB8-1D203F9606AD}"/>
    <dgm:cxn modelId="{C4381859-502E-9548-9B38-D7B3124693E6}" type="presOf" srcId="{760CA784-8CDF-468F-9E2E-6CF3160AFAAF}" destId="{3AF1256A-0AAF-FE48-8917-50B26F32E32F}" srcOrd="0" destOrd="0" presId="urn:microsoft.com/office/officeart/2005/8/layout/vList2"/>
    <dgm:cxn modelId="{1C750776-A647-4A5D-8BF9-AA3F4C4B8FB7}" srcId="{A4AC5265-3E0A-4888-B9CF-3D0C75030236}" destId="{760CA784-8CDF-468F-9E2E-6CF3160AFAAF}" srcOrd="3" destOrd="0" parTransId="{B1FED09A-06B1-44DE-8DC9-6D4E1EA3A303}" sibTransId="{BC688066-3D53-4A42-AD11-1B9860E4C58A}"/>
    <dgm:cxn modelId="{0BF9F788-921A-4EA3-8F09-19C717017F44}" srcId="{A4AC5265-3E0A-4888-B9CF-3D0C75030236}" destId="{BEA6A83D-D99E-49F2-B136-79FBBA7829CC}" srcOrd="0" destOrd="0" parTransId="{A8313CA2-8E30-4FF6-BD97-B26AEB1504D1}" sibTransId="{3585EA3A-759F-4647-99AC-E2D61F2A14F8}"/>
    <dgm:cxn modelId="{BB988AAD-C911-644A-826B-67C14C17C147}" type="presOf" srcId="{4539F72C-52C7-4B40-A1B8-E2F07B72B068}" destId="{699ADAB4-2525-7242-81F0-CBB71A53BC54}" srcOrd="0" destOrd="0" presId="urn:microsoft.com/office/officeart/2005/8/layout/vList2"/>
    <dgm:cxn modelId="{D4BE2EE8-7D1E-4B47-A04A-8549863507AB}" type="presOf" srcId="{E5834582-731C-49F5-A994-1497299C83C8}" destId="{7FD6FFB2-8E1D-A945-8ABD-B36B77ED1748}" srcOrd="0" destOrd="0" presId="urn:microsoft.com/office/officeart/2005/8/layout/vList2"/>
    <dgm:cxn modelId="{205761ED-24EA-7D4E-816B-8ED4FA90A8B7}" type="presOf" srcId="{BEA6A83D-D99E-49F2-B136-79FBBA7829CC}" destId="{B7362DC2-600B-3A41-8C69-5C59CC7FC22D}" srcOrd="0" destOrd="0" presId="urn:microsoft.com/office/officeart/2005/8/layout/vList2"/>
    <dgm:cxn modelId="{953BFCFF-4C9D-4B40-898E-98938FE7DF50}" type="presOf" srcId="{5175C7B2-5309-4D06-AACB-CD6485BA349B}" destId="{4AA93E0C-24FA-CF4D-A1EE-8D580A9C961F}" srcOrd="0" destOrd="0" presId="urn:microsoft.com/office/officeart/2005/8/layout/vList2"/>
    <dgm:cxn modelId="{D8B9086E-4113-C84E-BA91-E7D52546DE03}" type="presParOf" srcId="{B051F3D0-3A8E-EE4F-B9D7-8337A126B605}" destId="{B7362DC2-600B-3A41-8C69-5C59CC7FC22D}" srcOrd="0" destOrd="0" presId="urn:microsoft.com/office/officeart/2005/8/layout/vList2"/>
    <dgm:cxn modelId="{4388B6D9-3C59-7D47-83DA-DFBA0B385B22}" type="presParOf" srcId="{B051F3D0-3A8E-EE4F-B9D7-8337A126B605}" destId="{4800B340-16C3-7F46-BA2D-D1FE518D38F5}" srcOrd="1" destOrd="0" presId="urn:microsoft.com/office/officeart/2005/8/layout/vList2"/>
    <dgm:cxn modelId="{E7CBC2C3-5B2A-DC48-A4CF-71578BAFB3D2}" type="presParOf" srcId="{B051F3D0-3A8E-EE4F-B9D7-8337A126B605}" destId="{699ADAB4-2525-7242-81F0-CBB71A53BC54}" srcOrd="2" destOrd="0" presId="urn:microsoft.com/office/officeart/2005/8/layout/vList2"/>
    <dgm:cxn modelId="{D8B3579B-B997-B34F-9A00-1E0573B03882}" type="presParOf" srcId="{B051F3D0-3A8E-EE4F-B9D7-8337A126B605}" destId="{52A76D14-D9F7-0842-9ACA-94EEBE4A1402}" srcOrd="3" destOrd="0" presId="urn:microsoft.com/office/officeart/2005/8/layout/vList2"/>
    <dgm:cxn modelId="{9EDC434A-7365-C34A-A452-A163301E2CF5}" type="presParOf" srcId="{B051F3D0-3A8E-EE4F-B9D7-8337A126B605}" destId="{4AA93E0C-24FA-CF4D-A1EE-8D580A9C961F}" srcOrd="4" destOrd="0" presId="urn:microsoft.com/office/officeart/2005/8/layout/vList2"/>
    <dgm:cxn modelId="{3F1761D6-D120-5C4C-834E-F038954E55EB}" type="presParOf" srcId="{B051F3D0-3A8E-EE4F-B9D7-8337A126B605}" destId="{57580A28-D955-2E44-8852-0C1F79E8BB13}" srcOrd="5" destOrd="0" presId="urn:microsoft.com/office/officeart/2005/8/layout/vList2"/>
    <dgm:cxn modelId="{02DB7542-35EF-8642-8398-B7061FB9EE2F}" type="presParOf" srcId="{B051F3D0-3A8E-EE4F-B9D7-8337A126B605}" destId="{3AF1256A-0AAF-FE48-8917-50B26F32E32F}" srcOrd="6" destOrd="0" presId="urn:microsoft.com/office/officeart/2005/8/layout/vList2"/>
    <dgm:cxn modelId="{0CD0E139-6CE9-4445-A1C2-897E6EC2854C}" type="presParOf" srcId="{B051F3D0-3A8E-EE4F-B9D7-8337A126B605}" destId="{12022641-F247-0B4D-8DD9-A1CE1B950C69}" srcOrd="7" destOrd="0" presId="urn:microsoft.com/office/officeart/2005/8/layout/vList2"/>
    <dgm:cxn modelId="{C8ADA22A-72B1-6642-BC3B-DDF4808932EE}" type="presParOf" srcId="{B051F3D0-3A8E-EE4F-B9D7-8337A126B605}" destId="{7FD6FFB2-8E1D-A945-8ABD-B36B77ED174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739142-FD3C-47D6-AE41-42228BD59E6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B03FFCA-77D8-49DE-8B23-DF3D997C3370}">
      <dgm:prSet/>
      <dgm:spPr/>
      <dgm:t>
        <a:bodyPr/>
        <a:lstStyle/>
        <a:p>
          <a:r>
            <a:rPr lang="pt-BR"/>
            <a:t>Países podem criminalizar o uso de criptomoedas, ou controlar hardware ou softwares,  bloqueando IPs e serviços de buscas. Com isso, não interferem no blockchain, mas ameaçam usuário ou dificultam o acesso.</a:t>
          </a:r>
          <a:endParaRPr lang="en-US"/>
        </a:p>
      </dgm:t>
    </dgm:pt>
    <dgm:pt modelId="{C2239D83-F59A-4604-A6CE-95C6A6E5AF1C}" type="parTrans" cxnId="{F12EA03D-F86F-4C15-AB39-722C702B1DCC}">
      <dgm:prSet/>
      <dgm:spPr/>
      <dgm:t>
        <a:bodyPr/>
        <a:lstStyle/>
        <a:p>
          <a:endParaRPr lang="en-US"/>
        </a:p>
      </dgm:t>
    </dgm:pt>
    <dgm:pt modelId="{7EDC8B11-C40C-4DD4-B01D-335EBC75AB6D}" type="sibTrans" cxnId="{F12EA03D-F86F-4C15-AB39-722C702B1DCC}">
      <dgm:prSet/>
      <dgm:spPr/>
      <dgm:t>
        <a:bodyPr/>
        <a:lstStyle/>
        <a:p>
          <a:endParaRPr lang="en-US"/>
        </a:p>
      </dgm:t>
    </dgm:pt>
    <dgm:pt modelId="{CDCEB054-8444-4E8F-AFBD-3E9CD44CFCB2}">
      <dgm:prSet/>
      <dgm:spPr/>
      <dgm:t>
        <a:bodyPr/>
        <a:lstStyle/>
        <a:p>
          <a:r>
            <a:rPr lang="pt-BR" dirty="0"/>
            <a:t>Bancos privado podem ganhar eficiência com uso de </a:t>
          </a:r>
          <a:r>
            <a:rPr lang="pt-BR" dirty="0" err="1"/>
            <a:t>blockchain</a:t>
          </a:r>
          <a:r>
            <a:rPr lang="pt-BR" dirty="0"/>
            <a:t> em seus processos.</a:t>
          </a:r>
          <a:endParaRPr lang="en-US" dirty="0"/>
        </a:p>
      </dgm:t>
    </dgm:pt>
    <dgm:pt modelId="{773616B0-A291-414A-A4EA-7E64E9497628}" type="parTrans" cxnId="{D27DCE60-BF37-48D7-AE37-D7970C807C4D}">
      <dgm:prSet/>
      <dgm:spPr/>
      <dgm:t>
        <a:bodyPr/>
        <a:lstStyle/>
        <a:p>
          <a:endParaRPr lang="en-US"/>
        </a:p>
      </dgm:t>
    </dgm:pt>
    <dgm:pt modelId="{E14E8CB5-956D-49FE-8129-1C32B5E984C7}" type="sibTrans" cxnId="{D27DCE60-BF37-48D7-AE37-D7970C807C4D}">
      <dgm:prSet/>
      <dgm:spPr/>
      <dgm:t>
        <a:bodyPr/>
        <a:lstStyle/>
        <a:p>
          <a:endParaRPr lang="en-US"/>
        </a:p>
      </dgm:t>
    </dgm:pt>
    <dgm:pt modelId="{11E73985-917C-AD4D-87F3-925F580C43A3}" type="pres">
      <dgm:prSet presAssocID="{07739142-FD3C-47D6-AE41-42228BD59E68}" presName="linear" presStyleCnt="0">
        <dgm:presLayoutVars>
          <dgm:animLvl val="lvl"/>
          <dgm:resizeHandles val="exact"/>
        </dgm:presLayoutVars>
      </dgm:prSet>
      <dgm:spPr/>
    </dgm:pt>
    <dgm:pt modelId="{73B13063-FEE6-9D47-9943-5AD7171BA928}" type="pres">
      <dgm:prSet presAssocID="{0B03FFCA-77D8-49DE-8B23-DF3D997C3370}" presName="parentText" presStyleLbl="node1" presStyleIdx="0" presStyleCnt="2">
        <dgm:presLayoutVars>
          <dgm:chMax val="0"/>
          <dgm:bulletEnabled val="1"/>
        </dgm:presLayoutVars>
      </dgm:prSet>
      <dgm:spPr/>
    </dgm:pt>
    <dgm:pt modelId="{81CFAD56-7536-C347-9BDC-BFBDD723AEEC}" type="pres">
      <dgm:prSet presAssocID="{7EDC8B11-C40C-4DD4-B01D-335EBC75AB6D}" presName="spacer" presStyleCnt="0"/>
      <dgm:spPr/>
    </dgm:pt>
    <dgm:pt modelId="{B5D665B5-28C3-3B44-A2CD-D55E3520E6B7}" type="pres">
      <dgm:prSet presAssocID="{CDCEB054-8444-4E8F-AFBD-3E9CD44CFCB2}" presName="parentText" presStyleLbl="node1" presStyleIdx="1" presStyleCnt="2">
        <dgm:presLayoutVars>
          <dgm:chMax val="0"/>
          <dgm:bulletEnabled val="1"/>
        </dgm:presLayoutVars>
      </dgm:prSet>
      <dgm:spPr/>
    </dgm:pt>
  </dgm:ptLst>
  <dgm:cxnLst>
    <dgm:cxn modelId="{F12EA03D-F86F-4C15-AB39-722C702B1DCC}" srcId="{07739142-FD3C-47D6-AE41-42228BD59E68}" destId="{0B03FFCA-77D8-49DE-8B23-DF3D997C3370}" srcOrd="0" destOrd="0" parTransId="{C2239D83-F59A-4604-A6CE-95C6A6E5AF1C}" sibTransId="{7EDC8B11-C40C-4DD4-B01D-335EBC75AB6D}"/>
    <dgm:cxn modelId="{D27DCE60-BF37-48D7-AE37-D7970C807C4D}" srcId="{07739142-FD3C-47D6-AE41-42228BD59E68}" destId="{CDCEB054-8444-4E8F-AFBD-3E9CD44CFCB2}" srcOrd="1" destOrd="0" parTransId="{773616B0-A291-414A-A4EA-7E64E9497628}" sibTransId="{E14E8CB5-956D-49FE-8129-1C32B5E984C7}"/>
    <dgm:cxn modelId="{8164E874-004F-4449-A380-732EEBC0DB52}" type="presOf" srcId="{CDCEB054-8444-4E8F-AFBD-3E9CD44CFCB2}" destId="{B5D665B5-28C3-3B44-A2CD-D55E3520E6B7}" srcOrd="0" destOrd="0" presId="urn:microsoft.com/office/officeart/2005/8/layout/vList2"/>
    <dgm:cxn modelId="{B097A39E-E4AE-094B-9CEB-4961DD9877CF}" type="presOf" srcId="{07739142-FD3C-47D6-AE41-42228BD59E68}" destId="{11E73985-917C-AD4D-87F3-925F580C43A3}" srcOrd="0" destOrd="0" presId="urn:microsoft.com/office/officeart/2005/8/layout/vList2"/>
    <dgm:cxn modelId="{3A3B5ABB-4F46-A943-95D4-E1193E7C5C96}" type="presOf" srcId="{0B03FFCA-77D8-49DE-8B23-DF3D997C3370}" destId="{73B13063-FEE6-9D47-9943-5AD7171BA928}" srcOrd="0" destOrd="0" presId="urn:microsoft.com/office/officeart/2005/8/layout/vList2"/>
    <dgm:cxn modelId="{AB3415CA-B35C-F64F-BFEC-E5591EDCD7D4}" type="presParOf" srcId="{11E73985-917C-AD4D-87F3-925F580C43A3}" destId="{73B13063-FEE6-9D47-9943-5AD7171BA928}" srcOrd="0" destOrd="0" presId="urn:microsoft.com/office/officeart/2005/8/layout/vList2"/>
    <dgm:cxn modelId="{FB44DCC9-371F-C840-878E-E7B098644C74}" type="presParOf" srcId="{11E73985-917C-AD4D-87F3-925F580C43A3}" destId="{81CFAD56-7536-C347-9BDC-BFBDD723AEEC}" srcOrd="1" destOrd="0" presId="urn:microsoft.com/office/officeart/2005/8/layout/vList2"/>
    <dgm:cxn modelId="{F197C9E6-0B75-974B-A38C-1B3EBCF11FB2}" type="presParOf" srcId="{11E73985-917C-AD4D-87F3-925F580C43A3}" destId="{B5D665B5-28C3-3B44-A2CD-D55E3520E6B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E8C1FD-F504-4B83-8C61-E1E48B1F6B1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02EC6A1B-DA5B-4771-918A-72C2147167D6}">
      <dgm:prSet/>
      <dgm:spPr/>
      <dgm:t>
        <a:bodyPr/>
        <a:lstStyle/>
        <a:p>
          <a:r>
            <a:rPr lang="pt-BR" dirty="0"/>
            <a:t>Descentralizado: nenhum </a:t>
          </a:r>
          <a:r>
            <a:rPr lang="pt-BR" dirty="0" err="1"/>
            <a:t>indíviduo</a:t>
          </a:r>
          <a:r>
            <a:rPr lang="pt-BR" dirty="0"/>
            <a:t> consegue ameaçar ou manipular a rede</a:t>
          </a:r>
          <a:endParaRPr lang="en-US" dirty="0"/>
        </a:p>
      </dgm:t>
    </dgm:pt>
    <dgm:pt modelId="{B8DBA8FF-F846-4E87-8F13-8C3256B4CD6D}" type="parTrans" cxnId="{6F512B60-B5C5-4ADE-AADA-830F025A1459}">
      <dgm:prSet/>
      <dgm:spPr/>
      <dgm:t>
        <a:bodyPr/>
        <a:lstStyle/>
        <a:p>
          <a:endParaRPr lang="en-US"/>
        </a:p>
      </dgm:t>
    </dgm:pt>
    <dgm:pt modelId="{AD7DF56E-1536-48E3-A71F-4521CA7CA93B}" type="sibTrans" cxnId="{6F512B60-B5C5-4ADE-AADA-830F025A1459}">
      <dgm:prSet/>
      <dgm:spPr/>
      <dgm:t>
        <a:bodyPr/>
        <a:lstStyle/>
        <a:p>
          <a:endParaRPr lang="en-US"/>
        </a:p>
      </dgm:t>
    </dgm:pt>
    <dgm:pt modelId="{01A50889-74E5-497F-8382-6AEC0FEFBBA6}">
      <dgm:prSet/>
      <dgm:spPr/>
      <dgm:t>
        <a:bodyPr/>
        <a:lstStyle/>
        <a:p>
          <a:r>
            <a:rPr lang="pt-BR"/>
            <a:t>Transparência: todos têm conhecimento de todas as transações. Fácil de rastrear</a:t>
          </a:r>
          <a:endParaRPr lang="en-US"/>
        </a:p>
      </dgm:t>
    </dgm:pt>
    <dgm:pt modelId="{D54632E2-9201-45BC-AB30-C8D35743B7FB}" type="parTrans" cxnId="{63A55EE4-E99A-448F-9EBC-C8786A409B3B}">
      <dgm:prSet/>
      <dgm:spPr/>
      <dgm:t>
        <a:bodyPr/>
        <a:lstStyle/>
        <a:p>
          <a:endParaRPr lang="en-US"/>
        </a:p>
      </dgm:t>
    </dgm:pt>
    <dgm:pt modelId="{3F42BBCD-CD4B-47A9-8811-3149F8E729E4}" type="sibTrans" cxnId="{63A55EE4-E99A-448F-9EBC-C8786A409B3B}">
      <dgm:prSet/>
      <dgm:spPr/>
      <dgm:t>
        <a:bodyPr/>
        <a:lstStyle/>
        <a:p>
          <a:endParaRPr lang="en-US"/>
        </a:p>
      </dgm:t>
    </dgm:pt>
    <dgm:pt modelId="{784D6EC0-ED6D-4B8C-B890-A274A234371B}">
      <dgm:prSet/>
      <dgm:spPr/>
      <dgm:t>
        <a:bodyPr/>
        <a:lstStyle/>
        <a:p>
          <a:r>
            <a:rPr lang="pt-BR"/>
            <a:t>Anonimato:  agentes usam pseudônimos</a:t>
          </a:r>
          <a:endParaRPr lang="en-US"/>
        </a:p>
      </dgm:t>
    </dgm:pt>
    <dgm:pt modelId="{7D8F55C9-7C24-428D-9013-3E38C95BAE2D}" type="parTrans" cxnId="{5B9367CC-F21C-4795-9FBF-7D803A426EA0}">
      <dgm:prSet/>
      <dgm:spPr/>
      <dgm:t>
        <a:bodyPr/>
        <a:lstStyle/>
        <a:p>
          <a:endParaRPr lang="en-US"/>
        </a:p>
      </dgm:t>
    </dgm:pt>
    <dgm:pt modelId="{EC22D8E4-DE28-446D-AAD9-A39D4D339935}" type="sibTrans" cxnId="{5B9367CC-F21C-4795-9FBF-7D803A426EA0}">
      <dgm:prSet/>
      <dgm:spPr/>
      <dgm:t>
        <a:bodyPr/>
        <a:lstStyle/>
        <a:p>
          <a:endParaRPr lang="en-US"/>
        </a:p>
      </dgm:t>
    </dgm:pt>
    <dgm:pt modelId="{85334144-B0F8-48ED-ADAF-CCA382B13CFB}">
      <dgm:prSet/>
      <dgm:spPr/>
      <dgm:t>
        <a:bodyPr/>
        <a:lstStyle/>
        <a:p>
          <a:r>
            <a:rPr lang="pt-BR"/>
            <a:t>Ausência de hierarquia ou autoridade</a:t>
          </a:r>
          <a:endParaRPr lang="en-US"/>
        </a:p>
      </dgm:t>
    </dgm:pt>
    <dgm:pt modelId="{28F92E53-C82E-48E4-8E1F-ECB6A33EDF7C}" type="parTrans" cxnId="{9A04547D-9404-472B-B92D-4E216CFB4386}">
      <dgm:prSet/>
      <dgm:spPr/>
      <dgm:t>
        <a:bodyPr/>
        <a:lstStyle/>
        <a:p>
          <a:endParaRPr lang="en-US"/>
        </a:p>
      </dgm:t>
    </dgm:pt>
    <dgm:pt modelId="{F83B2473-D82F-42FF-B203-E14E33A0E6F2}" type="sibTrans" cxnId="{9A04547D-9404-472B-B92D-4E216CFB4386}">
      <dgm:prSet/>
      <dgm:spPr/>
      <dgm:t>
        <a:bodyPr/>
        <a:lstStyle/>
        <a:p>
          <a:endParaRPr lang="en-US"/>
        </a:p>
      </dgm:t>
    </dgm:pt>
    <dgm:pt modelId="{8D766907-309E-41CC-B4F1-2999095C17CE}">
      <dgm:prSet/>
      <dgm:spPr/>
      <dgm:t>
        <a:bodyPr/>
        <a:lstStyle/>
        <a:p>
          <a:r>
            <a:rPr lang="pt-BR"/>
            <a:t>Infinitas cadeias de informação</a:t>
          </a:r>
          <a:endParaRPr lang="en-US"/>
        </a:p>
      </dgm:t>
    </dgm:pt>
    <dgm:pt modelId="{1D41DFEE-B8F7-4B39-8EE7-E073A83393E4}" type="parTrans" cxnId="{76BD54B8-7B83-49C6-B42F-6D205767AD63}">
      <dgm:prSet/>
      <dgm:spPr/>
      <dgm:t>
        <a:bodyPr/>
        <a:lstStyle/>
        <a:p>
          <a:endParaRPr lang="en-US"/>
        </a:p>
      </dgm:t>
    </dgm:pt>
    <dgm:pt modelId="{B51CA4E9-EC85-4FB1-8E88-B31F480F95D4}" type="sibTrans" cxnId="{76BD54B8-7B83-49C6-B42F-6D205767AD63}">
      <dgm:prSet/>
      <dgm:spPr/>
      <dgm:t>
        <a:bodyPr/>
        <a:lstStyle/>
        <a:p>
          <a:endParaRPr lang="en-US"/>
        </a:p>
      </dgm:t>
    </dgm:pt>
    <dgm:pt modelId="{8337D218-DC9A-4129-BDF2-9E7E8D38D66E}">
      <dgm:prSet/>
      <dgm:spPr/>
      <dgm:t>
        <a:bodyPr/>
        <a:lstStyle/>
        <a:p>
          <a:r>
            <a:rPr lang="pt-BR" dirty="0"/>
            <a:t>Software aberto. Só pode ser alterado por consenso</a:t>
          </a:r>
          <a:endParaRPr lang="en-US" dirty="0"/>
        </a:p>
      </dgm:t>
    </dgm:pt>
    <dgm:pt modelId="{8C22FE30-4BF3-409E-82E2-D5DC7D180655}" type="parTrans" cxnId="{13AC7770-3C38-477E-AD7E-1B621A13983C}">
      <dgm:prSet/>
      <dgm:spPr/>
      <dgm:t>
        <a:bodyPr/>
        <a:lstStyle/>
        <a:p>
          <a:endParaRPr lang="en-US"/>
        </a:p>
      </dgm:t>
    </dgm:pt>
    <dgm:pt modelId="{10616A1C-E49F-4BCA-9DA4-FB4CCF0B62C4}" type="sibTrans" cxnId="{13AC7770-3C38-477E-AD7E-1B621A13983C}">
      <dgm:prSet/>
      <dgm:spPr/>
      <dgm:t>
        <a:bodyPr/>
        <a:lstStyle/>
        <a:p>
          <a:endParaRPr lang="en-US"/>
        </a:p>
      </dgm:t>
    </dgm:pt>
    <dgm:pt modelId="{624CE399-D7B1-4F1E-B175-B93AC063500B}">
      <dgm:prSet/>
      <dgm:spPr/>
      <dgm:t>
        <a:bodyPr/>
        <a:lstStyle/>
        <a:p>
          <a:r>
            <a:rPr lang="pt-BR" dirty="0"/>
            <a:t>Baixos custos de transação</a:t>
          </a:r>
          <a:endParaRPr lang="en-US" dirty="0"/>
        </a:p>
      </dgm:t>
    </dgm:pt>
    <dgm:pt modelId="{7CDC41C3-F4C4-493B-9BE8-9EAC80834AE0}" type="parTrans" cxnId="{0ED96AAD-BF88-4321-AD1B-6583C7FA7FCD}">
      <dgm:prSet/>
      <dgm:spPr/>
      <dgm:t>
        <a:bodyPr/>
        <a:lstStyle/>
        <a:p>
          <a:endParaRPr lang="en-US"/>
        </a:p>
      </dgm:t>
    </dgm:pt>
    <dgm:pt modelId="{4B6D55DE-7637-40E3-BA61-4F48B02DC69F}" type="sibTrans" cxnId="{0ED96AAD-BF88-4321-AD1B-6583C7FA7FCD}">
      <dgm:prSet/>
      <dgm:spPr/>
      <dgm:t>
        <a:bodyPr/>
        <a:lstStyle/>
        <a:p>
          <a:endParaRPr lang="en-US"/>
        </a:p>
      </dgm:t>
    </dgm:pt>
    <dgm:pt modelId="{AD54957F-0FDC-9844-B8C9-E5BF0C7F488F}">
      <dgm:prSet/>
      <dgm:spPr/>
      <dgm:t>
        <a:bodyPr/>
        <a:lstStyle/>
        <a:p>
          <a:r>
            <a:rPr lang="pt-BR" dirty="0" err="1"/>
            <a:t>peer-to-peer</a:t>
          </a:r>
          <a:r>
            <a:rPr lang="pt-BR" dirty="0"/>
            <a:t>. Eliminam-se intermediários</a:t>
          </a:r>
        </a:p>
      </dgm:t>
    </dgm:pt>
    <dgm:pt modelId="{1BB00880-E436-624F-B155-D6811EB31448}" type="parTrans" cxnId="{F000305E-CEAC-5444-8B46-B4EAE62652B8}">
      <dgm:prSet/>
      <dgm:spPr/>
    </dgm:pt>
    <dgm:pt modelId="{DD2D7150-347D-524B-B90A-2446F5C92680}" type="sibTrans" cxnId="{F000305E-CEAC-5444-8B46-B4EAE62652B8}">
      <dgm:prSet/>
      <dgm:spPr/>
      <dgm:t>
        <a:bodyPr/>
        <a:lstStyle/>
        <a:p>
          <a:endParaRPr lang="pt-BR"/>
        </a:p>
      </dgm:t>
    </dgm:pt>
    <dgm:pt modelId="{F7EC2092-FBE6-D74C-8B9E-553A8D3F0DE3}" type="pres">
      <dgm:prSet presAssocID="{A1E8C1FD-F504-4B83-8C61-E1E48B1F6B18}" presName="Name0" presStyleCnt="0">
        <dgm:presLayoutVars>
          <dgm:dir/>
          <dgm:resizeHandles val="exact"/>
        </dgm:presLayoutVars>
      </dgm:prSet>
      <dgm:spPr/>
    </dgm:pt>
    <dgm:pt modelId="{9AA07D9D-5A6B-924B-9564-73AC61BC59CC}" type="pres">
      <dgm:prSet presAssocID="{02EC6A1B-DA5B-4771-918A-72C2147167D6}" presName="node" presStyleLbl="node1" presStyleIdx="0" presStyleCnt="8">
        <dgm:presLayoutVars>
          <dgm:bulletEnabled val="1"/>
        </dgm:presLayoutVars>
      </dgm:prSet>
      <dgm:spPr/>
    </dgm:pt>
    <dgm:pt modelId="{CE84ACE1-E733-854B-9F72-D74805486B6C}" type="pres">
      <dgm:prSet presAssocID="{AD7DF56E-1536-48E3-A71F-4521CA7CA93B}" presName="sibTrans" presStyleLbl="sibTrans1D1" presStyleIdx="0" presStyleCnt="7"/>
      <dgm:spPr/>
    </dgm:pt>
    <dgm:pt modelId="{89BF65BE-16B4-9147-BEED-51CA09C57F61}" type="pres">
      <dgm:prSet presAssocID="{AD7DF56E-1536-48E3-A71F-4521CA7CA93B}" presName="connectorText" presStyleLbl="sibTrans1D1" presStyleIdx="0" presStyleCnt="7"/>
      <dgm:spPr/>
    </dgm:pt>
    <dgm:pt modelId="{896BA28C-A49B-6E40-8C5B-B10B3A5E25E1}" type="pres">
      <dgm:prSet presAssocID="{AD54957F-0FDC-9844-B8C9-E5BF0C7F488F}" presName="node" presStyleLbl="node1" presStyleIdx="1" presStyleCnt="8">
        <dgm:presLayoutVars>
          <dgm:bulletEnabled val="1"/>
        </dgm:presLayoutVars>
      </dgm:prSet>
      <dgm:spPr/>
    </dgm:pt>
    <dgm:pt modelId="{5F3D98E7-6487-0446-8FBE-862A4288E3DA}" type="pres">
      <dgm:prSet presAssocID="{DD2D7150-347D-524B-B90A-2446F5C92680}" presName="sibTrans" presStyleLbl="sibTrans1D1" presStyleIdx="1" presStyleCnt="7"/>
      <dgm:spPr/>
    </dgm:pt>
    <dgm:pt modelId="{DF219632-0CC4-814A-A902-87AC4D2F9573}" type="pres">
      <dgm:prSet presAssocID="{DD2D7150-347D-524B-B90A-2446F5C92680}" presName="connectorText" presStyleLbl="sibTrans1D1" presStyleIdx="1" presStyleCnt="7"/>
      <dgm:spPr/>
    </dgm:pt>
    <dgm:pt modelId="{8336689E-FC27-0742-AE6C-947D999BC58A}" type="pres">
      <dgm:prSet presAssocID="{01A50889-74E5-497F-8382-6AEC0FEFBBA6}" presName="node" presStyleLbl="node1" presStyleIdx="2" presStyleCnt="8">
        <dgm:presLayoutVars>
          <dgm:bulletEnabled val="1"/>
        </dgm:presLayoutVars>
      </dgm:prSet>
      <dgm:spPr/>
    </dgm:pt>
    <dgm:pt modelId="{94072161-A812-D843-A468-F03CF270A25D}" type="pres">
      <dgm:prSet presAssocID="{3F42BBCD-CD4B-47A9-8811-3149F8E729E4}" presName="sibTrans" presStyleLbl="sibTrans1D1" presStyleIdx="2" presStyleCnt="7"/>
      <dgm:spPr/>
    </dgm:pt>
    <dgm:pt modelId="{DD999868-798F-0145-AE64-89A9386AD73C}" type="pres">
      <dgm:prSet presAssocID="{3F42BBCD-CD4B-47A9-8811-3149F8E729E4}" presName="connectorText" presStyleLbl="sibTrans1D1" presStyleIdx="2" presStyleCnt="7"/>
      <dgm:spPr/>
    </dgm:pt>
    <dgm:pt modelId="{7A55D585-BB18-8249-9AAE-02B338DB1921}" type="pres">
      <dgm:prSet presAssocID="{784D6EC0-ED6D-4B8C-B890-A274A234371B}" presName="node" presStyleLbl="node1" presStyleIdx="3" presStyleCnt="8">
        <dgm:presLayoutVars>
          <dgm:bulletEnabled val="1"/>
        </dgm:presLayoutVars>
      </dgm:prSet>
      <dgm:spPr/>
    </dgm:pt>
    <dgm:pt modelId="{2DCCC9F5-E06E-454F-A976-1B0908C599E2}" type="pres">
      <dgm:prSet presAssocID="{EC22D8E4-DE28-446D-AAD9-A39D4D339935}" presName="sibTrans" presStyleLbl="sibTrans1D1" presStyleIdx="3" presStyleCnt="7"/>
      <dgm:spPr/>
    </dgm:pt>
    <dgm:pt modelId="{E9A3650A-5C42-284B-A6F0-564E28DF4E12}" type="pres">
      <dgm:prSet presAssocID="{EC22D8E4-DE28-446D-AAD9-A39D4D339935}" presName="connectorText" presStyleLbl="sibTrans1D1" presStyleIdx="3" presStyleCnt="7"/>
      <dgm:spPr/>
    </dgm:pt>
    <dgm:pt modelId="{BCFD5AD6-B409-CC47-B54A-CC9176BAF71F}" type="pres">
      <dgm:prSet presAssocID="{85334144-B0F8-48ED-ADAF-CCA382B13CFB}" presName="node" presStyleLbl="node1" presStyleIdx="4" presStyleCnt="8">
        <dgm:presLayoutVars>
          <dgm:bulletEnabled val="1"/>
        </dgm:presLayoutVars>
      </dgm:prSet>
      <dgm:spPr/>
    </dgm:pt>
    <dgm:pt modelId="{180CB8FB-38BA-4C4D-8680-1A9D911A755C}" type="pres">
      <dgm:prSet presAssocID="{F83B2473-D82F-42FF-B203-E14E33A0E6F2}" presName="sibTrans" presStyleLbl="sibTrans1D1" presStyleIdx="4" presStyleCnt="7"/>
      <dgm:spPr/>
    </dgm:pt>
    <dgm:pt modelId="{BC82BC00-F074-2548-9D4D-25F9E323D406}" type="pres">
      <dgm:prSet presAssocID="{F83B2473-D82F-42FF-B203-E14E33A0E6F2}" presName="connectorText" presStyleLbl="sibTrans1D1" presStyleIdx="4" presStyleCnt="7"/>
      <dgm:spPr/>
    </dgm:pt>
    <dgm:pt modelId="{DF34ECE9-B656-7648-97CD-D8B94BFF7628}" type="pres">
      <dgm:prSet presAssocID="{8D766907-309E-41CC-B4F1-2999095C17CE}" presName="node" presStyleLbl="node1" presStyleIdx="5" presStyleCnt="8">
        <dgm:presLayoutVars>
          <dgm:bulletEnabled val="1"/>
        </dgm:presLayoutVars>
      </dgm:prSet>
      <dgm:spPr/>
    </dgm:pt>
    <dgm:pt modelId="{168D2A72-816C-5546-90ED-A5B8927E979E}" type="pres">
      <dgm:prSet presAssocID="{B51CA4E9-EC85-4FB1-8E88-B31F480F95D4}" presName="sibTrans" presStyleLbl="sibTrans1D1" presStyleIdx="5" presStyleCnt="7"/>
      <dgm:spPr/>
    </dgm:pt>
    <dgm:pt modelId="{7C278F11-3751-7743-A655-D164B3973EEF}" type="pres">
      <dgm:prSet presAssocID="{B51CA4E9-EC85-4FB1-8E88-B31F480F95D4}" presName="connectorText" presStyleLbl="sibTrans1D1" presStyleIdx="5" presStyleCnt="7"/>
      <dgm:spPr/>
    </dgm:pt>
    <dgm:pt modelId="{A9316F89-DB91-2E48-8CC8-BCFA234F7260}" type="pres">
      <dgm:prSet presAssocID="{8337D218-DC9A-4129-BDF2-9E7E8D38D66E}" presName="node" presStyleLbl="node1" presStyleIdx="6" presStyleCnt="8">
        <dgm:presLayoutVars>
          <dgm:bulletEnabled val="1"/>
        </dgm:presLayoutVars>
      </dgm:prSet>
      <dgm:spPr/>
    </dgm:pt>
    <dgm:pt modelId="{2B2EFC8B-FE1F-0747-A18E-8F0D16FB7E08}" type="pres">
      <dgm:prSet presAssocID="{10616A1C-E49F-4BCA-9DA4-FB4CCF0B62C4}" presName="sibTrans" presStyleLbl="sibTrans1D1" presStyleIdx="6" presStyleCnt="7"/>
      <dgm:spPr/>
    </dgm:pt>
    <dgm:pt modelId="{C82AB7F8-06CF-CD47-BA99-8F24B07B317F}" type="pres">
      <dgm:prSet presAssocID="{10616A1C-E49F-4BCA-9DA4-FB4CCF0B62C4}" presName="connectorText" presStyleLbl="sibTrans1D1" presStyleIdx="6" presStyleCnt="7"/>
      <dgm:spPr/>
    </dgm:pt>
    <dgm:pt modelId="{492E9B12-5D16-BC4C-B7AF-1BFF36D34C30}" type="pres">
      <dgm:prSet presAssocID="{624CE399-D7B1-4F1E-B175-B93AC063500B}" presName="node" presStyleLbl="node1" presStyleIdx="7" presStyleCnt="8">
        <dgm:presLayoutVars>
          <dgm:bulletEnabled val="1"/>
        </dgm:presLayoutVars>
      </dgm:prSet>
      <dgm:spPr/>
    </dgm:pt>
  </dgm:ptLst>
  <dgm:cxnLst>
    <dgm:cxn modelId="{9019D110-B735-9A43-AB6B-011C94633A5B}" type="presOf" srcId="{F83B2473-D82F-42FF-B203-E14E33A0E6F2}" destId="{BC82BC00-F074-2548-9D4D-25F9E323D406}" srcOrd="1" destOrd="0" presId="urn:microsoft.com/office/officeart/2016/7/layout/RepeatingBendingProcessNew"/>
    <dgm:cxn modelId="{B2B65C13-1BC0-C84A-B078-BADE987B7142}" type="presOf" srcId="{EC22D8E4-DE28-446D-AAD9-A39D4D339935}" destId="{2DCCC9F5-E06E-454F-A976-1B0908C599E2}" srcOrd="0" destOrd="0" presId="urn:microsoft.com/office/officeart/2016/7/layout/RepeatingBendingProcessNew"/>
    <dgm:cxn modelId="{37A0991A-6272-9243-B987-E20ADAC2DC2D}" type="presOf" srcId="{85334144-B0F8-48ED-ADAF-CCA382B13CFB}" destId="{BCFD5AD6-B409-CC47-B54A-CC9176BAF71F}" srcOrd="0" destOrd="0" presId="urn:microsoft.com/office/officeart/2016/7/layout/RepeatingBendingProcessNew"/>
    <dgm:cxn modelId="{20473A3C-C9B4-9742-8A2E-2ED8BB2D4FA2}" type="presOf" srcId="{DD2D7150-347D-524B-B90A-2446F5C92680}" destId="{DF219632-0CC4-814A-A902-87AC4D2F9573}" srcOrd="1" destOrd="0" presId="urn:microsoft.com/office/officeart/2016/7/layout/RepeatingBendingProcessNew"/>
    <dgm:cxn modelId="{69984847-2BA1-D54C-98DF-A5EFB8815024}" type="presOf" srcId="{B51CA4E9-EC85-4FB1-8E88-B31F480F95D4}" destId="{168D2A72-816C-5546-90ED-A5B8927E979E}" srcOrd="0" destOrd="0" presId="urn:microsoft.com/office/officeart/2016/7/layout/RepeatingBendingProcessNew"/>
    <dgm:cxn modelId="{FDA65F4B-0DD7-D449-BC9D-7C070A7EAB80}" type="presOf" srcId="{B51CA4E9-EC85-4FB1-8E88-B31F480F95D4}" destId="{7C278F11-3751-7743-A655-D164B3973EEF}" srcOrd="1" destOrd="0" presId="urn:microsoft.com/office/officeart/2016/7/layout/RepeatingBendingProcessNew"/>
    <dgm:cxn modelId="{2E521555-CF3E-DA43-9518-5EFD2684A879}" type="presOf" srcId="{A1E8C1FD-F504-4B83-8C61-E1E48B1F6B18}" destId="{F7EC2092-FBE6-D74C-8B9E-553A8D3F0DE3}" srcOrd="0" destOrd="0" presId="urn:microsoft.com/office/officeart/2016/7/layout/RepeatingBendingProcessNew"/>
    <dgm:cxn modelId="{F000305E-CEAC-5444-8B46-B4EAE62652B8}" srcId="{A1E8C1FD-F504-4B83-8C61-E1E48B1F6B18}" destId="{AD54957F-0FDC-9844-B8C9-E5BF0C7F488F}" srcOrd="1" destOrd="0" parTransId="{1BB00880-E436-624F-B155-D6811EB31448}" sibTransId="{DD2D7150-347D-524B-B90A-2446F5C92680}"/>
    <dgm:cxn modelId="{6F512B60-B5C5-4ADE-AADA-830F025A1459}" srcId="{A1E8C1FD-F504-4B83-8C61-E1E48B1F6B18}" destId="{02EC6A1B-DA5B-4771-918A-72C2147167D6}" srcOrd="0" destOrd="0" parTransId="{B8DBA8FF-F846-4E87-8F13-8C3256B4CD6D}" sibTransId="{AD7DF56E-1536-48E3-A71F-4521CA7CA93B}"/>
    <dgm:cxn modelId="{A6322E64-3E9F-874B-9EC8-8B2F4396C575}" type="presOf" srcId="{EC22D8E4-DE28-446D-AAD9-A39D4D339935}" destId="{E9A3650A-5C42-284B-A6F0-564E28DF4E12}" srcOrd="1" destOrd="0" presId="urn:microsoft.com/office/officeart/2016/7/layout/RepeatingBendingProcessNew"/>
    <dgm:cxn modelId="{1C606564-A991-8844-AB1C-F47D69499881}" type="presOf" srcId="{624CE399-D7B1-4F1E-B175-B93AC063500B}" destId="{492E9B12-5D16-BC4C-B7AF-1BFF36D34C30}" srcOrd="0" destOrd="0" presId="urn:microsoft.com/office/officeart/2016/7/layout/RepeatingBendingProcessNew"/>
    <dgm:cxn modelId="{8C2C2C6A-96E5-714F-A11C-95611F3BEEE0}" type="presOf" srcId="{3F42BBCD-CD4B-47A9-8811-3149F8E729E4}" destId="{94072161-A812-D843-A468-F03CF270A25D}" srcOrd="0" destOrd="0" presId="urn:microsoft.com/office/officeart/2016/7/layout/RepeatingBendingProcessNew"/>
    <dgm:cxn modelId="{C0CE7A6E-E007-9E4B-BDF6-7BB7C3AEFD85}" type="presOf" srcId="{3F42BBCD-CD4B-47A9-8811-3149F8E729E4}" destId="{DD999868-798F-0145-AE64-89A9386AD73C}" srcOrd="1" destOrd="0" presId="urn:microsoft.com/office/officeart/2016/7/layout/RepeatingBendingProcessNew"/>
    <dgm:cxn modelId="{13AC7770-3C38-477E-AD7E-1B621A13983C}" srcId="{A1E8C1FD-F504-4B83-8C61-E1E48B1F6B18}" destId="{8337D218-DC9A-4129-BDF2-9E7E8D38D66E}" srcOrd="6" destOrd="0" parTransId="{8C22FE30-4BF3-409E-82E2-D5DC7D180655}" sibTransId="{10616A1C-E49F-4BCA-9DA4-FB4CCF0B62C4}"/>
    <dgm:cxn modelId="{5C3DF370-86F9-9747-9FB5-9EF0F3105B6A}" type="presOf" srcId="{AD7DF56E-1536-48E3-A71F-4521CA7CA93B}" destId="{CE84ACE1-E733-854B-9F72-D74805486B6C}" srcOrd="0" destOrd="0" presId="urn:microsoft.com/office/officeart/2016/7/layout/RepeatingBendingProcessNew"/>
    <dgm:cxn modelId="{9A04547D-9404-472B-B92D-4E216CFB4386}" srcId="{A1E8C1FD-F504-4B83-8C61-E1E48B1F6B18}" destId="{85334144-B0F8-48ED-ADAF-CCA382B13CFB}" srcOrd="4" destOrd="0" parTransId="{28F92E53-C82E-48E4-8E1F-ECB6A33EDF7C}" sibTransId="{F83B2473-D82F-42FF-B203-E14E33A0E6F2}"/>
    <dgm:cxn modelId="{18B7A68F-602E-D948-8044-144C09091498}" type="presOf" srcId="{01A50889-74E5-497F-8382-6AEC0FEFBBA6}" destId="{8336689E-FC27-0742-AE6C-947D999BC58A}" srcOrd="0" destOrd="0" presId="urn:microsoft.com/office/officeart/2016/7/layout/RepeatingBendingProcessNew"/>
    <dgm:cxn modelId="{0ED96AAD-BF88-4321-AD1B-6583C7FA7FCD}" srcId="{A1E8C1FD-F504-4B83-8C61-E1E48B1F6B18}" destId="{624CE399-D7B1-4F1E-B175-B93AC063500B}" srcOrd="7" destOrd="0" parTransId="{7CDC41C3-F4C4-493B-9BE8-9EAC80834AE0}" sibTransId="{4B6D55DE-7637-40E3-BA61-4F48B02DC69F}"/>
    <dgm:cxn modelId="{17A56CAD-4715-D642-BFB0-6DD3B8114737}" type="presOf" srcId="{AD54957F-0FDC-9844-B8C9-E5BF0C7F488F}" destId="{896BA28C-A49B-6E40-8C5B-B10B3A5E25E1}" srcOrd="0" destOrd="0" presId="urn:microsoft.com/office/officeart/2016/7/layout/RepeatingBendingProcessNew"/>
    <dgm:cxn modelId="{76BD54B8-7B83-49C6-B42F-6D205767AD63}" srcId="{A1E8C1FD-F504-4B83-8C61-E1E48B1F6B18}" destId="{8D766907-309E-41CC-B4F1-2999095C17CE}" srcOrd="5" destOrd="0" parTransId="{1D41DFEE-B8F7-4B39-8EE7-E073A83393E4}" sibTransId="{B51CA4E9-EC85-4FB1-8E88-B31F480F95D4}"/>
    <dgm:cxn modelId="{2CCE8DC7-8E75-4B40-AE25-84BA8A7CB48B}" type="presOf" srcId="{10616A1C-E49F-4BCA-9DA4-FB4CCF0B62C4}" destId="{2B2EFC8B-FE1F-0747-A18E-8F0D16FB7E08}" srcOrd="0" destOrd="0" presId="urn:microsoft.com/office/officeart/2016/7/layout/RepeatingBendingProcessNew"/>
    <dgm:cxn modelId="{9294E0C8-C284-5541-B045-9A81E3B0DAAA}" type="presOf" srcId="{AD7DF56E-1536-48E3-A71F-4521CA7CA93B}" destId="{89BF65BE-16B4-9147-BEED-51CA09C57F61}" srcOrd="1" destOrd="0" presId="urn:microsoft.com/office/officeart/2016/7/layout/RepeatingBendingProcessNew"/>
    <dgm:cxn modelId="{5B9367CC-F21C-4795-9FBF-7D803A426EA0}" srcId="{A1E8C1FD-F504-4B83-8C61-E1E48B1F6B18}" destId="{784D6EC0-ED6D-4B8C-B890-A274A234371B}" srcOrd="3" destOrd="0" parTransId="{7D8F55C9-7C24-428D-9013-3E38C95BAE2D}" sibTransId="{EC22D8E4-DE28-446D-AAD9-A39D4D339935}"/>
    <dgm:cxn modelId="{4D777ACF-3586-2B4B-82B0-F46A9B3FCB47}" type="presOf" srcId="{784D6EC0-ED6D-4B8C-B890-A274A234371B}" destId="{7A55D585-BB18-8249-9AAE-02B338DB1921}" srcOrd="0" destOrd="0" presId="urn:microsoft.com/office/officeart/2016/7/layout/RepeatingBendingProcessNew"/>
    <dgm:cxn modelId="{76EB2EDB-42CA-344E-84E8-911D80957220}" type="presOf" srcId="{8D766907-309E-41CC-B4F1-2999095C17CE}" destId="{DF34ECE9-B656-7648-97CD-D8B94BFF7628}" srcOrd="0" destOrd="0" presId="urn:microsoft.com/office/officeart/2016/7/layout/RepeatingBendingProcessNew"/>
    <dgm:cxn modelId="{63A55EE4-E99A-448F-9EBC-C8786A409B3B}" srcId="{A1E8C1FD-F504-4B83-8C61-E1E48B1F6B18}" destId="{01A50889-74E5-497F-8382-6AEC0FEFBBA6}" srcOrd="2" destOrd="0" parTransId="{D54632E2-9201-45BC-AB30-C8D35743B7FB}" sibTransId="{3F42BBCD-CD4B-47A9-8811-3149F8E729E4}"/>
    <dgm:cxn modelId="{DAEF55E7-0B3B-D24A-AB9C-0357769F4462}" type="presOf" srcId="{DD2D7150-347D-524B-B90A-2446F5C92680}" destId="{5F3D98E7-6487-0446-8FBE-862A4288E3DA}" srcOrd="0" destOrd="0" presId="urn:microsoft.com/office/officeart/2016/7/layout/RepeatingBendingProcessNew"/>
    <dgm:cxn modelId="{A950D9EA-E3F4-7049-A171-2F64592D4E54}" type="presOf" srcId="{02EC6A1B-DA5B-4771-918A-72C2147167D6}" destId="{9AA07D9D-5A6B-924B-9564-73AC61BC59CC}" srcOrd="0" destOrd="0" presId="urn:microsoft.com/office/officeart/2016/7/layout/RepeatingBendingProcessNew"/>
    <dgm:cxn modelId="{8BED35EC-25E8-8E45-B1F0-FF01835E4D5A}" type="presOf" srcId="{F83B2473-D82F-42FF-B203-E14E33A0E6F2}" destId="{180CB8FB-38BA-4C4D-8680-1A9D911A755C}" srcOrd="0" destOrd="0" presId="urn:microsoft.com/office/officeart/2016/7/layout/RepeatingBendingProcessNew"/>
    <dgm:cxn modelId="{DAB091F1-06BB-674D-AC8C-CF954B2785C6}" type="presOf" srcId="{8337D218-DC9A-4129-BDF2-9E7E8D38D66E}" destId="{A9316F89-DB91-2E48-8CC8-BCFA234F7260}" srcOrd="0" destOrd="0" presId="urn:microsoft.com/office/officeart/2016/7/layout/RepeatingBendingProcessNew"/>
    <dgm:cxn modelId="{C3202DF3-DCF8-1A4E-9C95-A98F47A9B213}" type="presOf" srcId="{10616A1C-E49F-4BCA-9DA4-FB4CCF0B62C4}" destId="{C82AB7F8-06CF-CD47-BA99-8F24B07B317F}" srcOrd="1" destOrd="0" presId="urn:microsoft.com/office/officeart/2016/7/layout/RepeatingBendingProcessNew"/>
    <dgm:cxn modelId="{DFF99CD5-EE1B-9B4A-8FDD-28CFBFA15A20}" type="presParOf" srcId="{F7EC2092-FBE6-D74C-8B9E-553A8D3F0DE3}" destId="{9AA07D9D-5A6B-924B-9564-73AC61BC59CC}" srcOrd="0" destOrd="0" presId="urn:microsoft.com/office/officeart/2016/7/layout/RepeatingBendingProcessNew"/>
    <dgm:cxn modelId="{6257D9D3-4612-834B-B5BC-390A90648542}" type="presParOf" srcId="{F7EC2092-FBE6-D74C-8B9E-553A8D3F0DE3}" destId="{CE84ACE1-E733-854B-9F72-D74805486B6C}" srcOrd="1" destOrd="0" presId="urn:microsoft.com/office/officeart/2016/7/layout/RepeatingBendingProcessNew"/>
    <dgm:cxn modelId="{DB7DD683-F662-6640-A47A-2368294C5316}" type="presParOf" srcId="{CE84ACE1-E733-854B-9F72-D74805486B6C}" destId="{89BF65BE-16B4-9147-BEED-51CA09C57F61}" srcOrd="0" destOrd="0" presId="urn:microsoft.com/office/officeart/2016/7/layout/RepeatingBendingProcessNew"/>
    <dgm:cxn modelId="{88430145-CF89-AF47-8DA3-E51A7A65B30A}" type="presParOf" srcId="{F7EC2092-FBE6-D74C-8B9E-553A8D3F0DE3}" destId="{896BA28C-A49B-6E40-8C5B-B10B3A5E25E1}" srcOrd="2" destOrd="0" presId="urn:microsoft.com/office/officeart/2016/7/layout/RepeatingBendingProcessNew"/>
    <dgm:cxn modelId="{8CB8F20B-D12D-6E4E-8D52-BFAC0F268EA9}" type="presParOf" srcId="{F7EC2092-FBE6-D74C-8B9E-553A8D3F0DE3}" destId="{5F3D98E7-6487-0446-8FBE-862A4288E3DA}" srcOrd="3" destOrd="0" presId="urn:microsoft.com/office/officeart/2016/7/layout/RepeatingBendingProcessNew"/>
    <dgm:cxn modelId="{D712BDA8-C455-F34D-9286-946577A529EF}" type="presParOf" srcId="{5F3D98E7-6487-0446-8FBE-862A4288E3DA}" destId="{DF219632-0CC4-814A-A902-87AC4D2F9573}" srcOrd="0" destOrd="0" presId="urn:microsoft.com/office/officeart/2016/7/layout/RepeatingBendingProcessNew"/>
    <dgm:cxn modelId="{EA3B1582-6371-FB42-BEB1-EB7A56B65DC0}" type="presParOf" srcId="{F7EC2092-FBE6-D74C-8B9E-553A8D3F0DE3}" destId="{8336689E-FC27-0742-AE6C-947D999BC58A}" srcOrd="4" destOrd="0" presId="urn:microsoft.com/office/officeart/2016/7/layout/RepeatingBendingProcessNew"/>
    <dgm:cxn modelId="{07D8B32E-968B-D340-A660-5CBFF07C1DCC}" type="presParOf" srcId="{F7EC2092-FBE6-D74C-8B9E-553A8D3F0DE3}" destId="{94072161-A812-D843-A468-F03CF270A25D}" srcOrd="5" destOrd="0" presId="urn:microsoft.com/office/officeart/2016/7/layout/RepeatingBendingProcessNew"/>
    <dgm:cxn modelId="{7498101B-E134-C540-A920-3DBD1949B1F4}" type="presParOf" srcId="{94072161-A812-D843-A468-F03CF270A25D}" destId="{DD999868-798F-0145-AE64-89A9386AD73C}" srcOrd="0" destOrd="0" presId="urn:microsoft.com/office/officeart/2016/7/layout/RepeatingBendingProcessNew"/>
    <dgm:cxn modelId="{51AF43CD-A233-6F4B-9E43-5AA3DEEF0D17}" type="presParOf" srcId="{F7EC2092-FBE6-D74C-8B9E-553A8D3F0DE3}" destId="{7A55D585-BB18-8249-9AAE-02B338DB1921}" srcOrd="6" destOrd="0" presId="urn:microsoft.com/office/officeart/2016/7/layout/RepeatingBendingProcessNew"/>
    <dgm:cxn modelId="{0981EBEE-DB3A-A64B-AC33-F7E6673E4DB8}" type="presParOf" srcId="{F7EC2092-FBE6-D74C-8B9E-553A8D3F0DE3}" destId="{2DCCC9F5-E06E-454F-A976-1B0908C599E2}" srcOrd="7" destOrd="0" presId="urn:microsoft.com/office/officeart/2016/7/layout/RepeatingBendingProcessNew"/>
    <dgm:cxn modelId="{B5C1A0F9-0CFE-094F-9C3E-9C5EF246A284}" type="presParOf" srcId="{2DCCC9F5-E06E-454F-A976-1B0908C599E2}" destId="{E9A3650A-5C42-284B-A6F0-564E28DF4E12}" srcOrd="0" destOrd="0" presId="urn:microsoft.com/office/officeart/2016/7/layout/RepeatingBendingProcessNew"/>
    <dgm:cxn modelId="{D2B5FC6A-A1BB-6D44-8D4A-C1FC1DBCEC4C}" type="presParOf" srcId="{F7EC2092-FBE6-D74C-8B9E-553A8D3F0DE3}" destId="{BCFD5AD6-B409-CC47-B54A-CC9176BAF71F}" srcOrd="8" destOrd="0" presId="urn:microsoft.com/office/officeart/2016/7/layout/RepeatingBendingProcessNew"/>
    <dgm:cxn modelId="{91F9DC81-E9C7-7746-B121-1EC638F97445}" type="presParOf" srcId="{F7EC2092-FBE6-D74C-8B9E-553A8D3F0DE3}" destId="{180CB8FB-38BA-4C4D-8680-1A9D911A755C}" srcOrd="9" destOrd="0" presId="urn:microsoft.com/office/officeart/2016/7/layout/RepeatingBendingProcessNew"/>
    <dgm:cxn modelId="{F8771062-7302-5848-AAAD-8AA6B961A0DC}" type="presParOf" srcId="{180CB8FB-38BA-4C4D-8680-1A9D911A755C}" destId="{BC82BC00-F074-2548-9D4D-25F9E323D406}" srcOrd="0" destOrd="0" presId="urn:microsoft.com/office/officeart/2016/7/layout/RepeatingBendingProcessNew"/>
    <dgm:cxn modelId="{472203E2-1B8E-804D-AFBC-E13BD699D0DA}" type="presParOf" srcId="{F7EC2092-FBE6-D74C-8B9E-553A8D3F0DE3}" destId="{DF34ECE9-B656-7648-97CD-D8B94BFF7628}" srcOrd="10" destOrd="0" presId="urn:microsoft.com/office/officeart/2016/7/layout/RepeatingBendingProcessNew"/>
    <dgm:cxn modelId="{05370CDC-1F83-F64D-AECA-2CB9FFA5382D}" type="presParOf" srcId="{F7EC2092-FBE6-D74C-8B9E-553A8D3F0DE3}" destId="{168D2A72-816C-5546-90ED-A5B8927E979E}" srcOrd="11" destOrd="0" presId="urn:microsoft.com/office/officeart/2016/7/layout/RepeatingBendingProcessNew"/>
    <dgm:cxn modelId="{BA6C6F34-3BC1-4044-9BF7-3D5F104BB3D3}" type="presParOf" srcId="{168D2A72-816C-5546-90ED-A5B8927E979E}" destId="{7C278F11-3751-7743-A655-D164B3973EEF}" srcOrd="0" destOrd="0" presId="urn:microsoft.com/office/officeart/2016/7/layout/RepeatingBendingProcessNew"/>
    <dgm:cxn modelId="{D3E9382B-068E-334E-84D4-4C034928B9FE}" type="presParOf" srcId="{F7EC2092-FBE6-D74C-8B9E-553A8D3F0DE3}" destId="{A9316F89-DB91-2E48-8CC8-BCFA234F7260}" srcOrd="12" destOrd="0" presId="urn:microsoft.com/office/officeart/2016/7/layout/RepeatingBendingProcessNew"/>
    <dgm:cxn modelId="{47A104C0-D574-5741-8A73-BE31F2AD56B8}" type="presParOf" srcId="{F7EC2092-FBE6-D74C-8B9E-553A8D3F0DE3}" destId="{2B2EFC8B-FE1F-0747-A18E-8F0D16FB7E08}" srcOrd="13" destOrd="0" presId="urn:microsoft.com/office/officeart/2016/7/layout/RepeatingBendingProcessNew"/>
    <dgm:cxn modelId="{592CEFE1-6975-CF4F-9823-62352EB8A28B}" type="presParOf" srcId="{2B2EFC8B-FE1F-0747-A18E-8F0D16FB7E08}" destId="{C82AB7F8-06CF-CD47-BA99-8F24B07B317F}" srcOrd="0" destOrd="0" presId="urn:microsoft.com/office/officeart/2016/7/layout/RepeatingBendingProcessNew"/>
    <dgm:cxn modelId="{9B1B12D8-0237-EF40-B603-C3B49AFE7944}" type="presParOf" srcId="{F7EC2092-FBE6-D74C-8B9E-553A8D3F0DE3}" destId="{492E9B12-5D16-BC4C-B7AF-1BFF36D34C30}"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956976-3F57-46EA-8C00-D94E6633B0D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8B77C3B-542D-491E-B414-C30B160DB50D}">
      <dgm:prSet/>
      <dgm:spPr/>
      <dgm:t>
        <a:bodyPr/>
        <a:lstStyle/>
        <a:p>
          <a:r>
            <a:rPr lang="pt-BR" dirty="0" err="1"/>
            <a:t>Rule</a:t>
          </a:r>
          <a:r>
            <a:rPr lang="pt-BR" dirty="0"/>
            <a:t> </a:t>
          </a:r>
          <a:r>
            <a:rPr lang="pt-BR" dirty="0" err="1"/>
            <a:t>of</a:t>
          </a:r>
          <a:r>
            <a:rPr lang="pt-BR" dirty="0"/>
            <a:t> Law substituída por </a:t>
          </a:r>
          <a:r>
            <a:rPr lang="pt-BR" dirty="0" err="1"/>
            <a:t>Rule</a:t>
          </a:r>
          <a:r>
            <a:rPr lang="pt-BR" dirty="0"/>
            <a:t> </a:t>
          </a:r>
          <a:r>
            <a:rPr lang="pt-BR" dirty="0" err="1"/>
            <a:t>of</a:t>
          </a:r>
          <a:r>
            <a:rPr lang="pt-BR" dirty="0"/>
            <a:t> </a:t>
          </a:r>
          <a:r>
            <a:rPr lang="pt-BR" dirty="0" err="1"/>
            <a:t>Code</a:t>
          </a:r>
          <a:r>
            <a:rPr lang="pt-BR" dirty="0"/>
            <a:t>: LEX CRYPTOGRAPHICA</a:t>
          </a:r>
          <a:endParaRPr lang="en-US" dirty="0"/>
        </a:p>
      </dgm:t>
    </dgm:pt>
    <dgm:pt modelId="{A8E7C99A-9861-41C7-9E91-B8B8EDD25B69}" type="parTrans" cxnId="{2A23CD0C-C252-4380-93D5-BFC4231BBD0F}">
      <dgm:prSet/>
      <dgm:spPr/>
      <dgm:t>
        <a:bodyPr/>
        <a:lstStyle/>
        <a:p>
          <a:endParaRPr lang="en-US"/>
        </a:p>
      </dgm:t>
    </dgm:pt>
    <dgm:pt modelId="{527E790C-19E7-4FBA-A6FD-EAB63EAE5435}" type="sibTrans" cxnId="{2A23CD0C-C252-4380-93D5-BFC4231BBD0F}">
      <dgm:prSet/>
      <dgm:spPr/>
      <dgm:t>
        <a:bodyPr/>
        <a:lstStyle/>
        <a:p>
          <a:endParaRPr lang="en-US"/>
        </a:p>
      </dgm:t>
    </dgm:pt>
    <dgm:pt modelId="{D9E2091A-304C-4092-AF03-AB6A35E6EAA0}">
      <dgm:prSet/>
      <dgm:spPr/>
      <dgm:t>
        <a:bodyPr/>
        <a:lstStyle/>
        <a:p>
          <a:r>
            <a:rPr lang="pt-BR"/>
            <a:t>Não há gestor, mas tudo se faz pelo algoritmo</a:t>
          </a:r>
          <a:endParaRPr lang="en-US"/>
        </a:p>
      </dgm:t>
    </dgm:pt>
    <dgm:pt modelId="{8A68C91A-CE78-4ABB-BBBB-4188C55D46E4}" type="parTrans" cxnId="{7BBD72FF-52FA-4D49-A799-42089C2E1794}">
      <dgm:prSet/>
      <dgm:spPr/>
      <dgm:t>
        <a:bodyPr/>
        <a:lstStyle/>
        <a:p>
          <a:endParaRPr lang="en-US"/>
        </a:p>
      </dgm:t>
    </dgm:pt>
    <dgm:pt modelId="{C0DA92CC-4586-4DEA-95F3-E94BB4DCA22C}" type="sibTrans" cxnId="{7BBD72FF-52FA-4D49-A799-42089C2E1794}">
      <dgm:prSet/>
      <dgm:spPr/>
      <dgm:t>
        <a:bodyPr/>
        <a:lstStyle/>
        <a:p>
          <a:endParaRPr lang="en-US"/>
        </a:p>
      </dgm:t>
    </dgm:pt>
    <dgm:pt modelId="{196933AB-495D-45C9-B68A-0D3C99100617}">
      <dgm:prSet/>
      <dgm:spPr/>
      <dgm:t>
        <a:bodyPr/>
        <a:lstStyle/>
        <a:p>
          <a:r>
            <a:rPr lang="pt-BR"/>
            <a:t>Descentralização faz com que, mesmo que um país derrube a internet, quando for restabelecida, atualizem-se informações. Os  demais países continuaram em dia.</a:t>
          </a:r>
          <a:endParaRPr lang="en-US"/>
        </a:p>
      </dgm:t>
    </dgm:pt>
    <dgm:pt modelId="{0D70E7CC-518A-4D0A-8D00-31937AA246B2}" type="parTrans" cxnId="{08075935-8E7C-42D2-8F7C-0451E147C600}">
      <dgm:prSet/>
      <dgm:spPr/>
      <dgm:t>
        <a:bodyPr/>
        <a:lstStyle/>
        <a:p>
          <a:endParaRPr lang="en-US"/>
        </a:p>
      </dgm:t>
    </dgm:pt>
    <dgm:pt modelId="{F3947CC0-7DF6-4E75-BF3B-6FB89318125B}" type="sibTrans" cxnId="{08075935-8E7C-42D2-8F7C-0451E147C600}">
      <dgm:prSet/>
      <dgm:spPr/>
      <dgm:t>
        <a:bodyPr/>
        <a:lstStyle/>
        <a:p>
          <a:endParaRPr lang="en-US"/>
        </a:p>
      </dgm:t>
    </dgm:pt>
    <dgm:pt modelId="{4E999DD5-BAE0-AB4E-96F9-6C48261AABFE}" type="pres">
      <dgm:prSet presAssocID="{33956976-3F57-46EA-8C00-D94E6633B0D3}" presName="linear" presStyleCnt="0">
        <dgm:presLayoutVars>
          <dgm:animLvl val="lvl"/>
          <dgm:resizeHandles val="exact"/>
        </dgm:presLayoutVars>
      </dgm:prSet>
      <dgm:spPr/>
    </dgm:pt>
    <dgm:pt modelId="{1930E50C-B664-FE4F-9C0A-80891E8E3D69}" type="pres">
      <dgm:prSet presAssocID="{E8B77C3B-542D-491E-B414-C30B160DB50D}" presName="parentText" presStyleLbl="node1" presStyleIdx="0" presStyleCnt="3">
        <dgm:presLayoutVars>
          <dgm:chMax val="0"/>
          <dgm:bulletEnabled val="1"/>
        </dgm:presLayoutVars>
      </dgm:prSet>
      <dgm:spPr/>
    </dgm:pt>
    <dgm:pt modelId="{07CB0ADC-876A-CB42-891F-7EEA08260CB3}" type="pres">
      <dgm:prSet presAssocID="{527E790C-19E7-4FBA-A6FD-EAB63EAE5435}" presName="spacer" presStyleCnt="0"/>
      <dgm:spPr/>
    </dgm:pt>
    <dgm:pt modelId="{3619EFCD-C37B-B04B-AC8D-CB2A1A8F9E2E}" type="pres">
      <dgm:prSet presAssocID="{D9E2091A-304C-4092-AF03-AB6A35E6EAA0}" presName="parentText" presStyleLbl="node1" presStyleIdx="1" presStyleCnt="3">
        <dgm:presLayoutVars>
          <dgm:chMax val="0"/>
          <dgm:bulletEnabled val="1"/>
        </dgm:presLayoutVars>
      </dgm:prSet>
      <dgm:spPr/>
    </dgm:pt>
    <dgm:pt modelId="{DF79D5CD-D393-8C42-AB55-29F506DDBE37}" type="pres">
      <dgm:prSet presAssocID="{C0DA92CC-4586-4DEA-95F3-E94BB4DCA22C}" presName="spacer" presStyleCnt="0"/>
      <dgm:spPr/>
    </dgm:pt>
    <dgm:pt modelId="{A6CFF348-EAC4-B14F-AA4B-C696DB30DB4D}" type="pres">
      <dgm:prSet presAssocID="{196933AB-495D-45C9-B68A-0D3C99100617}" presName="parentText" presStyleLbl="node1" presStyleIdx="2" presStyleCnt="3">
        <dgm:presLayoutVars>
          <dgm:chMax val="0"/>
          <dgm:bulletEnabled val="1"/>
        </dgm:presLayoutVars>
      </dgm:prSet>
      <dgm:spPr/>
    </dgm:pt>
  </dgm:ptLst>
  <dgm:cxnLst>
    <dgm:cxn modelId="{2A23CD0C-C252-4380-93D5-BFC4231BBD0F}" srcId="{33956976-3F57-46EA-8C00-D94E6633B0D3}" destId="{E8B77C3B-542D-491E-B414-C30B160DB50D}" srcOrd="0" destOrd="0" parTransId="{A8E7C99A-9861-41C7-9E91-B8B8EDD25B69}" sibTransId="{527E790C-19E7-4FBA-A6FD-EAB63EAE5435}"/>
    <dgm:cxn modelId="{08075935-8E7C-42D2-8F7C-0451E147C600}" srcId="{33956976-3F57-46EA-8C00-D94E6633B0D3}" destId="{196933AB-495D-45C9-B68A-0D3C99100617}" srcOrd="2" destOrd="0" parTransId="{0D70E7CC-518A-4D0A-8D00-31937AA246B2}" sibTransId="{F3947CC0-7DF6-4E75-BF3B-6FB89318125B}"/>
    <dgm:cxn modelId="{3B95F8A3-93E1-C943-A621-17FC384AD353}" type="presOf" srcId="{196933AB-495D-45C9-B68A-0D3C99100617}" destId="{A6CFF348-EAC4-B14F-AA4B-C696DB30DB4D}" srcOrd="0" destOrd="0" presId="urn:microsoft.com/office/officeart/2005/8/layout/vList2"/>
    <dgm:cxn modelId="{4F9297B0-8FBD-184C-BCB0-8B1EAED753CC}" type="presOf" srcId="{D9E2091A-304C-4092-AF03-AB6A35E6EAA0}" destId="{3619EFCD-C37B-B04B-AC8D-CB2A1A8F9E2E}" srcOrd="0" destOrd="0" presId="urn:microsoft.com/office/officeart/2005/8/layout/vList2"/>
    <dgm:cxn modelId="{83C357BC-7C4B-754C-AA32-482C24B8946A}" type="presOf" srcId="{E8B77C3B-542D-491E-B414-C30B160DB50D}" destId="{1930E50C-B664-FE4F-9C0A-80891E8E3D69}" srcOrd="0" destOrd="0" presId="urn:microsoft.com/office/officeart/2005/8/layout/vList2"/>
    <dgm:cxn modelId="{C8CD85BC-B073-2C4A-A98E-895DEA64EDEF}" type="presOf" srcId="{33956976-3F57-46EA-8C00-D94E6633B0D3}" destId="{4E999DD5-BAE0-AB4E-96F9-6C48261AABFE}" srcOrd="0" destOrd="0" presId="urn:microsoft.com/office/officeart/2005/8/layout/vList2"/>
    <dgm:cxn modelId="{7BBD72FF-52FA-4D49-A799-42089C2E1794}" srcId="{33956976-3F57-46EA-8C00-D94E6633B0D3}" destId="{D9E2091A-304C-4092-AF03-AB6A35E6EAA0}" srcOrd="1" destOrd="0" parTransId="{8A68C91A-CE78-4ABB-BBBB-4188C55D46E4}" sibTransId="{C0DA92CC-4586-4DEA-95F3-E94BB4DCA22C}"/>
    <dgm:cxn modelId="{E75E1F0D-9CD5-DE4F-B4E6-40292DBDA0F9}" type="presParOf" srcId="{4E999DD5-BAE0-AB4E-96F9-6C48261AABFE}" destId="{1930E50C-B664-FE4F-9C0A-80891E8E3D69}" srcOrd="0" destOrd="0" presId="urn:microsoft.com/office/officeart/2005/8/layout/vList2"/>
    <dgm:cxn modelId="{87AAE184-197A-0C47-9DCC-F84485E29F98}" type="presParOf" srcId="{4E999DD5-BAE0-AB4E-96F9-6C48261AABFE}" destId="{07CB0ADC-876A-CB42-891F-7EEA08260CB3}" srcOrd="1" destOrd="0" presId="urn:microsoft.com/office/officeart/2005/8/layout/vList2"/>
    <dgm:cxn modelId="{91138561-B9DA-984B-92C9-3CFE848752F1}" type="presParOf" srcId="{4E999DD5-BAE0-AB4E-96F9-6C48261AABFE}" destId="{3619EFCD-C37B-B04B-AC8D-CB2A1A8F9E2E}" srcOrd="2" destOrd="0" presId="urn:microsoft.com/office/officeart/2005/8/layout/vList2"/>
    <dgm:cxn modelId="{500E47C7-544D-5847-A24C-3C5949E05474}" type="presParOf" srcId="{4E999DD5-BAE0-AB4E-96F9-6C48261AABFE}" destId="{DF79D5CD-D393-8C42-AB55-29F506DDBE37}" srcOrd="3" destOrd="0" presId="urn:microsoft.com/office/officeart/2005/8/layout/vList2"/>
    <dgm:cxn modelId="{BAFC5D77-B337-CC45-A767-9B746AD7EA16}" type="presParOf" srcId="{4E999DD5-BAE0-AB4E-96F9-6C48261AABFE}" destId="{A6CFF348-EAC4-B14F-AA4B-C696DB30DB4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5BCE57-1119-4608-9B03-D2BE9FFF676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66896EC-BCDF-45E2-86BB-00A4B3165D75}">
      <dgm:prSet/>
      <dgm:spPr/>
      <dgm:t>
        <a:bodyPr/>
        <a:lstStyle/>
        <a:p>
          <a:r>
            <a:rPr lang="pt-BR"/>
            <a:t>Principal impacto foi a criação das criptomoedas, em especial da  bitcoin</a:t>
          </a:r>
          <a:endParaRPr lang="en-US"/>
        </a:p>
      </dgm:t>
    </dgm:pt>
    <dgm:pt modelId="{D2921FFC-DC29-4821-BE84-7FD694406CD2}" type="parTrans" cxnId="{F0952589-578C-4701-A399-C87E8D3C22AD}">
      <dgm:prSet/>
      <dgm:spPr/>
      <dgm:t>
        <a:bodyPr/>
        <a:lstStyle/>
        <a:p>
          <a:endParaRPr lang="en-US"/>
        </a:p>
      </dgm:t>
    </dgm:pt>
    <dgm:pt modelId="{68EC6CA1-54BF-4E6C-A706-D29749ADFAE0}" type="sibTrans" cxnId="{F0952589-578C-4701-A399-C87E8D3C22AD}">
      <dgm:prSet/>
      <dgm:spPr/>
      <dgm:t>
        <a:bodyPr/>
        <a:lstStyle/>
        <a:p>
          <a:endParaRPr lang="en-US"/>
        </a:p>
      </dgm:t>
    </dgm:pt>
    <dgm:pt modelId="{82C42B9D-BBDF-49C1-978F-85CDAE9FE34F}">
      <dgm:prSet/>
      <dgm:spPr/>
      <dgm:t>
        <a:bodyPr/>
        <a:lstStyle/>
        <a:p>
          <a:r>
            <a:rPr lang="pt-BR"/>
            <a:t>Tem sido usado o blockchain para cadeias de suprimentos e para rastreamento do fluxo de produtos</a:t>
          </a:r>
          <a:endParaRPr lang="en-US"/>
        </a:p>
      </dgm:t>
    </dgm:pt>
    <dgm:pt modelId="{CA25596D-0BAA-4D1D-9599-2F0F844A5E0B}" type="parTrans" cxnId="{DB76CD8C-C80F-4EBD-84AE-A48F2A26C6C1}">
      <dgm:prSet/>
      <dgm:spPr/>
      <dgm:t>
        <a:bodyPr/>
        <a:lstStyle/>
        <a:p>
          <a:endParaRPr lang="en-US"/>
        </a:p>
      </dgm:t>
    </dgm:pt>
    <dgm:pt modelId="{821EFDA1-80BB-40E1-904C-4C0C3BEE1C62}" type="sibTrans" cxnId="{DB76CD8C-C80F-4EBD-84AE-A48F2A26C6C1}">
      <dgm:prSet/>
      <dgm:spPr/>
      <dgm:t>
        <a:bodyPr/>
        <a:lstStyle/>
        <a:p>
          <a:endParaRPr lang="en-US"/>
        </a:p>
      </dgm:t>
    </dgm:pt>
    <dgm:pt modelId="{C2444A03-7EB6-45ED-9BFC-336D87418546}">
      <dgm:prSet/>
      <dgm:spPr/>
      <dgm:t>
        <a:bodyPr/>
        <a:lstStyle/>
        <a:p>
          <a:r>
            <a:rPr lang="pt-BR"/>
            <a:t>Smarts contracts, celebrados não em prosa jurídica, mas em algoritmo, e de execução automática</a:t>
          </a:r>
          <a:endParaRPr lang="en-US"/>
        </a:p>
      </dgm:t>
    </dgm:pt>
    <dgm:pt modelId="{483D5D00-930F-486A-AEBC-027AD7D9B6D3}" type="parTrans" cxnId="{E65BD75B-6C15-4FC0-A7DB-6E5C98EFCD0E}">
      <dgm:prSet/>
      <dgm:spPr/>
      <dgm:t>
        <a:bodyPr/>
        <a:lstStyle/>
        <a:p>
          <a:endParaRPr lang="en-US"/>
        </a:p>
      </dgm:t>
    </dgm:pt>
    <dgm:pt modelId="{CE8ED9F3-60E3-4D78-83E2-ED2E501578BA}" type="sibTrans" cxnId="{E65BD75B-6C15-4FC0-A7DB-6E5C98EFCD0E}">
      <dgm:prSet/>
      <dgm:spPr/>
      <dgm:t>
        <a:bodyPr/>
        <a:lstStyle/>
        <a:p>
          <a:endParaRPr lang="en-US"/>
        </a:p>
      </dgm:t>
    </dgm:pt>
    <dgm:pt modelId="{1E9E07B4-A23C-4A1B-8A8E-CC839BF76F56}">
      <dgm:prSet/>
      <dgm:spPr/>
      <dgm:t>
        <a:bodyPr/>
        <a:lstStyle/>
        <a:p>
          <a:r>
            <a:rPr lang="pt-BR" dirty="0"/>
            <a:t>O potencial </a:t>
          </a:r>
          <a:r>
            <a:rPr lang="pt-BR" dirty="0" err="1"/>
            <a:t>disruptivo</a:t>
          </a:r>
          <a:r>
            <a:rPr lang="pt-BR" dirty="0"/>
            <a:t> do </a:t>
          </a:r>
          <a:r>
            <a:rPr lang="pt-BR" dirty="0" err="1"/>
            <a:t>blockchain</a:t>
          </a:r>
          <a:r>
            <a:rPr lang="pt-BR" dirty="0"/>
            <a:t> no direito societário. </a:t>
          </a:r>
          <a:endParaRPr lang="en-US" dirty="0"/>
        </a:p>
      </dgm:t>
    </dgm:pt>
    <dgm:pt modelId="{C6288FD9-3C1F-4841-8B30-910715356BF1}" type="parTrans" cxnId="{2500C218-DDF3-4D86-A308-543D88C325AF}">
      <dgm:prSet/>
      <dgm:spPr/>
      <dgm:t>
        <a:bodyPr/>
        <a:lstStyle/>
        <a:p>
          <a:endParaRPr lang="en-US"/>
        </a:p>
      </dgm:t>
    </dgm:pt>
    <dgm:pt modelId="{17C549D6-A99F-4DD5-9084-87CCC43BC998}" type="sibTrans" cxnId="{2500C218-DDF3-4D86-A308-543D88C325AF}">
      <dgm:prSet/>
      <dgm:spPr/>
      <dgm:t>
        <a:bodyPr/>
        <a:lstStyle/>
        <a:p>
          <a:endParaRPr lang="en-US"/>
        </a:p>
      </dgm:t>
    </dgm:pt>
    <dgm:pt modelId="{D78C0A9B-DD46-7442-8811-07DFBC7CDA5D}" type="pres">
      <dgm:prSet presAssocID="{D15BCE57-1119-4608-9B03-D2BE9FFF6762}" presName="linear" presStyleCnt="0">
        <dgm:presLayoutVars>
          <dgm:animLvl val="lvl"/>
          <dgm:resizeHandles val="exact"/>
        </dgm:presLayoutVars>
      </dgm:prSet>
      <dgm:spPr/>
    </dgm:pt>
    <dgm:pt modelId="{9D51AF9C-49E2-5D43-B3B8-28A04458A529}" type="pres">
      <dgm:prSet presAssocID="{D66896EC-BCDF-45E2-86BB-00A4B3165D75}" presName="parentText" presStyleLbl="node1" presStyleIdx="0" presStyleCnt="4">
        <dgm:presLayoutVars>
          <dgm:chMax val="0"/>
          <dgm:bulletEnabled val="1"/>
        </dgm:presLayoutVars>
      </dgm:prSet>
      <dgm:spPr/>
    </dgm:pt>
    <dgm:pt modelId="{8A7D9B7F-68D4-F74C-934B-CED4ECDDBE3D}" type="pres">
      <dgm:prSet presAssocID="{68EC6CA1-54BF-4E6C-A706-D29749ADFAE0}" presName="spacer" presStyleCnt="0"/>
      <dgm:spPr/>
    </dgm:pt>
    <dgm:pt modelId="{86379D0D-255B-8A4B-9DD0-39BED7139B5A}" type="pres">
      <dgm:prSet presAssocID="{82C42B9D-BBDF-49C1-978F-85CDAE9FE34F}" presName="parentText" presStyleLbl="node1" presStyleIdx="1" presStyleCnt="4">
        <dgm:presLayoutVars>
          <dgm:chMax val="0"/>
          <dgm:bulletEnabled val="1"/>
        </dgm:presLayoutVars>
      </dgm:prSet>
      <dgm:spPr/>
    </dgm:pt>
    <dgm:pt modelId="{8E336064-6101-7042-BB4D-58A6BB423056}" type="pres">
      <dgm:prSet presAssocID="{821EFDA1-80BB-40E1-904C-4C0C3BEE1C62}" presName="spacer" presStyleCnt="0"/>
      <dgm:spPr/>
    </dgm:pt>
    <dgm:pt modelId="{3E503B7F-9C21-DF4C-8515-E2400B1DAC14}" type="pres">
      <dgm:prSet presAssocID="{C2444A03-7EB6-45ED-9BFC-336D87418546}" presName="parentText" presStyleLbl="node1" presStyleIdx="2" presStyleCnt="4">
        <dgm:presLayoutVars>
          <dgm:chMax val="0"/>
          <dgm:bulletEnabled val="1"/>
        </dgm:presLayoutVars>
      </dgm:prSet>
      <dgm:spPr/>
    </dgm:pt>
    <dgm:pt modelId="{0938A1DB-1DBE-A949-9C8C-65F682FEA878}" type="pres">
      <dgm:prSet presAssocID="{CE8ED9F3-60E3-4D78-83E2-ED2E501578BA}" presName="spacer" presStyleCnt="0"/>
      <dgm:spPr/>
    </dgm:pt>
    <dgm:pt modelId="{E0740572-A37C-5343-876E-FF55E836C5D1}" type="pres">
      <dgm:prSet presAssocID="{1E9E07B4-A23C-4A1B-8A8E-CC839BF76F56}" presName="parentText" presStyleLbl="node1" presStyleIdx="3" presStyleCnt="4">
        <dgm:presLayoutVars>
          <dgm:chMax val="0"/>
          <dgm:bulletEnabled val="1"/>
        </dgm:presLayoutVars>
      </dgm:prSet>
      <dgm:spPr/>
    </dgm:pt>
  </dgm:ptLst>
  <dgm:cxnLst>
    <dgm:cxn modelId="{2500C218-DDF3-4D86-A308-543D88C325AF}" srcId="{D15BCE57-1119-4608-9B03-D2BE9FFF6762}" destId="{1E9E07B4-A23C-4A1B-8A8E-CC839BF76F56}" srcOrd="3" destOrd="0" parTransId="{C6288FD9-3C1F-4841-8B30-910715356BF1}" sibTransId="{17C549D6-A99F-4DD5-9084-87CCC43BC998}"/>
    <dgm:cxn modelId="{E65BD75B-6C15-4FC0-A7DB-6E5C98EFCD0E}" srcId="{D15BCE57-1119-4608-9B03-D2BE9FFF6762}" destId="{C2444A03-7EB6-45ED-9BFC-336D87418546}" srcOrd="2" destOrd="0" parTransId="{483D5D00-930F-486A-AEBC-027AD7D9B6D3}" sibTransId="{CE8ED9F3-60E3-4D78-83E2-ED2E501578BA}"/>
    <dgm:cxn modelId="{180CE266-DF6E-D24D-99FC-6C04F95086AF}" type="presOf" srcId="{D66896EC-BCDF-45E2-86BB-00A4B3165D75}" destId="{9D51AF9C-49E2-5D43-B3B8-28A04458A529}" srcOrd="0" destOrd="0" presId="urn:microsoft.com/office/officeart/2005/8/layout/vList2"/>
    <dgm:cxn modelId="{53ADB77A-4B9A-9C40-BF1F-E66994457AC7}" type="presOf" srcId="{C2444A03-7EB6-45ED-9BFC-336D87418546}" destId="{3E503B7F-9C21-DF4C-8515-E2400B1DAC14}" srcOrd="0" destOrd="0" presId="urn:microsoft.com/office/officeart/2005/8/layout/vList2"/>
    <dgm:cxn modelId="{F0952589-578C-4701-A399-C87E8D3C22AD}" srcId="{D15BCE57-1119-4608-9B03-D2BE9FFF6762}" destId="{D66896EC-BCDF-45E2-86BB-00A4B3165D75}" srcOrd="0" destOrd="0" parTransId="{D2921FFC-DC29-4821-BE84-7FD694406CD2}" sibTransId="{68EC6CA1-54BF-4E6C-A706-D29749ADFAE0}"/>
    <dgm:cxn modelId="{DB76CD8C-C80F-4EBD-84AE-A48F2A26C6C1}" srcId="{D15BCE57-1119-4608-9B03-D2BE9FFF6762}" destId="{82C42B9D-BBDF-49C1-978F-85CDAE9FE34F}" srcOrd="1" destOrd="0" parTransId="{CA25596D-0BAA-4D1D-9599-2F0F844A5E0B}" sibTransId="{821EFDA1-80BB-40E1-904C-4C0C3BEE1C62}"/>
    <dgm:cxn modelId="{714920A1-6865-B74E-9574-656AFC38DBD9}" type="presOf" srcId="{1E9E07B4-A23C-4A1B-8A8E-CC839BF76F56}" destId="{E0740572-A37C-5343-876E-FF55E836C5D1}" srcOrd="0" destOrd="0" presId="urn:microsoft.com/office/officeart/2005/8/layout/vList2"/>
    <dgm:cxn modelId="{04EB7DDC-F750-694F-9912-F65B2450D1C1}" type="presOf" srcId="{D15BCE57-1119-4608-9B03-D2BE9FFF6762}" destId="{D78C0A9B-DD46-7442-8811-07DFBC7CDA5D}" srcOrd="0" destOrd="0" presId="urn:microsoft.com/office/officeart/2005/8/layout/vList2"/>
    <dgm:cxn modelId="{65E78FF9-3670-6F40-A376-56E0F1C7992C}" type="presOf" srcId="{82C42B9D-BBDF-49C1-978F-85CDAE9FE34F}" destId="{86379D0D-255B-8A4B-9DD0-39BED7139B5A}" srcOrd="0" destOrd="0" presId="urn:microsoft.com/office/officeart/2005/8/layout/vList2"/>
    <dgm:cxn modelId="{840B7EC4-B33D-714B-99C8-19D8F181AD57}" type="presParOf" srcId="{D78C0A9B-DD46-7442-8811-07DFBC7CDA5D}" destId="{9D51AF9C-49E2-5D43-B3B8-28A04458A529}" srcOrd="0" destOrd="0" presId="urn:microsoft.com/office/officeart/2005/8/layout/vList2"/>
    <dgm:cxn modelId="{F579F52D-8828-D342-A8CC-DD0FA8651C98}" type="presParOf" srcId="{D78C0A9B-DD46-7442-8811-07DFBC7CDA5D}" destId="{8A7D9B7F-68D4-F74C-934B-CED4ECDDBE3D}" srcOrd="1" destOrd="0" presId="urn:microsoft.com/office/officeart/2005/8/layout/vList2"/>
    <dgm:cxn modelId="{D2A6CA20-0E25-D448-8710-674C291DDA6B}" type="presParOf" srcId="{D78C0A9B-DD46-7442-8811-07DFBC7CDA5D}" destId="{86379D0D-255B-8A4B-9DD0-39BED7139B5A}" srcOrd="2" destOrd="0" presId="urn:microsoft.com/office/officeart/2005/8/layout/vList2"/>
    <dgm:cxn modelId="{97F132EE-EF33-0448-A716-A47CDD0B3BF2}" type="presParOf" srcId="{D78C0A9B-DD46-7442-8811-07DFBC7CDA5D}" destId="{8E336064-6101-7042-BB4D-58A6BB423056}" srcOrd="3" destOrd="0" presId="urn:microsoft.com/office/officeart/2005/8/layout/vList2"/>
    <dgm:cxn modelId="{2876A2D6-C497-3346-B88B-8E4B3E3EFAFA}" type="presParOf" srcId="{D78C0A9B-DD46-7442-8811-07DFBC7CDA5D}" destId="{3E503B7F-9C21-DF4C-8515-E2400B1DAC14}" srcOrd="4" destOrd="0" presId="urn:microsoft.com/office/officeart/2005/8/layout/vList2"/>
    <dgm:cxn modelId="{27839574-A8D8-3645-BEDE-C1865208C682}" type="presParOf" srcId="{D78C0A9B-DD46-7442-8811-07DFBC7CDA5D}" destId="{0938A1DB-1DBE-A949-9C8C-65F682FEA878}" srcOrd="5" destOrd="0" presId="urn:microsoft.com/office/officeart/2005/8/layout/vList2"/>
    <dgm:cxn modelId="{AE1F54AE-5564-5C44-9A4F-6D1A417F8AAF}" type="presParOf" srcId="{D78C0A9B-DD46-7442-8811-07DFBC7CDA5D}" destId="{E0740572-A37C-5343-876E-FF55E836C5D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B837D9-D0C7-4690-9120-E90CECC3A4D7}"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C7E0D36E-438B-4216-92D5-6C5008618074}">
      <dgm:prSet/>
      <dgm:spPr/>
      <dgm:t>
        <a:bodyPr/>
        <a:lstStyle/>
        <a:p>
          <a:r>
            <a:rPr lang="pt-BR"/>
            <a:t>CRIPTOMOEDA</a:t>
          </a:r>
          <a:endParaRPr lang="en-US"/>
        </a:p>
      </dgm:t>
    </dgm:pt>
    <dgm:pt modelId="{36D6DAA1-AC9A-4B99-A207-8546A6C6AFFD}" type="parTrans" cxnId="{27BA3F89-E16D-4573-BBA8-440F1F39F011}">
      <dgm:prSet/>
      <dgm:spPr/>
      <dgm:t>
        <a:bodyPr/>
        <a:lstStyle/>
        <a:p>
          <a:endParaRPr lang="en-US"/>
        </a:p>
      </dgm:t>
    </dgm:pt>
    <dgm:pt modelId="{5BA33F74-982C-4DBD-9CEF-C9816ABFAAE3}" type="sibTrans" cxnId="{27BA3F89-E16D-4573-BBA8-440F1F39F011}">
      <dgm:prSet/>
      <dgm:spPr/>
      <dgm:t>
        <a:bodyPr/>
        <a:lstStyle/>
        <a:p>
          <a:endParaRPr lang="en-US"/>
        </a:p>
      </dgm:t>
    </dgm:pt>
    <dgm:pt modelId="{0B809669-BDAE-469C-BC56-954DAC868076}">
      <dgm:prSet/>
      <dgm:spPr/>
      <dgm:t>
        <a:bodyPr/>
        <a:lstStyle/>
        <a:p>
          <a:r>
            <a:rPr lang="pt-BR"/>
            <a:t>UTILITY TOKEN</a:t>
          </a:r>
          <a:endParaRPr lang="en-US"/>
        </a:p>
      </dgm:t>
    </dgm:pt>
    <dgm:pt modelId="{E1E3E1D5-7D65-47BB-A028-51A16AD2E409}" type="parTrans" cxnId="{85EEF8D4-2296-4FDE-9A6F-45367DEA6D7C}">
      <dgm:prSet/>
      <dgm:spPr/>
      <dgm:t>
        <a:bodyPr/>
        <a:lstStyle/>
        <a:p>
          <a:endParaRPr lang="en-US"/>
        </a:p>
      </dgm:t>
    </dgm:pt>
    <dgm:pt modelId="{9229AC7D-0602-4CF9-803F-056BBC3C6203}" type="sibTrans" cxnId="{85EEF8D4-2296-4FDE-9A6F-45367DEA6D7C}">
      <dgm:prSet/>
      <dgm:spPr/>
      <dgm:t>
        <a:bodyPr/>
        <a:lstStyle/>
        <a:p>
          <a:endParaRPr lang="en-US"/>
        </a:p>
      </dgm:t>
    </dgm:pt>
    <dgm:pt modelId="{15E8F676-A922-40A9-82B7-DC4C58EE093D}">
      <dgm:prSet/>
      <dgm:spPr/>
      <dgm:t>
        <a:bodyPr/>
        <a:lstStyle/>
        <a:p>
          <a:r>
            <a:rPr lang="pt-BR"/>
            <a:t>SECURITY TOKEN</a:t>
          </a:r>
          <a:endParaRPr lang="en-US"/>
        </a:p>
      </dgm:t>
    </dgm:pt>
    <dgm:pt modelId="{E31A8C6C-8A8A-49E6-AFC9-B93A51FAE22B}" type="parTrans" cxnId="{7FBADB6F-23E9-4A41-B3D6-76073E1956DA}">
      <dgm:prSet/>
      <dgm:spPr/>
      <dgm:t>
        <a:bodyPr/>
        <a:lstStyle/>
        <a:p>
          <a:endParaRPr lang="en-US"/>
        </a:p>
      </dgm:t>
    </dgm:pt>
    <dgm:pt modelId="{23B2A617-442B-426D-8972-52DE348AA55B}" type="sibTrans" cxnId="{7FBADB6F-23E9-4A41-B3D6-76073E1956DA}">
      <dgm:prSet/>
      <dgm:spPr/>
      <dgm:t>
        <a:bodyPr/>
        <a:lstStyle/>
        <a:p>
          <a:endParaRPr lang="en-US"/>
        </a:p>
      </dgm:t>
    </dgm:pt>
    <dgm:pt modelId="{A21D48F8-45CB-49CA-9DA6-A0BA9DB5477C}">
      <dgm:prSet/>
      <dgm:spPr/>
      <dgm:t>
        <a:bodyPr/>
        <a:lstStyle/>
        <a:p>
          <a:r>
            <a:rPr lang="pt-BR"/>
            <a:t>NFT</a:t>
          </a:r>
          <a:endParaRPr lang="en-US"/>
        </a:p>
      </dgm:t>
    </dgm:pt>
    <dgm:pt modelId="{DC8C020F-B026-4CA6-8331-8E9274EC4CC4}" type="parTrans" cxnId="{FE79BD60-15E7-406E-8229-BC276ED491E4}">
      <dgm:prSet/>
      <dgm:spPr/>
      <dgm:t>
        <a:bodyPr/>
        <a:lstStyle/>
        <a:p>
          <a:endParaRPr lang="en-US"/>
        </a:p>
      </dgm:t>
    </dgm:pt>
    <dgm:pt modelId="{19BE7920-8170-4EA5-9585-A32C87110935}" type="sibTrans" cxnId="{FE79BD60-15E7-406E-8229-BC276ED491E4}">
      <dgm:prSet/>
      <dgm:spPr/>
      <dgm:t>
        <a:bodyPr/>
        <a:lstStyle/>
        <a:p>
          <a:endParaRPr lang="en-US"/>
        </a:p>
      </dgm:t>
    </dgm:pt>
    <dgm:pt modelId="{8E687ADF-4019-714E-8A71-AE47AEFCF551}" type="pres">
      <dgm:prSet presAssocID="{6EB837D9-D0C7-4690-9120-E90CECC3A4D7}" presName="matrix" presStyleCnt="0">
        <dgm:presLayoutVars>
          <dgm:chMax val="1"/>
          <dgm:dir/>
          <dgm:resizeHandles val="exact"/>
        </dgm:presLayoutVars>
      </dgm:prSet>
      <dgm:spPr/>
    </dgm:pt>
    <dgm:pt modelId="{A2BB31EB-B9EF-9448-B2B6-831D8A3945A3}" type="pres">
      <dgm:prSet presAssocID="{6EB837D9-D0C7-4690-9120-E90CECC3A4D7}" presName="diamond" presStyleLbl="bgShp" presStyleIdx="0" presStyleCnt="1"/>
      <dgm:spPr/>
    </dgm:pt>
    <dgm:pt modelId="{3CC7A557-BFE3-494F-9AD6-040A0AA61978}" type="pres">
      <dgm:prSet presAssocID="{6EB837D9-D0C7-4690-9120-E90CECC3A4D7}" presName="quad1" presStyleLbl="node1" presStyleIdx="0" presStyleCnt="4">
        <dgm:presLayoutVars>
          <dgm:chMax val="0"/>
          <dgm:chPref val="0"/>
          <dgm:bulletEnabled val="1"/>
        </dgm:presLayoutVars>
      </dgm:prSet>
      <dgm:spPr/>
    </dgm:pt>
    <dgm:pt modelId="{7AF1F670-C07E-F64B-923B-F1D83A638EF4}" type="pres">
      <dgm:prSet presAssocID="{6EB837D9-D0C7-4690-9120-E90CECC3A4D7}" presName="quad2" presStyleLbl="node1" presStyleIdx="1" presStyleCnt="4">
        <dgm:presLayoutVars>
          <dgm:chMax val="0"/>
          <dgm:chPref val="0"/>
          <dgm:bulletEnabled val="1"/>
        </dgm:presLayoutVars>
      </dgm:prSet>
      <dgm:spPr/>
    </dgm:pt>
    <dgm:pt modelId="{E34AE02C-9E29-B940-9B84-A965FEA6D130}" type="pres">
      <dgm:prSet presAssocID="{6EB837D9-D0C7-4690-9120-E90CECC3A4D7}" presName="quad3" presStyleLbl="node1" presStyleIdx="2" presStyleCnt="4">
        <dgm:presLayoutVars>
          <dgm:chMax val="0"/>
          <dgm:chPref val="0"/>
          <dgm:bulletEnabled val="1"/>
        </dgm:presLayoutVars>
      </dgm:prSet>
      <dgm:spPr/>
    </dgm:pt>
    <dgm:pt modelId="{FE68D54F-487F-3843-9AB3-B5B15A102F5E}" type="pres">
      <dgm:prSet presAssocID="{6EB837D9-D0C7-4690-9120-E90CECC3A4D7}" presName="quad4" presStyleLbl="node1" presStyleIdx="3" presStyleCnt="4">
        <dgm:presLayoutVars>
          <dgm:chMax val="0"/>
          <dgm:chPref val="0"/>
          <dgm:bulletEnabled val="1"/>
        </dgm:presLayoutVars>
      </dgm:prSet>
      <dgm:spPr/>
    </dgm:pt>
  </dgm:ptLst>
  <dgm:cxnLst>
    <dgm:cxn modelId="{5B58FE06-459C-704D-A47E-D889A3FF3A23}" type="presOf" srcId="{0B809669-BDAE-469C-BC56-954DAC868076}" destId="{7AF1F670-C07E-F64B-923B-F1D83A638EF4}" srcOrd="0" destOrd="0" presId="urn:microsoft.com/office/officeart/2005/8/layout/matrix3"/>
    <dgm:cxn modelId="{FE79BD60-15E7-406E-8229-BC276ED491E4}" srcId="{6EB837D9-D0C7-4690-9120-E90CECC3A4D7}" destId="{A21D48F8-45CB-49CA-9DA6-A0BA9DB5477C}" srcOrd="3" destOrd="0" parTransId="{DC8C020F-B026-4CA6-8331-8E9274EC4CC4}" sibTransId="{19BE7920-8170-4EA5-9585-A32C87110935}"/>
    <dgm:cxn modelId="{7FBADB6F-23E9-4A41-B3D6-76073E1956DA}" srcId="{6EB837D9-D0C7-4690-9120-E90CECC3A4D7}" destId="{15E8F676-A922-40A9-82B7-DC4C58EE093D}" srcOrd="2" destOrd="0" parTransId="{E31A8C6C-8A8A-49E6-AFC9-B93A51FAE22B}" sibTransId="{23B2A617-442B-426D-8972-52DE348AA55B}"/>
    <dgm:cxn modelId="{27BA3F89-E16D-4573-BBA8-440F1F39F011}" srcId="{6EB837D9-D0C7-4690-9120-E90CECC3A4D7}" destId="{C7E0D36E-438B-4216-92D5-6C5008618074}" srcOrd="0" destOrd="0" parTransId="{36D6DAA1-AC9A-4B99-A207-8546A6C6AFFD}" sibTransId="{5BA33F74-982C-4DBD-9CEF-C9816ABFAAE3}"/>
    <dgm:cxn modelId="{B096E58E-3366-AE4C-B5E4-860D0B316F59}" type="presOf" srcId="{6EB837D9-D0C7-4690-9120-E90CECC3A4D7}" destId="{8E687ADF-4019-714E-8A71-AE47AEFCF551}" srcOrd="0" destOrd="0" presId="urn:microsoft.com/office/officeart/2005/8/layout/matrix3"/>
    <dgm:cxn modelId="{374A53B5-2876-7848-9FDF-51E22DE9AF75}" type="presOf" srcId="{15E8F676-A922-40A9-82B7-DC4C58EE093D}" destId="{E34AE02C-9E29-B940-9B84-A965FEA6D130}" srcOrd="0" destOrd="0" presId="urn:microsoft.com/office/officeart/2005/8/layout/matrix3"/>
    <dgm:cxn modelId="{87A56CB7-02F2-E147-93C1-C1281E5E0CFD}" type="presOf" srcId="{A21D48F8-45CB-49CA-9DA6-A0BA9DB5477C}" destId="{FE68D54F-487F-3843-9AB3-B5B15A102F5E}" srcOrd="0" destOrd="0" presId="urn:microsoft.com/office/officeart/2005/8/layout/matrix3"/>
    <dgm:cxn modelId="{38E1E4D1-CEF3-C04E-B182-B570FC8464DF}" type="presOf" srcId="{C7E0D36E-438B-4216-92D5-6C5008618074}" destId="{3CC7A557-BFE3-494F-9AD6-040A0AA61978}" srcOrd="0" destOrd="0" presId="urn:microsoft.com/office/officeart/2005/8/layout/matrix3"/>
    <dgm:cxn modelId="{85EEF8D4-2296-4FDE-9A6F-45367DEA6D7C}" srcId="{6EB837D9-D0C7-4690-9120-E90CECC3A4D7}" destId="{0B809669-BDAE-469C-BC56-954DAC868076}" srcOrd="1" destOrd="0" parTransId="{E1E3E1D5-7D65-47BB-A028-51A16AD2E409}" sibTransId="{9229AC7D-0602-4CF9-803F-056BBC3C6203}"/>
    <dgm:cxn modelId="{CD9FCE0F-6394-5D4D-BF4E-C1CEF13C6816}" type="presParOf" srcId="{8E687ADF-4019-714E-8A71-AE47AEFCF551}" destId="{A2BB31EB-B9EF-9448-B2B6-831D8A3945A3}" srcOrd="0" destOrd="0" presId="urn:microsoft.com/office/officeart/2005/8/layout/matrix3"/>
    <dgm:cxn modelId="{4678FCC4-F14C-F648-9913-91BACA4E1048}" type="presParOf" srcId="{8E687ADF-4019-714E-8A71-AE47AEFCF551}" destId="{3CC7A557-BFE3-494F-9AD6-040A0AA61978}" srcOrd="1" destOrd="0" presId="urn:microsoft.com/office/officeart/2005/8/layout/matrix3"/>
    <dgm:cxn modelId="{B7127F05-F29C-4847-A6D4-C781199E363E}" type="presParOf" srcId="{8E687ADF-4019-714E-8A71-AE47AEFCF551}" destId="{7AF1F670-C07E-F64B-923B-F1D83A638EF4}" srcOrd="2" destOrd="0" presId="urn:microsoft.com/office/officeart/2005/8/layout/matrix3"/>
    <dgm:cxn modelId="{1E915600-C311-2449-88BA-A092D72C8A44}" type="presParOf" srcId="{8E687ADF-4019-714E-8A71-AE47AEFCF551}" destId="{E34AE02C-9E29-B940-9B84-A965FEA6D130}" srcOrd="3" destOrd="0" presId="urn:microsoft.com/office/officeart/2005/8/layout/matrix3"/>
    <dgm:cxn modelId="{13B31B8C-3FF6-0647-87C3-73BE58CAE366}" type="presParOf" srcId="{8E687ADF-4019-714E-8A71-AE47AEFCF551}" destId="{FE68D54F-487F-3843-9AB3-B5B15A102F5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E9C5CA-5739-429A-9BD0-0CD7ABAB00FD}"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9C0D43F-3C33-4882-8EF8-F66EDBBCB3F7}">
      <dgm:prSet/>
      <dgm:spPr/>
      <dgm:t>
        <a:bodyPr/>
        <a:lstStyle/>
        <a:p>
          <a:r>
            <a:rPr lang="pt-BR" dirty="0"/>
            <a:t>Criada por programa especial de computador, que a criptografa (</a:t>
          </a:r>
          <a:r>
            <a:rPr lang="pt-BR" dirty="0" err="1"/>
            <a:t>cripto</a:t>
          </a:r>
          <a:r>
            <a:rPr lang="pt-BR" dirty="0"/>
            <a:t> é câmara subterrânea, oculta).  É assimétrica: há uma chave privada (para realizar a operação) e uma pública  (para confirma-la)</a:t>
          </a:r>
        </a:p>
        <a:p>
          <a:endParaRPr lang="en-US" dirty="0"/>
        </a:p>
      </dgm:t>
    </dgm:pt>
    <dgm:pt modelId="{D7998C35-204E-4C05-8FB7-3B088049E46E}" type="parTrans" cxnId="{17EC6759-2856-4B55-A4E9-2A6A5928788A}">
      <dgm:prSet/>
      <dgm:spPr/>
      <dgm:t>
        <a:bodyPr/>
        <a:lstStyle/>
        <a:p>
          <a:endParaRPr lang="en-US"/>
        </a:p>
      </dgm:t>
    </dgm:pt>
    <dgm:pt modelId="{CAD95DC3-3C6F-4C22-8C3C-8D40CB9FEE16}" type="sibTrans" cxnId="{17EC6759-2856-4B55-A4E9-2A6A5928788A}">
      <dgm:prSet/>
      <dgm:spPr/>
      <dgm:t>
        <a:bodyPr/>
        <a:lstStyle/>
        <a:p>
          <a:endParaRPr lang="en-US"/>
        </a:p>
      </dgm:t>
    </dgm:pt>
    <dgm:pt modelId="{3D87BF96-F067-41A3-8BBF-27B3F1C41FCD}">
      <dgm:prSet/>
      <dgm:spPr/>
      <dgm:t>
        <a:bodyPr/>
        <a:lstStyle/>
        <a:p>
          <a:r>
            <a:rPr lang="pt-BR" dirty="0"/>
            <a:t>Header permite enxergar toda a cadeia de </a:t>
          </a:r>
          <a:r>
            <a:rPr lang="pt-BR" dirty="0" err="1"/>
            <a:t>bitcoins</a:t>
          </a:r>
          <a:r>
            <a:rPr lang="pt-BR" dirty="0"/>
            <a:t>, desde a origem. Como se fosse um fio...)</a:t>
          </a:r>
          <a:endParaRPr lang="en-US" dirty="0"/>
        </a:p>
      </dgm:t>
    </dgm:pt>
    <dgm:pt modelId="{577B8D21-1402-49D0-B9CE-CE5D313F319F}" type="parTrans" cxnId="{4726DD73-6CBB-44C4-8AD8-30C2C068B7A6}">
      <dgm:prSet/>
      <dgm:spPr/>
      <dgm:t>
        <a:bodyPr/>
        <a:lstStyle/>
        <a:p>
          <a:endParaRPr lang="en-US"/>
        </a:p>
      </dgm:t>
    </dgm:pt>
    <dgm:pt modelId="{F5D8758B-2CE8-44C8-ACE8-2E33B8A0DFFB}" type="sibTrans" cxnId="{4726DD73-6CBB-44C4-8AD8-30C2C068B7A6}">
      <dgm:prSet/>
      <dgm:spPr/>
      <dgm:t>
        <a:bodyPr/>
        <a:lstStyle/>
        <a:p>
          <a:endParaRPr lang="en-US"/>
        </a:p>
      </dgm:t>
    </dgm:pt>
    <dgm:pt modelId="{A2CA8EF9-1A2C-4001-B07E-6E064FD46703}">
      <dgm:prSet/>
      <dgm:spPr/>
      <dgm:t>
        <a:bodyPr/>
        <a:lstStyle/>
        <a:p>
          <a:r>
            <a:rPr lang="en-US" dirty="0"/>
            <a:t>Para </a:t>
          </a:r>
          <a:r>
            <a:rPr lang="en-US" dirty="0" err="1"/>
            <a:t>realizar</a:t>
          </a:r>
          <a:r>
            <a:rPr lang="en-US" dirty="0"/>
            <a:t> </a:t>
          </a:r>
          <a:r>
            <a:rPr lang="en-US" dirty="0" err="1"/>
            <a:t>transferencia</a:t>
          </a:r>
          <a:r>
            <a:rPr lang="en-US" dirty="0"/>
            <a:t> de bitcoin, </a:t>
          </a:r>
          <a:r>
            <a:rPr lang="en-US" dirty="0" err="1"/>
            <a:t>usa</a:t>
          </a:r>
          <a:r>
            <a:rPr lang="en-US" dirty="0"/>
            <a:t>-se hash, que </a:t>
          </a:r>
          <a:r>
            <a:rPr lang="en-US" dirty="0" err="1"/>
            <a:t>permite</a:t>
          </a:r>
          <a:r>
            <a:rPr lang="en-US" dirty="0"/>
            <a:t> </a:t>
          </a:r>
          <a:r>
            <a:rPr lang="en-US" dirty="0" err="1"/>
            <a:t>verificar</a:t>
          </a:r>
          <a:r>
            <a:rPr lang="en-US" dirty="0"/>
            <a:t>, pela </a:t>
          </a:r>
          <a:r>
            <a:rPr lang="en-US" dirty="0" err="1"/>
            <a:t>cadeia</a:t>
          </a:r>
          <a:r>
            <a:rPr lang="en-US" dirty="0"/>
            <a:t> de </a:t>
          </a:r>
          <a:r>
            <a:rPr lang="en-US" dirty="0" err="1"/>
            <a:t>informaçoes</a:t>
          </a:r>
          <a:r>
            <a:rPr lang="en-US" dirty="0"/>
            <a:t>, se a </a:t>
          </a:r>
          <a:r>
            <a:rPr lang="en-US" dirty="0" err="1"/>
            <a:t>pessoa</a:t>
          </a:r>
          <a:r>
            <a:rPr lang="en-US" dirty="0"/>
            <a:t> </a:t>
          </a:r>
          <a:r>
            <a:rPr lang="en-US" dirty="0" err="1"/>
            <a:t>titulariza</a:t>
          </a:r>
          <a:r>
            <a:rPr lang="en-US" dirty="0"/>
            <a:t> o </a:t>
          </a:r>
          <a:r>
            <a:rPr lang="en-US" dirty="0" err="1"/>
            <a:t>ativo</a:t>
          </a:r>
          <a:r>
            <a:rPr lang="en-US" dirty="0"/>
            <a:t> digital, </a:t>
          </a:r>
          <a:r>
            <a:rPr lang="en-US" dirty="0" err="1"/>
            <a:t>examinando</a:t>
          </a:r>
          <a:r>
            <a:rPr lang="en-US" dirty="0"/>
            <a:t> </a:t>
          </a:r>
          <a:r>
            <a:rPr lang="en-US" dirty="0" err="1"/>
            <a:t>todas</a:t>
          </a:r>
          <a:r>
            <a:rPr lang="en-US" dirty="0"/>
            <a:t> as </a:t>
          </a:r>
          <a:r>
            <a:rPr lang="en-US" dirty="0" err="1"/>
            <a:t>transaçoes</a:t>
          </a:r>
          <a:r>
            <a:rPr lang="en-US" dirty="0"/>
            <a:t> </a:t>
          </a:r>
          <a:r>
            <a:rPr lang="en-US" dirty="0" err="1"/>
            <a:t>desde</a:t>
          </a:r>
          <a:r>
            <a:rPr lang="en-US" dirty="0"/>
            <a:t>  a </a:t>
          </a:r>
          <a:r>
            <a:rPr lang="en-US" dirty="0" err="1"/>
            <a:t>origem</a:t>
          </a:r>
          <a:r>
            <a:rPr lang="en-US" dirty="0"/>
            <a:t> </a:t>
          </a:r>
        </a:p>
      </dgm:t>
    </dgm:pt>
    <dgm:pt modelId="{A27A0C67-8ED1-4688-B1DF-336AC638E6C8}" type="parTrans" cxnId="{5CF8D9B2-08CD-4E0A-B6B3-0BDF09AD256E}">
      <dgm:prSet/>
      <dgm:spPr/>
      <dgm:t>
        <a:bodyPr/>
        <a:lstStyle/>
        <a:p>
          <a:endParaRPr lang="en-US"/>
        </a:p>
      </dgm:t>
    </dgm:pt>
    <dgm:pt modelId="{852F6848-F8DF-40A7-B7F5-7C65BA5A7CDC}" type="sibTrans" cxnId="{5CF8D9B2-08CD-4E0A-B6B3-0BDF09AD256E}">
      <dgm:prSet/>
      <dgm:spPr/>
      <dgm:t>
        <a:bodyPr/>
        <a:lstStyle/>
        <a:p>
          <a:endParaRPr lang="en-US"/>
        </a:p>
      </dgm:t>
    </dgm:pt>
    <dgm:pt modelId="{558A2D44-C818-4D0D-8D16-3047E940A648}">
      <dgm:prSet/>
      <dgm:spPr/>
      <dgm:t>
        <a:bodyPr/>
        <a:lstStyle/>
        <a:p>
          <a:r>
            <a:rPr lang="en-US" dirty="0" err="1"/>
            <a:t>transparente</a:t>
          </a:r>
          <a:r>
            <a:rPr lang="en-US" dirty="0"/>
            <a:t> e </a:t>
          </a:r>
          <a:r>
            <a:rPr lang="en-US" dirty="0" err="1"/>
            <a:t>auditável</a:t>
          </a:r>
          <a:r>
            <a:rPr lang="en-US" dirty="0"/>
            <a:t> por </a:t>
          </a:r>
          <a:r>
            <a:rPr lang="en-US" dirty="0" err="1"/>
            <a:t>qualquer</a:t>
          </a:r>
          <a:r>
            <a:rPr lang="en-US" dirty="0"/>
            <a:t> um a </a:t>
          </a:r>
          <a:r>
            <a:rPr lang="en-US" dirty="0" err="1"/>
            <a:t>qualquer</a:t>
          </a:r>
          <a:r>
            <a:rPr lang="en-US" dirty="0"/>
            <a:t> tempo.  Bitcoin protocol </a:t>
          </a:r>
          <a:r>
            <a:rPr lang="en-US" dirty="0" err="1"/>
            <a:t>é</a:t>
          </a:r>
          <a:r>
            <a:rPr lang="en-US" dirty="0"/>
            <a:t> </a:t>
          </a:r>
          <a:r>
            <a:rPr lang="en-US" dirty="0" err="1"/>
            <a:t>fonte</a:t>
          </a:r>
          <a:r>
            <a:rPr lang="en-US" dirty="0"/>
            <a:t> </a:t>
          </a:r>
          <a:r>
            <a:rPr lang="en-US" dirty="0" err="1"/>
            <a:t>aberta</a:t>
          </a:r>
          <a:r>
            <a:rPr lang="en-US" dirty="0"/>
            <a:t>. </a:t>
          </a:r>
        </a:p>
      </dgm:t>
    </dgm:pt>
    <dgm:pt modelId="{A8F52BC0-B646-4E95-B807-A4E3A4848B33}" type="parTrans" cxnId="{56EC784D-AAB3-40D1-A3B6-4EA029BC6543}">
      <dgm:prSet/>
      <dgm:spPr/>
      <dgm:t>
        <a:bodyPr/>
        <a:lstStyle/>
        <a:p>
          <a:endParaRPr lang="en-US"/>
        </a:p>
      </dgm:t>
    </dgm:pt>
    <dgm:pt modelId="{E1D1B68B-6753-4D27-814B-D9C6B6EE600D}" type="sibTrans" cxnId="{56EC784D-AAB3-40D1-A3B6-4EA029BC6543}">
      <dgm:prSet/>
      <dgm:spPr/>
      <dgm:t>
        <a:bodyPr/>
        <a:lstStyle/>
        <a:p>
          <a:endParaRPr lang="en-US"/>
        </a:p>
      </dgm:t>
    </dgm:pt>
    <dgm:pt modelId="{3A3F7ACB-4E90-4CE5-9713-F05EFEF3D1A2}">
      <dgm:prSet/>
      <dgm:spPr/>
      <dgm:t>
        <a:bodyPr/>
        <a:lstStyle/>
        <a:p>
          <a:r>
            <a:rPr lang="pt-BR" dirty="0"/>
            <a:t>É virtual, não emitida nem garantida por nenhum Estado. Mas não é possível falsifica-la ou altera-la indevidamente, fora do algoritmo. </a:t>
          </a:r>
          <a:endParaRPr lang="en-US" dirty="0"/>
        </a:p>
      </dgm:t>
    </dgm:pt>
    <dgm:pt modelId="{011CF61A-36FC-45B1-B3B2-B745180F3841}" type="parTrans" cxnId="{56C9A3AB-F166-44FB-B6C2-70EF58C6D07F}">
      <dgm:prSet/>
      <dgm:spPr/>
      <dgm:t>
        <a:bodyPr/>
        <a:lstStyle/>
        <a:p>
          <a:endParaRPr lang="en-US"/>
        </a:p>
      </dgm:t>
    </dgm:pt>
    <dgm:pt modelId="{47C259C5-7B94-4849-B5C0-59DFC2A466A9}" type="sibTrans" cxnId="{56C9A3AB-F166-44FB-B6C2-70EF58C6D07F}">
      <dgm:prSet/>
      <dgm:spPr/>
      <dgm:t>
        <a:bodyPr/>
        <a:lstStyle/>
        <a:p>
          <a:endParaRPr lang="en-US"/>
        </a:p>
      </dgm:t>
    </dgm:pt>
    <dgm:pt modelId="{870E053A-B8CF-9D48-B705-051F920BFB08}">
      <dgm:prSet/>
      <dgm:spPr/>
      <dgm:t>
        <a:bodyPr/>
        <a:lstStyle/>
        <a:p>
          <a:r>
            <a:rPr lang="pt-BR" dirty="0"/>
            <a:t>Não há intermediários nem custos para operar no </a:t>
          </a:r>
          <a:r>
            <a:rPr lang="pt-BR" dirty="0" err="1"/>
            <a:t>blockchain</a:t>
          </a:r>
          <a:r>
            <a:rPr lang="pt-BR" dirty="0"/>
            <a:t>. Mas pode haver Exchange que troque sua moeda fiduciária por </a:t>
          </a:r>
          <a:r>
            <a:rPr lang="pt-BR" dirty="0" err="1"/>
            <a:t>criptomoeda</a:t>
          </a:r>
          <a:r>
            <a:rPr lang="pt-BR" dirty="0"/>
            <a:t>. ETHEREUM cobra pequeno valor, GAS.</a:t>
          </a:r>
        </a:p>
      </dgm:t>
    </dgm:pt>
    <dgm:pt modelId="{3C6C1544-DA02-F244-9935-77E2C50D337A}" type="parTrans" cxnId="{CE323BE0-05BA-A243-A34B-7456A8509673}">
      <dgm:prSet/>
      <dgm:spPr/>
      <dgm:t>
        <a:bodyPr/>
        <a:lstStyle/>
        <a:p>
          <a:endParaRPr lang="pt-BR"/>
        </a:p>
      </dgm:t>
    </dgm:pt>
    <dgm:pt modelId="{43CCAC5A-F323-C74A-AA15-12AE8E7E3AA8}" type="sibTrans" cxnId="{CE323BE0-05BA-A243-A34B-7456A8509673}">
      <dgm:prSet/>
      <dgm:spPr/>
      <dgm:t>
        <a:bodyPr/>
        <a:lstStyle/>
        <a:p>
          <a:endParaRPr lang="pt-BR"/>
        </a:p>
      </dgm:t>
    </dgm:pt>
    <dgm:pt modelId="{1F5642CB-7037-E44A-8EF5-A2C0AE12D533}" type="pres">
      <dgm:prSet presAssocID="{33E9C5CA-5739-429A-9BD0-0CD7ABAB00FD}" presName="vert0" presStyleCnt="0">
        <dgm:presLayoutVars>
          <dgm:dir/>
          <dgm:animOne val="branch"/>
          <dgm:animLvl val="lvl"/>
        </dgm:presLayoutVars>
      </dgm:prSet>
      <dgm:spPr/>
    </dgm:pt>
    <dgm:pt modelId="{EB389362-F078-464D-9171-6D8945A5C325}" type="pres">
      <dgm:prSet presAssocID="{B9C0D43F-3C33-4882-8EF8-F66EDBBCB3F7}" presName="thickLine" presStyleLbl="alignNode1" presStyleIdx="0" presStyleCnt="6"/>
      <dgm:spPr/>
    </dgm:pt>
    <dgm:pt modelId="{231102CF-A19B-AA47-825F-0D95F783384F}" type="pres">
      <dgm:prSet presAssocID="{B9C0D43F-3C33-4882-8EF8-F66EDBBCB3F7}" presName="horz1" presStyleCnt="0"/>
      <dgm:spPr/>
    </dgm:pt>
    <dgm:pt modelId="{EEA25320-A2A2-2C42-AC6A-630F39EF9843}" type="pres">
      <dgm:prSet presAssocID="{B9C0D43F-3C33-4882-8EF8-F66EDBBCB3F7}" presName="tx1" presStyleLbl="revTx" presStyleIdx="0" presStyleCnt="6"/>
      <dgm:spPr/>
    </dgm:pt>
    <dgm:pt modelId="{5A1606A6-812D-3D44-85A1-4D64EAB17D75}" type="pres">
      <dgm:prSet presAssocID="{B9C0D43F-3C33-4882-8EF8-F66EDBBCB3F7}" presName="vert1" presStyleCnt="0"/>
      <dgm:spPr/>
    </dgm:pt>
    <dgm:pt modelId="{D875481E-D1F8-FA41-B551-E957DBF4962E}" type="pres">
      <dgm:prSet presAssocID="{3D87BF96-F067-41A3-8BBF-27B3F1C41FCD}" presName="thickLine" presStyleLbl="alignNode1" presStyleIdx="1" presStyleCnt="6"/>
      <dgm:spPr/>
    </dgm:pt>
    <dgm:pt modelId="{033F5B29-7CC0-C341-B1A1-2FE136398A63}" type="pres">
      <dgm:prSet presAssocID="{3D87BF96-F067-41A3-8BBF-27B3F1C41FCD}" presName="horz1" presStyleCnt="0"/>
      <dgm:spPr/>
    </dgm:pt>
    <dgm:pt modelId="{7710B36A-0240-CF4F-9614-44A4B4F87C55}" type="pres">
      <dgm:prSet presAssocID="{3D87BF96-F067-41A3-8BBF-27B3F1C41FCD}" presName="tx1" presStyleLbl="revTx" presStyleIdx="1" presStyleCnt="6"/>
      <dgm:spPr/>
    </dgm:pt>
    <dgm:pt modelId="{64692F55-AC8B-9440-8368-DE0751A8B4C1}" type="pres">
      <dgm:prSet presAssocID="{3D87BF96-F067-41A3-8BBF-27B3F1C41FCD}" presName="vert1" presStyleCnt="0"/>
      <dgm:spPr/>
    </dgm:pt>
    <dgm:pt modelId="{DF573FE8-C863-CB46-AADC-6DA412E23EA6}" type="pres">
      <dgm:prSet presAssocID="{A2CA8EF9-1A2C-4001-B07E-6E064FD46703}" presName="thickLine" presStyleLbl="alignNode1" presStyleIdx="2" presStyleCnt="6"/>
      <dgm:spPr/>
    </dgm:pt>
    <dgm:pt modelId="{BA32878E-1858-874A-A06C-54B5FE9FB31E}" type="pres">
      <dgm:prSet presAssocID="{A2CA8EF9-1A2C-4001-B07E-6E064FD46703}" presName="horz1" presStyleCnt="0"/>
      <dgm:spPr/>
    </dgm:pt>
    <dgm:pt modelId="{7E74A810-BC8E-4E4F-8DFB-4AAD6E6C8754}" type="pres">
      <dgm:prSet presAssocID="{A2CA8EF9-1A2C-4001-B07E-6E064FD46703}" presName="tx1" presStyleLbl="revTx" presStyleIdx="2" presStyleCnt="6"/>
      <dgm:spPr/>
    </dgm:pt>
    <dgm:pt modelId="{E9E271E0-DE49-6444-88D3-D6E4F640FF4A}" type="pres">
      <dgm:prSet presAssocID="{A2CA8EF9-1A2C-4001-B07E-6E064FD46703}" presName="vert1" presStyleCnt="0"/>
      <dgm:spPr/>
    </dgm:pt>
    <dgm:pt modelId="{C66BCA69-224F-5C4D-A257-D5E28A3E5457}" type="pres">
      <dgm:prSet presAssocID="{558A2D44-C818-4D0D-8D16-3047E940A648}" presName="thickLine" presStyleLbl="alignNode1" presStyleIdx="3" presStyleCnt="6"/>
      <dgm:spPr/>
    </dgm:pt>
    <dgm:pt modelId="{404290E2-8155-014E-B62F-A49A6557F862}" type="pres">
      <dgm:prSet presAssocID="{558A2D44-C818-4D0D-8D16-3047E940A648}" presName="horz1" presStyleCnt="0"/>
      <dgm:spPr/>
    </dgm:pt>
    <dgm:pt modelId="{37911C24-50C6-AE41-81BB-E9774F43A043}" type="pres">
      <dgm:prSet presAssocID="{558A2D44-C818-4D0D-8D16-3047E940A648}" presName="tx1" presStyleLbl="revTx" presStyleIdx="3" presStyleCnt="6"/>
      <dgm:spPr/>
    </dgm:pt>
    <dgm:pt modelId="{62A3CE13-2E1A-944D-84D2-63DD8548DB0B}" type="pres">
      <dgm:prSet presAssocID="{558A2D44-C818-4D0D-8D16-3047E940A648}" presName="vert1" presStyleCnt="0"/>
      <dgm:spPr/>
    </dgm:pt>
    <dgm:pt modelId="{E95CBCB1-51E4-0A44-8D15-1AA4ABBE5DD4}" type="pres">
      <dgm:prSet presAssocID="{3A3F7ACB-4E90-4CE5-9713-F05EFEF3D1A2}" presName="thickLine" presStyleLbl="alignNode1" presStyleIdx="4" presStyleCnt="6"/>
      <dgm:spPr/>
    </dgm:pt>
    <dgm:pt modelId="{07267ACC-63E4-E84B-BDC7-FA78703E79DB}" type="pres">
      <dgm:prSet presAssocID="{3A3F7ACB-4E90-4CE5-9713-F05EFEF3D1A2}" presName="horz1" presStyleCnt="0"/>
      <dgm:spPr/>
    </dgm:pt>
    <dgm:pt modelId="{17DA945A-9112-9E48-A1CE-93389E7E62A9}" type="pres">
      <dgm:prSet presAssocID="{3A3F7ACB-4E90-4CE5-9713-F05EFEF3D1A2}" presName="tx1" presStyleLbl="revTx" presStyleIdx="4" presStyleCnt="6"/>
      <dgm:spPr/>
    </dgm:pt>
    <dgm:pt modelId="{D13FF630-2555-E341-8508-34790FFB8FC0}" type="pres">
      <dgm:prSet presAssocID="{3A3F7ACB-4E90-4CE5-9713-F05EFEF3D1A2}" presName="vert1" presStyleCnt="0"/>
      <dgm:spPr/>
    </dgm:pt>
    <dgm:pt modelId="{572E35C0-3368-274B-B0B5-51AF1D32A3A6}" type="pres">
      <dgm:prSet presAssocID="{870E053A-B8CF-9D48-B705-051F920BFB08}" presName="thickLine" presStyleLbl="alignNode1" presStyleIdx="5" presStyleCnt="6"/>
      <dgm:spPr/>
    </dgm:pt>
    <dgm:pt modelId="{FE48A08F-5253-5C43-96FE-3C40306DB142}" type="pres">
      <dgm:prSet presAssocID="{870E053A-B8CF-9D48-B705-051F920BFB08}" presName="horz1" presStyleCnt="0"/>
      <dgm:spPr/>
    </dgm:pt>
    <dgm:pt modelId="{26184699-8AFF-DF44-A80C-C4F04EA09C8F}" type="pres">
      <dgm:prSet presAssocID="{870E053A-B8CF-9D48-B705-051F920BFB08}" presName="tx1" presStyleLbl="revTx" presStyleIdx="5" presStyleCnt="6"/>
      <dgm:spPr/>
    </dgm:pt>
    <dgm:pt modelId="{50ADDDA7-9179-4846-92DA-924DD99FEA96}" type="pres">
      <dgm:prSet presAssocID="{870E053A-B8CF-9D48-B705-051F920BFB08}" presName="vert1" presStyleCnt="0"/>
      <dgm:spPr/>
    </dgm:pt>
  </dgm:ptLst>
  <dgm:cxnLst>
    <dgm:cxn modelId="{9C4D0C05-2BE2-6844-9A24-89B001D3DDFE}" type="presOf" srcId="{B9C0D43F-3C33-4882-8EF8-F66EDBBCB3F7}" destId="{EEA25320-A2A2-2C42-AC6A-630F39EF9843}" srcOrd="0" destOrd="0" presId="urn:microsoft.com/office/officeart/2008/layout/LinedList"/>
    <dgm:cxn modelId="{E3E06B0B-64B0-D245-93B9-0A3A44A2C57D}" type="presOf" srcId="{870E053A-B8CF-9D48-B705-051F920BFB08}" destId="{26184699-8AFF-DF44-A80C-C4F04EA09C8F}" srcOrd="0" destOrd="0" presId="urn:microsoft.com/office/officeart/2008/layout/LinedList"/>
    <dgm:cxn modelId="{DB188D18-FD6A-5045-ADD7-83E94FDF00E5}" type="presOf" srcId="{3D87BF96-F067-41A3-8BBF-27B3F1C41FCD}" destId="{7710B36A-0240-CF4F-9614-44A4B4F87C55}" srcOrd="0" destOrd="0" presId="urn:microsoft.com/office/officeart/2008/layout/LinedList"/>
    <dgm:cxn modelId="{56EC784D-AAB3-40D1-A3B6-4EA029BC6543}" srcId="{33E9C5CA-5739-429A-9BD0-0CD7ABAB00FD}" destId="{558A2D44-C818-4D0D-8D16-3047E940A648}" srcOrd="3" destOrd="0" parTransId="{A8F52BC0-B646-4E95-B807-A4E3A4848B33}" sibTransId="{E1D1B68B-6753-4D27-814B-D9C6B6EE600D}"/>
    <dgm:cxn modelId="{17EC6759-2856-4B55-A4E9-2A6A5928788A}" srcId="{33E9C5CA-5739-429A-9BD0-0CD7ABAB00FD}" destId="{B9C0D43F-3C33-4882-8EF8-F66EDBBCB3F7}" srcOrd="0" destOrd="0" parTransId="{D7998C35-204E-4C05-8FB7-3B088049E46E}" sibTransId="{CAD95DC3-3C6F-4C22-8C3C-8D40CB9FEE16}"/>
    <dgm:cxn modelId="{4726DD73-6CBB-44C4-8AD8-30C2C068B7A6}" srcId="{33E9C5CA-5739-429A-9BD0-0CD7ABAB00FD}" destId="{3D87BF96-F067-41A3-8BBF-27B3F1C41FCD}" srcOrd="1" destOrd="0" parTransId="{577B8D21-1402-49D0-B9CE-CE5D313F319F}" sibTransId="{F5D8758B-2CE8-44C8-ACE8-2E33B8A0DFFB}"/>
    <dgm:cxn modelId="{7D826D76-110C-0941-A45E-AED089014138}" type="presOf" srcId="{A2CA8EF9-1A2C-4001-B07E-6E064FD46703}" destId="{7E74A810-BC8E-4E4F-8DFB-4AAD6E6C8754}" srcOrd="0" destOrd="0" presId="urn:microsoft.com/office/officeart/2008/layout/LinedList"/>
    <dgm:cxn modelId="{56C9A3AB-F166-44FB-B6C2-70EF58C6D07F}" srcId="{33E9C5CA-5739-429A-9BD0-0CD7ABAB00FD}" destId="{3A3F7ACB-4E90-4CE5-9713-F05EFEF3D1A2}" srcOrd="4" destOrd="0" parTransId="{011CF61A-36FC-45B1-B3B2-B745180F3841}" sibTransId="{47C259C5-7B94-4849-B5C0-59DFC2A466A9}"/>
    <dgm:cxn modelId="{2EFDB2B2-8191-E941-A67B-462CA7E05E0D}" type="presOf" srcId="{33E9C5CA-5739-429A-9BD0-0CD7ABAB00FD}" destId="{1F5642CB-7037-E44A-8EF5-A2C0AE12D533}" srcOrd="0" destOrd="0" presId="urn:microsoft.com/office/officeart/2008/layout/LinedList"/>
    <dgm:cxn modelId="{5CF8D9B2-08CD-4E0A-B6B3-0BDF09AD256E}" srcId="{33E9C5CA-5739-429A-9BD0-0CD7ABAB00FD}" destId="{A2CA8EF9-1A2C-4001-B07E-6E064FD46703}" srcOrd="2" destOrd="0" parTransId="{A27A0C67-8ED1-4688-B1DF-336AC638E6C8}" sibTransId="{852F6848-F8DF-40A7-B7F5-7C65BA5A7CDC}"/>
    <dgm:cxn modelId="{34B0D4D6-7ACE-EA4E-81FD-7E06D3688715}" type="presOf" srcId="{558A2D44-C818-4D0D-8D16-3047E940A648}" destId="{37911C24-50C6-AE41-81BB-E9774F43A043}" srcOrd="0" destOrd="0" presId="urn:microsoft.com/office/officeart/2008/layout/LinedList"/>
    <dgm:cxn modelId="{808A98DF-7C6A-664D-8280-592C3F01A1CE}" type="presOf" srcId="{3A3F7ACB-4E90-4CE5-9713-F05EFEF3D1A2}" destId="{17DA945A-9112-9E48-A1CE-93389E7E62A9}" srcOrd="0" destOrd="0" presId="urn:microsoft.com/office/officeart/2008/layout/LinedList"/>
    <dgm:cxn modelId="{CE323BE0-05BA-A243-A34B-7456A8509673}" srcId="{33E9C5CA-5739-429A-9BD0-0CD7ABAB00FD}" destId="{870E053A-B8CF-9D48-B705-051F920BFB08}" srcOrd="5" destOrd="0" parTransId="{3C6C1544-DA02-F244-9935-77E2C50D337A}" sibTransId="{43CCAC5A-F323-C74A-AA15-12AE8E7E3AA8}"/>
    <dgm:cxn modelId="{BE27F081-4185-3D47-8063-F5B4C014F797}" type="presParOf" srcId="{1F5642CB-7037-E44A-8EF5-A2C0AE12D533}" destId="{EB389362-F078-464D-9171-6D8945A5C325}" srcOrd="0" destOrd="0" presId="urn:microsoft.com/office/officeart/2008/layout/LinedList"/>
    <dgm:cxn modelId="{52D717FD-7E92-2842-9E7B-49F84690BEF1}" type="presParOf" srcId="{1F5642CB-7037-E44A-8EF5-A2C0AE12D533}" destId="{231102CF-A19B-AA47-825F-0D95F783384F}" srcOrd="1" destOrd="0" presId="urn:microsoft.com/office/officeart/2008/layout/LinedList"/>
    <dgm:cxn modelId="{A2C1B5A3-C765-AF43-BC4F-E581259C9B85}" type="presParOf" srcId="{231102CF-A19B-AA47-825F-0D95F783384F}" destId="{EEA25320-A2A2-2C42-AC6A-630F39EF9843}" srcOrd="0" destOrd="0" presId="urn:microsoft.com/office/officeart/2008/layout/LinedList"/>
    <dgm:cxn modelId="{04640E24-8644-F94C-AB90-9C0E4C0812EC}" type="presParOf" srcId="{231102CF-A19B-AA47-825F-0D95F783384F}" destId="{5A1606A6-812D-3D44-85A1-4D64EAB17D75}" srcOrd="1" destOrd="0" presId="urn:microsoft.com/office/officeart/2008/layout/LinedList"/>
    <dgm:cxn modelId="{572496CB-FD33-714F-A085-C6DE51910E31}" type="presParOf" srcId="{1F5642CB-7037-E44A-8EF5-A2C0AE12D533}" destId="{D875481E-D1F8-FA41-B551-E957DBF4962E}" srcOrd="2" destOrd="0" presId="urn:microsoft.com/office/officeart/2008/layout/LinedList"/>
    <dgm:cxn modelId="{EF08F323-EB6A-7241-960D-96D7DDC4D499}" type="presParOf" srcId="{1F5642CB-7037-E44A-8EF5-A2C0AE12D533}" destId="{033F5B29-7CC0-C341-B1A1-2FE136398A63}" srcOrd="3" destOrd="0" presId="urn:microsoft.com/office/officeart/2008/layout/LinedList"/>
    <dgm:cxn modelId="{994A1716-BE53-C64D-AD94-B4C21992B8F1}" type="presParOf" srcId="{033F5B29-7CC0-C341-B1A1-2FE136398A63}" destId="{7710B36A-0240-CF4F-9614-44A4B4F87C55}" srcOrd="0" destOrd="0" presId="urn:microsoft.com/office/officeart/2008/layout/LinedList"/>
    <dgm:cxn modelId="{9E5F54FB-C308-3C49-9716-BAB877596AAE}" type="presParOf" srcId="{033F5B29-7CC0-C341-B1A1-2FE136398A63}" destId="{64692F55-AC8B-9440-8368-DE0751A8B4C1}" srcOrd="1" destOrd="0" presId="urn:microsoft.com/office/officeart/2008/layout/LinedList"/>
    <dgm:cxn modelId="{8AE87F1D-D48A-4F4B-8401-ED8ED4D97792}" type="presParOf" srcId="{1F5642CB-7037-E44A-8EF5-A2C0AE12D533}" destId="{DF573FE8-C863-CB46-AADC-6DA412E23EA6}" srcOrd="4" destOrd="0" presId="urn:microsoft.com/office/officeart/2008/layout/LinedList"/>
    <dgm:cxn modelId="{9E86AF4F-7B60-A143-9F45-D3110112E72B}" type="presParOf" srcId="{1F5642CB-7037-E44A-8EF5-A2C0AE12D533}" destId="{BA32878E-1858-874A-A06C-54B5FE9FB31E}" srcOrd="5" destOrd="0" presId="urn:microsoft.com/office/officeart/2008/layout/LinedList"/>
    <dgm:cxn modelId="{62DFBC23-6274-7743-80F1-E8D2E05BBEF2}" type="presParOf" srcId="{BA32878E-1858-874A-A06C-54B5FE9FB31E}" destId="{7E74A810-BC8E-4E4F-8DFB-4AAD6E6C8754}" srcOrd="0" destOrd="0" presId="urn:microsoft.com/office/officeart/2008/layout/LinedList"/>
    <dgm:cxn modelId="{C88D4C0A-63DA-2F40-BB6F-747F087AFEF4}" type="presParOf" srcId="{BA32878E-1858-874A-A06C-54B5FE9FB31E}" destId="{E9E271E0-DE49-6444-88D3-D6E4F640FF4A}" srcOrd="1" destOrd="0" presId="urn:microsoft.com/office/officeart/2008/layout/LinedList"/>
    <dgm:cxn modelId="{35236B8C-79EE-1945-B3DF-F0BED53BE45F}" type="presParOf" srcId="{1F5642CB-7037-E44A-8EF5-A2C0AE12D533}" destId="{C66BCA69-224F-5C4D-A257-D5E28A3E5457}" srcOrd="6" destOrd="0" presId="urn:microsoft.com/office/officeart/2008/layout/LinedList"/>
    <dgm:cxn modelId="{10013719-DB03-0445-8ACC-757BB3E0C910}" type="presParOf" srcId="{1F5642CB-7037-E44A-8EF5-A2C0AE12D533}" destId="{404290E2-8155-014E-B62F-A49A6557F862}" srcOrd="7" destOrd="0" presId="urn:microsoft.com/office/officeart/2008/layout/LinedList"/>
    <dgm:cxn modelId="{E10C5205-0A57-D549-B421-82426F855858}" type="presParOf" srcId="{404290E2-8155-014E-B62F-A49A6557F862}" destId="{37911C24-50C6-AE41-81BB-E9774F43A043}" srcOrd="0" destOrd="0" presId="urn:microsoft.com/office/officeart/2008/layout/LinedList"/>
    <dgm:cxn modelId="{EA3FAB7A-40D5-8445-B269-12412734B3C8}" type="presParOf" srcId="{404290E2-8155-014E-B62F-A49A6557F862}" destId="{62A3CE13-2E1A-944D-84D2-63DD8548DB0B}" srcOrd="1" destOrd="0" presId="urn:microsoft.com/office/officeart/2008/layout/LinedList"/>
    <dgm:cxn modelId="{5CC0F05D-E0F6-634F-A495-D5D4B0E4D112}" type="presParOf" srcId="{1F5642CB-7037-E44A-8EF5-A2C0AE12D533}" destId="{E95CBCB1-51E4-0A44-8D15-1AA4ABBE5DD4}" srcOrd="8" destOrd="0" presId="urn:microsoft.com/office/officeart/2008/layout/LinedList"/>
    <dgm:cxn modelId="{F4A53321-D1D0-4348-BF6C-93AFB95F6E94}" type="presParOf" srcId="{1F5642CB-7037-E44A-8EF5-A2C0AE12D533}" destId="{07267ACC-63E4-E84B-BDC7-FA78703E79DB}" srcOrd="9" destOrd="0" presId="urn:microsoft.com/office/officeart/2008/layout/LinedList"/>
    <dgm:cxn modelId="{BAF0D55F-BAEF-2949-8C3D-C5B5C1526941}" type="presParOf" srcId="{07267ACC-63E4-E84B-BDC7-FA78703E79DB}" destId="{17DA945A-9112-9E48-A1CE-93389E7E62A9}" srcOrd="0" destOrd="0" presId="urn:microsoft.com/office/officeart/2008/layout/LinedList"/>
    <dgm:cxn modelId="{3B80725F-D0E2-C647-9F6F-9985ADF09FA1}" type="presParOf" srcId="{07267ACC-63E4-E84B-BDC7-FA78703E79DB}" destId="{D13FF630-2555-E341-8508-34790FFB8FC0}" srcOrd="1" destOrd="0" presId="urn:microsoft.com/office/officeart/2008/layout/LinedList"/>
    <dgm:cxn modelId="{8A29A37A-3FCD-5D45-814E-4BFE90A878A7}" type="presParOf" srcId="{1F5642CB-7037-E44A-8EF5-A2C0AE12D533}" destId="{572E35C0-3368-274B-B0B5-51AF1D32A3A6}" srcOrd="10" destOrd="0" presId="urn:microsoft.com/office/officeart/2008/layout/LinedList"/>
    <dgm:cxn modelId="{5EAFA7C5-8EB2-BA48-B52B-C66FC7E0A7F9}" type="presParOf" srcId="{1F5642CB-7037-E44A-8EF5-A2C0AE12D533}" destId="{FE48A08F-5253-5C43-96FE-3C40306DB142}" srcOrd="11" destOrd="0" presId="urn:microsoft.com/office/officeart/2008/layout/LinedList"/>
    <dgm:cxn modelId="{351DDAB7-CA19-2A47-B7B3-6A09A3946695}" type="presParOf" srcId="{FE48A08F-5253-5C43-96FE-3C40306DB142}" destId="{26184699-8AFF-DF44-A80C-C4F04EA09C8F}" srcOrd="0" destOrd="0" presId="urn:microsoft.com/office/officeart/2008/layout/LinedList"/>
    <dgm:cxn modelId="{6E933E32-F62A-B247-8963-725D3ECDE610}" type="presParOf" srcId="{FE48A08F-5253-5C43-96FE-3C40306DB142}" destId="{50ADDDA7-9179-4846-92DA-924DD99FEA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376BD0-03BE-45F3-8FD4-B39BF2E3634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742D501-B1F3-40C7-A21D-214A9E9F2DEB}">
      <dgm:prSet/>
      <dgm:spPr/>
      <dgm:t>
        <a:bodyPr/>
        <a:lstStyle/>
        <a:p>
          <a:r>
            <a:rPr lang="pt-BR" dirty="0"/>
            <a:t>Sua circulação ocorre </a:t>
          </a:r>
          <a:r>
            <a:rPr lang="pt-BR" dirty="0" err="1"/>
            <a:t>peer-to-peer</a:t>
          </a:r>
          <a:r>
            <a:rPr lang="pt-BR" dirty="0"/>
            <a:t>, sem intermediário financeiro nem câmara de compensação. Depositadas em </a:t>
          </a:r>
          <a:r>
            <a:rPr lang="pt-BR" dirty="0" err="1"/>
            <a:t>criptowallets</a:t>
          </a:r>
          <a:r>
            <a:rPr lang="pt-BR" dirty="0"/>
            <a:t>, que são como arquivos de computador. Transferir </a:t>
          </a:r>
          <a:r>
            <a:rPr lang="pt-BR" dirty="0" err="1"/>
            <a:t>bitcoin</a:t>
          </a:r>
          <a:r>
            <a:rPr lang="pt-BR" dirty="0"/>
            <a:t> é como mandar um </a:t>
          </a:r>
          <a:r>
            <a:rPr lang="pt-BR" dirty="0" err="1"/>
            <a:t>email</a:t>
          </a:r>
          <a:r>
            <a:rPr lang="pt-BR" dirty="0"/>
            <a:t> (também usa protocolo aberto e interoperacional).</a:t>
          </a:r>
          <a:endParaRPr lang="en-US" dirty="0"/>
        </a:p>
      </dgm:t>
    </dgm:pt>
    <dgm:pt modelId="{B038B5C7-24EA-4F4B-9FF9-B4E77075D5F9}" type="parTrans" cxnId="{5ADC139A-E50F-4A32-BBD3-94B607E1E8FD}">
      <dgm:prSet/>
      <dgm:spPr/>
      <dgm:t>
        <a:bodyPr/>
        <a:lstStyle/>
        <a:p>
          <a:endParaRPr lang="en-US"/>
        </a:p>
      </dgm:t>
    </dgm:pt>
    <dgm:pt modelId="{D3D744BD-183E-46A2-AACB-E7C186AB8BC4}" type="sibTrans" cxnId="{5ADC139A-E50F-4A32-BBD3-94B607E1E8FD}">
      <dgm:prSet/>
      <dgm:spPr/>
      <dgm:t>
        <a:bodyPr/>
        <a:lstStyle/>
        <a:p>
          <a:endParaRPr lang="en-US"/>
        </a:p>
      </dgm:t>
    </dgm:pt>
    <dgm:pt modelId="{32825210-826A-410B-800B-28E74359E980}">
      <dgm:prSet/>
      <dgm:spPr/>
      <dgm:t>
        <a:bodyPr/>
        <a:lstStyle/>
        <a:p>
          <a:r>
            <a:rPr lang="pt-BR"/>
            <a:t>Depois do bitcoin, a mais importante é a Ethereum. Litecoin permite operações em grande velocidade. Dodgecoin.</a:t>
          </a:r>
          <a:endParaRPr lang="en-US"/>
        </a:p>
      </dgm:t>
    </dgm:pt>
    <dgm:pt modelId="{4922A3B8-E033-44FF-810D-698D0E5657A7}" type="parTrans" cxnId="{D0A3DAFE-B644-456E-91FE-9DED225E461E}">
      <dgm:prSet/>
      <dgm:spPr/>
      <dgm:t>
        <a:bodyPr/>
        <a:lstStyle/>
        <a:p>
          <a:endParaRPr lang="en-US"/>
        </a:p>
      </dgm:t>
    </dgm:pt>
    <dgm:pt modelId="{4304E486-1618-4D53-ADEE-07EED4F17EAF}" type="sibTrans" cxnId="{D0A3DAFE-B644-456E-91FE-9DED225E461E}">
      <dgm:prSet/>
      <dgm:spPr/>
      <dgm:t>
        <a:bodyPr/>
        <a:lstStyle/>
        <a:p>
          <a:endParaRPr lang="en-US"/>
        </a:p>
      </dgm:t>
    </dgm:pt>
    <dgm:pt modelId="{DAAEF151-07B7-43B5-B8B7-FBD500FB29CC}">
      <dgm:prSet/>
      <dgm:spPr/>
      <dgm:t>
        <a:bodyPr/>
        <a:lstStyle/>
        <a:p>
          <a:r>
            <a:rPr lang="pt-BR"/>
            <a:t>Podemos saber em que carteiras estão as bitcoins, mas não quem é seu titular. Bitcoin usa pseudônimos, não usuários anônimos</a:t>
          </a:r>
          <a:endParaRPr lang="en-US"/>
        </a:p>
      </dgm:t>
    </dgm:pt>
    <dgm:pt modelId="{7E2A9BDB-A7BD-4284-B9F1-DB34BBE4B3A1}" type="parTrans" cxnId="{3E32559E-013D-42D6-84A8-C642636D2F05}">
      <dgm:prSet/>
      <dgm:spPr/>
      <dgm:t>
        <a:bodyPr/>
        <a:lstStyle/>
        <a:p>
          <a:endParaRPr lang="en-US"/>
        </a:p>
      </dgm:t>
    </dgm:pt>
    <dgm:pt modelId="{30B8EA75-A37E-4067-8E03-CC87FBD40899}" type="sibTrans" cxnId="{3E32559E-013D-42D6-84A8-C642636D2F05}">
      <dgm:prSet/>
      <dgm:spPr/>
      <dgm:t>
        <a:bodyPr/>
        <a:lstStyle/>
        <a:p>
          <a:endParaRPr lang="en-US"/>
        </a:p>
      </dgm:t>
    </dgm:pt>
    <dgm:pt modelId="{53A67FAF-81CC-462D-B0D7-C30CC5B36766}">
      <dgm:prSet/>
      <dgm:spPr/>
      <dgm:t>
        <a:bodyPr/>
        <a:lstStyle/>
        <a:p>
          <a:r>
            <a:rPr lang="pt-BR" dirty="0"/>
            <a:t>Algumas são mais rastreáveis (</a:t>
          </a:r>
          <a:r>
            <a:rPr lang="pt-BR" dirty="0" err="1"/>
            <a:t>Bitcoin</a:t>
          </a:r>
          <a:r>
            <a:rPr lang="pt-BR" dirty="0"/>
            <a:t>), outras mais opacas (</a:t>
          </a:r>
          <a:r>
            <a:rPr lang="pt-BR" dirty="0" err="1"/>
            <a:t>monero</a:t>
          </a:r>
          <a:r>
            <a:rPr lang="pt-BR" dirty="0"/>
            <a:t>)</a:t>
          </a:r>
          <a:endParaRPr lang="en-US" dirty="0"/>
        </a:p>
      </dgm:t>
    </dgm:pt>
    <dgm:pt modelId="{666D06B4-FE59-4558-A356-C6E143E815B8}" type="parTrans" cxnId="{5C598841-1029-45BF-837D-688AED6C9804}">
      <dgm:prSet/>
      <dgm:spPr/>
      <dgm:t>
        <a:bodyPr/>
        <a:lstStyle/>
        <a:p>
          <a:endParaRPr lang="en-US"/>
        </a:p>
      </dgm:t>
    </dgm:pt>
    <dgm:pt modelId="{83EADF67-A556-4BB7-835F-6D5F5C84D86C}" type="sibTrans" cxnId="{5C598841-1029-45BF-837D-688AED6C9804}">
      <dgm:prSet/>
      <dgm:spPr/>
      <dgm:t>
        <a:bodyPr/>
        <a:lstStyle/>
        <a:p>
          <a:endParaRPr lang="en-US"/>
        </a:p>
      </dgm:t>
    </dgm:pt>
    <dgm:pt modelId="{B097D048-6F69-114A-B57C-FB53C0B0B7A1}">
      <dgm:prSet/>
      <dgm:spPr/>
      <dgm:t>
        <a:bodyPr/>
        <a:lstStyle/>
        <a:p>
          <a:r>
            <a:rPr lang="pt-BR" dirty="0"/>
            <a:t>Operações são irreversíveis e irretratáveis</a:t>
          </a:r>
        </a:p>
      </dgm:t>
    </dgm:pt>
    <dgm:pt modelId="{FB8F4B21-E340-814C-ACFD-A4F693AB14F8}" type="parTrans" cxnId="{9B30ED63-7A3E-764F-9E5B-F61FCED4CA6F}">
      <dgm:prSet/>
      <dgm:spPr/>
      <dgm:t>
        <a:bodyPr/>
        <a:lstStyle/>
        <a:p>
          <a:endParaRPr lang="pt-BR"/>
        </a:p>
      </dgm:t>
    </dgm:pt>
    <dgm:pt modelId="{D479E2BA-D2CC-C049-AC34-0259E6FA2C58}" type="sibTrans" cxnId="{9B30ED63-7A3E-764F-9E5B-F61FCED4CA6F}">
      <dgm:prSet/>
      <dgm:spPr/>
      <dgm:t>
        <a:bodyPr/>
        <a:lstStyle/>
        <a:p>
          <a:endParaRPr lang="pt-BR"/>
        </a:p>
      </dgm:t>
    </dgm:pt>
    <dgm:pt modelId="{125E5994-E9BE-2847-AB05-AB4807BD31CC}">
      <dgm:prSet/>
      <dgm:spPr/>
      <dgm:t>
        <a:bodyPr/>
        <a:lstStyle/>
        <a:p>
          <a:r>
            <a:rPr lang="pt-BR" dirty="0"/>
            <a:t>Não há limites ou controles de transferências,</a:t>
          </a:r>
        </a:p>
      </dgm:t>
    </dgm:pt>
    <dgm:pt modelId="{02C50496-4564-F146-8F67-3E6572682A47}" type="parTrans" cxnId="{3EEA61D8-F397-1A47-8E4A-02244240285F}">
      <dgm:prSet/>
      <dgm:spPr/>
      <dgm:t>
        <a:bodyPr/>
        <a:lstStyle/>
        <a:p>
          <a:endParaRPr lang="pt-BR"/>
        </a:p>
      </dgm:t>
    </dgm:pt>
    <dgm:pt modelId="{28A82CC4-44D8-DD40-8C58-7CA7BEEE31F2}" type="sibTrans" cxnId="{3EEA61D8-F397-1A47-8E4A-02244240285F}">
      <dgm:prSet/>
      <dgm:spPr/>
      <dgm:t>
        <a:bodyPr/>
        <a:lstStyle/>
        <a:p>
          <a:endParaRPr lang="pt-BR"/>
        </a:p>
      </dgm:t>
    </dgm:pt>
    <dgm:pt modelId="{225DBAFF-1719-6A48-8A75-F4FD0A62E5BE}" type="pres">
      <dgm:prSet presAssocID="{80376BD0-03BE-45F3-8FD4-B39BF2E36340}" presName="vert0" presStyleCnt="0">
        <dgm:presLayoutVars>
          <dgm:dir/>
          <dgm:animOne val="branch"/>
          <dgm:animLvl val="lvl"/>
        </dgm:presLayoutVars>
      </dgm:prSet>
      <dgm:spPr/>
    </dgm:pt>
    <dgm:pt modelId="{7842E80C-6C27-454F-AFA9-280B579CC959}" type="pres">
      <dgm:prSet presAssocID="{E742D501-B1F3-40C7-A21D-214A9E9F2DEB}" presName="thickLine" presStyleLbl="alignNode1" presStyleIdx="0" presStyleCnt="6"/>
      <dgm:spPr/>
    </dgm:pt>
    <dgm:pt modelId="{EED9F857-92C4-6445-810B-468376031353}" type="pres">
      <dgm:prSet presAssocID="{E742D501-B1F3-40C7-A21D-214A9E9F2DEB}" presName="horz1" presStyleCnt="0"/>
      <dgm:spPr/>
    </dgm:pt>
    <dgm:pt modelId="{AF73E907-B550-714F-A725-1D0A5BCFA373}" type="pres">
      <dgm:prSet presAssocID="{E742D501-B1F3-40C7-A21D-214A9E9F2DEB}" presName="tx1" presStyleLbl="revTx" presStyleIdx="0" presStyleCnt="6"/>
      <dgm:spPr/>
    </dgm:pt>
    <dgm:pt modelId="{0F9FB2AE-A181-3749-8AF1-E851095E876E}" type="pres">
      <dgm:prSet presAssocID="{E742D501-B1F3-40C7-A21D-214A9E9F2DEB}" presName="vert1" presStyleCnt="0"/>
      <dgm:spPr/>
    </dgm:pt>
    <dgm:pt modelId="{39E58387-DB82-B94E-A8B4-1FF1ACBCD956}" type="pres">
      <dgm:prSet presAssocID="{32825210-826A-410B-800B-28E74359E980}" presName="thickLine" presStyleLbl="alignNode1" presStyleIdx="1" presStyleCnt="6"/>
      <dgm:spPr/>
    </dgm:pt>
    <dgm:pt modelId="{8C015A6C-6130-7545-8807-B55FEE045FF7}" type="pres">
      <dgm:prSet presAssocID="{32825210-826A-410B-800B-28E74359E980}" presName="horz1" presStyleCnt="0"/>
      <dgm:spPr/>
    </dgm:pt>
    <dgm:pt modelId="{622E746B-742F-D547-85DB-A686078E5A44}" type="pres">
      <dgm:prSet presAssocID="{32825210-826A-410B-800B-28E74359E980}" presName="tx1" presStyleLbl="revTx" presStyleIdx="1" presStyleCnt="6"/>
      <dgm:spPr/>
    </dgm:pt>
    <dgm:pt modelId="{9DA2AF42-9653-B54C-BCE8-9C63E4FA5EA2}" type="pres">
      <dgm:prSet presAssocID="{32825210-826A-410B-800B-28E74359E980}" presName="vert1" presStyleCnt="0"/>
      <dgm:spPr/>
    </dgm:pt>
    <dgm:pt modelId="{6B83FD48-0F4F-CC4F-BD9E-3D6A613443C7}" type="pres">
      <dgm:prSet presAssocID="{DAAEF151-07B7-43B5-B8B7-FBD500FB29CC}" presName="thickLine" presStyleLbl="alignNode1" presStyleIdx="2" presStyleCnt="6"/>
      <dgm:spPr/>
    </dgm:pt>
    <dgm:pt modelId="{E6D1FDD5-61EA-454D-B973-98FF3706A075}" type="pres">
      <dgm:prSet presAssocID="{DAAEF151-07B7-43B5-B8B7-FBD500FB29CC}" presName="horz1" presStyleCnt="0"/>
      <dgm:spPr/>
    </dgm:pt>
    <dgm:pt modelId="{58BCF123-8F82-7B41-A899-C40026893B4C}" type="pres">
      <dgm:prSet presAssocID="{DAAEF151-07B7-43B5-B8B7-FBD500FB29CC}" presName="tx1" presStyleLbl="revTx" presStyleIdx="2" presStyleCnt="6"/>
      <dgm:spPr/>
    </dgm:pt>
    <dgm:pt modelId="{827320C6-63F2-FF43-B751-29FFB255B9D8}" type="pres">
      <dgm:prSet presAssocID="{DAAEF151-07B7-43B5-B8B7-FBD500FB29CC}" presName="vert1" presStyleCnt="0"/>
      <dgm:spPr/>
    </dgm:pt>
    <dgm:pt modelId="{F624C8A7-70EB-D347-A3B0-024369975588}" type="pres">
      <dgm:prSet presAssocID="{53A67FAF-81CC-462D-B0D7-C30CC5B36766}" presName="thickLine" presStyleLbl="alignNode1" presStyleIdx="3" presStyleCnt="6"/>
      <dgm:spPr/>
    </dgm:pt>
    <dgm:pt modelId="{D08E2ED7-3846-2345-994C-955E3AB3577A}" type="pres">
      <dgm:prSet presAssocID="{53A67FAF-81CC-462D-B0D7-C30CC5B36766}" presName="horz1" presStyleCnt="0"/>
      <dgm:spPr/>
    </dgm:pt>
    <dgm:pt modelId="{5608D251-104E-B74C-B1C8-230CC3BC7E1D}" type="pres">
      <dgm:prSet presAssocID="{53A67FAF-81CC-462D-B0D7-C30CC5B36766}" presName="tx1" presStyleLbl="revTx" presStyleIdx="3" presStyleCnt="6"/>
      <dgm:spPr/>
    </dgm:pt>
    <dgm:pt modelId="{3B9808F1-8824-964A-9630-D6F6B7451E39}" type="pres">
      <dgm:prSet presAssocID="{53A67FAF-81CC-462D-B0D7-C30CC5B36766}" presName="vert1" presStyleCnt="0"/>
      <dgm:spPr/>
    </dgm:pt>
    <dgm:pt modelId="{0AA7761C-9459-0046-90F2-95C1522A8344}" type="pres">
      <dgm:prSet presAssocID="{B097D048-6F69-114A-B57C-FB53C0B0B7A1}" presName="thickLine" presStyleLbl="alignNode1" presStyleIdx="4" presStyleCnt="6"/>
      <dgm:spPr/>
    </dgm:pt>
    <dgm:pt modelId="{41650A9F-E758-C746-A94E-2F00E331872C}" type="pres">
      <dgm:prSet presAssocID="{B097D048-6F69-114A-B57C-FB53C0B0B7A1}" presName="horz1" presStyleCnt="0"/>
      <dgm:spPr/>
    </dgm:pt>
    <dgm:pt modelId="{29233E6C-D866-AE46-927A-CD0B76CF81F1}" type="pres">
      <dgm:prSet presAssocID="{B097D048-6F69-114A-B57C-FB53C0B0B7A1}" presName="tx1" presStyleLbl="revTx" presStyleIdx="4" presStyleCnt="6"/>
      <dgm:spPr/>
    </dgm:pt>
    <dgm:pt modelId="{CE4B0D11-A28D-0046-B597-B8218FB39AB9}" type="pres">
      <dgm:prSet presAssocID="{B097D048-6F69-114A-B57C-FB53C0B0B7A1}" presName="vert1" presStyleCnt="0"/>
      <dgm:spPr/>
    </dgm:pt>
    <dgm:pt modelId="{53E8B659-F285-3A42-B5D8-0717DB33C6E1}" type="pres">
      <dgm:prSet presAssocID="{125E5994-E9BE-2847-AB05-AB4807BD31CC}" presName="thickLine" presStyleLbl="alignNode1" presStyleIdx="5" presStyleCnt="6"/>
      <dgm:spPr/>
    </dgm:pt>
    <dgm:pt modelId="{35AA81F1-F1DF-D446-9248-42DF01890ACC}" type="pres">
      <dgm:prSet presAssocID="{125E5994-E9BE-2847-AB05-AB4807BD31CC}" presName="horz1" presStyleCnt="0"/>
      <dgm:spPr/>
    </dgm:pt>
    <dgm:pt modelId="{6E79B874-A9DB-F843-A5F0-1C05F9EACC33}" type="pres">
      <dgm:prSet presAssocID="{125E5994-E9BE-2847-AB05-AB4807BD31CC}" presName="tx1" presStyleLbl="revTx" presStyleIdx="5" presStyleCnt="6"/>
      <dgm:spPr/>
    </dgm:pt>
    <dgm:pt modelId="{CFDF8C44-CCB2-3148-BDED-D3DF491A4BC0}" type="pres">
      <dgm:prSet presAssocID="{125E5994-E9BE-2847-AB05-AB4807BD31CC}" presName="vert1" presStyleCnt="0"/>
      <dgm:spPr/>
    </dgm:pt>
  </dgm:ptLst>
  <dgm:cxnLst>
    <dgm:cxn modelId="{8FE22223-C6DE-C14B-AB99-9E79975A41CE}" type="presOf" srcId="{53A67FAF-81CC-462D-B0D7-C30CC5B36766}" destId="{5608D251-104E-B74C-B1C8-230CC3BC7E1D}" srcOrd="0" destOrd="0" presId="urn:microsoft.com/office/officeart/2008/layout/LinedList"/>
    <dgm:cxn modelId="{DA09D726-99DE-BF4A-9B34-3D329BE79874}" type="presOf" srcId="{B097D048-6F69-114A-B57C-FB53C0B0B7A1}" destId="{29233E6C-D866-AE46-927A-CD0B76CF81F1}" srcOrd="0" destOrd="0" presId="urn:microsoft.com/office/officeart/2008/layout/LinedList"/>
    <dgm:cxn modelId="{0B85813B-A9E1-E147-95F6-BC7715C0FDD4}" type="presOf" srcId="{E742D501-B1F3-40C7-A21D-214A9E9F2DEB}" destId="{AF73E907-B550-714F-A725-1D0A5BCFA373}" srcOrd="0" destOrd="0" presId="urn:microsoft.com/office/officeart/2008/layout/LinedList"/>
    <dgm:cxn modelId="{5C598841-1029-45BF-837D-688AED6C9804}" srcId="{80376BD0-03BE-45F3-8FD4-B39BF2E36340}" destId="{53A67FAF-81CC-462D-B0D7-C30CC5B36766}" srcOrd="3" destOrd="0" parTransId="{666D06B4-FE59-4558-A356-C6E143E815B8}" sibTransId="{83EADF67-A556-4BB7-835F-6D5F5C84D86C}"/>
    <dgm:cxn modelId="{C127DD50-F9A5-9749-9C55-C10A28C4A632}" type="presOf" srcId="{DAAEF151-07B7-43B5-B8B7-FBD500FB29CC}" destId="{58BCF123-8F82-7B41-A899-C40026893B4C}" srcOrd="0" destOrd="0" presId="urn:microsoft.com/office/officeart/2008/layout/LinedList"/>
    <dgm:cxn modelId="{9B30ED63-7A3E-764F-9E5B-F61FCED4CA6F}" srcId="{80376BD0-03BE-45F3-8FD4-B39BF2E36340}" destId="{B097D048-6F69-114A-B57C-FB53C0B0B7A1}" srcOrd="4" destOrd="0" parTransId="{FB8F4B21-E340-814C-ACFD-A4F693AB14F8}" sibTransId="{D479E2BA-D2CC-C049-AC34-0259E6FA2C58}"/>
    <dgm:cxn modelId="{5ADC139A-E50F-4A32-BBD3-94B607E1E8FD}" srcId="{80376BD0-03BE-45F3-8FD4-B39BF2E36340}" destId="{E742D501-B1F3-40C7-A21D-214A9E9F2DEB}" srcOrd="0" destOrd="0" parTransId="{B038B5C7-24EA-4F4B-9FF9-B4E77075D5F9}" sibTransId="{D3D744BD-183E-46A2-AACB-E7C186AB8BC4}"/>
    <dgm:cxn modelId="{3E32559E-013D-42D6-84A8-C642636D2F05}" srcId="{80376BD0-03BE-45F3-8FD4-B39BF2E36340}" destId="{DAAEF151-07B7-43B5-B8B7-FBD500FB29CC}" srcOrd="2" destOrd="0" parTransId="{7E2A9BDB-A7BD-4284-B9F1-DB34BBE4B3A1}" sibTransId="{30B8EA75-A37E-4067-8E03-CC87FBD40899}"/>
    <dgm:cxn modelId="{2C6CFFB2-589E-B648-AE7E-4195A06F9F7F}" type="presOf" srcId="{125E5994-E9BE-2847-AB05-AB4807BD31CC}" destId="{6E79B874-A9DB-F843-A5F0-1C05F9EACC33}" srcOrd="0" destOrd="0" presId="urn:microsoft.com/office/officeart/2008/layout/LinedList"/>
    <dgm:cxn modelId="{0A22F8C6-8016-9945-AEA8-4527885C8770}" type="presOf" srcId="{80376BD0-03BE-45F3-8FD4-B39BF2E36340}" destId="{225DBAFF-1719-6A48-8A75-F4FD0A62E5BE}" srcOrd="0" destOrd="0" presId="urn:microsoft.com/office/officeart/2008/layout/LinedList"/>
    <dgm:cxn modelId="{3EEA61D8-F397-1A47-8E4A-02244240285F}" srcId="{80376BD0-03BE-45F3-8FD4-B39BF2E36340}" destId="{125E5994-E9BE-2847-AB05-AB4807BD31CC}" srcOrd="5" destOrd="0" parTransId="{02C50496-4564-F146-8F67-3E6572682A47}" sibTransId="{28A82CC4-44D8-DD40-8C58-7CA7BEEE31F2}"/>
    <dgm:cxn modelId="{491B3EE7-F7F8-D84A-869F-071FA0134368}" type="presOf" srcId="{32825210-826A-410B-800B-28E74359E980}" destId="{622E746B-742F-D547-85DB-A686078E5A44}" srcOrd="0" destOrd="0" presId="urn:microsoft.com/office/officeart/2008/layout/LinedList"/>
    <dgm:cxn modelId="{D0A3DAFE-B644-456E-91FE-9DED225E461E}" srcId="{80376BD0-03BE-45F3-8FD4-B39BF2E36340}" destId="{32825210-826A-410B-800B-28E74359E980}" srcOrd="1" destOrd="0" parTransId="{4922A3B8-E033-44FF-810D-698D0E5657A7}" sibTransId="{4304E486-1618-4D53-ADEE-07EED4F17EAF}"/>
    <dgm:cxn modelId="{7E2A23ED-929A-1B4A-BD87-5C989E29BAE3}" type="presParOf" srcId="{225DBAFF-1719-6A48-8A75-F4FD0A62E5BE}" destId="{7842E80C-6C27-454F-AFA9-280B579CC959}" srcOrd="0" destOrd="0" presId="urn:microsoft.com/office/officeart/2008/layout/LinedList"/>
    <dgm:cxn modelId="{9D53DA42-CFC2-844D-BE05-3862F5F531CB}" type="presParOf" srcId="{225DBAFF-1719-6A48-8A75-F4FD0A62E5BE}" destId="{EED9F857-92C4-6445-810B-468376031353}" srcOrd="1" destOrd="0" presId="urn:microsoft.com/office/officeart/2008/layout/LinedList"/>
    <dgm:cxn modelId="{267B2495-3617-AC4A-9CCF-60C8A97989C4}" type="presParOf" srcId="{EED9F857-92C4-6445-810B-468376031353}" destId="{AF73E907-B550-714F-A725-1D0A5BCFA373}" srcOrd="0" destOrd="0" presId="urn:microsoft.com/office/officeart/2008/layout/LinedList"/>
    <dgm:cxn modelId="{F47E5ADD-74BD-4545-8231-EB9A529479D3}" type="presParOf" srcId="{EED9F857-92C4-6445-810B-468376031353}" destId="{0F9FB2AE-A181-3749-8AF1-E851095E876E}" srcOrd="1" destOrd="0" presId="urn:microsoft.com/office/officeart/2008/layout/LinedList"/>
    <dgm:cxn modelId="{F4ABE483-7A52-5944-A6EC-AAE07D8AD35A}" type="presParOf" srcId="{225DBAFF-1719-6A48-8A75-F4FD0A62E5BE}" destId="{39E58387-DB82-B94E-A8B4-1FF1ACBCD956}" srcOrd="2" destOrd="0" presId="urn:microsoft.com/office/officeart/2008/layout/LinedList"/>
    <dgm:cxn modelId="{F6B35CE9-8014-CE43-832F-EB8A1C0EC905}" type="presParOf" srcId="{225DBAFF-1719-6A48-8A75-F4FD0A62E5BE}" destId="{8C015A6C-6130-7545-8807-B55FEE045FF7}" srcOrd="3" destOrd="0" presId="urn:microsoft.com/office/officeart/2008/layout/LinedList"/>
    <dgm:cxn modelId="{B2052FA4-55AC-D942-9BA3-86700C92C57B}" type="presParOf" srcId="{8C015A6C-6130-7545-8807-B55FEE045FF7}" destId="{622E746B-742F-D547-85DB-A686078E5A44}" srcOrd="0" destOrd="0" presId="urn:microsoft.com/office/officeart/2008/layout/LinedList"/>
    <dgm:cxn modelId="{D944C244-D2B9-9C40-A4D7-2FE306EB5EF1}" type="presParOf" srcId="{8C015A6C-6130-7545-8807-B55FEE045FF7}" destId="{9DA2AF42-9653-B54C-BCE8-9C63E4FA5EA2}" srcOrd="1" destOrd="0" presId="urn:microsoft.com/office/officeart/2008/layout/LinedList"/>
    <dgm:cxn modelId="{A5A22774-40E8-014C-9DA2-8648B32903DC}" type="presParOf" srcId="{225DBAFF-1719-6A48-8A75-F4FD0A62E5BE}" destId="{6B83FD48-0F4F-CC4F-BD9E-3D6A613443C7}" srcOrd="4" destOrd="0" presId="urn:microsoft.com/office/officeart/2008/layout/LinedList"/>
    <dgm:cxn modelId="{E75A27B2-1387-CC4B-B3D5-51E9688A1882}" type="presParOf" srcId="{225DBAFF-1719-6A48-8A75-F4FD0A62E5BE}" destId="{E6D1FDD5-61EA-454D-B973-98FF3706A075}" srcOrd="5" destOrd="0" presId="urn:microsoft.com/office/officeart/2008/layout/LinedList"/>
    <dgm:cxn modelId="{153527E2-4C86-5E48-9C66-17E9681F5549}" type="presParOf" srcId="{E6D1FDD5-61EA-454D-B973-98FF3706A075}" destId="{58BCF123-8F82-7B41-A899-C40026893B4C}" srcOrd="0" destOrd="0" presId="urn:microsoft.com/office/officeart/2008/layout/LinedList"/>
    <dgm:cxn modelId="{E22EDFB1-DEDA-1F45-94B5-9687621868AF}" type="presParOf" srcId="{E6D1FDD5-61EA-454D-B973-98FF3706A075}" destId="{827320C6-63F2-FF43-B751-29FFB255B9D8}" srcOrd="1" destOrd="0" presId="urn:microsoft.com/office/officeart/2008/layout/LinedList"/>
    <dgm:cxn modelId="{F1522B98-E9A9-7A44-8B18-20509687EA7D}" type="presParOf" srcId="{225DBAFF-1719-6A48-8A75-F4FD0A62E5BE}" destId="{F624C8A7-70EB-D347-A3B0-024369975588}" srcOrd="6" destOrd="0" presId="urn:microsoft.com/office/officeart/2008/layout/LinedList"/>
    <dgm:cxn modelId="{A21E7575-A232-BC42-99B8-58CC786AD7F7}" type="presParOf" srcId="{225DBAFF-1719-6A48-8A75-F4FD0A62E5BE}" destId="{D08E2ED7-3846-2345-994C-955E3AB3577A}" srcOrd="7" destOrd="0" presId="urn:microsoft.com/office/officeart/2008/layout/LinedList"/>
    <dgm:cxn modelId="{AC5E188A-9091-584B-81E7-E22289B82634}" type="presParOf" srcId="{D08E2ED7-3846-2345-994C-955E3AB3577A}" destId="{5608D251-104E-B74C-B1C8-230CC3BC7E1D}" srcOrd="0" destOrd="0" presId="urn:microsoft.com/office/officeart/2008/layout/LinedList"/>
    <dgm:cxn modelId="{DB0D458A-3CB3-8943-B28F-03A8235BAA4A}" type="presParOf" srcId="{D08E2ED7-3846-2345-994C-955E3AB3577A}" destId="{3B9808F1-8824-964A-9630-D6F6B7451E39}" srcOrd="1" destOrd="0" presId="urn:microsoft.com/office/officeart/2008/layout/LinedList"/>
    <dgm:cxn modelId="{60C3FDAB-3E34-F444-8380-1825DA812418}" type="presParOf" srcId="{225DBAFF-1719-6A48-8A75-F4FD0A62E5BE}" destId="{0AA7761C-9459-0046-90F2-95C1522A8344}" srcOrd="8" destOrd="0" presId="urn:microsoft.com/office/officeart/2008/layout/LinedList"/>
    <dgm:cxn modelId="{CB3AC47E-46ED-D043-B779-F78CD14E05D7}" type="presParOf" srcId="{225DBAFF-1719-6A48-8A75-F4FD0A62E5BE}" destId="{41650A9F-E758-C746-A94E-2F00E331872C}" srcOrd="9" destOrd="0" presId="urn:microsoft.com/office/officeart/2008/layout/LinedList"/>
    <dgm:cxn modelId="{D1D2F4A2-1577-8E49-A626-9B0352DEFCA4}" type="presParOf" srcId="{41650A9F-E758-C746-A94E-2F00E331872C}" destId="{29233E6C-D866-AE46-927A-CD0B76CF81F1}" srcOrd="0" destOrd="0" presId="urn:microsoft.com/office/officeart/2008/layout/LinedList"/>
    <dgm:cxn modelId="{7DE69B98-8DAB-8341-BEA2-EC873E6D14BD}" type="presParOf" srcId="{41650A9F-E758-C746-A94E-2F00E331872C}" destId="{CE4B0D11-A28D-0046-B597-B8218FB39AB9}" srcOrd="1" destOrd="0" presId="urn:microsoft.com/office/officeart/2008/layout/LinedList"/>
    <dgm:cxn modelId="{B4CEC694-0140-B74D-B1CC-6A1A1305F164}" type="presParOf" srcId="{225DBAFF-1719-6A48-8A75-F4FD0A62E5BE}" destId="{53E8B659-F285-3A42-B5D8-0717DB33C6E1}" srcOrd="10" destOrd="0" presId="urn:microsoft.com/office/officeart/2008/layout/LinedList"/>
    <dgm:cxn modelId="{1D5A3327-8946-C546-8A8B-9B62D630E4D5}" type="presParOf" srcId="{225DBAFF-1719-6A48-8A75-F4FD0A62E5BE}" destId="{35AA81F1-F1DF-D446-9248-42DF01890ACC}" srcOrd="11" destOrd="0" presId="urn:microsoft.com/office/officeart/2008/layout/LinedList"/>
    <dgm:cxn modelId="{E79A3AA4-6981-4544-8DD4-564977D3761A}" type="presParOf" srcId="{35AA81F1-F1DF-D446-9248-42DF01890ACC}" destId="{6E79B874-A9DB-F843-A5F0-1C05F9EACC33}" srcOrd="0" destOrd="0" presId="urn:microsoft.com/office/officeart/2008/layout/LinedList"/>
    <dgm:cxn modelId="{DB840355-F863-BF43-AB16-4A38FD6234B3}" type="presParOf" srcId="{35AA81F1-F1DF-D446-9248-42DF01890ACC}" destId="{CFDF8C44-CCB2-3148-BDED-D3DF491A4BC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A319D4-4D9B-47D0-BB3B-94D7BE56372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6E679BF-DAA1-408C-8FB4-8ABEF1F659B5}">
      <dgm:prSet/>
      <dgm:spPr/>
      <dgm:t>
        <a:bodyPr/>
        <a:lstStyle/>
        <a:p>
          <a:r>
            <a:rPr lang="pt-BR" dirty="0"/>
            <a:t>Criada, permite transferências para outros endereços </a:t>
          </a:r>
          <a:r>
            <a:rPr lang="pt-BR" dirty="0" err="1"/>
            <a:t>Bitcoin</a:t>
          </a:r>
          <a:endParaRPr lang="en-US" dirty="0"/>
        </a:p>
      </dgm:t>
    </dgm:pt>
    <dgm:pt modelId="{A5A26249-770F-4FD5-A7D2-3439BF8461CF}" type="parTrans" cxnId="{BABA0394-163D-4EB5-9CCA-0D90D16188E4}">
      <dgm:prSet/>
      <dgm:spPr/>
      <dgm:t>
        <a:bodyPr/>
        <a:lstStyle/>
        <a:p>
          <a:endParaRPr lang="en-US"/>
        </a:p>
      </dgm:t>
    </dgm:pt>
    <dgm:pt modelId="{3D2FC104-E7D4-43F4-A05B-66539C8716DD}" type="sibTrans" cxnId="{BABA0394-163D-4EB5-9CCA-0D90D16188E4}">
      <dgm:prSet/>
      <dgm:spPr/>
      <dgm:t>
        <a:bodyPr/>
        <a:lstStyle/>
        <a:p>
          <a:endParaRPr lang="en-US"/>
        </a:p>
      </dgm:t>
    </dgm:pt>
    <dgm:pt modelId="{832BEFFE-0DF8-4284-82E3-8ED7324B8BF3}">
      <dgm:prSet/>
      <dgm:spPr/>
      <dgm:t>
        <a:bodyPr/>
        <a:lstStyle/>
        <a:p>
          <a:r>
            <a:rPr lang="pt-BR" dirty="0"/>
            <a:t>Movimento com uso de chave privada (que pode ser </a:t>
          </a:r>
          <a:r>
            <a:rPr lang="pt-BR" dirty="0" err="1"/>
            <a:t>hackeada</a:t>
          </a:r>
          <a:r>
            <a:rPr lang="pt-BR" dirty="0"/>
            <a:t>). Por isso, computador deve ser mantido off-line  (até advento da internet, PCs eram ilhas)</a:t>
          </a:r>
          <a:endParaRPr lang="en-US" dirty="0"/>
        </a:p>
      </dgm:t>
    </dgm:pt>
    <dgm:pt modelId="{B7D926CE-4821-4422-9C39-E39CB38A85CC}" type="parTrans" cxnId="{BF0055ED-1E6A-4C27-9E97-6266460601D6}">
      <dgm:prSet/>
      <dgm:spPr/>
      <dgm:t>
        <a:bodyPr/>
        <a:lstStyle/>
        <a:p>
          <a:endParaRPr lang="en-US"/>
        </a:p>
      </dgm:t>
    </dgm:pt>
    <dgm:pt modelId="{CEF350D0-1D2C-40D0-BA51-36110B749B9D}" type="sibTrans" cxnId="{BF0055ED-1E6A-4C27-9E97-6266460601D6}">
      <dgm:prSet/>
      <dgm:spPr/>
      <dgm:t>
        <a:bodyPr/>
        <a:lstStyle/>
        <a:p>
          <a:endParaRPr lang="en-US"/>
        </a:p>
      </dgm:t>
    </dgm:pt>
    <dgm:pt modelId="{82F8566A-0731-46CA-BE88-D2D5E3069302}">
      <dgm:prSet/>
      <dgm:spPr/>
      <dgm:t>
        <a:bodyPr/>
        <a:lstStyle/>
        <a:p>
          <a:r>
            <a:rPr lang="pt-BR"/>
            <a:t>Private key funciona com criptografia assimétrica.</a:t>
          </a:r>
          <a:endParaRPr lang="en-US"/>
        </a:p>
      </dgm:t>
    </dgm:pt>
    <dgm:pt modelId="{A980FEEE-3DD5-4572-AC08-5B84A629BF06}" type="parTrans" cxnId="{4A909A34-6A8D-424D-B980-88D2D9A4C9DF}">
      <dgm:prSet/>
      <dgm:spPr/>
      <dgm:t>
        <a:bodyPr/>
        <a:lstStyle/>
        <a:p>
          <a:endParaRPr lang="en-US"/>
        </a:p>
      </dgm:t>
    </dgm:pt>
    <dgm:pt modelId="{3B249E7D-5027-42E0-9949-70871932BA65}" type="sibTrans" cxnId="{4A909A34-6A8D-424D-B980-88D2D9A4C9DF}">
      <dgm:prSet/>
      <dgm:spPr/>
      <dgm:t>
        <a:bodyPr/>
        <a:lstStyle/>
        <a:p>
          <a:endParaRPr lang="en-US"/>
        </a:p>
      </dgm:t>
    </dgm:pt>
    <dgm:pt modelId="{EF9391E3-BA8A-5B4E-8160-58E54B51D8C0}" type="pres">
      <dgm:prSet presAssocID="{5FA319D4-4D9B-47D0-BB3B-94D7BE563727}" presName="linear" presStyleCnt="0">
        <dgm:presLayoutVars>
          <dgm:animLvl val="lvl"/>
          <dgm:resizeHandles val="exact"/>
        </dgm:presLayoutVars>
      </dgm:prSet>
      <dgm:spPr/>
    </dgm:pt>
    <dgm:pt modelId="{1871E26C-7960-A646-AD63-E616F3032DF5}" type="pres">
      <dgm:prSet presAssocID="{56E679BF-DAA1-408C-8FB4-8ABEF1F659B5}" presName="parentText" presStyleLbl="node1" presStyleIdx="0" presStyleCnt="3">
        <dgm:presLayoutVars>
          <dgm:chMax val="0"/>
          <dgm:bulletEnabled val="1"/>
        </dgm:presLayoutVars>
      </dgm:prSet>
      <dgm:spPr/>
    </dgm:pt>
    <dgm:pt modelId="{B829B8EF-E2AA-7A44-8A00-68C098DCE72C}" type="pres">
      <dgm:prSet presAssocID="{3D2FC104-E7D4-43F4-A05B-66539C8716DD}" presName="spacer" presStyleCnt="0"/>
      <dgm:spPr/>
    </dgm:pt>
    <dgm:pt modelId="{D17B1D72-DF5C-134E-A702-921A2EF517B1}" type="pres">
      <dgm:prSet presAssocID="{832BEFFE-0DF8-4284-82E3-8ED7324B8BF3}" presName="parentText" presStyleLbl="node1" presStyleIdx="1" presStyleCnt="3">
        <dgm:presLayoutVars>
          <dgm:chMax val="0"/>
          <dgm:bulletEnabled val="1"/>
        </dgm:presLayoutVars>
      </dgm:prSet>
      <dgm:spPr/>
    </dgm:pt>
    <dgm:pt modelId="{966FC0A0-4EB9-824E-AA54-2A395B7E9639}" type="pres">
      <dgm:prSet presAssocID="{CEF350D0-1D2C-40D0-BA51-36110B749B9D}" presName="spacer" presStyleCnt="0"/>
      <dgm:spPr/>
    </dgm:pt>
    <dgm:pt modelId="{25C7EE0C-D678-814B-AE00-A0CBD91EDB9D}" type="pres">
      <dgm:prSet presAssocID="{82F8566A-0731-46CA-BE88-D2D5E3069302}" presName="parentText" presStyleLbl="node1" presStyleIdx="2" presStyleCnt="3">
        <dgm:presLayoutVars>
          <dgm:chMax val="0"/>
          <dgm:bulletEnabled val="1"/>
        </dgm:presLayoutVars>
      </dgm:prSet>
      <dgm:spPr/>
    </dgm:pt>
  </dgm:ptLst>
  <dgm:cxnLst>
    <dgm:cxn modelId="{9A4DEA02-1D50-4348-A60C-DC0244C49B76}" type="presOf" srcId="{5FA319D4-4D9B-47D0-BB3B-94D7BE563727}" destId="{EF9391E3-BA8A-5B4E-8160-58E54B51D8C0}" srcOrd="0" destOrd="0" presId="urn:microsoft.com/office/officeart/2005/8/layout/vList2"/>
    <dgm:cxn modelId="{4A909A34-6A8D-424D-B980-88D2D9A4C9DF}" srcId="{5FA319D4-4D9B-47D0-BB3B-94D7BE563727}" destId="{82F8566A-0731-46CA-BE88-D2D5E3069302}" srcOrd="2" destOrd="0" parTransId="{A980FEEE-3DD5-4572-AC08-5B84A629BF06}" sibTransId="{3B249E7D-5027-42E0-9949-70871932BA65}"/>
    <dgm:cxn modelId="{EFFC8978-6C84-454D-896C-3D0A709F5889}" type="presOf" srcId="{82F8566A-0731-46CA-BE88-D2D5E3069302}" destId="{25C7EE0C-D678-814B-AE00-A0CBD91EDB9D}" srcOrd="0" destOrd="0" presId="urn:microsoft.com/office/officeart/2005/8/layout/vList2"/>
    <dgm:cxn modelId="{ED816A7B-7536-CD41-A759-FCD7ED9D0101}" type="presOf" srcId="{832BEFFE-0DF8-4284-82E3-8ED7324B8BF3}" destId="{D17B1D72-DF5C-134E-A702-921A2EF517B1}" srcOrd="0" destOrd="0" presId="urn:microsoft.com/office/officeart/2005/8/layout/vList2"/>
    <dgm:cxn modelId="{BABA0394-163D-4EB5-9CCA-0D90D16188E4}" srcId="{5FA319D4-4D9B-47D0-BB3B-94D7BE563727}" destId="{56E679BF-DAA1-408C-8FB4-8ABEF1F659B5}" srcOrd="0" destOrd="0" parTransId="{A5A26249-770F-4FD5-A7D2-3439BF8461CF}" sibTransId="{3D2FC104-E7D4-43F4-A05B-66539C8716DD}"/>
    <dgm:cxn modelId="{0F0372E6-4870-2044-80D4-2788603AC5FD}" type="presOf" srcId="{56E679BF-DAA1-408C-8FB4-8ABEF1F659B5}" destId="{1871E26C-7960-A646-AD63-E616F3032DF5}" srcOrd="0" destOrd="0" presId="urn:microsoft.com/office/officeart/2005/8/layout/vList2"/>
    <dgm:cxn modelId="{BF0055ED-1E6A-4C27-9E97-6266460601D6}" srcId="{5FA319D4-4D9B-47D0-BB3B-94D7BE563727}" destId="{832BEFFE-0DF8-4284-82E3-8ED7324B8BF3}" srcOrd="1" destOrd="0" parTransId="{B7D926CE-4821-4422-9C39-E39CB38A85CC}" sibTransId="{CEF350D0-1D2C-40D0-BA51-36110B749B9D}"/>
    <dgm:cxn modelId="{2DD1675F-82D3-CF48-9D21-14D47F06E2C0}" type="presParOf" srcId="{EF9391E3-BA8A-5B4E-8160-58E54B51D8C0}" destId="{1871E26C-7960-A646-AD63-E616F3032DF5}" srcOrd="0" destOrd="0" presId="urn:microsoft.com/office/officeart/2005/8/layout/vList2"/>
    <dgm:cxn modelId="{922D76D1-6F12-204B-8F55-2333291C149D}" type="presParOf" srcId="{EF9391E3-BA8A-5B4E-8160-58E54B51D8C0}" destId="{B829B8EF-E2AA-7A44-8A00-68C098DCE72C}" srcOrd="1" destOrd="0" presId="urn:microsoft.com/office/officeart/2005/8/layout/vList2"/>
    <dgm:cxn modelId="{04149EA4-CDBA-C547-9B45-EC07A5120559}" type="presParOf" srcId="{EF9391E3-BA8A-5B4E-8160-58E54B51D8C0}" destId="{D17B1D72-DF5C-134E-A702-921A2EF517B1}" srcOrd="2" destOrd="0" presId="urn:microsoft.com/office/officeart/2005/8/layout/vList2"/>
    <dgm:cxn modelId="{A9232632-E65A-BC40-8091-78D16462055C}" type="presParOf" srcId="{EF9391E3-BA8A-5B4E-8160-58E54B51D8C0}" destId="{966FC0A0-4EB9-824E-AA54-2A395B7E9639}" srcOrd="3" destOrd="0" presId="urn:microsoft.com/office/officeart/2005/8/layout/vList2"/>
    <dgm:cxn modelId="{DF47B591-4BA7-474A-96B5-9E54AB0280FB}" type="presParOf" srcId="{EF9391E3-BA8A-5B4E-8160-58E54B51D8C0}" destId="{25C7EE0C-D678-814B-AE00-A0CBD91EDB9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41C1D2-343D-4E42-8D5A-F618A6B67E6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34D5BD6-45EE-4989-96E4-015437F9C741}">
      <dgm:prSet/>
      <dgm:spPr/>
      <dgm:t>
        <a:bodyPr/>
        <a:lstStyle/>
        <a:p>
          <a:r>
            <a:rPr lang="pt-BR"/>
            <a:t>Escala. Bitcoin blockchain processa 240 mil transações por dia; VISA, 150 milhões.  Isso explica as oscilações brutais (pequenas operações impactam). É difícil ganhar escala.</a:t>
          </a:r>
          <a:endParaRPr lang="en-US"/>
        </a:p>
      </dgm:t>
    </dgm:pt>
    <dgm:pt modelId="{CB225372-D268-4D3F-A586-68DA7ECEC1AE}" type="parTrans" cxnId="{8BEF3F44-BE40-4A76-B2A2-BCDC15C1B477}">
      <dgm:prSet/>
      <dgm:spPr/>
      <dgm:t>
        <a:bodyPr/>
        <a:lstStyle/>
        <a:p>
          <a:endParaRPr lang="en-US"/>
        </a:p>
      </dgm:t>
    </dgm:pt>
    <dgm:pt modelId="{FEFF004F-36FA-4797-BFAD-92EBE08090F6}" type="sibTrans" cxnId="{8BEF3F44-BE40-4A76-B2A2-BCDC15C1B477}">
      <dgm:prSet/>
      <dgm:spPr/>
      <dgm:t>
        <a:bodyPr/>
        <a:lstStyle/>
        <a:p>
          <a:endParaRPr lang="en-US"/>
        </a:p>
      </dgm:t>
    </dgm:pt>
    <dgm:pt modelId="{68652AFE-8069-4A6F-9A17-6642B29D48AA}">
      <dgm:prSet/>
      <dgm:spPr/>
      <dgm:t>
        <a:bodyPr/>
        <a:lstStyle/>
        <a:p>
          <a:r>
            <a:rPr lang="pt-BR"/>
            <a:t>Demora: 6 a 7 operações por segundo contra milhões de cartão de crédito. Ethereum é bem mais rápido porque foi pensado para smart contracts.</a:t>
          </a:r>
          <a:endParaRPr lang="en-US"/>
        </a:p>
      </dgm:t>
    </dgm:pt>
    <dgm:pt modelId="{5114AE32-7AEF-47D5-BC27-61F32D17D2C7}" type="parTrans" cxnId="{AF1F90ED-21C7-4E9D-A5AF-58CD716FB6E4}">
      <dgm:prSet/>
      <dgm:spPr/>
      <dgm:t>
        <a:bodyPr/>
        <a:lstStyle/>
        <a:p>
          <a:endParaRPr lang="en-US"/>
        </a:p>
      </dgm:t>
    </dgm:pt>
    <dgm:pt modelId="{5B1982DD-25DE-4CB5-B08A-884B46A517BD}" type="sibTrans" cxnId="{AF1F90ED-21C7-4E9D-A5AF-58CD716FB6E4}">
      <dgm:prSet/>
      <dgm:spPr/>
      <dgm:t>
        <a:bodyPr/>
        <a:lstStyle/>
        <a:p>
          <a:endParaRPr lang="en-US"/>
        </a:p>
      </dgm:t>
    </dgm:pt>
    <dgm:pt modelId="{38734149-EC9D-7349-BACE-FC7868E1A02A}" type="pres">
      <dgm:prSet presAssocID="{C241C1D2-343D-4E42-8D5A-F618A6B67E69}" presName="linear" presStyleCnt="0">
        <dgm:presLayoutVars>
          <dgm:animLvl val="lvl"/>
          <dgm:resizeHandles val="exact"/>
        </dgm:presLayoutVars>
      </dgm:prSet>
      <dgm:spPr/>
    </dgm:pt>
    <dgm:pt modelId="{91E422D9-B256-074E-BD58-A1C7DAF3C028}" type="pres">
      <dgm:prSet presAssocID="{F34D5BD6-45EE-4989-96E4-015437F9C741}" presName="parentText" presStyleLbl="node1" presStyleIdx="0" presStyleCnt="2">
        <dgm:presLayoutVars>
          <dgm:chMax val="0"/>
          <dgm:bulletEnabled val="1"/>
        </dgm:presLayoutVars>
      </dgm:prSet>
      <dgm:spPr/>
    </dgm:pt>
    <dgm:pt modelId="{57B7F738-E0E7-1243-AE56-CAC7BDEAFF73}" type="pres">
      <dgm:prSet presAssocID="{FEFF004F-36FA-4797-BFAD-92EBE08090F6}" presName="spacer" presStyleCnt="0"/>
      <dgm:spPr/>
    </dgm:pt>
    <dgm:pt modelId="{7A7F7690-603B-A642-8772-D88CFAD011B2}" type="pres">
      <dgm:prSet presAssocID="{68652AFE-8069-4A6F-9A17-6642B29D48AA}" presName="parentText" presStyleLbl="node1" presStyleIdx="1" presStyleCnt="2">
        <dgm:presLayoutVars>
          <dgm:chMax val="0"/>
          <dgm:bulletEnabled val="1"/>
        </dgm:presLayoutVars>
      </dgm:prSet>
      <dgm:spPr/>
    </dgm:pt>
  </dgm:ptLst>
  <dgm:cxnLst>
    <dgm:cxn modelId="{0CC1352B-353D-C94F-989F-2727D65152B0}" type="presOf" srcId="{68652AFE-8069-4A6F-9A17-6642B29D48AA}" destId="{7A7F7690-603B-A642-8772-D88CFAD011B2}" srcOrd="0" destOrd="0" presId="urn:microsoft.com/office/officeart/2005/8/layout/vList2"/>
    <dgm:cxn modelId="{8BEF3F44-BE40-4A76-B2A2-BCDC15C1B477}" srcId="{C241C1D2-343D-4E42-8D5A-F618A6B67E69}" destId="{F34D5BD6-45EE-4989-96E4-015437F9C741}" srcOrd="0" destOrd="0" parTransId="{CB225372-D268-4D3F-A586-68DA7ECEC1AE}" sibTransId="{FEFF004F-36FA-4797-BFAD-92EBE08090F6}"/>
    <dgm:cxn modelId="{EB0ED570-DCCB-2542-BEDD-6ED8E12CFEA6}" type="presOf" srcId="{C241C1D2-343D-4E42-8D5A-F618A6B67E69}" destId="{38734149-EC9D-7349-BACE-FC7868E1A02A}" srcOrd="0" destOrd="0" presId="urn:microsoft.com/office/officeart/2005/8/layout/vList2"/>
    <dgm:cxn modelId="{AF1F90ED-21C7-4E9D-A5AF-58CD716FB6E4}" srcId="{C241C1D2-343D-4E42-8D5A-F618A6B67E69}" destId="{68652AFE-8069-4A6F-9A17-6642B29D48AA}" srcOrd="1" destOrd="0" parTransId="{5114AE32-7AEF-47D5-BC27-61F32D17D2C7}" sibTransId="{5B1982DD-25DE-4CB5-B08A-884B46A517BD}"/>
    <dgm:cxn modelId="{EB8A82F4-FF97-2C46-9A8D-43B183647EF5}" type="presOf" srcId="{F34D5BD6-45EE-4989-96E4-015437F9C741}" destId="{91E422D9-B256-074E-BD58-A1C7DAF3C028}" srcOrd="0" destOrd="0" presId="urn:microsoft.com/office/officeart/2005/8/layout/vList2"/>
    <dgm:cxn modelId="{042F8816-1143-5F4B-8DDA-2142E2760A37}" type="presParOf" srcId="{38734149-EC9D-7349-BACE-FC7868E1A02A}" destId="{91E422D9-B256-074E-BD58-A1C7DAF3C028}" srcOrd="0" destOrd="0" presId="urn:microsoft.com/office/officeart/2005/8/layout/vList2"/>
    <dgm:cxn modelId="{211CB8D7-C219-2B4F-8745-C52E1F37CF7F}" type="presParOf" srcId="{38734149-EC9D-7349-BACE-FC7868E1A02A}" destId="{57B7F738-E0E7-1243-AE56-CAC7BDEAFF73}" srcOrd="1" destOrd="0" presId="urn:microsoft.com/office/officeart/2005/8/layout/vList2"/>
    <dgm:cxn modelId="{8A1ED382-6357-6A48-B71C-F9759A619D1F}" type="presParOf" srcId="{38734149-EC9D-7349-BACE-FC7868E1A02A}" destId="{7A7F7690-603B-A642-8772-D88CFAD011B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DE5DD-B568-3A42-959D-B8F318E6E47C}">
      <dsp:nvSpPr>
        <dsp:cNvPr id="0" name=""/>
        <dsp:cNvSpPr/>
      </dsp:nvSpPr>
      <dsp:spPr>
        <a:xfrm>
          <a:off x="0" y="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ACBBBC1-8204-EE41-AA64-1D3DD9A9A044}">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a:t>Mario Henrique Simonsen: ¨Inflação aleija, câmbio mata¨.</a:t>
          </a:r>
          <a:endParaRPr lang="en-US" sz="2400" kern="1200"/>
        </a:p>
      </dsp:txBody>
      <dsp:txXfrm>
        <a:off x="0" y="0"/>
        <a:ext cx="6666833" cy="1363480"/>
      </dsp:txXfrm>
    </dsp:sp>
    <dsp:sp modelId="{BE8B3AE5-67F4-CF45-A6FD-8C7DE833E8C9}">
      <dsp:nvSpPr>
        <dsp:cNvPr id="0" name=""/>
        <dsp:cNvSpPr/>
      </dsp:nvSpPr>
      <dsp:spPr>
        <a:xfrm>
          <a:off x="0" y="136348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55E432-6B7D-2540-82FF-8861B5F77259}">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dirty="0"/>
            <a:t>Câmbio fixo ou flutuante?</a:t>
          </a:r>
        </a:p>
        <a:p>
          <a:pPr marL="0" lvl="0" indent="0" algn="l" defTabSz="1066800">
            <a:lnSpc>
              <a:spcPct val="90000"/>
            </a:lnSpc>
            <a:spcBef>
              <a:spcPct val="0"/>
            </a:spcBef>
            <a:spcAft>
              <a:spcPct val="35000"/>
            </a:spcAft>
            <a:buNone/>
          </a:pPr>
          <a:r>
            <a:rPr lang="en-US" sz="2400" kern="1200" dirty="0" err="1"/>
            <a:t>Em</a:t>
          </a:r>
          <a:r>
            <a:rPr lang="en-US" sz="2400" kern="1200" dirty="0"/>
            <a:t> 1991, </a:t>
          </a:r>
          <a:r>
            <a:rPr lang="en-US" sz="2400" kern="1200" dirty="0" err="1"/>
            <a:t>só</a:t>
          </a:r>
          <a:r>
            <a:rPr lang="en-US" sz="2400" kern="1200" dirty="0"/>
            <a:t> 26% dos </a:t>
          </a:r>
          <a:r>
            <a:rPr lang="en-US" sz="2400" kern="1200" dirty="0" err="1"/>
            <a:t>países</a:t>
          </a:r>
          <a:r>
            <a:rPr lang="en-US" sz="2400" kern="1200" dirty="0"/>
            <a:t> </a:t>
          </a:r>
          <a:r>
            <a:rPr lang="en-US" sz="2400" kern="1200" dirty="0" err="1"/>
            <a:t>adotavam</a:t>
          </a:r>
          <a:r>
            <a:rPr lang="en-US" sz="2400" kern="1200" dirty="0"/>
            <a:t> </a:t>
          </a:r>
          <a:r>
            <a:rPr lang="en-US" sz="2400" kern="1200" dirty="0" err="1"/>
            <a:t>câmbio</a:t>
          </a:r>
          <a:r>
            <a:rPr lang="en-US" sz="2400" kern="1200" dirty="0"/>
            <a:t> </a:t>
          </a:r>
          <a:r>
            <a:rPr lang="en-US" sz="2400" kern="1200" dirty="0" err="1"/>
            <a:t>flutuante</a:t>
          </a:r>
          <a:r>
            <a:rPr lang="en-US" sz="2400" kern="1200" dirty="0"/>
            <a:t>; </a:t>
          </a:r>
          <a:r>
            <a:rPr lang="en-US" sz="2400" kern="1200" dirty="0" err="1"/>
            <a:t>em</a:t>
          </a:r>
          <a:r>
            <a:rPr lang="en-US" sz="2400" kern="1200"/>
            <a:t> 2005, 44%.</a:t>
          </a:r>
        </a:p>
      </dsp:txBody>
      <dsp:txXfrm>
        <a:off x="0" y="1363480"/>
        <a:ext cx="6666833" cy="1363480"/>
      </dsp:txXfrm>
    </dsp:sp>
    <dsp:sp modelId="{814311A0-D8F1-1349-B6DA-AA032F439DE8}">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2F6AE79-6418-A641-A0F3-A43028AA4017}">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a:t>Há câmbio de equilíbrio?</a:t>
          </a:r>
          <a:endParaRPr lang="en-US" sz="2400" kern="1200"/>
        </a:p>
      </dsp:txBody>
      <dsp:txXfrm>
        <a:off x="0" y="2726960"/>
        <a:ext cx="6666833" cy="1363480"/>
      </dsp:txXfrm>
    </dsp:sp>
    <dsp:sp modelId="{A64C5080-DE91-C049-8599-1C0050F8C457}">
      <dsp:nvSpPr>
        <dsp:cNvPr id="0" name=""/>
        <dsp:cNvSpPr/>
      </dsp:nvSpPr>
      <dsp:spPr>
        <a:xfrm>
          <a:off x="0" y="409044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72A1EF-2DDA-EC4D-A1F0-08DB41B40768}">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kern="1200"/>
            <a:t>Doença holandesa ou poder de compra do consumidor? </a:t>
          </a:r>
          <a:endParaRPr lang="en-US" sz="2400" kern="1200"/>
        </a:p>
      </dsp:txBody>
      <dsp:txXfrm>
        <a:off x="0" y="4090440"/>
        <a:ext cx="6666833" cy="13634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62DC2-600B-3A41-8C69-5C59CC7FC22D}">
      <dsp:nvSpPr>
        <dsp:cNvPr id="0" name=""/>
        <dsp:cNvSpPr/>
      </dsp:nvSpPr>
      <dsp:spPr>
        <a:xfrm>
          <a:off x="0" y="20448"/>
          <a:ext cx="6263640" cy="10328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dirty="0"/>
            <a:t>Desintermediação: </a:t>
          </a:r>
          <a:r>
            <a:rPr lang="pt-BR" sz="2600" kern="1200" dirty="0" err="1"/>
            <a:t>Peer-to-peer</a:t>
          </a:r>
          <a:endParaRPr lang="en-US" sz="2600" kern="1200" dirty="0"/>
        </a:p>
      </dsp:txBody>
      <dsp:txXfrm>
        <a:off x="50420" y="70868"/>
        <a:ext cx="6162800" cy="932014"/>
      </dsp:txXfrm>
    </dsp:sp>
    <dsp:sp modelId="{699ADAB4-2525-7242-81F0-CBB71A53BC54}">
      <dsp:nvSpPr>
        <dsp:cNvPr id="0" name=""/>
        <dsp:cNvSpPr/>
      </dsp:nvSpPr>
      <dsp:spPr>
        <a:xfrm>
          <a:off x="0" y="1128182"/>
          <a:ext cx="6263640" cy="103285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a:t>Operações entre partes estrangeiras, sem câmbio.</a:t>
          </a:r>
          <a:endParaRPr lang="en-US" sz="2600" kern="1200"/>
        </a:p>
      </dsp:txBody>
      <dsp:txXfrm>
        <a:off x="50420" y="1178602"/>
        <a:ext cx="6162800" cy="932014"/>
      </dsp:txXfrm>
    </dsp:sp>
    <dsp:sp modelId="{4AA93E0C-24FA-CF4D-A1EE-8D580A9C961F}">
      <dsp:nvSpPr>
        <dsp:cNvPr id="0" name=""/>
        <dsp:cNvSpPr/>
      </dsp:nvSpPr>
      <dsp:spPr>
        <a:xfrm>
          <a:off x="0" y="2235916"/>
          <a:ext cx="6263640" cy="10328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a:t>Não estatal, o que muda o conceito de moeda do último milênio</a:t>
          </a:r>
          <a:endParaRPr lang="en-US" sz="2600" kern="1200"/>
        </a:p>
      </dsp:txBody>
      <dsp:txXfrm>
        <a:off x="50420" y="2286336"/>
        <a:ext cx="6162800" cy="932014"/>
      </dsp:txXfrm>
    </dsp:sp>
    <dsp:sp modelId="{3AF1256A-0AAF-FE48-8917-50B26F32E32F}">
      <dsp:nvSpPr>
        <dsp:cNvPr id="0" name=""/>
        <dsp:cNvSpPr/>
      </dsp:nvSpPr>
      <dsp:spPr>
        <a:xfrm>
          <a:off x="0" y="3343651"/>
          <a:ext cx="6263640" cy="103285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a:t>Esvazia o poder monetário do Banco Central.</a:t>
          </a:r>
          <a:endParaRPr lang="en-US" sz="2600" kern="1200"/>
        </a:p>
      </dsp:txBody>
      <dsp:txXfrm>
        <a:off x="50420" y="3394071"/>
        <a:ext cx="6162800" cy="932014"/>
      </dsp:txXfrm>
    </dsp:sp>
    <dsp:sp modelId="{7FD6FFB2-8E1D-A945-8ABD-B36B77ED1748}">
      <dsp:nvSpPr>
        <dsp:cNvPr id="0" name=""/>
        <dsp:cNvSpPr/>
      </dsp:nvSpPr>
      <dsp:spPr>
        <a:xfrm>
          <a:off x="0" y="4451385"/>
          <a:ext cx="6263640" cy="10328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a:t>Pode ser problema de privacidade, por sua transparência.</a:t>
          </a:r>
          <a:endParaRPr lang="en-US" sz="2600" kern="1200"/>
        </a:p>
      </dsp:txBody>
      <dsp:txXfrm>
        <a:off x="50420" y="4501805"/>
        <a:ext cx="6162800" cy="9320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13063-FEE6-9D47-9943-5AD7171BA928}">
      <dsp:nvSpPr>
        <dsp:cNvPr id="0" name=""/>
        <dsp:cNvSpPr/>
      </dsp:nvSpPr>
      <dsp:spPr>
        <a:xfrm>
          <a:off x="0" y="37943"/>
          <a:ext cx="6263640" cy="2676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a:t>Países podem criminalizar o uso de criptomoedas, ou controlar hardware ou softwares,  bloqueando IPs e serviços de buscas. Com isso, não interferem no blockchain, mas ameaçam usuário ou dificultam o acesso.</a:t>
          </a:r>
          <a:endParaRPr lang="en-US" sz="2600" kern="1200"/>
        </a:p>
      </dsp:txBody>
      <dsp:txXfrm>
        <a:off x="130678" y="168621"/>
        <a:ext cx="6002284" cy="2415604"/>
      </dsp:txXfrm>
    </dsp:sp>
    <dsp:sp modelId="{B5D665B5-28C3-3B44-A2CD-D55E3520E6B7}">
      <dsp:nvSpPr>
        <dsp:cNvPr id="0" name=""/>
        <dsp:cNvSpPr/>
      </dsp:nvSpPr>
      <dsp:spPr>
        <a:xfrm>
          <a:off x="0" y="2789784"/>
          <a:ext cx="6263640" cy="26769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t-BR" sz="2600" kern="1200" dirty="0"/>
            <a:t>Bancos privado podem ganhar eficiência com uso de </a:t>
          </a:r>
          <a:r>
            <a:rPr lang="pt-BR" sz="2600" kern="1200" dirty="0" err="1"/>
            <a:t>blockchain</a:t>
          </a:r>
          <a:r>
            <a:rPr lang="pt-BR" sz="2600" kern="1200" dirty="0"/>
            <a:t> em seus processos.</a:t>
          </a:r>
          <a:endParaRPr lang="en-US" sz="2600" kern="1200" dirty="0"/>
        </a:p>
      </dsp:txBody>
      <dsp:txXfrm>
        <a:off x="130678" y="2920462"/>
        <a:ext cx="6002284" cy="2415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4ACE1-E733-854B-9F72-D74805486B6C}">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9AA07D9D-5A6B-924B-9564-73AC61BC59CC}">
      <dsp:nvSpPr>
        <dsp:cNvPr id="0" name=""/>
        <dsp:cNvSpPr/>
      </dsp:nvSpPr>
      <dsp:spPr>
        <a:xfrm>
          <a:off x="2092" y="573182"/>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dirty="0"/>
            <a:t>Descentralizado: nenhum </a:t>
          </a:r>
          <a:r>
            <a:rPr lang="pt-BR" sz="1700" kern="1200" dirty="0" err="1"/>
            <a:t>indíviduo</a:t>
          </a:r>
          <a:r>
            <a:rPr lang="pt-BR" sz="1700" kern="1200" dirty="0"/>
            <a:t> consegue ameaçar ou manipular a rede</a:t>
          </a:r>
          <a:endParaRPr lang="en-US" sz="1700" kern="1200" dirty="0"/>
        </a:p>
      </dsp:txBody>
      <dsp:txXfrm>
        <a:off x="2092" y="573182"/>
        <a:ext cx="2241239" cy="1344743"/>
      </dsp:txXfrm>
    </dsp:sp>
    <dsp:sp modelId="{5F3D98E7-6487-0446-8FBE-862A4288E3DA}">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5227812" y="1242976"/>
        <a:ext cx="25774" cy="5154"/>
      </dsp:txXfrm>
    </dsp:sp>
    <dsp:sp modelId="{896BA28C-A49B-6E40-8C5B-B10B3A5E25E1}">
      <dsp:nvSpPr>
        <dsp:cNvPr id="0" name=""/>
        <dsp:cNvSpPr/>
      </dsp:nvSpPr>
      <dsp:spPr>
        <a:xfrm>
          <a:off x="2758817" y="573182"/>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dirty="0" err="1"/>
            <a:t>peer-to-peer</a:t>
          </a:r>
          <a:r>
            <a:rPr lang="pt-BR" sz="1700" kern="1200" dirty="0"/>
            <a:t>. Eliminam-se intermediários</a:t>
          </a:r>
        </a:p>
      </dsp:txBody>
      <dsp:txXfrm>
        <a:off x="2758817" y="573182"/>
        <a:ext cx="2241239" cy="1344743"/>
      </dsp:txXfrm>
    </dsp:sp>
    <dsp:sp modelId="{94072161-A812-D843-A468-F03CF270A25D}">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8336689E-FC27-0742-AE6C-947D999BC58A}">
      <dsp:nvSpPr>
        <dsp:cNvPr id="0" name=""/>
        <dsp:cNvSpPr/>
      </dsp:nvSpPr>
      <dsp:spPr>
        <a:xfrm>
          <a:off x="5515542" y="573182"/>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a:t>Transparência: todos têm conhecimento de todas as transações. Fácil de rastrear</a:t>
          </a:r>
          <a:endParaRPr lang="en-US" sz="1700" kern="1200"/>
        </a:p>
      </dsp:txBody>
      <dsp:txXfrm>
        <a:off x="5515542" y="573182"/>
        <a:ext cx="2241239" cy="1344743"/>
      </dsp:txXfrm>
    </dsp:sp>
    <dsp:sp modelId="{2DCCC9F5-E06E-454F-A976-1B0908C599E2}">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7A55D585-BB18-8249-9AAE-02B338DB1921}">
      <dsp:nvSpPr>
        <dsp:cNvPr id="0" name=""/>
        <dsp:cNvSpPr/>
      </dsp:nvSpPr>
      <dsp:spPr>
        <a:xfrm>
          <a:off x="8272267" y="573182"/>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a:t>Anonimato:  agentes usam pseudônimos</a:t>
          </a:r>
          <a:endParaRPr lang="en-US" sz="1700" kern="1200"/>
        </a:p>
      </dsp:txBody>
      <dsp:txXfrm>
        <a:off x="8272267" y="573182"/>
        <a:ext cx="2241239" cy="1344743"/>
      </dsp:txXfrm>
    </dsp:sp>
    <dsp:sp modelId="{180CB8FB-38BA-4C4D-8680-1A9D911A755C}">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BCFD5AD6-B409-CC47-B54A-CC9176BAF71F}">
      <dsp:nvSpPr>
        <dsp:cNvPr id="0" name=""/>
        <dsp:cNvSpPr/>
      </dsp:nvSpPr>
      <dsp:spPr>
        <a:xfrm>
          <a:off x="2092" y="2433411"/>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a:t>Ausência de hierarquia ou autoridade</a:t>
          </a:r>
          <a:endParaRPr lang="en-US" sz="1700" kern="1200"/>
        </a:p>
      </dsp:txBody>
      <dsp:txXfrm>
        <a:off x="2092" y="2433411"/>
        <a:ext cx="2241239" cy="1344743"/>
      </dsp:txXfrm>
    </dsp:sp>
    <dsp:sp modelId="{168D2A72-816C-5546-90ED-A5B8927E979E}">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DF34ECE9-B656-7648-97CD-D8B94BFF7628}">
      <dsp:nvSpPr>
        <dsp:cNvPr id="0" name=""/>
        <dsp:cNvSpPr/>
      </dsp:nvSpPr>
      <dsp:spPr>
        <a:xfrm>
          <a:off x="2758817" y="2433411"/>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a:t>Infinitas cadeias de informação</a:t>
          </a:r>
          <a:endParaRPr lang="en-US" sz="1700" kern="1200"/>
        </a:p>
      </dsp:txBody>
      <dsp:txXfrm>
        <a:off x="2758817" y="2433411"/>
        <a:ext cx="2241239" cy="1344743"/>
      </dsp:txXfrm>
    </dsp:sp>
    <dsp:sp modelId="{2B2EFC8B-FE1F-0747-A18E-8F0D16FB7E08}">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206"/>
        <a:ext cx="25774" cy="5154"/>
      </dsp:txXfrm>
    </dsp:sp>
    <dsp:sp modelId="{A9316F89-DB91-2E48-8CC8-BCFA234F7260}">
      <dsp:nvSpPr>
        <dsp:cNvPr id="0" name=""/>
        <dsp:cNvSpPr/>
      </dsp:nvSpPr>
      <dsp:spPr>
        <a:xfrm>
          <a:off x="5515542" y="2433411"/>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dirty="0"/>
            <a:t>Software aberto. Só pode ser alterado por consenso</a:t>
          </a:r>
          <a:endParaRPr lang="en-US" sz="1700" kern="1200" dirty="0"/>
        </a:p>
      </dsp:txBody>
      <dsp:txXfrm>
        <a:off x="5515542" y="2433411"/>
        <a:ext cx="2241239" cy="1344743"/>
      </dsp:txXfrm>
    </dsp:sp>
    <dsp:sp modelId="{492E9B12-5D16-BC4C-B7AF-1BFF36D34C30}">
      <dsp:nvSpPr>
        <dsp:cNvPr id="0" name=""/>
        <dsp:cNvSpPr/>
      </dsp:nvSpPr>
      <dsp:spPr>
        <a:xfrm>
          <a:off x="8272267" y="2433411"/>
          <a:ext cx="2241239" cy="13447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pt-BR" sz="1700" kern="1200" dirty="0"/>
            <a:t>Baixos custos de transação</a:t>
          </a:r>
          <a:endParaRPr lang="en-US" sz="1700" kern="1200" dirty="0"/>
        </a:p>
      </dsp:txBody>
      <dsp:txXfrm>
        <a:off x="8272267" y="2433411"/>
        <a:ext cx="2241239" cy="1344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0E50C-B664-FE4F-9C0A-80891E8E3D69}">
      <dsp:nvSpPr>
        <dsp:cNvPr id="0" name=""/>
        <dsp:cNvSpPr/>
      </dsp:nvSpPr>
      <dsp:spPr>
        <a:xfrm>
          <a:off x="0" y="106947"/>
          <a:ext cx="6666833" cy="170059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dirty="0" err="1"/>
            <a:t>Rule</a:t>
          </a:r>
          <a:r>
            <a:rPr lang="pt-BR" sz="2400" kern="1200" dirty="0"/>
            <a:t> </a:t>
          </a:r>
          <a:r>
            <a:rPr lang="pt-BR" sz="2400" kern="1200" dirty="0" err="1"/>
            <a:t>of</a:t>
          </a:r>
          <a:r>
            <a:rPr lang="pt-BR" sz="2400" kern="1200" dirty="0"/>
            <a:t> Law substituída por </a:t>
          </a:r>
          <a:r>
            <a:rPr lang="pt-BR" sz="2400" kern="1200" dirty="0" err="1"/>
            <a:t>Rule</a:t>
          </a:r>
          <a:r>
            <a:rPr lang="pt-BR" sz="2400" kern="1200" dirty="0"/>
            <a:t> </a:t>
          </a:r>
          <a:r>
            <a:rPr lang="pt-BR" sz="2400" kern="1200" dirty="0" err="1"/>
            <a:t>of</a:t>
          </a:r>
          <a:r>
            <a:rPr lang="pt-BR" sz="2400" kern="1200" dirty="0"/>
            <a:t> </a:t>
          </a:r>
          <a:r>
            <a:rPr lang="pt-BR" sz="2400" kern="1200" dirty="0" err="1"/>
            <a:t>Code</a:t>
          </a:r>
          <a:r>
            <a:rPr lang="pt-BR" sz="2400" kern="1200" dirty="0"/>
            <a:t>: LEX CRYPTOGRAPHICA</a:t>
          </a:r>
          <a:endParaRPr lang="en-US" sz="2400" kern="1200" dirty="0"/>
        </a:p>
      </dsp:txBody>
      <dsp:txXfrm>
        <a:off x="83016" y="189963"/>
        <a:ext cx="6500801" cy="1534563"/>
      </dsp:txXfrm>
    </dsp:sp>
    <dsp:sp modelId="{3619EFCD-C37B-B04B-AC8D-CB2A1A8F9E2E}">
      <dsp:nvSpPr>
        <dsp:cNvPr id="0" name=""/>
        <dsp:cNvSpPr/>
      </dsp:nvSpPr>
      <dsp:spPr>
        <a:xfrm>
          <a:off x="0" y="1876662"/>
          <a:ext cx="6666833" cy="1700595"/>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Não há gestor, mas tudo se faz pelo algoritmo</a:t>
          </a:r>
          <a:endParaRPr lang="en-US" sz="2400" kern="1200"/>
        </a:p>
      </dsp:txBody>
      <dsp:txXfrm>
        <a:off x="83016" y="1959678"/>
        <a:ext cx="6500801" cy="1534563"/>
      </dsp:txXfrm>
    </dsp:sp>
    <dsp:sp modelId="{A6CFF348-EAC4-B14F-AA4B-C696DB30DB4D}">
      <dsp:nvSpPr>
        <dsp:cNvPr id="0" name=""/>
        <dsp:cNvSpPr/>
      </dsp:nvSpPr>
      <dsp:spPr>
        <a:xfrm>
          <a:off x="0" y="3646377"/>
          <a:ext cx="6666833" cy="1700595"/>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Descentralização faz com que, mesmo que um país derrube a internet, quando for restabelecida, atualizem-se informações. Os  demais países continuaram em dia.</a:t>
          </a:r>
          <a:endParaRPr lang="en-US" sz="2400" kern="1200"/>
        </a:p>
      </dsp:txBody>
      <dsp:txXfrm>
        <a:off x="83016" y="3729393"/>
        <a:ext cx="6500801" cy="1534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1AF9C-49E2-5D43-B3B8-28A04458A529}">
      <dsp:nvSpPr>
        <dsp:cNvPr id="0" name=""/>
        <dsp:cNvSpPr/>
      </dsp:nvSpPr>
      <dsp:spPr>
        <a:xfrm>
          <a:off x="0" y="79715"/>
          <a:ext cx="6263640" cy="12866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Principal impacto foi a criação das criptomoedas, em especial da  bitcoin</a:t>
          </a:r>
          <a:endParaRPr lang="en-US" sz="2300" kern="1200"/>
        </a:p>
      </dsp:txBody>
      <dsp:txXfrm>
        <a:off x="62808" y="142523"/>
        <a:ext cx="6138024" cy="1161018"/>
      </dsp:txXfrm>
    </dsp:sp>
    <dsp:sp modelId="{86379D0D-255B-8A4B-9DD0-39BED7139B5A}">
      <dsp:nvSpPr>
        <dsp:cNvPr id="0" name=""/>
        <dsp:cNvSpPr/>
      </dsp:nvSpPr>
      <dsp:spPr>
        <a:xfrm>
          <a:off x="0" y="1432589"/>
          <a:ext cx="6263640" cy="128663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Tem sido usado o blockchain para cadeias de suprimentos e para rastreamento do fluxo de produtos</a:t>
          </a:r>
          <a:endParaRPr lang="en-US" sz="2300" kern="1200"/>
        </a:p>
      </dsp:txBody>
      <dsp:txXfrm>
        <a:off x="62808" y="1495397"/>
        <a:ext cx="6138024" cy="1161018"/>
      </dsp:txXfrm>
    </dsp:sp>
    <dsp:sp modelId="{3E503B7F-9C21-DF4C-8515-E2400B1DAC14}">
      <dsp:nvSpPr>
        <dsp:cNvPr id="0" name=""/>
        <dsp:cNvSpPr/>
      </dsp:nvSpPr>
      <dsp:spPr>
        <a:xfrm>
          <a:off x="0" y="2785464"/>
          <a:ext cx="6263640" cy="128663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Smarts contracts, celebrados não em prosa jurídica, mas em algoritmo, e de execução automática</a:t>
          </a:r>
          <a:endParaRPr lang="en-US" sz="2300" kern="1200"/>
        </a:p>
      </dsp:txBody>
      <dsp:txXfrm>
        <a:off x="62808" y="2848272"/>
        <a:ext cx="6138024" cy="1161018"/>
      </dsp:txXfrm>
    </dsp:sp>
    <dsp:sp modelId="{E0740572-A37C-5343-876E-FF55E836C5D1}">
      <dsp:nvSpPr>
        <dsp:cNvPr id="0" name=""/>
        <dsp:cNvSpPr/>
      </dsp:nvSpPr>
      <dsp:spPr>
        <a:xfrm>
          <a:off x="0" y="4138338"/>
          <a:ext cx="6263640" cy="128663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O potencial </a:t>
          </a:r>
          <a:r>
            <a:rPr lang="pt-BR" sz="2300" kern="1200" dirty="0" err="1"/>
            <a:t>disruptivo</a:t>
          </a:r>
          <a:r>
            <a:rPr lang="pt-BR" sz="2300" kern="1200" dirty="0"/>
            <a:t> do </a:t>
          </a:r>
          <a:r>
            <a:rPr lang="pt-BR" sz="2300" kern="1200" dirty="0" err="1"/>
            <a:t>blockchain</a:t>
          </a:r>
          <a:r>
            <a:rPr lang="pt-BR" sz="2300" kern="1200" dirty="0"/>
            <a:t> no direito societário. </a:t>
          </a:r>
          <a:endParaRPr lang="en-US" sz="2300" kern="1200" dirty="0"/>
        </a:p>
      </dsp:txBody>
      <dsp:txXfrm>
        <a:off x="62808" y="4201146"/>
        <a:ext cx="6138024" cy="1161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B31EB-B9EF-9448-B2B6-831D8A3945A3}">
      <dsp:nvSpPr>
        <dsp:cNvPr id="0" name=""/>
        <dsp:cNvSpPr/>
      </dsp:nvSpPr>
      <dsp:spPr>
        <a:xfrm>
          <a:off x="59531" y="0"/>
          <a:ext cx="5567363" cy="556736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C7A557-BFE3-494F-9AD6-040A0AA61978}">
      <dsp:nvSpPr>
        <dsp:cNvPr id="0" name=""/>
        <dsp:cNvSpPr/>
      </dsp:nvSpPr>
      <dsp:spPr>
        <a:xfrm>
          <a:off x="588430" y="528899"/>
          <a:ext cx="2171271" cy="21712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CRIPTOMOEDA</a:t>
          </a:r>
          <a:endParaRPr lang="en-US" sz="2200" kern="1200"/>
        </a:p>
      </dsp:txBody>
      <dsp:txXfrm>
        <a:off x="694423" y="634892"/>
        <a:ext cx="1959285" cy="1959285"/>
      </dsp:txXfrm>
    </dsp:sp>
    <dsp:sp modelId="{7AF1F670-C07E-F64B-923B-F1D83A638EF4}">
      <dsp:nvSpPr>
        <dsp:cNvPr id="0" name=""/>
        <dsp:cNvSpPr/>
      </dsp:nvSpPr>
      <dsp:spPr>
        <a:xfrm>
          <a:off x="2926722" y="528899"/>
          <a:ext cx="2171271" cy="217127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UTILITY TOKEN</a:t>
          </a:r>
          <a:endParaRPr lang="en-US" sz="2200" kern="1200"/>
        </a:p>
      </dsp:txBody>
      <dsp:txXfrm>
        <a:off x="3032715" y="634892"/>
        <a:ext cx="1959285" cy="1959285"/>
      </dsp:txXfrm>
    </dsp:sp>
    <dsp:sp modelId="{E34AE02C-9E29-B940-9B84-A965FEA6D130}">
      <dsp:nvSpPr>
        <dsp:cNvPr id="0" name=""/>
        <dsp:cNvSpPr/>
      </dsp:nvSpPr>
      <dsp:spPr>
        <a:xfrm>
          <a:off x="588430" y="2867191"/>
          <a:ext cx="2171271" cy="217127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SECURITY TOKEN</a:t>
          </a:r>
          <a:endParaRPr lang="en-US" sz="2200" kern="1200"/>
        </a:p>
      </dsp:txBody>
      <dsp:txXfrm>
        <a:off x="694423" y="2973184"/>
        <a:ext cx="1959285" cy="1959285"/>
      </dsp:txXfrm>
    </dsp:sp>
    <dsp:sp modelId="{FE68D54F-487F-3843-9AB3-B5B15A102F5E}">
      <dsp:nvSpPr>
        <dsp:cNvPr id="0" name=""/>
        <dsp:cNvSpPr/>
      </dsp:nvSpPr>
      <dsp:spPr>
        <a:xfrm>
          <a:off x="2926722" y="2867191"/>
          <a:ext cx="2171271" cy="21712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t>NFT</a:t>
          </a:r>
          <a:endParaRPr lang="en-US" sz="2200" kern="1200"/>
        </a:p>
      </dsp:txBody>
      <dsp:txXfrm>
        <a:off x="3032715" y="2973184"/>
        <a:ext cx="1959285" cy="1959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9362-F078-464D-9171-6D8945A5C325}">
      <dsp:nvSpPr>
        <dsp:cNvPr id="0" name=""/>
        <dsp:cNvSpPr/>
      </dsp:nvSpPr>
      <dsp:spPr>
        <a:xfrm>
          <a:off x="0" y="2687"/>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25320-A2A2-2C42-AC6A-630F39EF9843}">
      <dsp:nvSpPr>
        <dsp:cNvPr id="0" name=""/>
        <dsp:cNvSpPr/>
      </dsp:nvSpPr>
      <dsp:spPr>
        <a:xfrm>
          <a:off x="0" y="2687"/>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BR" sz="1300" kern="1200" dirty="0"/>
            <a:t>Criada por programa especial de computador, que a criptografa (</a:t>
          </a:r>
          <a:r>
            <a:rPr lang="pt-BR" sz="1300" kern="1200" dirty="0" err="1"/>
            <a:t>cripto</a:t>
          </a:r>
          <a:r>
            <a:rPr lang="pt-BR" sz="1300" kern="1200" dirty="0"/>
            <a:t> é câmara subterrânea, oculta).  É assimétrica: há uma chave privada (para realizar a operação) e uma pública  (para confirma-la)</a:t>
          </a:r>
        </a:p>
        <a:p>
          <a:pPr marL="0" lvl="0" indent="0" algn="l" defTabSz="577850">
            <a:lnSpc>
              <a:spcPct val="90000"/>
            </a:lnSpc>
            <a:spcBef>
              <a:spcPct val="0"/>
            </a:spcBef>
            <a:spcAft>
              <a:spcPct val="35000"/>
            </a:spcAft>
            <a:buNone/>
          </a:pPr>
          <a:endParaRPr lang="en-US" sz="1300" kern="1200" dirty="0"/>
        </a:p>
      </dsp:txBody>
      <dsp:txXfrm>
        <a:off x="0" y="2687"/>
        <a:ext cx="6263640" cy="916552"/>
      </dsp:txXfrm>
    </dsp:sp>
    <dsp:sp modelId="{D875481E-D1F8-FA41-B551-E957DBF4962E}">
      <dsp:nvSpPr>
        <dsp:cNvPr id="0" name=""/>
        <dsp:cNvSpPr/>
      </dsp:nvSpPr>
      <dsp:spPr>
        <a:xfrm>
          <a:off x="0" y="919239"/>
          <a:ext cx="6263640"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0B36A-0240-CF4F-9614-44A4B4F87C55}">
      <dsp:nvSpPr>
        <dsp:cNvPr id="0" name=""/>
        <dsp:cNvSpPr/>
      </dsp:nvSpPr>
      <dsp:spPr>
        <a:xfrm>
          <a:off x="0" y="919239"/>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BR" sz="1300" kern="1200" dirty="0"/>
            <a:t>Header permite enxergar toda a cadeia de </a:t>
          </a:r>
          <a:r>
            <a:rPr lang="pt-BR" sz="1300" kern="1200" dirty="0" err="1"/>
            <a:t>bitcoins</a:t>
          </a:r>
          <a:r>
            <a:rPr lang="pt-BR" sz="1300" kern="1200" dirty="0"/>
            <a:t>, desde a origem. Como se fosse um fio...)</a:t>
          </a:r>
          <a:endParaRPr lang="en-US" sz="1300" kern="1200" dirty="0"/>
        </a:p>
      </dsp:txBody>
      <dsp:txXfrm>
        <a:off x="0" y="919239"/>
        <a:ext cx="6263640" cy="916552"/>
      </dsp:txXfrm>
    </dsp:sp>
    <dsp:sp modelId="{DF573FE8-C863-CB46-AADC-6DA412E23EA6}">
      <dsp:nvSpPr>
        <dsp:cNvPr id="0" name=""/>
        <dsp:cNvSpPr/>
      </dsp:nvSpPr>
      <dsp:spPr>
        <a:xfrm>
          <a:off x="0" y="1835791"/>
          <a:ext cx="6263640"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4A810-BC8E-4E4F-8DFB-4AAD6E6C8754}">
      <dsp:nvSpPr>
        <dsp:cNvPr id="0" name=""/>
        <dsp:cNvSpPr/>
      </dsp:nvSpPr>
      <dsp:spPr>
        <a:xfrm>
          <a:off x="0" y="1835791"/>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Para </a:t>
          </a:r>
          <a:r>
            <a:rPr lang="en-US" sz="1300" kern="1200" dirty="0" err="1"/>
            <a:t>realizar</a:t>
          </a:r>
          <a:r>
            <a:rPr lang="en-US" sz="1300" kern="1200" dirty="0"/>
            <a:t> </a:t>
          </a:r>
          <a:r>
            <a:rPr lang="en-US" sz="1300" kern="1200" dirty="0" err="1"/>
            <a:t>transferencia</a:t>
          </a:r>
          <a:r>
            <a:rPr lang="en-US" sz="1300" kern="1200" dirty="0"/>
            <a:t> de bitcoin, </a:t>
          </a:r>
          <a:r>
            <a:rPr lang="en-US" sz="1300" kern="1200" dirty="0" err="1"/>
            <a:t>usa</a:t>
          </a:r>
          <a:r>
            <a:rPr lang="en-US" sz="1300" kern="1200" dirty="0"/>
            <a:t>-se hash, que </a:t>
          </a:r>
          <a:r>
            <a:rPr lang="en-US" sz="1300" kern="1200" dirty="0" err="1"/>
            <a:t>permite</a:t>
          </a:r>
          <a:r>
            <a:rPr lang="en-US" sz="1300" kern="1200" dirty="0"/>
            <a:t> </a:t>
          </a:r>
          <a:r>
            <a:rPr lang="en-US" sz="1300" kern="1200" dirty="0" err="1"/>
            <a:t>verificar</a:t>
          </a:r>
          <a:r>
            <a:rPr lang="en-US" sz="1300" kern="1200" dirty="0"/>
            <a:t>, pela </a:t>
          </a:r>
          <a:r>
            <a:rPr lang="en-US" sz="1300" kern="1200" dirty="0" err="1"/>
            <a:t>cadeia</a:t>
          </a:r>
          <a:r>
            <a:rPr lang="en-US" sz="1300" kern="1200" dirty="0"/>
            <a:t> de </a:t>
          </a:r>
          <a:r>
            <a:rPr lang="en-US" sz="1300" kern="1200" dirty="0" err="1"/>
            <a:t>informaçoes</a:t>
          </a:r>
          <a:r>
            <a:rPr lang="en-US" sz="1300" kern="1200" dirty="0"/>
            <a:t>, se a </a:t>
          </a:r>
          <a:r>
            <a:rPr lang="en-US" sz="1300" kern="1200" dirty="0" err="1"/>
            <a:t>pessoa</a:t>
          </a:r>
          <a:r>
            <a:rPr lang="en-US" sz="1300" kern="1200" dirty="0"/>
            <a:t> </a:t>
          </a:r>
          <a:r>
            <a:rPr lang="en-US" sz="1300" kern="1200" dirty="0" err="1"/>
            <a:t>titulariza</a:t>
          </a:r>
          <a:r>
            <a:rPr lang="en-US" sz="1300" kern="1200" dirty="0"/>
            <a:t> o </a:t>
          </a:r>
          <a:r>
            <a:rPr lang="en-US" sz="1300" kern="1200" dirty="0" err="1"/>
            <a:t>ativo</a:t>
          </a:r>
          <a:r>
            <a:rPr lang="en-US" sz="1300" kern="1200" dirty="0"/>
            <a:t> digital, </a:t>
          </a:r>
          <a:r>
            <a:rPr lang="en-US" sz="1300" kern="1200" dirty="0" err="1"/>
            <a:t>examinando</a:t>
          </a:r>
          <a:r>
            <a:rPr lang="en-US" sz="1300" kern="1200" dirty="0"/>
            <a:t> </a:t>
          </a:r>
          <a:r>
            <a:rPr lang="en-US" sz="1300" kern="1200" dirty="0" err="1"/>
            <a:t>todas</a:t>
          </a:r>
          <a:r>
            <a:rPr lang="en-US" sz="1300" kern="1200" dirty="0"/>
            <a:t> as </a:t>
          </a:r>
          <a:r>
            <a:rPr lang="en-US" sz="1300" kern="1200" dirty="0" err="1"/>
            <a:t>transaçoes</a:t>
          </a:r>
          <a:r>
            <a:rPr lang="en-US" sz="1300" kern="1200" dirty="0"/>
            <a:t> </a:t>
          </a:r>
          <a:r>
            <a:rPr lang="en-US" sz="1300" kern="1200" dirty="0" err="1"/>
            <a:t>desde</a:t>
          </a:r>
          <a:r>
            <a:rPr lang="en-US" sz="1300" kern="1200" dirty="0"/>
            <a:t>  a </a:t>
          </a:r>
          <a:r>
            <a:rPr lang="en-US" sz="1300" kern="1200" dirty="0" err="1"/>
            <a:t>origem</a:t>
          </a:r>
          <a:r>
            <a:rPr lang="en-US" sz="1300" kern="1200" dirty="0"/>
            <a:t> </a:t>
          </a:r>
        </a:p>
      </dsp:txBody>
      <dsp:txXfrm>
        <a:off x="0" y="1835791"/>
        <a:ext cx="6263640" cy="916552"/>
      </dsp:txXfrm>
    </dsp:sp>
    <dsp:sp modelId="{C66BCA69-224F-5C4D-A257-D5E28A3E5457}">
      <dsp:nvSpPr>
        <dsp:cNvPr id="0" name=""/>
        <dsp:cNvSpPr/>
      </dsp:nvSpPr>
      <dsp:spPr>
        <a:xfrm>
          <a:off x="0" y="2752344"/>
          <a:ext cx="6263640"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11C24-50C6-AE41-81BB-E9774F43A043}">
      <dsp:nvSpPr>
        <dsp:cNvPr id="0" name=""/>
        <dsp:cNvSpPr/>
      </dsp:nvSpPr>
      <dsp:spPr>
        <a:xfrm>
          <a:off x="0" y="2752344"/>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err="1"/>
            <a:t>transparente</a:t>
          </a:r>
          <a:r>
            <a:rPr lang="en-US" sz="1300" kern="1200" dirty="0"/>
            <a:t> e </a:t>
          </a:r>
          <a:r>
            <a:rPr lang="en-US" sz="1300" kern="1200" dirty="0" err="1"/>
            <a:t>auditável</a:t>
          </a:r>
          <a:r>
            <a:rPr lang="en-US" sz="1300" kern="1200" dirty="0"/>
            <a:t> por </a:t>
          </a:r>
          <a:r>
            <a:rPr lang="en-US" sz="1300" kern="1200" dirty="0" err="1"/>
            <a:t>qualquer</a:t>
          </a:r>
          <a:r>
            <a:rPr lang="en-US" sz="1300" kern="1200" dirty="0"/>
            <a:t> um a </a:t>
          </a:r>
          <a:r>
            <a:rPr lang="en-US" sz="1300" kern="1200" dirty="0" err="1"/>
            <a:t>qualquer</a:t>
          </a:r>
          <a:r>
            <a:rPr lang="en-US" sz="1300" kern="1200" dirty="0"/>
            <a:t> tempo.  Bitcoin protocol </a:t>
          </a:r>
          <a:r>
            <a:rPr lang="en-US" sz="1300" kern="1200" dirty="0" err="1"/>
            <a:t>é</a:t>
          </a:r>
          <a:r>
            <a:rPr lang="en-US" sz="1300" kern="1200" dirty="0"/>
            <a:t> </a:t>
          </a:r>
          <a:r>
            <a:rPr lang="en-US" sz="1300" kern="1200" dirty="0" err="1"/>
            <a:t>fonte</a:t>
          </a:r>
          <a:r>
            <a:rPr lang="en-US" sz="1300" kern="1200" dirty="0"/>
            <a:t> </a:t>
          </a:r>
          <a:r>
            <a:rPr lang="en-US" sz="1300" kern="1200" dirty="0" err="1"/>
            <a:t>aberta</a:t>
          </a:r>
          <a:r>
            <a:rPr lang="en-US" sz="1300" kern="1200" dirty="0"/>
            <a:t>. </a:t>
          </a:r>
        </a:p>
      </dsp:txBody>
      <dsp:txXfrm>
        <a:off x="0" y="2752344"/>
        <a:ext cx="6263640" cy="916552"/>
      </dsp:txXfrm>
    </dsp:sp>
    <dsp:sp modelId="{E95CBCB1-51E4-0A44-8D15-1AA4ABBE5DD4}">
      <dsp:nvSpPr>
        <dsp:cNvPr id="0" name=""/>
        <dsp:cNvSpPr/>
      </dsp:nvSpPr>
      <dsp:spPr>
        <a:xfrm>
          <a:off x="0" y="3668896"/>
          <a:ext cx="6263640"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A945A-9112-9E48-A1CE-93389E7E62A9}">
      <dsp:nvSpPr>
        <dsp:cNvPr id="0" name=""/>
        <dsp:cNvSpPr/>
      </dsp:nvSpPr>
      <dsp:spPr>
        <a:xfrm>
          <a:off x="0" y="3668896"/>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BR" sz="1300" kern="1200" dirty="0"/>
            <a:t>É virtual, não emitida nem garantida por nenhum Estado. Mas não é possível falsifica-la ou altera-la indevidamente, fora do algoritmo. </a:t>
          </a:r>
          <a:endParaRPr lang="en-US" sz="1300" kern="1200" dirty="0"/>
        </a:p>
      </dsp:txBody>
      <dsp:txXfrm>
        <a:off x="0" y="3668896"/>
        <a:ext cx="6263640" cy="916552"/>
      </dsp:txXfrm>
    </dsp:sp>
    <dsp:sp modelId="{572E35C0-3368-274B-B0B5-51AF1D32A3A6}">
      <dsp:nvSpPr>
        <dsp:cNvPr id="0" name=""/>
        <dsp:cNvSpPr/>
      </dsp:nvSpPr>
      <dsp:spPr>
        <a:xfrm>
          <a:off x="0" y="4585448"/>
          <a:ext cx="626364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84699-8AFF-DF44-A80C-C4F04EA09C8F}">
      <dsp:nvSpPr>
        <dsp:cNvPr id="0" name=""/>
        <dsp:cNvSpPr/>
      </dsp:nvSpPr>
      <dsp:spPr>
        <a:xfrm>
          <a:off x="0" y="4585448"/>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BR" sz="1300" kern="1200" dirty="0"/>
            <a:t>Não há intermediários nem custos para operar no </a:t>
          </a:r>
          <a:r>
            <a:rPr lang="pt-BR" sz="1300" kern="1200" dirty="0" err="1"/>
            <a:t>blockchain</a:t>
          </a:r>
          <a:r>
            <a:rPr lang="pt-BR" sz="1300" kern="1200" dirty="0"/>
            <a:t>. Mas pode haver Exchange que troque sua moeda fiduciária por </a:t>
          </a:r>
          <a:r>
            <a:rPr lang="pt-BR" sz="1300" kern="1200" dirty="0" err="1"/>
            <a:t>criptomoeda</a:t>
          </a:r>
          <a:r>
            <a:rPr lang="pt-BR" sz="1300" kern="1200" dirty="0"/>
            <a:t>. ETHEREUM cobra pequeno valor, GAS.</a:t>
          </a:r>
        </a:p>
      </dsp:txBody>
      <dsp:txXfrm>
        <a:off x="0" y="4585448"/>
        <a:ext cx="6263640" cy="9165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2E80C-6C27-454F-AFA9-280B579CC959}">
      <dsp:nvSpPr>
        <dsp:cNvPr id="0" name=""/>
        <dsp:cNvSpPr/>
      </dsp:nvSpPr>
      <dsp:spPr>
        <a:xfrm>
          <a:off x="0" y="268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3E907-B550-714F-A725-1D0A5BCFA373}">
      <dsp:nvSpPr>
        <dsp:cNvPr id="0" name=""/>
        <dsp:cNvSpPr/>
      </dsp:nvSpPr>
      <dsp:spPr>
        <a:xfrm>
          <a:off x="0" y="2687"/>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t>Sua circulação ocorre </a:t>
          </a:r>
          <a:r>
            <a:rPr lang="pt-BR" sz="1400" kern="1200" dirty="0" err="1"/>
            <a:t>peer-to-peer</a:t>
          </a:r>
          <a:r>
            <a:rPr lang="pt-BR" sz="1400" kern="1200" dirty="0"/>
            <a:t>, sem intermediário financeiro nem câmara de compensação. Depositadas em </a:t>
          </a:r>
          <a:r>
            <a:rPr lang="pt-BR" sz="1400" kern="1200" dirty="0" err="1"/>
            <a:t>criptowallets</a:t>
          </a:r>
          <a:r>
            <a:rPr lang="pt-BR" sz="1400" kern="1200" dirty="0"/>
            <a:t>, que são como arquivos de computador. Transferir </a:t>
          </a:r>
          <a:r>
            <a:rPr lang="pt-BR" sz="1400" kern="1200" dirty="0" err="1"/>
            <a:t>bitcoin</a:t>
          </a:r>
          <a:r>
            <a:rPr lang="pt-BR" sz="1400" kern="1200" dirty="0"/>
            <a:t> é como mandar um </a:t>
          </a:r>
          <a:r>
            <a:rPr lang="pt-BR" sz="1400" kern="1200" dirty="0" err="1"/>
            <a:t>email</a:t>
          </a:r>
          <a:r>
            <a:rPr lang="pt-BR" sz="1400" kern="1200" dirty="0"/>
            <a:t> (também usa protocolo aberto e interoperacional).</a:t>
          </a:r>
          <a:endParaRPr lang="en-US" sz="1400" kern="1200" dirty="0"/>
        </a:p>
      </dsp:txBody>
      <dsp:txXfrm>
        <a:off x="0" y="2687"/>
        <a:ext cx="6263640" cy="916552"/>
      </dsp:txXfrm>
    </dsp:sp>
    <dsp:sp modelId="{39E58387-DB82-B94E-A8B4-1FF1ACBCD956}">
      <dsp:nvSpPr>
        <dsp:cNvPr id="0" name=""/>
        <dsp:cNvSpPr/>
      </dsp:nvSpPr>
      <dsp:spPr>
        <a:xfrm>
          <a:off x="0" y="919239"/>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2E746B-742F-D547-85DB-A686078E5A44}">
      <dsp:nvSpPr>
        <dsp:cNvPr id="0" name=""/>
        <dsp:cNvSpPr/>
      </dsp:nvSpPr>
      <dsp:spPr>
        <a:xfrm>
          <a:off x="0" y="919239"/>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a:t>Depois do bitcoin, a mais importante é a Ethereum. Litecoin permite operações em grande velocidade. Dodgecoin.</a:t>
          </a:r>
          <a:endParaRPr lang="en-US" sz="1400" kern="1200"/>
        </a:p>
      </dsp:txBody>
      <dsp:txXfrm>
        <a:off x="0" y="919239"/>
        <a:ext cx="6263640" cy="916552"/>
      </dsp:txXfrm>
    </dsp:sp>
    <dsp:sp modelId="{6B83FD48-0F4F-CC4F-BD9E-3D6A613443C7}">
      <dsp:nvSpPr>
        <dsp:cNvPr id="0" name=""/>
        <dsp:cNvSpPr/>
      </dsp:nvSpPr>
      <dsp:spPr>
        <a:xfrm>
          <a:off x="0" y="1835791"/>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BCF123-8F82-7B41-A899-C40026893B4C}">
      <dsp:nvSpPr>
        <dsp:cNvPr id="0" name=""/>
        <dsp:cNvSpPr/>
      </dsp:nvSpPr>
      <dsp:spPr>
        <a:xfrm>
          <a:off x="0" y="1835791"/>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a:t>Podemos saber em que carteiras estão as bitcoins, mas não quem é seu titular. Bitcoin usa pseudônimos, não usuários anônimos</a:t>
          </a:r>
          <a:endParaRPr lang="en-US" sz="1400" kern="1200"/>
        </a:p>
      </dsp:txBody>
      <dsp:txXfrm>
        <a:off x="0" y="1835791"/>
        <a:ext cx="6263640" cy="916552"/>
      </dsp:txXfrm>
    </dsp:sp>
    <dsp:sp modelId="{F624C8A7-70EB-D347-A3B0-024369975588}">
      <dsp:nvSpPr>
        <dsp:cNvPr id="0" name=""/>
        <dsp:cNvSpPr/>
      </dsp:nvSpPr>
      <dsp:spPr>
        <a:xfrm>
          <a:off x="0" y="2752344"/>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8D251-104E-B74C-B1C8-230CC3BC7E1D}">
      <dsp:nvSpPr>
        <dsp:cNvPr id="0" name=""/>
        <dsp:cNvSpPr/>
      </dsp:nvSpPr>
      <dsp:spPr>
        <a:xfrm>
          <a:off x="0" y="2752344"/>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t>Algumas são mais rastreáveis (</a:t>
          </a:r>
          <a:r>
            <a:rPr lang="pt-BR" sz="1400" kern="1200" dirty="0" err="1"/>
            <a:t>Bitcoin</a:t>
          </a:r>
          <a:r>
            <a:rPr lang="pt-BR" sz="1400" kern="1200" dirty="0"/>
            <a:t>), outras mais opacas (</a:t>
          </a:r>
          <a:r>
            <a:rPr lang="pt-BR" sz="1400" kern="1200" dirty="0" err="1"/>
            <a:t>monero</a:t>
          </a:r>
          <a:r>
            <a:rPr lang="pt-BR" sz="1400" kern="1200" dirty="0"/>
            <a:t>)</a:t>
          </a:r>
          <a:endParaRPr lang="en-US" sz="1400" kern="1200" dirty="0"/>
        </a:p>
      </dsp:txBody>
      <dsp:txXfrm>
        <a:off x="0" y="2752344"/>
        <a:ext cx="6263640" cy="916552"/>
      </dsp:txXfrm>
    </dsp:sp>
    <dsp:sp modelId="{0AA7761C-9459-0046-90F2-95C1522A8344}">
      <dsp:nvSpPr>
        <dsp:cNvPr id="0" name=""/>
        <dsp:cNvSpPr/>
      </dsp:nvSpPr>
      <dsp:spPr>
        <a:xfrm>
          <a:off x="0" y="3668896"/>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33E6C-D866-AE46-927A-CD0B76CF81F1}">
      <dsp:nvSpPr>
        <dsp:cNvPr id="0" name=""/>
        <dsp:cNvSpPr/>
      </dsp:nvSpPr>
      <dsp:spPr>
        <a:xfrm>
          <a:off x="0" y="3668896"/>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t>Operações são irreversíveis e irretratáveis</a:t>
          </a:r>
        </a:p>
      </dsp:txBody>
      <dsp:txXfrm>
        <a:off x="0" y="3668896"/>
        <a:ext cx="6263640" cy="916552"/>
      </dsp:txXfrm>
    </dsp:sp>
    <dsp:sp modelId="{53E8B659-F285-3A42-B5D8-0717DB33C6E1}">
      <dsp:nvSpPr>
        <dsp:cNvPr id="0" name=""/>
        <dsp:cNvSpPr/>
      </dsp:nvSpPr>
      <dsp:spPr>
        <a:xfrm>
          <a:off x="0" y="4585448"/>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9B874-A9DB-F843-A5F0-1C05F9EACC33}">
      <dsp:nvSpPr>
        <dsp:cNvPr id="0" name=""/>
        <dsp:cNvSpPr/>
      </dsp:nvSpPr>
      <dsp:spPr>
        <a:xfrm>
          <a:off x="0" y="4585448"/>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t>Não há limites ou controles de transferências,</a:t>
          </a:r>
        </a:p>
      </dsp:txBody>
      <dsp:txXfrm>
        <a:off x="0" y="4585448"/>
        <a:ext cx="6263640" cy="9165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1E26C-7960-A646-AD63-E616F3032DF5}">
      <dsp:nvSpPr>
        <dsp:cNvPr id="0" name=""/>
        <dsp:cNvSpPr/>
      </dsp:nvSpPr>
      <dsp:spPr>
        <a:xfrm>
          <a:off x="0" y="23164"/>
          <a:ext cx="6263640" cy="17714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t-BR" sz="2500" kern="1200" dirty="0"/>
            <a:t>Criada, permite transferências para outros endereços </a:t>
          </a:r>
          <a:r>
            <a:rPr lang="pt-BR" sz="2500" kern="1200" dirty="0" err="1"/>
            <a:t>Bitcoin</a:t>
          </a:r>
          <a:endParaRPr lang="en-US" sz="2500" kern="1200" dirty="0"/>
        </a:p>
      </dsp:txBody>
      <dsp:txXfrm>
        <a:off x="86475" y="109639"/>
        <a:ext cx="6090690" cy="1598503"/>
      </dsp:txXfrm>
    </dsp:sp>
    <dsp:sp modelId="{D17B1D72-DF5C-134E-A702-921A2EF517B1}">
      <dsp:nvSpPr>
        <dsp:cNvPr id="0" name=""/>
        <dsp:cNvSpPr/>
      </dsp:nvSpPr>
      <dsp:spPr>
        <a:xfrm>
          <a:off x="0" y="1866617"/>
          <a:ext cx="6263640" cy="177145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t-BR" sz="2500" kern="1200" dirty="0"/>
            <a:t>Movimento com uso de chave privada (que pode ser </a:t>
          </a:r>
          <a:r>
            <a:rPr lang="pt-BR" sz="2500" kern="1200" dirty="0" err="1"/>
            <a:t>hackeada</a:t>
          </a:r>
          <a:r>
            <a:rPr lang="pt-BR" sz="2500" kern="1200" dirty="0"/>
            <a:t>). Por isso, computador deve ser mantido off-line  (até advento da internet, PCs eram ilhas)</a:t>
          </a:r>
          <a:endParaRPr lang="en-US" sz="2500" kern="1200" dirty="0"/>
        </a:p>
      </dsp:txBody>
      <dsp:txXfrm>
        <a:off x="86475" y="1953092"/>
        <a:ext cx="6090690" cy="1598503"/>
      </dsp:txXfrm>
    </dsp:sp>
    <dsp:sp modelId="{25C7EE0C-D678-814B-AE00-A0CBD91EDB9D}">
      <dsp:nvSpPr>
        <dsp:cNvPr id="0" name=""/>
        <dsp:cNvSpPr/>
      </dsp:nvSpPr>
      <dsp:spPr>
        <a:xfrm>
          <a:off x="0" y="3710070"/>
          <a:ext cx="6263640" cy="17714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t-BR" sz="2500" kern="1200"/>
            <a:t>Private key funciona com criptografia assimétrica.</a:t>
          </a:r>
          <a:endParaRPr lang="en-US" sz="2500" kern="1200"/>
        </a:p>
      </dsp:txBody>
      <dsp:txXfrm>
        <a:off x="86475" y="3796545"/>
        <a:ext cx="6090690" cy="15985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22D9-B256-074E-BD58-A1C7DAF3C028}">
      <dsp:nvSpPr>
        <dsp:cNvPr id="0" name=""/>
        <dsp:cNvSpPr/>
      </dsp:nvSpPr>
      <dsp:spPr>
        <a:xfrm>
          <a:off x="0" y="111743"/>
          <a:ext cx="6263640" cy="2597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pt-BR" sz="3000" kern="1200"/>
            <a:t>Escala. Bitcoin blockchain processa 240 mil transações por dia; VISA, 150 milhões.  Isso explica as oscilações brutais (pequenas operações impactam). É difícil ganhar escala.</a:t>
          </a:r>
          <a:endParaRPr lang="en-US" sz="3000" kern="1200"/>
        </a:p>
      </dsp:txBody>
      <dsp:txXfrm>
        <a:off x="126795" y="238538"/>
        <a:ext cx="6010050" cy="2343810"/>
      </dsp:txXfrm>
    </dsp:sp>
    <dsp:sp modelId="{7A7F7690-603B-A642-8772-D88CFAD011B2}">
      <dsp:nvSpPr>
        <dsp:cNvPr id="0" name=""/>
        <dsp:cNvSpPr/>
      </dsp:nvSpPr>
      <dsp:spPr>
        <a:xfrm>
          <a:off x="0" y="2795544"/>
          <a:ext cx="6263640" cy="2597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pt-BR" sz="3000" kern="1200"/>
            <a:t>Demora: 6 a 7 operações por segundo contra milhões de cartão de crédito. Ethereum é bem mais rápido porque foi pensado para smart contracts.</a:t>
          </a:r>
          <a:endParaRPr lang="en-US" sz="3000" kern="1200"/>
        </a:p>
      </dsp:txBody>
      <dsp:txXfrm>
        <a:off x="126795" y="2922339"/>
        <a:ext cx="6010050" cy="23438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1337E-54ED-C94A-BC0F-39334799554E}"/>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F376E55-1C7B-704C-BFF7-DFEC034FF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8BBCE19-BB8E-7E46-8F90-CA65E5DC2ED5}"/>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5" name="Espaço Reservado para Rodapé 4">
            <a:extLst>
              <a:ext uri="{FF2B5EF4-FFF2-40B4-BE49-F238E27FC236}">
                <a16:creationId xmlns:a16="http://schemas.microsoft.com/office/drawing/2014/main" id="{B49D1F7F-C0F1-B442-99BF-FEFAD7AE840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1191483-49A1-AC41-93CF-C635D238DAA1}"/>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194848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70A536-78FB-0244-AEF0-8D89D1F29A6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C451617-D362-D840-9D43-EB08E5CF810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3BF57F3-C141-E041-BA19-D3E250C78E2B}"/>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5" name="Espaço Reservado para Rodapé 4">
            <a:extLst>
              <a:ext uri="{FF2B5EF4-FFF2-40B4-BE49-F238E27FC236}">
                <a16:creationId xmlns:a16="http://schemas.microsoft.com/office/drawing/2014/main" id="{1F814F3A-1BBD-184F-846C-4C1A612BB57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5EADDBA-4F64-3441-9D4A-FA463C99925C}"/>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110760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01EEAF-41D1-9D4D-95DA-56117A34F55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66ADC6E-B01A-364A-A5EF-2B592C8EC74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988C000-8F4B-C748-9E46-245797A5DC2F}"/>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5" name="Espaço Reservado para Rodapé 4">
            <a:extLst>
              <a:ext uri="{FF2B5EF4-FFF2-40B4-BE49-F238E27FC236}">
                <a16:creationId xmlns:a16="http://schemas.microsoft.com/office/drawing/2014/main" id="{7A7FCEBE-6003-C749-89C3-8088AEC449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0D13A7-3C9F-EB49-A61A-5BBFEB058478}"/>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161907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D0498-2714-0142-A737-BC4ECE1CE24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7025346-BE3F-0B42-8958-5CE94F7B4BB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B128F0D-F1BA-4542-ABDF-F13C1C00E4A5}"/>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5" name="Espaço Reservado para Rodapé 4">
            <a:extLst>
              <a:ext uri="{FF2B5EF4-FFF2-40B4-BE49-F238E27FC236}">
                <a16:creationId xmlns:a16="http://schemas.microsoft.com/office/drawing/2014/main" id="{8E8A56E8-DFDA-4B4A-9ABC-A475C11347A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3B6BF0-7D73-0C48-A270-AAC2D2CA9E63}"/>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153275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36CE6-D2EA-364C-AF17-05980DAE4F5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6F4A974-5596-8849-BB84-E5636CA8CC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C1C1622-817C-9F48-9FBB-95DAA2B049C4}"/>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5" name="Espaço Reservado para Rodapé 4">
            <a:extLst>
              <a:ext uri="{FF2B5EF4-FFF2-40B4-BE49-F238E27FC236}">
                <a16:creationId xmlns:a16="http://schemas.microsoft.com/office/drawing/2014/main" id="{568AB673-EAE2-DA4E-8018-1B3B0BAED1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821B039-93F3-7141-8466-64632847664D}"/>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164019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0484C-9496-3346-9ADE-B31313CB2C7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E7D71D2-90EA-2E4A-BD01-D9AF1310EDD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A04B3E5-5DE7-9C4C-ABA8-CD1245BECB2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4C464D6-6F49-DB44-AEC7-39D55BF0254B}"/>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6" name="Espaço Reservado para Rodapé 5">
            <a:extLst>
              <a:ext uri="{FF2B5EF4-FFF2-40B4-BE49-F238E27FC236}">
                <a16:creationId xmlns:a16="http://schemas.microsoft.com/office/drawing/2014/main" id="{2F7B42C7-1EB6-4946-862C-62BE6CEDC14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6C8911C-E6DE-1C49-8A38-AF0A41641098}"/>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2726923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1BCE0-6554-8E43-9FB0-C8D8522C75D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269E161-28EC-A249-A5AE-3C9C2695B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1EB0029-04F3-BE4D-A5E3-96EF89F99EB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8D6E604-A816-8343-B346-A506A6E2E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CF49A5B-6B00-6148-9FE3-CABE30AD8A1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831EFA6-2AF2-A343-80DB-4FE03D25F7D9}"/>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8" name="Espaço Reservado para Rodapé 7">
            <a:extLst>
              <a:ext uri="{FF2B5EF4-FFF2-40B4-BE49-F238E27FC236}">
                <a16:creationId xmlns:a16="http://schemas.microsoft.com/office/drawing/2014/main" id="{0A9DDAD5-A0C1-9E46-853E-1459C307F88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390AF15-6C4E-B746-98D6-92BA5E43C657}"/>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240493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9CE31-45BC-EE41-AA8A-1FE68390876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FB9B1CA-2F9C-7D41-91F3-565C9A3BA45C}"/>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4" name="Espaço Reservado para Rodapé 3">
            <a:extLst>
              <a:ext uri="{FF2B5EF4-FFF2-40B4-BE49-F238E27FC236}">
                <a16:creationId xmlns:a16="http://schemas.microsoft.com/office/drawing/2014/main" id="{587EC6BB-4C85-7943-8463-888A5FA73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671EE89-4F26-CB41-942B-E78182586083}"/>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30058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3FEA4D5-B968-D347-BCB5-2CE00186DAE3}"/>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3" name="Espaço Reservado para Rodapé 2">
            <a:extLst>
              <a:ext uri="{FF2B5EF4-FFF2-40B4-BE49-F238E27FC236}">
                <a16:creationId xmlns:a16="http://schemas.microsoft.com/office/drawing/2014/main" id="{49731534-7BCB-2741-AD24-325F64B79D7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8F4CAE7-8209-1044-B569-84741436925C}"/>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325273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E16001-0DF9-9B41-9DA1-29A89A0CF84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0A4746C-05EF-BA4E-9071-040112A4C7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D97D3F1-190C-D341-BC30-13CDD88AE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3EBCCC5-FBB7-B24E-A6AF-E9FFE5A9598E}"/>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6" name="Espaço Reservado para Rodapé 5">
            <a:extLst>
              <a:ext uri="{FF2B5EF4-FFF2-40B4-BE49-F238E27FC236}">
                <a16:creationId xmlns:a16="http://schemas.microsoft.com/office/drawing/2014/main" id="{AD41E6DD-733A-7842-BA46-707ECE191BE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71C6C85-20AA-E846-A748-ED4FF97D612C}"/>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244233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9FC4C-5D95-BB4A-A5F6-6128562D4F8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16E0740-98B6-714B-A609-58B22BCC41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F7258A8-CB02-6C4F-B16B-ECE7383DF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DD31CB7-BD2F-B44D-A803-364F3800F5F3}"/>
              </a:ext>
            </a:extLst>
          </p:cNvPr>
          <p:cNvSpPr>
            <a:spLocks noGrp="1"/>
          </p:cNvSpPr>
          <p:nvPr>
            <p:ph type="dt" sz="half" idx="10"/>
          </p:nvPr>
        </p:nvSpPr>
        <p:spPr/>
        <p:txBody>
          <a:bodyPr/>
          <a:lstStyle/>
          <a:p>
            <a:fld id="{C97E8EC3-BF00-DD41-9884-73DD836009E4}" type="datetimeFigureOut">
              <a:rPr lang="pt-BR" smtClean="0"/>
              <a:t>21/09/2023</a:t>
            </a:fld>
            <a:endParaRPr lang="pt-BR"/>
          </a:p>
        </p:txBody>
      </p:sp>
      <p:sp>
        <p:nvSpPr>
          <p:cNvPr id="6" name="Espaço Reservado para Rodapé 5">
            <a:extLst>
              <a:ext uri="{FF2B5EF4-FFF2-40B4-BE49-F238E27FC236}">
                <a16:creationId xmlns:a16="http://schemas.microsoft.com/office/drawing/2014/main" id="{78BE3321-DA56-8941-9B59-40E6FE9DA1D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8208BD-1B43-334A-A8FC-E5A55FDBAF88}"/>
              </a:ext>
            </a:extLst>
          </p:cNvPr>
          <p:cNvSpPr>
            <a:spLocks noGrp="1"/>
          </p:cNvSpPr>
          <p:nvPr>
            <p:ph type="sldNum" sz="quarter" idx="12"/>
          </p:nvPr>
        </p:nvSpPr>
        <p:spPr/>
        <p:txBody>
          <a:bodyPr/>
          <a:lstStyle/>
          <a:p>
            <a:fld id="{47686709-E132-D945-AB62-79DBA0D117D2}" type="slidenum">
              <a:rPr lang="pt-BR" smtClean="0"/>
              <a:t>‹nº›</a:t>
            </a:fld>
            <a:endParaRPr lang="pt-BR"/>
          </a:p>
        </p:txBody>
      </p:sp>
    </p:spTree>
    <p:extLst>
      <p:ext uri="{BB962C8B-B14F-4D97-AF65-F5344CB8AC3E}">
        <p14:creationId xmlns:p14="http://schemas.microsoft.com/office/powerpoint/2010/main" val="2926589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899FA84-B9CE-0B4F-A0AB-1EAD1CA4B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8D58FEB-BD8B-CF43-85AE-297C2E9E04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459B69B-4EA2-F247-945F-BCA0893F2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E8EC3-BF00-DD41-9884-73DD836009E4}" type="datetimeFigureOut">
              <a:rPr lang="pt-BR" smtClean="0"/>
              <a:t>21/09/2023</a:t>
            </a:fld>
            <a:endParaRPr lang="pt-BR"/>
          </a:p>
        </p:txBody>
      </p:sp>
      <p:sp>
        <p:nvSpPr>
          <p:cNvPr id="5" name="Espaço Reservado para Rodapé 4">
            <a:extLst>
              <a:ext uri="{FF2B5EF4-FFF2-40B4-BE49-F238E27FC236}">
                <a16:creationId xmlns:a16="http://schemas.microsoft.com/office/drawing/2014/main" id="{0254D829-4D55-8C43-839D-89B670595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7BADBC8-130C-D443-ABD5-B436FEE52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86709-E132-D945-AB62-79DBA0D117D2}" type="slidenum">
              <a:rPr lang="pt-BR" smtClean="0"/>
              <a:t>‹nº›</a:t>
            </a:fld>
            <a:endParaRPr lang="pt-BR"/>
          </a:p>
        </p:txBody>
      </p:sp>
    </p:spTree>
    <p:extLst>
      <p:ext uri="{BB962C8B-B14F-4D97-AF65-F5344CB8AC3E}">
        <p14:creationId xmlns:p14="http://schemas.microsoft.com/office/powerpoint/2010/main" val="3609391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https://i2.wp.com/dailyhodl.com/wp-content/uploads/2021/09/crypto-disrupt-banks.jpg?resize=1140%2C668&amp;ssl=1"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omo será o Open Banking no Brasil? - Fala, Nubank">
            <a:extLst>
              <a:ext uri="{FF2B5EF4-FFF2-40B4-BE49-F238E27FC236}">
                <a16:creationId xmlns:a16="http://schemas.microsoft.com/office/drawing/2014/main" id="{F2665467-8C9D-9445-A977-628717628479}"/>
              </a:ext>
            </a:extLst>
          </p:cNvPr>
          <p:cNvPicPr>
            <a:picLocks noGrp="1" noChangeAspect="1" noChangeArrowheads="1"/>
          </p:cNvPicPr>
          <p:nvPr>
            <p:ph idx="1"/>
          </p:nvPr>
        </p:nvPicPr>
        <p:blipFill rotWithShape="1">
          <a:blip r:embed="rId2">
            <a:alphaModFix amt="50000"/>
            <a:extLst>
              <a:ext uri="{28A0092B-C50C-407E-A947-70E740481C1C}">
                <a14:useLocalDpi xmlns:a14="http://schemas.microsoft.com/office/drawing/2010/main" val="0"/>
              </a:ext>
            </a:extLst>
          </a:blip>
          <a:srcRect l="20896" r="488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A3A26673-A0A9-744F-B890-D96A6F813758}"/>
              </a:ext>
            </a:extLst>
          </p:cNvPr>
          <p:cNvSpPr>
            <a:spLocks noGrp="1"/>
          </p:cNvSpPr>
          <p:nvPr>
            <p:ph type="title"/>
          </p:nvPr>
        </p:nvSpPr>
        <p:spPr>
          <a:xfrm>
            <a:off x="1557338" y="1122362"/>
            <a:ext cx="9110662" cy="5121276"/>
          </a:xfrm>
        </p:spPr>
        <p:txBody>
          <a:bodyPr vert="horz" lIns="91440" tIns="45720" rIns="91440" bIns="45720" rtlCol="0" anchor="b">
            <a:normAutofit/>
          </a:bodyPr>
          <a:lstStyle/>
          <a:p>
            <a:pPr algn="ctr"/>
            <a:r>
              <a:rPr lang="pt-BR" sz="4800" dirty="0"/>
              <a:t> O regime jurídico do câmbio: controlá-lo ou liberá-lo? </a:t>
            </a:r>
            <a:r>
              <a:rPr lang="pt-BR" sz="6000" dirty="0"/>
              <a:t> </a:t>
            </a:r>
            <a:br>
              <a:rPr lang="en-US" sz="6000" dirty="0">
                <a:solidFill>
                  <a:srgbClr val="FFFFFF"/>
                </a:solidFill>
              </a:rPr>
            </a:br>
            <a:br>
              <a:rPr lang="en-US" sz="6000" dirty="0">
                <a:solidFill>
                  <a:srgbClr val="FFFFFF"/>
                </a:solidFill>
              </a:rPr>
            </a:br>
            <a:r>
              <a:rPr lang="en-US" sz="6000" dirty="0" err="1">
                <a:solidFill>
                  <a:srgbClr val="FFFFFF"/>
                </a:solidFill>
              </a:rPr>
              <a:t>Criptomoedas</a:t>
            </a:r>
            <a:br>
              <a:rPr lang="en-US" sz="6000" dirty="0">
                <a:solidFill>
                  <a:srgbClr val="FFFFFF"/>
                </a:solidFill>
              </a:rPr>
            </a:br>
            <a:br>
              <a:rPr lang="en-US" sz="6000" dirty="0">
                <a:solidFill>
                  <a:srgbClr val="FFFFFF"/>
                </a:solidFill>
              </a:rPr>
            </a:br>
            <a:r>
              <a:rPr lang="en-US" sz="4000" dirty="0">
                <a:solidFill>
                  <a:srgbClr val="FFFFFF"/>
                </a:solidFill>
              </a:rPr>
              <a:t>Professor </a:t>
            </a:r>
            <a:r>
              <a:rPr lang="en-US" sz="4000" dirty="0" err="1">
                <a:solidFill>
                  <a:srgbClr val="FFFFFF"/>
                </a:solidFill>
              </a:rPr>
              <a:t>Doutor</a:t>
            </a:r>
            <a:r>
              <a:rPr lang="en-US" sz="4000" dirty="0">
                <a:solidFill>
                  <a:srgbClr val="FFFFFF"/>
                </a:solidFill>
              </a:rPr>
              <a:t> </a:t>
            </a:r>
            <a:r>
              <a:rPr lang="en-US" sz="4000" dirty="0" err="1">
                <a:solidFill>
                  <a:srgbClr val="FFFFFF"/>
                </a:solidFill>
              </a:rPr>
              <a:t>Ruy</a:t>
            </a:r>
            <a:r>
              <a:rPr lang="en-US" sz="4000" dirty="0">
                <a:solidFill>
                  <a:srgbClr val="FFFFFF"/>
                </a:solidFill>
              </a:rPr>
              <a:t> Pereira Camilo Junior</a:t>
            </a:r>
          </a:p>
        </p:txBody>
      </p:sp>
    </p:spTree>
    <p:extLst>
      <p:ext uri="{BB962C8B-B14F-4D97-AF65-F5344CB8AC3E}">
        <p14:creationId xmlns:p14="http://schemas.microsoft.com/office/powerpoint/2010/main" val="27108184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C6E3732-1BF2-CF47-9453-DF8CC9E72D25}"/>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Unificação dos Mercados de Câmbio </a:t>
            </a:r>
          </a:p>
        </p:txBody>
      </p:sp>
      <p:sp>
        <p:nvSpPr>
          <p:cNvPr id="3" name="Espaço Reservado para Conteúdo 2">
            <a:extLst>
              <a:ext uri="{FF2B5EF4-FFF2-40B4-BE49-F238E27FC236}">
                <a16:creationId xmlns:a16="http://schemas.microsoft.com/office/drawing/2014/main" id="{1E4E9A2B-40D7-F345-83DB-EA4EC16560A9}"/>
              </a:ext>
            </a:extLst>
          </p:cNvPr>
          <p:cNvSpPr>
            <a:spLocks noGrp="1"/>
          </p:cNvSpPr>
          <p:nvPr>
            <p:ph idx="1"/>
          </p:nvPr>
        </p:nvSpPr>
        <p:spPr>
          <a:xfrm>
            <a:off x="4810259" y="649480"/>
            <a:ext cx="6555347" cy="5546047"/>
          </a:xfrm>
        </p:spPr>
        <p:txBody>
          <a:bodyPr anchor="ctr">
            <a:normAutofit/>
          </a:bodyPr>
          <a:lstStyle/>
          <a:p>
            <a:r>
              <a:rPr lang="pt-BR" sz="2000"/>
              <a:t>Resolução CMN 365, de 2003</a:t>
            </a:r>
          </a:p>
          <a:p>
            <a:endParaRPr lang="pt-BR" sz="2000"/>
          </a:p>
          <a:p>
            <a:r>
              <a:rPr lang="pt-BR" sz="2000"/>
              <a:t>Maior liberdade para operação cambial</a:t>
            </a:r>
          </a:p>
          <a:p>
            <a:endParaRPr lang="pt-BR" sz="2000"/>
          </a:p>
          <a:p>
            <a:r>
              <a:rPr lang="pt-BR" sz="2000"/>
              <a:t>Eliminação das autorizações prévias do Banco Central</a:t>
            </a:r>
          </a:p>
        </p:txBody>
      </p:sp>
    </p:spTree>
    <p:extLst>
      <p:ext uri="{BB962C8B-B14F-4D97-AF65-F5344CB8AC3E}">
        <p14:creationId xmlns:p14="http://schemas.microsoft.com/office/powerpoint/2010/main" val="67419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ACCCAD3-5990-0E42-AFB8-1AF6B4603734}"/>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Lei 11.371, de 2006</a:t>
            </a:r>
          </a:p>
        </p:txBody>
      </p:sp>
      <p:sp>
        <p:nvSpPr>
          <p:cNvPr id="3" name="Espaço Reservado para Conteúdo 2">
            <a:extLst>
              <a:ext uri="{FF2B5EF4-FFF2-40B4-BE49-F238E27FC236}">
                <a16:creationId xmlns:a16="http://schemas.microsoft.com/office/drawing/2014/main" id="{BE167015-088D-534A-B55D-528630AA2E75}"/>
              </a:ext>
            </a:extLst>
          </p:cNvPr>
          <p:cNvSpPr>
            <a:spLocks noGrp="1"/>
          </p:cNvSpPr>
          <p:nvPr>
            <p:ph idx="1"/>
          </p:nvPr>
        </p:nvSpPr>
        <p:spPr>
          <a:xfrm>
            <a:off x="4810259" y="649480"/>
            <a:ext cx="6555347" cy="5546047"/>
          </a:xfrm>
        </p:spPr>
        <p:txBody>
          <a:bodyPr anchor="ctr">
            <a:normAutofit/>
          </a:bodyPr>
          <a:lstStyle/>
          <a:p>
            <a:r>
              <a:rPr lang="pt-BR" sz="2000" dirty="0"/>
              <a:t>Fim dos controles individualizados e prévios pelo BACEN</a:t>
            </a:r>
          </a:p>
          <a:p>
            <a:pPr marL="0" indent="0">
              <a:buNone/>
            </a:pPr>
            <a:endParaRPr lang="pt-BR" sz="2000" dirty="0"/>
          </a:p>
          <a:p>
            <a:r>
              <a:rPr lang="pt-BR" sz="2000" dirty="0"/>
              <a:t>Controle global das operações, pelo registro no SISBACEN</a:t>
            </a:r>
          </a:p>
          <a:p>
            <a:pPr marL="0" indent="0">
              <a:buNone/>
            </a:pPr>
            <a:endParaRPr lang="pt-BR" sz="2000" dirty="0"/>
          </a:p>
          <a:p>
            <a:r>
              <a:rPr lang="pt-BR" sz="2000" dirty="0"/>
              <a:t>Fim da multa para importação</a:t>
            </a:r>
          </a:p>
          <a:p>
            <a:pPr marL="0" indent="0">
              <a:buNone/>
            </a:pPr>
            <a:endParaRPr lang="pt-BR" sz="2000" dirty="0"/>
          </a:p>
          <a:p>
            <a:r>
              <a:rPr lang="pt-BR" sz="2000" dirty="0"/>
              <a:t>Simplificação procedimental </a:t>
            </a:r>
          </a:p>
        </p:txBody>
      </p:sp>
    </p:spTree>
    <p:extLst>
      <p:ext uri="{BB962C8B-B14F-4D97-AF65-F5344CB8AC3E}">
        <p14:creationId xmlns:p14="http://schemas.microsoft.com/office/powerpoint/2010/main" val="2175066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618817-A4DF-B04B-A282-D3053B23C160}"/>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Contrato de câmbio</a:t>
            </a:r>
          </a:p>
        </p:txBody>
      </p:sp>
      <p:sp>
        <p:nvSpPr>
          <p:cNvPr id="3" name="Espaço Reservado para Conteúdo 2">
            <a:extLst>
              <a:ext uri="{FF2B5EF4-FFF2-40B4-BE49-F238E27FC236}">
                <a16:creationId xmlns:a16="http://schemas.microsoft.com/office/drawing/2014/main" id="{C35E72D9-470E-D349-8462-2BB5F44E397B}"/>
              </a:ext>
            </a:extLst>
          </p:cNvPr>
          <p:cNvSpPr>
            <a:spLocks noGrp="1"/>
          </p:cNvSpPr>
          <p:nvPr>
            <p:ph idx="1"/>
          </p:nvPr>
        </p:nvSpPr>
        <p:spPr>
          <a:xfrm>
            <a:off x="4810259" y="649480"/>
            <a:ext cx="6555347" cy="5546047"/>
          </a:xfrm>
        </p:spPr>
        <p:txBody>
          <a:bodyPr anchor="ctr">
            <a:normAutofit/>
          </a:bodyPr>
          <a:lstStyle/>
          <a:p>
            <a:r>
              <a:rPr lang="pt-BR" sz="2000"/>
              <a:t>Compra e venda que tem por objeto divisa estrangeira</a:t>
            </a:r>
          </a:p>
          <a:p>
            <a:r>
              <a:rPr lang="pt-BR" sz="2000"/>
              <a:t>Continua sendo atividade privativa de instituições financeiras e de câmbio (Eduardo Salomão no entanto defende ser possível contrato privado de câmbio)</a:t>
            </a:r>
          </a:p>
          <a:p>
            <a:r>
              <a:rPr lang="pt-BR" sz="2000"/>
              <a:t>Podem instituições não financeiras operarem com derivativos de câmbio na B3, mas liquidação de faz em moeda nacional.</a:t>
            </a:r>
          </a:p>
          <a:p>
            <a:endParaRPr lang="pt-BR" sz="2000"/>
          </a:p>
        </p:txBody>
      </p:sp>
    </p:spTree>
    <p:extLst>
      <p:ext uri="{BB962C8B-B14F-4D97-AF65-F5344CB8AC3E}">
        <p14:creationId xmlns:p14="http://schemas.microsoft.com/office/powerpoint/2010/main" val="249813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83EF9A-9426-6846-9A7F-D2EBDD3DC001}"/>
              </a:ext>
            </a:extLst>
          </p:cNvPr>
          <p:cNvSpPr>
            <a:spLocks noGrp="1"/>
          </p:cNvSpPr>
          <p:nvPr>
            <p:ph type="title"/>
          </p:nvPr>
        </p:nvSpPr>
        <p:spPr>
          <a:xfrm>
            <a:off x="1371599" y="294538"/>
            <a:ext cx="9895951" cy="1033669"/>
          </a:xfrm>
        </p:spPr>
        <p:txBody>
          <a:bodyPr>
            <a:normAutofit fontScale="90000"/>
          </a:bodyPr>
          <a:lstStyle/>
          <a:p>
            <a:r>
              <a:rPr lang="pt-BR" sz="4000" dirty="0">
                <a:solidFill>
                  <a:srgbClr val="FFFFFF"/>
                </a:solidFill>
              </a:rPr>
              <a:t>Resolução 3568, de 2008 – </a:t>
            </a:r>
            <a:r>
              <a:rPr lang="pt-BR" sz="4000" dirty="0" err="1">
                <a:solidFill>
                  <a:srgbClr val="FFFFFF"/>
                </a:solidFill>
              </a:rPr>
              <a:t>Principiológica</a:t>
            </a:r>
            <a:r>
              <a:rPr lang="pt-BR" sz="4000" dirty="0">
                <a:solidFill>
                  <a:srgbClr val="FFFFFF"/>
                </a:solidFill>
              </a:rPr>
              <a:t>, não detalhista</a:t>
            </a:r>
          </a:p>
        </p:txBody>
      </p:sp>
      <p:sp>
        <p:nvSpPr>
          <p:cNvPr id="3" name="Espaço Reservado para Conteúdo 2">
            <a:extLst>
              <a:ext uri="{FF2B5EF4-FFF2-40B4-BE49-F238E27FC236}">
                <a16:creationId xmlns:a16="http://schemas.microsoft.com/office/drawing/2014/main" id="{AF931A90-D3D3-B548-A877-9CAB56614B70}"/>
              </a:ext>
            </a:extLst>
          </p:cNvPr>
          <p:cNvSpPr>
            <a:spLocks noGrp="1"/>
          </p:cNvSpPr>
          <p:nvPr>
            <p:ph idx="1"/>
          </p:nvPr>
        </p:nvSpPr>
        <p:spPr>
          <a:xfrm>
            <a:off x="1371599" y="2318197"/>
            <a:ext cx="9724031" cy="3683358"/>
          </a:xfrm>
        </p:spPr>
        <p:txBody>
          <a:bodyPr anchor="ctr">
            <a:normAutofit/>
          </a:bodyPr>
          <a:lstStyle/>
          <a:p>
            <a:pPr marL="0" indent="0">
              <a:buNone/>
            </a:pPr>
            <a:r>
              <a:rPr lang="pt-BR" sz="2000" dirty="0"/>
              <a:t>Art. 8º As pessoas físicas e as pessoas jurídicas podem comprar e vender moeda estrangeira ou realizar transferências internacionais em reais, de qualquer natureza, sem limitação de valor, sendo contraparte na operação agente autorizado a operar no mercado de câmbio, </a:t>
            </a:r>
            <a:r>
              <a:rPr lang="pt-BR" sz="2000" b="1" dirty="0"/>
              <a:t>observada a legalidade da transação, tendo como base a fundamentação econômica e as responsabilidades definidas na respectiva documentação.</a:t>
            </a:r>
          </a:p>
          <a:p>
            <a:pPr marL="0" indent="0">
              <a:buNone/>
            </a:pPr>
            <a:endParaRPr lang="pt-BR" sz="2000" dirty="0"/>
          </a:p>
          <a:p>
            <a:pPr marL="0" indent="0">
              <a:buNone/>
            </a:pPr>
            <a:r>
              <a:rPr lang="pt-BR" sz="2000" dirty="0"/>
              <a:t> § 1º O disposto no caput compreende as compras e as vendas de moeda estrangeira, por pessoas físicas ou jurídicas, residentes, domiciliadas ou com sede no País, para fins de constituição de disponibilidades no exterior e do seu retorno.</a:t>
            </a:r>
          </a:p>
          <a:p>
            <a:pPr marL="0" indent="0" algn="ctr">
              <a:buNone/>
            </a:pPr>
            <a:endParaRPr lang="pt-BR" sz="2000" b="1" dirty="0"/>
          </a:p>
          <a:p>
            <a:pPr marL="0" indent="0" algn="ctr">
              <a:buNone/>
            </a:pPr>
            <a:r>
              <a:rPr lang="pt-BR" sz="2000" b="1" dirty="0"/>
              <a:t>KNOW YOUR CUSTOMER (KYC)</a:t>
            </a:r>
          </a:p>
        </p:txBody>
      </p:sp>
    </p:spTree>
    <p:extLst>
      <p:ext uri="{BB962C8B-B14F-4D97-AF65-F5344CB8AC3E}">
        <p14:creationId xmlns:p14="http://schemas.microsoft.com/office/powerpoint/2010/main" val="1602501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BF8EE43-8724-1A46-A46D-2A6065CC4517}"/>
              </a:ext>
            </a:extLst>
          </p:cNvPr>
          <p:cNvSpPr>
            <a:spLocks noGrp="1"/>
          </p:cNvSpPr>
          <p:nvPr>
            <p:ph type="title"/>
          </p:nvPr>
        </p:nvSpPr>
        <p:spPr>
          <a:xfrm>
            <a:off x="804672" y="640080"/>
            <a:ext cx="3282696" cy="5257800"/>
          </a:xfrm>
        </p:spPr>
        <p:txBody>
          <a:bodyPr>
            <a:normAutofit/>
          </a:bodyPr>
          <a:lstStyle/>
          <a:p>
            <a:r>
              <a:rPr lang="pt-BR" sz="3400">
                <a:solidFill>
                  <a:schemeClr val="bg1"/>
                </a:solidFill>
              </a:rPr>
              <a:t>Responsabilidade do agente  </a:t>
            </a:r>
          </a:p>
        </p:txBody>
      </p:sp>
      <p:sp>
        <p:nvSpPr>
          <p:cNvPr id="3" name="Espaço Reservado para Conteúdo 2">
            <a:extLst>
              <a:ext uri="{FF2B5EF4-FFF2-40B4-BE49-F238E27FC236}">
                <a16:creationId xmlns:a16="http://schemas.microsoft.com/office/drawing/2014/main" id="{A387605E-B463-DD46-A0AB-33366360C9FC}"/>
              </a:ext>
            </a:extLst>
          </p:cNvPr>
          <p:cNvSpPr>
            <a:spLocks noGrp="1"/>
          </p:cNvSpPr>
          <p:nvPr>
            <p:ph idx="1"/>
          </p:nvPr>
        </p:nvSpPr>
        <p:spPr>
          <a:xfrm>
            <a:off x="5358384" y="640081"/>
            <a:ext cx="6024654" cy="5257800"/>
          </a:xfrm>
        </p:spPr>
        <p:txBody>
          <a:bodyPr anchor="ctr">
            <a:normAutofit/>
          </a:bodyPr>
          <a:lstStyle/>
          <a:p>
            <a:pPr marL="0" indent="0">
              <a:buNone/>
            </a:pPr>
            <a:endParaRPr lang="pt-BR" sz="2200"/>
          </a:p>
          <a:p>
            <a:pPr marL="0" indent="0">
              <a:buNone/>
            </a:pPr>
            <a:r>
              <a:rPr lang="pt-BR" sz="2200"/>
              <a:t>Art. 17. Os agentes autorizados a operar no mercado de câmbio, as empresas responsáveis pelas transferências financeiras decorrentes da utilização de cartões de uso internacional, as empresas facilitadoras de pagamentos internacionais e as empresas que realizam transferências financeiras postais internacionais devem zelar pelo cumprimento da legislação e regulamentação cambial. (Redação dada pela Resolução nº 3.997, de 28/7/2011.) </a:t>
            </a:r>
          </a:p>
          <a:p>
            <a:pPr marL="0" indent="0">
              <a:buNone/>
            </a:pPr>
            <a:r>
              <a:rPr lang="pt-BR" sz="2200"/>
              <a:t>Art. 18. Devem os agentes autorizados a operar no mercado de câmbio observar as regras para a perfeita identificação dos seus clientes, bem como verificar as responsabilidades das partes e a legalidade das operações. </a:t>
            </a:r>
          </a:p>
          <a:p>
            <a:pPr marL="0" indent="0">
              <a:buNone/>
            </a:pPr>
            <a:endParaRPr lang="pt-BR" sz="2200"/>
          </a:p>
        </p:txBody>
      </p:sp>
    </p:spTree>
    <p:extLst>
      <p:ext uri="{BB962C8B-B14F-4D97-AF65-F5344CB8AC3E}">
        <p14:creationId xmlns:p14="http://schemas.microsoft.com/office/powerpoint/2010/main" val="184537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62885D5-5E95-0347-9D9A-46A566F62AE6}"/>
              </a:ext>
            </a:extLst>
          </p:cNvPr>
          <p:cNvSpPr>
            <a:spLocks noGrp="1"/>
          </p:cNvSpPr>
          <p:nvPr>
            <p:ph type="title"/>
          </p:nvPr>
        </p:nvSpPr>
        <p:spPr>
          <a:xfrm>
            <a:off x="804672" y="640080"/>
            <a:ext cx="3282696" cy="5257800"/>
          </a:xfrm>
        </p:spPr>
        <p:txBody>
          <a:bodyPr>
            <a:normAutofit/>
          </a:bodyPr>
          <a:lstStyle/>
          <a:p>
            <a:r>
              <a:rPr lang="pt-BR">
                <a:solidFill>
                  <a:schemeClr val="bg1"/>
                </a:solidFill>
              </a:rPr>
              <a:t>Resolução 3568, de 2008</a:t>
            </a:r>
          </a:p>
        </p:txBody>
      </p:sp>
      <p:sp>
        <p:nvSpPr>
          <p:cNvPr id="3" name="Espaço Reservado para Conteúdo 2">
            <a:extLst>
              <a:ext uri="{FF2B5EF4-FFF2-40B4-BE49-F238E27FC236}">
                <a16:creationId xmlns:a16="http://schemas.microsoft.com/office/drawing/2014/main" id="{850AB607-A16B-0B4E-91BA-C7B9E3F3AF06}"/>
              </a:ext>
            </a:extLst>
          </p:cNvPr>
          <p:cNvSpPr>
            <a:spLocks noGrp="1"/>
          </p:cNvSpPr>
          <p:nvPr>
            <p:ph idx="1"/>
          </p:nvPr>
        </p:nvSpPr>
        <p:spPr>
          <a:xfrm>
            <a:off x="5358384" y="640081"/>
            <a:ext cx="6024654" cy="5257800"/>
          </a:xfrm>
        </p:spPr>
        <p:txBody>
          <a:bodyPr anchor="ctr">
            <a:normAutofit/>
          </a:bodyPr>
          <a:lstStyle/>
          <a:p>
            <a:pPr marL="0" indent="0">
              <a:buNone/>
            </a:pPr>
            <a:r>
              <a:rPr lang="pt-BR" sz="2400"/>
              <a:t>Art. 16-A No recebimento da receita de exportação de mercadorias ou de serviços, deve ser observado que: </a:t>
            </a:r>
          </a:p>
          <a:p>
            <a:pPr marL="0" indent="0">
              <a:buNone/>
            </a:pPr>
            <a:r>
              <a:rPr lang="pt-BR" sz="2400"/>
              <a:t>I - o exportador de mercadorias ou de serviços pode manter no exterior a integralidade dos recursos relativos ao recebimento de suas exportações;</a:t>
            </a:r>
          </a:p>
          <a:p>
            <a:pPr marL="0" indent="0">
              <a:buNone/>
            </a:pPr>
            <a:r>
              <a:rPr lang="pt-BR" sz="2400"/>
              <a:t>Art. 19. A taxa de câmbio é livremente pactuada entre os agentes autorizados a operar no mercado de câmbio ou entre estes e seus clientes.</a:t>
            </a:r>
          </a:p>
          <a:p>
            <a:pPr marL="0" indent="0">
              <a:buNone/>
            </a:pPr>
            <a:endParaRPr lang="pt-BR" sz="2400"/>
          </a:p>
        </p:txBody>
      </p:sp>
    </p:spTree>
    <p:extLst>
      <p:ext uri="{BB962C8B-B14F-4D97-AF65-F5344CB8AC3E}">
        <p14:creationId xmlns:p14="http://schemas.microsoft.com/office/powerpoint/2010/main" val="71465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D9673-DE04-2943-93DD-AFBE49C87F99}"/>
              </a:ext>
            </a:extLst>
          </p:cNvPr>
          <p:cNvSpPr>
            <a:spLocks noGrp="1"/>
          </p:cNvSpPr>
          <p:nvPr>
            <p:ph type="title"/>
          </p:nvPr>
        </p:nvSpPr>
        <p:spPr/>
        <p:txBody>
          <a:bodyPr/>
          <a:lstStyle/>
          <a:p>
            <a:r>
              <a:rPr lang="pt-BR"/>
              <a:t>O novo Regime Cambial (Lei 14.286, de 2021)</a:t>
            </a:r>
            <a:endParaRPr lang="pt-BR" dirty="0"/>
          </a:p>
        </p:txBody>
      </p:sp>
      <p:sp>
        <p:nvSpPr>
          <p:cNvPr id="3" name="Espaço Reservado para Conteúdo 2">
            <a:extLst>
              <a:ext uri="{FF2B5EF4-FFF2-40B4-BE49-F238E27FC236}">
                <a16:creationId xmlns:a16="http://schemas.microsoft.com/office/drawing/2014/main" id="{CCB5A35B-CAFC-B747-A710-46FED3E9A747}"/>
              </a:ext>
            </a:extLst>
          </p:cNvPr>
          <p:cNvSpPr>
            <a:spLocks noGrp="1"/>
          </p:cNvSpPr>
          <p:nvPr>
            <p:ph idx="1"/>
          </p:nvPr>
        </p:nvSpPr>
        <p:spPr/>
        <p:txBody>
          <a:bodyPr>
            <a:normAutofit fontScale="40000" lnSpcReduction="20000"/>
          </a:bodyPr>
          <a:lstStyle/>
          <a:p>
            <a:pPr marL="0" indent="0">
              <a:buNone/>
            </a:pPr>
            <a:endParaRPr lang="pt-BR"/>
          </a:p>
          <a:p>
            <a:r>
              <a:rPr lang="pt-BR" sz="4800"/>
              <a:t>Simplifica e consolida a legislação cambial.</a:t>
            </a:r>
          </a:p>
          <a:p>
            <a:r>
              <a:rPr lang="pt-BR" sz="4800"/>
              <a:t>Permite operações de câmbio por pessoas físicas, desde que de modo eventual, no limite de Us$ 500 por pessoa.</a:t>
            </a:r>
          </a:p>
          <a:p>
            <a:r>
              <a:rPr lang="pt-BR" sz="4800"/>
              <a:t>Permite viajar com  US$ 10 mil </a:t>
            </a:r>
          </a:p>
          <a:p>
            <a:r>
              <a:rPr lang="pt-BR" sz="4800"/>
              <a:t>Bancos e instituições financeiras  podem investir  no exterior recursos captados no Brasil ou fora do país, além de facilitar o uso da moeda brasileira em transações internacionais. </a:t>
            </a:r>
          </a:p>
          <a:p>
            <a:r>
              <a:rPr lang="pt-BR" sz="4800"/>
              <a:t>Nao foram autorizadas contas em dólares no Brasil.</a:t>
            </a:r>
          </a:p>
          <a:p>
            <a:r>
              <a:rPr lang="pt-BR" sz="4800"/>
              <a:t>A lei também aumentou a lista de casos em que será permitido o pagamento em moeda estrangeira de contas em território nacional. Passam a ser permitidos os pagamentos de contratos de arrendamento mercantil (leasing) feitos entre residentes no Brasil se os recursos forem captados no exterior. Também fica valendo a exportação indireta, quando produtores de embalagens, montadores ou vendedores de insumos fornecem esses materiais ou serviços para empresa exportadora. Os pagamentos de linhas externas de crédito para as transações desses empresários poderão ser feitos em moeda estrangeira.</a:t>
            </a:r>
            <a:endParaRPr lang="pt-BR" sz="4800" b="1"/>
          </a:p>
          <a:p>
            <a:r>
              <a:rPr lang="pt-BR" sz="4800"/>
              <a:t>As empresas que remetem dinheiro ao exterior a título de lucros, dividendos, juros, pagamento por royalties e outras finalidades regulamentadas poderão fazê-lo sem a necessidade de registro perante o Banco Central, como era exigido, devendo apenas pagar os impostos.</a:t>
            </a:r>
          </a:p>
          <a:p>
            <a:pPr marL="0" indent="0">
              <a:buNone/>
            </a:pPr>
            <a:endParaRPr lang="pt-BR" dirty="0"/>
          </a:p>
        </p:txBody>
      </p:sp>
    </p:spTree>
    <p:extLst>
      <p:ext uri="{BB962C8B-B14F-4D97-AF65-F5344CB8AC3E}">
        <p14:creationId xmlns:p14="http://schemas.microsoft.com/office/powerpoint/2010/main" val="414782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4461D-8798-5E44-9088-14C0798F72AD}"/>
              </a:ext>
            </a:extLst>
          </p:cNvPr>
          <p:cNvSpPr>
            <a:spLocks noGrp="1"/>
          </p:cNvSpPr>
          <p:nvPr>
            <p:ph type="title" idx="4294967295"/>
          </p:nvPr>
        </p:nvSpPr>
        <p:spPr>
          <a:xfrm>
            <a:off x="0" y="365125"/>
            <a:ext cx="12001500" cy="1325563"/>
          </a:xfrm>
        </p:spPr>
        <p:txBody>
          <a:bodyPr/>
          <a:lstStyle/>
          <a:p>
            <a:pPr algn="ctr"/>
            <a:r>
              <a:rPr lang="pt-BR" dirty="0" err="1"/>
              <a:t>Criptomoedas</a:t>
            </a:r>
            <a:r>
              <a:rPr lang="pt-BR" dirty="0"/>
              <a:t>: um grande desafio para os Bancos</a:t>
            </a:r>
          </a:p>
        </p:txBody>
      </p:sp>
      <p:sp>
        <p:nvSpPr>
          <p:cNvPr id="4" name="Rectangle 2">
            <a:extLst>
              <a:ext uri="{FF2B5EF4-FFF2-40B4-BE49-F238E27FC236}">
                <a16:creationId xmlns:a16="http://schemas.microsoft.com/office/drawing/2014/main" id="{8B96A002-F0D4-244B-8E7B-9C74641EC9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1025" name="Imagem 1" descr="Desenho de uma cidade&#10;&#10;Descrição gerada automaticamente com confiança média">
            <a:extLst>
              <a:ext uri="{FF2B5EF4-FFF2-40B4-BE49-F238E27FC236}">
                <a16:creationId xmlns:a16="http://schemas.microsoft.com/office/drawing/2014/main" id="{05D2FCAC-2C49-694E-9133-67007F27ED0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00275" y="1690688"/>
            <a:ext cx="8529638" cy="499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996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D1AA684-C3FF-F64E-A0A3-68670FE67ECA}"/>
              </a:ext>
            </a:extLst>
          </p:cNvPr>
          <p:cNvSpPr>
            <a:spLocks noGrp="1"/>
          </p:cNvSpPr>
          <p:nvPr>
            <p:ph type="title"/>
          </p:nvPr>
        </p:nvSpPr>
        <p:spPr>
          <a:xfrm>
            <a:off x="589560" y="856180"/>
            <a:ext cx="4560584" cy="1128068"/>
          </a:xfrm>
        </p:spPr>
        <p:txBody>
          <a:bodyPr anchor="ctr">
            <a:normAutofit/>
          </a:bodyPr>
          <a:lstStyle/>
          <a:p>
            <a:r>
              <a:rPr lang="pt-BR" sz="4000"/>
              <a:t>Criptomoedas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3139885-223B-F444-9824-28682151C045}"/>
              </a:ext>
            </a:extLst>
          </p:cNvPr>
          <p:cNvSpPr>
            <a:spLocks noGrp="1"/>
          </p:cNvSpPr>
          <p:nvPr>
            <p:ph idx="1"/>
          </p:nvPr>
        </p:nvSpPr>
        <p:spPr>
          <a:xfrm>
            <a:off x="590719" y="2330505"/>
            <a:ext cx="4559425" cy="3979585"/>
          </a:xfrm>
        </p:spPr>
        <p:txBody>
          <a:bodyPr anchor="ctr">
            <a:normAutofit/>
          </a:bodyPr>
          <a:lstStyle/>
          <a:p>
            <a:pPr marL="0" indent="0">
              <a:buNone/>
            </a:pPr>
            <a:r>
              <a:rPr lang="pt-BR" sz="2000"/>
              <a:t>¨Tudo o que você não entende sobre moedas combinado com tudo o que você não entende sobre computadores¨</a:t>
            </a:r>
          </a:p>
          <a:p>
            <a:pPr marL="0" indent="0">
              <a:buNone/>
            </a:pPr>
            <a:endParaRPr lang="pt-BR" sz="2000"/>
          </a:p>
          <a:p>
            <a:pPr marL="0" indent="0">
              <a:buNone/>
            </a:pPr>
            <a:r>
              <a:rPr lang="pt-BR" sz="2000"/>
              <a:t>A Pizza mais cara da história da humanidade....</a:t>
            </a:r>
          </a:p>
          <a:p>
            <a:pPr marL="0" indent="0">
              <a:buNone/>
            </a:pPr>
            <a:endParaRPr lang="pt-BR" sz="2000"/>
          </a:p>
          <a:p>
            <a:pPr marL="0" indent="0">
              <a:buNone/>
            </a:pPr>
            <a:r>
              <a:rPr lang="pt-BR" sz="2000"/>
              <a:t>Em 2010, Lazlo Hanyecz pagou a Jeremy Sturdivant 10 mil bitcoins por 2 pizzas.</a:t>
            </a:r>
          </a:p>
          <a:p>
            <a:pPr marL="0" indent="0">
              <a:buNone/>
            </a:pPr>
            <a:endParaRPr lang="pt-BR" sz="2000"/>
          </a:p>
          <a:p>
            <a:pPr marL="0" indent="0">
              <a:buNone/>
            </a:pPr>
            <a:r>
              <a:rPr lang="pt-BR" sz="2000"/>
              <a:t>Hoje isso vale R$ 1,3 bilhões de reais....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BCDEB183-4F7E-E143-A344-BBEE5DA7CC17}"/>
              </a:ext>
            </a:extLst>
          </p:cNvPr>
          <p:cNvPicPr>
            <a:picLocks noChangeAspect="1"/>
          </p:cNvPicPr>
          <p:nvPr/>
        </p:nvPicPr>
        <p:blipFill rotWithShape="1">
          <a:blip r:embed="rId2"/>
          <a:srcRect l="20431" r="30570" b="2"/>
          <a:stretch/>
        </p:blipFill>
        <p:spPr>
          <a:xfrm>
            <a:off x="5977788" y="799352"/>
            <a:ext cx="5425410" cy="5259296"/>
          </a:xfrm>
          <a:prstGeom prst="rect">
            <a:avLst/>
          </a:prstGeom>
        </p:spPr>
      </p:pic>
    </p:spTree>
    <p:extLst>
      <p:ext uri="{BB962C8B-B14F-4D97-AF65-F5344CB8AC3E}">
        <p14:creationId xmlns:p14="http://schemas.microsoft.com/office/powerpoint/2010/main" val="2733051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3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63A8C1-69E6-1A43-BB94-49DF484FBC05}"/>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sz="3600" dirty="0">
                <a:solidFill>
                  <a:srgbClr val="FFFFFF"/>
                </a:solidFill>
              </a:rPr>
              <a:t>Uma </a:t>
            </a:r>
            <a:r>
              <a:rPr lang="en-US" sz="3600" dirty="0" err="1">
                <a:solidFill>
                  <a:srgbClr val="FFFFFF"/>
                </a:solidFill>
              </a:rPr>
              <a:t>invenção</a:t>
            </a:r>
            <a:r>
              <a:rPr lang="en-US" sz="3600" dirty="0">
                <a:solidFill>
                  <a:srgbClr val="FFFFFF"/>
                </a:solidFill>
              </a:rPr>
              <a:t> </a:t>
            </a:r>
            <a:r>
              <a:rPr lang="en-US" sz="3600" dirty="0" err="1">
                <a:solidFill>
                  <a:srgbClr val="FFFFFF"/>
                </a:solidFill>
              </a:rPr>
              <a:t>disruptiva</a:t>
            </a:r>
            <a:r>
              <a:rPr lang="en-US" sz="3600" dirty="0">
                <a:solidFill>
                  <a:srgbClr val="FFFFFF"/>
                </a:solidFill>
              </a:rPr>
              <a:t>. </a:t>
            </a:r>
            <a:r>
              <a:rPr lang="en-US" sz="3600" dirty="0" err="1">
                <a:solidFill>
                  <a:srgbClr val="FFFFFF"/>
                </a:solidFill>
              </a:rPr>
              <a:t>Quem</a:t>
            </a:r>
            <a:r>
              <a:rPr lang="en-US" sz="3600" dirty="0">
                <a:solidFill>
                  <a:srgbClr val="FFFFFF"/>
                </a:solidFill>
              </a:rPr>
              <a:t> </a:t>
            </a:r>
            <a:r>
              <a:rPr lang="en-US" sz="3600" dirty="0" err="1">
                <a:solidFill>
                  <a:srgbClr val="FFFFFF"/>
                </a:solidFill>
              </a:rPr>
              <a:t>é</a:t>
            </a:r>
            <a:r>
              <a:rPr lang="en-US" sz="3600" dirty="0">
                <a:solidFill>
                  <a:srgbClr val="FFFFFF"/>
                </a:solidFill>
              </a:rPr>
              <a:t> SATOSHI NAKAMOTO?</a:t>
            </a:r>
            <a:br>
              <a:rPr lang="en-US" sz="3600" dirty="0">
                <a:solidFill>
                  <a:srgbClr val="FFFFFF"/>
                </a:solidFill>
              </a:rPr>
            </a:br>
            <a:r>
              <a:rPr lang="en-US" sz="3600" dirty="0" err="1">
                <a:solidFill>
                  <a:srgbClr val="FFFFFF"/>
                </a:solidFill>
              </a:rPr>
              <a:t>Foi</a:t>
            </a:r>
            <a:r>
              <a:rPr lang="en-US" sz="3600" dirty="0">
                <a:solidFill>
                  <a:srgbClr val="FFFFFF"/>
                </a:solidFill>
              </a:rPr>
              <a:t> </a:t>
            </a:r>
            <a:r>
              <a:rPr lang="en-US" sz="3600" dirty="0" err="1">
                <a:solidFill>
                  <a:srgbClr val="FFFFFF"/>
                </a:solidFill>
              </a:rPr>
              <a:t>coincidência</a:t>
            </a:r>
            <a:r>
              <a:rPr lang="en-US" sz="3600" dirty="0">
                <a:solidFill>
                  <a:srgbClr val="FFFFFF"/>
                </a:solidFill>
              </a:rPr>
              <a:t> </a:t>
            </a:r>
            <a:r>
              <a:rPr lang="en-US" sz="3600" dirty="0" err="1">
                <a:solidFill>
                  <a:srgbClr val="FFFFFF"/>
                </a:solidFill>
              </a:rPr>
              <a:t>ter</a:t>
            </a:r>
            <a:r>
              <a:rPr lang="en-US" sz="3600" dirty="0">
                <a:solidFill>
                  <a:srgbClr val="FFFFFF"/>
                </a:solidFill>
              </a:rPr>
              <a:t> </a:t>
            </a:r>
            <a:r>
              <a:rPr lang="en-US" sz="3600" dirty="0" err="1">
                <a:solidFill>
                  <a:srgbClr val="FFFFFF"/>
                </a:solidFill>
              </a:rPr>
              <a:t>lançado</a:t>
            </a:r>
            <a:r>
              <a:rPr lang="en-US" sz="3600" dirty="0">
                <a:solidFill>
                  <a:srgbClr val="FFFFFF"/>
                </a:solidFill>
              </a:rPr>
              <a:t> o bitcoin </a:t>
            </a:r>
            <a:r>
              <a:rPr lang="en-US" sz="3600" dirty="0" err="1">
                <a:solidFill>
                  <a:srgbClr val="FFFFFF"/>
                </a:solidFill>
              </a:rPr>
              <a:t>em</a:t>
            </a:r>
            <a:r>
              <a:rPr lang="en-US" sz="3600" dirty="0">
                <a:solidFill>
                  <a:srgbClr val="FFFFFF"/>
                </a:solidFill>
              </a:rPr>
              <a:t> 2008?</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906CBD32-14DA-DE40-8515-F2A059621045}"/>
              </a:ext>
            </a:extLst>
          </p:cNvPr>
          <p:cNvPicPr>
            <a:picLocks noGrp="1" noChangeAspect="1"/>
          </p:cNvPicPr>
          <p:nvPr>
            <p:ph idx="1"/>
          </p:nvPr>
        </p:nvPicPr>
        <p:blipFill rotWithShape="1">
          <a:blip r:embed="rId2"/>
          <a:srcRect l="864"/>
          <a:stretch/>
        </p:blipFill>
        <p:spPr>
          <a:xfrm>
            <a:off x="976251" y="942538"/>
            <a:ext cx="7163222" cy="4808332"/>
          </a:xfrm>
          <a:prstGeom prst="rect">
            <a:avLst/>
          </a:prstGeom>
          <a:effectLst/>
        </p:spPr>
      </p:pic>
    </p:spTree>
    <p:extLst>
      <p:ext uri="{BB962C8B-B14F-4D97-AF65-F5344CB8AC3E}">
        <p14:creationId xmlns:p14="http://schemas.microsoft.com/office/powerpoint/2010/main" val="884395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5D3E462-037D-2F40-AF85-99E23CEAA21E}"/>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Relevância da discussão da política cambial</a:t>
            </a:r>
          </a:p>
        </p:txBody>
      </p:sp>
      <p:graphicFrame>
        <p:nvGraphicFramePr>
          <p:cNvPr id="5" name="Espaço Reservado para Conteúdo 2">
            <a:extLst>
              <a:ext uri="{FF2B5EF4-FFF2-40B4-BE49-F238E27FC236}">
                <a16:creationId xmlns:a16="http://schemas.microsoft.com/office/drawing/2014/main" id="{87A04928-FC6A-4B72-B049-F8BEF42AA3AD}"/>
              </a:ext>
            </a:extLst>
          </p:cNvPr>
          <p:cNvGraphicFramePr>
            <a:graphicFrameLocks noGrp="1"/>
          </p:cNvGraphicFramePr>
          <p:nvPr>
            <p:ph idx="1"/>
            <p:extLst>
              <p:ext uri="{D42A27DB-BD31-4B8C-83A1-F6EECF244321}">
                <p14:modId xmlns:p14="http://schemas.microsoft.com/office/powerpoint/2010/main" val="47600710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8845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F2B79D74-FE2D-BD4B-9065-29528DA3F9D4}"/>
              </a:ext>
            </a:extLst>
          </p:cNvPr>
          <p:cNvSpPr>
            <a:spLocks noGrp="1"/>
          </p:cNvSpPr>
          <p:nvPr>
            <p:ph type="title"/>
          </p:nvPr>
        </p:nvSpPr>
        <p:spPr>
          <a:xfrm>
            <a:off x="1028699" y="2057400"/>
            <a:ext cx="2771775" cy="2457123"/>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Blockchain: </a:t>
            </a:r>
            <a:r>
              <a:rPr lang="en-US" sz="3600" kern="1200" dirty="0" err="1">
                <a:solidFill>
                  <a:srgbClr val="FFFFFF"/>
                </a:solidFill>
                <a:latin typeface="+mj-lt"/>
                <a:ea typeface="+mj-ea"/>
                <a:cs typeface="+mj-cs"/>
              </a:rPr>
              <a:t>lista</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pública</a:t>
            </a:r>
            <a:r>
              <a:rPr lang="en-US" sz="3600" kern="1200" dirty="0">
                <a:solidFill>
                  <a:srgbClr val="FFFFFF"/>
                </a:solidFill>
                <a:latin typeface="+mj-lt"/>
                <a:ea typeface="+mj-ea"/>
                <a:cs typeface="+mj-cs"/>
              </a:rPr>
              <a:t>,</a:t>
            </a:r>
            <a:r>
              <a:rPr lang="en-US" sz="3600" dirty="0">
                <a:solidFill>
                  <a:srgbClr val="FFFFFF"/>
                </a:solidFill>
              </a:rPr>
              <a:t> </a:t>
            </a:r>
            <a:r>
              <a:rPr lang="en-US" sz="3600" dirty="0" err="1">
                <a:solidFill>
                  <a:srgbClr val="FFFFFF"/>
                </a:solidFill>
              </a:rPr>
              <a:t>descentralizada</a:t>
            </a:r>
            <a:br>
              <a:rPr lang="en-US" sz="3600" kern="1200" dirty="0">
                <a:solidFill>
                  <a:srgbClr val="FFFFFF"/>
                </a:solidFill>
                <a:latin typeface="+mj-lt"/>
                <a:ea typeface="+mj-ea"/>
                <a:cs typeface="+mj-cs"/>
              </a:rPr>
            </a:br>
            <a:r>
              <a:rPr lang="en-US" sz="3600" kern="1200" dirty="0" err="1">
                <a:solidFill>
                  <a:srgbClr val="FFFFFF"/>
                </a:solidFill>
                <a:latin typeface="+mj-lt"/>
                <a:ea typeface="+mj-ea"/>
                <a:cs typeface="+mj-cs"/>
              </a:rPr>
              <a:t>inalterável</a:t>
            </a:r>
            <a:r>
              <a:rPr lang="en-US" sz="3600" kern="1200" dirty="0">
                <a:solidFill>
                  <a:srgbClr val="FFFFFF"/>
                </a:solidFill>
                <a:latin typeface="+mj-lt"/>
                <a:ea typeface="+mj-ea"/>
                <a:cs typeface="+mj-cs"/>
              </a:rPr>
              <a:t>, </a:t>
            </a:r>
            <a:br>
              <a:rPr lang="en-US" sz="3600" kern="1200" dirty="0">
                <a:solidFill>
                  <a:srgbClr val="FFFFFF"/>
                </a:solidFill>
                <a:latin typeface="+mj-lt"/>
                <a:ea typeface="+mj-ea"/>
                <a:cs typeface="+mj-cs"/>
              </a:rPr>
            </a:br>
            <a:r>
              <a:rPr lang="en-US" sz="3600" kern="1200" dirty="0" err="1">
                <a:solidFill>
                  <a:srgbClr val="FFFFFF"/>
                </a:solidFill>
                <a:latin typeface="+mj-lt"/>
                <a:ea typeface="+mj-ea"/>
                <a:cs typeface="+mj-cs"/>
              </a:rPr>
              <a:t>cronológica</a:t>
            </a:r>
            <a:r>
              <a:rPr lang="en-US" sz="3600" kern="1200" dirty="0">
                <a:solidFill>
                  <a:srgbClr val="FFFFFF"/>
                </a:solidFill>
                <a:latin typeface="+mj-lt"/>
                <a:ea typeface="+mj-ea"/>
                <a:cs typeface="+mj-cs"/>
              </a:rPr>
              <a:t> </a:t>
            </a:r>
          </a:p>
        </p:txBody>
      </p:sp>
      <p:pic>
        <p:nvPicPr>
          <p:cNvPr id="5" name="Espaço Reservado para Conteúdo 4">
            <a:extLst>
              <a:ext uri="{FF2B5EF4-FFF2-40B4-BE49-F238E27FC236}">
                <a16:creationId xmlns:a16="http://schemas.microsoft.com/office/drawing/2014/main" id="{370DEF53-2970-034B-AF96-F6B828A021BF}"/>
              </a:ext>
            </a:extLst>
          </p:cNvPr>
          <p:cNvPicPr>
            <a:picLocks noGrp="1" noChangeAspect="1"/>
          </p:cNvPicPr>
          <p:nvPr>
            <p:ph idx="1"/>
          </p:nvPr>
        </p:nvPicPr>
        <p:blipFill>
          <a:blip r:embed="rId2"/>
          <a:stretch>
            <a:fillRect/>
          </a:stretch>
        </p:blipFill>
        <p:spPr>
          <a:xfrm>
            <a:off x="4777316" y="1156301"/>
            <a:ext cx="6780700" cy="4543068"/>
          </a:xfrm>
          <a:prstGeom prst="rect">
            <a:avLst/>
          </a:prstGeom>
        </p:spPr>
      </p:pic>
      <p:sp>
        <p:nvSpPr>
          <p:cNvPr id="6" name="CaixaDeTexto 5">
            <a:extLst>
              <a:ext uri="{FF2B5EF4-FFF2-40B4-BE49-F238E27FC236}">
                <a16:creationId xmlns:a16="http://schemas.microsoft.com/office/drawing/2014/main" id="{0EA29BFE-DC89-1147-9D52-B64141983D67}"/>
              </a:ext>
            </a:extLst>
          </p:cNvPr>
          <p:cNvSpPr txBox="1"/>
          <p:nvPr/>
        </p:nvSpPr>
        <p:spPr>
          <a:xfrm>
            <a:off x="157514" y="4997904"/>
            <a:ext cx="4619801" cy="1477328"/>
          </a:xfrm>
          <a:prstGeom prst="rect">
            <a:avLst/>
          </a:prstGeom>
          <a:noFill/>
        </p:spPr>
        <p:txBody>
          <a:bodyPr wrap="square" rtlCol="0">
            <a:spAutoFit/>
          </a:bodyPr>
          <a:lstStyle/>
          <a:p>
            <a:r>
              <a:rPr lang="pt-BR" dirty="0"/>
              <a:t>É de fato uma ¨cadeia de blocos¨</a:t>
            </a:r>
          </a:p>
          <a:p>
            <a:r>
              <a:rPr lang="pt-BR" dirty="0"/>
              <a:t>Sem intermediários nem autoridades para adjudicar conflitos</a:t>
            </a:r>
          </a:p>
          <a:p>
            <a:r>
              <a:rPr lang="pt-BR" dirty="0"/>
              <a:t>Todos os usuários podem a todo tempo conferir e validar (mecanismos de consenso).</a:t>
            </a:r>
          </a:p>
        </p:txBody>
      </p:sp>
    </p:spTree>
    <p:extLst>
      <p:ext uri="{BB962C8B-B14F-4D97-AF65-F5344CB8AC3E}">
        <p14:creationId xmlns:p14="http://schemas.microsoft.com/office/powerpoint/2010/main" val="2311662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2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a:extLst>
              <a:ext uri="{FF2B5EF4-FFF2-40B4-BE49-F238E27FC236}">
                <a16:creationId xmlns:a16="http://schemas.microsoft.com/office/drawing/2014/main" id="{235C618B-4688-A343-8D56-08D7DA7549C8}"/>
              </a:ext>
            </a:extLst>
          </p:cNvPr>
          <p:cNvPicPr>
            <a:picLocks noChangeAspect="1"/>
          </p:cNvPicPr>
          <p:nvPr/>
        </p:nvPicPr>
        <p:blipFill rotWithShape="1">
          <a:blip r:embed="rId2"/>
          <a:srcRect l="2501" r="15523"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Imagem 3">
            <a:extLst>
              <a:ext uri="{FF2B5EF4-FFF2-40B4-BE49-F238E27FC236}">
                <a16:creationId xmlns:a16="http://schemas.microsoft.com/office/drawing/2014/main" id="{E9D31E01-8D1A-D34A-B246-3579F6A12AA7}"/>
              </a:ext>
            </a:extLst>
          </p:cNvPr>
          <p:cNvPicPr>
            <a:picLocks noChangeAspect="1"/>
          </p:cNvPicPr>
          <p:nvPr/>
        </p:nvPicPr>
        <p:blipFill rotWithShape="1">
          <a:blip r:embed="rId3"/>
          <a:srcRect r="10236"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Imagem 5">
            <a:extLst>
              <a:ext uri="{FF2B5EF4-FFF2-40B4-BE49-F238E27FC236}">
                <a16:creationId xmlns:a16="http://schemas.microsoft.com/office/drawing/2014/main" id="{47946878-7213-0440-BBD0-C54BE44E5B2D}"/>
              </a:ext>
            </a:extLst>
          </p:cNvPr>
          <p:cNvPicPr>
            <a:picLocks noChangeAspect="1"/>
          </p:cNvPicPr>
          <p:nvPr/>
        </p:nvPicPr>
        <p:blipFill rotWithShape="1">
          <a:blip r:embed="rId4"/>
          <a:srcRect l="5539" r="13371"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93" name="Freeform: Shape 2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4" name="Freeform: Shape 2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FA8EC7A-ACD0-1D47-AC9F-B82B40DCB456}"/>
              </a:ext>
            </a:extLst>
          </p:cNvPr>
          <p:cNvSpPr>
            <a:spLocks noGrp="1"/>
          </p:cNvSpPr>
          <p:nvPr>
            <p:ph type="title"/>
          </p:nvPr>
        </p:nvSpPr>
        <p:spPr>
          <a:xfrm>
            <a:off x="448056" y="685800"/>
            <a:ext cx="2807208" cy="1325563"/>
          </a:xfrm>
        </p:spPr>
        <p:txBody>
          <a:bodyPr>
            <a:normAutofit/>
          </a:bodyPr>
          <a:lstStyle/>
          <a:p>
            <a:r>
              <a:rPr lang="pt-BR" sz="1500" dirty="0"/>
              <a:t>Como se fossem livros idênticos em milhões de bibliotecas do mundo]</a:t>
            </a:r>
          </a:p>
        </p:txBody>
      </p:sp>
      <p:sp>
        <p:nvSpPr>
          <p:cNvPr id="95" name="Rectangle 2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3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696AFBC9-350A-CD46-A8FC-35CB71A0D956}"/>
              </a:ext>
            </a:extLst>
          </p:cNvPr>
          <p:cNvSpPr>
            <a:spLocks noGrp="1"/>
          </p:cNvSpPr>
          <p:nvPr>
            <p:ph idx="1"/>
          </p:nvPr>
        </p:nvSpPr>
        <p:spPr>
          <a:xfrm>
            <a:off x="448056" y="2258568"/>
            <a:ext cx="2807208" cy="3922776"/>
          </a:xfrm>
        </p:spPr>
        <p:txBody>
          <a:bodyPr>
            <a:normAutofit/>
          </a:bodyPr>
          <a:lstStyle/>
          <a:p>
            <a:pPr marL="0" indent="0">
              <a:buClr>
                <a:srgbClr val="654E48"/>
              </a:buClr>
              <a:buNone/>
            </a:pPr>
            <a:endParaRPr lang="pt-BR" sz="1700" dirty="0"/>
          </a:p>
          <a:p>
            <a:pPr marL="0" indent="0">
              <a:buClr>
                <a:srgbClr val="654E48"/>
              </a:buClr>
              <a:buNone/>
            </a:pPr>
            <a:endParaRPr lang="pt-BR" sz="1700" dirty="0"/>
          </a:p>
          <a:p>
            <a:pPr marL="0" indent="0">
              <a:buClr>
                <a:srgbClr val="654E48"/>
              </a:buClr>
              <a:buNone/>
            </a:pPr>
            <a:endParaRPr lang="pt-BR" sz="1700" dirty="0"/>
          </a:p>
          <a:p>
            <a:pPr marL="0" indent="0">
              <a:buClr>
                <a:srgbClr val="654E48"/>
              </a:buClr>
              <a:buNone/>
            </a:pPr>
            <a:r>
              <a:rPr lang="pt-BR" sz="1700" dirty="0"/>
              <a:t>Mas atualizados quase que simultaneamente</a:t>
            </a:r>
          </a:p>
        </p:txBody>
      </p:sp>
      <p:pic>
        <p:nvPicPr>
          <p:cNvPr id="5" name="Imagem 4">
            <a:extLst>
              <a:ext uri="{FF2B5EF4-FFF2-40B4-BE49-F238E27FC236}">
                <a16:creationId xmlns:a16="http://schemas.microsoft.com/office/drawing/2014/main" id="{96D8BF19-66F5-B441-AF30-5CE33102E842}"/>
              </a:ext>
            </a:extLst>
          </p:cNvPr>
          <p:cNvPicPr>
            <a:picLocks noChangeAspect="1"/>
          </p:cNvPicPr>
          <p:nvPr/>
        </p:nvPicPr>
        <p:blipFill rotWithShape="1">
          <a:blip r:embed="rId5"/>
          <a:srcRect l="633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527653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14E8B2-5662-9C44-8946-D5E8BB553EB9}"/>
              </a:ext>
            </a:extLst>
          </p:cNvPr>
          <p:cNvSpPr>
            <a:spLocks noGrp="1"/>
          </p:cNvSpPr>
          <p:nvPr>
            <p:ph type="title"/>
          </p:nvPr>
        </p:nvSpPr>
        <p:spPr/>
        <p:txBody>
          <a:bodyPr/>
          <a:lstStyle/>
          <a:p>
            <a:r>
              <a:rPr lang="pt-BR"/>
              <a:t>Características do Blockchain</a:t>
            </a:r>
            <a:endParaRPr lang="pt-BR" dirty="0"/>
          </a:p>
        </p:txBody>
      </p:sp>
      <p:graphicFrame>
        <p:nvGraphicFramePr>
          <p:cNvPr id="50" name="Espaço Reservado para Conteúdo 2">
            <a:extLst>
              <a:ext uri="{FF2B5EF4-FFF2-40B4-BE49-F238E27FC236}">
                <a16:creationId xmlns:a16="http://schemas.microsoft.com/office/drawing/2014/main" id="{5675A0C5-6F6C-35F7-48AE-BBDB4DC97977}"/>
              </a:ext>
            </a:extLst>
          </p:cNvPr>
          <p:cNvGraphicFramePr>
            <a:graphicFrameLocks noGrp="1"/>
          </p:cNvGraphicFramePr>
          <p:nvPr>
            <p:ph idx="1"/>
            <p:extLst>
              <p:ext uri="{D42A27DB-BD31-4B8C-83A1-F6EECF244321}">
                <p14:modId xmlns:p14="http://schemas.microsoft.com/office/powerpoint/2010/main" val="24640719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778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D6F7BDC-9E60-9B42-A8A2-AF50DB6D9739}"/>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Cyberpunks e Cyberanarchy</a:t>
            </a:r>
          </a:p>
        </p:txBody>
      </p:sp>
      <p:graphicFrame>
        <p:nvGraphicFramePr>
          <p:cNvPr id="5" name="Espaço Reservado para Conteúdo 2">
            <a:extLst>
              <a:ext uri="{FF2B5EF4-FFF2-40B4-BE49-F238E27FC236}">
                <a16:creationId xmlns:a16="http://schemas.microsoft.com/office/drawing/2014/main" id="{0729EEA9-B0E1-0F54-D34C-C9A4CC3B91A0}"/>
              </a:ext>
            </a:extLst>
          </p:cNvPr>
          <p:cNvGraphicFramePr>
            <a:graphicFrameLocks noGrp="1"/>
          </p:cNvGraphicFramePr>
          <p:nvPr>
            <p:ph idx="1"/>
            <p:extLst>
              <p:ext uri="{D42A27DB-BD31-4B8C-83A1-F6EECF244321}">
                <p14:modId xmlns:p14="http://schemas.microsoft.com/office/powerpoint/2010/main" val="389661609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0815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A82A58D-A092-6943-BD66-3730C603054F}"/>
              </a:ext>
            </a:extLst>
          </p:cNvPr>
          <p:cNvSpPr>
            <a:spLocks noGrp="1"/>
          </p:cNvSpPr>
          <p:nvPr>
            <p:ph type="title"/>
          </p:nvPr>
        </p:nvSpPr>
        <p:spPr>
          <a:xfrm>
            <a:off x="524741" y="620392"/>
            <a:ext cx="3808268" cy="5504688"/>
          </a:xfrm>
        </p:spPr>
        <p:txBody>
          <a:bodyPr>
            <a:normAutofit/>
          </a:bodyPr>
          <a:lstStyle/>
          <a:p>
            <a:r>
              <a:rPr lang="pt-BR" sz="6000">
                <a:solidFill>
                  <a:schemeClr val="bg1"/>
                </a:solidFill>
              </a:rPr>
              <a:t>Impacto do blockchain para o direito.</a:t>
            </a:r>
          </a:p>
        </p:txBody>
      </p:sp>
      <p:graphicFrame>
        <p:nvGraphicFramePr>
          <p:cNvPr id="5" name="Espaço Reservado para Conteúdo 2">
            <a:extLst>
              <a:ext uri="{FF2B5EF4-FFF2-40B4-BE49-F238E27FC236}">
                <a16:creationId xmlns:a16="http://schemas.microsoft.com/office/drawing/2014/main" id="{BCE7133B-5732-47F9-BECF-FA79A567D7D6}"/>
              </a:ext>
            </a:extLst>
          </p:cNvPr>
          <p:cNvGraphicFramePr>
            <a:graphicFrameLocks noGrp="1"/>
          </p:cNvGraphicFramePr>
          <p:nvPr>
            <p:ph idx="1"/>
            <p:extLst>
              <p:ext uri="{D42A27DB-BD31-4B8C-83A1-F6EECF244321}">
                <p14:modId xmlns:p14="http://schemas.microsoft.com/office/powerpoint/2010/main" val="162113602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0778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685A9D-5FF0-974F-A9EB-F26B5DEAFC90}"/>
              </a:ext>
            </a:extLst>
          </p:cNvPr>
          <p:cNvSpPr>
            <a:spLocks noGrp="1"/>
          </p:cNvSpPr>
          <p:nvPr>
            <p:ph type="title"/>
          </p:nvPr>
        </p:nvSpPr>
        <p:spPr>
          <a:xfrm>
            <a:off x="838200" y="609600"/>
            <a:ext cx="4448175" cy="5567363"/>
          </a:xfrm>
        </p:spPr>
        <p:txBody>
          <a:bodyPr anchor="ctr">
            <a:normAutofit/>
          </a:bodyPr>
          <a:lstStyle/>
          <a:p>
            <a:r>
              <a:rPr lang="pt-BR" sz="4400">
                <a:gradFill flip="none" rotWithShape="1">
                  <a:gsLst>
                    <a:gs pos="0">
                      <a:schemeClr val="accent5">
                        <a:alpha val="70000"/>
                      </a:schemeClr>
                    </a:gs>
                    <a:gs pos="100000">
                      <a:schemeClr val="accent1">
                        <a:alpha val="70000"/>
                      </a:schemeClr>
                    </a:gs>
                  </a:gsLst>
                  <a:lin ang="0" scaled="1"/>
                  <a:tileRect/>
                </a:gradFill>
              </a:rPr>
              <a:t>IMPACTOS NO DIREITO COMERCIAL: Tokenização</a:t>
            </a:r>
          </a:p>
        </p:txBody>
      </p:sp>
      <p:graphicFrame>
        <p:nvGraphicFramePr>
          <p:cNvPr id="5" name="Espaço Reservado para Conteúdo 2">
            <a:extLst>
              <a:ext uri="{FF2B5EF4-FFF2-40B4-BE49-F238E27FC236}">
                <a16:creationId xmlns:a16="http://schemas.microsoft.com/office/drawing/2014/main" id="{8479BE3F-6D5B-5AB4-B7E6-B8B0DA2E4FEA}"/>
              </a:ext>
            </a:extLst>
          </p:cNvPr>
          <p:cNvGraphicFramePr>
            <a:graphicFrameLocks noGrp="1"/>
          </p:cNvGraphicFramePr>
          <p:nvPr>
            <p:ph idx="1"/>
          </p:nvPr>
        </p:nvGraphicFramePr>
        <p:xfrm>
          <a:off x="5667374" y="609600"/>
          <a:ext cx="5686425" cy="556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4431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1FD559C-385A-C945-8B4A-31FBA14BA808}"/>
              </a:ext>
            </a:extLst>
          </p:cNvPr>
          <p:cNvSpPr>
            <a:spLocks noGrp="1"/>
          </p:cNvSpPr>
          <p:nvPr>
            <p:ph type="title"/>
          </p:nvPr>
        </p:nvSpPr>
        <p:spPr>
          <a:xfrm>
            <a:off x="640080" y="325369"/>
            <a:ext cx="4368602" cy="1956841"/>
          </a:xfrm>
        </p:spPr>
        <p:txBody>
          <a:bodyPr anchor="b">
            <a:normAutofit/>
          </a:bodyPr>
          <a:lstStyle/>
          <a:p>
            <a:r>
              <a:rPr lang="pt-BR" sz="5400"/>
              <a:t>Riscos para o Blockchain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0171CE2-4F38-A348-86EA-681A96173E7A}"/>
              </a:ext>
            </a:extLst>
          </p:cNvPr>
          <p:cNvSpPr>
            <a:spLocks noGrp="1"/>
          </p:cNvSpPr>
          <p:nvPr>
            <p:ph idx="1"/>
          </p:nvPr>
        </p:nvSpPr>
        <p:spPr>
          <a:xfrm>
            <a:off x="640080" y="2872899"/>
            <a:ext cx="4243589" cy="3320668"/>
          </a:xfrm>
        </p:spPr>
        <p:txBody>
          <a:bodyPr>
            <a:normAutofit/>
          </a:bodyPr>
          <a:lstStyle/>
          <a:p>
            <a:pPr marL="0" indent="0">
              <a:buNone/>
            </a:pPr>
            <a:r>
              <a:rPr lang="pt-BR" sz="2200" dirty="0"/>
              <a:t>Custo Ambiental Excessivo</a:t>
            </a:r>
          </a:p>
          <a:p>
            <a:pPr marL="0" indent="0">
              <a:buNone/>
            </a:pPr>
            <a:endParaRPr lang="pt-BR" sz="2200" dirty="0"/>
          </a:p>
          <a:p>
            <a:pPr marL="0" indent="0">
              <a:buNone/>
            </a:pPr>
            <a:endParaRPr lang="pt-BR" sz="2200" dirty="0"/>
          </a:p>
          <a:p>
            <a:pPr marL="0" indent="0">
              <a:buNone/>
            </a:pPr>
            <a:r>
              <a:rPr lang="pt-BR" sz="2200" dirty="0"/>
              <a:t>No entanto, mineração corresponde a 1,7 % do consumo de eletricidade dos EUA. É mais ou menos o mesmo que gastam os computadores nas residências</a:t>
            </a:r>
          </a:p>
          <a:p>
            <a:pPr marL="0" indent="0">
              <a:buNone/>
            </a:pPr>
            <a:endParaRPr lang="pt-BR" sz="2200" dirty="0"/>
          </a:p>
          <a:p>
            <a:pPr marL="0" indent="0">
              <a:buNone/>
            </a:pPr>
            <a:endParaRPr lang="pt-BR" sz="2200" dirty="0"/>
          </a:p>
        </p:txBody>
      </p:sp>
      <p:pic>
        <p:nvPicPr>
          <p:cNvPr id="4" name="Imagem 3">
            <a:extLst>
              <a:ext uri="{FF2B5EF4-FFF2-40B4-BE49-F238E27FC236}">
                <a16:creationId xmlns:a16="http://schemas.microsoft.com/office/drawing/2014/main" id="{1E9F63EC-8F7A-9F4E-91DD-ADEAFA6929A5}"/>
              </a:ext>
            </a:extLst>
          </p:cNvPr>
          <p:cNvPicPr>
            <a:picLocks noChangeAspect="1"/>
          </p:cNvPicPr>
          <p:nvPr/>
        </p:nvPicPr>
        <p:blipFill rotWithShape="1">
          <a:blip r:embed="rId2"/>
          <a:srcRect l="16333" r="287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22605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88B64D-40A0-D141-B8AE-4D68A09D91EF}"/>
              </a:ext>
            </a:extLst>
          </p:cNvPr>
          <p:cNvSpPr>
            <a:spLocks noGrp="1"/>
          </p:cNvSpPr>
          <p:nvPr>
            <p:ph type="title"/>
          </p:nvPr>
        </p:nvSpPr>
        <p:spPr/>
        <p:txBody>
          <a:bodyPr/>
          <a:lstStyle/>
          <a:p>
            <a:r>
              <a:rPr lang="pt-BR" dirty="0"/>
              <a:t>Incentivo ao crime</a:t>
            </a:r>
          </a:p>
        </p:txBody>
      </p:sp>
      <p:pic>
        <p:nvPicPr>
          <p:cNvPr id="4" name="Espaço Reservado para Conteúdo 3">
            <a:extLst>
              <a:ext uri="{FF2B5EF4-FFF2-40B4-BE49-F238E27FC236}">
                <a16:creationId xmlns:a16="http://schemas.microsoft.com/office/drawing/2014/main" id="{EF2E8028-B2B3-0F43-8818-05DB85CC62AE}"/>
              </a:ext>
            </a:extLst>
          </p:cNvPr>
          <p:cNvPicPr>
            <a:picLocks noGrp="1" noChangeAspect="1"/>
          </p:cNvPicPr>
          <p:nvPr>
            <p:ph idx="1"/>
          </p:nvPr>
        </p:nvPicPr>
        <p:blipFill>
          <a:blip r:embed="rId2"/>
          <a:stretch>
            <a:fillRect/>
          </a:stretch>
        </p:blipFill>
        <p:spPr>
          <a:xfrm>
            <a:off x="2811748" y="1825625"/>
            <a:ext cx="6568504" cy="4351338"/>
          </a:xfrm>
          <a:prstGeom prst="rect">
            <a:avLst/>
          </a:prstGeom>
        </p:spPr>
      </p:pic>
    </p:spTree>
    <p:extLst>
      <p:ext uri="{BB962C8B-B14F-4D97-AF65-F5344CB8AC3E}">
        <p14:creationId xmlns:p14="http://schemas.microsoft.com/office/powerpoint/2010/main" val="1612307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BB7198A-865E-E146-8905-67B10D01CFA2}"/>
              </a:ext>
            </a:extLst>
          </p:cNvPr>
          <p:cNvSpPr>
            <a:spLocks noGrp="1"/>
          </p:cNvSpPr>
          <p:nvPr>
            <p:ph type="title"/>
          </p:nvPr>
        </p:nvSpPr>
        <p:spPr>
          <a:xfrm>
            <a:off x="630936" y="639520"/>
            <a:ext cx="3429000" cy="1719072"/>
          </a:xfrm>
        </p:spPr>
        <p:txBody>
          <a:bodyPr anchor="b">
            <a:normAutofit/>
          </a:bodyPr>
          <a:lstStyle/>
          <a:p>
            <a:r>
              <a:rPr lang="pt-BR" sz="5400"/>
              <a:t>Risco Político</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A7EAF2-6DC8-F343-81A0-9D4266EAC9A5}"/>
              </a:ext>
            </a:extLst>
          </p:cNvPr>
          <p:cNvSpPr>
            <a:spLocks noGrp="1"/>
          </p:cNvSpPr>
          <p:nvPr>
            <p:ph idx="1"/>
          </p:nvPr>
        </p:nvSpPr>
        <p:spPr>
          <a:xfrm>
            <a:off x="630936" y="2807208"/>
            <a:ext cx="3429000" cy="3410712"/>
          </a:xfrm>
        </p:spPr>
        <p:txBody>
          <a:bodyPr anchor="t">
            <a:normAutofit/>
          </a:bodyPr>
          <a:lstStyle/>
          <a:p>
            <a:pPr marL="0" indent="0">
              <a:buNone/>
            </a:pPr>
            <a:r>
              <a:rPr lang="pt-BR" sz="2000"/>
              <a:t>Estados podem proibir uso de criptoativos em transações</a:t>
            </a:r>
          </a:p>
          <a:p>
            <a:pPr marL="0" indent="0">
              <a:buNone/>
            </a:pPr>
            <a:endParaRPr lang="pt-BR" sz="2000"/>
          </a:p>
          <a:p>
            <a:pPr marL="0" indent="0">
              <a:buNone/>
            </a:pPr>
            <a:r>
              <a:rPr lang="pt-BR" sz="2000"/>
              <a:t>Estados podem criminalizar exchanges ou mineradoras</a:t>
            </a:r>
          </a:p>
          <a:p>
            <a:pPr marL="0" indent="0">
              <a:buNone/>
            </a:pPr>
            <a:endParaRPr lang="pt-BR" sz="2000"/>
          </a:p>
          <a:p>
            <a:pPr marL="0" indent="0">
              <a:buNone/>
            </a:pPr>
            <a:r>
              <a:rPr lang="pt-BR" sz="2000"/>
              <a:t>Estados podem bloquear sistemas de busca, ou criar firewalls nacionais.</a:t>
            </a:r>
          </a:p>
        </p:txBody>
      </p:sp>
      <p:pic>
        <p:nvPicPr>
          <p:cNvPr id="4" name="Imagem 3">
            <a:extLst>
              <a:ext uri="{FF2B5EF4-FFF2-40B4-BE49-F238E27FC236}">
                <a16:creationId xmlns:a16="http://schemas.microsoft.com/office/drawing/2014/main" id="{C20F90B6-72CC-4E42-9D4D-BFD3921F46F7}"/>
              </a:ext>
            </a:extLst>
          </p:cNvPr>
          <p:cNvPicPr>
            <a:picLocks noChangeAspect="1"/>
          </p:cNvPicPr>
          <p:nvPr/>
        </p:nvPicPr>
        <p:blipFill>
          <a:blip r:embed="rId2"/>
          <a:stretch>
            <a:fillRect/>
          </a:stretch>
        </p:blipFill>
        <p:spPr>
          <a:xfrm>
            <a:off x="4654296" y="1383773"/>
            <a:ext cx="6903720" cy="4090454"/>
          </a:xfrm>
          <a:prstGeom prst="rect">
            <a:avLst/>
          </a:prstGeom>
        </p:spPr>
      </p:pic>
    </p:spTree>
    <p:extLst>
      <p:ext uri="{BB962C8B-B14F-4D97-AF65-F5344CB8AC3E}">
        <p14:creationId xmlns:p14="http://schemas.microsoft.com/office/powerpoint/2010/main" val="164486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1162C54-2541-0242-9090-638DA6425E86}"/>
              </a:ext>
            </a:extLst>
          </p:cNvPr>
          <p:cNvSpPr>
            <a:spLocks noGrp="1"/>
          </p:cNvSpPr>
          <p:nvPr>
            <p:ph type="title"/>
          </p:nvPr>
        </p:nvSpPr>
        <p:spPr>
          <a:xfrm>
            <a:off x="630936" y="639520"/>
            <a:ext cx="3429000" cy="1719072"/>
          </a:xfrm>
        </p:spPr>
        <p:txBody>
          <a:bodyPr anchor="b">
            <a:normAutofit/>
          </a:bodyPr>
          <a:lstStyle/>
          <a:p>
            <a:r>
              <a:rPr lang="pt-BR" sz="3800"/>
              <a:t>Risco da computação quântica</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8EFB864-C55C-294A-BDE8-D55753FD23B4}"/>
              </a:ext>
            </a:extLst>
          </p:cNvPr>
          <p:cNvSpPr>
            <a:spLocks noGrp="1"/>
          </p:cNvSpPr>
          <p:nvPr>
            <p:ph idx="1"/>
          </p:nvPr>
        </p:nvSpPr>
        <p:spPr>
          <a:xfrm>
            <a:off x="630936" y="2807208"/>
            <a:ext cx="3429000" cy="3410712"/>
          </a:xfrm>
        </p:spPr>
        <p:txBody>
          <a:bodyPr anchor="t">
            <a:normAutofit/>
          </a:bodyPr>
          <a:lstStyle/>
          <a:p>
            <a:pPr marL="0" indent="0">
              <a:buNone/>
            </a:pPr>
            <a:r>
              <a:rPr lang="pt-BR" sz="2200"/>
              <a:t>Desenvolvimento de um computador quântico poderia permitir hackeamento de códigos, ou até alteração do blockchain com validação de 51% dos nódulos.</a:t>
            </a:r>
          </a:p>
          <a:p>
            <a:pPr marL="0" indent="0">
              <a:buNone/>
            </a:pPr>
            <a:endParaRPr lang="pt-BR" sz="2200"/>
          </a:p>
        </p:txBody>
      </p:sp>
      <p:pic>
        <p:nvPicPr>
          <p:cNvPr id="4" name="Imagem 3">
            <a:extLst>
              <a:ext uri="{FF2B5EF4-FFF2-40B4-BE49-F238E27FC236}">
                <a16:creationId xmlns:a16="http://schemas.microsoft.com/office/drawing/2014/main" id="{C3824A54-EE14-6947-844E-1A0F6DD5DEE1}"/>
              </a:ext>
            </a:extLst>
          </p:cNvPr>
          <p:cNvPicPr>
            <a:picLocks noChangeAspect="1"/>
          </p:cNvPicPr>
          <p:nvPr/>
        </p:nvPicPr>
        <p:blipFill>
          <a:blip r:embed="rId2"/>
          <a:stretch>
            <a:fillRect/>
          </a:stretch>
        </p:blipFill>
        <p:spPr>
          <a:xfrm>
            <a:off x="4654296" y="1237069"/>
            <a:ext cx="6903720" cy="4383862"/>
          </a:xfrm>
          <a:prstGeom prst="rect">
            <a:avLst/>
          </a:prstGeom>
        </p:spPr>
      </p:pic>
    </p:spTree>
    <p:extLst>
      <p:ext uri="{BB962C8B-B14F-4D97-AF65-F5344CB8AC3E}">
        <p14:creationId xmlns:p14="http://schemas.microsoft.com/office/powerpoint/2010/main" val="89832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E3B692-13B4-9841-9B35-9C466106AA81}"/>
              </a:ext>
            </a:extLst>
          </p:cNvPr>
          <p:cNvSpPr>
            <a:spLocks noGrp="1"/>
          </p:cNvSpPr>
          <p:nvPr>
            <p:ph type="title"/>
          </p:nvPr>
        </p:nvSpPr>
        <p:spPr/>
        <p:txBody>
          <a:bodyPr/>
          <a:lstStyle/>
          <a:p>
            <a:r>
              <a:rPr lang="pt-BR" dirty="0"/>
              <a:t>Taxa de câmbio única ou múltipla?</a:t>
            </a:r>
          </a:p>
        </p:txBody>
      </p:sp>
      <p:sp>
        <p:nvSpPr>
          <p:cNvPr id="3" name="Espaço Reservado para Conteúdo 2">
            <a:extLst>
              <a:ext uri="{FF2B5EF4-FFF2-40B4-BE49-F238E27FC236}">
                <a16:creationId xmlns:a16="http://schemas.microsoft.com/office/drawing/2014/main" id="{A4076AAB-771D-F448-BE67-F08FCDFBAAD8}"/>
              </a:ext>
            </a:extLst>
          </p:cNvPr>
          <p:cNvSpPr>
            <a:spLocks noGrp="1"/>
          </p:cNvSpPr>
          <p:nvPr>
            <p:ph idx="1"/>
          </p:nvPr>
        </p:nvSpPr>
        <p:spPr/>
        <p:txBody>
          <a:bodyPr/>
          <a:lstStyle/>
          <a:p>
            <a:pPr marL="0" indent="0">
              <a:buNone/>
            </a:pPr>
            <a:endParaRPr lang="pt-BR" dirty="0"/>
          </a:p>
          <a:p>
            <a:pPr marL="0" indent="0">
              <a:buNone/>
            </a:pPr>
            <a:endParaRPr lang="pt-BR" dirty="0"/>
          </a:p>
          <a:p>
            <a:pPr marL="0" indent="0" algn="ctr">
              <a:buNone/>
            </a:pPr>
            <a:r>
              <a:rPr lang="pt-BR" dirty="0"/>
              <a:t>Quantas taxas de câmbio têm a Argentina ?</a:t>
            </a:r>
          </a:p>
        </p:txBody>
      </p:sp>
    </p:spTree>
    <p:extLst>
      <p:ext uri="{BB962C8B-B14F-4D97-AF65-F5344CB8AC3E}">
        <p14:creationId xmlns:p14="http://schemas.microsoft.com/office/powerpoint/2010/main" val="919501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BB38B24-F64D-DA45-AB86-2C1DFEAACAAD}"/>
              </a:ext>
            </a:extLst>
          </p:cNvPr>
          <p:cNvSpPr>
            <a:spLocks noGrp="1"/>
          </p:cNvSpPr>
          <p:nvPr>
            <p:ph type="title"/>
          </p:nvPr>
        </p:nvSpPr>
        <p:spPr>
          <a:xfrm>
            <a:off x="838200" y="557189"/>
            <a:ext cx="3374136" cy="5567891"/>
          </a:xfrm>
        </p:spPr>
        <p:txBody>
          <a:bodyPr>
            <a:normAutofit/>
          </a:bodyPr>
          <a:lstStyle/>
          <a:p>
            <a:r>
              <a:rPr lang="pt-BR"/>
              <a:t>Criptomoeda</a:t>
            </a:r>
          </a:p>
        </p:txBody>
      </p:sp>
      <p:graphicFrame>
        <p:nvGraphicFramePr>
          <p:cNvPr id="5" name="Espaço Reservado para Conteúdo 2">
            <a:extLst>
              <a:ext uri="{FF2B5EF4-FFF2-40B4-BE49-F238E27FC236}">
                <a16:creationId xmlns:a16="http://schemas.microsoft.com/office/drawing/2014/main" id="{1A2D486C-A498-41D1-8D71-573E5ED7FE17}"/>
              </a:ext>
            </a:extLst>
          </p:cNvPr>
          <p:cNvGraphicFramePr>
            <a:graphicFrameLocks noGrp="1"/>
          </p:cNvGraphicFramePr>
          <p:nvPr>
            <p:ph idx="1"/>
            <p:extLst>
              <p:ext uri="{D42A27DB-BD31-4B8C-83A1-F6EECF244321}">
                <p14:modId xmlns:p14="http://schemas.microsoft.com/office/powerpoint/2010/main" val="227382145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5545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582BC43-675E-BE4F-82AB-1E23E86A86CF}"/>
              </a:ext>
            </a:extLst>
          </p:cNvPr>
          <p:cNvSpPr>
            <a:spLocks noGrp="1"/>
          </p:cNvSpPr>
          <p:nvPr>
            <p:ph type="title"/>
          </p:nvPr>
        </p:nvSpPr>
        <p:spPr>
          <a:xfrm>
            <a:off x="524256" y="583616"/>
            <a:ext cx="3722141" cy="5520579"/>
          </a:xfrm>
        </p:spPr>
        <p:txBody>
          <a:bodyPr>
            <a:normAutofit/>
          </a:bodyPr>
          <a:lstStyle/>
          <a:p>
            <a:r>
              <a:rPr lang="pt-BR">
                <a:solidFill>
                  <a:srgbClr val="FFFFFF"/>
                </a:solidFill>
              </a:rPr>
              <a:t>Como surgem as criptomoedas</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spaço Reservado para Conteúdo 2">
            <a:extLst>
              <a:ext uri="{FF2B5EF4-FFF2-40B4-BE49-F238E27FC236}">
                <a16:creationId xmlns:a16="http://schemas.microsoft.com/office/drawing/2014/main" id="{B4339BA6-88FA-5149-B8AE-6B0B03DFCA7F}"/>
              </a:ext>
            </a:extLst>
          </p:cNvPr>
          <p:cNvSpPr>
            <a:spLocks noGrp="1"/>
          </p:cNvSpPr>
          <p:nvPr>
            <p:ph idx="1"/>
          </p:nvPr>
        </p:nvSpPr>
        <p:spPr>
          <a:xfrm>
            <a:off x="4934269" y="583616"/>
            <a:ext cx="6594189" cy="5520579"/>
          </a:xfrm>
        </p:spPr>
        <p:txBody>
          <a:bodyPr anchor="ctr">
            <a:normAutofit fontScale="92500" lnSpcReduction="10000"/>
          </a:bodyPr>
          <a:lstStyle/>
          <a:p>
            <a:endParaRPr lang="pt-BR" sz="2400" dirty="0">
              <a:solidFill>
                <a:srgbClr val="FFFFFF"/>
              </a:solidFill>
            </a:endParaRPr>
          </a:p>
          <a:p>
            <a:r>
              <a:rPr lang="pt-BR" sz="2400" dirty="0">
                <a:solidFill>
                  <a:srgbClr val="FFFFFF"/>
                </a:solidFill>
              </a:rPr>
              <a:t>Criada e oferecida ao mercado através dos ICO– </a:t>
            </a:r>
            <a:r>
              <a:rPr lang="pt-BR" sz="2400" dirty="0" err="1">
                <a:solidFill>
                  <a:srgbClr val="FFFFFF"/>
                </a:solidFill>
              </a:rPr>
              <a:t>Initial</a:t>
            </a:r>
            <a:r>
              <a:rPr lang="pt-BR" sz="2400" dirty="0">
                <a:solidFill>
                  <a:srgbClr val="FFFFFF"/>
                </a:solidFill>
              </a:rPr>
              <a:t> </a:t>
            </a:r>
            <a:r>
              <a:rPr lang="pt-BR" sz="2400" dirty="0" err="1">
                <a:solidFill>
                  <a:srgbClr val="FFFFFF"/>
                </a:solidFill>
              </a:rPr>
              <a:t>Coin</a:t>
            </a:r>
            <a:r>
              <a:rPr lang="pt-BR" sz="2400" dirty="0">
                <a:solidFill>
                  <a:srgbClr val="FFFFFF"/>
                </a:solidFill>
              </a:rPr>
              <a:t> </a:t>
            </a:r>
            <a:r>
              <a:rPr lang="pt-BR" sz="2400" dirty="0" err="1">
                <a:solidFill>
                  <a:srgbClr val="FFFFFF"/>
                </a:solidFill>
              </a:rPr>
              <a:t>Offering</a:t>
            </a:r>
            <a:r>
              <a:rPr lang="pt-BR" sz="2400" dirty="0">
                <a:solidFill>
                  <a:srgbClr val="FFFFFF"/>
                </a:solidFill>
              </a:rPr>
              <a:t>. </a:t>
            </a:r>
          </a:p>
          <a:p>
            <a:endParaRPr lang="pt-BR" sz="2400" dirty="0">
              <a:solidFill>
                <a:srgbClr val="FFFFFF"/>
              </a:solidFill>
            </a:endParaRPr>
          </a:p>
          <a:p>
            <a:r>
              <a:rPr lang="pt-BR" sz="2400" dirty="0">
                <a:solidFill>
                  <a:srgbClr val="FFFFFF"/>
                </a:solidFill>
              </a:rPr>
              <a:t>Flutua por oferta (mining) e demanda (impactada por decisões estatais, como ocorreu quando a China ameaçou proibi-las).</a:t>
            </a:r>
          </a:p>
          <a:p>
            <a:endParaRPr lang="pt-BR" sz="2400" dirty="0">
              <a:solidFill>
                <a:srgbClr val="FFFFFF"/>
              </a:solidFill>
            </a:endParaRPr>
          </a:p>
          <a:p>
            <a:r>
              <a:rPr lang="pt-BR" sz="2400" dirty="0">
                <a:solidFill>
                  <a:srgbClr val="FFFFFF"/>
                </a:solidFill>
              </a:rPr>
              <a:t>Mineração: é isso que permite que o sistema seja descentralizado. Estrutura de incentivo para criação de novos blocos pela solução de algoritmos e também para a validação  de transações. Esses serviços são pagos com </a:t>
            </a:r>
            <a:r>
              <a:rPr lang="pt-BR" sz="2400" dirty="0" err="1">
                <a:solidFill>
                  <a:srgbClr val="FFFFFF"/>
                </a:solidFill>
              </a:rPr>
              <a:t>bitcoin</a:t>
            </a:r>
            <a:endParaRPr lang="pt-BR" sz="2400" dirty="0">
              <a:solidFill>
                <a:srgbClr val="FFFFFF"/>
              </a:solidFill>
            </a:endParaRPr>
          </a:p>
          <a:p>
            <a:r>
              <a:rPr lang="pt-BR" sz="2400" dirty="0">
                <a:solidFill>
                  <a:srgbClr val="FFFFFF"/>
                </a:solidFill>
              </a:rPr>
              <a:t>Não se consegue falsificar, porque para validar gastaria uma fortuna em energia, pois teria de suplantar todos os outros mineradores.</a:t>
            </a:r>
          </a:p>
          <a:p>
            <a:endParaRPr lang="pt-BR" sz="2400" dirty="0">
              <a:solidFill>
                <a:srgbClr val="FFFFFF"/>
              </a:solidFill>
            </a:endParaRPr>
          </a:p>
          <a:p>
            <a:endParaRPr lang="pt-BR" sz="2400" dirty="0">
              <a:solidFill>
                <a:srgbClr val="FFFFFF"/>
              </a:solidFill>
            </a:endParaRPr>
          </a:p>
        </p:txBody>
      </p:sp>
    </p:spTree>
    <p:extLst>
      <p:ext uri="{BB962C8B-B14F-4D97-AF65-F5344CB8AC3E}">
        <p14:creationId xmlns:p14="http://schemas.microsoft.com/office/powerpoint/2010/main" val="179353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B47EF1-0051-AF45-A297-0805499372EB}"/>
              </a:ext>
            </a:extLst>
          </p:cNvPr>
          <p:cNvSpPr>
            <a:spLocks noGrp="1"/>
          </p:cNvSpPr>
          <p:nvPr>
            <p:ph type="title"/>
          </p:nvPr>
        </p:nvSpPr>
        <p:spPr/>
        <p:txBody>
          <a:bodyPr/>
          <a:lstStyle/>
          <a:p>
            <a:r>
              <a:rPr lang="pt-BR" dirty="0"/>
              <a:t>Alerta sobre falta de regulação </a:t>
            </a:r>
          </a:p>
        </p:txBody>
      </p:sp>
      <p:sp>
        <p:nvSpPr>
          <p:cNvPr id="3" name="Espaço Reservado para Conteúdo 2">
            <a:extLst>
              <a:ext uri="{FF2B5EF4-FFF2-40B4-BE49-F238E27FC236}">
                <a16:creationId xmlns:a16="http://schemas.microsoft.com/office/drawing/2014/main" id="{9F4AEFD5-4887-5846-A1DC-7919B06F7353}"/>
              </a:ext>
            </a:extLst>
          </p:cNvPr>
          <p:cNvSpPr>
            <a:spLocks noGrp="1"/>
          </p:cNvSpPr>
          <p:nvPr>
            <p:ph idx="1"/>
          </p:nvPr>
        </p:nvSpPr>
        <p:spPr/>
        <p:txBody>
          <a:bodyPr/>
          <a:lstStyle/>
          <a:p>
            <a:pPr marL="0" indent="0">
              <a:buNone/>
            </a:pPr>
            <a:r>
              <a:rPr lang="pt-BR" dirty="0"/>
              <a:t>CVM E BACEN costumas emitir notas alertando que não supervisionam e nem autorizam ICOS, e que podem ser esquemas de </a:t>
            </a:r>
            <a:r>
              <a:rPr lang="pt-BR" dirty="0" err="1"/>
              <a:t>Ponzi</a:t>
            </a:r>
            <a:r>
              <a:rPr lang="pt-BR" dirty="0"/>
              <a:t> (Pirâmides)</a:t>
            </a:r>
          </a:p>
          <a:p>
            <a:pPr marL="0" indent="0">
              <a:buNone/>
            </a:pPr>
            <a:endParaRPr lang="pt-BR" dirty="0"/>
          </a:p>
          <a:p>
            <a:pPr marL="0" indent="0">
              <a:buNone/>
            </a:pPr>
            <a:endParaRPr lang="pt-BR" dirty="0"/>
          </a:p>
          <a:p>
            <a:pPr marL="0" indent="0">
              <a:buNone/>
            </a:pPr>
            <a:r>
              <a:rPr lang="pt-BR" dirty="0"/>
              <a:t>Caso do </a:t>
            </a:r>
            <a:r>
              <a:rPr lang="pt-BR" dirty="0" err="1"/>
              <a:t>Farao</a:t>
            </a:r>
            <a:r>
              <a:rPr lang="pt-BR" dirty="0"/>
              <a:t> dos </a:t>
            </a:r>
            <a:r>
              <a:rPr lang="pt-BR" dirty="0" err="1"/>
              <a:t>Bitcoins</a:t>
            </a:r>
            <a:endParaRPr lang="pt-BR" dirty="0"/>
          </a:p>
        </p:txBody>
      </p:sp>
    </p:spTree>
    <p:extLst>
      <p:ext uri="{BB962C8B-B14F-4D97-AF65-F5344CB8AC3E}">
        <p14:creationId xmlns:p14="http://schemas.microsoft.com/office/powerpoint/2010/main" val="1772265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BC5E833B-7DA7-FB46-8276-40429B74208B}"/>
              </a:ext>
            </a:extLst>
          </p:cNvPr>
          <p:cNvSpPr>
            <a:spLocks noGrp="1"/>
          </p:cNvSpPr>
          <p:nvPr>
            <p:ph type="title"/>
          </p:nvPr>
        </p:nvSpPr>
        <p:spPr>
          <a:xfrm>
            <a:off x="524256" y="4767072"/>
            <a:ext cx="6594189" cy="1625210"/>
          </a:xfrm>
        </p:spPr>
        <p:txBody>
          <a:bodyPr>
            <a:normAutofit/>
          </a:bodyPr>
          <a:lstStyle/>
          <a:p>
            <a:pPr algn="r"/>
            <a:r>
              <a:rPr lang="pt-BR">
                <a:solidFill>
                  <a:srgbClr val="FFFFFF"/>
                </a:solidFill>
              </a:rPr>
              <a:t>Bitcoin</a:t>
            </a:r>
          </a:p>
        </p:txBody>
      </p:sp>
      <p:pic>
        <p:nvPicPr>
          <p:cNvPr id="4" name="Imagem 3">
            <a:extLst>
              <a:ext uri="{FF2B5EF4-FFF2-40B4-BE49-F238E27FC236}">
                <a16:creationId xmlns:a16="http://schemas.microsoft.com/office/drawing/2014/main" id="{721738C8-34B8-B745-B66F-18AB66FFB71A}"/>
              </a:ext>
            </a:extLst>
          </p:cNvPr>
          <p:cNvPicPr>
            <a:picLocks noChangeAspect="1"/>
          </p:cNvPicPr>
          <p:nvPr/>
        </p:nvPicPr>
        <p:blipFill rotWithShape="1">
          <a:blip r:embed="rId2"/>
          <a:srcRect l="3767" r="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FE634950-624A-0845-BFF2-2CB4679D13C1}"/>
              </a:ext>
            </a:extLst>
          </p:cNvPr>
          <p:cNvSpPr>
            <a:spLocks noGrp="1"/>
          </p:cNvSpPr>
          <p:nvPr>
            <p:ph idx="1"/>
          </p:nvPr>
        </p:nvSpPr>
        <p:spPr>
          <a:xfrm>
            <a:off x="8029319" y="917725"/>
            <a:ext cx="3424739" cy="4852362"/>
          </a:xfrm>
        </p:spPr>
        <p:txBody>
          <a:bodyPr anchor="ctr">
            <a:normAutofit/>
          </a:bodyPr>
          <a:lstStyle/>
          <a:p>
            <a:r>
              <a:rPr lang="pt-BR" sz="2000">
                <a:solidFill>
                  <a:srgbClr val="FFFFFF"/>
                </a:solidFill>
              </a:rPr>
              <a:t>Há limite de 21 milhões de bitcoins. Escassez. Podem ser transferidos 0,000000001 bitcoins. </a:t>
            </a:r>
          </a:p>
          <a:p>
            <a:r>
              <a:rPr lang="pt-BR" sz="2000">
                <a:solidFill>
                  <a:srgbClr val="FFFFFF"/>
                </a:solidFill>
              </a:rPr>
              <a:t>Mineração vai ficando mais difícil. Incentivo á adoção precoce.</a:t>
            </a:r>
          </a:p>
          <a:p>
            <a:r>
              <a:rPr lang="pt-BR" sz="2000">
                <a:solidFill>
                  <a:srgbClr val="FFFFFF"/>
                </a:solidFill>
              </a:rPr>
              <a:t>Diante da mineração industrial, só mediante pool pode investidor individual conseguir minerar de forma econômica</a:t>
            </a:r>
          </a:p>
        </p:txBody>
      </p:sp>
    </p:spTree>
    <p:extLst>
      <p:ext uri="{BB962C8B-B14F-4D97-AF65-F5344CB8AC3E}">
        <p14:creationId xmlns:p14="http://schemas.microsoft.com/office/powerpoint/2010/main" val="3168299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299EA77-3BC6-4A4D-B1F6-5C2CBF561984}"/>
              </a:ext>
            </a:extLst>
          </p:cNvPr>
          <p:cNvSpPr>
            <a:spLocks noGrp="1"/>
          </p:cNvSpPr>
          <p:nvPr>
            <p:ph type="title"/>
          </p:nvPr>
        </p:nvSpPr>
        <p:spPr>
          <a:xfrm>
            <a:off x="524741" y="620392"/>
            <a:ext cx="3808268" cy="5504688"/>
          </a:xfrm>
        </p:spPr>
        <p:txBody>
          <a:bodyPr>
            <a:normAutofit/>
          </a:bodyPr>
          <a:lstStyle/>
          <a:p>
            <a:r>
              <a:rPr lang="pt-BR" sz="4700">
                <a:solidFill>
                  <a:schemeClr val="bg1"/>
                </a:solidFill>
              </a:rPr>
              <a:t>Criptomoedas</a:t>
            </a:r>
          </a:p>
        </p:txBody>
      </p:sp>
      <p:graphicFrame>
        <p:nvGraphicFramePr>
          <p:cNvPr id="5" name="Espaço Reservado para Conteúdo 2">
            <a:extLst>
              <a:ext uri="{FF2B5EF4-FFF2-40B4-BE49-F238E27FC236}">
                <a16:creationId xmlns:a16="http://schemas.microsoft.com/office/drawing/2014/main" id="{3744553F-B45F-49B9-A262-7A1F5611EF26}"/>
              </a:ext>
            </a:extLst>
          </p:cNvPr>
          <p:cNvGraphicFramePr>
            <a:graphicFrameLocks noGrp="1"/>
          </p:cNvGraphicFramePr>
          <p:nvPr>
            <p:ph idx="1"/>
            <p:extLst>
              <p:ext uri="{D42A27DB-BD31-4B8C-83A1-F6EECF244321}">
                <p14:modId xmlns:p14="http://schemas.microsoft.com/office/powerpoint/2010/main" val="127320534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1242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AC9498A-DCD8-B243-B17A-96BF140FF95A}"/>
              </a:ext>
            </a:extLst>
          </p:cNvPr>
          <p:cNvSpPr>
            <a:spLocks noGrp="1"/>
          </p:cNvSpPr>
          <p:nvPr>
            <p:ph type="title"/>
          </p:nvPr>
        </p:nvSpPr>
        <p:spPr>
          <a:xfrm>
            <a:off x="524741" y="620392"/>
            <a:ext cx="3808268" cy="5504688"/>
          </a:xfrm>
        </p:spPr>
        <p:txBody>
          <a:bodyPr>
            <a:normAutofit/>
          </a:bodyPr>
          <a:lstStyle/>
          <a:p>
            <a:r>
              <a:rPr lang="pt-BR" sz="6000">
                <a:solidFill>
                  <a:schemeClr val="bg1"/>
                </a:solidFill>
              </a:rPr>
              <a:t>criptowallet</a:t>
            </a:r>
          </a:p>
        </p:txBody>
      </p:sp>
      <p:graphicFrame>
        <p:nvGraphicFramePr>
          <p:cNvPr id="5" name="Espaço Reservado para Conteúdo 2">
            <a:extLst>
              <a:ext uri="{FF2B5EF4-FFF2-40B4-BE49-F238E27FC236}">
                <a16:creationId xmlns:a16="http://schemas.microsoft.com/office/drawing/2014/main" id="{8418DC5F-1252-46A5-AA73-67A3775BE5BD}"/>
              </a:ext>
            </a:extLst>
          </p:cNvPr>
          <p:cNvGraphicFramePr>
            <a:graphicFrameLocks noGrp="1"/>
          </p:cNvGraphicFramePr>
          <p:nvPr>
            <p:ph idx="1"/>
            <p:extLst>
              <p:ext uri="{D42A27DB-BD31-4B8C-83A1-F6EECF244321}">
                <p14:modId xmlns:p14="http://schemas.microsoft.com/office/powerpoint/2010/main" val="153179000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4929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1C2119-AABE-4C4C-81A8-5BA4AB72395A}"/>
              </a:ext>
            </a:extLst>
          </p:cNvPr>
          <p:cNvSpPr>
            <a:spLocks noGrp="1"/>
          </p:cNvSpPr>
          <p:nvPr>
            <p:ph type="title"/>
          </p:nvPr>
        </p:nvSpPr>
        <p:spPr/>
        <p:txBody>
          <a:bodyPr/>
          <a:lstStyle/>
          <a:p>
            <a:r>
              <a:rPr lang="pt-BR" dirty="0"/>
              <a:t>O cuidado com as senhas... E com a perda do computador</a:t>
            </a:r>
          </a:p>
        </p:txBody>
      </p:sp>
      <p:pic>
        <p:nvPicPr>
          <p:cNvPr id="4" name="Espaço Reservado para Conteúdo 3">
            <a:extLst>
              <a:ext uri="{FF2B5EF4-FFF2-40B4-BE49-F238E27FC236}">
                <a16:creationId xmlns:a16="http://schemas.microsoft.com/office/drawing/2014/main" id="{CEF467AB-C73C-1A45-9677-F40403540C9B}"/>
              </a:ext>
            </a:extLst>
          </p:cNvPr>
          <p:cNvPicPr>
            <a:picLocks noGrp="1" noChangeAspect="1"/>
          </p:cNvPicPr>
          <p:nvPr>
            <p:ph idx="1"/>
          </p:nvPr>
        </p:nvPicPr>
        <p:blipFill>
          <a:blip r:embed="rId2"/>
          <a:stretch>
            <a:fillRect/>
          </a:stretch>
        </p:blipFill>
        <p:spPr>
          <a:xfrm>
            <a:off x="2486835" y="1825625"/>
            <a:ext cx="7218329" cy="4351338"/>
          </a:xfrm>
          <a:prstGeom prst="rect">
            <a:avLst/>
          </a:prstGeom>
        </p:spPr>
      </p:pic>
    </p:spTree>
    <p:extLst>
      <p:ext uri="{BB962C8B-B14F-4D97-AF65-F5344CB8AC3E}">
        <p14:creationId xmlns:p14="http://schemas.microsoft.com/office/powerpoint/2010/main" val="678799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B2E9AF-5A88-1F4B-B34C-B79411A6DB28}"/>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Número de Usuários de Criptomoedas</a:t>
            </a:r>
          </a:p>
        </p:txBody>
      </p:sp>
      <p:sp>
        <p:nvSpPr>
          <p:cNvPr id="21" name="Espaço Reservado para Conteúdo 2">
            <a:extLst>
              <a:ext uri="{FF2B5EF4-FFF2-40B4-BE49-F238E27FC236}">
                <a16:creationId xmlns:a16="http://schemas.microsoft.com/office/drawing/2014/main" id="{8EFC5A5C-89E8-534A-966B-EB99946350C4}"/>
              </a:ext>
            </a:extLst>
          </p:cNvPr>
          <p:cNvSpPr>
            <a:spLocks noGrp="1"/>
          </p:cNvSpPr>
          <p:nvPr>
            <p:ph idx="1"/>
          </p:nvPr>
        </p:nvSpPr>
        <p:spPr>
          <a:xfrm>
            <a:off x="4810259" y="649480"/>
            <a:ext cx="6555347" cy="5546047"/>
          </a:xfrm>
        </p:spPr>
        <p:txBody>
          <a:bodyPr anchor="ctr">
            <a:normAutofit/>
          </a:bodyPr>
          <a:lstStyle/>
          <a:p>
            <a:pPr marL="0" indent="0">
              <a:buNone/>
            </a:pPr>
            <a:endParaRPr lang="pt-BR" sz="2000"/>
          </a:p>
          <a:p>
            <a:pPr marL="0" indent="0">
              <a:buNone/>
            </a:pPr>
            <a:endParaRPr lang="pt-BR" sz="2000"/>
          </a:p>
          <a:p>
            <a:pPr marL="514350" indent="-514350">
              <a:buAutoNum type="arabicPlain" startAt="2008"/>
            </a:pPr>
            <a:r>
              <a:rPr lang="pt-BR" sz="2000"/>
              <a:t>                                                                                   Zero</a:t>
            </a:r>
          </a:p>
          <a:p>
            <a:pPr marL="514350" indent="-514350">
              <a:buAutoNum type="arabicPlain" startAt="2008"/>
            </a:pPr>
            <a:endParaRPr lang="pt-BR" sz="2000"/>
          </a:p>
          <a:p>
            <a:pPr marL="514350" indent="-514350">
              <a:buAutoNum type="arabicPlain" startAt="2008"/>
            </a:pPr>
            <a:r>
              <a:rPr lang="pt-BR" sz="2000"/>
              <a:t>                                                                      200 milhões</a:t>
            </a:r>
          </a:p>
          <a:p>
            <a:pPr marL="514350" indent="-514350">
              <a:buAutoNum type="arabicPlain" startAt="2021"/>
            </a:pPr>
            <a:endParaRPr lang="pt-BR" sz="2000"/>
          </a:p>
          <a:p>
            <a:pPr marL="0" indent="0">
              <a:buNone/>
            </a:pPr>
            <a:r>
              <a:rPr lang="pt-BR" sz="2000"/>
              <a:t>2030                                                                    1 bilhão (est.)</a:t>
            </a:r>
          </a:p>
          <a:p>
            <a:pPr marL="0" indent="0">
              <a:buNone/>
            </a:pPr>
            <a:endParaRPr lang="pt-BR" sz="2000"/>
          </a:p>
          <a:p>
            <a:pPr marL="514350" indent="-514350">
              <a:buAutoNum type="arabicPlain" startAt="2021"/>
            </a:pPr>
            <a:endParaRPr lang="pt-BR" sz="2000"/>
          </a:p>
          <a:p>
            <a:pPr marL="0" indent="0">
              <a:buNone/>
            </a:pPr>
            <a:endParaRPr lang="pt-BR" sz="2000"/>
          </a:p>
        </p:txBody>
      </p:sp>
    </p:spTree>
    <p:extLst>
      <p:ext uri="{BB962C8B-B14F-4D97-AF65-F5344CB8AC3E}">
        <p14:creationId xmlns:p14="http://schemas.microsoft.com/office/powerpoint/2010/main" val="1668260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a:extLst>
              <a:ext uri="{FF2B5EF4-FFF2-40B4-BE49-F238E27FC236}">
                <a16:creationId xmlns:a16="http://schemas.microsoft.com/office/drawing/2014/main" id="{281B0795-E0B6-0449-9411-B8B349E7194F}"/>
              </a:ext>
            </a:extLst>
          </p:cNvPr>
          <p:cNvPicPr>
            <a:picLocks noGrp="1" noChangeAspect="1"/>
          </p:cNvPicPr>
          <p:nvPr>
            <p:ph idx="1"/>
          </p:nvPr>
        </p:nvPicPr>
        <p:blipFill>
          <a:blip r:embed="rId2"/>
          <a:stretch>
            <a:fillRect/>
          </a:stretch>
        </p:blipFill>
        <p:spPr>
          <a:xfrm>
            <a:off x="1263805" y="457200"/>
            <a:ext cx="9664390" cy="5943600"/>
          </a:xfrm>
          <a:prstGeom prst="rect">
            <a:avLst/>
          </a:prstGeom>
        </p:spPr>
      </p:pic>
    </p:spTree>
    <p:extLst>
      <p:ext uri="{BB962C8B-B14F-4D97-AF65-F5344CB8AC3E}">
        <p14:creationId xmlns:p14="http://schemas.microsoft.com/office/powerpoint/2010/main" val="1124438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BEFE7-DD5D-5043-8C87-C22F8D5DFD67}"/>
              </a:ext>
            </a:extLst>
          </p:cNvPr>
          <p:cNvSpPr>
            <a:spLocks noGrp="1"/>
          </p:cNvSpPr>
          <p:nvPr>
            <p:ph type="title"/>
          </p:nvPr>
        </p:nvSpPr>
        <p:spPr/>
        <p:txBody>
          <a:bodyPr/>
          <a:lstStyle/>
          <a:p>
            <a:r>
              <a:rPr lang="pt-BR" dirty="0"/>
              <a:t>Mas houve grande queda, após o pico</a:t>
            </a:r>
          </a:p>
        </p:txBody>
      </p:sp>
      <p:pic>
        <p:nvPicPr>
          <p:cNvPr id="4" name="Espaço Reservado para Conteúdo 3">
            <a:extLst>
              <a:ext uri="{FF2B5EF4-FFF2-40B4-BE49-F238E27FC236}">
                <a16:creationId xmlns:a16="http://schemas.microsoft.com/office/drawing/2014/main" id="{271F32F5-21ED-E242-857C-61ABB07A77FE}"/>
              </a:ext>
            </a:extLst>
          </p:cNvPr>
          <p:cNvPicPr>
            <a:picLocks noGrp="1" noChangeAspect="1"/>
          </p:cNvPicPr>
          <p:nvPr>
            <p:ph idx="1"/>
          </p:nvPr>
        </p:nvPicPr>
        <p:blipFill>
          <a:blip r:embed="rId2"/>
          <a:stretch>
            <a:fillRect/>
          </a:stretch>
        </p:blipFill>
        <p:spPr>
          <a:xfrm>
            <a:off x="2616785" y="1825625"/>
            <a:ext cx="6958429" cy="4351338"/>
          </a:xfrm>
          <a:prstGeom prst="rect">
            <a:avLst/>
          </a:prstGeom>
        </p:spPr>
      </p:pic>
    </p:spTree>
    <p:extLst>
      <p:ext uri="{BB962C8B-B14F-4D97-AF65-F5344CB8AC3E}">
        <p14:creationId xmlns:p14="http://schemas.microsoft.com/office/powerpoint/2010/main" val="80540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0A9F599D-7856-E74C-BBD1-530C769952A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Qual a importância das operações de câmbio para o dia-a-dia da advocacia?</a:t>
            </a:r>
          </a:p>
        </p:txBody>
      </p:sp>
      <p:pic>
        <p:nvPicPr>
          <p:cNvPr id="4" name="Espaço Reservado para Conteúdo 3">
            <a:extLst>
              <a:ext uri="{FF2B5EF4-FFF2-40B4-BE49-F238E27FC236}">
                <a16:creationId xmlns:a16="http://schemas.microsoft.com/office/drawing/2014/main" id="{7C6E3381-DFD6-C04A-BB0A-1CAD76A64D2F}"/>
              </a:ext>
            </a:extLst>
          </p:cNvPr>
          <p:cNvPicPr>
            <a:picLocks noGrp="1" noChangeAspect="1"/>
          </p:cNvPicPr>
          <p:nvPr>
            <p:ph idx="1"/>
          </p:nvPr>
        </p:nvPicPr>
        <p:blipFill>
          <a:blip r:embed="rId2"/>
          <a:stretch>
            <a:fillRect/>
          </a:stretch>
        </p:blipFill>
        <p:spPr>
          <a:xfrm>
            <a:off x="4502428" y="722832"/>
            <a:ext cx="7225748" cy="5412336"/>
          </a:xfrm>
          <a:prstGeom prst="rect">
            <a:avLst/>
          </a:prstGeom>
        </p:spPr>
      </p:pic>
    </p:spTree>
    <p:extLst>
      <p:ext uri="{BB962C8B-B14F-4D97-AF65-F5344CB8AC3E}">
        <p14:creationId xmlns:p14="http://schemas.microsoft.com/office/powerpoint/2010/main" val="1873450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69BE57A-4F2D-BC44-9849-C13A239ABEE8}"/>
              </a:ext>
            </a:extLst>
          </p:cNvPr>
          <p:cNvSpPr>
            <a:spLocks noGrp="1"/>
          </p:cNvSpPr>
          <p:nvPr>
            <p:ph type="title"/>
          </p:nvPr>
        </p:nvSpPr>
        <p:spPr>
          <a:xfrm>
            <a:off x="524741" y="620392"/>
            <a:ext cx="3808268" cy="5504688"/>
          </a:xfrm>
        </p:spPr>
        <p:txBody>
          <a:bodyPr>
            <a:normAutofit/>
          </a:bodyPr>
          <a:lstStyle/>
          <a:p>
            <a:r>
              <a:rPr lang="pt-BR" sz="6000">
                <a:solidFill>
                  <a:schemeClr val="bg1"/>
                </a:solidFill>
              </a:rPr>
              <a:t>Problemas do bitcoin</a:t>
            </a:r>
          </a:p>
        </p:txBody>
      </p:sp>
      <p:graphicFrame>
        <p:nvGraphicFramePr>
          <p:cNvPr id="5" name="Espaço Reservado para Conteúdo 2">
            <a:extLst>
              <a:ext uri="{FF2B5EF4-FFF2-40B4-BE49-F238E27FC236}">
                <a16:creationId xmlns:a16="http://schemas.microsoft.com/office/drawing/2014/main" id="{00D3315E-F73E-FF94-5161-AD241AA4A05A}"/>
              </a:ext>
            </a:extLst>
          </p:cNvPr>
          <p:cNvGraphicFramePr>
            <a:graphicFrameLocks noGrp="1"/>
          </p:cNvGraphicFramePr>
          <p:nvPr>
            <p:ph idx="1"/>
            <p:extLst>
              <p:ext uri="{D42A27DB-BD31-4B8C-83A1-F6EECF244321}">
                <p14:modId xmlns:p14="http://schemas.microsoft.com/office/powerpoint/2010/main" val="397811586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7534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Números de ações em uma tela digital">
            <a:extLst>
              <a:ext uri="{FF2B5EF4-FFF2-40B4-BE49-F238E27FC236}">
                <a16:creationId xmlns:a16="http://schemas.microsoft.com/office/drawing/2014/main" id="{75DDD56D-D6C1-4B86-9252-FFA633EB8D0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Espaço Reservado para Conteúdo 2">
            <a:extLst>
              <a:ext uri="{FF2B5EF4-FFF2-40B4-BE49-F238E27FC236}">
                <a16:creationId xmlns:a16="http://schemas.microsoft.com/office/drawing/2014/main" id="{9C132DC0-6F97-8E4E-A29C-2597188E42FD}"/>
              </a:ext>
            </a:extLst>
          </p:cNvPr>
          <p:cNvSpPr>
            <a:spLocks noGrp="1"/>
          </p:cNvSpPr>
          <p:nvPr>
            <p:ph idx="4294967295"/>
          </p:nvPr>
        </p:nvSpPr>
        <p:spPr>
          <a:xfrm>
            <a:off x="1157287" y="1525588"/>
            <a:ext cx="10515600" cy="4351338"/>
          </a:xfrm>
        </p:spPr>
        <p:txBody>
          <a:bodyPr>
            <a:normAutofit/>
          </a:bodyPr>
          <a:lstStyle/>
          <a:p>
            <a:pPr marL="0" indent="0" algn="ctr">
              <a:buNone/>
            </a:pPr>
            <a:endParaRPr lang="pt-BR" sz="3600" dirty="0"/>
          </a:p>
          <a:p>
            <a:pPr marL="0" indent="0" algn="ctr">
              <a:buNone/>
            </a:pPr>
            <a:endParaRPr lang="pt-BR" sz="3600" dirty="0"/>
          </a:p>
          <a:p>
            <a:pPr marL="0" indent="0" algn="ctr">
              <a:buNone/>
            </a:pPr>
            <a:endParaRPr lang="pt-BR" sz="3600" dirty="0">
              <a:solidFill>
                <a:schemeClr val="bg1"/>
              </a:solidFill>
            </a:endParaRPr>
          </a:p>
          <a:p>
            <a:pPr marL="0" indent="0" algn="ctr">
              <a:buNone/>
            </a:pPr>
            <a:r>
              <a:rPr lang="pt-BR" sz="3600" dirty="0">
                <a:solidFill>
                  <a:schemeClr val="bg1"/>
                </a:solidFill>
              </a:rPr>
              <a:t>Por que a </a:t>
            </a:r>
            <a:r>
              <a:rPr lang="pt-BR" sz="3600" dirty="0" err="1">
                <a:solidFill>
                  <a:schemeClr val="bg1"/>
                </a:solidFill>
              </a:rPr>
              <a:t>Criptomoeda</a:t>
            </a:r>
            <a:r>
              <a:rPr lang="pt-BR" sz="3600" dirty="0">
                <a:solidFill>
                  <a:schemeClr val="bg1"/>
                </a:solidFill>
              </a:rPr>
              <a:t> desafia o sistema bancário?</a:t>
            </a:r>
          </a:p>
        </p:txBody>
      </p:sp>
    </p:spTree>
    <p:extLst>
      <p:ext uri="{BB962C8B-B14F-4D97-AF65-F5344CB8AC3E}">
        <p14:creationId xmlns:p14="http://schemas.microsoft.com/office/powerpoint/2010/main" val="3952876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98C1A0-1F6C-0F4B-9380-7664246B7761}"/>
              </a:ext>
            </a:extLst>
          </p:cNvPr>
          <p:cNvSpPr>
            <a:spLocks noGrp="1"/>
          </p:cNvSpPr>
          <p:nvPr>
            <p:ph type="title"/>
          </p:nvPr>
        </p:nvSpPr>
        <p:spPr>
          <a:xfrm>
            <a:off x="524741" y="620392"/>
            <a:ext cx="3808268" cy="5504688"/>
          </a:xfrm>
        </p:spPr>
        <p:txBody>
          <a:bodyPr>
            <a:normAutofit/>
          </a:bodyPr>
          <a:lstStyle/>
          <a:p>
            <a:r>
              <a:rPr lang="pt-BR" sz="6000" dirty="0">
                <a:solidFill>
                  <a:schemeClr val="accent5"/>
                </a:solidFill>
              </a:rPr>
              <a:t>Desafios</a:t>
            </a:r>
            <a:br>
              <a:rPr lang="pt-BR" sz="6000" dirty="0">
                <a:solidFill>
                  <a:schemeClr val="accent5"/>
                </a:solidFill>
              </a:rPr>
            </a:br>
            <a:r>
              <a:rPr lang="pt-BR" sz="6000" dirty="0">
                <a:solidFill>
                  <a:schemeClr val="accent5"/>
                </a:solidFill>
              </a:rPr>
              <a:t>para o </a:t>
            </a:r>
            <a:br>
              <a:rPr lang="pt-BR" sz="6000" dirty="0">
                <a:solidFill>
                  <a:schemeClr val="accent5"/>
                </a:solidFill>
              </a:rPr>
            </a:br>
            <a:r>
              <a:rPr lang="pt-BR" sz="6000" dirty="0">
                <a:solidFill>
                  <a:schemeClr val="accent5"/>
                </a:solidFill>
              </a:rPr>
              <a:t>Direito </a:t>
            </a:r>
            <a:br>
              <a:rPr lang="pt-BR" sz="6000" dirty="0">
                <a:solidFill>
                  <a:schemeClr val="accent5"/>
                </a:solidFill>
              </a:rPr>
            </a:br>
            <a:r>
              <a:rPr lang="pt-BR" sz="6000" dirty="0">
                <a:solidFill>
                  <a:schemeClr val="accent5"/>
                </a:solidFill>
              </a:rPr>
              <a:t>Bancário </a:t>
            </a:r>
          </a:p>
        </p:txBody>
      </p:sp>
      <p:graphicFrame>
        <p:nvGraphicFramePr>
          <p:cNvPr id="5" name="Espaço Reservado para Conteúdo 2">
            <a:extLst>
              <a:ext uri="{FF2B5EF4-FFF2-40B4-BE49-F238E27FC236}">
                <a16:creationId xmlns:a16="http://schemas.microsoft.com/office/drawing/2014/main" id="{C5C263D0-0F2E-46A1-BD92-8F8A5CCEF64D}"/>
              </a:ext>
            </a:extLst>
          </p:cNvPr>
          <p:cNvGraphicFramePr>
            <a:graphicFrameLocks noGrp="1"/>
          </p:cNvGraphicFramePr>
          <p:nvPr>
            <p:ph idx="1"/>
            <p:extLst>
              <p:ext uri="{D42A27DB-BD31-4B8C-83A1-F6EECF244321}">
                <p14:modId xmlns:p14="http://schemas.microsoft.com/office/powerpoint/2010/main" val="23265952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1565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EC34C3-8DF5-5445-8A6B-5970A3F20765}"/>
              </a:ext>
            </a:extLst>
          </p:cNvPr>
          <p:cNvSpPr>
            <a:spLocks noGrp="1"/>
          </p:cNvSpPr>
          <p:nvPr>
            <p:ph type="title"/>
          </p:nvPr>
        </p:nvSpPr>
        <p:spPr>
          <a:xfrm>
            <a:off x="524741" y="620392"/>
            <a:ext cx="3808268" cy="5504688"/>
          </a:xfrm>
        </p:spPr>
        <p:txBody>
          <a:bodyPr>
            <a:normAutofit/>
          </a:bodyPr>
          <a:lstStyle/>
          <a:p>
            <a:r>
              <a:rPr lang="pt-BR" sz="6000">
                <a:solidFill>
                  <a:schemeClr val="accent5"/>
                </a:solidFill>
              </a:rPr>
              <a:t>No entanto....</a:t>
            </a:r>
          </a:p>
        </p:txBody>
      </p:sp>
      <p:graphicFrame>
        <p:nvGraphicFramePr>
          <p:cNvPr id="11" name="Espaço Reservado para Conteúdo 2">
            <a:extLst>
              <a:ext uri="{FF2B5EF4-FFF2-40B4-BE49-F238E27FC236}">
                <a16:creationId xmlns:a16="http://schemas.microsoft.com/office/drawing/2014/main" id="{13A95243-4EAF-41E8-95FE-9162AA0E544F}"/>
              </a:ext>
            </a:extLst>
          </p:cNvPr>
          <p:cNvGraphicFramePr>
            <a:graphicFrameLocks noGrp="1"/>
          </p:cNvGraphicFramePr>
          <p:nvPr>
            <p:ph idx="1"/>
            <p:extLst>
              <p:ext uri="{D42A27DB-BD31-4B8C-83A1-F6EECF244321}">
                <p14:modId xmlns:p14="http://schemas.microsoft.com/office/powerpoint/2010/main" val="211398889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8187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CC598-203E-8F4C-B67E-4A3577A56C8D}"/>
              </a:ext>
            </a:extLst>
          </p:cNvPr>
          <p:cNvSpPr>
            <a:spLocks noGrp="1"/>
          </p:cNvSpPr>
          <p:nvPr>
            <p:ph type="title"/>
          </p:nvPr>
        </p:nvSpPr>
        <p:spPr/>
        <p:txBody>
          <a:bodyPr/>
          <a:lstStyle/>
          <a:p>
            <a:r>
              <a:rPr lang="pt-BR" dirty="0"/>
              <a:t>STABLECOINS</a:t>
            </a:r>
          </a:p>
        </p:txBody>
      </p:sp>
      <p:sp>
        <p:nvSpPr>
          <p:cNvPr id="3" name="Espaço Reservado para Conteúdo 2">
            <a:extLst>
              <a:ext uri="{FF2B5EF4-FFF2-40B4-BE49-F238E27FC236}">
                <a16:creationId xmlns:a16="http://schemas.microsoft.com/office/drawing/2014/main" id="{45B92324-449C-EA40-8E2D-93247BC6828D}"/>
              </a:ext>
            </a:extLst>
          </p:cNvPr>
          <p:cNvSpPr>
            <a:spLocks noGrp="1"/>
          </p:cNvSpPr>
          <p:nvPr>
            <p:ph idx="1"/>
          </p:nvPr>
        </p:nvSpPr>
        <p:spPr/>
        <p:txBody>
          <a:bodyPr/>
          <a:lstStyle/>
          <a:p>
            <a:r>
              <a:rPr lang="pt-BR" dirty="0"/>
              <a:t>Para evitar volatilidade, é uma </a:t>
            </a:r>
            <a:r>
              <a:rPr lang="pt-BR" dirty="0" err="1"/>
              <a:t>criptomoeda</a:t>
            </a:r>
            <a:r>
              <a:rPr lang="pt-BR" dirty="0"/>
              <a:t> lastreada em outra </a:t>
            </a:r>
            <a:r>
              <a:rPr lang="pt-BR" dirty="0" err="1"/>
              <a:t>criptomoeda</a:t>
            </a:r>
            <a:r>
              <a:rPr lang="pt-BR" dirty="0"/>
              <a:t>, ou em moeda fiduciária, ou em metais preciosos ou commodities.</a:t>
            </a:r>
          </a:p>
          <a:p>
            <a:endParaRPr lang="pt-BR" dirty="0"/>
          </a:p>
          <a:p>
            <a:r>
              <a:rPr lang="pt-BR" dirty="0"/>
              <a:t>Mas podem sofrer ataques.</a:t>
            </a:r>
          </a:p>
          <a:p>
            <a:endParaRPr lang="pt-BR" dirty="0"/>
          </a:p>
          <a:p>
            <a:r>
              <a:rPr lang="pt-BR" dirty="0"/>
              <a:t>Colapso da moeda Luna, do </a:t>
            </a:r>
            <a:r>
              <a:rPr lang="pt-BR" dirty="0" err="1"/>
              <a:t>Blockchain</a:t>
            </a:r>
            <a:r>
              <a:rPr lang="pt-BR" dirty="0"/>
              <a:t> Terra</a:t>
            </a:r>
          </a:p>
        </p:txBody>
      </p:sp>
    </p:spTree>
    <p:extLst>
      <p:ext uri="{BB962C8B-B14F-4D97-AF65-F5344CB8AC3E}">
        <p14:creationId xmlns:p14="http://schemas.microsoft.com/office/powerpoint/2010/main" val="510026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D0FD51-8970-704E-8A3D-7C3CE0D1355D}"/>
              </a:ext>
            </a:extLst>
          </p:cNvPr>
          <p:cNvSpPr>
            <a:spLocks noGrp="1"/>
          </p:cNvSpPr>
          <p:nvPr>
            <p:ph type="title"/>
          </p:nvPr>
        </p:nvSpPr>
        <p:spPr>
          <a:xfrm>
            <a:off x="4965430" y="629268"/>
            <a:ext cx="6586491" cy="1286160"/>
          </a:xfrm>
        </p:spPr>
        <p:txBody>
          <a:bodyPr anchor="b">
            <a:normAutofit/>
          </a:bodyPr>
          <a:lstStyle/>
          <a:p>
            <a:r>
              <a:rPr lang="pt-BR" sz="4100" err="1"/>
              <a:t>Yuval</a:t>
            </a:r>
            <a:r>
              <a:rPr lang="pt-BR" sz="4100"/>
              <a:t> </a:t>
            </a:r>
            <a:r>
              <a:rPr lang="pt-BR" sz="4100" err="1"/>
              <a:t>Harari</a:t>
            </a:r>
            <a:r>
              <a:rPr lang="pt-BR" sz="4100"/>
              <a:t> (Fronteiras do Pensamento de 2021)</a:t>
            </a:r>
          </a:p>
        </p:txBody>
      </p:sp>
      <p:sp>
        <p:nvSpPr>
          <p:cNvPr id="3" name="Espaço Reservado para Conteúdo 2">
            <a:extLst>
              <a:ext uri="{FF2B5EF4-FFF2-40B4-BE49-F238E27FC236}">
                <a16:creationId xmlns:a16="http://schemas.microsoft.com/office/drawing/2014/main" id="{83D1323A-0046-7B42-BC9C-149A96F145BB}"/>
              </a:ext>
            </a:extLst>
          </p:cNvPr>
          <p:cNvSpPr>
            <a:spLocks noGrp="1"/>
          </p:cNvSpPr>
          <p:nvPr>
            <p:ph idx="1"/>
          </p:nvPr>
        </p:nvSpPr>
        <p:spPr>
          <a:xfrm>
            <a:off x="4965431" y="2438400"/>
            <a:ext cx="6586489" cy="3785419"/>
          </a:xfrm>
        </p:spPr>
        <p:txBody>
          <a:bodyPr>
            <a:normAutofit/>
          </a:bodyPr>
          <a:lstStyle/>
          <a:p>
            <a:r>
              <a:rPr lang="pt-BR" sz="2000"/>
              <a:t>Criptomoeda se baseia na desconfiança, como ocorre com padrão ouro.</a:t>
            </a:r>
          </a:p>
          <a:p>
            <a:r>
              <a:rPr lang="pt-BR" sz="2000"/>
              <a:t>Mas economia do futuro se assentara na confiança. E bancos centrais precisam ter o poder de criar moeda fiduciária</a:t>
            </a:r>
          </a:p>
        </p:txBody>
      </p:sp>
      <p:pic>
        <p:nvPicPr>
          <p:cNvPr id="4" name="Imagem 3">
            <a:extLst>
              <a:ext uri="{FF2B5EF4-FFF2-40B4-BE49-F238E27FC236}">
                <a16:creationId xmlns:a16="http://schemas.microsoft.com/office/drawing/2014/main" id="{69013C7E-6B36-754B-B33D-6C284B84A7BE}"/>
              </a:ext>
            </a:extLst>
          </p:cNvPr>
          <p:cNvPicPr>
            <a:picLocks noChangeAspect="1"/>
          </p:cNvPicPr>
          <p:nvPr/>
        </p:nvPicPr>
        <p:blipFill rotWithShape="1">
          <a:blip r:embed="rId2"/>
          <a:srcRect l="21578" r="1082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81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55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id="{FDAD2C41-73C8-7B4B-94E0-232B1DB85BFC}"/>
              </a:ext>
            </a:extLst>
          </p:cNvPr>
          <p:cNvPicPr>
            <a:picLocks noChangeAspect="1"/>
          </p:cNvPicPr>
          <p:nvPr/>
        </p:nvPicPr>
        <p:blipFill rotWithShape="1">
          <a:blip r:embed="rId2"/>
          <a:srcRect t="2890" r="1" b="6337"/>
          <a:stretch/>
        </p:blipFill>
        <p:spPr>
          <a:xfrm>
            <a:off x="8331957" y="-10138"/>
            <a:ext cx="3860043" cy="3457378"/>
          </a:xfrm>
          <a:prstGeom prst="rect">
            <a:avLst/>
          </a:prstGeom>
        </p:spPr>
      </p:pic>
      <p:sp>
        <p:nvSpPr>
          <p:cNvPr id="16" name="Rectangle 15">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B67E1682-647A-7E4E-BB4A-3EE002DED32C}"/>
              </a:ext>
            </a:extLst>
          </p:cNvPr>
          <p:cNvSpPr>
            <a:spLocks noGrp="1"/>
          </p:cNvSpPr>
          <p:nvPr>
            <p:ph type="title"/>
          </p:nvPr>
        </p:nvSpPr>
        <p:spPr>
          <a:xfrm>
            <a:off x="631065" y="457201"/>
            <a:ext cx="3020560" cy="3588870"/>
          </a:xfrm>
        </p:spPr>
        <p:txBody>
          <a:bodyPr anchor="b">
            <a:normAutofit/>
          </a:bodyPr>
          <a:lstStyle/>
          <a:p>
            <a:pPr algn="r"/>
            <a:r>
              <a:rPr lang="pt-BR" sz="4000">
                <a:solidFill>
                  <a:srgbClr val="FFFFFF"/>
                </a:solidFill>
              </a:rPr>
              <a:t>Câmbio na era do padrão ouro</a:t>
            </a:r>
          </a:p>
        </p:txBody>
      </p:sp>
      <p:sp>
        <p:nvSpPr>
          <p:cNvPr id="3" name="Espaço Reservado para Conteúdo 2">
            <a:extLst>
              <a:ext uri="{FF2B5EF4-FFF2-40B4-BE49-F238E27FC236}">
                <a16:creationId xmlns:a16="http://schemas.microsoft.com/office/drawing/2014/main" id="{58B19756-6C8B-624B-B8E5-C3ECE33E0C83}"/>
              </a:ext>
            </a:extLst>
          </p:cNvPr>
          <p:cNvSpPr>
            <a:spLocks noGrp="1"/>
          </p:cNvSpPr>
          <p:nvPr>
            <p:ph idx="1"/>
          </p:nvPr>
        </p:nvSpPr>
        <p:spPr>
          <a:xfrm>
            <a:off x="4649246" y="669363"/>
            <a:ext cx="3142472" cy="5534211"/>
          </a:xfrm>
        </p:spPr>
        <p:txBody>
          <a:bodyPr anchor="ctr">
            <a:normAutofit/>
          </a:bodyPr>
          <a:lstStyle/>
          <a:p>
            <a:pPr marL="0" indent="0">
              <a:buNone/>
            </a:pPr>
            <a:r>
              <a:rPr lang="pt-BR" sz="2000" dirty="0"/>
              <a:t>Liberdade cambial</a:t>
            </a:r>
          </a:p>
          <a:p>
            <a:pPr marL="0" indent="0">
              <a:buNone/>
            </a:pPr>
            <a:endParaRPr lang="pt-BR" sz="2000" dirty="0"/>
          </a:p>
          <a:p>
            <a:pPr marL="0" indent="0">
              <a:buNone/>
            </a:pPr>
            <a:r>
              <a:rPr lang="pt-BR" sz="2000" dirty="0"/>
              <a:t>Câmbio era uma mera ¨conversão de medidas¨</a:t>
            </a:r>
          </a:p>
          <a:p>
            <a:pPr marL="0" indent="0">
              <a:buNone/>
            </a:pPr>
            <a:endParaRPr lang="pt-BR" sz="2000" dirty="0"/>
          </a:p>
          <a:p>
            <a:pPr marL="0" indent="0">
              <a:buNone/>
            </a:pPr>
            <a:r>
              <a:rPr lang="pt-BR" sz="2000" dirty="0"/>
              <a:t>Moedas de prata mexicanas usadas rotineiramente nos EUA</a:t>
            </a:r>
          </a:p>
        </p:txBody>
      </p:sp>
      <p:pic>
        <p:nvPicPr>
          <p:cNvPr id="4" name="Imagem 3">
            <a:extLst>
              <a:ext uri="{FF2B5EF4-FFF2-40B4-BE49-F238E27FC236}">
                <a16:creationId xmlns:a16="http://schemas.microsoft.com/office/drawing/2014/main" id="{2974A83E-D66D-AE42-A8E1-0E6684B80CC2}"/>
              </a:ext>
            </a:extLst>
          </p:cNvPr>
          <p:cNvPicPr>
            <a:picLocks noChangeAspect="1"/>
          </p:cNvPicPr>
          <p:nvPr/>
        </p:nvPicPr>
        <p:blipFill rotWithShape="1">
          <a:blip r:embed="rId3"/>
          <a:srcRect t="3593" r="-1" b="6007"/>
          <a:stretch/>
        </p:blipFill>
        <p:spPr>
          <a:xfrm>
            <a:off x="8331957" y="3420897"/>
            <a:ext cx="3860043" cy="3437103"/>
          </a:xfrm>
          <a:prstGeom prst="rect">
            <a:avLst/>
          </a:prstGeom>
        </p:spPr>
      </p:pic>
    </p:spTree>
    <p:extLst>
      <p:ext uri="{BB962C8B-B14F-4D97-AF65-F5344CB8AC3E}">
        <p14:creationId xmlns:p14="http://schemas.microsoft.com/office/powerpoint/2010/main" val="33538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1D95519-A658-BA4F-B932-8C3E1F3A5693}"/>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a:solidFill>
                  <a:srgbClr val="FFFFFF"/>
                </a:solidFill>
                <a:latin typeface="+mj-lt"/>
                <a:ea typeface="+mj-ea"/>
                <a:cs typeface="+mj-cs"/>
              </a:rPr>
              <a:t>Curso Forçado da Moeda Nacional</a:t>
            </a:r>
          </a:p>
        </p:txBody>
      </p:sp>
      <p:sp>
        <p:nvSpPr>
          <p:cNvPr id="3" name="Espaço Reservado para Conteúdo 2">
            <a:extLst>
              <a:ext uri="{FF2B5EF4-FFF2-40B4-BE49-F238E27FC236}">
                <a16:creationId xmlns:a16="http://schemas.microsoft.com/office/drawing/2014/main" id="{F803C58B-D490-4443-8293-CA282756A51B}"/>
              </a:ext>
            </a:extLst>
          </p:cNvPr>
          <p:cNvSpPr>
            <a:spLocks noGrp="1"/>
          </p:cNvSpPr>
          <p:nvPr>
            <p:ph idx="1"/>
          </p:nvPr>
        </p:nvSpPr>
        <p:spPr>
          <a:xfrm>
            <a:off x="4380782" y="828675"/>
            <a:ext cx="3749089" cy="5314949"/>
          </a:xfrm>
        </p:spPr>
        <p:txBody>
          <a:bodyPr vert="horz" lIns="91440" tIns="45720" rIns="91440" bIns="45720" rtlCol="0">
            <a:normAutofit fontScale="92500" lnSpcReduction="20000"/>
          </a:bodyPr>
          <a:lstStyle/>
          <a:p>
            <a:pPr marL="0"/>
            <a:r>
              <a:rPr lang="en-US" sz="2000" dirty="0" err="1"/>
              <a:t>Decreto</a:t>
            </a:r>
            <a:r>
              <a:rPr lang="en-US" sz="2000" dirty="0"/>
              <a:t> 23.501, de 1933.</a:t>
            </a:r>
          </a:p>
          <a:p>
            <a:pPr marL="0"/>
            <a:endParaRPr lang="en-US" sz="2000" dirty="0"/>
          </a:p>
          <a:p>
            <a:pPr marL="0"/>
            <a:r>
              <a:rPr lang="en-US" sz="2000" dirty="0" err="1"/>
              <a:t>Anos</a:t>
            </a:r>
            <a:r>
              <a:rPr lang="en-US" sz="2000" dirty="0"/>
              <a:t> 20. </a:t>
            </a:r>
            <a:r>
              <a:rPr lang="en-US" sz="2000" dirty="0" err="1"/>
              <a:t>Dispara</a:t>
            </a:r>
            <a:r>
              <a:rPr lang="en-US" sz="2000" dirty="0"/>
              <a:t> </a:t>
            </a:r>
            <a:r>
              <a:rPr lang="en-US" sz="2000" dirty="0" err="1"/>
              <a:t>preço</a:t>
            </a:r>
            <a:r>
              <a:rPr lang="en-US" sz="2000" dirty="0"/>
              <a:t> do café por causa da lei </a:t>
            </a:r>
            <a:r>
              <a:rPr lang="en-US" sz="2000" dirty="0" err="1"/>
              <a:t>seca</a:t>
            </a:r>
            <a:r>
              <a:rPr lang="en-US" sz="2000" dirty="0"/>
              <a:t>. 1929. </a:t>
            </a:r>
            <a:r>
              <a:rPr lang="en-US" sz="2000" dirty="0" err="1"/>
              <a:t>Colapso</a:t>
            </a:r>
            <a:r>
              <a:rPr lang="en-US" sz="2000" dirty="0"/>
              <a:t> do </a:t>
            </a:r>
            <a:r>
              <a:rPr lang="en-US" sz="2000" dirty="0" err="1"/>
              <a:t>preço</a:t>
            </a:r>
            <a:r>
              <a:rPr lang="en-US" sz="2000" dirty="0"/>
              <a:t> do café leva a brutal </a:t>
            </a:r>
            <a:r>
              <a:rPr lang="en-US" sz="2000" dirty="0" err="1"/>
              <a:t>desvalorizaçao</a:t>
            </a:r>
            <a:r>
              <a:rPr lang="en-US" sz="2000" dirty="0"/>
              <a:t> do mil reis.</a:t>
            </a:r>
          </a:p>
          <a:p>
            <a:pPr marL="0"/>
            <a:endParaRPr lang="en-US" sz="2000" dirty="0"/>
          </a:p>
          <a:p>
            <a:pPr marL="0"/>
            <a:r>
              <a:rPr lang="en-US" sz="2000" dirty="0" err="1"/>
              <a:t>Imposição</a:t>
            </a:r>
            <a:r>
              <a:rPr lang="en-US" sz="2000" dirty="0"/>
              <a:t> da </a:t>
            </a:r>
            <a:r>
              <a:rPr lang="en-US" sz="2000" dirty="0" err="1"/>
              <a:t>moeda</a:t>
            </a:r>
            <a:r>
              <a:rPr lang="en-US" sz="2000" dirty="0"/>
              <a:t> </a:t>
            </a:r>
            <a:r>
              <a:rPr lang="en-US" sz="2000" dirty="0" err="1"/>
              <a:t>fiduciária</a:t>
            </a:r>
            <a:r>
              <a:rPr lang="en-US" sz="2000" dirty="0"/>
              <a:t> fez-</a:t>
            </a:r>
            <a:r>
              <a:rPr lang="en-US" sz="2000" dirty="0" err="1"/>
              <a:t>sem</a:t>
            </a:r>
            <a:r>
              <a:rPr lang="en-US" sz="2000" dirty="0"/>
              <a:t> com </a:t>
            </a:r>
            <a:r>
              <a:rPr lang="en-US" sz="2000" dirty="0" err="1"/>
              <a:t>implantação</a:t>
            </a:r>
            <a:r>
              <a:rPr lang="en-US" sz="2000" dirty="0"/>
              <a:t> de </a:t>
            </a:r>
            <a:r>
              <a:rPr lang="en-US" sz="2000" dirty="0" err="1"/>
              <a:t>controles</a:t>
            </a:r>
            <a:r>
              <a:rPr lang="en-US" sz="2000" dirty="0"/>
              <a:t> </a:t>
            </a:r>
            <a:r>
              <a:rPr lang="en-US" sz="2000" dirty="0" err="1"/>
              <a:t>cambiais</a:t>
            </a:r>
            <a:r>
              <a:rPr lang="en-US" sz="2000" dirty="0"/>
              <a:t> (</a:t>
            </a:r>
            <a:r>
              <a:rPr lang="en-US" sz="2000" dirty="0" err="1"/>
              <a:t>decreto</a:t>
            </a:r>
            <a:r>
              <a:rPr lang="en-US" sz="2000" dirty="0"/>
              <a:t> 23.258). </a:t>
            </a:r>
            <a:r>
              <a:rPr lang="en-US" sz="2000" dirty="0" err="1"/>
              <a:t>Monopólio</a:t>
            </a:r>
            <a:r>
              <a:rPr lang="en-US" sz="2000" dirty="0"/>
              <a:t> do </a:t>
            </a:r>
            <a:r>
              <a:rPr lang="en-US" sz="2000" dirty="0" err="1"/>
              <a:t>Câmbio</a:t>
            </a:r>
            <a:r>
              <a:rPr lang="en-US" sz="2000" dirty="0"/>
              <a:t>: </a:t>
            </a:r>
            <a:r>
              <a:rPr lang="en-US" sz="2000" dirty="0" err="1"/>
              <a:t>só</a:t>
            </a:r>
            <a:r>
              <a:rPr lang="en-US" sz="2000" dirty="0"/>
              <a:t> por </a:t>
            </a:r>
            <a:r>
              <a:rPr lang="en-US" sz="2000" dirty="0" err="1"/>
              <a:t>bancos</a:t>
            </a:r>
            <a:r>
              <a:rPr lang="en-US" sz="2000" dirty="0"/>
              <a:t> </a:t>
            </a:r>
            <a:r>
              <a:rPr lang="en-US" sz="2000" dirty="0" err="1"/>
              <a:t>habilitados</a:t>
            </a:r>
            <a:r>
              <a:rPr lang="en-US" sz="2000" dirty="0"/>
              <a:t>. </a:t>
            </a:r>
          </a:p>
          <a:p>
            <a:pPr marL="0"/>
            <a:r>
              <a:rPr lang="en-US" sz="2000" dirty="0"/>
              <a:t>Osvaldo </a:t>
            </a:r>
            <a:r>
              <a:rPr lang="en-US" sz="2000" dirty="0" err="1"/>
              <a:t>Aranha</a:t>
            </a:r>
            <a:r>
              <a:rPr lang="en-US" sz="2000" dirty="0"/>
              <a:t>, </a:t>
            </a:r>
            <a:r>
              <a:rPr lang="en-US" sz="2000" dirty="0" err="1"/>
              <a:t>em</a:t>
            </a:r>
            <a:r>
              <a:rPr lang="en-US" sz="2000" dirty="0"/>
              <a:t> 1933: ¨A Liberdade de </a:t>
            </a:r>
            <a:r>
              <a:rPr lang="en-US" sz="2000" dirty="0" err="1"/>
              <a:t>Câmbio</a:t>
            </a:r>
            <a:r>
              <a:rPr lang="en-US" sz="2000" dirty="0"/>
              <a:t> </a:t>
            </a:r>
            <a:r>
              <a:rPr lang="en-US" sz="2000" dirty="0" err="1"/>
              <a:t>seria</a:t>
            </a:r>
            <a:r>
              <a:rPr lang="en-US" sz="2000" dirty="0"/>
              <a:t> a </a:t>
            </a:r>
            <a:r>
              <a:rPr lang="en-US" sz="2000" dirty="0" err="1"/>
              <a:t>falência</a:t>
            </a:r>
            <a:r>
              <a:rPr lang="en-US" sz="2000" dirty="0"/>
              <a:t> de </a:t>
            </a:r>
            <a:r>
              <a:rPr lang="en-US" sz="2000" dirty="0" err="1"/>
              <a:t>nossa</a:t>
            </a:r>
            <a:r>
              <a:rPr lang="en-US" sz="2000" dirty="0"/>
              <a:t> </a:t>
            </a:r>
            <a:r>
              <a:rPr lang="en-US" sz="2000" dirty="0" err="1"/>
              <a:t>moeda</a:t>
            </a:r>
            <a:r>
              <a:rPr lang="en-US" sz="2000" dirty="0"/>
              <a:t>, </a:t>
            </a:r>
            <a:r>
              <a:rPr lang="en-US" sz="2000" dirty="0" err="1"/>
              <a:t>senão</a:t>
            </a:r>
            <a:r>
              <a:rPr lang="en-US" sz="2000" dirty="0"/>
              <a:t> do </a:t>
            </a:r>
            <a:r>
              <a:rPr lang="en-US" sz="2000" dirty="0" err="1"/>
              <a:t>Brasil</a:t>
            </a:r>
            <a:r>
              <a:rPr lang="en-US" sz="2000" dirty="0"/>
              <a:t>¨.</a:t>
            </a:r>
          </a:p>
          <a:p>
            <a:pPr marL="0"/>
            <a:endParaRPr lang="en-US" sz="2000" dirty="0"/>
          </a:p>
          <a:p>
            <a:pPr marL="0"/>
            <a:r>
              <a:rPr lang="en-US" sz="2000" dirty="0"/>
              <a:t>Gustavo Franco chama </a:t>
            </a:r>
            <a:r>
              <a:rPr lang="en-US" sz="2000" dirty="0" err="1"/>
              <a:t>período</a:t>
            </a:r>
            <a:r>
              <a:rPr lang="en-US" sz="2000" dirty="0"/>
              <a:t> 1933-1983 a ¨Era dos </a:t>
            </a:r>
            <a:r>
              <a:rPr lang="en-US" sz="2000" dirty="0" err="1"/>
              <a:t>Controles</a:t>
            </a:r>
            <a:r>
              <a:rPr lang="en-US" sz="2000" dirty="0"/>
              <a:t>¨.</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59ECFC4F-EC7B-8445-933A-BE2BFF5E5203}"/>
              </a:ext>
            </a:extLst>
          </p:cNvPr>
          <p:cNvSpPr txBox="1"/>
          <p:nvPr/>
        </p:nvSpPr>
        <p:spPr>
          <a:xfrm>
            <a:off x="8451604" y="1412489"/>
            <a:ext cx="3197701" cy="4363844"/>
          </a:xfrm>
          <a:prstGeom prst="rect">
            <a:avLst/>
          </a:prstGeom>
        </p:spPr>
        <p:txBody>
          <a:bodyPr vert="horz" lIns="91440" tIns="45720" rIns="91440" bIns="45720" rtlCol="0">
            <a:normAutofit/>
          </a:bodyPr>
          <a:lstStyle/>
          <a:p>
            <a:pPr>
              <a:lnSpc>
                <a:spcPct val="90000"/>
              </a:lnSpc>
              <a:spcAft>
                <a:spcPts val="600"/>
              </a:spcAft>
            </a:pPr>
            <a:br>
              <a:rPr lang="en-US" sz="1600" dirty="0"/>
            </a:br>
            <a:r>
              <a:rPr lang="en-US" sz="1600" dirty="0"/>
              <a:t>     Art. 1º </a:t>
            </a:r>
            <a:r>
              <a:rPr lang="en-US" sz="1600" dirty="0" err="1"/>
              <a:t>É</a:t>
            </a:r>
            <a:r>
              <a:rPr lang="en-US" sz="1600" dirty="0"/>
              <a:t> </a:t>
            </a:r>
            <a:r>
              <a:rPr lang="en-US" sz="1600" dirty="0" err="1"/>
              <a:t>nula</a:t>
            </a:r>
            <a:r>
              <a:rPr lang="en-US" sz="1600" dirty="0"/>
              <a:t> </a:t>
            </a:r>
            <a:r>
              <a:rPr lang="en-US" sz="1600" dirty="0" err="1"/>
              <a:t>qualquer</a:t>
            </a:r>
            <a:r>
              <a:rPr lang="en-US" sz="1600" dirty="0"/>
              <a:t> </a:t>
            </a:r>
            <a:r>
              <a:rPr lang="en-US" sz="1600" dirty="0" err="1"/>
              <a:t>estipulação</a:t>
            </a:r>
            <a:r>
              <a:rPr lang="en-US" sz="1600" dirty="0"/>
              <a:t> de </a:t>
            </a:r>
            <a:r>
              <a:rPr lang="en-US" sz="1600" dirty="0" err="1"/>
              <a:t>pagamento</a:t>
            </a:r>
            <a:r>
              <a:rPr lang="en-US" sz="1600" dirty="0"/>
              <a:t> </a:t>
            </a:r>
            <a:r>
              <a:rPr lang="en-US" sz="1600" dirty="0" err="1"/>
              <a:t>em</a:t>
            </a:r>
            <a:r>
              <a:rPr lang="en-US" sz="1600" dirty="0"/>
              <a:t> </a:t>
            </a:r>
            <a:r>
              <a:rPr lang="en-US" sz="1600" dirty="0" err="1"/>
              <a:t>ouro</a:t>
            </a:r>
            <a:r>
              <a:rPr lang="en-US" sz="1600" dirty="0"/>
              <a:t>, </a:t>
            </a:r>
            <a:r>
              <a:rPr lang="en-US" sz="1600" dirty="0" err="1"/>
              <a:t>ou</a:t>
            </a:r>
            <a:r>
              <a:rPr lang="en-US" sz="1600" dirty="0"/>
              <a:t> </a:t>
            </a:r>
            <a:r>
              <a:rPr lang="en-US" sz="1600" dirty="0" err="1"/>
              <a:t>em</a:t>
            </a:r>
            <a:r>
              <a:rPr lang="en-US" sz="1600" dirty="0"/>
              <a:t> </a:t>
            </a:r>
            <a:r>
              <a:rPr lang="en-US" sz="1600" dirty="0" err="1"/>
              <a:t>determinada</a:t>
            </a:r>
            <a:r>
              <a:rPr lang="en-US" sz="1600" dirty="0"/>
              <a:t> </a:t>
            </a:r>
            <a:r>
              <a:rPr lang="en-US" sz="1600" dirty="0" err="1"/>
              <a:t>espécie</a:t>
            </a:r>
            <a:r>
              <a:rPr lang="en-US" sz="1600" dirty="0"/>
              <a:t> de </a:t>
            </a:r>
            <a:r>
              <a:rPr lang="en-US" sz="1600" dirty="0" err="1"/>
              <a:t>moeda</a:t>
            </a:r>
            <a:r>
              <a:rPr lang="en-US" sz="1600" dirty="0"/>
              <a:t>, </a:t>
            </a:r>
            <a:r>
              <a:rPr lang="en-US" sz="1600" dirty="0" err="1"/>
              <a:t>ou</a:t>
            </a:r>
            <a:r>
              <a:rPr lang="en-US" sz="1600" dirty="0"/>
              <a:t> por </a:t>
            </a:r>
            <a:r>
              <a:rPr lang="en-US" sz="1600" dirty="0" err="1"/>
              <a:t>qualquer</a:t>
            </a:r>
            <a:r>
              <a:rPr lang="en-US" sz="1600" dirty="0"/>
              <a:t> </a:t>
            </a:r>
            <a:r>
              <a:rPr lang="en-US" sz="1600" dirty="0" err="1"/>
              <a:t>meio</a:t>
            </a:r>
            <a:r>
              <a:rPr lang="en-US" sz="1600" dirty="0"/>
              <a:t> </a:t>
            </a:r>
            <a:r>
              <a:rPr lang="en-US" sz="1600" dirty="0" err="1"/>
              <a:t>tendente</a:t>
            </a:r>
            <a:r>
              <a:rPr lang="en-US" sz="1600" dirty="0"/>
              <a:t> a </a:t>
            </a:r>
            <a:r>
              <a:rPr lang="en-US" sz="1600" dirty="0" err="1"/>
              <a:t>recusar</a:t>
            </a:r>
            <a:r>
              <a:rPr lang="en-US" sz="1600" dirty="0"/>
              <a:t> </a:t>
            </a:r>
            <a:r>
              <a:rPr lang="en-US" sz="1600" dirty="0" err="1"/>
              <a:t>ou</a:t>
            </a:r>
            <a:r>
              <a:rPr lang="en-US" sz="1600" dirty="0"/>
              <a:t> </a:t>
            </a:r>
            <a:r>
              <a:rPr lang="en-US" sz="1600" dirty="0" err="1"/>
              <a:t>restringir</a:t>
            </a:r>
            <a:r>
              <a:rPr lang="en-US" sz="1600" dirty="0"/>
              <a:t>, </a:t>
            </a:r>
            <a:r>
              <a:rPr lang="en-US" sz="1600" dirty="0" err="1"/>
              <a:t>nos</a:t>
            </a:r>
            <a:r>
              <a:rPr lang="en-US" sz="1600" dirty="0"/>
              <a:t> </a:t>
            </a:r>
            <a:r>
              <a:rPr lang="en-US" sz="1600" dirty="0" err="1"/>
              <a:t>seus</a:t>
            </a:r>
            <a:r>
              <a:rPr lang="en-US" sz="1600" dirty="0"/>
              <a:t> </a:t>
            </a:r>
            <a:r>
              <a:rPr lang="en-US" sz="1600" dirty="0" err="1"/>
              <a:t>efeitos</a:t>
            </a:r>
            <a:r>
              <a:rPr lang="en-US" sz="1600" dirty="0"/>
              <a:t>, o </a:t>
            </a:r>
            <a:r>
              <a:rPr lang="en-US" sz="1600" dirty="0" err="1"/>
              <a:t>curso</a:t>
            </a:r>
            <a:r>
              <a:rPr lang="en-US" sz="1600" dirty="0"/>
              <a:t> </a:t>
            </a:r>
            <a:r>
              <a:rPr lang="en-US" sz="1600" dirty="0" err="1"/>
              <a:t>forçado</a:t>
            </a:r>
            <a:r>
              <a:rPr lang="en-US" sz="1600" dirty="0"/>
              <a:t> do mil </a:t>
            </a:r>
            <a:r>
              <a:rPr lang="en-US" sz="1600" dirty="0" err="1"/>
              <a:t>réis</a:t>
            </a:r>
            <a:r>
              <a:rPr lang="en-US" sz="1600" dirty="0"/>
              <a:t> </a:t>
            </a:r>
            <a:r>
              <a:rPr lang="en-US" sz="1600" dirty="0" err="1"/>
              <a:t>papel</a:t>
            </a:r>
            <a:r>
              <a:rPr lang="en-US" sz="1600" dirty="0"/>
              <a:t>.</a:t>
            </a:r>
            <a:br>
              <a:rPr lang="en-US" sz="1600" dirty="0"/>
            </a:br>
            <a:br>
              <a:rPr lang="en-US" sz="1600" dirty="0"/>
            </a:br>
            <a:r>
              <a:rPr lang="en-US" sz="1600" dirty="0"/>
              <a:t>     Art. 2º A </a:t>
            </a:r>
            <a:r>
              <a:rPr lang="en-US" sz="1600" dirty="0" err="1"/>
              <a:t>partir</a:t>
            </a:r>
            <a:r>
              <a:rPr lang="en-US" sz="1600" dirty="0"/>
              <a:t> da </a:t>
            </a:r>
            <a:r>
              <a:rPr lang="en-US" sz="1600" dirty="0" err="1"/>
              <a:t>publicação</a:t>
            </a:r>
            <a:r>
              <a:rPr lang="en-US" sz="1600" dirty="0"/>
              <a:t> </a:t>
            </a:r>
            <a:r>
              <a:rPr lang="en-US" sz="1600" dirty="0" err="1"/>
              <a:t>dêste</a:t>
            </a:r>
            <a:r>
              <a:rPr lang="en-US" sz="1600" dirty="0"/>
              <a:t> </a:t>
            </a:r>
            <a:r>
              <a:rPr lang="en-US" sz="1600" dirty="0" err="1"/>
              <a:t>decreto</a:t>
            </a:r>
            <a:r>
              <a:rPr lang="en-US" sz="1600" dirty="0"/>
              <a:t>, </a:t>
            </a:r>
            <a:r>
              <a:rPr lang="en-US" sz="1600" dirty="0" err="1"/>
              <a:t>é</a:t>
            </a:r>
            <a:r>
              <a:rPr lang="en-US" sz="1600" dirty="0"/>
              <a:t> </a:t>
            </a:r>
            <a:r>
              <a:rPr lang="en-US" sz="1600" dirty="0" err="1"/>
              <a:t>vedada</a:t>
            </a:r>
            <a:r>
              <a:rPr lang="en-US" sz="1600" dirty="0"/>
              <a:t>, sob </a:t>
            </a:r>
            <a:r>
              <a:rPr lang="en-US" sz="1600" dirty="0" err="1"/>
              <a:t>pena</a:t>
            </a:r>
            <a:r>
              <a:rPr lang="en-US" sz="1600" dirty="0"/>
              <a:t> de </a:t>
            </a:r>
            <a:r>
              <a:rPr lang="en-US" sz="1600" dirty="0" err="1"/>
              <a:t>nulidade</a:t>
            </a:r>
            <a:r>
              <a:rPr lang="en-US" sz="1600" dirty="0"/>
              <a:t>, </a:t>
            </a:r>
            <a:r>
              <a:rPr lang="en-US" sz="1600" dirty="0" err="1"/>
              <a:t>nos</a:t>
            </a:r>
            <a:r>
              <a:rPr lang="en-US" sz="1600" dirty="0"/>
              <a:t> </a:t>
            </a:r>
            <a:r>
              <a:rPr lang="en-US" sz="1600" dirty="0" err="1"/>
              <a:t>contratos</a:t>
            </a:r>
            <a:r>
              <a:rPr lang="en-US" sz="1600" dirty="0"/>
              <a:t> </a:t>
            </a:r>
            <a:r>
              <a:rPr lang="en-US" sz="1600" dirty="0" err="1"/>
              <a:t>exequiveis</a:t>
            </a:r>
            <a:r>
              <a:rPr lang="en-US" sz="1600" dirty="0"/>
              <a:t> no </a:t>
            </a:r>
            <a:r>
              <a:rPr lang="en-US" sz="1600" dirty="0" err="1"/>
              <a:t>Brasil</a:t>
            </a:r>
            <a:r>
              <a:rPr lang="en-US" sz="1600" dirty="0"/>
              <a:t>, </a:t>
            </a:r>
          </a:p>
          <a:p>
            <a:pPr>
              <a:lnSpc>
                <a:spcPct val="90000"/>
              </a:lnSpc>
              <a:spcAft>
                <a:spcPts val="600"/>
              </a:spcAft>
            </a:pPr>
            <a:r>
              <a:rPr lang="en-US" sz="1600" dirty="0"/>
              <a:t>a </a:t>
            </a:r>
            <a:r>
              <a:rPr lang="en-US" sz="1600" dirty="0" err="1"/>
              <a:t>estipulação</a:t>
            </a:r>
            <a:r>
              <a:rPr lang="en-US" sz="1600" dirty="0"/>
              <a:t> de </a:t>
            </a:r>
            <a:r>
              <a:rPr lang="en-US" sz="1600" dirty="0" err="1"/>
              <a:t>pagamento</a:t>
            </a:r>
            <a:r>
              <a:rPr lang="en-US" sz="1600" dirty="0"/>
              <a:t> </a:t>
            </a:r>
            <a:r>
              <a:rPr lang="en-US" sz="1600" dirty="0" err="1"/>
              <a:t>em</a:t>
            </a:r>
            <a:r>
              <a:rPr lang="en-US" sz="1600" dirty="0"/>
              <a:t> </a:t>
            </a:r>
            <a:r>
              <a:rPr lang="en-US" sz="1600" dirty="0" err="1"/>
              <a:t>moeda</a:t>
            </a:r>
            <a:r>
              <a:rPr lang="en-US" sz="1600" dirty="0"/>
              <a:t> que </a:t>
            </a:r>
            <a:r>
              <a:rPr lang="en-US" sz="1600" dirty="0" err="1"/>
              <a:t>não</a:t>
            </a:r>
            <a:r>
              <a:rPr lang="en-US" sz="1600" dirty="0"/>
              <a:t> </a:t>
            </a:r>
            <a:r>
              <a:rPr lang="en-US" sz="1600" dirty="0" err="1"/>
              <a:t>seja</a:t>
            </a:r>
            <a:r>
              <a:rPr lang="en-US" sz="1600" dirty="0"/>
              <a:t> a </a:t>
            </a:r>
            <a:r>
              <a:rPr lang="en-US" sz="1600" dirty="0" err="1"/>
              <a:t>corrente</a:t>
            </a:r>
            <a:r>
              <a:rPr lang="en-US" sz="1600" dirty="0"/>
              <a:t>, </a:t>
            </a:r>
            <a:r>
              <a:rPr lang="en-US" sz="1600" dirty="0" err="1"/>
              <a:t>pelo</a:t>
            </a:r>
            <a:r>
              <a:rPr lang="en-US" sz="1600" dirty="0"/>
              <a:t> </a:t>
            </a:r>
            <a:r>
              <a:rPr lang="en-US" sz="1600" dirty="0" err="1"/>
              <a:t>seu</a:t>
            </a:r>
            <a:r>
              <a:rPr lang="en-US" sz="1600" dirty="0"/>
              <a:t> valor legal.</a:t>
            </a:r>
            <a:br>
              <a:rPr lang="en-US" sz="1600" dirty="0"/>
            </a:br>
            <a:endParaRPr lang="en-US" sz="1600" dirty="0"/>
          </a:p>
        </p:txBody>
      </p:sp>
    </p:spTree>
    <p:extLst>
      <p:ext uri="{BB962C8B-B14F-4D97-AF65-F5344CB8AC3E}">
        <p14:creationId xmlns:p14="http://schemas.microsoft.com/office/powerpoint/2010/main" val="20229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21308FD-E171-4042-B99C-E733BB934310}"/>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Controle Cambial Rigoroso</a:t>
            </a:r>
          </a:p>
        </p:txBody>
      </p:sp>
      <p:sp>
        <p:nvSpPr>
          <p:cNvPr id="3" name="Espaço Reservado para Conteúdo 2">
            <a:extLst>
              <a:ext uri="{FF2B5EF4-FFF2-40B4-BE49-F238E27FC236}">
                <a16:creationId xmlns:a16="http://schemas.microsoft.com/office/drawing/2014/main" id="{C7CDFE8A-EBE3-7C4D-8D05-8D2B097A01AA}"/>
              </a:ext>
            </a:extLst>
          </p:cNvPr>
          <p:cNvSpPr>
            <a:spLocks noGrp="1"/>
          </p:cNvSpPr>
          <p:nvPr>
            <p:ph idx="1"/>
          </p:nvPr>
        </p:nvSpPr>
        <p:spPr>
          <a:xfrm>
            <a:off x="4581727" y="649480"/>
            <a:ext cx="3025303" cy="5546047"/>
          </a:xfrm>
        </p:spPr>
        <p:txBody>
          <a:bodyPr anchor="ctr">
            <a:normAutofit fontScale="70000" lnSpcReduction="20000"/>
          </a:bodyPr>
          <a:lstStyle/>
          <a:p>
            <a:pPr marL="0" indent="0">
              <a:buNone/>
            </a:pPr>
            <a:r>
              <a:rPr lang="pt-BR" sz="1900" dirty="0"/>
              <a:t>Licenças de Importação, por vezes com ordens de prioridade</a:t>
            </a:r>
          </a:p>
          <a:p>
            <a:pPr marL="0" indent="0">
              <a:buNone/>
            </a:pPr>
            <a:endParaRPr lang="pt-BR" sz="1900" dirty="0"/>
          </a:p>
          <a:p>
            <a:pPr marL="0" indent="0">
              <a:buNone/>
            </a:pPr>
            <a:r>
              <a:rPr lang="pt-BR" sz="1900" dirty="0"/>
              <a:t>Multas pelo não pagamento de importações </a:t>
            </a:r>
          </a:p>
          <a:p>
            <a:pPr marL="0" indent="0">
              <a:buNone/>
            </a:pPr>
            <a:endParaRPr lang="pt-BR" sz="1900" dirty="0"/>
          </a:p>
          <a:p>
            <a:pPr marL="0" indent="0">
              <a:buNone/>
            </a:pPr>
            <a:r>
              <a:rPr lang="pt-BR" sz="1900" dirty="0"/>
              <a:t>Controle rigoroso das exportações e exigência de ingresso total das divisas *</a:t>
            </a:r>
            <a:r>
              <a:rPr lang="pt-BR" sz="1900" dirty="0" err="1"/>
              <a:t>surrender</a:t>
            </a:r>
            <a:r>
              <a:rPr lang="pt-BR" sz="1900" dirty="0"/>
              <a:t> </a:t>
            </a:r>
            <a:r>
              <a:rPr lang="pt-BR" sz="1900" dirty="0" err="1"/>
              <a:t>of</a:t>
            </a:r>
            <a:r>
              <a:rPr lang="pt-BR" sz="1900" dirty="0"/>
              <a:t> </a:t>
            </a:r>
            <a:r>
              <a:rPr lang="pt-BR" sz="1900" dirty="0" err="1"/>
              <a:t>export</a:t>
            </a:r>
            <a:r>
              <a:rPr lang="pt-BR" sz="1900" dirty="0"/>
              <a:t> </a:t>
            </a:r>
            <a:r>
              <a:rPr lang="pt-BR" sz="1900" dirty="0" err="1"/>
              <a:t>proceeds</a:t>
            </a:r>
            <a:r>
              <a:rPr lang="pt-BR" sz="1900" dirty="0"/>
              <a:t>)</a:t>
            </a:r>
          </a:p>
          <a:p>
            <a:pPr marL="0" indent="0">
              <a:buNone/>
            </a:pPr>
            <a:endParaRPr lang="pt-BR" sz="1900" dirty="0"/>
          </a:p>
          <a:p>
            <a:pPr marL="0" indent="0">
              <a:buNone/>
            </a:pPr>
            <a:r>
              <a:rPr lang="pt-BR" sz="1900" dirty="0"/>
              <a:t>Controle rigoroso de todas as demais operações cambiais , inclusive remessas de pagamentos de empréstimos, remessa de lucros</a:t>
            </a:r>
          </a:p>
          <a:p>
            <a:pPr marL="0" indent="0">
              <a:buNone/>
            </a:pPr>
            <a:endParaRPr lang="pt-BR" sz="1900" dirty="0"/>
          </a:p>
          <a:p>
            <a:pPr marL="0" indent="0">
              <a:buNone/>
            </a:pPr>
            <a:r>
              <a:rPr lang="pt-BR" sz="1900" dirty="0"/>
              <a:t>Apesar de </a:t>
            </a:r>
            <a:r>
              <a:rPr lang="pt-BR" sz="1900" dirty="0" err="1"/>
              <a:t>Bretton</a:t>
            </a:r>
            <a:r>
              <a:rPr lang="pt-BR" sz="1900" dirty="0"/>
              <a:t> Woods, em grande período, taxas diferentes para mercados diferentes , o que gerava arbitragem e fraudes  (EXEMPLO VENEZUELA)</a:t>
            </a:r>
          </a:p>
          <a:p>
            <a:pPr marL="0" indent="0">
              <a:buNone/>
            </a:pPr>
            <a:endParaRPr lang="pt-BR" sz="1900" dirty="0"/>
          </a:p>
          <a:p>
            <a:pPr marL="0" indent="0">
              <a:buNone/>
            </a:pPr>
            <a:r>
              <a:rPr lang="pt-BR" sz="1900" dirty="0"/>
              <a:t>Câmbios oficiais </a:t>
            </a:r>
            <a:r>
              <a:rPr lang="pt-BR" sz="1900" dirty="0" err="1"/>
              <a:t>X</a:t>
            </a:r>
            <a:r>
              <a:rPr lang="pt-BR" sz="1900" dirty="0"/>
              <a:t>  paralelo </a:t>
            </a:r>
          </a:p>
          <a:p>
            <a:pPr marL="0" indent="0">
              <a:buNone/>
            </a:pPr>
            <a:br>
              <a:rPr lang="pt-BR" sz="1900" dirty="0"/>
            </a:br>
            <a:r>
              <a:rPr lang="pt-BR" sz="1900" dirty="0"/>
              <a:t>Isso tudo afetou a inserção do Brasil no mundo: ECONOMIA FECHADA, que buscava a </a:t>
            </a:r>
            <a:r>
              <a:rPr lang="pt-BR" sz="1900" dirty="0" err="1"/>
              <a:t>autosuficiência</a:t>
            </a:r>
            <a:endParaRPr lang="pt-BR" sz="1900" dirty="0"/>
          </a:p>
        </p:txBody>
      </p:sp>
      <p:pic>
        <p:nvPicPr>
          <p:cNvPr id="22" name="Picture 21" descr="Números da bolsa de valores">
            <a:extLst>
              <a:ext uri="{FF2B5EF4-FFF2-40B4-BE49-F238E27FC236}">
                <a16:creationId xmlns:a16="http://schemas.microsoft.com/office/drawing/2014/main" id="{6C144CAD-4D65-4F02-BACA-2E7B35238895}"/>
              </a:ext>
            </a:extLst>
          </p:cNvPr>
          <p:cNvPicPr>
            <a:picLocks noChangeAspect="1"/>
          </p:cNvPicPr>
          <p:nvPr/>
        </p:nvPicPr>
        <p:blipFill rotWithShape="1">
          <a:blip r:embed="rId2"/>
          <a:srcRect l="30873" r="29391" b="-1"/>
          <a:stretch/>
        </p:blipFill>
        <p:spPr>
          <a:xfrm>
            <a:off x="8109502" y="10"/>
            <a:ext cx="4082498" cy="6857990"/>
          </a:xfrm>
          <a:prstGeom prst="rect">
            <a:avLst/>
          </a:prstGeom>
        </p:spPr>
      </p:pic>
    </p:spTree>
    <p:extLst>
      <p:ext uri="{BB962C8B-B14F-4D97-AF65-F5344CB8AC3E}">
        <p14:creationId xmlns:p14="http://schemas.microsoft.com/office/powerpoint/2010/main" val="564475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object 3">
            <a:extLst>
              <a:ext uri="{FF2B5EF4-FFF2-40B4-BE49-F238E27FC236}">
                <a16:creationId xmlns:a16="http://schemas.microsoft.com/office/drawing/2014/main" id="{7A09369A-049F-1447-80DF-2AC726A9CCD2}"/>
              </a:ext>
            </a:extLst>
          </p:cNvPr>
          <p:cNvGrpSpPr/>
          <p:nvPr/>
        </p:nvGrpSpPr>
        <p:grpSpPr>
          <a:xfrm>
            <a:off x="1483430" y="686410"/>
            <a:ext cx="9910353" cy="5942990"/>
            <a:chOff x="295789" y="980440"/>
            <a:chExt cx="8489440" cy="5090921"/>
          </a:xfrm>
        </p:grpSpPr>
        <p:pic>
          <p:nvPicPr>
            <p:cNvPr id="5" name="object 4">
              <a:extLst>
                <a:ext uri="{FF2B5EF4-FFF2-40B4-BE49-F238E27FC236}">
                  <a16:creationId xmlns:a16="http://schemas.microsoft.com/office/drawing/2014/main" id="{87F463E6-BCEA-A24A-8EF4-13A185D8D426}"/>
                </a:ext>
              </a:extLst>
            </p:cNvPr>
            <p:cNvPicPr/>
            <p:nvPr/>
          </p:nvPicPr>
          <p:blipFill>
            <a:blip r:embed="rId2" cstate="print"/>
            <a:stretch>
              <a:fillRect/>
            </a:stretch>
          </p:blipFill>
          <p:spPr>
            <a:xfrm>
              <a:off x="1265815" y="1260093"/>
              <a:ext cx="128616" cy="126492"/>
            </a:xfrm>
            <a:prstGeom prst="rect">
              <a:avLst/>
            </a:prstGeom>
          </p:spPr>
        </p:pic>
        <p:pic>
          <p:nvPicPr>
            <p:cNvPr id="6" name="object 5">
              <a:extLst>
                <a:ext uri="{FF2B5EF4-FFF2-40B4-BE49-F238E27FC236}">
                  <a16:creationId xmlns:a16="http://schemas.microsoft.com/office/drawing/2014/main" id="{354EEBC4-D703-C643-9FB5-201E39C1A7EB}"/>
                </a:ext>
              </a:extLst>
            </p:cNvPr>
            <p:cNvPicPr/>
            <p:nvPr/>
          </p:nvPicPr>
          <p:blipFill>
            <a:blip r:embed="rId3" cstate="print"/>
            <a:stretch>
              <a:fillRect/>
            </a:stretch>
          </p:blipFill>
          <p:spPr>
            <a:xfrm>
              <a:off x="295789" y="980440"/>
              <a:ext cx="8489440" cy="5090921"/>
            </a:xfrm>
            <a:prstGeom prst="rect">
              <a:avLst/>
            </a:prstGeom>
          </p:spPr>
        </p:pic>
      </p:grpSp>
      <p:sp>
        <p:nvSpPr>
          <p:cNvPr id="7" name="CaixaDeTexto 6">
            <a:extLst>
              <a:ext uri="{FF2B5EF4-FFF2-40B4-BE49-F238E27FC236}">
                <a16:creationId xmlns:a16="http://schemas.microsoft.com/office/drawing/2014/main" id="{5E409358-5028-C24D-8210-4C2FD3FCCFEB}"/>
              </a:ext>
            </a:extLst>
          </p:cNvPr>
          <p:cNvSpPr txBox="1"/>
          <p:nvPr/>
        </p:nvSpPr>
        <p:spPr>
          <a:xfrm>
            <a:off x="2118109" y="228600"/>
            <a:ext cx="3302018" cy="369332"/>
          </a:xfrm>
          <a:prstGeom prst="rect">
            <a:avLst/>
          </a:prstGeom>
          <a:noFill/>
        </p:spPr>
        <p:txBody>
          <a:bodyPr wrap="none" rtlCol="0">
            <a:spAutoFit/>
          </a:bodyPr>
          <a:lstStyle/>
          <a:p>
            <a:r>
              <a:rPr lang="pt-BR" dirty="0"/>
              <a:t>Como funcionava o controle das exportações</a:t>
            </a:r>
          </a:p>
        </p:txBody>
      </p:sp>
    </p:spTree>
    <p:extLst>
      <p:ext uri="{BB962C8B-B14F-4D97-AF65-F5344CB8AC3E}">
        <p14:creationId xmlns:p14="http://schemas.microsoft.com/office/powerpoint/2010/main" val="3462776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048CA9-A630-5E45-8296-F40A7BF2566D}"/>
              </a:ext>
            </a:extLst>
          </p:cNvPr>
          <p:cNvSpPr>
            <a:spLocks noGrp="1"/>
          </p:cNvSpPr>
          <p:nvPr>
            <p:ph type="title"/>
          </p:nvPr>
        </p:nvSpPr>
        <p:spPr/>
        <p:txBody>
          <a:bodyPr/>
          <a:lstStyle/>
          <a:p>
            <a:r>
              <a:rPr lang="pt-BR" dirty="0"/>
              <a:t>A revolução das reservas internacionais do Brasil</a:t>
            </a:r>
          </a:p>
        </p:txBody>
      </p:sp>
      <p:pic>
        <p:nvPicPr>
          <p:cNvPr id="1026" name="Picture 2" descr="Brazil Foreign Exchange Reserves">
            <a:extLst>
              <a:ext uri="{FF2B5EF4-FFF2-40B4-BE49-F238E27FC236}">
                <a16:creationId xmlns:a16="http://schemas.microsoft.com/office/drawing/2014/main" id="{96A672E4-CE0B-9647-82B6-B32BE5C4A9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2550" y="2382044"/>
            <a:ext cx="69469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3342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Props1.xml><?xml version="1.0" encoding="utf-8"?>
<ds:datastoreItem xmlns:ds="http://schemas.openxmlformats.org/officeDocument/2006/customXml" ds:itemID="{B854F1DF-7E62-4B3F-BEBC-95F9FADDABB5}">
  <ds:schemaRefs>
    <ds:schemaRef ds:uri="http://schemas.microsoft.com/sharepoint/v3/contenttype/forms"/>
  </ds:schemaRefs>
</ds:datastoreItem>
</file>

<file path=customXml/itemProps2.xml><?xml version="1.0" encoding="utf-8"?>
<ds:datastoreItem xmlns:ds="http://schemas.openxmlformats.org/officeDocument/2006/customXml" ds:itemID="{F1BE3487-999E-4D5E-85E3-26B31BE850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BA00CC-32E1-4B90-B855-060A19F4F965}">
  <ds:schemaRefs>
    <ds:schemaRef ds:uri="ebba5f7d-3b76-4a58-9735-74f0064eafba"/>
    <ds:schemaRef ds:uri="http://schemas.microsoft.com/office/2006/documentManagement/types"/>
    <ds:schemaRef ds:uri="4c414ac8-549e-4ca5-81e3-16b3f3eb5c24"/>
    <ds:schemaRef ds:uri="http://purl.org/dc/dcmitype/"/>
    <ds:schemaRef ds:uri="http://purl.org/dc/elements/1.1/"/>
    <ds:schemaRef ds:uri="http://schemas.microsoft.com/office/2006/metadata/properties"/>
    <ds:schemaRef ds:uri="http://schemas.microsoft.com/office/infopath/2007/PartnerControls"/>
    <ds:schemaRef ds:uri="http://purl.org/dc/term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15</TotalTime>
  <Words>2274</Words>
  <Application>Microsoft Macintosh PowerPoint</Application>
  <PresentationFormat>Widescreen</PresentationFormat>
  <Paragraphs>212</Paragraphs>
  <Slides>45</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45</vt:i4>
      </vt:variant>
    </vt:vector>
  </HeadingPairs>
  <TitlesOfParts>
    <vt:vector size="49" baseType="lpstr">
      <vt:lpstr>Arial</vt:lpstr>
      <vt:lpstr>Calibri</vt:lpstr>
      <vt:lpstr>Calibri Light</vt:lpstr>
      <vt:lpstr>Tema do Office</vt:lpstr>
      <vt:lpstr> O regime jurídico do câmbio: controlá-lo ou liberá-lo?    Criptomoedas  Professor Doutor Ruy Pereira Camilo Junior</vt:lpstr>
      <vt:lpstr>Relevância da discussão da política cambial</vt:lpstr>
      <vt:lpstr>Taxa de câmbio única ou múltipla?</vt:lpstr>
      <vt:lpstr>Qual a importância das operações de câmbio para o dia-a-dia da advocacia?</vt:lpstr>
      <vt:lpstr>Câmbio na era do padrão ouro</vt:lpstr>
      <vt:lpstr>Curso Forçado da Moeda Nacional</vt:lpstr>
      <vt:lpstr>Controle Cambial Rigoroso</vt:lpstr>
      <vt:lpstr>Apresentação do PowerPoint</vt:lpstr>
      <vt:lpstr>A revolução das reservas internacionais do Brasil</vt:lpstr>
      <vt:lpstr>Unificação dos Mercados de Câmbio </vt:lpstr>
      <vt:lpstr>Lei 11.371, de 2006</vt:lpstr>
      <vt:lpstr>Contrato de câmbio</vt:lpstr>
      <vt:lpstr>Resolução 3568, de 2008 – Principiológica, não detalhista</vt:lpstr>
      <vt:lpstr>Responsabilidade do agente  </vt:lpstr>
      <vt:lpstr>Resolução 3568, de 2008</vt:lpstr>
      <vt:lpstr>O novo Regime Cambial (Lei 14.286, de 2021)</vt:lpstr>
      <vt:lpstr>Criptomoedas: um grande desafio para os Bancos</vt:lpstr>
      <vt:lpstr>Criptomoedas</vt:lpstr>
      <vt:lpstr>Uma invenção disruptiva. Quem é SATOSHI NAKAMOTO? Foi coincidência ter lançado o bitcoin em 2008?</vt:lpstr>
      <vt:lpstr>Blockchain: lista pública, descentralizada inalterável,  cronológica </vt:lpstr>
      <vt:lpstr>Como se fossem livros idênticos em milhões de bibliotecas do mundo]</vt:lpstr>
      <vt:lpstr>Características do Blockchain</vt:lpstr>
      <vt:lpstr>Cyberpunks e Cyberanarchy</vt:lpstr>
      <vt:lpstr>Impacto do blockchain para o direito.</vt:lpstr>
      <vt:lpstr>IMPACTOS NO DIREITO COMERCIAL: Tokenização</vt:lpstr>
      <vt:lpstr>Riscos para o Blockchain</vt:lpstr>
      <vt:lpstr>Incentivo ao crime</vt:lpstr>
      <vt:lpstr>Risco Político</vt:lpstr>
      <vt:lpstr>Risco da computação quântica</vt:lpstr>
      <vt:lpstr>Criptomoeda</vt:lpstr>
      <vt:lpstr>Como surgem as criptomoedas</vt:lpstr>
      <vt:lpstr>Alerta sobre falta de regulação </vt:lpstr>
      <vt:lpstr>Bitcoin</vt:lpstr>
      <vt:lpstr>Criptomoedas</vt:lpstr>
      <vt:lpstr>criptowallet</vt:lpstr>
      <vt:lpstr>O cuidado com as senhas... E com a perda do computador</vt:lpstr>
      <vt:lpstr>Número de Usuários de Criptomoedas</vt:lpstr>
      <vt:lpstr>Apresentação do PowerPoint</vt:lpstr>
      <vt:lpstr>Mas houve grande queda, após o pico</vt:lpstr>
      <vt:lpstr>Problemas do bitcoin</vt:lpstr>
      <vt:lpstr>Apresentação do PowerPoint</vt:lpstr>
      <vt:lpstr>Desafios para o  Direito  Bancário </vt:lpstr>
      <vt:lpstr>No entanto....</vt:lpstr>
      <vt:lpstr>STABLECOINS</vt:lpstr>
      <vt:lpstr>Yuval Harari (Fronteiras do Pensamento de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 regime jurídico do câmbio: controlá-lo ou liberá-lo?    Criptomoedas  Professor Doutor Ruy Pereira Camilo Junior</dc:title>
  <dc:creator>Ruy Pereira Camilo Junior</dc:creator>
  <cp:lastModifiedBy>Ruy Pereira Camilo Junior</cp:lastModifiedBy>
  <cp:revision>2</cp:revision>
  <dcterms:created xsi:type="dcterms:W3CDTF">2023-09-21T09:17:32Z</dcterms:created>
  <dcterms:modified xsi:type="dcterms:W3CDTF">2023-09-21T09:36:57Z</dcterms:modified>
</cp:coreProperties>
</file>