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75" r:id="rId3"/>
    <p:sldId id="268" r:id="rId4"/>
    <p:sldId id="269" r:id="rId5"/>
    <p:sldId id="270" r:id="rId6"/>
    <p:sldId id="262" r:id="rId7"/>
    <p:sldId id="27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68B4-7ECF-4CFA-AFB0-366B27148E89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B51CF-4665-4E66-B5EC-83A5A48A2B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 concessão</a:t>
            </a:r>
            <a:r>
              <a:rPr lang="pt-BR" baseline="0" dirty="0" smtClean="0"/>
              <a:t> legal espera-se regulação dos preços, mas há concessão privada como coca-cola onde não há regulação dos preços.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1CF-4665-4E66-B5EC-83A5A48A2B0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Analogia: </a:t>
            </a:r>
            <a:r>
              <a:rPr lang="pt-BR" dirty="0" err="1" smtClean="0"/>
              <a:t>tv</a:t>
            </a:r>
            <a:r>
              <a:rPr lang="pt-BR" dirty="0" smtClean="0"/>
              <a:t> em cores 1970 e </a:t>
            </a:r>
            <a:r>
              <a:rPr lang="pt-BR" dirty="0" err="1" smtClean="0"/>
              <a:t>tv</a:t>
            </a:r>
            <a:r>
              <a:rPr lang="pt-BR" dirty="0" smtClean="0"/>
              <a:t> preto e branco 1951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1CF-4665-4E66-B5EC-83A5A48A2B0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9CF807-5BEB-4F82-A23F-59A29F4AE7B2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545CE0-48F5-451F-8E2B-23A95BED96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ge.gov.br/home/estatistica/pesquisas/pesquisa_resultados.php?id_pesquisa=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ELABORAÇÃO DE PROJETOS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2º SEMESTRE DE 2015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04: II. DEMANDA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II.2) ESTRUTURA DE MERCADO</a:t>
            </a:r>
          </a:p>
          <a:p>
            <a:r>
              <a:rPr lang="en-US" dirty="0" err="1" smtClean="0"/>
              <a:t>influencia</a:t>
            </a:r>
            <a:r>
              <a:rPr lang="en-US" dirty="0" smtClean="0"/>
              <a:t> </a:t>
            </a:r>
            <a:r>
              <a:rPr lang="en-US" dirty="0" err="1" smtClean="0"/>
              <a:t>formação</a:t>
            </a:r>
            <a:r>
              <a:rPr lang="en-US" dirty="0" smtClean="0"/>
              <a:t> de </a:t>
            </a:r>
            <a:r>
              <a:rPr lang="en-US" dirty="0" err="1" smtClean="0"/>
              <a:t>preço</a:t>
            </a:r>
            <a:r>
              <a:rPr lang="en-US" dirty="0" smtClean="0"/>
              <a:t> e </a:t>
            </a:r>
            <a:r>
              <a:rPr lang="en-US" dirty="0" err="1" smtClean="0"/>
              <a:t>demanda</a:t>
            </a:r>
            <a:endParaRPr lang="en-US" dirty="0" smtClean="0"/>
          </a:p>
          <a:p>
            <a:pPr lvl="1"/>
            <a:r>
              <a:rPr lang="en-US" dirty="0" err="1" smtClean="0"/>
              <a:t>Monopólio</a:t>
            </a:r>
            <a:r>
              <a:rPr lang="en-US" dirty="0" smtClean="0"/>
              <a:t> (1 </a:t>
            </a:r>
            <a:r>
              <a:rPr lang="en-US" dirty="0" err="1" smtClean="0"/>
              <a:t>fornecedor</a:t>
            </a:r>
            <a:r>
              <a:rPr lang="en-US" dirty="0" smtClean="0"/>
              <a:t>,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compradores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>
                <a:solidFill>
                  <a:srgbClr val="FF6600"/>
                </a:solidFill>
              </a:rPr>
              <a:t>Preços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acima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controle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nível</a:t>
            </a:r>
            <a:r>
              <a:rPr lang="en-US" dirty="0" smtClean="0">
                <a:solidFill>
                  <a:srgbClr val="FF6600"/>
                </a:solidFill>
              </a:rPr>
              <a:t> de </a:t>
            </a:r>
            <a:r>
              <a:rPr lang="en-US" dirty="0" err="1" smtClean="0">
                <a:solidFill>
                  <a:srgbClr val="FF6600"/>
                </a:solidFill>
              </a:rPr>
              <a:t>produção</a:t>
            </a:r>
            <a:endParaRPr lang="en-US" dirty="0" smtClean="0">
              <a:solidFill>
                <a:srgbClr val="FF6600"/>
              </a:solidFill>
            </a:endParaRPr>
          </a:p>
          <a:p>
            <a:pPr lvl="2"/>
            <a:r>
              <a:rPr lang="en-US" dirty="0" err="1" smtClean="0">
                <a:solidFill>
                  <a:srgbClr val="FF6600"/>
                </a:solidFill>
              </a:rPr>
              <a:t>Concessão</a:t>
            </a:r>
            <a:r>
              <a:rPr lang="en-US" dirty="0" smtClean="0">
                <a:solidFill>
                  <a:srgbClr val="FF6600"/>
                </a:solidFill>
              </a:rPr>
              <a:t> legal </a:t>
            </a:r>
            <a:r>
              <a:rPr lang="en-US" dirty="0" err="1" smtClean="0">
                <a:solidFill>
                  <a:srgbClr val="FF6600"/>
                </a:solidFill>
              </a:rPr>
              <a:t>ou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barreiras</a:t>
            </a:r>
            <a:r>
              <a:rPr lang="en-US" dirty="0" smtClean="0">
                <a:solidFill>
                  <a:srgbClr val="FF6600"/>
                </a:solidFill>
              </a:rPr>
              <a:t> à </a:t>
            </a:r>
            <a:r>
              <a:rPr lang="en-US" dirty="0" err="1" smtClean="0">
                <a:solidFill>
                  <a:srgbClr val="FF6600"/>
                </a:solidFill>
              </a:rPr>
              <a:t>entrada</a:t>
            </a:r>
            <a:r>
              <a:rPr lang="en-US" dirty="0" smtClean="0">
                <a:solidFill>
                  <a:srgbClr val="FF6600"/>
                </a:solidFill>
              </a:rPr>
              <a:t> (</a:t>
            </a:r>
            <a:r>
              <a:rPr lang="en-US" dirty="0" err="1" smtClean="0">
                <a:solidFill>
                  <a:srgbClr val="FF6600"/>
                </a:solidFill>
              </a:rPr>
              <a:t>lixo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água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esgoto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lvl="1"/>
            <a:r>
              <a:rPr lang="en-US" dirty="0" err="1" smtClean="0"/>
              <a:t>Monopsônio</a:t>
            </a:r>
            <a:r>
              <a:rPr lang="en-US" dirty="0" smtClean="0"/>
              <a:t> (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fornecedores</a:t>
            </a:r>
            <a:r>
              <a:rPr lang="en-US" dirty="0" smtClean="0"/>
              <a:t>, 1 comprador)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Comprador </a:t>
            </a:r>
            <a:r>
              <a:rPr lang="en-US" dirty="0" err="1" smtClean="0">
                <a:solidFill>
                  <a:srgbClr val="FF6600"/>
                </a:solidFill>
              </a:rPr>
              <a:t>exerce</a:t>
            </a:r>
            <a:r>
              <a:rPr lang="en-US" dirty="0" smtClean="0">
                <a:solidFill>
                  <a:srgbClr val="FF6600"/>
                </a:solidFill>
              </a:rPr>
              <a:t> o </a:t>
            </a:r>
            <a:r>
              <a:rPr lang="en-US" dirty="0" err="1" smtClean="0">
                <a:solidFill>
                  <a:srgbClr val="FF6600"/>
                </a:solidFill>
              </a:rPr>
              <a:t>poder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err="1" smtClean="0"/>
              <a:t>Concorrência</a:t>
            </a:r>
            <a:r>
              <a:rPr lang="en-US" dirty="0" smtClean="0"/>
              <a:t> </a:t>
            </a:r>
            <a:r>
              <a:rPr lang="en-US" dirty="0" err="1" smtClean="0"/>
              <a:t>perfeita</a:t>
            </a:r>
            <a:r>
              <a:rPr lang="en-US" dirty="0" smtClean="0"/>
              <a:t> (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idêntico</a:t>
            </a:r>
            <a:r>
              <a:rPr lang="en-US" dirty="0" smtClean="0"/>
              <a:t>,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fornecedores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Concorrência</a:t>
            </a:r>
            <a:r>
              <a:rPr lang="en-US" dirty="0" smtClean="0"/>
              <a:t> </a:t>
            </a:r>
            <a:r>
              <a:rPr lang="en-US" dirty="0" err="1" smtClean="0"/>
              <a:t>monopolística</a:t>
            </a:r>
            <a:r>
              <a:rPr lang="en-US" dirty="0" smtClean="0"/>
              <a:t> (</a:t>
            </a:r>
            <a:r>
              <a:rPr lang="en-US" dirty="0" err="1" smtClean="0"/>
              <a:t>produtos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,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fornecedores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Oligopólio</a:t>
            </a:r>
            <a:r>
              <a:rPr lang="en-US" dirty="0" smtClean="0"/>
              <a:t> (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 smtClean="0"/>
              <a:t>fornecedores</a:t>
            </a:r>
            <a:r>
              <a:rPr lang="en-US" dirty="0" smtClean="0"/>
              <a:t>,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copiar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>
                <a:solidFill>
                  <a:srgbClr val="FF6600"/>
                </a:solidFill>
              </a:rPr>
              <a:t>Ações</a:t>
            </a:r>
            <a:r>
              <a:rPr lang="en-US" dirty="0" smtClean="0">
                <a:solidFill>
                  <a:srgbClr val="FF6600"/>
                </a:solidFill>
              </a:rPr>
              <a:t> dos </a:t>
            </a:r>
            <a:r>
              <a:rPr lang="en-US" dirty="0" err="1" smtClean="0">
                <a:solidFill>
                  <a:srgbClr val="FF6600"/>
                </a:solidFill>
              </a:rPr>
              <a:t>concorrentes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impactam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resultados</a:t>
            </a:r>
            <a:r>
              <a:rPr lang="en-US" dirty="0" smtClean="0">
                <a:solidFill>
                  <a:srgbClr val="FF6600"/>
                </a:solidFill>
              </a:rPr>
              <a:t> dos </a:t>
            </a:r>
            <a:r>
              <a:rPr lang="en-US" dirty="0" err="1" smtClean="0">
                <a:solidFill>
                  <a:srgbClr val="FF6600"/>
                </a:solidFill>
              </a:rPr>
              <a:t>demais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err="1" smtClean="0"/>
              <a:t>Oligopsônio</a:t>
            </a:r>
            <a:r>
              <a:rPr lang="en-US" dirty="0" smtClean="0"/>
              <a:t> (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 smtClean="0"/>
              <a:t>compradores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7164288" y="33265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II.2) Estrutura de mercado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04: II. DEMANDA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Tempo de adoção de novos produtos</a:t>
            </a:r>
            <a:endParaRPr lang="pt-BR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8763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7164288" y="33265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II.3) ciclo de vida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6628" name="Picture 4" descr="http://unipvirtual.com.br/material/MATERIAL_ANTIGO/mix_marketing/Imagens/vendas_luc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50101"/>
            <a:ext cx="7632848" cy="5707899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dirty="0" smtClean="0"/>
              <a:t>Aula 04: II. DEMANDA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164288" y="33265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II.3) ciclo de vida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II.4) CANAIS DE DISTRIBUIÇÃO</a:t>
            </a:r>
          </a:p>
          <a:p>
            <a:r>
              <a:rPr lang="pt-BR" dirty="0" smtClean="0"/>
              <a:t>Escolha do canal afeta decisões de demanda? Estoques intermediários são importantes na projeção</a:t>
            </a:r>
          </a:p>
          <a:p>
            <a:pPr lvl="1"/>
            <a:r>
              <a:rPr lang="pt-BR" sz="2800" dirty="0" smtClean="0"/>
              <a:t>Cimento: varejista </a:t>
            </a:r>
            <a:r>
              <a:rPr lang="pt-BR" sz="1800" dirty="0" smtClean="0"/>
              <a:t>60%, </a:t>
            </a:r>
            <a:r>
              <a:rPr lang="pt-BR" sz="2800" dirty="0" smtClean="0"/>
              <a:t>industrial </a:t>
            </a:r>
            <a:r>
              <a:rPr lang="pt-BR" sz="1800" dirty="0" smtClean="0"/>
              <a:t>10%, </a:t>
            </a:r>
            <a:r>
              <a:rPr lang="pt-BR" sz="2800" dirty="0" smtClean="0"/>
              <a:t>empreiteiras </a:t>
            </a:r>
            <a:r>
              <a:rPr lang="pt-BR" sz="1800" dirty="0" smtClean="0"/>
              <a:t>30%</a:t>
            </a:r>
            <a:endParaRPr lang="pt-BR" sz="2400" dirty="0" smtClean="0"/>
          </a:p>
          <a:p>
            <a:pPr lvl="1"/>
            <a:r>
              <a:rPr lang="pt-BR" sz="2800" dirty="0" smtClean="0"/>
              <a:t>Azulejo: varejista, grandes atacadistas</a:t>
            </a:r>
          </a:p>
          <a:p>
            <a:pPr lvl="1"/>
            <a:r>
              <a:rPr lang="pt-BR" sz="2800" dirty="0" smtClean="0"/>
              <a:t>Franquias</a:t>
            </a:r>
          </a:p>
          <a:p>
            <a:pPr lvl="1"/>
            <a:r>
              <a:rPr lang="pt-BR" sz="2800" dirty="0" smtClean="0"/>
              <a:t>Concessionárias (bebidas, automóveis)</a:t>
            </a:r>
          </a:p>
          <a:p>
            <a:pPr lvl="1"/>
            <a:endParaRPr lang="pt-BR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Aula 04: II. DEMANDA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7164288" y="332656"/>
            <a:ext cx="18002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II.4) Canais de comercialização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04: técnicas de projeção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14528" cy="4997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e </a:t>
            </a:r>
            <a:r>
              <a:rPr lang="en-US" dirty="0" err="1" smtClean="0"/>
              <a:t>quanti</a:t>
            </a: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504" y="1895048"/>
          <a:ext cx="896448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40160"/>
                <a:gridCol w="1512168"/>
                <a:gridCol w="1512168"/>
                <a:gridCol w="1637757"/>
                <a:gridCol w="14940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Pré-produto: </a:t>
                      </a:r>
                      <a:r>
                        <a:rPr lang="pt-BR" dirty="0" err="1" smtClean="0"/>
                        <a:t>P&amp;D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Desenvolvimento: design</a:t>
                      </a:r>
                      <a:r>
                        <a:rPr lang="pt-BR" baseline="0" dirty="0" smtClean="0"/>
                        <a:t> e estratégia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Introdução: vendas baixas, lucro baixo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Crescimento:</a:t>
                      </a:r>
                      <a:r>
                        <a:rPr lang="pt-BR" baseline="0" dirty="0" smtClean="0"/>
                        <a:t> lucro sobe, concorrentes, preços caem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Maturidade e saturação: lucros</a:t>
                      </a:r>
                      <a:r>
                        <a:rPr lang="pt-BR" baseline="0" dirty="0" smtClean="0"/>
                        <a:t> caem, compete preço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Declínio:  mercado restrito</a:t>
                      </a:r>
                      <a:r>
                        <a:rPr lang="pt-BR" baseline="0" dirty="0" smtClean="0"/>
                        <a:t> e especializado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Método </a:t>
                      </a:r>
                      <a:r>
                        <a:rPr lang="pt-BR" dirty="0" err="1" smtClean="0"/>
                        <a:t>delphi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Método </a:t>
                      </a:r>
                      <a:r>
                        <a:rPr lang="pt-BR" dirty="0" err="1" smtClean="0"/>
                        <a:t>delphi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Pesquisa direta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Técnicas</a:t>
                      </a:r>
                      <a:r>
                        <a:rPr lang="pt-BR" baseline="0" dirty="0" smtClean="0"/>
                        <a:t> estatísticas (para mostrar eventuais inflexões)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de séries</a:t>
                      </a:r>
                      <a:r>
                        <a:rPr lang="pt-BR" baseline="0" dirty="0" smtClean="0"/>
                        <a:t> de tempo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Analogia histórica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Função de progresso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Função de progresso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Testes de mercado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Pesquisa</a:t>
                      </a:r>
                      <a:r>
                        <a:rPr lang="pt-BR" baseline="0" dirty="0" smtClean="0"/>
                        <a:t> de intenção de compras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Modelos </a:t>
                      </a:r>
                      <a:r>
                        <a:rPr lang="pt-BR" dirty="0" err="1" smtClean="0"/>
                        <a:t>econométricos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de regressão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Painel</a:t>
                      </a:r>
                      <a:r>
                        <a:rPr lang="pt-BR" baseline="0" dirty="0" smtClean="0"/>
                        <a:t> de especialistas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Painel</a:t>
                      </a:r>
                      <a:r>
                        <a:rPr lang="pt-BR" baseline="0" dirty="0" smtClean="0"/>
                        <a:t> de especialistas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do ciclo de 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Pesquisa de mercado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Analogia histórica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Analogia histórica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04: técnicas de projeção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14528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Fontes de informações</a:t>
            </a:r>
          </a:p>
          <a:p>
            <a:pPr lvl="1"/>
            <a:r>
              <a:rPr lang="pt-BR" dirty="0" smtClean="0"/>
              <a:t>PNAD: </a:t>
            </a:r>
            <a:r>
              <a:rPr lang="pt-BR" dirty="0" smtClean="0">
                <a:hlinkClick r:id="rId2"/>
              </a:rPr>
              <a:t>http://www.ibge.gov.br/home/estatistica/pesquisas/pesquisa_resultados.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id_pesquisa</a:t>
            </a:r>
            <a:r>
              <a:rPr lang="pt-BR" dirty="0" smtClean="0">
                <a:hlinkClick r:id="rId2"/>
              </a:rPr>
              <a:t>=40</a:t>
            </a:r>
            <a:r>
              <a:rPr lang="pt-BR" dirty="0" smtClean="0"/>
              <a:t>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432</TotalTime>
  <Words>348</Words>
  <Application>Microsoft Office PowerPoint</Application>
  <PresentationFormat>Apresentação na tela (4:3)</PresentationFormat>
  <Paragraphs>62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Mediano</vt:lpstr>
      <vt:lpstr>ELABORAÇÃO DE PROJETOS</vt:lpstr>
      <vt:lpstr>AULA 04: II. DEMANDA</vt:lpstr>
      <vt:lpstr>Aula 04: II. DEMANDA</vt:lpstr>
      <vt:lpstr>Aula 04: II. DEMANDA</vt:lpstr>
      <vt:lpstr>Slide 5</vt:lpstr>
      <vt:lpstr>AULA 04: técnicas de projeção</vt:lpstr>
      <vt:lpstr>AULA 04: técnicas de projeção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Familia</dc:creator>
  <cp:lastModifiedBy>Familia</cp:lastModifiedBy>
  <cp:revision>62</cp:revision>
  <dcterms:created xsi:type="dcterms:W3CDTF">2015-08-21T02:39:06Z</dcterms:created>
  <dcterms:modified xsi:type="dcterms:W3CDTF">2015-09-03T10:17:55Z</dcterms:modified>
</cp:coreProperties>
</file>