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02" r:id="rId3"/>
    <p:sldId id="301" r:id="rId4"/>
    <p:sldId id="300" r:id="rId5"/>
    <p:sldId id="299" r:id="rId6"/>
    <p:sldId id="298" r:id="rId7"/>
    <p:sldId id="297" r:id="rId8"/>
    <p:sldId id="303" r:id="rId9"/>
    <p:sldId id="287" r:id="rId10"/>
    <p:sldId id="293" r:id="rId11"/>
    <p:sldId id="304" r:id="rId12"/>
    <p:sldId id="286" r:id="rId13"/>
    <p:sldId id="282" r:id="rId14"/>
    <p:sldId id="284" r:id="rId15"/>
    <p:sldId id="283" r:id="rId16"/>
    <p:sldId id="292" r:id="rId17"/>
    <p:sldId id="288" r:id="rId18"/>
    <p:sldId id="289" r:id="rId19"/>
    <p:sldId id="295" r:id="rId20"/>
    <p:sldId id="260" r:id="rId21"/>
    <p:sldId id="261" r:id="rId22"/>
    <p:sldId id="264" r:id="rId23"/>
    <p:sldId id="263" r:id="rId24"/>
    <p:sldId id="266" r:id="rId25"/>
    <p:sldId id="267" r:id="rId26"/>
    <p:sldId id="268" r:id="rId27"/>
    <p:sldId id="269" r:id="rId28"/>
    <p:sldId id="305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168F-50D7-4746-80FF-0C2BF32250F2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1AAB-0EFC-4041-B486-8553894F70D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168F-50D7-4746-80FF-0C2BF32250F2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1AAB-0EFC-4041-B486-8553894F70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168F-50D7-4746-80FF-0C2BF32250F2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1AAB-0EFC-4041-B486-8553894F70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168F-50D7-4746-80FF-0C2BF32250F2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1AAB-0EFC-4041-B486-8553894F70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168F-50D7-4746-80FF-0C2BF32250F2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1AAB-0EFC-4041-B486-8553894F70D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168F-50D7-4746-80FF-0C2BF32250F2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1AAB-0EFC-4041-B486-8553894F70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168F-50D7-4746-80FF-0C2BF32250F2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1AAB-0EFC-4041-B486-8553894F70D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168F-50D7-4746-80FF-0C2BF32250F2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1AAB-0EFC-4041-B486-8553894F70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168F-50D7-4746-80FF-0C2BF32250F2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1AAB-0EFC-4041-B486-8553894F70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168F-50D7-4746-80FF-0C2BF32250F2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1AAB-0EFC-4041-B486-8553894F70D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168F-50D7-4746-80FF-0C2BF32250F2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1AAB-0EFC-4041-B486-8553894F70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AEC168F-50D7-4746-80FF-0C2BF32250F2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C171AAB-0EFC-4041-B486-8553894F70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pPr algn="ctr"/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46856" y="755411"/>
            <a:ext cx="8229600" cy="609329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b="1" dirty="0">
              <a:latin typeface="Arial Narrow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600" b="1" dirty="0" smtClean="0">
                <a:latin typeface="+mj-lt"/>
              </a:rPr>
              <a:t>O TURISMO NO MERCOSUL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pt-BR" sz="2800" b="1" dirty="0" smtClean="0">
              <a:latin typeface="+mj-lt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pt-BR" sz="2800" b="1" dirty="0">
              <a:latin typeface="+mj-lt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800" b="1" dirty="0" smtClean="0">
                <a:latin typeface="+mj-lt"/>
              </a:rPr>
              <a:t>Prof. Dr. Vitor Stuart de </a:t>
            </a:r>
            <a:r>
              <a:rPr lang="pt-BR" sz="2800" b="1" dirty="0" err="1" smtClean="0">
                <a:latin typeface="+mj-lt"/>
              </a:rPr>
              <a:t>Pieri</a:t>
            </a:r>
            <a:endParaRPr lang="pt-BR" sz="2800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+mj-lt"/>
            </a:endParaRPr>
          </a:p>
        </p:txBody>
      </p:sp>
      <p:pic>
        <p:nvPicPr>
          <p:cNvPr id="1026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7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191344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O exemplo do </a:t>
            </a:r>
            <a:r>
              <a:rPr lang="pt-BR" sz="2800" b="1" dirty="0">
                <a:solidFill>
                  <a:schemeClr val="tx1"/>
                </a:solidFill>
              </a:rPr>
              <a:t>Fundo para a Convergência Estrutural do Mercosul (2004);</a:t>
            </a:r>
            <a:br>
              <a:rPr lang="pt-BR" sz="2800" b="1" dirty="0">
                <a:solidFill>
                  <a:schemeClr val="tx1"/>
                </a:solidFill>
              </a:rPr>
            </a:b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Reduzir </a:t>
            </a:r>
            <a:r>
              <a:rPr lang="pt-BR" dirty="0"/>
              <a:t>assimetrias e contribuir para a integração regional;</a:t>
            </a:r>
          </a:p>
          <a:p>
            <a:pPr algn="just"/>
            <a:r>
              <a:rPr lang="pt-BR" dirty="0"/>
              <a:t>Contribuições de US$ 100 mi ao ano. Brasil outorga 70%, Argentina 27%, Uruguai 2% e Paraguai, 1%;</a:t>
            </a:r>
          </a:p>
          <a:p>
            <a:pPr algn="just"/>
            <a:r>
              <a:rPr lang="pt-BR" dirty="0"/>
              <a:t>Alocação de recursos: Paraguai, 48%; Uruguai, 32%; Argentina e Brasil, 10%;</a:t>
            </a:r>
          </a:p>
          <a:p>
            <a:pPr algn="just"/>
            <a:r>
              <a:rPr lang="pt-BR" dirty="0"/>
              <a:t>US$ 400 mi para construção de rede de transmissão elétrica Itaipu – Assunção.</a:t>
            </a:r>
            <a:endParaRPr lang="es-MX" dirty="0"/>
          </a:p>
          <a:p>
            <a:pPr algn="just"/>
            <a:r>
              <a:rPr lang="pt-BR" dirty="0"/>
              <a:t>Construção de rodovias no Uruguai e da rede de transmissão elétrica entre </a:t>
            </a:r>
            <a:r>
              <a:rPr lang="pt-BR" dirty="0" err="1"/>
              <a:t>Candiota</a:t>
            </a:r>
            <a:r>
              <a:rPr lang="pt-BR" dirty="0"/>
              <a:t> e San Carlos;</a:t>
            </a:r>
          </a:p>
          <a:p>
            <a:pPr algn="just"/>
            <a:r>
              <a:rPr lang="pt-BR" dirty="0"/>
              <a:t>UNILA;</a:t>
            </a:r>
          </a:p>
          <a:p>
            <a:pPr algn="just"/>
            <a:r>
              <a:rPr lang="pt-BR" dirty="0"/>
              <a:t>Apoio à pequenas e médias empresas que desenvolvam projetos de integração de cadeias produtivas;</a:t>
            </a:r>
          </a:p>
          <a:p>
            <a:pPr algn="just"/>
            <a:r>
              <a:rPr lang="pt-BR" dirty="0"/>
              <a:t>Programa de erradicação da febre aftosa (PAMA). Desenvolvimento da pecuária regional. Participa também a Bolívia;</a:t>
            </a:r>
          </a:p>
          <a:p>
            <a:endParaRPr lang="pt-BR" dirty="0"/>
          </a:p>
        </p:txBody>
      </p:sp>
      <p:pic>
        <p:nvPicPr>
          <p:cNvPr id="4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+mn-lt"/>
              </a:rPr>
              <a:t>Política Públicas e Integração Regional:</a:t>
            </a:r>
            <a:br>
              <a:rPr lang="pt-BR" sz="2800" b="1" dirty="0" smtClean="0">
                <a:solidFill>
                  <a:schemeClr val="tx1"/>
                </a:solidFill>
                <a:latin typeface="+mn-lt"/>
              </a:rPr>
            </a:br>
            <a:r>
              <a:rPr lang="pt-BR" sz="2800" b="1" dirty="0" smtClean="0">
                <a:solidFill>
                  <a:schemeClr val="tx1"/>
                </a:solidFill>
                <a:latin typeface="+mn-lt"/>
              </a:rPr>
              <a:t>O debate </a:t>
            </a:r>
            <a:r>
              <a:rPr lang="pt-BR" sz="2800" b="1" dirty="0">
                <a:solidFill>
                  <a:schemeClr val="tx1"/>
                </a:solidFill>
                <a:latin typeface="+mn-lt"/>
              </a:rPr>
              <a:t>do turismo na </a:t>
            </a:r>
            <a:r>
              <a:rPr lang="pt-BR" sz="2800" b="1" dirty="0" err="1">
                <a:solidFill>
                  <a:schemeClr val="tx1"/>
                </a:solidFill>
                <a:latin typeface="+mn-lt"/>
              </a:rPr>
              <a:t>paradiplomacia</a:t>
            </a:r>
            <a:r>
              <a:rPr lang="pt-BR" sz="2800" b="1" dirty="0">
                <a:solidFill>
                  <a:schemeClr val="tx1"/>
                </a:solidFill>
                <a:latin typeface="+mn-lt"/>
              </a:rPr>
              <a:t/>
            </a:r>
            <a:br>
              <a:rPr lang="pt-BR" sz="2800" b="1" dirty="0">
                <a:solidFill>
                  <a:schemeClr val="tx1"/>
                </a:solidFill>
                <a:latin typeface="+mn-lt"/>
              </a:rPr>
            </a:br>
            <a:endParaRPr lang="pt-BR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70" y="1600200"/>
            <a:ext cx="436185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err="1" smtClean="0">
                <a:solidFill>
                  <a:schemeClr val="tx1"/>
                </a:solidFill>
                <a:latin typeface="Arial Narrow" pitchFamily="34" charset="0"/>
              </a:rPr>
              <a:t>Paradiplomacia</a:t>
            </a:r>
            <a:r>
              <a:rPr lang="pt-BR" sz="2800" b="1" dirty="0" smtClean="0">
                <a:solidFill>
                  <a:schemeClr val="tx1"/>
                </a:solidFill>
                <a:latin typeface="Arial Narrow" pitchFamily="34" charset="0"/>
              </a:rPr>
              <a:t> Subnacional das Cidades</a:t>
            </a:r>
            <a:endParaRPr lang="pt-BR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2683" y="1556792"/>
            <a:ext cx="8229600" cy="48768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350"/>
              </a:spcBef>
              <a:buClrTx/>
              <a:buNone/>
            </a:pPr>
            <a:r>
              <a:rPr lang="pt-BR" sz="1800" b="1" u="sng" dirty="0">
                <a:solidFill>
                  <a:srgbClr val="000000"/>
                </a:solidFill>
              </a:rPr>
              <a:t>Origem</a:t>
            </a:r>
          </a:p>
          <a:p>
            <a:pPr algn="just">
              <a:lnSpc>
                <a:spcPct val="80000"/>
              </a:lnSpc>
              <a:spcBef>
                <a:spcPts val="350"/>
              </a:spcBef>
              <a:buClrTx/>
              <a:buNone/>
            </a:pPr>
            <a:endParaRPr lang="pt-BR" sz="1800" b="1" u="sng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</a:pPr>
            <a:r>
              <a:rPr lang="pt-BR" sz="1800" dirty="0">
                <a:solidFill>
                  <a:srgbClr val="000000"/>
                </a:solidFill>
              </a:rPr>
              <a:t>Novas demandas de inserção internacional por parte dos governos subnacionais.</a:t>
            </a:r>
          </a:p>
          <a:p>
            <a:pPr algn="just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</a:pPr>
            <a:r>
              <a:rPr lang="pt-BR" sz="1800" dirty="0">
                <a:solidFill>
                  <a:srgbClr val="000000"/>
                </a:solidFill>
              </a:rPr>
              <a:t>Diminuição do controle dos Governos Centrais</a:t>
            </a:r>
          </a:p>
          <a:p>
            <a:pPr algn="just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</a:pPr>
            <a:r>
              <a:rPr lang="pt-BR" sz="1800" dirty="0">
                <a:solidFill>
                  <a:srgbClr val="000000"/>
                </a:solidFill>
              </a:rPr>
              <a:t>Descentralização do poder para os entes subnacionais</a:t>
            </a:r>
          </a:p>
          <a:p>
            <a:pPr algn="just">
              <a:lnSpc>
                <a:spcPct val="80000"/>
              </a:lnSpc>
              <a:spcBef>
                <a:spcPts val="350"/>
              </a:spcBef>
            </a:pPr>
            <a:endParaRPr lang="pt-BR" sz="1800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ts val="350"/>
              </a:spcBef>
              <a:buClrTx/>
              <a:buNone/>
            </a:pPr>
            <a:endParaRPr lang="pt-BR" sz="1800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ts val="350"/>
              </a:spcBef>
              <a:buClrTx/>
              <a:buNone/>
            </a:pPr>
            <a:r>
              <a:rPr lang="pt-BR" sz="1800" b="1" u="sng" dirty="0">
                <a:solidFill>
                  <a:srgbClr val="000000"/>
                </a:solidFill>
              </a:rPr>
              <a:t>Objetivos</a:t>
            </a:r>
            <a:r>
              <a:rPr lang="pt-BR" sz="1800" dirty="0">
                <a:solidFill>
                  <a:srgbClr val="000000"/>
                </a:solidFill>
              </a:rPr>
              <a:t> </a:t>
            </a:r>
            <a:endParaRPr lang="pt-BR" sz="1800" dirty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spcBef>
                <a:spcPts val="350"/>
              </a:spcBef>
              <a:buClrTx/>
              <a:buFontTx/>
              <a:buChar char="-"/>
            </a:pPr>
            <a:r>
              <a:rPr lang="pt-BR" sz="1800" dirty="0"/>
              <a:t>Cooperação em projetos, trocas de experiências e maior acesso a fontes de financiamento</a:t>
            </a:r>
          </a:p>
          <a:p>
            <a:pPr algn="just">
              <a:lnSpc>
                <a:spcPct val="80000"/>
              </a:lnSpc>
              <a:spcBef>
                <a:spcPts val="350"/>
              </a:spcBef>
              <a:buClrTx/>
              <a:buFontTx/>
              <a:buChar char="-"/>
            </a:pPr>
            <a:endParaRPr lang="pt-BR" sz="1800" dirty="0"/>
          </a:p>
          <a:p>
            <a:pPr algn="just">
              <a:lnSpc>
                <a:spcPct val="80000"/>
              </a:lnSpc>
              <a:spcBef>
                <a:spcPts val="350"/>
              </a:spcBef>
              <a:buClrTx/>
              <a:buNone/>
            </a:pPr>
            <a:r>
              <a:rPr lang="pt-BR" sz="1800" b="1" u="sng" dirty="0"/>
              <a:t>Problemas</a:t>
            </a:r>
            <a:r>
              <a:rPr lang="pt-BR" sz="1800" dirty="0"/>
              <a:t> </a:t>
            </a:r>
          </a:p>
          <a:p>
            <a:pPr algn="just">
              <a:lnSpc>
                <a:spcPct val="80000"/>
              </a:lnSpc>
              <a:spcBef>
                <a:spcPts val="350"/>
              </a:spcBef>
              <a:buClrTx/>
              <a:buNone/>
            </a:pPr>
            <a:endParaRPr lang="pt-BR" sz="1800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</a:pPr>
            <a:r>
              <a:rPr lang="pt-BR" sz="1800" dirty="0">
                <a:solidFill>
                  <a:srgbClr val="000000"/>
                </a:solidFill>
              </a:rPr>
              <a:t>A legitimação dos raios de ação de cada ator trata-se do problema central nas relações internacionais federativas atuais pois tradicionalmente o federalismo se estrutura pela restrição da atuação subnacional nas relações internacionais.</a:t>
            </a:r>
          </a:p>
          <a:p>
            <a:endParaRPr lang="pt-BR" sz="1800" dirty="0"/>
          </a:p>
        </p:txBody>
      </p:sp>
      <p:pic>
        <p:nvPicPr>
          <p:cNvPr id="4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8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33400"/>
            <a:ext cx="7668344" cy="12394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err="1" smtClean="0">
                <a:solidFill>
                  <a:schemeClr val="tx1"/>
                </a:solidFill>
              </a:rPr>
              <a:t>Transnacionalização</a:t>
            </a:r>
            <a:r>
              <a:rPr lang="pt-BR" sz="2800" b="1" dirty="0" smtClean="0">
                <a:solidFill>
                  <a:schemeClr val="tx1"/>
                </a:solidFill>
              </a:rPr>
              <a:t> de Empresas na América do Sul</a:t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1100" b="1" dirty="0" smtClean="0">
                <a:solidFill>
                  <a:schemeClr val="tx1"/>
                </a:solidFill>
              </a:rPr>
              <a:t>Fonte: Senhoras, 2010</a:t>
            </a:r>
            <a:endParaRPr lang="pt-BR" sz="11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967" y="1915960"/>
            <a:ext cx="4951289" cy="456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Inserção Internacional das Cidades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latin typeface="Arial Narrow" pitchFamily="34" charset="0"/>
              </a:rPr>
              <a:t>Espaços de inserção internacional das cidades sul-americanas</a:t>
            </a:r>
          </a:p>
          <a:p>
            <a:r>
              <a:rPr lang="pt-BR" b="1" dirty="0">
                <a:latin typeface="Arial Narrow" pitchFamily="34" charset="0"/>
              </a:rPr>
              <a:t>a) fóruns multilaterais </a:t>
            </a:r>
          </a:p>
          <a:p>
            <a:r>
              <a:rPr lang="pt-BR" b="1" dirty="0">
                <a:latin typeface="Arial Narrow" pitchFamily="34" charset="0"/>
              </a:rPr>
              <a:t>		- Conferências da ONU como a Rio 92 (Agenda 21</a:t>
            </a:r>
            <a:r>
              <a:rPr lang="pt-BR" b="1" dirty="0" smtClean="0">
                <a:latin typeface="Arial Narrow" pitchFamily="34" charset="0"/>
              </a:rPr>
              <a:t>) / Rio + 20 e </a:t>
            </a:r>
            <a:r>
              <a:rPr lang="pt-BR" b="1" dirty="0">
                <a:latin typeface="Arial Narrow" pitchFamily="34" charset="0"/>
              </a:rPr>
              <a:t>a Habitat 96 (Agenda Habitat)]  </a:t>
            </a:r>
          </a:p>
          <a:p>
            <a:endParaRPr lang="pt-BR" b="1" dirty="0">
              <a:latin typeface="Arial Narrow" pitchFamily="34" charset="0"/>
            </a:endParaRPr>
          </a:p>
          <a:p>
            <a:r>
              <a:rPr lang="pt-BR" b="1" dirty="0">
                <a:latin typeface="Arial Narrow" pitchFamily="34" charset="0"/>
              </a:rPr>
              <a:t>b) fóruns regionais </a:t>
            </a:r>
          </a:p>
          <a:p>
            <a:r>
              <a:rPr lang="pt-BR" b="1" dirty="0">
                <a:latin typeface="Arial Narrow" pitchFamily="34" charset="0"/>
              </a:rPr>
              <a:t>		- Protocolo 23 – Fronteiriço (1988)</a:t>
            </a:r>
          </a:p>
          <a:p>
            <a:r>
              <a:rPr lang="pt-BR" b="1" dirty="0">
                <a:latin typeface="Arial Narrow" pitchFamily="34" charset="0"/>
              </a:rPr>
              <a:t>		- Rede de </a:t>
            </a:r>
            <a:r>
              <a:rPr lang="pt-BR" b="1" dirty="0" err="1">
                <a:latin typeface="Arial Narrow" pitchFamily="34" charset="0"/>
              </a:rPr>
              <a:t>Mercocidades</a:t>
            </a:r>
            <a:r>
              <a:rPr lang="pt-BR" b="1" dirty="0">
                <a:latin typeface="Arial Narrow" pitchFamily="34" charset="0"/>
              </a:rPr>
              <a:t> (1995)</a:t>
            </a:r>
          </a:p>
          <a:p>
            <a:r>
              <a:rPr lang="pt-BR" b="1" dirty="0">
                <a:latin typeface="Arial Narrow" pitchFamily="34" charset="0"/>
              </a:rPr>
              <a:t>		- Foro Consultivo de Municípios, Províncias, Estados Federados e Departamentos do Mercosul (2004</a:t>
            </a:r>
            <a:r>
              <a:rPr lang="pt-BR" b="1" dirty="0"/>
              <a:t>)</a:t>
            </a:r>
          </a:p>
          <a:p>
            <a:endParaRPr lang="pt-BR" dirty="0"/>
          </a:p>
        </p:txBody>
      </p:sp>
      <p:pic>
        <p:nvPicPr>
          <p:cNvPr id="4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Estrutura da </a:t>
            </a:r>
            <a:r>
              <a:rPr lang="pt-BR" sz="3600" b="1" dirty="0" err="1" smtClean="0">
                <a:solidFill>
                  <a:schemeClr val="tx1"/>
                </a:solidFill>
                <a:latin typeface="Arial Narrow" pitchFamily="34" charset="0"/>
              </a:rPr>
              <a:t>Mercocidades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4" y="1880429"/>
            <a:ext cx="7742591" cy="431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Evolução do </a:t>
            </a:r>
            <a:r>
              <a:rPr lang="pt-BR" sz="3600" b="1" dirty="0" err="1" smtClean="0">
                <a:solidFill>
                  <a:schemeClr val="tx1"/>
                </a:solidFill>
                <a:latin typeface="Arial Narrow" pitchFamily="34" charset="0"/>
              </a:rPr>
              <a:t>Mercocidades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3" y="1703629"/>
            <a:ext cx="7315834" cy="466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0"/>
            <a:ext cx="9396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73050" cy="6210895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2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776864" cy="63408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Fluxos do Turismo Internacional</a:t>
            </a: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46856" y="755411"/>
            <a:ext cx="8229600" cy="609329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3600" b="1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Arial Narrow" pitchFamily="34" charset="0"/>
            </a:endParaRPr>
          </a:p>
        </p:txBody>
      </p:sp>
      <p:pic>
        <p:nvPicPr>
          <p:cNvPr id="1026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ço Reservado para Conteúdo 3" descr="C:\Users\vitor\AppData\Local\Temp\mapa_vitor_1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77686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8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O Turismo na </a:t>
            </a:r>
            <a:r>
              <a:rPr lang="pt-BR" sz="2800" dirty="0" err="1">
                <a:solidFill>
                  <a:schemeClr val="tx1"/>
                </a:solidFill>
              </a:rPr>
              <a:t>Mercocidades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Criada em 1995, o </a:t>
            </a:r>
            <a:r>
              <a:rPr lang="pt-BR" sz="2000" dirty="0" err="1"/>
              <a:t>Mercocidades</a:t>
            </a:r>
            <a:r>
              <a:rPr lang="pt-BR" sz="2000" dirty="0"/>
              <a:t> se propõe como uma rede horizontal que atualmente integra cerca de 272 cidades de países como Argentina, Brasil, Venezuela, Paraguai, Uruguai, Chile, Bolívia e Peru.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Trata-se </a:t>
            </a:r>
            <a:r>
              <a:rPr lang="pt-BR" sz="2000" dirty="0"/>
              <a:t>de um espaço que objetiva inserir as localidades no processo de integração levado a cabo através do Mercosul, promovendo a cooperação e o intercâmbio de experiências entre as cidades do bloco.</a:t>
            </a:r>
          </a:p>
          <a:p>
            <a:pPr algn="just"/>
            <a:endParaRPr lang="pt-BR" sz="2000" dirty="0">
              <a:latin typeface="Arial Narrow" pitchFamily="34" charset="0"/>
            </a:endParaRPr>
          </a:p>
        </p:txBody>
      </p:sp>
      <p:pic>
        <p:nvPicPr>
          <p:cNvPr id="4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3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O Turismo na </a:t>
            </a:r>
            <a:r>
              <a:rPr lang="pt-BR" sz="2800" dirty="0" err="1">
                <a:solidFill>
                  <a:schemeClr val="tx1"/>
                </a:solidFill>
              </a:rPr>
              <a:t>Mercocidades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dirty="0" smtClean="0">
              <a:latin typeface="Arial Narrow" pitchFamily="34" charset="0"/>
            </a:endParaRPr>
          </a:p>
          <a:p>
            <a:pPr algn="just"/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Rede </a:t>
            </a:r>
            <a:r>
              <a:rPr lang="pt-BR" dirty="0" err="1"/>
              <a:t>Mercocidades</a:t>
            </a:r>
            <a:r>
              <a:rPr lang="pt-BR" dirty="0"/>
              <a:t> apresenta </a:t>
            </a:r>
            <a:r>
              <a:rPr lang="pt-BR" dirty="0" smtClean="0"/>
              <a:t>como um dos objetivos, </a:t>
            </a:r>
            <a:r>
              <a:rPr lang="pt-BR" dirty="0"/>
              <a:t>o desenvolvimento e o estímulo da execução de um conjunto de ações capazes de </a:t>
            </a:r>
            <a:r>
              <a:rPr lang="pt-BR" b="1" dirty="0"/>
              <a:t>consolidar e promover os produtos turísticos dos municípios </a:t>
            </a:r>
            <a:r>
              <a:rPr lang="pt-BR" b="1" dirty="0" smtClean="0"/>
              <a:t>dos países da América do Sul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+mn-lt"/>
              </a:rPr>
              <a:t>O Turismo na </a:t>
            </a:r>
            <a:r>
              <a:rPr lang="pt-BR" sz="2800" b="1" dirty="0" err="1" smtClean="0">
                <a:solidFill>
                  <a:schemeClr val="tx1"/>
                </a:solidFill>
                <a:latin typeface="+mn-lt"/>
              </a:rPr>
              <a:t>Mercocidades</a:t>
            </a:r>
            <a:r>
              <a:rPr lang="pt-BR" sz="2800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pt-BR" sz="28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latin typeface="+mj-lt"/>
              </a:rPr>
              <a:t>A Unidade Temática que trata de questões relacionadas ao turismo, por sua vez, se subdivide em grupos de trabalho que desenvolvem projetos específicos para diferentes </a:t>
            </a:r>
            <a:r>
              <a:rPr lang="pt-BR" b="1" dirty="0">
                <a:latin typeface="+mj-lt"/>
              </a:rPr>
              <a:t>áreas temáticas</a:t>
            </a:r>
            <a:r>
              <a:rPr lang="pt-BR" dirty="0">
                <a:latin typeface="+mj-lt"/>
              </a:rPr>
              <a:t>, tais como </a:t>
            </a:r>
            <a:r>
              <a:rPr lang="pt-BR" b="1" dirty="0" err="1">
                <a:latin typeface="+mj-lt"/>
              </a:rPr>
              <a:t>enoturismo</a:t>
            </a:r>
            <a:r>
              <a:rPr lang="pt-BR" b="1" dirty="0">
                <a:latin typeface="+mj-lt"/>
              </a:rPr>
              <a:t>, turismo em espaços rurais e naturais, cidades históricas, cidades litorâneas, etc</a:t>
            </a:r>
            <a:r>
              <a:rPr lang="pt-BR" dirty="0">
                <a:latin typeface="+mj-lt"/>
              </a:rPr>
              <a:t>. </a:t>
            </a:r>
          </a:p>
        </p:txBody>
      </p:sp>
      <p:pic>
        <p:nvPicPr>
          <p:cNvPr id="4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+mn-lt"/>
              </a:rPr>
              <a:t>O Turismo na </a:t>
            </a:r>
            <a:r>
              <a:rPr lang="pt-BR" sz="2800" b="1" dirty="0" err="1">
                <a:solidFill>
                  <a:schemeClr val="tx1"/>
                </a:solidFill>
                <a:latin typeface="+mn-lt"/>
              </a:rPr>
              <a:t>Mercocidades</a:t>
            </a:r>
            <a:r>
              <a:rPr lang="pt-BR" sz="2800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200" dirty="0"/>
              <a:t>O turismo, por ser uma importante ferramenta de desenvolvimento local, é uma atividade econômica estrategicamente entendida pela Rede </a:t>
            </a:r>
            <a:r>
              <a:rPr lang="pt-BR" sz="2200" dirty="0" err="1"/>
              <a:t>Mercocidades</a:t>
            </a:r>
            <a:r>
              <a:rPr lang="pt-BR" sz="2200" dirty="0"/>
              <a:t>. O artigo 2º do estatuto da Rede ilustra os objetivos da Rede no que diz respeito ao turismo (DIAS, 2011): </a:t>
            </a:r>
          </a:p>
          <a:p>
            <a:pPr marL="0" indent="0" algn="just">
              <a:buNone/>
            </a:pPr>
            <a:endParaRPr lang="pt-BR" sz="2200" dirty="0"/>
          </a:p>
          <a:p>
            <a:pPr lvl="0" algn="just"/>
            <a:r>
              <a:rPr lang="pt-BR" sz="2200" dirty="0"/>
              <a:t>Favorecer a participação das cidades na estrutura do Mercosul;</a:t>
            </a:r>
          </a:p>
          <a:p>
            <a:pPr lvl="0" algn="just"/>
            <a:r>
              <a:rPr lang="pt-BR" sz="2200" dirty="0"/>
              <a:t>Desenvolver e potencializar atividades comuns e integradas vinculadas à cultura, à recreação, ao esporte e ao turismo;</a:t>
            </a:r>
          </a:p>
          <a:p>
            <a:pPr lvl="0" algn="just"/>
            <a:r>
              <a:rPr lang="pt-BR" sz="2200" dirty="0"/>
              <a:t>Desenvolver e planejar o turismo regional;</a:t>
            </a:r>
          </a:p>
          <a:p>
            <a:pPr lvl="0" algn="just"/>
            <a:r>
              <a:rPr lang="pt-BR" sz="2200" dirty="0"/>
              <a:t>Impulsar a criação de unidades técnicas intermunicipais, com representação integrada, para a planificação e o desenvolvimento de projetos comuns e regionais.</a:t>
            </a:r>
          </a:p>
          <a:p>
            <a:endParaRPr lang="pt-BR" dirty="0"/>
          </a:p>
        </p:txBody>
      </p:sp>
      <p:pic>
        <p:nvPicPr>
          <p:cNvPr id="4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O Turismo na </a:t>
            </a:r>
            <a:r>
              <a:rPr lang="pt-BR" sz="2800" dirty="0" err="1">
                <a:solidFill>
                  <a:schemeClr val="tx1"/>
                </a:solidFill>
              </a:rPr>
              <a:t>Mercocidades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</a:t>
            </a:r>
            <a:r>
              <a:rPr lang="pt-BR" dirty="0"/>
              <a:t>Rede pode, então, também ser entendida como articuladora dos governos municipais, de modo a possibilitar que as cidades e, em consequência, os países membros do Mercosul, obtenham uma melhor inserção no mercado turístico internacional.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Isto </a:t>
            </a:r>
            <a:r>
              <a:rPr lang="pt-BR" dirty="0"/>
              <a:t>implica no desenvolvimento de projetos que aproveitem os potenciais turísticos de </a:t>
            </a:r>
            <a:r>
              <a:rPr lang="pt-BR" b="1" dirty="0"/>
              <a:t>ambos os lados da fronteira</a:t>
            </a:r>
            <a:r>
              <a:rPr lang="pt-BR" dirty="0"/>
              <a:t>, oferecendo </a:t>
            </a:r>
            <a:r>
              <a:rPr lang="pt-BR" b="1" dirty="0"/>
              <a:t>novos destinos,  atraindo investimentos para o setor </a:t>
            </a:r>
            <a:r>
              <a:rPr lang="pt-BR" dirty="0"/>
              <a:t>e, logo, ampliando a oferta de empregos e promovendo o desenvolvimento econômico da localidade e da região como um todo.</a:t>
            </a:r>
          </a:p>
        </p:txBody>
      </p:sp>
      <p:pic>
        <p:nvPicPr>
          <p:cNvPr id="4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+mn-lt"/>
              </a:rPr>
              <a:t>Projeto Capitais Gaúchas – Rota </a:t>
            </a:r>
            <a:r>
              <a:rPr lang="pt-BR" sz="2800" b="1" dirty="0" err="1">
                <a:solidFill>
                  <a:schemeClr val="tx1"/>
                </a:solidFill>
                <a:latin typeface="+mn-lt"/>
              </a:rPr>
              <a:t>Tchê</a:t>
            </a:r>
            <a:endParaRPr lang="pt-BR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Apropriada pela literatura e pela política – estando presente nos discursos literários de Jorge </a:t>
            </a:r>
            <a:r>
              <a:rPr lang="pt-BR" dirty="0" err="1"/>
              <a:t>Luis</a:t>
            </a:r>
            <a:r>
              <a:rPr lang="pt-BR" dirty="0"/>
              <a:t> Borges e Mário Quintana, por exemplo – a figura do gaúcho é exaltada e romantizada, representando um elemento nativista comum aos três países e é agora também utilizada para destacar as peculiaridades da região como destino turístico. </a:t>
            </a:r>
          </a:p>
        </p:txBody>
      </p:sp>
      <p:pic>
        <p:nvPicPr>
          <p:cNvPr id="4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Arial Narrow" pitchFamily="34" charset="0"/>
              </a:rPr>
              <a:t>Projeto Capitais Gaúchas – Rota </a:t>
            </a:r>
            <a:r>
              <a:rPr lang="pt-BR" sz="2400" b="1" dirty="0" err="1">
                <a:solidFill>
                  <a:schemeClr val="tx1"/>
                </a:solidFill>
                <a:latin typeface="Arial Narrow" pitchFamily="34" charset="0"/>
              </a:rPr>
              <a:t>Tchê</a:t>
            </a:r>
            <a:endParaRPr lang="pt-BR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Arial Narrow" pitchFamily="34" charset="0"/>
              </a:rPr>
              <a:t>Aproveitando-se deste elemento, a Rede </a:t>
            </a:r>
            <a:r>
              <a:rPr lang="pt-BR" dirty="0" err="1">
                <a:latin typeface="Arial Narrow" pitchFamily="34" charset="0"/>
              </a:rPr>
              <a:t>Mercocidades</a:t>
            </a:r>
            <a:r>
              <a:rPr lang="pt-BR" dirty="0">
                <a:latin typeface="Arial Narrow" pitchFamily="34" charset="0"/>
              </a:rPr>
              <a:t>, no encontro realizado pela Unidade Temática de Turismo, em junho de 2013, apresentou o projeto “Capitais Gaúchas – Rota </a:t>
            </a:r>
            <a:r>
              <a:rPr lang="pt-BR" dirty="0" err="1">
                <a:latin typeface="Arial Narrow" pitchFamily="34" charset="0"/>
              </a:rPr>
              <a:t>Tchê</a:t>
            </a:r>
            <a:r>
              <a:rPr lang="pt-BR" dirty="0">
                <a:latin typeface="Arial Narrow" pitchFamily="34" charset="0"/>
              </a:rPr>
              <a:t>”.  Trata-se de uma </a:t>
            </a:r>
            <a:r>
              <a:rPr lang="pt-BR" b="1" dirty="0">
                <a:latin typeface="Arial Narrow" pitchFamily="34" charset="0"/>
              </a:rPr>
              <a:t>proposta de melhor aproveitamento do potencial turístico da região</a:t>
            </a:r>
            <a:r>
              <a:rPr lang="pt-BR" dirty="0">
                <a:latin typeface="Arial Narrow" pitchFamily="34" charset="0"/>
              </a:rPr>
              <a:t>, articulando o patrimônio cultural e o natural. </a:t>
            </a:r>
          </a:p>
        </p:txBody>
      </p:sp>
      <p:pic>
        <p:nvPicPr>
          <p:cNvPr id="4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Arial Narrow" pitchFamily="34" charset="0"/>
              </a:rPr>
              <a:t>Projeto Capitais Gaúchas – Rota </a:t>
            </a:r>
            <a:r>
              <a:rPr lang="pt-BR" sz="2800" b="1" dirty="0" err="1">
                <a:solidFill>
                  <a:schemeClr val="tx1"/>
                </a:solidFill>
                <a:latin typeface="Arial Narrow" pitchFamily="34" charset="0"/>
              </a:rPr>
              <a:t>Tchê</a:t>
            </a:r>
            <a:endParaRPr lang="pt-BR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latin typeface="Arial Narrow" pitchFamily="34" charset="0"/>
              </a:rPr>
              <a:t>Numa primeira etapa, estariam envolvidos no projeto oito munícipios brasileiros, oito municípios uruguaios e quatro municípios argentinos. O desenvolvimento do projeto também deve apresentar um efeito multiplicador, “espalhando” o desenvolvimento gerado para os munícipios vizinhos aos envolvidos diretamente na rota. </a:t>
            </a:r>
          </a:p>
          <a:p>
            <a:pPr algn="just"/>
            <a:r>
              <a:rPr lang="pt-BR" dirty="0" smtClean="0">
                <a:latin typeface="Arial Narrow" pitchFamily="34" charset="0"/>
              </a:rPr>
              <a:t>Argentina</a:t>
            </a:r>
            <a:r>
              <a:rPr lang="pt-BR" dirty="0">
                <a:latin typeface="Arial Narrow" pitchFamily="34" charset="0"/>
              </a:rPr>
              <a:t>, Brasil e Uruguai são importantes receptores de fluxos de turismo </a:t>
            </a:r>
            <a:r>
              <a:rPr lang="pt-BR" dirty="0" err="1">
                <a:latin typeface="Arial Narrow" pitchFamily="34" charset="0"/>
              </a:rPr>
              <a:t>intra-regional</a:t>
            </a:r>
            <a:r>
              <a:rPr lang="pt-BR" dirty="0">
                <a:latin typeface="Arial Narrow" pitchFamily="34" charset="0"/>
              </a:rPr>
              <a:t>. </a:t>
            </a:r>
            <a:r>
              <a:rPr lang="pt-BR" dirty="0" smtClean="0">
                <a:latin typeface="Arial Narrow" pitchFamily="34" charset="0"/>
              </a:rPr>
              <a:t>Este </a:t>
            </a:r>
            <a:r>
              <a:rPr lang="pt-BR" dirty="0">
                <a:latin typeface="Arial Narrow" pitchFamily="34" charset="0"/>
              </a:rPr>
              <a:t>potencial de atração poderia, no entanto, ser ampliado através da oferta de um</a:t>
            </a:r>
            <a:r>
              <a:rPr lang="pt-BR" b="1" dirty="0">
                <a:latin typeface="Arial Narrow" pitchFamily="34" charset="0"/>
              </a:rPr>
              <a:t> produto em comum</a:t>
            </a:r>
            <a:r>
              <a:rPr lang="pt-BR" dirty="0">
                <a:latin typeface="Arial Narrow" pitchFamily="34" charset="0"/>
              </a:rPr>
              <a:t> e da </a:t>
            </a:r>
            <a:r>
              <a:rPr lang="pt-BR" b="1" dirty="0">
                <a:latin typeface="Arial Narrow" pitchFamily="34" charset="0"/>
              </a:rPr>
              <a:t>gestão compartilhada</a:t>
            </a:r>
            <a:r>
              <a:rPr lang="pt-BR" dirty="0">
                <a:latin typeface="Arial Narrow" pitchFamily="34" charset="0"/>
              </a:rPr>
              <a:t> deste. </a:t>
            </a:r>
            <a:endParaRPr lang="pt-BR" dirty="0" smtClean="0">
              <a:latin typeface="Arial Narrow" pitchFamily="34" charset="0"/>
            </a:endParaRPr>
          </a:p>
          <a:p>
            <a:endParaRPr lang="pt-BR" dirty="0"/>
          </a:p>
        </p:txBody>
      </p:sp>
      <p:pic>
        <p:nvPicPr>
          <p:cNvPr id="4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5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vitorpieri@gmail.com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44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Fluxos do Turismo por Subcontinente</a:t>
            </a: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46856" y="755411"/>
            <a:ext cx="8229600" cy="609329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b="1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3600" b="1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Arial Narrow" pitchFamily="34" charset="0"/>
            </a:endParaRPr>
          </a:p>
        </p:txBody>
      </p:sp>
      <p:pic>
        <p:nvPicPr>
          <p:cNvPr id="1026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ço Reservado para Conteúdo 3" descr="C:\Users\vitor\Desktop\mapas turismo\Mapas prontos\mapa_4 cor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28092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9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Turismo na América do Sul em  2011</a:t>
            </a: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46856" y="755411"/>
            <a:ext cx="8229600" cy="609329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Arial Narrow" pitchFamily="34" charset="0"/>
            </a:endParaRPr>
          </a:p>
        </p:txBody>
      </p:sp>
      <p:pic>
        <p:nvPicPr>
          <p:cNvPr id="1026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928688"/>
            <a:ext cx="7278687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46856" y="755411"/>
            <a:ext cx="8229600" cy="609329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3600" b="1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Arial Narrow" pitchFamily="34" charset="0"/>
            </a:endParaRPr>
          </a:p>
        </p:txBody>
      </p:sp>
      <p:pic>
        <p:nvPicPr>
          <p:cNvPr id="1026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353220"/>
              </p:ext>
            </p:extLst>
          </p:nvPr>
        </p:nvGraphicFramePr>
        <p:xfrm>
          <a:off x="1043608" y="1772816"/>
          <a:ext cx="7416824" cy="4004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/>
                <a:gridCol w="3960440"/>
              </a:tblGrid>
              <a:tr h="438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Fatores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Domésticos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Fatores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Externos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Bilaterais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9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Atrativos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Mobilidade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Comunicação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Segurança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Hospitalidade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Boa imagem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Marketing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Bens e serviços de qualidade elevada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Eventos internacionais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Comodidades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Clima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Estabilidade política e 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</a:rPr>
                        <a:t>econômica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Sanitários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Política Migratória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Câmbio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Legislação internacional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Ações de organismos supranacionais de turismo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Acordos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internacionais</a:t>
                      </a:r>
                      <a:r>
                        <a:rPr lang="en-US" sz="1200" b="1" dirty="0">
                          <a:effectLst/>
                        </a:rPr>
                        <a:t> de </a:t>
                      </a:r>
                      <a:r>
                        <a:rPr lang="en-US" sz="1200" b="1" dirty="0" err="1">
                          <a:effectLst/>
                        </a:rPr>
                        <a:t>mútua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cooperação</a:t>
                      </a:r>
                      <a:endParaRPr lang="pt-BR" sz="1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pt-B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395536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Elementos </a:t>
            </a:r>
            <a:r>
              <a:rPr lang="pt-BR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</a:t>
            </a:r>
            <a:br>
              <a:rPr lang="pt-BR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Promoção do Turismo </a:t>
            </a:r>
            <a:r>
              <a:rPr lang="pt-BR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Internacional</a:t>
            </a:r>
            <a:br>
              <a:rPr lang="pt-BR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  <a:r>
              <a:rPr lang="pt-BR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onte: </a:t>
            </a:r>
            <a:r>
              <a:rPr lang="pt-BR" sz="1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Pieri</a:t>
            </a:r>
            <a:r>
              <a:rPr lang="pt-BR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pt-BR" sz="1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Panosso</a:t>
            </a:r>
            <a:r>
              <a:rPr lang="pt-BR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2013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Níveis de Integração Regional</a:t>
            </a: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46856" y="755411"/>
            <a:ext cx="8229600" cy="609329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800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800" b="1" dirty="0" smtClean="0">
                <a:latin typeface="Arial Narrow" pitchFamily="34" charset="0"/>
              </a:rPr>
              <a:t>União Monetária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800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800" b="1" dirty="0" smtClean="0">
                <a:latin typeface="Arial Narrow" pitchFamily="34" charset="0"/>
              </a:rPr>
              <a:t>União Econômica / Política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800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800" b="1" dirty="0" smtClean="0">
                <a:latin typeface="Arial Narrow" pitchFamily="34" charset="0"/>
              </a:rPr>
              <a:t>Mercado Comum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800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800" b="1" dirty="0" smtClean="0">
                <a:latin typeface="Arial Narrow" pitchFamily="34" charset="0"/>
              </a:rPr>
              <a:t>União Aduaneira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800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800" b="1" dirty="0" smtClean="0">
                <a:latin typeface="Arial Narrow" pitchFamily="34" charset="0"/>
              </a:rPr>
              <a:t>Área de Livre Comércio</a:t>
            </a:r>
            <a:endParaRPr lang="pt-BR" sz="2800" b="1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3600" b="1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Arial Narrow" pitchFamily="34" charset="0"/>
            </a:endParaRPr>
          </a:p>
        </p:txBody>
      </p:sp>
      <p:pic>
        <p:nvPicPr>
          <p:cNvPr id="1026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V="1">
            <a:off x="6372200" y="1484784"/>
            <a:ext cx="0" cy="4392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1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7272808" cy="77809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Acordos de Integração na América do Sul</a:t>
            </a:r>
            <a:b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BR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46856" y="980727"/>
            <a:ext cx="8229600" cy="58679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t-BR" b="1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pt-BR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pt-BR" b="1" dirty="0" smtClean="0">
                <a:latin typeface="Arial Narrow" pitchFamily="34" charset="0"/>
              </a:rPr>
              <a:t>Os </a:t>
            </a:r>
            <a:r>
              <a:rPr lang="pt-BR" b="1" dirty="0">
                <a:latin typeface="Arial Narrow" pitchFamily="34" charset="0"/>
              </a:rPr>
              <a:t>principais arranjos institucionais e cooperativos na América do Sul: </a:t>
            </a:r>
          </a:p>
          <a:p>
            <a:endParaRPr lang="pt-BR" b="1" dirty="0">
              <a:latin typeface="Arial Narrow" pitchFamily="34" charset="0"/>
            </a:endParaRPr>
          </a:p>
          <a:p>
            <a:r>
              <a:rPr lang="pt-BR" b="1" dirty="0">
                <a:latin typeface="Arial Narrow" pitchFamily="34" charset="0"/>
              </a:rPr>
              <a:t>Grupo Misto de Cooperação Industrial entre Brasil e Argentina (1961), o espírito de Uruguaiana</a:t>
            </a:r>
          </a:p>
          <a:p>
            <a:endParaRPr lang="pt-BR" b="1" dirty="0">
              <a:latin typeface="Arial Narrow" pitchFamily="34" charset="0"/>
            </a:endParaRPr>
          </a:p>
          <a:p>
            <a:r>
              <a:rPr lang="pt-BR" b="1" dirty="0">
                <a:latin typeface="Arial Narrow" pitchFamily="34" charset="0"/>
              </a:rPr>
              <a:t>O Fundo Financeiro para o Desenvolvimento da Bacia do Plata  (FONPLATA) (1969)</a:t>
            </a:r>
          </a:p>
          <a:p>
            <a:endParaRPr lang="pt-BR" b="1" dirty="0">
              <a:latin typeface="Arial Narrow" pitchFamily="34" charset="0"/>
            </a:endParaRPr>
          </a:p>
          <a:p>
            <a:r>
              <a:rPr lang="pt-BR" b="1" dirty="0">
                <a:latin typeface="Arial Narrow" pitchFamily="34" charset="0"/>
              </a:rPr>
              <a:t>O Tratado de </a:t>
            </a:r>
            <a:r>
              <a:rPr lang="pt-BR" b="1" dirty="0" err="1">
                <a:latin typeface="Arial Narrow" pitchFamily="34" charset="0"/>
              </a:rPr>
              <a:t>Itaipú</a:t>
            </a:r>
            <a:r>
              <a:rPr lang="pt-BR" b="1" dirty="0">
                <a:latin typeface="Arial Narrow" pitchFamily="34" charset="0"/>
              </a:rPr>
              <a:t> (1973)</a:t>
            </a:r>
          </a:p>
          <a:p>
            <a:endParaRPr lang="pt-BR" b="1" dirty="0">
              <a:latin typeface="Arial Narrow" pitchFamily="34" charset="0"/>
            </a:endParaRPr>
          </a:p>
          <a:p>
            <a:r>
              <a:rPr lang="pt-BR" b="1" dirty="0">
                <a:latin typeface="Arial Narrow" pitchFamily="34" charset="0"/>
              </a:rPr>
              <a:t> A OTCA (1978)</a:t>
            </a:r>
          </a:p>
          <a:p>
            <a:endParaRPr lang="pt-BR" b="1" dirty="0">
              <a:latin typeface="Arial Narrow" pitchFamily="34" charset="0"/>
            </a:endParaRPr>
          </a:p>
          <a:p>
            <a:r>
              <a:rPr lang="pt-BR" b="1" dirty="0">
                <a:latin typeface="Arial Narrow" pitchFamily="34" charset="0"/>
              </a:rPr>
              <a:t>O acordo tripartite (1979) fim da crise </a:t>
            </a:r>
            <a:r>
              <a:rPr lang="pt-BR" b="1" dirty="0" err="1">
                <a:latin typeface="Arial Narrow" pitchFamily="34" charset="0"/>
              </a:rPr>
              <a:t>Itaipú</a:t>
            </a:r>
            <a:r>
              <a:rPr lang="pt-BR" b="1" dirty="0">
                <a:latin typeface="Arial Narrow" pitchFamily="34" charset="0"/>
              </a:rPr>
              <a:t>/Corpus</a:t>
            </a:r>
          </a:p>
          <a:p>
            <a:endParaRPr lang="pt-BR" b="1" dirty="0">
              <a:latin typeface="Arial Narrow" pitchFamily="34" charset="0"/>
            </a:endParaRPr>
          </a:p>
          <a:p>
            <a:r>
              <a:rPr lang="pt-BR" b="1" dirty="0">
                <a:latin typeface="Arial Narrow" pitchFamily="34" charset="0"/>
              </a:rPr>
              <a:t>Da ALALC (1960) à ALADI (1980)</a:t>
            </a:r>
          </a:p>
          <a:p>
            <a:endParaRPr lang="pt-BR" b="1" dirty="0">
              <a:latin typeface="Arial Narrow" pitchFamily="34" charset="0"/>
            </a:endParaRPr>
          </a:p>
          <a:p>
            <a:r>
              <a:rPr lang="pt-BR" b="1" dirty="0">
                <a:latin typeface="Arial Narrow" pitchFamily="34" charset="0"/>
              </a:rPr>
              <a:t>A Declaração de </a:t>
            </a:r>
            <a:r>
              <a:rPr lang="pt-BR" b="1" dirty="0" err="1">
                <a:latin typeface="Arial Narrow" pitchFamily="34" charset="0"/>
              </a:rPr>
              <a:t>Iguaçú</a:t>
            </a:r>
            <a:r>
              <a:rPr lang="pt-BR" b="1" dirty="0">
                <a:latin typeface="Arial Narrow" pitchFamily="34" charset="0"/>
              </a:rPr>
              <a:t> (1985) </a:t>
            </a:r>
          </a:p>
          <a:p>
            <a:endParaRPr lang="pt-BR" b="1" dirty="0">
              <a:latin typeface="Arial Narrow" pitchFamily="34" charset="0"/>
            </a:endParaRPr>
          </a:p>
          <a:p>
            <a:r>
              <a:rPr lang="pt-BR" b="1" dirty="0">
                <a:latin typeface="Arial Narrow" pitchFamily="34" charset="0"/>
              </a:rPr>
              <a:t>O acordo nuclear de confiança mútua e o tratado de integração, cooperação e desenvolvimento (1988) BRA/ARG</a:t>
            </a:r>
          </a:p>
          <a:p>
            <a:endParaRPr lang="pt-BR" b="1" dirty="0">
              <a:latin typeface="Arial Narrow" pitchFamily="34" charset="0"/>
            </a:endParaRPr>
          </a:p>
          <a:p>
            <a:r>
              <a:rPr lang="pt-BR" b="1" dirty="0">
                <a:latin typeface="Arial Narrow" pitchFamily="34" charset="0"/>
              </a:rPr>
              <a:t>Democratização e  descentralização. A expansão das atividades </a:t>
            </a:r>
            <a:r>
              <a:rPr lang="pt-BR" b="1" dirty="0" err="1">
                <a:latin typeface="Arial Narrow" pitchFamily="34" charset="0"/>
              </a:rPr>
              <a:t>paradiplomáticas</a:t>
            </a:r>
            <a:r>
              <a:rPr lang="pt-BR" b="1" dirty="0">
                <a:latin typeface="Arial Narrow" pitchFamily="34" charset="0"/>
              </a:rPr>
              <a:t>: 83-RJ, 87-Rio e RS, 89-SP</a:t>
            </a:r>
          </a:p>
          <a:p>
            <a:endParaRPr lang="pt-BR" b="1" dirty="0">
              <a:latin typeface="Arial Narrow" pitchFamily="34" charset="0"/>
            </a:endParaRPr>
          </a:p>
          <a:p>
            <a:r>
              <a:rPr lang="pt-BR" b="1" dirty="0">
                <a:latin typeface="Arial Narrow" pitchFamily="34" charset="0"/>
              </a:rPr>
              <a:t>Anos 90, neoliberalismo e a perspectiva da “autonomia pela integração” (VIGEVANI, 2003): MERCOSUL, ALCSA (1993), ALCA (1994) e o IIRSA (2000)</a:t>
            </a:r>
          </a:p>
          <a:p>
            <a:endParaRPr lang="pt-BR" b="1" dirty="0">
              <a:latin typeface="Arial Narrow" pitchFamily="34" charset="0"/>
            </a:endParaRPr>
          </a:p>
          <a:p>
            <a:r>
              <a:rPr lang="pt-BR" b="1" dirty="0">
                <a:latin typeface="Arial Narrow" pitchFamily="34" charset="0"/>
              </a:rPr>
              <a:t>Primeira década dos anos 2000, o </a:t>
            </a:r>
            <a:r>
              <a:rPr lang="pt-BR" b="1" dirty="0" err="1">
                <a:latin typeface="Arial Narrow" pitchFamily="34" charset="0"/>
              </a:rPr>
              <a:t>neodesenvolvimentismo</a:t>
            </a:r>
            <a:r>
              <a:rPr lang="pt-BR" b="1" dirty="0">
                <a:latin typeface="Arial Narrow" pitchFamily="34" charset="0"/>
              </a:rPr>
              <a:t> e a perspectiva da “autonomia pela diversificação”  (VIGEVANI, 2007). Novos Arranjos, ALBA (2004), UNASUL (2008), CELAC (2010) e os novos fóruns de diálogo IBAS, BRICS e G20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b="1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 smtClean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Arial Narrow" pitchFamily="34" charset="0"/>
            </a:endParaRPr>
          </a:p>
        </p:txBody>
      </p:sp>
      <p:pic>
        <p:nvPicPr>
          <p:cNvPr id="1026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/>
            </a:r>
            <a:br>
              <a:rPr lang="pt-BR" sz="2800" dirty="0" smtClean="0">
                <a:solidFill>
                  <a:schemeClr val="tx1"/>
                </a:solidFill>
              </a:rPr>
            </a:br>
            <a:r>
              <a:rPr lang="pt-BR" sz="2800" dirty="0" smtClean="0">
                <a:solidFill>
                  <a:schemeClr val="tx1"/>
                </a:solidFill>
              </a:rPr>
              <a:t>Dilemas e Desafios da Integração na América Latina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Eixo Universalista/Progressista: Brasília, </a:t>
            </a:r>
            <a:r>
              <a:rPr lang="pt-BR" dirty="0"/>
              <a:t>Buenos </a:t>
            </a:r>
            <a:r>
              <a:rPr lang="pt-BR" dirty="0" smtClean="0"/>
              <a:t>Aires e Caracas;</a:t>
            </a:r>
          </a:p>
          <a:p>
            <a:pPr algn="just"/>
            <a:r>
              <a:rPr lang="pt-BR" sz="1400" dirty="0" smtClean="0"/>
              <a:t>Integração </a:t>
            </a:r>
            <a:r>
              <a:rPr lang="pt-BR" sz="1400" dirty="0"/>
              <a:t>autônoma e correção de assimetrias e ênfase no Norte-Sul;</a:t>
            </a:r>
          </a:p>
          <a:p>
            <a:pPr algn="just"/>
            <a:r>
              <a:rPr lang="pt-BR" sz="1400" dirty="0"/>
              <a:t>Surgimento da ALBA (2006) e a proposta de diferenciar a “nossa América” da “outra América”; </a:t>
            </a:r>
          </a:p>
          <a:p>
            <a:pPr algn="just"/>
            <a:r>
              <a:rPr lang="pt-BR" sz="1400" dirty="0"/>
              <a:t>Criação da UNASUL (2007);</a:t>
            </a:r>
          </a:p>
          <a:p>
            <a:pPr algn="just"/>
            <a:r>
              <a:rPr lang="pt-BR" sz="1400" dirty="0"/>
              <a:t>Fortalecimento do Mercosul;</a:t>
            </a:r>
          </a:p>
          <a:p>
            <a:pPr algn="just"/>
            <a:r>
              <a:rPr lang="pt-BR" sz="1400" dirty="0"/>
              <a:t>Criação da CELAC.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Eixo </a:t>
            </a:r>
            <a:r>
              <a:rPr lang="pt-BR" dirty="0" smtClean="0"/>
              <a:t>Americanista/Conservador</a:t>
            </a:r>
            <a:r>
              <a:rPr lang="pt-BR" dirty="0"/>
              <a:t>:  </a:t>
            </a:r>
            <a:r>
              <a:rPr lang="pt-BR" dirty="0" smtClean="0"/>
              <a:t>Cidade </a:t>
            </a:r>
            <a:r>
              <a:rPr lang="pt-BR" dirty="0"/>
              <a:t>do México, Bogotá e Santiago;</a:t>
            </a:r>
          </a:p>
          <a:p>
            <a:pPr algn="just"/>
            <a:r>
              <a:rPr lang="pt-BR" sz="1400" dirty="0" err="1"/>
              <a:t>TLCs</a:t>
            </a:r>
            <a:r>
              <a:rPr lang="pt-BR" sz="1400" dirty="0"/>
              <a:t> com Estados Unidos;</a:t>
            </a:r>
          </a:p>
          <a:p>
            <a:pPr algn="just"/>
            <a:r>
              <a:rPr lang="pt-BR" sz="1400" dirty="0"/>
              <a:t>Aliança do </a:t>
            </a:r>
            <a:r>
              <a:rPr lang="pt-BR" sz="1400" dirty="0" smtClean="0"/>
              <a:t>Pacífico</a:t>
            </a:r>
            <a:endParaRPr lang="pt-BR" sz="1400" dirty="0"/>
          </a:p>
        </p:txBody>
      </p:sp>
      <p:pic>
        <p:nvPicPr>
          <p:cNvPr id="7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Quem Elabora Políticas Públicas no Mercosul?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39725" algn="just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 dirty="0">
                <a:latin typeface="Arial" charset="0"/>
              </a:rPr>
              <a:t>- </a:t>
            </a:r>
            <a:r>
              <a:rPr lang="pt-BR" sz="2000" b="1" dirty="0" err="1">
                <a:latin typeface="+mj-lt"/>
              </a:rPr>
              <a:t>Mercocidades</a:t>
            </a:r>
            <a:r>
              <a:rPr lang="pt-BR" sz="2000" dirty="0">
                <a:latin typeface="+mj-lt"/>
              </a:rPr>
              <a:t>. Surge em 1995. </a:t>
            </a:r>
          </a:p>
          <a:p>
            <a:pPr marL="741363" lvl="1" indent="-2825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latin typeface="+mj-lt"/>
              </a:rPr>
              <a:t>	Cidades Fundadoras: Assunção (Paraguai), Montevideo (Uruguai), Rosário, Córdoba, La Plata e Buenos Aires (Argentina), e também Florianópolis, Curitiba, Brasília, Salvador e Rio de Janeiro (Brasil).</a:t>
            </a:r>
          </a:p>
          <a:p>
            <a:pPr lvl="2" indent="-2270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b="1" dirty="0">
              <a:latin typeface="+mj-lt"/>
            </a:endParaRPr>
          </a:p>
          <a:p>
            <a:pPr marL="741363" lvl="1" indent="-282575">
              <a:buFont typeface="Arial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+mj-lt"/>
              </a:rPr>
              <a:t>REMI: Reunião de Municípios e Intendências</a:t>
            </a:r>
            <a:r>
              <a:rPr lang="pt-BR" dirty="0">
                <a:latin typeface="+mj-lt"/>
              </a:rPr>
              <a:t>. Surge em 2000.</a:t>
            </a:r>
          </a:p>
          <a:p>
            <a:pPr marL="741363" lvl="1" indent="-2825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dirty="0">
              <a:latin typeface="+mj-lt"/>
            </a:endParaRPr>
          </a:p>
          <a:p>
            <a:pPr marL="741363" lvl="1" indent="-282575">
              <a:buFont typeface="Arial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+mj-lt"/>
              </a:rPr>
              <a:t>Fórum Consultivo do Mercosul</a:t>
            </a:r>
            <a:r>
              <a:rPr lang="pt-BR" dirty="0">
                <a:latin typeface="+mj-lt"/>
              </a:rPr>
              <a:t>. Implementado em 2007. </a:t>
            </a:r>
          </a:p>
          <a:p>
            <a:pPr marL="741363" lvl="1" indent="-2825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dirty="0">
              <a:latin typeface="+mj-lt"/>
            </a:endParaRPr>
          </a:p>
          <a:p>
            <a:pPr marL="741363" lvl="1" indent="-282575">
              <a:buFont typeface="Arial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+mj-lt"/>
              </a:rPr>
              <a:t>FOCEM: Fundo para a </a:t>
            </a:r>
            <a:r>
              <a:rPr lang="pt-BR" b="1" dirty="0" err="1">
                <a:latin typeface="+mj-lt"/>
              </a:rPr>
              <a:t>Convergencia</a:t>
            </a:r>
            <a:r>
              <a:rPr lang="pt-BR" b="1" dirty="0">
                <a:latin typeface="+mj-lt"/>
              </a:rPr>
              <a:t> Estrutural do Mercosul</a:t>
            </a:r>
            <a:r>
              <a:rPr lang="pt-BR" dirty="0">
                <a:latin typeface="+mj-lt"/>
              </a:rPr>
              <a:t>. Surge em 2007.</a:t>
            </a:r>
          </a:p>
          <a:p>
            <a:endParaRPr lang="pt-BR" sz="2000" dirty="0">
              <a:latin typeface="Arial Narrow" pitchFamily="34" charset="0"/>
            </a:endParaRPr>
          </a:p>
        </p:txBody>
      </p:sp>
      <p:pic>
        <p:nvPicPr>
          <p:cNvPr id="4" name="Picture 2" descr="C:\Users\vitor\AppData\Local\Temp\Grupo Pesquis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313</TotalTime>
  <Words>1225</Words>
  <Application>Microsoft Office PowerPoint</Application>
  <PresentationFormat>Apresentação na tela (4:3)</PresentationFormat>
  <Paragraphs>166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Brilho</vt:lpstr>
      <vt:lpstr>Apresentação do PowerPoint</vt:lpstr>
      <vt:lpstr>Fluxos do Turismo Internacional</vt:lpstr>
      <vt:lpstr>Fluxos do Turismo por Subcontinente</vt:lpstr>
      <vt:lpstr>Turismo na América do Sul em  2011</vt:lpstr>
      <vt:lpstr>Elementos de Promoção do Turismo Internacional Fonte: Pieri &amp; Panosso, 2013 </vt:lpstr>
      <vt:lpstr>Níveis de Integração Regional</vt:lpstr>
      <vt:lpstr>Acordos de Integração na América do Sul </vt:lpstr>
      <vt:lpstr> Dilemas e Desafios da Integração na América Latina</vt:lpstr>
      <vt:lpstr>Quem Elabora Políticas Públicas no Mercosul?</vt:lpstr>
      <vt:lpstr>Apresentação do PowerPoint</vt:lpstr>
      <vt:lpstr>O exemplo do Fundo para a Convergência Estrutural do Mercosul (2004); </vt:lpstr>
      <vt:lpstr>Política Públicas e Integração Regional: O debate do turismo na paradiplomacia </vt:lpstr>
      <vt:lpstr>Paradiplomacia Subnacional das Cidades</vt:lpstr>
      <vt:lpstr>Transnacionalização de Empresas na América do Sul Fonte: Senhoras, 2010</vt:lpstr>
      <vt:lpstr>Inserção Internacional das Cidades</vt:lpstr>
      <vt:lpstr>Estrutura da Mercocidades</vt:lpstr>
      <vt:lpstr>Evolução do Mercocidades</vt:lpstr>
      <vt:lpstr>Apresentação do PowerPoint</vt:lpstr>
      <vt:lpstr>Apresentação do PowerPoint</vt:lpstr>
      <vt:lpstr>O Turismo na Mercocidades </vt:lpstr>
      <vt:lpstr>O Turismo na Mercocidades </vt:lpstr>
      <vt:lpstr>O Turismo na Mercocidades </vt:lpstr>
      <vt:lpstr>O Turismo na Mercocidades </vt:lpstr>
      <vt:lpstr>O Turismo na Mercocidades </vt:lpstr>
      <vt:lpstr>Projeto Capitais Gaúchas – Rota Tchê</vt:lpstr>
      <vt:lpstr>Projeto Capitais Gaúchas – Rota Tchê</vt:lpstr>
      <vt:lpstr>Projeto Capitais Gaúchas – Rota Tchê</vt:lpstr>
      <vt:lpstr>vitorpieri@gmail.com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Seminário de Turismo e Paradiplomacia das Cidades</dc:title>
  <dc:creator>vitor</dc:creator>
  <cp:lastModifiedBy>Setor de Audiovisual</cp:lastModifiedBy>
  <cp:revision>38</cp:revision>
  <dcterms:created xsi:type="dcterms:W3CDTF">2014-03-20T17:05:53Z</dcterms:created>
  <dcterms:modified xsi:type="dcterms:W3CDTF">2014-08-19T00:06:54Z</dcterms:modified>
</cp:coreProperties>
</file>