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3" r:id="rId3"/>
    <p:sldId id="320" r:id="rId4"/>
    <p:sldId id="321" r:id="rId5"/>
    <p:sldId id="317" r:id="rId6"/>
    <p:sldId id="318" r:id="rId7"/>
    <p:sldId id="319" r:id="rId8"/>
    <p:sldId id="304" r:id="rId9"/>
    <p:sldId id="305" r:id="rId10"/>
    <p:sldId id="306" r:id="rId11"/>
    <p:sldId id="307" r:id="rId12"/>
    <p:sldId id="308" r:id="rId13"/>
    <p:sldId id="314" r:id="rId14"/>
    <p:sldId id="309" r:id="rId15"/>
    <p:sldId id="310" r:id="rId16"/>
    <p:sldId id="291" r:id="rId17"/>
    <p:sldId id="258" r:id="rId18"/>
    <p:sldId id="257" r:id="rId19"/>
    <p:sldId id="292" r:id="rId20"/>
    <p:sldId id="263" r:id="rId21"/>
    <p:sldId id="294" r:id="rId22"/>
    <p:sldId id="295" r:id="rId23"/>
    <p:sldId id="297" r:id="rId24"/>
    <p:sldId id="298" r:id="rId25"/>
    <p:sldId id="322" r:id="rId26"/>
    <p:sldId id="510" r:id="rId27"/>
    <p:sldId id="323" r:id="rId28"/>
    <p:sldId id="386"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159F3-A9FE-40E2-8C30-921FD1541C64}"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3C109F1-D522-4F65-B198-FEF241DE8EED}">
      <dgm:prSet/>
      <dgm:spPr/>
      <dgm:t>
        <a:bodyPr/>
        <a:lstStyle/>
        <a:p>
          <a:r>
            <a:rPr lang="pt-BR"/>
            <a:t>To start – Lectures from last week (14/1)</a:t>
          </a:r>
          <a:endParaRPr lang="en-US"/>
        </a:p>
      </dgm:t>
    </dgm:pt>
    <dgm:pt modelId="{DECB53AC-ED24-4E8D-8E5B-3371C33788CE}" type="parTrans" cxnId="{5C44B4CB-C7AF-4536-B1DA-FDF3EC6920F8}">
      <dgm:prSet/>
      <dgm:spPr/>
      <dgm:t>
        <a:bodyPr/>
        <a:lstStyle/>
        <a:p>
          <a:endParaRPr lang="en-US"/>
        </a:p>
      </dgm:t>
    </dgm:pt>
    <dgm:pt modelId="{D38B487D-A78C-4EEA-862B-88C629BD60F8}" type="sibTrans" cxnId="{5C44B4CB-C7AF-4536-B1DA-FDF3EC6920F8}">
      <dgm:prSet/>
      <dgm:spPr/>
      <dgm:t>
        <a:bodyPr/>
        <a:lstStyle/>
        <a:p>
          <a:endParaRPr lang="en-US"/>
        </a:p>
      </dgm:t>
    </dgm:pt>
    <dgm:pt modelId="{6045F446-0794-433C-AD2B-70435BF6C4E4}">
      <dgm:prSet/>
      <dgm:spPr/>
      <dgm:t>
        <a:bodyPr/>
        <a:lstStyle/>
        <a:p>
          <a:r>
            <a:rPr lang="pt-BR"/>
            <a:t>PART 1 – INTRO ACTIVITY - VIDs</a:t>
          </a:r>
          <a:endParaRPr lang="en-US"/>
        </a:p>
      </dgm:t>
    </dgm:pt>
    <dgm:pt modelId="{683F6D05-D051-45A8-9D44-CE56CB991E7E}" type="parTrans" cxnId="{3F9D5B2F-8015-4C4C-91E2-221D335FD9A1}">
      <dgm:prSet/>
      <dgm:spPr/>
      <dgm:t>
        <a:bodyPr/>
        <a:lstStyle/>
        <a:p>
          <a:endParaRPr lang="en-US"/>
        </a:p>
      </dgm:t>
    </dgm:pt>
    <dgm:pt modelId="{5453EA6B-8602-4E36-BF88-E5B750A64B97}" type="sibTrans" cxnId="{3F9D5B2F-8015-4C4C-91E2-221D335FD9A1}">
      <dgm:prSet/>
      <dgm:spPr/>
      <dgm:t>
        <a:bodyPr/>
        <a:lstStyle/>
        <a:p>
          <a:endParaRPr lang="en-US"/>
        </a:p>
      </dgm:t>
    </dgm:pt>
    <dgm:pt modelId="{7DFF0EEC-5E5B-41AE-A687-157E5C99F9B5}">
      <dgm:prSet/>
      <dgm:spPr/>
      <dgm:t>
        <a:bodyPr/>
        <a:lstStyle/>
        <a:p>
          <a:r>
            <a:rPr lang="pt-BR"/>
            <a:t>PART II – GEERTZ</a:t>
          </a:r>
          <a:endParaRPr lang="en-US"/>
        </a:p>
      </dgm:t>
    </dgm:pt>
    <dgm:pt modelId="{FF88BBCA-CDFE-40F2-A974-D0F3A81686A0}" type="parTrans" cxnId="{FF7CDC1A-2ECF-460A-9CE3-C9394A8DF852}">
      <dgm:prSet/>
      <dgm:spPr/>
      <dgm:t>
        <a:bodyPr/>
        <a:lstStyle/>
        <a:p>
          <a:endParaRPr lang="en-US"/>
        </a:p>
      </dgm:t>
    </dgm:pt>
    <dgm:pt modelId="{291145CA-10E3-45B5-BD98-6F3865A18F73}" type="sibTrans" cxnId="{FF7CDC1A-2ECF-460A-9CE3-C9394A8DF852}">
      <dgm:prSet/>
      <dgm:spPr/>
      <dgm:t>
        <a:bodyPr/>
        <a:lstStyle/>
        <a:p>
          <a:endParaRPr lang="en-US"/>
        </a:p>
      </dgm:t>
    </dgm:pt>
    <dgm:pt modelId="{94B9C617-563B-473D-8EF5-2B40FA5F7869}">
      <dgm:prSet/>
      <dgm:spPr/>
      <dgm:t>
        <a:bodyPr/>
        <a:lstStyle/>
        <a:p>
          <a:r>
            <a:rPr lang="pt-BR"/>
            <a:t>PART III – OSDE debate</a:t>
          </a:r>
          <a:endParaRPr lang="en-US"/>
        </a:p>
      </dgm:t>
    </dgm:pt>
    <dgm:pt modelId="{BBC74FAD-128C-4FB7-8ECA-387E9A91DF80}" type="parTrans" cxnId="{209709D1-1B68-4F19-A026-CB8A437BBDD5}">
      <dgm:prSet/>
      <dgm:spPr/>
      <dgm:t>
        <a:bodyPr/>
        <a:lstStyle/>
        <a:p>
          <a:endParaRPr lang="en-US"/>
        </a:p>
      </dgm:t>
    </dgm:pt>
    <dgm:pt modelId="{96BD0C0D-9738-404D-A43A-1088DB340182}" type="sibTrans" cxnId="{209709D1-1B68-4F19-A026-CB8A437BBDD5}">
      <dgm:prSet/>
      <dgm:spPr/>
      <dgm:t>
        <a:bodyPr/>
        <a:lstStyle/>
        <a:p>
          <a:endParaRPr lang="en-US"/>
        </a:p>
      </dgm:t>
    </dgm:pt>
    <dgm:pt modelId="{BAFC10A5-4B2C-472D-A7AD-1D1BDBCDFED2}" type="pres">
      <dgm:prSet presAssocID="{5ED159F3-A9FE-40E2-8C30-921FD1541C64}" presName="root" presStyleCnt="0">
        <dgm:presLayoutVars>
          <dgm:dir/>
          <dgm:resizeHandles val="exact"/>
        </dgm:presLayoutVars>
      </dgm:prSet>
      <dgm:spPr/>
    </dgm:pt>
    <dgm:pt modelId="{E955BC9C-9E45-43A4-BC5B-8CC0DFCB9AF2}" type="pres">
      <dgm:prSet presAssocID="{03C109F1-D522-4F65-B198-FEF241DE8EED}" presName="compNode" presStyleCnt="0"/>
      <dgm:spPr/>
    </dgm:pt>
    <dgm:pt modelId="{F290732A-A84D-4786-98D6-91162552DBDC}" type="pres">
      <dgm:prSet presAssocID="{03C109F1-D522-4F65-B198-FEF241DE8EED}" presName="bgRect" presStyleLbl="bgShp" presStyleIdx="0" presStyleCnt="4"/>
      <dgm:spPr/>
    </dgm:pt>
    <dgm:pt modelId="{053FB420-02D6-4D47-9C48-0EDF0039E81E}" type="pres">
      <dgm:prSet presAssocID="{03C109F1-D522-4F65-B198-FEF241DE8E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endar Week"/>
        </a:ext>
      </dgm:extLst>
    </dgm:pt>
    <dgm:pt modelId="{9F10E189-3C18-4F3A-A771-51CBD43E596D}" type="pres">
      <dgm:prSet presAssocID="{03C109F1-D522-4F65-B198-FEF241DE8EED}" presName="spaceRect" presStyleCnt="0"/>
      <dgm:spPr/>
    </dgm:pt>
    <dgm:pt modelId="{03C6882E-6490-469E-A32F-2962108E158C}" type="pres">
      <dgm:prSet presAssocID="{03C109F1-D522-4F65-B198-FEF241DE8EED}" presName="parTx" presStyleLbl="revTx" presStyleIdx="0" presStyleCnt="4">
        <dgm:presLayoutVars>
          <dgm:chMax val="0"/>
          <dgm:chPref val="0"/>
        </dgm:presLayoutVars>
      </dgm:prSet>
      <dgm:spPr/>
    </dgm:pt>
    <dgm:pt modelId="{51EB730D-5DE0-4622-B171-1D452B6856DF}" type="pres">
      <dgm:prSet presAssocID="{D38B487D-A78C-4EEA-862B-88C629BD60F8}" presName="sibTrans" presStyleCnt="0"/>
      <dgm:spPr/>
    </dgm:pt>
    <dgm:pt modelId="{3653299D-1B06-453B-A5C8-D30787DDA969}" type="pres">
      <dgm:prSet presAssocID="{6045F446-0794-433C-AD2B-70435BF6C4E4}" presName="compNode" presStyleCnt="0"/>
      <dgm:spPr/>
    </dgm:pt>
    <dgm:pt modelId="{8BA6F331-3902-4CC7-B3C9-EA8B82E6BC5A}" type="pres">
      <dgm:prSet presAssocID="{6045F446-0794-433C-AD2B-70435BF6C4E4}" presName="bgRect" presStyleLbl="bgShp" presStyleIdx="1" presStyleCnt="4"/>
      <dgm:spPr/>
    </dgm:pt>
    <dgm:pt modelId="{AE205A25-AD07-4FF7-A152-A07C6341A91B}" type="pres">
      <dgm:prSet presAssocID="{6045F446-0794-433C-AD2B-70435BF6C4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bric Report Library"/>
        </a:ext>
      </dgm:extLst>
    </dgm:pt>
    <dgm:pt modelId="{045AFDA2-A7C3-48BF-B9EF-A49BEA5AAC9A}" type="pres">
      <dgm:prSet presAssocID="{6045F446-0794-433C-AD2B-70435BF6C4E4}" presName="spaceRect" presStyleCnt="0"/>
      <dgm:spPr/>
    </dgm:pt>
    <dgm:pt modelId="{F4919844-2E34-4288-BAF6-FDFB39001092}" type="pres">
      <dgm:prSet presAssocID="{6045F446-0794-433C-AD2B-70435BF6C4E4}" presName="parTx" presStyleLbl="revTx" presStyleIdx="1" presStyleCnt="4">
        <dgm:presLayoutVars>
          <dgm:chMax val="0"/>
          <dgm:chPref val="0"/>
        </dgm:presLayoutVars>
      </dgm:prSet>
      <dgm:spPr/>
    </dgm:pt>
    <dgm:pt modelId="{55C9D150-2C4F-44A7-AF75-84F55364D6B4}" type="pres">
      <dgm:prSet presAssocID="{5453EA6B-8602-4E36-BF88-E5B750A64B97}" presName="sibTrans" presStyleCnt="0"/>
      <dgm:spPr/>
    </dgm:pt>
    <dgm:pt modelId="{575C9894-B80E-427E-BA4B-A0A02CC5F07A}" type="pres">
      <dgm:prSet presAssocID="{7DFF0EEC-5E5B-41AE-A687-157E5C99F9B5}" presName="compNode" presStyleCnt="0"/>
      <dgm:spPr/>
    </dgm:pt>
    <dgm:pt modelId="{5499F3B0-1D29-4A59-BEBA-2EB9078FA8E5}" type="pres">
      <dgm:prSet presAssocID="{7DFF0EEC-5E5B-41AE-A687-157E5C99F9B5}" presName="bgRect" presStyleLbl="bgShp" presStyleIdx="2" presStyleCnt="4"/>
      <dgm:spPr/>
    </dgm:pt>
    <dgm:pt modelId="{73192920-C2EA-4994-8114-53149069A3F6}" type="pres">
      <dgm:prSet presAssocID="{7DFF0EEC-5E5B-41AE-A687-157E5C99F9B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mbrella"/>
        </a:ext>
      </dgm:extLst>
    </dgm:pt>
    <dgm:pt modelId="{301B5105-8570-4C71-B8E7-9D0B16E2DB48}" type="pres">
      <dgm:prSet presAssocID="{7DFF0EEC-5E5B-41AE-A687-157E5C99F9B5}" presName="spaceRect" presStyleCnt="0"/>
      <dgm:spPr/>
    </dgm:pt>
    <dgm:pt modelId="{1128AD3C-1725-4141-9033-3647263D05FB}" type="pres">
      <dgm:prSet presAssocID="{7DFF0EEC-5E5B-41AE-A687-157E5C99F9B5}" presName="parTx" presStyleLbl="revTx" presStyleIdx="2" presStyleCnt="4">
        <dgm:presLayoutVars>
          <dgm:chMax val="0"/>
          <dgm:chPref val="0"/>
        </dgm:presLayoutVars>
      </dgm:prSet>
      <dgm:spPr/>
    </dgm:pt>
    <dgm:pt modelId="{7ADBBC0F-D67E-43B5-BA10-E785079CE9F9}" type="pres">
      <dgm:prSet presAssocID="{291145CA-10E3-45B5-BD98-6F3865A18F73}" presName="sibTrans" presStyleCnt="0"/>
      <dgm:spPr/>
    </dgm:pt>
    <dgm:pt modelId="{E0F0FD42-6389-474D-8A8C-70FC1292D16C}" type="pres">
      <dgm:prSet presAssocID="{94B9C617-563B-473D-8EF5-2B40FA5F7869}" presName="compNode" presStyleCnt="0"/>
      <dgm:spPr/>
    </dgm:pt>
    <dgm:pt modelId="{86E07542-F4F9-4B34-A4D6-414DD0A4A543}" type="pres">
      <dgm:prSet presAssocID="{94B9C617-563B-473D-8EF5-2B40FA5F7869}" presName="bgRect" presStyleLbl="bgShp" presStyleIdx="3" presStyleCnt="4"/>
      <dgm:spPr/>
    </dgm:pt>
    <dgm:pt modelId="{9B1DD7A6-3FB2-48AC-94BD-AB8D3BEFE11D}" type="pres">
      <dgm:prSet presAssocID="{94B9C617-563B-473D-8EF5-2B40FA5F78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story"/>
        </a:ext>
      </dgm:extLst>
    </dgm:pt>
    <dgm:pt modelId="{84173EC5-DE03-49F8-9A01-8204E9AEED28}" type="pres">
      <dgm:prSet presAssocID="{94B9C617-563B-473D-8EF5-2B40FA5F7869}" presName="spaceRect" presStyleCnt="0"/>
      <dgm:spPr/>
    </dgm:pt>
    <dgm:pt modelId="{044443C7-0473-490B-B428-4298EF33BFCC}" type="pres">
      <dgm:prSet presAssocID="{94B9C617-563B-473D-8EF5-2B40FA5F7869}" presName="parTx" presStyleLbl="revTx" presStyleIdx="3" presStyleCnt="4">
        <dgm:presLayoutVars>
          <dgm:chMax val="0"/>
          <dgm:chPref val="0"/>
        </dgm:presLayoutVars>
      </dgm:prSet>
      <dgm:spPr/>
    </dgm:pt>
  </dgm:ptLst>
  <dgm:cxnLst>
    <dgm:cxn modelId="{8E072612-8B82-4E9E-B3C3-7A923D9B227C}" type="presOf" srcId="{03C109F1-D522-4F65-B198-FEF241DE8EED}" destId="{03C6882E-6490-469E-A32F-2962108E158C}" srcOrd="0" destOrd="0" presId="urn:microsoft.com/office/officeart/2018/2/layout/IconVerticalSolidList"/>
    <dgm:cxn modelId="{FF7CDC1A-2ECF-460A-9CE3-C9394A8DF852}" srcId="{5ED159F3-A9FE-40E2-8C30-921FD1541C64}" destId="{7DFF0EEC-5E5B-41AE-A687-157E5C99F9B5}" srcOrd="2" destOrd="0" parTransId="{FF88BBCA-CDFE-40F2-A974-D0F3A81686A0}" sibTransId="{291145CA-10E3-45B5-BD98-6F3865A18F73}"/>
    <dgm:cxn modelId="{B5380C21-436D-45A3-BA87-81644983C30D}" type="presOf" srcId="{6045F446-0794-433C-AD2B-70435BF6C4E4}" destId="{F4919844-2E34-4288-BAF6-FDFB39001092}" srcOrd="0" destOrd="0" presId="urn:microsoft.com/office/officeart/2018/2/layout/IconVerticalSolidList"/>
    <dgm:cxn modelId="{3F9D5B2F-8015-4C4C-91E2-221D335FD9A1}" srcId="{5ED159F3-A9FE-40E2-8C30-921FD1541C64}" destId="{6045F446-0794-433C-AD2B-70435BF6C4E4}" srcOrd="1" destOrd="0" parTransId="{683F6D05-D051-45A8-9D44-CE56CB991E7E}" sibTransId="{5453EA6B-8602-4E36-BF88-E5B750A64B97}"/>
    <dgm:cxn modelId="{BFD97C8E-4018-4D7A-8080-8B7463C7595C}" type="presOf" srcId="{94B9C617-563B-473D-8EF5-2B40FA5F7869}" destId="{044443C7-0473-490B-B428-4298EF33BFCC}" srcOrd="0" destOrd="0" presId="urn:microsoft.com/office/officeart/2018/2/layout/IconVerticalSolidList"/>
    <dgm:cxn modelId="{00FA9BBF-763D-45E9-87FE-AF2AD1972C3E}" type="presOf" srcId="{5ED159F3-A9FE-40E2-8C30-921FD1541C64}" destId="{BAFC10A5-4B2C-472D-A7AD-1D1BDBCDFED2}" srcOrd="0" destOrd="0" presId="urn:microsoft.com/office/officeart/2018/2/layout/IconVerticalSolidList"/>
    <dgm:cxn modelId="{5C44B4CB-C7AF-4536-B1DA-FDF3EC6920F8}" srcId="{5ED159F3-A9FE-40E2-8C30-921FD1541C64}" destId="{03C109F1-D522-4F65-B198-FEF241DE8EED}" srcOrd="0" destOrd="0" parTransId="{DECB53AC-ED24-4E8D-8E5B-3371C33788CE}" sibTransId="{D38B487D-A78C-4EEA-862B-88C629BD60F8}"/>
    <dgm:cxn modelId="{209709D1-1B68-4F19-A026-CB8A437BBDD5}" srcId="{5ED159F3-A9FE-40E2-8C30-921FD1541C64}" destId="{94B9C617-563B-473D-8EF5-2B40FA5F7869}" srcOrd="3" destOrd="0" parTransId="{BBC74FAD-128C-4FB7-8ECA-387E9A91DF80}" sibTransId="{96BD0C0D-9738-404D-A43A-1088DB340182}"/>
    <dgm:cxn modelId="{8C1D91D7-D1E1-4866-9F87-503812122884}" type="presOf" srcId="{7DFF0EEC-5E5B-41AE-A687-157E5C99F9B5}" destId="{1128AD3C-1725-4141-9033-3647263D05FB}" srcOrd="0" destOrd="0" presId="urn:microsoft.com/office/officeart/2018/2/layout/IconVerticalSolidList"/>
    <dgm:cxn modelId="{6C009655-BE17-46FA-A040-8C759F6B60A6}" type="presParOf" srcId="{BAFC10A5-4B2C-472D-A7AD-1D1BDBCDFED2}" destId="{E955BC9C-9E45-43A4-BC5B-8CC0DFCB9AF2}" srcOrd="0" destOrd="0" presId="urn:microsoft.com/office/officeart/2018/2/layout/IconVerticalSolidList"/>
    <dgm:cxn modelId="{CA16D019-75C2-4C26-82BF-3560CCF7335A}" type="presParOf" srcId="{E955BC9C-9E45-43A4-BC5B-8CC0DFCB9AF2}" destId="{F290732A-A84D-4786-98D6-91162552DBDC}" srcOrd="0" destOrd="0" presId="urn:microsoft.com/office/officeart/2018/2/layout/IconVerticalSolidList"/>
    <dgm:cxn modelId="{CD643BBF-1448-491B-9EE1-0B588AAFDBF6}" type="presParOf" srcId="{E955BC9C-9E45-43A4-BC5B-8CC0DFCB9AF2}" destId="{053FB420-02D6-4D47-9C48-0EDF0039E81E}" srcOrd="1" destOrd="0" presId="urn:microsoft.com/office/officeart/2018/2/layout/IconVerticalSolidList"/>
    <dgm:cxn modelId="{DE222AA0-B195-4C99-842D-3BF1C51E53B1}" type="presParOf" srcId="{E955BC9C-9E45-43A4-BC5B-8CC0DFCB9AF2}" destId="{9F10E189-3C18-4F3A-A771-51CBD43E596D}" srcOrd="2" destOrd="0" presId="urn:microsoft.com/office/officeart/2018/2/layout/IconVerticalSolidList"/>
    <dgm:cxn modelId="{DDE4D5A5-568C-4DE5-98D8-5DA69FA60A6A}" type="presParOf" srcId="{E955BC9C-9E45-43A4-BC5B-8CC0DFCB9AF2}" destId="{03C6882E-6490-469E-A32F-2962108E158C}" srcOrd="3" destOrd="0" presId="urn:microsoft.com/office/officeart/2018/2/layout/IconVerticalSolidList"/>
    <dgm:cxn modelId="{B8D1C93A-A439-418E-A97B-CC25F1B0BC84}" type="presParOf" srcId="{BAFC10A5-4B2C-472D-A7AD-1D1BDBCDFED2}" destId="{51EB730D-5DE0-4622-B171-1D452B6856DF}" srcOrd="1" destOrd="0" presId="urn:microsoft.com/office/officeart/2018/2/layout/IconVerticalSolidList"/>
    <dgm:cxn modelId="{B4AB2215-B4F7-4F43-A99E-935EE9979608}" type="presParOf" srcId="{BAFC10A5-4B2C-472D-A7AD-1D1BDBCDFED2}" destId="{3653299D-1B06-453B-A5C8-D30787DDA969}" srcOrd="2" destOrd="0" presId="urn:microsoft.com/office/officeart/2018/2/layout/IconVerticalSolidList"/>
    <dgm:cxn modelId="{21519C3E-A819-48F8-8321-1CF102C89E21}" type="presParOf" srcId="{3653299D-1B06-453B-A5C8-D30787DDA969}" destId="{8BA6F331-3902-4CC7-B3C9-EA8B82E6BC5A}" srcOrd="0" destOrd="0" presId="urn:microsoft.com/office/officeart/2018/2/layout/IconVerticalSolidList"/>
    <dgm:cxn modelId="{0EAC26BA-EAC0-46B8-BF19-D9934DD679A8}" type="presParOf" srcId="{3653299D-1B06-453B-A5C8-D30787DDA969}" destId="{AE205A25-AD07-4FF7-A152-A07C6341A91B}" srcOrd="1" destOrd="0" presId="urn:microsoft.com/office/officeart/2018/2/layout/IconVerticalSolidList"/>
    <dgm:cxn modelId="{A066C61C-DB80-4FCF-8155-EADF064C5B5D}" type="presParOf" srcId="{3653299D-1B06-453B-A5C8-D30787DDA969}" destId="{045AFDA2-A7C3-48BF-B9EF-A49BEA5AAC9A}" srcOrd="2" destOrd="0" presId="urn:microsoft.com/office/officeart/2018/2/layout/IconVerticalSolidList"/>
    <dgm:cxn modelId="{42044F0B-2A25-4B82-A739-B6A6E620B378}" type="presParOf" srcId="{3653299D-1B06-453B-A5C8-D30787DDA969}" destId="{F4919844-2E34-4288-BAF6-FDFB39001092}" srcOrd="3" destOrd="0" presId="urn:microsoft.com/office/officeart/2018/2/layout/IconVerticalSolidList"/>
    <dgm:cxn modelId="{61F49232-ACB2-42AE-9BC2-9C94025398FB}" type="presParOf" srcId="{BAFC10A5-4B2C-472D-A7AD-1D1BDBCDFED2}" destId="{55C9D150-2C4F-44A7-AF75-84F55364D6B4}" srcOrd="3" destOrd="0" presId="urn:microsoft.com/office/officeart/2018/2/layout/IconVerticalSolidList"/>
    <dgm:cxn modelId="{C7B5CE14-D1C0-409F-AC58-C8EC78B05F93}" type="presParOf" srcId="{BAFC10A5-4B2C-472D-A7AD-1D1BDBCDFED2}" destId="{575C9894-B80E-427E-BA4B-A0A02CC5F07A}" srcOrd="4" destOrd="0" presId="urn:microsoft.com/office/officeart/2018/2/layout/IconVerticalSolidList"/>
    <dgm:cxn modelId="{FBEE69C1-0ABE-4B02-A397-45292729FB21}" type="presParOf" srcId="{575C9894-B80E-427E-BA4B-A0A02CC5F07A}" destId="{5499F3B0-1D29-4A59-BEBA-2EB9078FA8E5}" srcOrd="0" destOrd="0" presId="urn:microsoft.com/office/officeart/2018/2/layout/IconVerticalSolidList"/>
    <dgm:cxn modelId="{86BB390A-E4C9-44C8-9864-19C3E7F77B32}" type="presParOf" srcId="{575C9894-B80E-427E-BA4B-A0A02CC5F07A}" destId="{73192920-C2EA-4994-8114-53149069A3F6}" srcOrd="1" destOrd="0" presId="urn:microsoft.com/office/officeart/2018/2/layout/IconVerticalSolidList"/>
    <dgm:cxn modelId="{4354A4B3-656B-4EA3-AD25-2FBCABADDA59}" type="presParOf" srcId="{575C9894-B80E-427E-BA4B-A0A02CC5F07A}" destId="{301B5105-8570-4C71-B8E7-9D0B16E2DB48}" srcOrd="2" destOrd="0" presId="urn:microsoft.com/office/officeart/2018/2/layout/IconVerticalSolidList"/>
    <dgm:cxn modelId="{5E27F9D3-DCB3-496B-9D6A-4BDB3B6566EC}" type="presParOf" srcId="{575C9894-B80E-427E-BA4B-A0A02CC5F07A}" destId="{1128AD3C-1725-4141-9033-3647263D05FB}" srcOrd="3" destOrd="0" presId="urn:microsoft.com/office/officeart/2018/2/layout/IconVerticalSolidList"/>
    <dgm:cxn modelId="{402206BA-3DD2-4C91-A696-9061E5003705}" type="presParOf" srcId="{BAFC10A5-4B2C-472D-A7AD-1D1BDBCDFED2}" destId="{7ADBBC0F-D67E-43B5-BA10-E785079CE9F9}" srcOrd="5" destOrd="0" presId="urn:microsoft.com/office/officeart/2018/2/layout/IconVerticalSolidList"/>
    <dgm:cxn modelId="{D1EC22E8-26D0-4039-A683-62434E5BF4A8}" type="presParOf" srcId="{BAFC10A5-4B2C-472D-A7AD-1D1BDBCDFED2}" destId="{E0F0FD42-6389-474D-8A8C-70FC1292D16C}" srcOrd="6" destOrd="0" presId="urn:microsoft.com/office/officeart/2018/2/layout/IconVerticalSolidList"/>
    <dgm:cxn modelId="{CC9A9AA7-137A-4B63-A310-820163F89B83}" type="presParOf" srcId="{E0F0FD42-6389-474D-8A8C-70FC1292D16C}" destId="{86E07542-F4F9-4B34-A4D6-414DD0A4A543}" srcOrd="0" destOrd="0" presId="urn:microsoft.com/office/officeart/2018/2/layout/IconVerticalSolidList"/>
    <dgm:cxn modelId="{F2CA1DE6-5543-4943-BAA7-E49D46D7742F}" type="presParOf" srcId="{E0F0FD42-6389-474D-8A8C-70FC1292D16C}" destId="{9B1DD7A6-3FB2-48AC-94BD-AB8D3BEFE11D}" srcOrd="1" destOrd="0" presId="urn:microsoft.com/office/officeart/2018/2/layout/IconVerticalSolidList"/>
    <dgm:cxn modelId="{C64AAEB0-A86B-46B8-ABAF-5A6EA1649830}" type="presParOf" srcId="{E0F0FD42-6389-474D-8A8C-70FC1292D16C}" destId="{84173EC5-DE03-49F8-9A01-8204E9AEED28}" srcOrd="2" destOrd="0" presId="urn:microsoft.com/office/officeart/2018/2/layout/IconVerticalSolidList"/>
    <dgm:cxn modelId="{CD5D40EA-4B79-40C0-A466-9A0DDE39D5E0}" type="presParOf" srcId="{E0F0FD42-6389-474D-8A8C-70FC1292D16C}" destId="{044443C7-0473-490B-B428-4298EF33BF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35AAE1-9C88-41F1-8BA3-41A98509F197}"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110D665F-7265-453C-BED7-698A3F6A2078}">
      <dgm:prSet/>
      <dgm:spPr/>
      <dgm:t>
        <a:bodyPr/>
        <a:lstStyle/>
        <a:p>
          <a:r>
            <a:rPr lang="en-US">
              <a:solidFill>
                <a:schemeClr val="tx1"/>
              </a:solidFill>
            </a:rPr>
            <a:t>Ethnographer = actor-oriented (trained on the culture of which it is itself a part)</a:t>
          </a:r>
        </a:p>
      </dgm:t>
    </dgm:pt>
    <dgm:pt modelId="{63F365FF-1573-4AD7-9BCE-30E02FBF0861}" type="parTrans" cxnId="{B7A289A9-3940-4932-8222-2C5A80D03019}">
      <dgm:prSet/>
      <dgm:spPr/>
      <dgm:t>
        <a:bodyPr/>
        <a:lstStyle/>
        <a:p>
          <a:endParaRPr lang="en-US">
            <a:solidFill>
              <a:schemeClr val="tx1"/>
            </a:solidFill>
          </a:endParaRPr>
        </a:p>
      </dgm:t>
    </dgm:pt>
    <dgm:pt modelId="{1B65DEEC-5B8D-4752-A214-BEA313B10ECA}" type="sibTrans" cxnId="{B7A289A9-3940-4932-8222-2C5A80D03019}">
      <dgm:prSet/>
      <dgm:spPr/>
      <dgm:t>
        <a:bodyPr/>
        <a:lstStyle/>
        <a:p>
          <a:endParaRPr lang="en-US">
            <a:solidFill>
              <a:schemeClr val="tx1"/>
            </a:solidFill>
          </a:endParaRPr>
        </a:p>
      </dgm:t>
    </dgm:pt>
    <dgm:pt modelId="{E6527D75-7EDC-473F-ABB5-66A167102D20}">
      <dgm:prSet/>
      <dgm:spPr/>
      <dgm:t>
        <a:bodyPr/>
        <a:lstStyle/>
        <a:p>
          <a:r>
            <a:rPr lang="en-US" b="1">
              <a:solidFill>
                <a:schemeClr val="tx1"/>
              </a:solidFill>
            </a:rPr>
            <a:t>3 (+1) characteristics of ethnographic description</a:t>
          </a:r>
          <a:r>
            <a:rPr lang="en-US">
              <a:solidFill>
                <a:schemeClr val="tx1"/>
              </a:solidFill>
            </a:rPr>
            <a:t>: </a:t>
          </a:r>
        </a:p>
      </dgm:t>
    </dgm:pt>
    <dgm:pt modelId="{0F86CFBE-2FD7-4E55-B5D1-6B5BE3A5B0E7}" type="parTrans" cxnId="{0A478B56-9080-42C3-BCB4-EE0089EB44D0}">
      <dgm:prSet/>
      <dgm:spPr/>
      <dgm:t>
        <a:bodyPr/>
        <a:lstStyle/>
        <a:p>
          <a:endParaRPr lang="en-US">
            <a:solidFill>
              <a:schemeClr val="tx1"/>
            </a:solidFill>
          </a:endParaRPr>
        </a:p>
      </dgm:t>
    </dgm:pt>
    <dgm:pt modelId="{F9703FFA-3460-46CF-BB94-B28386FD37D4}" type="sibTrans" cxnId="{0A478B56-9080-42C3-BCB4-EE0089EB44D0}">
      <dgm:prSet/>
      <dgm:spPr/>
      <dgm:t>
        <a:bodyPr/>
        <a:lstStyle/>
        <a:p>
          <a:endParaRPr lang="en-US">
            <a:solidFill>
              <a:schemeClr val="tx1"/>
            </a:solidFill>
          </a:endParaRPr>
        </a:p>
      </dgm:t>
    </dgm:pt>
    <dgm:pt modelId="{FDB83F95-3DF8-4B5C-937A-383A7CC5DDCF}">
      <dgm:prSet/>
      <dgm:spPr/>
      <dgm:t>
        <a:bodyPr/>
        <a:lstStyle/>
        <a:p>
          <a:r>
            <a:rPr lang="en-US">
              <a:solidFill>
                <a:schemeClr val="tx1"/>
              </a:solidFill>
            </a:rPr>
            <a:t>1) it is interpretive</a:t>
          </a:r>
        </a:p>
      </dgm:t>
    </dgm:pt>
    <dgm:pt modelId="{91CC5F18-0B89-427E-AABD-DADC15A69EC2}" type="parTrans" cxnId="{0816CC43-076E-4A87-A4F3-A6150E1B06E0}">
      <dgm:prSet/>
      <dgm:spPr/>
      <dgm:t>
        <a:bodyPr/>
        <a:lstStyle/>
        <a:p>
          <a:endParaRPr lang="en-US">
            <a:solidFill>
              <a:schemeClr val="tx1"/>
            </a:solidFill>
          </a:endParaRPr>
        </a:p>
      </dgm:t>
    </dgm:pt>
    <dgm:pt modelId="{A54F6382-48DA-420B-910B-AB6D27611E5F}" type="sibTrans" cxnId="{0816CC43-076E-4A87-A4F3-A6150E1B06E0}">
      <dgm:prSet/>
      <dgm:spPr/>
      <dgm:t>
        <a:bodyPr/>
        <a:lstStyle/>
        <a:p>
          <a:endParaRPr lang="en-US">
            <a:solidFill>
              <a:schemeClr val="tx1"/>
            </a:solidFill>
          </a:endParaRPr>
        </a:p>
      </dgm:t>
    </dgm:pt>
    <dgm:pt modelId="{8E7885F0-02FB-49BE-98F0-4BD05F3A8846}">
      <dgm:prSet/>
      <dgm:spPr/>
      <dgm:t>
        <a:bodyPr/>
        <a:lstStyle/>
        <a:p>
          <a:r>
            <a:rPr lang="en-US">
              <a:solidFill>
                <a:schemeClr val="tx1"/>
              </a:solidFill>
            </a:rPr>
            <a:t>2) what it is interpretive of is the flow of social discourse</a:t>
          </a:r>
        </a:p>
      </dgm:t>
    </dgm:pt>
    <dgm:pt modelId="{90E5CAC1-7D51-4A42-A3C1-B72F16BB4F7D}" type="parTrans" cxnId="{938A1D4A-883B-4E19-8C74-26F4E8A68D61}">
      <dgm:prSet/>
      <dgm:spPr/>
      <dgm:t>
        <a:bodyPr/>
        <a:lstStyle/>
        <a:p>
          <a:endParaRPr lang="en-US">
            <a:solidFill>
              <a:schemeClr val="tx1"/>
            </a:solidFill>
          </a:endParaRPr>
        </a:p>
      </dgm:t>
    </dgm:pt>
    <dgm:pt modelId="{6C398F55-9FED-4EC7-AED8-868691CF54A4}" type="sibTrans" cxnId="{938A1D4A-883B-4E19-8C74-26F4E8A68D61}">
      <dgm:prSet/>
      <dgm:spPr/>
      <dgm:t>
        <a:bodyPr/>
        <a:lstStyle/>
        <a:p>
          <a:endParaRPr lang="en-US">
            <a:solidFill>
              <a:schemeClr val="tx1"/>
            </a:solidFill>
          </a:endParaRPr>
        </a:p>
      </dgm:t>
    </dgm:pt>
    <dgm:pt modelId="{889BEAF3-F48B-4F8F-98F7-FDBCAF454FCE}">
      <dgm:prSet/>
      <dgm:spPr/>
      <dgm:t>
        <a:bodyPr/>
        <a:lstStyle/>
        <a:p>
          <a:r>
            <a:rPr lang="en-US">
              <a:solidFill>
                <a:schemeClr val="tx1"/>
              </a:solidFill>
            </a:rPr>
            <a:t>3) the interpreting involved consists in trying to rescue the “said” of such discourse from its perishing occasions and fix it in perusable terms</a:t>
          </a:r>
        </a:p>
      </dgm:t>
    </dgm:pt>
    <dgm:pt modelId="{B37C6EF2-BB5D-4BDA-94A4-DD94B74429C5}" type="parTrans" cxnId="{4D888A7E-380B-4973-B5DF-4D6FDB44909C}">
      <dgm:prSet/>
      <dgm:spPr/>
      <dgm:t>
        <a:bodyPr/>
        <a:lstStyle/>
        <a:p>
          <a:endParaRPr lang="en-US">
            <a:solidFill>
              <a:schemeClr val="tx1"/>
            </a:solidFill>
          </a:endParaRPr>
        </a:p>
      </dgm:t>
    </dgm:pt>
    <dgm:pt modelId="{A4991C88-367B-4811-8B6C-50184EB62054}" type="sibTrans" cxnId="{4D888A7E-380B-4973-B5DF-4D6FDB44909C}">
      <dgm:prSet/>
      <dgm:spPr/>
      <dgm:t>
        <a:bodyPr/>
        <a:lstStyle/>
        <a:p>
          <a:endParaRPr lang="en-US">
            <a:solidFill>
              <a:schemeClr val="tx1"/>
            </a:solidFill>
          </a:endParaRPr>
        </a:p>
      </dgm:t>
    </dgm:pt>
    <dgm:pt modelId="{3AADD546-EB7C-4EC1-96E7-24454DD6DDAA}">
      <dgm:prSet/>
      <dgm:spPr/>
      <dgm:t>
        <a:bodyPr/>
        <a:lstStyle/>
        <a:p>
          <a:r>
            <a:rPr lang="en-US">
              <a:solidFill>
                <a:schemeClr val="tx1"/>
              </a:solidFill>
            </a:rPr>
            <a:t>4) it is microscopic</a:t>
          </a:r>
        </a:p>
      </dgm:t>
    </dgm:pt>
    <dgm:pt modelId="{FCB11A74-B4B9-440F-B5DC-56CD9D0710F0}" type="parTrans" cxnId="{A080FBFE-159F-4F9A-8FC8-CAB779C90BE8}">
      <dgm:prSet/>
      <dgm:spPr/>
      <dgm:t>
        <a:bodyPr/>
        <a:lstStyle/>
        <a:p>
          <a:endParaRPr lang="en-US">
            <a:solidFill>
              <a:schemeClr val="tx1"/>
            </a:solidFill>
          </a:endParaRPr>
        </a:p>
      </dgm:t>
    </dgm:pt>
    <dgm:pt modelId="{F6989B69-13B5-4E22-90C2-5F2391AEC083}" type="sibTrans" cxnId="{A080FBFE-159F-4F9A-8FC8-CAB779C90BE8}">
      <dgm:prSet/>
      <dgm:spPr/>
      <dgm:t>
        <a:bodyPr/>
        <a:lstStyle/>
        <a:p>
          <a:endParaRPr lang="en-US">
            <a:solidFill>
              <a:schemeClr val="tx1"/>
            </a:solidFill>
          </a:endParaRPr>
        </a:p>
      </dgm:t>
    </dgm:pt>
    <dgm:pt modelId="{AC5253FD-C6ED-40CA-8C20-AB0E0795557A}" type="pres">
      <dgm:prSet presAssocID="{9935AAE1-9C88-41F1-8BA3-41A98509F197}" presName="Name0" presStyleCnt="0">
        <dgm:presLayoutVars>
          <dgm:dir/>
          <dgm:resizeHandles val="exact"/>
        </dgm:presLayoutVars>
      </dgm:prSet>
      <dgm:spPr/>
    </dgm:pt>
    <dgm:pt modelId="{23FB9277-91C4-4E3E-8CDC-E0C25C81356E}" type="pres">
      <dgm:prSet presAssocID="{110D665F-7265-453C-BED7-698A3F6A2078}" presName="node" presStyleLbl="node1" presStyleIdx="0" presStyleCnt="6">
        <dgm:presLayoutVars>
          <dgm:bulletEnabled val="1"/>
        </dgm:presLayoutVars>
      </dgm:prSet>
      <dgm:spPr/>
    </dgm:pt>
    <dgm:pt modelId="{7572987B-7FFE-41CC-A3EC-95EB5202B9B7}" type="pres">
      <dgm:prSet presAssocID="{1B65DEEC-5B8D-4752-A214-BEA313B10ECA}" presName="sibTrans" presStyleLbl="sibTrans1D1" presStyleIdx="0" presStyleCnt="5"/>
      <dgm:spPr/>
    </dgm:pt>
    <dgm:pt modelId="{18005045-04D0-4171-9C02-2FF81EB4A540}" type="pres">
      <dgm:prSet presAssocID="{1B65DEEC-5B8D-4752-A214-BEA313B10ECA}" presName="connectorText" presStyleLbl="sibTrans1D1" presStyleIdx="0" presStyleCnt="5"/>
      <dgm:spPr/>
    </dgm:pt>
    <dgm:pt modelId="{62098D71-7CED-44ED-9042-0D282DC983B6}" type="pres">
      <dgm:prSet presAssocID="{E6527D75-7EDC-473F-ABB5-66A167102D20}" presName="node" presStyleLbl="node1" presStyleIdx="1" presStyleCnt="6">
        <dgm:presLayoutVars>
          <dgm:bulletEnabled val="1"/>
        </dgm:presLayoutVars>
      </dgm:prSet>
      <dgm:spPr/>
    </dgm:pt>
    <dgm:pt modelId="{CD39ABFC-E349-4F57-AA62-50A792606AFC}" type="pres">
      <dgm:prSet presAssocID="{F9703FFA-3460-46CF-BB94-B28386FD37D4}" presName="sibTrans" presStyleLbl="sibTrans1D1" presStyleIdx="1" presStyleCnt="5"/>
      <dgm:spPr/>
    </dgm:pt>
    <dgm:pt modelId="{294425AE-42AB-49C2-B20B-022DEC34FC28}" type="pres">
      <dgm:prSet presAssocID="{F9703FFA-3460-46CF-BB94-B28386FD37D4}" presName="connectorText" presStyleLbl="sibTrans1D1" presStyleIdx="1" presStyleCnt="5"/>
      <dgm:spPr/>
    </dgm:pt>
    <dgm:pt modelId="{B428E844-B7A4-434A-8B05-463CE6BE6974}" type="pres">
      <dgm:prSet presAssocID="{FDB83F95-3DF8-4B5C-937A-383A7CC5DDCF}" presName="node" presStyleLbl="node1" presStyleIdx="2" presStyleCnt="6">
        <dgm:presLayoutVars>
          <dgm:bulletEnabled val="1"/>
        </dgm:presLayoutVars>
      </dgm:prSet>
      <dgm:spPr/>
    </dgm:pt>
    <dgm:pt modelId="{941CECCF-23F6-4FF2-BF5D-734DF95BD286}" type="pres">
      <dgm:prSet presAssocID="{A54F6382-48DA-420B-910B-AB6D27611E5F}" presName="sibTrans" presStyleLbl="sibTrans1D1" presStyleIdx="2" presStyleCnt="5"/>
      <dgm:spPr/>
    </dgm:pt>
    <dgm:pt modelId="{AD805027-172E-43D6-9845-86A3F4B70AA1}" type="pres">
      <dgm:prSet presAssocID="{A54F6382-48DA-420B-910B-AB6D27611E5F}" presName="connectorText" presStyleLbl="sibTrans1D1" presStyleIdx="2" presStyleCnt="5"/>
      <dgm:spPr/>
    </dgm:pt>
    <dgm:pt modelId="{9F7B93C6-6EF7-4844-B7E2-27CFFA6281EE}" type="pres">
      <dgm:prSet presAssocID="{8E7885F0-02FB-49BE-98F0-4BD05F3A8846}" presName="node" presStyleLbl="node1" presStyleIdx="3" presStyleCnt="6">
        <dgm:presLayoutVars>
          <dgm:bulletEnabled val="1"/>
        </dgm:presLayoutVars>
      </dgm:prSet>
      <dgm:spPr/>
    </dgm:pt>
    <dgm:pt modelId="{77E9D7A6-2FD8-4436-8987-C271889D1D1D}" type="pres">
      <dgm:prSet presAssocID="{6C398F55-9FED-4EC7-AED8-868691CF54A4}" presName="sibTrans" presStyleLbl="sibTrans1D1" presStyleIdx="3" presStyleCnt="5"/>
      <dgm:spPr/>
    </dgm:pt>
    <dgm:pt modelId="{D74C0572-F424-45FB-A30B-1BF7E0C40D66}" type="pres">
      <dgm:prSet presAssocID="{6C398F55-9FED-4EC7-AED8-868691CF54A4}" presName="connectorText" presStyleLbl="sibTrans1D1" presStyleIdx="3" presStyleCnt="5"/>
      <dgm:spPr/>
    </dgm:pt>
    <dgm:pt modelId="{20A579C6-9D42-4C6B-B813-2B0FD9DB941F}" type="pres">
      <dgm:prSet presAssocID="{889BEAF3-F48B-4F8F-98F7-FDBCAF454FCE}" presName="node" presStyleLbl="node1" presStyleIdx="4" presStyleCnt="6">
        <dgm:presLayoutVars>
          <dgm:bulletEnabled val="1"/>
        </dgm:presLayoutVars>
      </dgm:prSet>
      <dgm:spPr/>
    </dgm:pt>
    <dgm:pt modelId="{3A04BA5A-EBE5-42F5-83E1-3C61D9C3C7A0}" type="pres">
      <dgm:prSet presAssocID="{A4991C88-367B-4811-8B6C-50184EB62054}" presName="sibTrans" presStyleLbl="sibTrans1D1" presStyleIdx="4" presStyleCnt="5"/>
      <dgm:spPr/>
    </dgm:pt>
    <dgm:pt modelId="{57C48FCC-D91A-4134-BFAC-E3130C55FCFD}" type="pres">
      <dgm:prSet presAssocID="{A4991C88-367B-4811-8B6C-50184EB62054}" presName="connectorText" presStyleLbl="sibTrans1D1" presStyleIdx="4" presStyleCnt="5"/>
      <dgm:spPr/>
    </dgm:pt>
    <dgm:pt modelId="{F321F3FD-0453-4C3B-86DA-F23D3E1C3681}" type="pres">
      <dgm:prSet presAssocID="{3AADD546-EB7C-4EC1-96E7-24454DD6DDAA}" presName="node" presStyleLbl="node1" presStyleIdx="5" presStyleCnt="6">
        <dgm:presLayoutVars>
          <dgm:bulletEnabled val="1"/>
        </dgm:presLayoutVars>
      </dgm:prSet>
      <dgm:spPr/>
    </dgm:pt>
  </dgm:ptLst>
  <dgm:cxnLst>
    <dgm:cxn modelId="{F4657019-89CE-4281-983F-C7B60B2A7A1B}" type="presOf" srcId="{1B65DEEC-5B8D-4752-A214-BEA313B10ECA}" destId="{7572987B-7FFE-41CC-A3EC-95EB5202B9B7}" srcOrd="0" destOrd="0" presId="urn:microsoft.com/office/officeart/2016/7/layout/RepeatingBendingProcessNew"/>
    <dgm:cxn modelId="{AC91A539-7B73-4077-80E1-B433CC741F33}" type="presOf" srcId="{9935AAE1-9C88-41F1-8BA3-41A98509F197}" destId="{AC5253FD-C6ED-40CA-8C20-AB0E0795557A}" srcOrd="0" destOrd="0" presId="urn:microsoft.com/office/officeart/2016/7/layout/RepeatingBendingProcessNew"/>
    <dgm:cxn modelId="{049F093B-B58D-4413-9B8D-C2D4F5C7C4C1}" type="presOf" srcId="{8E7885F0-02FB-49BE-98F0-4BD05F3A8846}" destId="{9F7B93C6-6EF7-4844-B7E2-27CFFA6281EE}" srcOrd="0" destOrd="0" presId="urn:microsoft.com/office/officeart/2016/7/layout/RepeatingBendingProcessNew"/>
    <dgm:cxn modelId="{0816CC43-076E-4A87-A4F3-A6150E1B06E0}" srcId="{9935AAE1-9C88-41F1-8BA3-41A98509F197}" destId="{FDB83F95-3DF8-4B5C-937A-383A7CC5DDCF}" srcOrd="2" destOrd="0" parTransId="{91CC5F18-0B89-427E-AABD-DADC15A69EC2}" sibTransId="{A54F6382-48DA-420B-910B-AB6D27611E5F}"/>
    <dgm:cxn modelId="{938A1D4A-883B-4E19-8C74-26F4E8A68D61}" srcId="{9935AAE1-9C88-41F1-8BA3-41A98509F197}" destId="{8E7885F0-02FB-49BE-98F0-4BD05F3A8846}" srcOrd="3" destOrd="0" parTransId="{90E5CAC1-7D51-4A42-A3C1-B72F16BB4F7D}" sibTransId="{6C398F55-9FED-4EC7-AED8-868691CF54A4}"/>
    <dgm:cxn modelId="{0BEC3C53-D441-4D2B-A4DB-BD23DB5D1F18}" type="presOf" srcId="{6C398F55-9FED-4EC7-AED8-868691CF54A4}" destId="{D74C0572-F424-45FB-A30B-1BF7E0C40D66}" srcOrd="1" destOrd="0" presId="urn:microsoft.com/office/officeart/2016/7/layout/RepeatingBendingProcessNew"/>
    <dgm:cxn modelId="{4F16AE53-2285-4E5A-AB81-C88011C55A4B}" type="presOf" srcId="{E6527D75-7EDC-473F-ABB5-66A167102D20}" destId="{62098D71-7CED-44ED-9042-0D282DC983B6}" srcOrd="0" destOrd="0" presId="urn:microsoft.com/office/officeart/2016/7/layout/RepeatingBendingProcessNew"/>
    <dgm:cxn modelId="{0A478B56-9080-42C3-BCB4-EE0089EB44D0}" srcId="{9935AAE1-9C88-41F1-8BA3-41A98509F197}" destId="{E6527D75-7EDC-473F-ABB5-66A167102D20}" srcOrd="1" destOrd="0" parTransId="{0F86CFBE-2FD7-4E55-B5D1-6B5BE3A5B0E7}" sibTransId="{F9703FFA-3460-46CF-BB94-B28386FD37D4}"/>
    <dgm:cxn modelId="{15DFC87D-0652-4889-AE5C-DEEA97CE1A7C}" type="presOf" srcId="{A54F6382-48DA-420B-910B-AB6D27611E5F}" destId="{941CECCF-23F6-4FF2-BF5D-734DF95BD286}" srcOrd="0" destOrd="0" presId="urn:microsoft.com/office/officeart/2016/7/layout/RepeatingBendingProcessNew"/>
    <dgm:cxn modelId="{4D888A7E-380B-4973-B5DF-4D6FDB44909C}" srcId="{9935AAE1-9C88-41F1-8BA3-41A98509F197}" destId="{889BEAF3-F48B-4F8F-98F7-FDBCAF454FCE}" srcOrd="4" destOrd="0" parTransId="{B37C6EF2-BB5D-4BDA-94A4-DD94B74429C5}" sibTransId="{A4991C88-367B-4811-8B6C-50184EB62054}"/>
    <dgm:cxn modelId="{432EC585-D1AF-4548-9B4F-28B1696DE896}" type="presOf" srcId="{889BEAF3-F48B-4F8F-98F7-FDBCAF454FCE}" destId="{20A579C6-9D42-4C6B-B813-2B0FD9DB941F}" srcOrd="0" destOrd="0" presId="urn:microsoft.com/office/officeart/2016/7/layout/RepeatingBendingProcessNew"/>
    <dgm:cxn modelId="{41C9598C-868F-4B08-B1A6-EF4BDCB5E036}" type="presOf" srcId="{A54F6382-48DA-420B-910B-AB6D27611E5F}" destId="{AD805027-172E-43D6-9845-86A3F4B70AA1}" srcOrd="1" destOrd="0" presId="urn:microsoft.com/office/officeart/2016/7/layout/RepeatingBendingProcessNew"/>
    <dgm:cxn modelId="{EA17EFA2-1AD3-408E-9ECA-524F816C3AF6}" type="presOf" srcId="{3AADD546-EB7C-4EC1-96E7-24454DD6DDAA}" destId="{F321F3FD-0453-4C3B-86DA-F23D3E1C3681}" srcOrd="0" destOrd="0" presId="urn:microsoft.com/office/officeart/2016/7/layout/RepeatingBendingProcessNew"/>
    <dgm:cxn modelId="{F374EFA5-D6F5-4B55-9A6C-099F21F761C1}" type="presOf" srcId="{1B65DEEC-5B8D-4752-A214-BEA313B10ECA}" destId="{18005045-04D0-4171-9C02-2FF81EB4A540}" srcOrd="1" destOrd="0" presId="urn:microsoft.com/office/officeart/2016/7/layout/RepeatingBendingProcessNew"/>
    <dgm:cxn modelId="{B7A289A9-3940-4932-8222-2C5A80D03019}" srcId="{9935AAE1-9C88-41F1-8BA3-41A98509F197}" destId="{110D665F-7265-453C-BED7-698A3F6A2078}" srcOrd="0" destOrd="0" parTransId="{63F365FF-1573-4AD7-9BCE-30E02FBF0861}" sibTransId="{1B65DEEC-5B8D-4752-A214-BEA313B10ECA}"/>
    <dgm:cxn modelId="{8C53E0B1-2DF1-48F1-8FE9-F7F14A14135D}" type="presOf" srcId="{6C398F55-9FED-4EC7-AED8-868691CF54A4}" destId="{77E9D7A6-2FD8-4436-8987-C271889D1D1D}" srcOrd="0" destOrd="0" presId="urn:microsoft.com/office/officeart/2016/7/layout/RepeatingBendingProcessNew"/>
    <dgm:cxn modelId="{4A4868B4-ABB6-417F-A56B-A71E8CBF4D96}" type="presOf" srcId="{FDB83F95-3DF8-4B5C-937A-383A7CC5DDCF}" destId="{B428E844-B7A4-434A-8B05-463CE6BE6974}" srcOrd="0" destOrd="0" presId="urn:microsoft.com/office/officeart/2016/7/layout/RepeatingBendingProcessNew"/>
    <dgm:cxn modelId="{1C92B9C6-3AC2-44F5-95F6-8FF969EBACA2}" type="presOf" srcId="{A4991C88-367B-4811-8B6C-50184EB62054}" destId="{3A04BA5A-EBE5-42F5-83E1-3C61D9C3C7A0}" srcOrd="0" destOrd="0" presId="urn:microsoft.com/office/officeart/2016/7/layout/RepeatingBendingProcessNew"/>
    <dgm:cxn modelId="{3B591BD2-E909-40C8-B41E-08C2E16F8DFF}" type="presOf" srcId="{F9703FFA-3460-46CF-BB94-B28386FD37D4}" destId="{CD39ABFC-E349-4F57-AA62-50A792606AFC}" srcOrd="0" destOrd="0" presId="urn:microsoft.com/office/officeart/2016/7/layout/RepeatingBendingProcessNew"/>
    <dgm:cxn modelId="{907971E6-3DA7-4661-A7C6-109EB3B767D0}" type="presOf" srcId="{A4991C88-367B-4811-8B6C-50184EB62054}" destId="{57C48FCC-D91A-4134-BFAC-E3130C55FCFD}" srcOrd="1" destOrd="0" presId="urn:microsoft.com/office/officeart/2016/7/layout/RepeatingBendingProcessNew"/>
    <dgm:cxn modelId="{A82F4CF0-D218-45A6-A081-F6D0BE363FC6}" type="presOf" srcId="{F9703FFA-3460-46CF-BB94-B28386FD37D4}" destId="{294425AE-42AB-49C2-B20B-022DEC34FC28}" srcOrd="1" destOrd="0" presId="urn:microsoft.com/office/officeart/2016/7/layout/RepeatingBendingProcessNew"/>
    <dgm:cxn modelId="{5CBAC8FC-EF80-477A-891D-2A4FBF9BBAA1}" type="presOf" srcId="{110D665F-7265-453C-BED7-698A3F6A2078}" destId="{23FB9277-91C4-4E3E-8CDC-E0C25C81356E}" srcOrd="0" destOrd="0" presId="urn:microsoft.com/office/officeart/2016/7/layout/RepeatingBendingProcessNew"/>
    <dgm:cxn modelId="{A080FBFE-159F-4F9A-8FC8-CAB779C90BE8}" srcId="{9935AAE1-9C88-41F1-8BA3-41A98509F197}" destId="{3AADD546-EB7C-4EC1-96E7-24454DD6DDAA}" srcOrd="5" destOrd="0" parTransId="{FCB11A74-B4B9-440F-B5DC-56CD9D0710F0}" sibTransId="{F6989B69-13B5-4E22-90C2-5F2391AEC083}"/>
    <dgm:cxn modelId="{82D628DA-F99D-445E-862E-8DB72937177E}" type="presParOf" srcId="{AC5253FD-C6ED-40CA-8C20-AB0E0795557A}" destId="{23FB9277-91C4-4E3E-8CDC-E0C25C81356E}" srcOrd="0" destOrd="0" presId="urn:microsoft.com/office/officeart/2016/7/layout/RepeatingBendingProcessNew"/>
    <dgm:cxn modelId="{32DE29F1-2EA7-4710-BF36-8640173C08F6}" type="presParOf" srcId="{AC5253FD-C6ED-40CA-8C20-AB0E0795557A}" destId="{7572987B-7FFE-41CC-A3EC-95EB5202B9B7}" srcOrd="1" destOrd="0" presId="urn:microsoft.com/office/officeart/2016/7/layout/RepeatingBendingProcessNew"/>
    <dgm:cxn modelId="{A7AE37F8-16F8-46A3-AF6C-3900D9075C28}" type="presParOf" srcId="{7572987B-7FFE-41CC-A3EC-95EB5202B9B7}" destId="{18005045-04D0-4171-9C02-2FF81EB4A540}" srcOrd="0" destOrd="0" presId="urn:microsoft.com/office/officeart/2016/7/layout/RepeatingBendingProcessNew"/>
    <dgm:cxn modelId="{2F0C0C7A-2768-46EF-881B-59F29535C56F}" type="presParOf" srcId="{AC5253FD-C6ED-40CA-8C20-AB0E0795557A}" destId="{62098D71-7CED-44ED-9042-0D282DC983B6}" srcOrd="2" destOrd="0" presId="urn:microsoft.com/office/officeart/2016/7/layout/RepeatingBendingProcessNew"/>
    <dgm:cxn modelId="{442B3D75-4D7E-4872-A181-FE91CB07EDD1}" type="presParOf" srcId="{AC5253FD-C6ED-40CA-8C20-AB0E0795557A}" destId="{CD39ABFC-E349-4F57-AA62-50A792606AFC}" srcOrd="3" destOrd="0" presId="urn:microsoft.com/office/officeart/2016/7/layout/RepeatingBendingProcessNew"/>
    <dgm:cxn modelId="{1218F193-1D81-4E89-8832-85A009310D8B}" type="presParOf" srcId="{CD39ABFC-E349-4F57-AA62-50A792606AFC}" destId="{294425AE-42AB-49C2-B20B-022DEC34FC28}" srcOrd="0" destOrd="0" presId="urn:microsoft.com/office/officeart/2016/7/layout/RepeatingBendingProcessNew"/>
    <dgm:cxn modelId="{228EA0D6-9F80-491B-8154-AFC1C19D9CC4}" type="presParOf" srcId="{AC5253FD-C6ED-40CA-8C20-AB0E0795557A}" destId="{B428E844-B7A4-434A-8B05-463CE6BE6974}" srcOrd="4" destOrd="0" presId="urn:microsoft.com/office/officeart/2016/7/layout/RepeatingBendingProcessNew"/>
    <dgm:cxn modelId="{C1B090FE-C609-4F1D-B54F-91CD34E71E30}" type="presParOf" srcId="{AC5253FD-C6ED-40CA-8C20-AB0E0795557A}" destId="{941CECCF-23F6-4FF2-BF5D-734DF95BD286}" srcOrd="5" destOrd="0" presId="urn:microsoft.com/office/officeart/2016/7/layout/RepeatingBendingProcessNew"/>
    <dgm:cxn modelId="{9B673796-557D-40B5-AD80-12E205EAE53F}" type="presParOf" srcId="{941CECCF-23F6-4FF2-BF5D-734DF95BD286}" destId="{AD805027-172E-43D6-9845-86A3F4B70AA1}" srcOrd="0" destOrd="0" presId="urn:microsoft.com/office/officeart/2016/7/layout/RepeatingBendingProcessNew"/>
    <dgm:cxn modelId="{DF5400C9-51BB-405F-944D-636109BB2B39}" type="presParOf" srcId="{AC5253FD-C6ED-40CA-8C20-AB0E0795557A}" destId="{9F7B93C6-6EF7-4844-B7E2-27CFFA6281EE}" srcOrd="6" destOrd="0" presId="urn:microsoft.com/office/officeart/2016/7/layout/RepeatingBendingProcessNew"/>
    <dgm:cxn modelId="{49976178-1E32-4289-92A0-E1E7D736C5DD}" type="presParOf" srcId="{AC5253FD-C6ED-40CA-8C20-AB0E0795557A}" destId="{77E9D7A6-2FD8-4436-8987-C271889D1D1D}" srcOrd="7" destOrd="0" presId="urn:microsoft.com/office/officeart/2016/7/layout/RepeatingBendingProcessNew"/>
    <dgm:cxn modelId="{F9304FCB-343C-4C1B-9332-7E1247DFDFA0}" type="presParOf" srcId="{77E9D7A6-2FD8-4436-8987-C271889D1D1D}" destId="{D74C0572-F424-45FB-A30B-1BF7E0C40D66}" srcOrd="0" destOrd="0" presId="urn:microsoft.com/office/officeart/2016/7/layout/RepeatingBendingProcessNew"/>
    <dgm:cxn modelId="{E997A24B-5C8E-4B11-A9C4-EC6993A5AA61}" type="presParOf" srcId="{AC5253FD-C6ED-40CA-8C20-AB0E0795557A}" destId="{20A579C6-9D42-4C6B-B813-2B0FD9DB941F}" srcOrd="8" destOrd="0" presId="urn:microsoft.com/office/officeart/2016/7/layout/RepeatingBendingProcessNew"/>
    <dgm:cxn modelId="{8852D88D-EF67-4039-84A6-9F25DB373F8E}" type="presParOf" srcId="{AC5253FD-C6ED-40CA-8C20-AB0E0795557A}" destId="{3A04BA5A-EBE5-42F5-83E1-3C61D9C3C7A0}" srcOrd="9" destOrd="0" presId="urn:microsoft.com/office/officeart/2016/7/layout/RepeatingBendingProcessNew"/>
    <dgm:cxn modelId="{EB3A8BDD-8E1F-4F31-9EC8-581B9573226F}" type="presParOf" srcId="{3A04BA5A-EBE5-42F5-83E1-3C61D9C3C7A0}" destId="{57C48FCC-D91A-4134-BFAC-E3130C55FCFD}" srcOrd="0" destOrd="0" presId="urn:microsoft.com/office/officeart/2016/7/layout/RepeatingBendingProcessNew"/>
    <dgm:cxn modelId="{80F84A37-9234-47DD-B90A-292EE46FD4D0}" type="presParOf" srcId="{AC5253FD-C6ED-40CA-8C20-AB0E0795557A}" destId="{F321F3FD-0453-4C3B-86DA-F23D3E1C368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0732A-A84D-4786-98D6-91162552DBDC}">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FB420-02D6-4D47-9C48-0EDF0039E81E}">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6882E-6490-469E-A32F-2962108E158C}">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pt-BR" sz="2200" kern="1200"/>
            <a:t>To start – Lectures from last week (14/1)</a:t>
          </a:r>
          <a:endParaRPr lang="en-US" sz="2200" kern="1200"/>
        </a:p>
      </dsp:txBody>
      <dsp:txXfrm>
        <a:off x="1429899" y="2442"/>
        <a:ext cx="5083704" cy="1238008"/>
      </dsp:txXfrm>
    </dsp:sp>
    <dsp:sp modelId="{8BA6F331-3902-4CC7-B3C9-EA8B82E6BC5A}">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05A25-AD07-4FF7-A152-A07C6341A91B}">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919844-2E34-4288-BAF6-FDFB39001092}">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pt-BR" sz="2200" kern="1200"/>
            <a:t>PART 1 – INTRO ACTIVITY - VIDs</a:t>
          </a:r>
          <a:endParaRPr lang="en-US" sz="2200" kern="1200"/>
        </a:p>
      </dsp:txBody>
      <dsp:txXfrm>
        <a:off x="1429899" y="1549953"/>
        <a:ext cx="5083704" cy="1238008"/>
      </dsp:txXfrm>
    </dsp:sp>
    <dsp:sp modelId="{5499F3B0-1D29-4A59-BEBA-2EB9078FA8E5}">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92920-C2EA-4994-8114-53149069A3F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8AD3C-1725-4141-9033-3647263D05FB}">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pt-BR" sz="2200" kern="1200"/>
            <a:t>PART II – GEERTZ</a:t>
          </a:r>
          <a:endParaRPr lang="en-US" sz="2200" kern="1200"/>
        </a:p>
      </dsp:txBody>
      <dsp:txXfrm>
        <a:off x="1429899" y="3097464"/>
        <a:ext cx="5083704" cy="1238008"/>
      </dsp:txXfrm>
    </dsp:sp>
    <dsp:sp modelId="{86E07542-F4F9-4B34-A4D6-414DD0A4A543}">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DD7A6-3FB2-48AC-94BD-AB8D3BEFE11D}">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4443C7-0473-490B-B428-4298EF33BFCC}">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pt-BR" sz="2200" kern="1200"/>
            <a:t>PART III – OSDE debate</a:t>
          </a:r>
          <a:endParaRPr lang="en-US" sz="2200" kern="1200"/>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2987B-7FFE-41CC-A3EC-95EB5202B9B7}">
      <dsp:nvSpPr>
        <dsp:cNvPr id="0" name=""/>
        <dsp:cNvSpPr/>
      </dsp:nvSpPr>
      <dsp:spPr>
        <a:xfrm>
          <a:off x="3450250" y="1902222"/>
          <a:ext cx="761268" cy="91440"/>
        </a:xfrm>
        <a:custGeom>
          <a:avLst/>
          <a:gdLst/>
          <a:ahLst/>
          <a:cxnLst/>
          <a:rect l="0" t="0" r="0" b="0"/>
          <a:pathLst>
            <a:path>
              <a:moveTo>
                <a:pt x="0" y="45720"/>
              </a:moveTo>
              <a:lnTo>
                <a:pt x="76126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11088" y="1943983"/>
        <a:ext cx="39593" cy="7918"/>
      </dsp:txXfrm>
    </dsp:sp>
    <dsp:sp modelId="{23FB9277-91C4-4E3E-8CDC-E0C25C81356E}">
      <dsp:nvSpPr>
        <dsp:cNvPr id="0" name=""/>
        <dsp:cNvSpPr/>
      </dsp:nvSpPr>
      <dsp:spPr>
        <a:xfrm>
          <a:off x="9146" y="915071"/>
          <a:ext cx="3442904" cy="20657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Ethnographer = actor-oriented (trained on the culture of which it is itself a part)</a:t>
          </a:r>
        </a:p>
      </dsp:txBody>
      <dsp:txXfrm>
        <a:off x="9146" y="915071"/>
        <a:ext cx="3442904" cy="2065742"/>
      </dsp:txXfrm>
    </dsp:sp>
    <dsp:sp modelId="{CD39ABFC-E349-4F57-AA62-50A792606AFC}">
      <dsp:nvSpPr>
        <dsp:cNvPr id="0" name=""/>
        <dsp:cNvSpPr/>
      </dsp:nvSpPr>
      <dsp:spPr>
        <a:xfrm>
          <a:off x="7685023" y="1902222"/>
          <a:ext cx="761268" cy="91440"/>
        </a:xfrm>
        <a:custGeom>
          <a:avLst/>
          <a:gdLst/>
          <a:ahLst/>
          <a:cxnLst/>
          <a:rect l="0" t="0" r="0" b="0"/>
          <a:pathLst>
            <a:path>
              <a:moveTo>
                <a:pt x="0" y="45720"/>
              </a:moveTo>
              <a:lnTo>
                <a:pt x="761268"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045861" y="1943983"/>
        <a:ext cx="39593" cy="7918"/>
      </dsp:txXfrm>
    </dsp:sp>
    <dsp:sp modelId="{62098D71-7CED-44ED-9042-0D282DC983B6}">
      <dsp:nvSpPr>
        <dsp:cNvPr id="0" name=""/>
        <dsp:cNvSpPr/>
      </dsp:nvSpPr>
      <dsp:spPr>
        <a:xfrm>
          <a:off x="4243919" y="915071"/>
          <a:ext cx="3442904" cy="2065742"/>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rPr>
            <a:t>3 (+1) characteristics of ethnographic description</a:t>
          </a:r>
          <a:r>
            <a:rPr lang="en-US" sz="2100" kern="1200">
              <a:solidFill>
                <a:schemeClr val="tx1"/>
              </a:solidFill>
            </a:rPr>
            <a:t>: </a:t>
          </a:r>
        </a:p>
      </dsp:txBody>
      <dsp:txXfrm>
        <a:off x="4243919" y="915071"/>
        <a:ext cx="3442904" cy="2065742"/>
      </dsp:txXfrm>
    </dsp:sp>
    <dsp:sp modelId="{941CECCF-23F6-4FF2-BF5D-734DF95BD286}">
      <dsp:nvSpPr>
        <dsp:cNvPr id="0" name=""/>
        <dsp:cNvSpPr/>
      </dsp:nvSpPr>
      <dsp:spPr>
        <a:xfrm>
          <a:off x="1730598" y="2979013"/>
          <a:ext cx="8469545" cy="761268"/>
        </a:xfrm>
        <a:custGeom>
          <a:avLst/>
          <a:gdLst/>
          <a:ahLst/>
          <a:cxnLst/>
          <a:rect l="0" t="0" r="0" b="0"/>
          <a:pathLst>
            <a:path>
              <a:moveTo>
                <a:pt x="8469545" y="0"/>
              </a:moveTo>
              <a:lnTo>
                <a:pt x="8469545" y="397734"/>
              </a:lnTo>
              <a:lnTo>
                <a:pt x="0" y="397734"/>
              </a:lnTo>
              <a:lnTo>
                <a:pt x="0" y="761268"/>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752709" y="3355688"/>
        <a:ext cx="425324" cy="7918"/>
      </dsp:txXfrm>
    </dsp:sp>
    <dsp:sp modelId="{B428E844-B7A4-434A-8B05-463CE6BE6974}">
      <dsp:nvSpPr>
        <dsp:cNvPr id="0" name=""/>
        <dsp:cNvSpPr/>
      </dsp:nvSpPr>
      <dsp:spPr>
        <a:xfrm>
          <a:off x="8478692" y="915071"/>
          <a:ext cx="3442904" cy="2065742"/>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1) it is interpretive</a:t>
          </a:r>
        </a:p>
      </dsp:txBody>
      <dsp:txXfrm>
        <a:off x="8478692" y="915071"/>
        <a:ext cx="3442904" cy="2065742"/>
      </dsp:txXfrm>
    </dsp:sp>
    <dsp:sp modelId="{77E9D7A6-2FD8-4436-8987-C271889D1D1D}">
      <dsp:nvSpPr>
        <dsp:cNvPr id="0" name=""/>
        <dsp:cNvSpPr/>
      </dsp:nvSpPr>
      <dsp:spPr>
        <a:xfrm>
          <a:off x="3450250" y="4759833"/>
          <a:ext cx="761268" cy="91440"/>
        </a:xfrm>
        <a:custGeom>
          <a:avLst/>
          <a:gdLst/>
          <a:ahLst/>
          <a:cxnLst/>
          <a:rect l="0" t="0" r="0" b="0"/>
          <a:pathLst>
            <a:path>
              <a:moveTo>
                <a:pt x="0" y="45720"/>
              </a:moveTo>
              <a:lnTo>
                <a:pt x="761268"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3811088" y="4801594"/>
        <a:ext cx="39593" cy="7918"/>
      </dsp:txXfrm>
    </dsp:sp>
    <dsp:sp modelId="{9F7B93C6-6EF7-4844-B7E2-27CFFA6281EE}">
      <dsp:nvSpPr>
        <dsp:cNvPr id="0" name=""/>
        <dsp:cNvSpPr/>
      </dsp:nvSpPr>
      <dsp:spPr>
        <a:xfrm>
          <a:off x="9146" y="3772682"/>
          <a:ext cx="3442904" cy="2065742"/>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2) what it is interpretive of is the flow of social discourse</a:t>
          </a:r>
        </a:p>
      </dsp:txBody>
      <dsp:txXfrm>
        <a:off x="9146" y="3772682"/>
        <a:ext cx="3442904" cy="2065742"/>
      </dsp:txXfrm>
    </dsp:sp>
    <dsp:sp modelId="{3A04BA5A-EBE5-42F5-83E1-3C61D9C3C7A0}">
      <dsp:nvSpPr>
        <dsp:cNvPr id="0" name=""/>
        <dsp:cNvSpPr/>
      </dsp:nvSpPr>
      <dsp:spPr>
        <a:xfrm>
          <a:off x="7685023" y="4759833"/>
          <a:ext cx="761268" cy="91440"/>
        </a:xfrm>
        <a:custGeom>
          <a:avLst/>
          <a:gdLst/>
          <a:ahLst/>
          <a:cxnLst/>
          <a:rect l="0" t="0" r="0" b="0"/>
          <a:pathLst>
            <a:path>
              <a:moveTo>
                <a:pt x="0" y="45720"/>
              </a:moveTo>
              <a:lnTo>
                <a:pt x="761268"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045861" y="4801594"/>
        <a:ext cx="39593" cy="7918"/>
      </dsp:txXfrm>
    </dsp:sp>
    <dsp:sp modelId="{20A579C6-9D42-4C6B-B813-2B0FD9DB941F}">
      <dsp:nvSpPr>
        <dsp:cNvPr id="0" name=""/>
        <dsp:cNvSpPr/>
      </dsp:nvSpPr>
      <dsp:spPr>
        <a:xfrm>
          <a:off x="4243919" y="3772682"/>
          <a:ext cx="3442904" cy="2065742"/>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3) the interpreting involved consists in trying to rescue the “said” of such discourse from its perishing occasions and fix it in perusable terms</a:t>
          </a:r>
        </a:p>
      </dsp:txBody>
      <dsp:txXfrm>
        <a:off x="4243919" y="3772682"/>
        <a:ext cx="3442904" cy="2065742"/>
      </dsp:txXfrm>
    </dsp:sp>
    <dsp:sp modelId="{F321F3FD-0453-4C3B-86DA-F23D3E1C3681}">
      <dsp:nvSpPr>
        <dsp:cNvPr id="0" name=""/>
        <dsp:cNvSpPr/>
      </dsp:nvSpPr>
      <dsp:spPr>
        <a:xfrm>
          <a:off x="8478692" y="3772682"/>
          <a:ext cx="3442904" cy="206574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705" tIns="177086" rIns="168705" bIns="177086"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solidFill>
            </a:rPr>
            <a:t>4) it is microscopic</a:t>
          </a:r>
        </a:p>
      </dsp:txBody>
      <dsp:txXfrm>
        <a:off x="8478692" y="3772682"/>
        <a:ext cx="3442904" cy="20657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A7154-9D0C-4D29-A18A-FD43C9577B8A}" type="datetimeFigureOut">
              <a:rPr lang="pt-BR" smtClean="0"/>
              <a:t>14/10/2019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5997A-D9C3-4DF0-B11D-B92302E61965}" type="slidenum">
              <a:rPr lang="pt-BR" smtClean="0"/>
              <a:t>‹nº›</a:t>
            </a:fld>
            <a:endParaRPr lang="pt-BR"/>
          </a:p>
        </p:txBody>
      </p:sp>
    </p:spTree>
    <p:extLst>
      <p:ext uri="{BB962C8B-B14F-4D97-AF65-F5344CB8AC3E}">
        <p14:creationId xmlns:p14="http://schemas.microsoft.com/office/powerpoint/2010/main" val="369856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5472BB-95BB-47DC-8FF1-46A6442C8DB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542191A-6809-4DBC-B4D4-8A9A8C4DE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3B6EC5C-16A8-47BB-BABF-CC30CFD06540}"/>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5" name="Espaço Reservado para Rodapé 4">
            <a:extLst>
              <a:ext uri="{FF2B5EF4-FFF2-40B4-BE49-F238E27FC236}">
                <a16:creationId xmlns:a16="http://schemas.microsoft.com/office/drawing/2014/main" id="{AB530A88-770D-4CEF-957D-76F1E97698B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E9AC4A7-DA94-40DE-B770-3177CB05961A}"/>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195839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6DA7D6-4A14-4CC1-BAC8-363A67F2327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553B5CB-EAA4-4003-8EF0-2DF56EA94A18}"/>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4913B96-6865-4729-A301-A1898E3AECD4}"/>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5" name="Espaço Reservado para Rodapé 4">
            <a:extLst>
              <a:ext uri="{FF2B5EF4-FFF2-40B4-BE49-F238E27FC236}">
                <a16:creationId xmlns:a16="http://schemas.microsoft.com/office/drawing/2014/main" id="{C517E1FD-1677-4BF2-AAAD-CDB1CEDA20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442C32-0BA0-445D-9E65-F73799CDFD62}"/>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29778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6EE2643-4AC3-4083-BE76-B7673D14F39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DF4C255-6A9C-46A6-81C7-88090E9128C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C03888-BC9C-4601-AE9F-7773B2A09A6D}"/>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5" name="Espaço Reservado para Rodapé 4">
            <a:extLst>
              <a:ext uri="{FF2B5EF4-FFF2-40B4-BE49-F238E27FC236}">
                <a16:creationId xmlns:a16="http://schemas.microsoft.com/office/drawing/2014/main" id="{E1FFA6A4-9530-4B99-81C9-B85C497E82B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5FC718-C6C7-4571-89AE-6560A8D4394D}"/>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382715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A0112C-9FCB-43E4-9A02-9951D2E5E63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15F12D1-D20B-4741-83EC-0572771E9E77}"/>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9E7B72-4E8A-4E6E-B102-850D82916D1E}"/>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5" name="Espaço Reservado para Rodapé 4">
            <a:extLst>
              <a:ext uri="{FF2B5EF4-FFF2-40B4-BE49-F238E27FC236}">
                <a16:creationId xmlns:a16="http://schemas.microsoft.com/office/drawing/2014/main" id="{9FCA647E-7DA3-451D-991A-94C8B6386A9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FEABD6-A0B9-4170-8E6D-85FB4B02C8FD}"/>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14741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C94A4-61D0-4C16-9C2C-507250F23C9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8359175-6CA1-46F9-A451-8863EBEE8F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2EDEDFA1-E90A-4152-92DE-D02BD90AF338}"/>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5" name="Espaço Reservado para Rodapé 4">
            <a:extLst>
              <a:ext uri="{FF2B5EF4-FFF2-40B4-BE49-F238E27FC236}">
                <a16:creationId xmlns:a16="http://schemas.microsoft.com/office/drawing/2014/main" id="{83B6D381-FE19-4A58-80C1-A90E4682A9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F05166-8A05-4806-A0E4-EFF7AE9DD6C1}"/>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21049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76B4A-4866-4860-9C91-DA6523FC8FD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2534F09-7106-4519-ADEF-7ECBAC42B878}"/>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1D88B8D-E782-4485-8666-94CD3B5C5F5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5AE5AFC-294B-4B33-B4D3-8EF9DE177BAD}"/>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6" name="Espaço Reservado para Rodapé 5">
            <a:extLst>
              <a:ext uri="{FF2B5EF4-FFF2-40B4-BE49-F238E27FC236}">
                <a16:creationId xmlns:a16="http://schemas.microsoft.com/office/drawing/2014/main" id="{BD3DAAF6-A4CB-49E0-8BE7-AC6EF3E84D7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7C1C35C-C10A-41E2-8783-7068524A9832}"/>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388417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2EEA8-F25C-404E-B5E4-1CD4E7D9C7D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B200018-4922-4422-B372-810E21AEB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FE3C1F8-674B-40B0-8413-37142DBC2BC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B3AA405-8494-4229-AF9C-5BDAD3D3C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F1DB52E1-8D87-4DB9-B508-8DDD9E15B1C4}"/>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4AF140D-C34A-4FB4-A51A-2FB2D5303958}"/>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8" name="Espaço Reservado para Rodapé 7">
            <a:extLst>
              <a:ext uri="{FF2B5EF4-FFF2-40B4-BE49-F238E27FC236}">
                <a16:creationId xmlns:a16="http://schemas.microsoft.com/office/drawing/2014/main" id="{B9105EDC-2A81-40A9-8209-C78F74F5B9F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68F0597-BA82-4F07-8A39-8F430AF79BA1}"/>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300723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ECAC-875D-47C2-91C6-B73D7223B05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36B6F87-73AD-43C7-8128-5ED5602F88BC}"/>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4" name="Espaço Reservado para Rodapé 3">
            <a:extLst>
              <a:ext uri="{FF2B5EF4-FFF2-40B4-BE49-F238E27FC236}">
                <a16:creationId xmlns:a16="http://schemas.microsoft.com/office/drawing/2014/main" id="{A8833578-E304-41DA-AB9E-11D7F220BEE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DB960CF-4740-4C9C-9D8E-8F8FFE0EF19D}"/>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24491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38A5BB9-13E0-43D0-9EB4-395973E12848}"/>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3" name="Espaço Reservado para Rodapé 2">
            <a:extLst>
              <a:ext uri="{FF2B5EF4-FFF2-40B4-BE49-F238E27FC236}">
                <a16:creationId xmlns:a16="http://schemas.microsoft.com/office/drawing/2014/main" id="{A139BB0F-C717-4071-9144-45289BD05F2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3A641FC-6223-409A-9BC6-B5CE572BD093}"/>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216172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35801-6908-461F-8AF5-DB8BDD9EC73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39DBA82-D9C6-4E4B-ADC7-2BA33110C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3E19F45-8B65-471E-9FB3-24E5F8A7E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8750A0C-ACAC-4D0C-A3DE-8ACADA400647}"/>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6" name="Espaço Reservado para Rodapé 5">
            <a:extLst>
              <a:ext uri="{FF2B5EF4-FFF2-40B4-BE49-F238E27FC236}">
                <a16:creationId xmlns:a16="http://schemas.microsoft.com/office/drawing/2014/main" id="{BB1D5EA4-7547-4960-A568-435522A1DE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AAED743-F379-484E-8016-9FF048811B7E}"/>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163044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4C31-3B0A-4510-BFB4-48C5746C0A7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0B86657-5F78-4E1F-87F8-9D400828A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7ADB878-F376-4979-BDB6-B449EA14A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E7CAEAA-2837-4718-BE55-C2BC5EDAF382}"/>
              </a:ext>
            </a:extLst>
          </p:cNvPr>
          <p:cNvSpPr>
            <a:spLocks noGrp="1"/>
          </p:cNvSpPr>
          <p:nvPr>
            <p:ph type="dt" sz="half" idx="10"/>
          </p:nvPr>
        </p:nvSpPr>
        <p:spPr/>
        <p:txBody>
          <a:bodyPr/>
          <a:lstStyle/>
          <a:p>
            <a:fld id="{90A1B5F7-1FD2-4494-B170-564A2928545F}" type="datetimeFigureOut">
              <a:rPr lang="pt-BR" smtClean="0"/>
              <a:t>14/10/2019</a:t>
            </a:fld>
            <a:endParaRPr lang="pt-BR"/>
          </a:p>
        </p:txBody>
      </p:sp>
      <p:sp>
        <p:nvSpPr>
          <p:cNvPr id="6" name="Espaço Reservado para Rodapé 5">
            <a:extLst>
              <a:ext uri="{FF2B5EF4-FFF2-40B4-BE49-F238E27FC236}">
                <a16:creationId xmlns:a16="http://schemas.microsoft.com/office/drawing/2014/main" id="{93C28DFC-2D99-4EBD-8FB8-3D845A4E603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2D0D8D1-9760-4823-BB69-969820A1B446}"/>
              </a:ext>
            </a:extLst>
          </p:cNvPr>
          <p:cNvSpPr>
            <a:spLocks noGrp="1"/>
          </p:cNvSpPr>
          <p:nvPr>
            <p:ph type="sldNum" sz="quarter" idx="12"/>
          </p:nvPr>
        </p:nvSpPr>
        <p:spPr/>
        <p:txBody>
          <a:bodyPr/>
          <a:lstStyle/>
          <a:p>
            <a:fld id="{A99A5A6A-B604-488F-B57E-ECEAB54C9BCC}" type="slidenum">
              <a:rPr lang="pt-BR" smtClean="0"/>
              <a:t>‹nº›</a:t>
            </a:fld>
            <a:endParaRPr lang="pt-BR"/>
          </a:p>
        </p:txBody>
      </p:sp>
    </p:spTree>
    <p:extLst>
      <p:ext uri="{BB962C8B-B14F-4D97-AF65-F5344CB8AC3E}">
        <p14:creationId xmlns:p14="http://schemas.microsoft.com/office/powerpoint/2010/main" val="425483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9C06C90-CC5C-4A2E-824B-AEEE78736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0EBD240-452C-4917-A878-3F4CD9A65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3C50982-EF1B-4A21-93F6-0F2EDE60C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1B5F7-1FD2-4494-B170-564A2928545F}" type="datetimeFigureOut">
              <a:rPr lang="pt-BR" smtClean="0"/>
              <a:t>14/10/2019</a:t>
            </a:fld>
            <a:endParaRPr lang="pt-BR"/>
          </a:p>
        </p:txBody>
      </p:sp>
      <p:sp>
        <p:nvSpPr>
          <p:cNvPr id="5" name="Espaço Reservado para Rodapé 4">
            <a:extLst>
              <a:ext uri="{FF2B5EF4-FFF2-40B4-BE49-F238E27FC236}">
                <a16:creationId xmlns:a16="http://schemas.microsoft.com/office/drawing/2014/main" id="{0DA52535-573F-45E1-96E7-64D5EF385F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07B8983-C71E-4CB0-9598-35CA40A83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A5A6A-B604-488F-B57E-ECEAB54C9BCC}" type="slidenum">
              <a:rPr lang="pt-BR" smtClean="0"/>
              <a:t>‹nº›</a:t>
            </a:fld>
            <a:endParaRPr lang="pt-BR"/>
          </a:p>
        </p:txBody>
      </p:sp>
    </p:spTree>
    <p:extLst>
      <p:ext uri="{BB962C8B-B14F-4D97-AF65-F5344CB8AC3E}">
        <p14:creationId xmlns:p14="http://schemas.microsoft.com/office/powerpoint/2010/main" val="292785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3D94O-Y7g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aWDXwmjf_Q"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N_T0V871SP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D74597-ABFE-4CDF-98E4-11554E6E3297}"/>
              </a:ext>
            </a:extLst>
          </p:cNvPr>
          <p:cNvSpPr>
            <a:spLocks noGrp="1"/>
          </p:cNvSpPr>
          <p:nvPr>
            <p:ph type="ctrTitle"/>
          </p:nvPr>
        </p:nvSpPr>
        <p:spPr>
          <a:xfrm>
            <a:off x="1524000" y="1122362"/>
            <a:ext cx="9144000" cy="2840037"/>
          </a:xfrm>
        </p:spPr>
        <p:txBody>
          <a:bodyPr>
            <a:normAutofit/>
          </a:bodyPr>
          <a:lstStyle/>
          <a:p>
            <a:r>
              <a:rPr lang="pt-BR" sz="5800"/>
              <a:t>TOPICS IN LANGUAGE AND CULTURE</a:t>
            </a:r>
          </a:p>
        </p:txBody>
      </p:sp>
      <p:sp>
        <p:nvSpPr>
          <p:cNvPr id="3" name="Subtítulo 2">
            <a:extLst>
              <a:ext uri="{FF2B5EF4-FFF2-40B4-BE49-F238E27FC236}">
                <a16:creationId xmlns:a16="http://schemas.microsoft.com/office/drawing/2014/main" id="{BDD82DCA-55FB-4115-B0AC-C7F2ABB3A75E}"/>
              </a:ext>
            </a:extLst>
          </p:cNvPr>
          <p:cNvSpPr>
            <a:spLocks noGrp="1"/>
          </p:cNvSpPr>
          <p:nvPr>
            <p:ph type="subTitle" idx="1"/>
          </p:nvPr>
        </p:nvSpPr>
        <p:spPr>
          <a:xfrm>
            <a:off x="1524000" y="4256436"/>
            <a:ext cx="9144000" cy="1600818"/>
          </a:xfrm>
        </p:spPr>
        <p:txBody>
          <a:bodyPr>
            <a:normAutofit/>
          </a:bodyPr>
          <a:lstStyle/>
          <a:p>
            <a:r>
              <a:rPr lang="pt-BR" sz="2400">
                <a:solidFill>
                  <a:schemeClr val="accent1"/>
                </a:solidFill>
              </a:rPr>
              <a:t>Prof. Dr. Daniel Ferraz</a:t>
            </a:r>
          </a:p>
          <a:p>
            <a:endParaRPr lang="pt-BR" sz="2400">
              <a:solidFill>
                <a:schemeClr val="accent1"/>
              </a:solidFill>
            </a:endParaRPr>
          </a:p>
          <a:p>
            <a:r>
              <a:rPr lang="pt-BR" sz="2400">
                <a:solidFill>
                  <a:schemeClr val="accent1"/>
                </a:solidFill>
              </a:rPr>
              <a:t>CLASS 11 – 21/10/2019</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91940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Espaço Reservado para Conteúdo 2">
            <a:extLst>
              <a:ext uri="{FF2B5EF4-FFF2-40B4-BE49-F238E27FC236}">
                <a16:creationId xmlns:a16="http://schemas.microsoft.com/office/drawing/2014/main" id="{B9A8346A-5C14-4C79-B80D-8738A0884760}"/>
              </a:ext>
            </a:extLst>
          </p:cNvPr>
          <p:cNvSpPr>
            <a:spLocks noGrp="1"/>
          </p:cNvSpPr>
          <p:nvPr>
            <p:ph idx="1"/>
          </p:nvPr>
        </p:nvSpPr>
        <p:spPr>
          <a:xfrm>
            <a:off x="697523" y="1227406"/>
            <a:ext cx="10515600" cy="3871762"/>
          </a:xfrm>
        </p:spPr>
        <p:txBody>
          <a:bodyPr>
            <a:normAutofit fontScale="85000" lnSpcReduction="20000"/>
          </a:bodyPr>
          <a:lstStyle/>
          <a:p>
            <a:pPr marL="0" indent="0">
              <a:buNone/>
            </a:pPr>
            <a:r>
              <a:rPr lang="en-US" altLang="pt-BR" sz="2400" dirty="0">
                <a:latin typeface="Arial" panose="020B0604020202020204" pitchFamily="34" charset="0"/>
                <a:ea typeface="Lucida Sans Unicode" panose="020B0602030504020204" pitchFamily="34" charset="0"/>
                <a:cs typeface="Arial" panose="020B0604020202020204" pitchFamily="34" charset="0"/>
              </a:rPr>
              <a:t>Geertz's concept of culture: </a:t>
            </a:r>
          </a:p>
          <a:p>
            <a:pPr marL="0" indent="0">
              <a:buNone/>
            </a:pPr>
            <a:r>
              <a:rPr lang="en-US" altLang="pt-BR" sz="4500" dirty="0">
                <a:latin typeface="Arial" panose="020B0604020202020204" pitchFamily="34" charset="0"/>
                <a:ea typeface="Lucida Sans Unicode" panose="020B0602030504020204" pitchFamily="34" charset="0"/>
                <a:cs typeface="Arial" panose="020B0604020202020204" pitchFamily="34" charset="0"/>
              </a:rPr>
              <a:t>...</a:t>
            </a:r>
            <a:r>
              <a:rPr lang="en-US" altLang="pt-BR" sz="4500" i="1" dirty="0">
                <a:latin typeface="Arial" panose="020B0604020202020204" pitchFamily="34" charset="0"/>
                <a:ea typeface="Lucida Sans Unicode" panose="020B0602030504020204" pitchFamily="34" charset="0"/>
                <a:cs typeface="Arial" panose="020B0604020202020204" pitchFamily="34" charset="0"/>
              </a:rPr>
              <a:t>it is essentially a semiotic one. Believing, with Max Weber, </a:t>
            </a:r>
            <a:r>
              <a:rPr lang="en-US" altLang="pt-BR" sz="4500" i="1" dirty="0">
                <a:highlight>
                  <a:srgbClr val="FFFF00"/>
                </a:highlight>
                <a:latin typeface="Arial" panose="020B0604020202020204" pitchFamily="34" charset="0"/>
                <a:ea typeface="Lucida Sans Unicode" panose="020B0602030504020204" pitchFamily="34" charset="0"/>
                <a:cs typeface="Arial" panose="020B0604020202020204" pitchFamily="34" charset="0"/>
              </a:rPr>
              <a:t>that man is an animal suspended in webs of significance he himself has spun, I take culture to be those webs</a:t>
            </a:r>
            <a:r>
              <a:rPr lang="en-US" altLang="pt-BR" sz="4500" i="1" dirty="0">
                <a:latin typeface="Arial" panose="020B0604020202020204" pitchFamily="34" charset="0"/>
                <a:ea typeface="Lucida Sans Unicode" panose="020B0602030504020204" pitchFamily="34" charset="0"/>
                <a:cs typeface="Arial" panose="020B0604020202020204" pitchFamily="34" charset="0"/>
              </a:rPr>
              <a:t>, and the analysis of it to be therefore not an experimental science in search of law but an interpretive one in search of meaning</a:t>
            </a:r>
            <a:r>
              <a:rPr lang="en-US" altLang="pt-BR" sz="4500" dirty="0">
                <a:latin typeface="Arial" panose="020B0604020202020204" pitchFamily="34" charset="0"/>
                <a:ea typeface="Lucida Sans Unicode" panose="020B0602030504020204" pitchFamily="34" charset="0"/>
                <a:cs typeface="Arial" panose="020B0604020202020204" pitchFamily="34" charset="0"/>
              </a:rPr>
              <a:t>. </a:t>
            </a:r>
          </a:p>
          <a:p>
            <a:pPr marL="0" indent="0">
              <a:buNone/>
            </a:pPr>
            <a:r>
              <a:rPr lang="en-US" altLang="pt-BR" sz="2400" dirty="0">
                <a:latin typeface="Arial" panose="020B0604020202020204" pitchFamily="34" charset="0"/>
                <a:ea typeface="Lucida Sans Unicode" panose="020B0602030504020204" pitchFamily="34" charset="0"/>
                <a:cs typeface="Arial" panose="020B0604020202020204" pitchFamily="34" charset="0"/>
              </a:rPr>
              <a:t>(p 5)</a:t>
            </a:r>
            <a:endParaRPr lang="pt-BR" altLang="pt-BR" sz="2400" dirty="0">
              <a:latin typeface="Arial" panose="020B0604020202020204" pitchFamily="34" charset="0"/>
              <a:ea typeface="Lucida Sans Unicode" panose="020B0602030504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576FEBF4-E572-40CD-8848-EE12F09649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632" y="787907"/>
            <a:ext cx="5126736" cy="5126736"/>
          </a:xfrm>
          <a:prstGeom prst="rect">
            <a:avLst/>
          </a:prstGeom>
        </p:spPr>
      </p:pic>
      <p:sp>
        <p:nvSpPr>
          <p:cNvPr id="5122" name="Espaço Reservado para Conteúdo 2">
            <a:extLst>
              <a:ext uri="{FF2B5EF4-FFF2-40B4-BE49-F238E27FC236}">
                <a16:creationId xmlns:a16="http://schemas.microsoft.com/office/drawing/2014/main" id="{F690853A-01F5-44C7-9678-8951A4EE9D42}"/>
              </a:ext>
            </a:extLst>
          </p:cNvPr>
          <p:cNvSpPr>
            <a:spLocks noGrp="1"/>
          </p:cNvSpPr>
          <p:nvPr>
            <p:ph idx="1"/>
          </p:nvPr>
        </p:nvSpPr>
        <p:spPr>
          <a:xfrm>
            <a:off x="6391903" y="2121763"/>
            <a:ext cx="5235490" cy="3773010"/>
          </a:xfrm>
        </p:spPr>
        <p:txBody>
          <a:bodyPr>
            <a:normAutofit/>
          </a:bodyPr>
          <a:lstStyle/>
          <a:p>
            <a:pPr marL="0" indent="0">
              <a:buNone/>
            </a:pPr>
            <a:r>
              <a:rPr lang="en-US" altLang="pt-BR" sz="2000" dirty="0">
                <a:latin typeface="Arial" panose="020B0604020202020204" pitchFamily="34" charset="0"/>
                <a:ea typeface="Lucida Sans Unicode" panose="020B0602030504020204" pitchFamily="34" charset="0"/>
                <a:cs typeface="Arial" panose="020B0604020202020204" pitchFamily="34" charset="0"/>
              </a:rPr>
              <a:t>Questions related to culture: </a:t>
            </a:r>
          </a:p>
          <a:p>
            <a:pPr marL="0" indent="0">
              <a:buNone/>
            </a:pPr>
            <a:r>
              <a:rPr lang="en-US" altLang="pt-BR" sz="2000" dirty="0">
                <a:latin typeface="Arial" panose="020B0604020202020204" pitchFamily="34" charset="0"/>
                <a:ea typeface="Lucida Sans Unicode" panose="020B0602030504020204" pitchFamily="34" charset="0"/>
                <a:cs typeface="Arial" panose="020B0604020202020204" pitchFamily="34" charset="0"/>
              </a:rPr>
              <a:t>- subjective or objective?  </a:t>
            </a:r>
          </a:p>
          <a:p>
            <a:pPr marL="0" indent="0">
              <a:buNone/>
            </a:pPr>
            <a:r>
              <a:rPr lang="en-US" altLang="pt-BR" sz="2000" dirty="0">
                <a:latin typeface="Arial" panose="020B0604020202020204" pitchFamily="34" charset="0"/>
                <a:ea typeface="Lucida Sans Unicode" panose="020B0602030504020204" pitchFamily="34" charset="0"/>
                <a:cs typeface="Arial" panose="020B0604020202020204" pitchFamily="34" charset="0"/>
              </a:rPr>
              <a:t>- patterned conduct or a frame of mind or the two mixed? </a:t>
            </a:r>
          </a:p>
          <a:p>
            <a:pPr marL="0" indent="0">
              <a:buNone/>
            </a:pPr>
            <a:r>
              <a:rPr lang="en-US" altLang="pt-BR" sz="2000" dirty="0">
                <a:latin typeface="Arial" panose="020B0604020202020204" pitchFamily="34" charset="0"/>
                <a:ea typeface="Lucida Sans Unicode" panose="020B0602030504020204" pitchFamily="34" charset="0"/>
                <a:cs typeface="Arial" panose="020B0604020202020204" pitchFamily="34" charset="0"/>
              </a:rPr>
              <a:t>(p 10)</a:t>
            </a:r>
            <a:endParaRPr lang="pt-BR" altLang="pt-BR" sz="2000" dirty="0">
              <a:latin typeface="Arial" panose="020B0604020202020204" pitchFamily="34" charset="0"/>
              <a:ea typeface="Lucida Sans Unicode" panose="020B0602030504020204" pitchFamily="34" charset="0"/>
              <a:cs typeface="Arial" panose="020B0604020202020204" pitchFamily="34" charset="0"/>
            </a:endParaRPr>
          </a:p>
          <a:p>
            <a:pPr marL="0" indent="0">
              <a:buNone/>
            </a:pPr>
            <a:endParaRPr lang="pt-BR" altLang="pt-BR" sz="2000" dirty="0">
              <a:latin typeface="Arial" panose="020B0604020202020204" pitchFamily="34" charset="0"/>
              <a:ea typeface="Lucida Sans Unicode" panose="020B0602030504020204" pitchFamily="34" charset="0"/>
              <a:cs typeface="Arial" panose="020B0604020202020204" pitchFamily="34" charset="0"/>
            </a:endParaRPr>
          </a:p>
          <a:p>
            <a:pPr marL="0" indent="0">
              <a:spcAft>
                <a:spcPts val="1000"/>
              </a:spcAft>
              <a:buNone/>
            </a:pPr>
            <a:endParaRPr lang="pt-BR" altLang="pt-BR" sz="2000" dirty="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Espaço Reservado para Conteúdo 2">
            <a:extLst>
              <a:ext uri="{FF2B5EF4-FFF2-40B4-BE49-F238E27FC236}">
                <a16:creationId xmlns:a16="http://schemas.microsoft.com/office/drawing/2014/main" id="{80F4684E-FB74-4B23-BE00-FA7DDECE8805}"/>
              </a:ext>
            </a:extLst>
          </p:cNvPr>
          <p:cNvSpPr>
            <a:spLocks noGrp="1"/>
          </p:cNvSpPr>
          <p:nvPr>
            <p:ph idx="1"/>
          </p:nvPr>
        </p:nvSpPr>
        <p:spPr>
          <a:xfrm>
            <a:off x="717452" y="773723"/>
            <a:ext cx="10636348" cy="5155439"/>
          </a:xfrm>
        </p:spPr>
        <p:txBody>
          <a:bodyPr>
            <a:normAutofit/>
          </a:bodyPr>
          <a:lstStyle/>
          <a:p>
            <a:pPr marL="0" indent="0">
              <a:spcAft>
                <a:spcPts val="1000"/>
              </a:spcAft>
              <a:buNone/>
            </a:pPr>
            <a:r>
              <a:rPr lang="en-US" altLang="pt-BR" sz="4500" b="1" dirty="0">
                <a:latin typeface="Arial" panose="020B0604020202020204" pitchFamily="34" charset="0"/>
                <a:ea typeface="Calibri" panose="020F0502020204030204" pitchFamily="34" charset="0"/>
                <a:cs typeface="Arial" panose="020B0604020202020204" pitchFamily="34" charset="0"/>
              </a:rPr>
              <a:t>Contributions of </a:t>
            </a:r>
            <a:r>
              <a:rPr lang="en-US" altLang="pt-BR" sz="4500" b="1" dirty="0">
                <a:highlight>
                  <a:srgbClr val="FFFF00"/>
                </a:highlight>
                <a:latin typeface="Arial" panose="020B0604020202020204" pitchFamily="34" charset="0"/>
                <a:ea typeface="Calibri" panose="020F0502020204030204" pitchFamily="34" charset="0"/>
                <a:cs typeface="Arial" panose="020B0604020202020204" pitchFamily="34" charset="0"/>
              </a:rPr>
              <a:t>Ethnography</a:t>
            </a:r>
            <a:r>
              <a:rPr lang="en-US" altLang="pt-BR" sz="4500" b="1" dirty="0">
                <a:latin typeface="Arial" panose="020B0604020202020204" pitchFamily="34" charset="0"/>
                <a:ea typeface="Calibri" panose="020F0502020204030204" pitchFamily="34" charset="0"/>
                <a:cs typeface="Arial" panose="020B0604020202020204" pitchFamily="34" charset="0"/>
              </a:rPr>
              <a:t>:</a:t>
            </a:r>
          </a:p>
          <a:p>
            <a:pPr marL="0" indent="0">
              <a:spcAft>
                <a:spcPts val="1000"/>
              </a:spcAft>
              <a:buNone/>
            </a:pPr>
            <a:r>
              <a:rPr lang="en-US" altLang="pt-BR" sz="4500" dirty="0">
                <a:latin typeface="Arial" panose="020B0604020202020204" pitchFamily="34" charset="0"/>
                <a:ea typeface="Calibri" panose="020F0502020204030204" pitchFamily="34" charset="0"/>
                <a:cs typeface="Arial" panose="020B0604020202020204" pitchFamily="34" charset="0"/>
              </a:rPr>
              <a:t>[It] is establishing rapport, selecting informants, transcribing texts, taking genealogies, mapping fields, keeping a diary, and so on. [...] an elaborate venture in “</a:t>
            </a:r>
            <a:r>
              <a:rPr lang="en-US" altLang="pt-BR" sz="4500" dirty="0">
                <a:highlight>
                  <a:srgbClr val="FFFF00"/>
                </a:highlight>
                <a:latin typeface="Arial" panose="020B0604020202020204" pitchFamily="34" charset="0"/>
                <a:ea typeface="Calibri" panose="020F0502020204030204" pitchFamily="34" charset="0"/>
                <a:cs typeface="Arial" panose="020B0604020202020204" pitchFamily="34" charset="0"/>
              </a:rPr>
              <a:t>thick description</a:t>
            </a:r>
            <a:r>
              <a:rPr lang="en-US" altLang="pt-BR" sz="4500" dirty="0">
                <a:latin typeface="Arial" panose="020B0604020202020204" pitchFamily="34" charset="0"/>
                <a:ea typeface="Calibri" panose="020F0502020204030204" pitchFamily="34" charset="0"/>
                <a:cs typeface="Arial" panose="020B0604020202020204" pitchFamily="34" charset="0"/>
              </a:rPr>
              <a:t>”.	</a:t>
            </a:r>
            <a:r>
              <a:rPr lang="en-US" altLang="pt-BR" sz="2400" dirty="0">
                <a:latin typeface="Arial" panose="020B0604020202020204" pitchFamily="34" charset="0"/>
                <a:ea typeface="Calibri" panose="020F0502020204030204" pitchFamily="34" charset="0"/>
                <a:cs typeface="Arial" panose="020B0604020202020204" pitchFamily="34" charset="0"/>
              </a:rPr>
              <a:t>			(p 6)</a:t>
            </a:r>
          </a:p>
          <a:p>
            <a:pPr marL="0" indent="0">
              <a:spcAft>
                <a:spcPts val="1000"/>
              </a:spcAft>
              <a:buNone/>
            </a:pPr>
            <a:endParaRPr lang="en-US" altLang="pt-BR" sz="2400" dirty="0">
              <a:latin typeface="Arial" panose="020B0604020202020204" pitchFamily="34" charset="0"/>
              <a:ea typeface="Calibri" panose="020F0502020204030204" pitchFamily="34" charset="0"/>
              <a:cs typeface="Arial" panose="020B0604020202020204" pitchFamily="34" charset="0"/>
            </a:endParaRPr>
          </a:p>
          <a:p>
            <a:pPr marL="0" indent="0">
              <a:spcAft>
                <a:spcPts val="1000"/>
              </a:spcAft>
              <a:buNone/>
            </a:pPr>
            <a:endParaRPr lang="pt-BR" altLang="pt-BR" sz="24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ço Reservado para Conteúdo 2">
            <a:extLst>
              <a:ext uri="{FF2B5EF4-FFF2-40B4-BE49-F238E27FC236}">
                <a16:creationId xmlns:a16="http://schemas.microsoft.com/office/drawing/2014/main" id="{DF0072CC-8E65-4AFB-8410-620CAFB010C5}"/>
              </a:ext>
            </a:extLst>
          </p:cNvPr>
          <p:cNvGraphicFramePr>
            <a:graphicFrameLocks noGrp="1"/>
          </p:cNvGraphicFramePr>
          <p:nvPr>
            <p:ph idx="1"/>
            <p:extLst>
              <p:ext uri="{D42A27DB-BD31-4B8C-83A1-F6EECF244321}">
                <p14:modId xmlns:p14="http://schemas.microsoft.com/office/powerpoint/2010/main" val="1871281529"/>
              </p:ext>
            </p:extLst>
          </p:nvPr>
        </p:nvGraphicFramePr>
        <p:xfrm>
          <a:off x="261257" y="104504"/>
          <a:ext cx="11930743" cy="675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Espaço Reservado para Conteúdo 2">
            <a:extLst>
              <a:ext uri="{FF2B5EF4-FFF2-40B4-BE49-F238E27FC236}">
                <a16:creationId xmlns:a16="http://schemas.microsoft.com/office/drawing/2014/main" id="{47A813A4-B473-4641-8617-34DFD5F50AD3}"/>
              </a:ext>
            </a:extLst>
          </p:cNvPr>
          <p:cNvSpPr>
            <a:spLocks noGrp="1"/>
          </p:cNvSpPr>
          <p:nvPr>
            <p:ph idx="1"/>
          </p:nvPr>
        </p:nvSpPr>
        <p:spPr>
          <a:xfrm>
            <a:off x="836023" y="1920240"/>
            <a:ext cx="10517777" cy="4008922"/>
          </a:xfrm>
        </p:spPr>
        <p:txBody>
          <a:bodyPr>
            <a:normAutofit/>
          </a:bodyPr>
          <a:lstStyle/>
          <a:p>
            <a:pPr marL="0" indent="0">
              <a:spcAft>
                <a:spcPts val="1000"/>
              </a:spcAft>
              <a:buNone/>
              <a:defRPr/>
            </a:pPr>
            <a:r>
              <a:rPr lang="en-US" sz="2400" b="1" dirty="0">
                <a:latin typeface="Arial" charset="0"/>
                <a:ea typeface="Calibri" pitchFamily="34" charset="0"/>
                <a:cs typeface="Arial" charset="0"/>
              </a:rPr>
              <a:t> Thick Description: Imagine you are the ethnographer of this group…</a:t>
            </a:r>
          </a:p>
          <a:p>
            <a:pPr marL="0" indent="0">
              <a:spcAft>
                <a:spcPts val="1000"/>
              </a:spcAft>
              <a:buNone/>
              <a:defRPr/>
            </a:pPr>
            <a:endParaRPr lang="en-US" sz="2400" b="1" dirty="0">
              <a:latin typeface="Arial" charset="0"/>
              <a:ea typeface="Calibri" pitchFamily="34" charset="0"/>
              <a:cs typeface="Arial" charset="0"/>
            </a:endParaRPr>
          </a:p>
          <a:p>
            <a:pPr marL="0" indent="0">
              <a:spcAft>
                <a:spcPts val="1000"/>
              </a:spcAft>
              <a:buNone/>
              <a:defRPr/>
            </a:pPr>
            <a:r>
              <a:rPr lang="en-US" sz="2400" b="1" dirty="0">
                <a:latin typeface="Arial" charset="0"/>
                <a:ea typeface="Calibri" pitchFamily="34" charset="0"/>
                <a:cs typeface="Arial" charset="0"/>
              </a:rPr>
              <a:t>Two students rapidly contracting the eyelids of their right eyes:</a:t>
            </a:r>
          </a:p>
          <a:p>
            <a:pPr>
              <a:spcAft>
                <a:spcPts val="1000"/>
              </a:spcAft>
              <a:buFont typeface="Wingdings" pitchFamily="2" charset="2"/>
              <a:buChar char="Ø"/>
              <a:defRPr/>
            </a:pPr>
            <a:r>
              <a:rPr lang="en-US" sz="2400" b="1" dirty="0">
                <a:latin typeface="Arial" charset="0"/>
                <a:ea typeface="Calibri" pitchFamily="34" charset="0"/>
                <a:cs typeface="Arial" charset="0"/>
              </a:rPr>
              <a:t>An involuntary twitch – attending class</a:t>
            </a:r>
          </a:p>
          <a:p>
            <a:pPr>
              <a:spcAft>
                <a:spcPts val="1000"/>
              </a:spcAft>
              <a:buFont typeface="Wingdings" pitchFamily="2" charset="2"/>
              <a:buChar char="Ø"/>
              <a:defRPr/>
            </a:pPr>
            <a:r>
              <a:rPr lang="en-US" sz="2400" b="1" dirty="0">
                <a:latin typeface="Arial" charset="0"/>
                <a:ea typeface="Calibri" pitchFamily="34" charset="0"/>
                <a:cs typeface="Arial" charset="0"/>
              </a:rPr>
              <a:t>A winking (a MEANINGFUL signal) – interpretation??</a:t>
            </a:r>
          </a:p>
          <a:p>
            <a:pPr marL="0" indent="0">
              <a:spcAft>
                <a:spcPts val="1000"/>
              </a:spcAft>
              <a:buNone/>
              <a:defRPr/>
            </a:pPr>
            <a:endParaRPr lang="en-US" sz="2400" dirty="0">
              <a:latin typeface="Arial" charset="0"/>
              <a:ea typeface="Calibri" pitchFamily="34" charset="0"/>
              <a:cs typeface="Arial" charset="0"/>
            </a:endParaRPr>
          </a:p>
          <a:p>
            <a:pPr marL="0" indent="0">
              <a:spcAft>
                <a:spcPts val="1000"/>
              </a:spcAft>
              <a:buNone/>
              <a:defRPr/>
            </a:pPr>
            <a:endParaRPr lang="pt-BR" sz="2400" dirty="0">
              <a:latin typeface="Arial" charset="0"/>
              <a:ea typeface="Calibri" pitchFamily="34"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5" name="Picture 2">
            <a:extLst>
              <a:ext uri="{FF2B5EF4-FFF2-40B4-BE49-F238E27FC236}">
                <a16:creationId xmlns:a16="http://schemas.microsoft.com/office/drawing/2014/main" id="{6B06C241-4041-4A19-8FEE-4855567884B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980" b="19269"/>
          <a:stretch/>
        </p:blipFill>
        <p:spPr bwMode="auto">
          <a:xfrm>
            <a:off x="20" y="10"/>
            <a:ext cx="12191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 name="Título 3">
            <a:extLst>
              <a:ext uri="{FF2B5EF4-FFF2-40B4-BE49-F238E27FC236}">
                <a16:creationId xmlns:a16="http://schemas.microsoft.com/office/drawing/2014/main" id="{14284CD5-16EE-49DA-A4D4-16894554CDC3}"/>
              </a:ext>
            </a:extLst>
          </p:cNvPr>
          <p:cNvSpPr>
            <a:spLocks noGrp="1"/>
          </p:cNvSpPr>
          <p:nvPr>
            <p:ph type="ctrTitle"/>
          </p:nvPr>
        </p:nvSpPr>
        <p:spPr>
          <a:xfrm>
            <a:off x="640079" y="4526280"/>
            <a:ext cx="7410681" cy="1737360"/>
          </a:xfrm>
        </p:spPr>
        <p:txBody>
          <a:bodyPr vert="horz" lIns="91440" tIns="45720" rIns="91440" bIns="45720" rtlCol="0" anchor="ctr">
            <a:normAutofit/>
          </a:bodyPr>
          <a:lstStyle/>
          <a:p>
            <a:pPr algn="l">
              <a:defRPr/>
            </a:pPr>
            <a:r>
              <a:rPr lang="en-US" sz="4800" b="1" kern="1200" dirty="0">
                <a:solidFill>
                  <a:schemeClr val="tx1"/>
                </a:solidFill>
                <a:effectLst>
                  <a:outerShdw blurRad="38100" dist="38100" dir="2700000" algn="tl">
                    <a:srgbClr val="000000">
                      <a:alpha val="43137"/>
                    </a:srgbClr>
                  </a:outerShdw>
                </a:effectLst>
                <a:latin typeface="+mj-lt"/>
                <a:ea typeface="+mj-ea"/>
                <a:cs typeface="+mj-cs"/>
              </a:rPr>
              <a:t>Chapter 2</a:t>
            </a:r>
          </a:p>
        </p:txBody>
      </p:sp>
      <p:sp>
        <p:nvSpPr>
          <p:cNvPr id="16387" name="Subtítulo 4">
            <a:extLst>
              <a:ext uri="{FF2B5EF4-FFF2-40B4-BE49-F238E27FC236}">
                <a16:creationId xmlns:a16="http://schemas.microsoft.com/office/drawing/2014/main" id="{2010CF2D-AD4A-4662-A2F2-B6B5F4FDFBD9}"/>
              </a:ext>
            </a:extLst>
          </p:cNvPr>
          <p:cNvSpPr>
            <a:spLocks noGrp="1"/>
          </p:cNvSpPr>
          <p:nvPr>
            <p:ph type="subTitle" idx="1"/>
          </p:nvPr>
        </p:nvSpPr>
        <p:spPr>
          <a:xfrm>
            <a:off x="640080" y="595293"/>
            <a:ext cx="5852033" cy="3930982"/>
          </a:xfrm>
        </p:spPr>
        <p:txBody>
          <a:bodyPr vert="horz" lIns="91440" tIns="45720" rIns="91440" bIns="45720" rtlCol="0" anchor="ctr">
            <a:noAutofit/>
          </a:bodyPr>
          <a:lstStyle/>
          <a:p>
            <a:pPr indent="-228600" algn="l">
              <a:buFont typeface="Arial" panose="020B0604020202020204" pitchFamily="34" charset="0"/>
              <a:buChar char="•"/>
            </a:pPr>
            <a:r>
              <a:rPr lang="en-US" altLang="pt-BR" sz="3500" kern="1200" dirty="0">
                <a:solidFill>
                  <a:schemeClr val="tx1"/>
                </a:solidFill>
                <a:latin typeface="+mn-lt"/>
                <a:ea typeface="+mn-ea"/>
                <a:cs typeface="+mn-cs"/>
              </a:rPr>
              <a:t>GEERTZ, C., 1973. </a:t>
            </a:r>
          </a:p>
          <a:p>
            <a:pPr indent="-228600" algn="l">
              <a:buFont typeface="Arial" panose="020B0604020202020204" pitchFamily="34" charset="0"/>
              <a:buChar char="•"/>
            </a:pPr>
            <a:r>
              <a:rPr lang="en-US" altLang="pt-BR" sz="3500" b="1" kern="1200" dirty="0">
                <a:solidFill>
                  <a:schemeClr val="tx1"/>
                </a:solidFill>
                <a:latin typeface="+mn-lt"/>
                <a:ea typeface="+mn-ea"/>
                <a:cs typeface="+mn-cs"/>
              </a:rPr>
              <a:t>The Impact of the Concept of Culture on the Concept of Man</a:t>
            </a:r>
          </a:p>
          <a:p>
            <a:pPr algn="l"/>
            <a:r>
              <a:rPr lang="en-US" altLang="pt-BR" sz="3500" b="1" kern="1200" dirty="0">
                <a:solidFill>
                  <a:schemeClr val="tx1"/>
                </a:solidFill>
                <a:latin typeface="+mn-lt"/>
                <a:ea typeface="+mn-ea"/>
                <a:cs typeface="+mn-cs"/>
              </a:rPr>
              <a:t>Book: The Interpretation of Cultures. </a:t>
            </a:r>
          </a:p>
          <a:p>
            <a:pPr algn="l"/>
            <a:endParaRPr lang="en-US" altLang="pt-BR" sz="3500" kern="1200" dirty="0">
              <a:solidFill>
                <a:schemeClr val="tx1"/>
              </a:solidFill>
              <a:latin typeface="+mn-lt"/>
              <a:ea typeface="+mn-ea"/>
              <a:cs typeface="+mn-cs"/>
            </a:endParaRPr>
          </a:p>
        </p:txBody>
      </p:sp>
      <p:sp>
        <p:nvSpPr>
          <p:cNvPr id="138" name="Freeform: Shape 137">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0" name="Straight Connector 139">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0" name="Espaço Reservado para Conteúdo 2">
            <a:extLst>
              <a:ext uri="{FF2B5EF4-FFF2-40B4-BE49-F238E27FC236}">
                <a16:creationId xmlns:a16="http://schemas.microsoft.com/office/drawing/2014/main" id="{80451BFE-28AE-46BD-B965-962B7EFCB31C}"/>
              </a:ext>
            </a:extLst>
          </p:cNvPr>
          <p:cNvSpPr>
            <a:spLocks noGrp="1"/>
          </p:cNvSpPr>
          <p:nvPr>
            <p:ph idx="1"/>
          </p:nvPr>
        </p:nvSpPr>
        <p:spPr>
          <a:xfrm>
            <a:off x="640079" y="-386451"/>
            <a:ext cx="5676637" cy="5270935"/>
          </a:xfrm>
        </p:spPr>
        <p:txBody>
          <a:bodyPr anchor="ctr">
            <a:normAutofit/>
          </a:bodyPr>
          <a:lstStyle/>
          <a:p>
            <a:pPr marL="0" indent="0">
              <a:spcAft>
                <a:spcPts val="1000"/>
              </a:spcAft>
              <a:buNone/>
            </a:pPr>
            <a:endParaRPr lang="en-US" altLang="pt-BR" sz="1800" dirty="0">
              <a:latin typeface="Arial" panose="020B0604020202020204" pitchFamily="34" charset="0"/>
              <a:ea typeface="Calibri" panose="020F0502020204030204" pitchFamily="34" charset="0"/>
              <a:cs typeface="Times New Roman" panose="02020603050405020304" pitchFamily="18" charset="0"/>
            </a:endParaRPr>
          </a:p>
          <a:p>
            <a:pPr marL="0" indent="0">
              <a:spcAft>
                <a:spcPts val="1000"/>
              </a:spcAft>
              <a:buNone/>
            </a:pPr>
            <a:endParaRPr lang="en-US" altLang="pt-BR" sz="1800" dirty="0">
              <a:latin typeface="Arial" panose="020B0604020202020204" pitchFamily="34" charset="0"/>
              <a:ea typeface="Calibri" panose="020F0502020204030204" pitchFamily="34" charset="0"/>
              <a:cs typeface="Times New Roman" panose="02020603050405020304" pitchFamily="18" charset="0"/>
            </a:endParaRPr>
          </a:p>
          <a:p>
            <a:pPr marL="0" indent="0">
              <a:spcAft>
                <a:spcPts val="1000"/>
              </a:spcAft>
              <a:buNone/>
            </a:pPr>
            <a:r>
              <a:rPr lang="en-US" altLang="pt-BR" sz="3500" b="1" dirty="0">
                <a:latin typeface="Arial" panose="020B0604020202020204" pitchFamily="34" charset="0"/>
                <a:ea typeface="Calibri" panose="020F0502020204030204" pitchFamily="34" charset="0"/>
                <a:cs typeface="Times New Roman" panose="02020603050405020304" pitchFamily="18" charset="0"/>
              </a:rPr>
              <a:t>The rise of scientific concept of culture amounted to, or at least was connected with, the overthrow of the view of human nature dominant in the </a:t>
            </a:r>
            <a:r>
              <a:rPr lang="en-US" altLang="pt-BR" sz="3500" b="1" dirty="0">
                <a:highlight>
                  <a:srgbClr val="FFFF00"/>
                </a:highlight>
                <a:latin typeface="Arial" panose="020B0604020202020204" pitchFamily="34" charset="0"/>
                <a:ea typeface="Calibri" panose="020F0502020204030204" pitchFamily="34" charset="0"/>
                <a:cs typeface="Times New Roman" panose="02020603050405020304" pitchFamily="18" charset="0"/>
              </a:rPr>
              <a:t>Enlightenment</a:t>
            </a:r>
            <a:r>
              <a:rPr lang="en-US" altLang="pt-BR" sz="3500" b="1" dirty="0">
                <a:latin typeface="Arial" panose="020B0604020202020204" pitchFamily="34" charset="0"/>
                <a:ea typeface="Calibri" panose="020F0502020204030204" pitchFamily="34" charset="0"/>
                <a:cs typeface="Times New Roman" panose="02020603050405020304" pitchFamily="18" charset="0"/>
              </a:rPr>
              <a:t>…” </a:t>
            </a:r>
          </a:p>
          <a:p>
            <a:pPr marL="0" indent="0">
              <a:spcAft>
                <a:spcPts val="1000"/>
              </a:spcAft>
              <a:buNone/>
            </a:pPr>
            <a:r>
              <a:rPr lang="en-US" altLang="pt-BR" sz="3500" b="1" dirty="0">
                <a:latin typeface="Arial" panose="020B0604020202020204" pitchFamily="34" charset="0"/>
                <a:ea typeface="Calibri" panose="020F0502020204030204" pitchFamily="34" charset="0"/>
                <a:cs typeface="Times New Roman" panose="02020603050405020304" pitchFamily="18" charset="0"/>
              </a:rPr>
              <a:t>(p 34)</a:t>
            </a:r>
            <a:endParaRPr lang="pt-BR" altLang="pt-BR" sz="3500" b="1" dirty="0">
              <a:ea typeface="Calibri" panose="020F0502020204030204" pitchFamily="34" charset="0"/>
              <a:cs typeface="Times New Roman" panose="02020603050405020304" pitchFamily="18" charset="0"/>
            </a:endParaRPr>
          </a:p>
        </p:txBody>
      </p:sp>
      <p:sp>
        <p:nvSpPr>
          <p:cNvPr id="73" name="Freeform: Shape 72">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A3C5699-DCCC-43CE-A1E5-8E1DFD7E7FD6}"/>
              </a:ext>
            </a:extLst>
          </p:cNvPr>
          <p:cNvSpPr>
            <a:spLocks noGrp="1"/>
          </p:cNvSpPr>
          <p:nvPr>
            <p:ph idx="1"/>
          </p:nvPr>
        </p:nvSpPr>
        <p:spPr>
          <a:xfrm>
            <a:off x="1919289" y="549276"/>
            <a:ext cx="8353425" cy="6048375"/>
          </a:xfrm>
        </p:spPr>
        <p:txBody>
          <a:bodyPr rtlCol="0">
            <a:normAutofit/>
          </a:bodyPr>
          <a:lstStyle/>
          <a:p>
            <a:pPr marL="0" indent="0">
              <a:lnSpc>
                <a:spcPct val="115000"/>
              </a:lnSpc>
              <a:spcAft>
                <a:spcPts val="1000"/>
              </a:spcAft>
              <a:buNone/>
              <a:defRPr/>
            </a:pPr>
            <a:r>
              <a:rPr lang="en-US" dirty="0">
                <a:solidFill>
                  <a:srgbClr val="0000FF"/>
                </a:solidFill>
                <a:latin typeface="Arial"/>
                <a:ea typeface="Calibri"/>
                <a:cs typeface="Times New Roman"/>
              </a:rPr>
              <a:t>The Enlightenment view of man </a:t>
            </a:r>
            <a:r>
              <a:rPr lang="en-US" dirty="0">
                <a:latin typeface="Arial"/>
                <a:ea typeface="Calibri"/>
                <a:cs typeface="Times New Roman"/>
              </a:rPr>
              <a:t>was, of course, that </a:t>
            </a:r>
            <a:r>
              <a:rPr lang="en-US" dirty="0">
                <a:highlight>
                  <a:srgbClr val="FFFF00"/>
                </a:highlight>
                <a:latin typeface="Arial"/>
                <a:ea typeface="Calibri"/>
                <a:cs typeface="Times New Roman"/>
              </a:rPr>
              <a:t>he was wholly of a piece with nature and shared in the general uniformity of composition which natural science</a:t>
            </a:r>
            <a:r>
              <a:rPr lang="en-US" dirty="0">
                <a:latin typeface="Arial"/>
                <a:ea typeface="Calibri"/>
                <a:cs typeface="Times New Roman"/>
              </a:rPr>
              <a:t>, under Bacon’s urging and Newton’s guidance, had discovered there. There is, in brief, a </a:t>
            </a:r>
            <a:r>
              <a:rPr lang="en-US" dirty="0">
                <a:highlight>
                  <a:srgbClr val="FFFF00"/>
                </a:highlight>
                <a:latin typeface="Arial"/>
                <a:ea typeface="Calibri"/>
                <a:cs typeface="Times New Roman"/>
              </a:rPr>
              <a:t>human nature as regularly organized, as thoroughly invariant, and as marvelous simple as Newton’s universe.</a:t>
            </a:r>
            <a:r>
              <a:rPr lang="en-US" dirty="0">
                <a:latin typeface="Arial"/>
                <a:ea typeface="Calibri"/>
                <a:cs typeface="Times New Roman"/>
              </a:rPr>
              <a:t> (p 34)</a:t>
            </a:r>
            <a:endParaRPr lang="pt-BR" sz="2000" dirty="0">
              <a:ea typeface="Calibri"/>
              <a:cs typeface="Times New Roman"/>
            </a:endParaRPr>
          </a:p>
        </p:txBody>
      </p:sp>
      <p:sp>
        <p:nvSpPr>
          <p:cNvPr id="2" name="Retângulo: Cantos Arredondados 1">
            <a:extLst>
              <a:ext uri="{FF2B5EF4-FFF2-40B4-BE49-F238E27FC236}">
                <a16:creationId xmlns:a16="http://schemas.microsoft.com/office/drawing/2014/main" id="{91738AD1-8192-44CF-93AB-E51833A5A846}"/>
              </a:ext>
            </a:extLst>
          </p:cNvPr>
          <p:cNvSpPr/>
          <p:nvPr/>
        </p:nvSpPr>
        <p:spPr>
          <a:xfrm>
            <a:off x="679269" y="4585063"/>
            <a:ext cx="11416937" cy="1854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a:t>TO ENLIGHTEN &gt;&gt;&gt; BIG C CULTURE &gt;&gt;&gt;LIGHT &gt;&gt;.</a:t>
            </a:r>
            <a:r>
              <a:rPr lang="pt-BR" sz="3000" b="1" dirty="0" err="1"/>
              <a:t>little</a:t>
            </a:r>
            <a:r>
              <a:rPr lang="pt-BR" sz="3000" b="1" dirty="0"/>
              <a:t> c </a:t>
            </a:r>
            <a:r>
              <a:rPr lang="pt-BR" sz="3000" b="1" dirty="0" err="1"/>
              <a:t>culture</a:t>
            </a:r>
            <a:endParaRPr lang="pt-BR" sz="3000" b="1" dirty="0"/>
          </a:p>
          <a:p>
            <a:pPr algn="ctr"/>
            <a:r>
              <a:rPr lang="pt-BR" sz="3000" b="1" dirty="0"/>
              <a:t>ENLIGHTENMENT &gt;&gt;&gt;EUROPE</a:t>
            </a:r>
          </a:p>
          <a:p>
            <a:pPr algn="ct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4D5C6EA-6A7D-46B9-8520-2A147790F702}"/>
              </a:ext>
            </a:extLst>
          </p:cNvPr>
          <p:cNvSpPr>
            <a:spLocks noGrp="1"/>
          </p:cNvSpPr>
          <p:nvPr>
            <p:ph idx="1"/>
          </p:nvPr>
        </p:nvSpPr>
        <p:spPr>
          <a:xfrm>
            <a:off x="1981200" y="476250"/>
            <a:ext cx="8229600" cy="6192838"/>
          </a:xfrm>
        </p:spPr>
        <p:txBody>
          <a:bodyPr rtlCol="0">
            <a:normAutofit/>
          </a:bodyPr>
          <a:lstStyle/>
          <a:p>
            <a:pPr marL="0" indent="0">
              <a:lnSpc>
                <a:spcPct val="115000"/>
              </a:lnSpc>
              <a:spcAft>
                <a:spcPts val="1000"/>
              </a:spcAft>
              <a:buNone/>
              <a:defRPr/>
            </a:pPr>
            <a:endParaRPr lang="en-US" dirty="0">
              <a:latin typeface="Arial"/>
              <a:ea typeface="Calibri"/>
              <a:cs typeface="Times New Roman"/>
            </a:endParaRPr>
          </a:p>
          <a:p>
            <a:pPr marL="0" indent="0">
              <a:lnSpc>
                <a:spcPct val="115000"/>
              </a:lnSpc>
              <a:spcAft>
                <a:spcPts val="1000"/>
              </a:spcAft>
              <a:buNone/>
              <a:defRPr/>
            </a:pPr>
            <a:r>
              <a:rPr lang="en-US" dirty="0">
                <a:latin typeface="Arial"/>
                <a:ea typeface="Calibri"/>
                <a:cs typeface="Times New Roman"/>
              </a:rPr>
              <a:t>[…] Whatever else modern anthropology asserts – and it seems to have asserted almost everything at one time or another – </a:t>
            </a:r>
            <a:r>
              <a:rPr lang="en-US" dirty="0">
                <a:solidFill>
                  <a:srgbClr val="0000FF"/>
                </a:solidFill>
                <a:latin typeface="Arial"/>
                <a:ea typeface="Calibri"/>
                <a:cs typeface="Times New Roman"/>
              </a:rPr>
              <a:t>it is firm in the conviction that men unmodified by the customs of particular places do not in fact exist, have never existed, and most important, could not in the very nature of the case exist. </a:t>
            </a:r>
          </a:p>
          <a:p>
            <a:pPr marL="0" indent="0" algn="r">
              <a:lnSpc>
                <a:spcPct val="115000"/>
              </a:lnSpc>
              <a:spcAft>
                <a:spcPts val="1000"/>
              </a:spcAft>
              <a:buNone/>
              <a:defRPr/>
            </a:pPr>
            <a:r>
              <a:rPr lang="en-US" dirty="0">
                <a:latin typeface="Arial"/>
                <a:ea typeface="Calibri"/>
                <a:cs typeface="Times New Roman"/>
              </a:rPr>
              <a:t>(p 35)</a:t>
            </a:r>
            <a:endParaRPr lang="pt-BR" sz="2000" dirty="0">
              <a:ea typeface="Calibri"/>
              <a:cs typeface="Times New Roman"/>
            </a:endParaRPr>
          </a:p>
          <a:p>
            <a:pPr marL="0" indent="0">
              <a:buNone/>
              <a:defRPr/>
            </a:pPr>
            <a:endParaRPr lang="pt-BR" dirty="0"/>
          </a:p>
        </p:txBody>
      </p:sp>
      <p:sp>
        <p:nvSpPr>
          <p:cNvPr id="2" name="Retângulo: Cantos Arredondados 1">
            <a:extLst>
              <a:ext uri="{FF2B5EF4-FFF2-40B4-BE49-F238E27FC236}">
                <a16:creationId xmlns:a16="http://schemas.microsoft.com/office/drawing/2014/main" id="{4AD33B51-CC88-4ABD-96B9-98DFF9E99745}"/>
              </a:ext>
            </a:extLst>
          </p:cNvPr>
          <p:cNvSpPr/>
          <p:nvPr/>
        </p:nvSpPr>
        <p:spPr>
          <a:xfrm>
            <a:off x="627017" y="4754880"/>
            <a:ext cx="7093132" cy="1815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dirty="0"/>
              <a:t>PLACES EMPHASIS &gt;&gt;&gt;&gt;LOCAL CHARACTER OF CULTURE</a:t>
            </a:r>
          </a:p>
          <a:p>
            <a:pPr algn="ctr"/>
            <a:r>
              <a:rPr lang="pt-BR" sz="3000" dirty="0"/>
              <a:t>LOCAL CHARACTER OF MEANING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9694F6C-151D-4B58-A606-80A1C92282AE}"/>
              </a:ext>
            </a:extLst>
          </p:cNvPr>
          <p:cNvSpPr>
            <a:spLocks noGrp="1"/>
          </p:cNvSpPr>
          <p:nvPr>
            <p:ph type="title"/>
          </p:nvPr>
        </p:nvSpPr>
        <p:spPr>
          <a:xfrm>
            <a:off x="863029" y="1012004"/>
            <a:ext cx="3416158" cy="4795408"/>
          </a:xfrm>
        </p:spPr>
        <p:txBody>
          <a:bodyPr>
            <a:normAutofit/>
          </a:bodyPr>
          <a:lstStyle/>
          <a:p>
            <a:r>
              <a:rPr lang="pt-BR" sz="4400">
                <a:solidFill>
                  <a:srgbClr val="FFFFFF"/>
                </a:solidFill>
              </a:rPr>
              <a:t>OUTLINE</a:t>
            </a:r>
          </a:p>
        </p:txBody>
      </p:sp>
      <p:graphicFrame>
        <p:nvGraphicFramePr>
          <p:cNvPr id="5" name="Espaço Reservado para Conteúdo 2">
            <a:extLst>
              <a:ext uri="{FF2B5EF4-FFF2-40B4-BE49-F238E27FC236}">
                <a16:creationId xmlns:a16="http://schemas.microsoft.com/office/drawing/2014/main" id="{2122BC04-C68A-434B-AEE8-13B9E4D12046}"/>
              </a:ext>
            </a:extLst>
          </p:cNvPr>
          <p:cNvGraphicFramePr>
            <a:graphicFrameLocks noGrp="1"/>
          </p:cNvGraphicFramePr>
          <p:nvPr>
            <p:ph idx="1"/>
            <p:extLst>
              <p:ext uri="{D42A27DB-BD31-4B8C-83A1-F6EECF244321}">
                <p14:modId xmlns:p14="http://schemas.microsoft.com/office/powerpoint/2010/main" val="29109558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423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Conteúdo 2">
            <a:extLst>
              <a:ext uri="{FF2B5EF4-FFF2-40B4-BE49-F238E27FC236}">
                <a16:creationId xmlns:a16="http://schemas.microsoft.com/office/drawing/2014/main" id="{0A1CA7B7-A094-466C-B363-B405A209D5B7}"/>
              </a:ext>
            </a:extLst>
          </p:cNvPr>
          <p:cNvSpPr>
            <a:spLocks noGrp="1"/>
          </p:cNvSpPr>
          <p:nvPr>
            <p:ph idx="1"/>
          </p:nvPr>
        </p:nvSpPr>
        <p:spPr>
          <a:xfrm>
            <a:off x="235131" y="404814"/>
            <a:ext cx="11573692" cy="6048375"/>
          </a:xfrm>
        </p:spPr>
        <p:txBody>
          <a:bodyPr>
            <a:normAutofit/>
          </a:bodyPr>
          <a:lstStyle/>
          <a:p>
            <a:pPr marL="0" indent="0">
              <a:lnSpc>
                <a:spcPct val="115000"/>
              </a:lnSpc>
              <a:spcAft>
                <a:spcPts val="1000"/>
              </a:spcAft>
              <a:buNone/>
            </a:pPr>
            <a:r>
              <a:rPr lang="en-US" altLang="pt-BR" dirty="0">
                <a:latin typeface="Arial" panose="020B0604020202020204" pitchFamily="34" charset="0"/>
                <a:ea typeface="Calibri" panose="020F0502020204030204" pitchFamily="34" charset="0"/>
                <a:cs typeface="Arial" panose="020B0604020202020204" pitchFamily="34" charset="0"/>
              </a:rPr>
              <a:t>Critiques: the “stratigraphic” conception of the relations between biological, psychological, social, and cultural factors in human life. In this conception, man is a composite of “levels”, each superimposed upon those beneath it and underpinning those above it (p 37)</a:t>
            </a:r>
            <a:endParaRPr lang="pt-BR" altLang="pt-BR"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pt-BR" altLang="pt-BR" sz="3400" dirty="0">
              <a:ea typeface="Calibri" panose="020F0502020204030204" pitchFamily="34" charset="0"/>
              <a:cs typeface="Arial" panose="020B0604020202020204" pitchFamily="34" charset="0"/>
            </a:endParaRPr>
          </a:p>
        </p:txBody>
      </p:sp>
      <p:sp>
        <p:nvSpPr>
          <p:cNvPr id="3" name="Retângulo: Cantos Arredondados 2">
            <a:extLst>
              <a:ext uri="{FF2B5EF4-FFF2-40B4-BE49-F238E27FC236}">
                <a16:creationId xmlns:a16="http://schemas.microsoft.com/office/drawing/2014/main" id="{17F5C583-A0A6-4FCC-BAE2-310BE1068905}"/>
              </a:ext>
            </a:extLst>
          </p:cNvPr>
          <p:cNvSpPr/>
          <p:nvPr/>
        </p:nvSpPr>
        <p:spPr>
          <a:xfrm>
            <a:off x="483326" y="2351384"/>
            <a:ext cx="10450286" cy="1214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500" b="1" dirty="0"/>
              <a:t>COMPOSITE OF HIERARCHICAL LEVELS AND LAYERS</a:t>
            </a:r>
          </a:p>
          <a:p>
            <a:pPr algn="ctr"/>
            <a:endParaRPr lang="pt-BR" sz="2500" b="1" dirty="0"/>
          </a:p>
          <a:p>
            <a:pPr algn="ctr"/>
            <a:r>
              <a:rPr lang="pt-BR" sz="2500" b="1" dirty="0"/>
              <a:t>NATURE/BIOLOGY AND OR + SOCIAL = CULTURE</a:t>
            </a:r>
          </a:p>
        </p:txBody>
      </p:sp>
      <p:pic>
        <p:nvPicPr>
          <p:cNvPr id="4" name="Imagem 3">
            <a:extLst>
              <a:ext uri="{FF2B5EF4-FFF2-40B4-BE49-F238E27FC236}">
                <a16:creationId xmlns:a16="http://schemas.microsoft.com/office/drawing/2014/main" id="{565B5E2C-9A47-4D0A-B451-C3CD0DDC2700}"/>
              </a:ext>
            </a:extLst>
          </p:cNvPr>
          <p:cNvPicPr>
            <a:picLocks noChangeAspect="1"/>
          </p:cNvPicPr>
          <p:nvPr/>
        </p:nvPicPr>
        <p:blipFill rotWithShape="1">
          <a:blip r:embed="rId2"/>
          <a:srcRect l="58179" t="15221" r="3142" b="39804"/>
          <a:stretch/>
        </p:blipFill>
        <p:spPr>
          <a:xfrm>
            <a:off x="3350623" y="3775166"/>
            <a:ext cx="4715692" cy="30828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Conteúdo 2">
            <a:extLst>
              <a:ext uri="{FF2B5EF4-FFF2-40B4-BE49-F238E27FC236}">
                <a16:creationId xmlns:a16="http://schemas.microsoft.com/office/drawing/2014/main" id="{8394C501-6007-43B0-98B0-445CDDB4F2CE}"/>
              </a:ext>
            </a:extLst>
          </p:cNvPr>
          <p:cNvSpPr>
            <a:spLocks noGrp="1"/>
          </p:cNvSpPr>
          <p:nvPr>
            <p:ph idx="1"/>
          </p:nvPr>
        </p:nvSpPr>
        <p:spPr>
          <a:xfrm>
            <a:off x="1981200" y="404814"/>
            <a:ext cx="8229600" cy="6048375"/>
          </a:xfrm>
        </p:spPr>
        <p:txBody>
          <a:bodyPr/>
          <a:lstStyle/>
          <a:p>
            <a:pPr marL="0" indent="0">
              <a:lnSpc>
                <a:spcPct val="115000"/>
              </a:lnSpc>
              <a:spcAft>
                <a:spcPts val="1000"/>
              </a:spcAft>
              <a:buNone/>
            </a:pPr>
            <a:r>
              <a:rPr lang="en-US" altLang="pt-BR" dirty="0">
                <a:latin typeface="Arial" panose="020B0604020202020204" pitchFamily="34" charset="0"/>
                <a:ea typeface="Calibri" panose="020F0502020204030204" pitchFamily="34" charset="0"/>
                <a:cs typeface="Times New Roman" panose="02020603050405020304" pitchFamily="18" charset="0"/>
              </a:rPr>
              <a:t>, </a:t>
            </a:r>
            <a:r>
              <a:rPr lang="en-US" altLang="pt-BR" b="1" dirty="0">
                <a:solidFill>
                  <a:srgbClr val="0000FF"/>
                </a:solidFill>
                <a:latin typeface="Arial" panose="020B0604020202020204" pitchFamily="34" charset="0"/>
                <a:ea typeface="Calibri" panose="020F0502020204030204" pitchFamily="34" charset="0"/>
                <a:cs typeface="Times New Roman" panose="02020603050405020304" pitchFamily="18" charset="0"/>
              </a:rPr>
              <a:t>the question still remains whether such universals should be taken as the central elements in the definition of man, whether a lowest-common-denominator view of humanity is what we want anyway</a:t>
            </a:r>
            <a:r>
              <a:rPr lang="en-US" altLang="pt-BR" dirty="0">
                <a:solidFill>
                  <a:srgbClr val="0000FF"/>
                </a:solidFill>
                <a:latin typeface="Arial" panose="020B0604020202020204" pitchFamily="34" charset="0"/>
                <a:ea typeface="Calibri" panose="020F0502020204030204" pitchFamily="34" charset="0"/>
                <a:cs typeface="Times New Roman" panose="02020603050405020304" pitchFamily="18" charset="0"/>
              </a:rPr>
              <a:t>. </a:t>
            </a:r>
          </a:p>
          <a:p>
            <a:pPr marL="0" indent="0" algn="r">
              <a:lnSpc>
                <a:spcPct val="115000"/>
              </a:lnSpc>
              <a:spcAft>
                <a:spcPts val="1000"/>
              </a:spcAft>
              <a:buNone/>
            </a:pPr>
            <a:r>
              <a:rPr lang="en-US" altLang="pt-BR" dirty="0">
                <a:latin typeface="Arial" panose="020B0604020202020204" pitchFamily="34" charset="0"/>
                <a:ea typeface="Calibri" panose="020F0502020204030204" pitchFamily="34" charset="0"/>
                <a:cs typeface="Times New Roman" panose="02020603050405020304" pitchFamily="18" charset="0"/>
              </a:rPr>
              <a:t>(p 43)</a:t>
            </a:r>
            <a:endParaRPr lang="pt-BR" altLang="pt-BR" dirty="0">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3D0A2D28-C656-4F98-9E96-C77D18A7C8C9}"/>
              </a:ext>
            </a:extLst>
          </p:cNvPr>
          <p:cNvPicPr>
            <a:picLocks noChangeAspect="1"/>
          </p:cNvPicPr>
          <p:nvPr/>
        </p:nvPicPr>
        <p:blipFill rotWithShape="1">
          <a:blip r:embed="rId2"/>
          <a:srcRect l="65539" t="17010" r="10807" b="52052"/>
          <a:stretch/>
        </p:blipFill>
        <p:spPr>
          <a:xfrm>
            <a:off x="1772530" y="154502"/>
            <a:ext cx="9115864" cy="67034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Conteúdo 2">
            <a:extLst>
              <a:ext uri="{FF2B5EF4-FFF2-40B4-BE49-F238E27FC236}">
                <a16:creationId xmlns:a16="http://schemas.microsoft.com/office/drawing/2014/main" id="{CE47BBD5-8226-4FCE-A9AF-0DF6F0F53C6F}"/>
              </a:ext>
            </a:extLst>
          </p:cNvPr>
          <p:cNvSpPr>
            <a:spLocks noGrp="1"/>
          </p:cNvSpPr>
          <p:nvPr>
            <p:ph idx="1"/>
          </p:nvPr>
        </p:nvSpPr>
        <p:spPr>
          <a:xfrm>
            <a:off x="1981200" y="404814"/>
            <a:ext cx="8229600" cy="6048375"/>
          </a:xfrm>
        </p:spPr>
        <p:txBody>
          <a:bodyPr/>
          <a:lstStyle/>
          <a:p>
            <a:pPr marL="0" indent="0" algn="ctr">
              <a:lnSpc>
                <a:spcPct val="115000"/>
              </a:lnSpc>
              <a:spcAft>
                <a:spcPts val="1000"/>
              </a:spcAft>
              <a:buNone/>
            </a:pPr>
            <a:endParaRPr lang="en-US" altLang="pt-BR">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US" altLang="pt-BR">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US" altLang="pt-BR">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US" altLang="pt-BR" b="1">
                <a:latin typeface="Arial" panose="020B0604020202020204" pitchFamily="34" charset="0"/>
                <a:ea typeface="Calibri" panose="020F0502020204030204" pitchFamily="34" charset="0"/>
                <a:cs typeface="Times New Roman" panose="02020603050405020304" pitchFamily="18" charset="0"/>
              </a:rPr>
              <a:t>Part III and IV</a:t>
            </a:r>
            <a:endParaRPr lang="pt-BR" altLang="pt-BR" b="1">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5895C70-5446-4BD0-B8A9-4ACA38478EDA}"/>
              </a:ext>
            </a:extLst>
          </p:cNvPr>
          <p:cNvSpPr>
            <a:spLocks noGrp="1"/>
          </p:cNvSpPr>
          <p:nvPr>
            <p:ph idx="1"/>
          </p:nvPr>
        </p:nvSpPr>
        <p:spPr>
          <a:xfrm>
            <a:off x="470263" y="404814"/>
            <a:ext cx="10868297" cy="6165803"/>
          </a:xfrm>
        </p:spPr>
        <p:txBody>
          <a:bodyPr rtlCol="0">
            <a:normAutofit fontScale="92500" lnSpcReduction="10000"/>
          </a:bodyPr>
          <a:lstStyle/>
          <a:p>
            <a:pPr marL="0" indent="0">
              <a:lnSpc>
                <a:spcPct val="115000"/>
              </a:lnSpc>
              <a:spcAft>
                <a:spcPts val="1000"/>
              </a:spcAft>
              <a:buNone/>
              <a:defRPr/>
            </a:pPr>
            <a:r>
              <a:rPr lang="en-US" dirty="0">
                <a:latin typeface="Arial"/>
                <a:ea typeface="Calibri"/>
                <a:cs typeface="Times New Roman"/>
              </a:rPr>
              <a:t>In attempting to launch such an integration from the anthropological side and to reach, thereby, a more exact image of man, I want to propose two ideas. </a:t>
            </a:r>
          </a:p>
          <a:p>
            <a:pPr marL="0" indent="0">
              <a:lnSpc>
                <a:spcPct val="115000"/>
              </a:lnSpc>
              <a:spcAft>
                <a:spcPts val="1000"/>
              </a:spcAft>
              <a:buNone/>
              <a:defRPr/>
            </a:pPr>
            <a:r>
              <a:rPr lang="en-US" dirty="0">
                <a:latin typeface="Arial"/>
                <a:ea typeface="Calibri"/>
                <a:cs typeface="Times New Roman"/>
              </a:rPr>
              <a:t>The first of these is that </a:t>
            </a:r>
            <a:r>
              <a:rPr lang="en-US" dirty="0">
                <a:highlight>
                  <a:srgbClr val="FFFF00"/>
                </a:highlight>
                <a:latin typeface="Arial"/>
                <a:ea typeface="Calibri"/>
                <a:cs typeface="Times New Roman"/>
              </a:rPr>
              <a:t>culture is best seen not as complexes of concrete behavior patterns – customs, usages, traditions, habit clusters – as has, by and large, been the case up to now, but as a set of control mechanisms – plans, recipes, rules, instructions (what computer engineers call “programs”) – for the governing of behavior.</a:t>
            </a:r>
            <a:r>
              <a:rPr lang="en-US" dirty="0">
                <a:latin typeface="Arial"/>
                <a:ea typeface="Calibri"/>
                <a:cs typeface="Times New Roman"/>
              </a:rPr>
              <a:t> </a:t>
            </a:r>
          </a:p>
          <a:p>
            <a:pPr marL="0" indent="0">
              <a:lnSpc>
                <a:spcPct val="115000"/>
              </a:lnSpc>
              <a:spcAft>
                <a:spcPts val="1000"/>
              </a:spcAft>
              <a:buNone/>
              <a:defRPr/>
            </a:pPr>
            <a:endParaRPr lang="en-US" dirty="0">
              <a:latin typeface="Arial"/>
              <a:ea typeface="Calibri"/>
              <a:cs typeface="Times New Roman"/>
            </a:endParaRPr>
          </a:p>
          <a:p>
            <a:pPr marL="0" indent="0">
              <a:lnSpc>
                <a:spcPct val="115000"/>
              </a:lnSpc>
              <a:spcAft>
                <a:spcPts val="1000"/>
              </a:spcAft>
              <a:buNone/>
              <a:defRPr/>
            </a:pPr>
            <a:r>
              <a:rPr lang="en-US" dirty="0">
                <a:latin typeface="Arial"/>
                <a:ea typeface="Calibri"/>
                <a:cs typeface="Times New Roman"/>
              </a:rPr>
              <a:t>The second idea is that </a:t>
            </a:r>
            <a:r>
              <a:rPr lang="en-US" dirty="0">
                <a:highlight>
                  <a:srgbClr val="FFFF00"/>
                </a:highlight>
                <a:latin typeface="Arial"/>
                <a:ea typeface="Calibri"/>
                <a:cs typeface="Times New Roman"/>
              </a:rPr>
              <a:t>man is precisely the animal most desperately dependent upon such extragenetic, outside-the-skin control mechanisms, such cultural programs</a:t>
            </a:r>
            <a:r>
              <a:rPr lang="en-US" dirty="0">
                <a:latin typeface="Arial"/>
                <a:ea typeface="Calibri"/>
                <a:cs typeface="Times New Roman"/>
              </a:rPr>
              <a:t>, for ordering his behavior. (p 44)</a:t>
            </a:r>
            <a:endParaRPr lang="pt-BR" sz="1800" dirty="0">
              <a:ea typeface="Calibri"/>
              <a:cs typeface="Times New Roman"/>
            </a:endParaRPr>
          </a:p>
          <a:p>
            <a:pPr marL="0" indent="0">
              <a:lnSpc>
                <a:spcPct val="115000"/>
              </a:lnSpc>
              <a:spcAft>
                <a:spcPts val="1000"/>
              </a:spcAft>
              <a:buNone/>
              <a:defRPr/>
            </a:pPr>
            <a:endParaRPr lang="en-US" dirty="0">
              <a:latin typeface="Arial"/>
              <a:ea typeface="Calibri"/>
              <a:cs typeface="Times New Roman"/>
            </a:endParaRPr>
          </a:p>
          <a:p>
            <a:pPr>
              <a:lnSpc>
                <a:spcPct val="115000"/>
              </a:lnSpc>
              <a:spcAft>
                <a:spcPts val="1000"/>
              </a:spcAft>
              <a:buFont typeface="Arial" charset="0"/>
              <a:buChar char="•"/>
              <a:defRPr/>
            </a:pPr>
            <a:endParaRPr lang="pt-BR" sz="1800" dirty="0">
              <a:ea typeface="Calibri"/>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1D05A46-E65D-45A5-9127-E342E1035F4D}"/>
              </a:ext>
            </a:extLst>
          </p:cNvPr>
          <p:cNvSpPr>
            <a:spLocks noGrp="1"/>
          </p:cNvSpPr>
          <p:nvPr>
            <p:ph idx="1"/>
          </p:nvPr>
        </p:nvSpPr>
        <p:spPr>
          <a:xfrm>
            <a:off x="1981200" y="404814"/>
            <a:ext cx="8229600" cy="6048375"/>
          </a:xfrm>
        </p:spPr>
        <p:txBody>
          <a:bodyPr rtlCol="0">
            <a:normAutofit/>
          </a:bodyPr>
          <a:lstStyle/>
          <a:p>
            <a:pPr marL="0" indent="0">
              <a:lnSpc>
                <a:spcPct val="115000"/>
              </a:lnSpc>
              <a:spcAft>
                <a:spcPts val="1000"/>
              </a:spcAft>
              <a:buNone/>
              <a:defRPr/>
            </a:pPr>
            <a:r>
              <a:rPr lang="en-US" dirty="0">
                <a:latin typeface="Arial"/>
                <a:ea typeface="Calibri"/>
                <a:cs typeface="Times New Roman"/>
              </a:rPr>
              <a:t> </a:t>
            </a:r>
            <a:endParaRPr lang="pt-BR" sz="1800" dirty="0">
              <a:ea typeface="Calibri"/>
              <a:cs typeface="Times New Roman"/>
            </a:endParaRPr>
          </a:p>
          <a:p>
            <a:pPr marL="0" indent="0">
              <a:lnSpc>
                <a:spcPct val="115000"/>
              </a:lnSpc>
              <a:spcAft>
                <a:spcPts val="1000"/>
              </a:spcAft>
              <a:buNone/>
              <a:defRPr/>
            </a:pPr>
            <a:r>
              <a:rPr lang="en-US" dirty="0">
                <a:latin typeface="Arial"/>
                <a:ea typeface="Calibri"/>
                <a:cs typeface="Times New Roman"/>
              </a:rPr>
              <a:t>The “control mechanism”… significant symbols – words for the most part but also gestures, drawings, musical sounds, mechanical devices like clocks, or natural objects like jewels – anything, in fact, that is disengaged from its mere actuality and used to </a:t>
            </a:r>
            <a:r>
              <a:rPr lang="en-US" dirty="0">
                <a:highlight>
                  <a:srgbClr val="FFFF00"/>
                </a:highlight>
                <a:latin typeface="Arial"/>
                <a:ea typeface="Calibri"/>
                <a:cs typeface="Times New Roman"/>
              </a:rPr>
              <a:t>impose meaning upon experience</a:t>
            </a:r>
            <a:r>
              <a:rPr lang="en-US" dirty="0">
                <a:latin typeface="Arial"/>
                <a:ea typeface="Calibri"/>
                <a:cs typeface="Times New Roman"/>
              </a:rPr>
              <a:t>. </a:t>
            </a:r>
          </a:p>
          <a:p>
            <a:pPr marL="0" indent="0" algn="r">
              <a:lnSpc>
                <a:spcPct val="115000"/>
              </a:lnSpc>
              <a:spcAft>
                <a:spcPts val="1000"/>
              </a:spcAft>
              <a:buNone/>
              <a:defRPr/>
            </a:pPr>
            <a:endParaRPr lang="pt-BR" sz="1800" dirty="0">
              <a:ea typeface="Calibri"/>
              <a:cs typeface="Times New Roman"/>
            </a:endParaRPr>
          </a:p>
          <a:p>
            <a:pPr>
              <a:lnSpc>
                <a:spcPct val="115000"/>
              </a:lnSpc>
              <a:spcAft>
                <a:spcPts val="1000"/>
              </a:spcAft>
              <a:buFont typeface="Arial" charset="0"/>
              <a:buChar char="•"/>
              <a:defRPr/>
            </a:pPr>
            <a:endParaRPr lang="pt-BR" sz="1800" dirty="0">
              <a:ea typeface="Calibri"/>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9FB1835-1ECB-4064-AC77-3332EF96389C}"/>
              </a:ext>
            </a:extLst>
          </p:cNvPr>
          <p:cNvSpPr>
            <a:spLocks noGrp="1"/>
          </p:cNvSpPr>
          <p:nvPr>
            <p:ph type="title"/>
          </p:nvPr>
        </p:nvSpPr>
        <p:spPr>
          <a:xfrm>
            <a:off x="838200" y="963877"/>
            <a:ext cx="3494362" cy="4930246"/>
          </a:xfrm>
        </p:spPr>
        <p:txBody>
          <a:bodyPr>
            <a:normAutofit/>
          </a:bodyPr>
          <a:lstStyle/>
          <a:p>
            <a:pPr algn="r"/>
            <a:r>
              <a:rPr lang="pt-BR" sz="4400">
                <a:solidFill>
                  <a:schemeClr val="accent1"/>
                </a:solidFill>
              </a:rPr>
              <a:t>To conclude...</a:t>
            </a:r>
            <a:br>
              <a:rPr lang="pt-BR" sz="4400">
                <a:solidFill>
                  <a:schemeClr val="accent1"/>
                </a:solidFill>
              </a:rPr>
            </a:br>
            <a:r>
              <a:rPr lang="pt-BR" sz="4400">
                <a:solidFill>
                  <a:schemeClr val="accent1"/>
                </a:solidFill>
              </a:rPr>
              <a:t>Nature X + - culture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BA47C7E1-552B-4271-889F-0C5BA6900879}"/>
              </a:ext>
            </a:extLst>
          </p:cNvPr>
          <p:cNvSpPr>
            <a:spLocks noGrp="1"/>
          </p:cNvSpPr>
          <p:nvPr>
            <p:ph idx="1"/>
          </p:nvPr>
        </p:nvSpPr>
        <p:spPr>
          <a:xfrm>
            <a:off x="4654296" y="320040"/>
            <a:ext cx="7345443" cy="6348046"/>
          </a:xfrm>
        </p:spPr>
        <p:txBody>
          <a:bodyPr anchor="ctr">
            <a:normAutofit/>
          </a:bodyPr>
          <a:lstStyle/>
          <a:p>
            <a:r>
              <a:rPr lang="pt-BR" sz="3500" dirty="0"/>
              <a:t>“</a:t>
            </a:r>
            <a:r>
              <a:rPr lang="pt-BR" sz="3500" dirty="0" err="1"/>
              <a:t>Our</a:t>
            </a:r>
            <a:r>
              <a:rPr lang="pt-BR" sz="3500" dirty="0"/>
              <a:t> </a:t>
            </a:r>
            <a:r>
              <a:rPr lang="pt-BR" sz="3500" dirty="0" err="1"/>
              <a:t>capacity</a:t>
            </a:r>
            <a:r>
              <a:rPr lang="pt-BR" sz="3500" dirty="0"/>
              <a:t> </a:t>
            </a:r>
            <a:r>
              <a:rPr lang="pt-BR" sz="3500" dirty="0" err="1"/>
              <a:t>to</a:t>
            </a:r>
            <a:r>
              <a:rPr lang="pt-BR" sz="3500" dirty="0"/>
              <a:t> </a:t>
            </a:r>
            <a:r>
              <a:rPr lang="pt-BR" sz="3500" dirty="0" err="1"/>
              <a:t>speak</a:t>
            </a:r>
            <a:r>
              <a:rPr lang="pt-BR" sz="3500" dirty="0"/>
              <a:t> </a:t>
            </a:r>
            <a:r>
              <a:rPr lang="pt-BR" sz="3500" dirty="0" err="1"/>
              <a:t>is</a:t>
            </a:r>
            <a:r>
              <a:rPr lang="pt-BR" sz="3500" dirty="0"/>
              <a:t> </a:t>
            </a:r>
            <a:r>
              <a:rPr lang="pt-BR" sz="3500" dirty="0" err="1"/>
              <a:t>surely</a:t>
            </a:r>
            <a:r>
              <a:rPr lang="pt-BR" sz="3500" dirty="0"/>
              <a:t> </a:t>
            </a:r>
            <a:r>
              <a:rPr lang="pt-BR" sz="3500" dirty="0" err="1"/>
              <a:t>innate</a:t>
            </a:r>
            <a:r>
              <a:rPr lang="pt-BR" sz="3500" dirty="0"/>
              <a:t>; </a:t>
            </a:r>
            <a:r>
              <a:rPr lang="pt-BR" sz="3500" dirty="0" err="1"/>
              <a:t>our</a:t>
            </a:r>
            <a:r>
              <a:rPr lang="pt-BR" sz="3500" dirty="0"/>
              <a:t> </a:t>
            </a:r>
            <a:r>
              <a:rPr lang="pt-BR" sz="3500" dirty="0" err="1"/>
              <a:t>capacity</a:t>
            </a:r>
            <a:r>
              <a:rPr lang="pt-BR" sz="3500" dirty="0"/>
              <a:t> </a:t>
            </a:r>
            <a:r>
              <a:rPr lang="pt-BR" sz="3500" dirty="0" err="1"/>
              <a:t>to</a:t>
            </a:r>
            <a:r>
              <a:rPr lang="pt-BR" sz="3500" dirty="0"/>
              <a:t> </a:t>
            </a:r>
            <a:r>
              <a:rPr lang="pt-BR" sz="3500" dirty="0" err="1"/>
              <a:t>speak</a:t>
            </a:r>
            <a:r>
              <a:rPr lang="pt-BR" sz="3500" dirty="0"/>
              <a:t> </a:t>
            </a:r>
            <a:r>
              <a:rPr lang="pt-BR" sz="3500" dirty="0" err="1"/>
              <a:t>English</a:t>
            </a:r>
            <a:r>
              <a:rPr lang="pt-BR" sz="3500" dirty="0"/>
              <a:t> </a:t>
            </a:r>
            <a:r>
              <a:rPr lang="pt-BR" sz="3500" dirty="0" err="1"/>
              <a:t>is</a:t>
            </a:r>
            <a:r>
              <a:rPr lang="pt-BR" sz="3500" dirty="0"/>
              <a:t> </a:t>
            </a:r>
            <a:r>
              <a:rPr lang="pt-BR" sz="3500" dirty="0" err="1"/>
              <a:t>surely</a:t>
            </a:r>
            <a:r>
              <a:rPr lang="pt-BR" sz="3500" dirty="0"/>
              <a:t>  cultural. </a:t>
            </a:r>
            <a:r>
              <a:rPr lang="pt-BR" sz="3500" dirty="0" err="1"/>
              <a:t>Smiling</a:t>
            </a:r>
            <a:r>
              <a:rPr lang="pt-BR" sz="3500" dirty="0"/>
              <a:t> </a:t>
            </a:r>
            <a:r>
              <a:rPr lang="pt-BR" sz="3500" dirty="0" err="1"/>
              <a:t>at</a:t>
            </a:r>
            <a:r>
              <a:rPr lang="pt-BR" sz="3500" dirty="0"/>
              <a:t> </a:t>
            </a:r>
            <a:r>
              <a:rPr lang="pt-BR" sz="3500" dirty="0" err="1"/>
              <a:t>pleasing</a:t>
            </a:r>
            <a:r>
              <a:rPr lang="pt-BR" sz="3500" dirty="0"/>
              <a:t> </a:t>
            </a:r>
            <a:r>
              <a:rPr lang="pt-BR" sz="3500" dirty="0" err="1"/>
              <a:t>stimuli</a:t>
            </a:r>
            <a:r>
              <a:rPr lang="pt-BR" sz="3500" dirty="0"/>
              <a:t> </a:t>
            </a:r>
            <a:r>
              <a:rPr lang="pt-BR" sz="3500" dirty="0" err="1"/>
              <a:t>and</a:t>
            </a:r>
            <a:r>
              <a:rPr lang="pt-BR" sz="3500" dirty="0"/>
              <a:t> </a:t>
            </a:r>
            <a:r>
              <a:rPr lang="pt-BR" sz="3500" dirty="0" err="1"/>
              <a:t>frowning</a:t>
            </a:r>
            <a:r>
              <a:rPr lang="pt-BR" sz="3500" dirty="0"/>
              <a:t> </a:t>
            </a:r>
            <a:r>
              <a:rPr lang="pt-BR" sz="3500" dirty="0" err="1"/>
              <a:t>at</a:t>
            </a:r>
            <a:r>
              <a:rPr lang="pt-BR" sz="3500" dirty="0"/>
              <a:t> </a:t>
            </a:r>
            <a:r>
              <a:rPr lang="pt-BR" sz="3500" dirty="0" err="1"/>
              <a:t>unpleasing</a:t>
            </a:r>
            <a:r>
              <a:rPr lang="pt-BR" sz="3500" dirty="0"/>
              <a:t> </a:t>
            </a:r>
            <a:r>
              <a:rPr lang="pt-BR" sz="3500" dirty="0" err="1"/>
              <a:t>ones</a:t>
            </a:r>
            <a:r>
              <a:rPr lang="pt-BR" sz="3500" dirty="0"/>
              <a:t> are </a:t>
            </a:r>
            <a:r>
              <a:rPr lang="pt-BR" sz="3500" dirty="0" err="1"/>
              <a:t>surely</a:t>
            </a:r>
            <a:r>
              <a:rPr lang="pt-BR" sz="3500" dirty="0"/>
              <a:t> in some </a:t>
            </a:r>
            <a:r>
              <a:rPr lang="pt-BR" sz="3500" dirty="0" err="1"/>
              <a:t>degree</a:t>
            </a:r>
            <a:r>
              <a:rPr lang="pt-BR" sz="3500" dirty="0"/>
              <a:t> </a:t>
            </a:r>
            <a:r>
              <a:rPr lang="pt-BR" sz="3500" dirty="0" err="1"/>
              <a:t>genetically</a:t>
            </a:r>
            <a:r>
              <a:rPr lang="pt-BR" sz="3500" dirty="0"/>
              <a:t> </a:t>
            </a:r>
            <a:r>
              <a:rPr lang="pt-BR" sz="3500" dirty="0" err="1"/>
              <a:t>determined</a:t>
            </a:r>
            <a:r>
              <a:rPr lang="pt-BR" sz="3500" dirty="0"/>
              <a:t>; </a:t>
            </a:r>
            <a:r>
              <a:rPr lang="pt-BR" sz="3500" dirty="0" err="1"/>
              <a:t>but</a:t>
            </a:r>
            <a:r>
              <a:rPr lang="pt-BR" sz="3500" dirty="0"/>
              <a:t> </a:t>
            </a:r>
            <a:r>
              <a:rPr lang="pt-BR" sz="3500" dirty="0" err="1"/>
              <a:t>sardonic</a:t>
            </a:r>
            <a:r>
              <a:rPr lang="pt-BR" sz="3500" dirty="0"/>
              <a:t> </a:t>
            </a:r>
            <a:r>
              <a:rPr lang="pt-BR" sz="3500" dirty="0" err="1"/>
              <a:t>smiling</a:t>
            </a:r>
            <a:r>
              <a:rPr lang="pt-BR" sz="3500" dirty="0"/>
              <a:t> </a:t>
            </a:r>
            <a:r>
              <a:rPr lang="pt-BR" sz="3500" dirty="0" err="1"/>
              <a:t>and</a:t>
            </a:r>
            <a:r>
              <a:rPr lang="pt-BR" sz="3500" dirty="0"/>
              <a:t> </a:t>
            </a:r>
            <a:r>
              <a:rPr lang="pt-BR" sz="3500" dirty="0" err="1"/>
              <a:t>burlesque</a:t>
            </a:r>
            <a:r>
              <a:rPr lang="pt-BR" sz="3500" dirty="0"/>
              <a:t> </a:t>
            </a:r>
            <a:r>
              <a:rPr lang="pt-BR" sz="3500" dirty="0" err="1"/>
              <a:t>frowning</a:t>
            </a:r>
            <a:r>
              <a:rPr lang="pt-BR" sz="3500" dirty="0"/>
              <a:t> </a:t>
            </a:r>
            <a:r>
              <a:rPr lang="pt-BR" sz="3500" dirty="0" err="1"/>
              <a:t>equally</a:t>
            </a:r>
            <a:r>
              <a:rPr lang="pt-BR" sz="3500" dirty="0"/>
              <a:t> </a:t>
            </a:r>
            <a:r>
              <a:rPr lang="pt-BR" sz="3500" dirty="0" err="1"/>
              <a:t>surely</a:t>
            </a:r>
            <a:r>
              <a:rPr lang="pt-BR" sz="3500" dirty="0"/>
              <a:t> </a:t>
            </a:r>
            <a:r>
              <a:rPr lang="pt-BR" sz="3500" dirty="0" err="1"/>
              <a:t>predominantly</a:t>
            </a:r>
            <a:r>
              <a:rPr lang="pt-BR" sz="3500" dirty="0"/>
              <a:t> cultural”</a:t>
            </a:r>
          </a:p>
          <a:p>
            <a:pPr marL="0" indent="0">
              <a:buNone/>
            </a:pPr>
            <a:endParaRPr lang="pt-BR" sz="3500" dirty="0"/>
          </a:p>
          <a:p>
            <a:pPr marL="0" indent="0">
              <a:buNone/>
            </a:pPr>
            <a:r>
              <a:rPr lang="pt-BR" sz="3500" dirty="0"/>
              <a:t>“...</a:t>
            </a:r>
            <a:r>
              <a:rPr lang="pt-BR" sz="3500" dirty="0" err="1"/>
              <a:t>between</a:t>
            </a:r>
            <a:r>
              <a:rPr lang="pt-BR" sz="3500" dirty="0"/>
              <a:t> </a:t>
            </a:r>
            <a:r>
              <a:rPr lang="pt-BR" sz="3500" dirty="0" err="1"/>
              <a:t>all</a:t>
            </a:r>
            <a:r>
              <a:rPr lang="pt-BR" sz="3500" dirty="0"/>
              <a:t> </a:t>
            </a:r>
            <a:r>
              <a:rPr lang="pt-BR" sz="3500" dirty="0" err="1"/>
              <a:t>these</a:t>
            </a:r>
            <a:r>
              <a:rPr lang="pt-BR" sz="3500" dirty="0"/>
              <a:t> LIES a COMPLEX SET </a:t>
            </a:r>
            <a:r>
              <a:rPr lang="pt-BR" sz="3500" dirty="0" err="1"/>
              <a:t>of</a:t>
            </a:r>
            <a:r>
              <a:rPr lang="pt-BR" sz="3500" dirty="0"/>
              <a:t> SIGNIFICANT SYMBOLS </a:t>
            </a:r>
            <a:r>
              <a:rPr lang="pt-BR" sz="3500" dirty="0" err="1"/>
              <a:t>under</a:t>
            </a:r>
            <a:r>
              <a:rPr lang="pt-BR" sz="3500" dirty="0"/>
              <a:t> </a:t>
            </a:r>
            <a:r>
              <a:rPr lang="pt-BR" sz="3500" dirty="0" err="1"/>
              <a:t>whose</a:t>
            </a:r>
            <a:r>
              <a:rPr lang="pt-BR" sz="3500" dirty="0"/>
              <a:t> Direction </a:t>
            </a:r>
            <a:r>
              <a:rPr lang="pt-BR" sz="3500" dirty="0" err="1"/>
              <a:t>we</a:t>
            </a:r>
            <a:r>
              <a:rPr lang="pt-BR" sz="3500" dirty="0"/>
              <a:t> </a:t>
            </a:r>
            <a:r>
              <a:rPr lang="pt-BR" sz="3500" dirty="0" err="1"/>
              <a:t>transform</a:t>
            </a:r>
            <a:r>
              <a:rPr lang="pt-BR" sz="3500" dirty="0"/>
              <a:t>...”</a:t>
            </a:r>
          </a:p>
        </p:txBody>
      </p:sp>
    </p:spTree>
    <p:extLst>
      <p:ext uri="{BB962C8B-B14F-4D97-AF65-F5344CB8AC3E}">
        <p14:creationId xmlns:p14="http://schemas.microsoft.com/office/powerpoint/2010/main" val="56968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01AA2-FA3A-46F6-B7E7-7426F9A7EC17}"/>
              </a:ext>
            </a:extLst>
          </p:cNvPr>
          <p:cNvSpPr>
            <a:spLocks noGrp="1"/>
          </p:cNvSpPr>
          <p:nvPr>
            <p:ph type="title"/>
          </p:nvPr>
        </p:nvSpPr>
        <p:spPr/>
        <p:txBody>
          <a:bodyPr/>
          <a:lstStyle/>
          <a:p>
            <a:endParaRPr lang="pt-BR"/>
          </a:p>
        </p:txBody>
      </p:sp>
      <p:pic>
        <p:nvPicPr>
          <p:cNvPr id="5" name="Espaço Reservado para Conteúdo 4" descr="Uma imagem contendo captura de tela, jornal, texto&#10;&#10;Descrição gerada automaticamente">
            <a:extLst>
              <a:ext uri="{FF2B5EF4-FFF2-40B4-BE49-F238E27FC236}">
                <a16:creationId xmlns:a16="http://schemas.microsoft.com/office/drawing/2014/main" id="{BF1D5A64-B306-4121-9E72-D863A322C7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2677" y="13555"/>
            <a:ext cx="2757268" cy="6893170"/>
          </a:xfrm>
        </p:spPr>
      </p:pic>
    </p:spTree>
    <p:extLst>
      <p:ext uri="{BB962C8B-B14F-4D97-AF65-F5344CB8AC3E}">
        <p14:creationId xmlns:p14="http://schemas.microsoft.com/office/powerpoint/2010/main" val="681073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F5AC346-0776-43FC-A609-2D1365D58036}"/>
              </a:ext>
            </a:extLst>
          </p:cNvPr>
          <p:cNvSpPr>
            <a:spLocks noGrp="1"/>
          </p:cNvSpPr>
          <p:nvPr>
            <p:ph type="title"/>
          </p:nvPr>
        </p:nvSpPr>
        <p:spPr>
          <a:xfrm>
            <a:off x="1286932" y="1204109"/>
            <a:ext cx="10023398" cy="857894"/>
          </a:xfrm>
        </p:spPr>
        <p:txBody>
          <a:bodyPr>
            <a:normAutofit/>
          </a:bodyPr>
          <a:lstStyle/>
          <a:p>
            <a:r>
              <a:rPr lang="pt-BR" sz="4000">
                <a:solidFill>
                  <a:srgbClr val="FFFFFF"/>
                </a:solidFill>
              </a:rPr>
              <a:t>Next classes</a:t>
            </a:r>
          </a:p>
        </p:txBody>
      </p:sp>
      <p:graphicFrame>
        <p:nvGraphicFramePr>
          <p:cNvPr id="4" name="Espaço Reservado para Conteúdo 3">
            <a:extLst>
              <a:ext uri="{FF2B5EF4-FFF2-40B4-BE49-F238E27FC236}">
                <a16:creationId xmlns:a16="http://schemas.microsoft.com/office/drawing/2014/main" id="{AC7FED09-DC98-4D3F-9B6C-3DE84583B819}"/>
              </a:ext>
            </a:extLst>
          </p:cNvPr>
          <p:cNvGraphicFramePr>
            <a:graphicFrameLocks noGrp="1"/>
          </p:cNvGraphicFramePr>
          <p:nvPr>
            <p:ph idx="1"/>
            <p:extLst>
              <p:ext uri="{D42A27DB-BD31-4B8C-83A1-F6EECF244321}">
                <p14:modId xmlns:p14="http://schemas.microsoft.com/office/powerpoint/2010/main" val="802034491"/>
              </p:ext>
            </p:extLst>
          </p:nvPr>
        </p:nvGraphicFramePr>
        <p:xfrm>
          <a:off x="422030" y="2307478"/>
          <a:ext cx="11577711" cy="4445014"/>
        </p:xfrm>
        <a:graphic>
          <a:graphicData uri="http://schemas.openxmlformats.org/drawingml/2006/table">
            <a:tbl>
              <a:tblPr/>
              <a:tblGrid>
                <a:gridCol w="5237061">
                  <a:extLst>
                    <a:ext uri="{9D8B030D-6E8A-4147-A177-3AD203B41FA5}">
                      <a16:colId xmlns:a16="http://schemas.microsoft.com/office/drawing/2014/main" val="2502740719"/>
                    </a:ext>
                  </a:extLst>
                </a:gridCol>
                <a:gridCol w="6340650">
                  <a:extLst>
                    <a:ext uri="{9D8B030D-6E8A-4147-A177-3AD203B41FA5}">
                      <a16:colId xmlns:a16="http://schemas.microsoft.com/office/drawing/2014/main" val="856146431"/>
                    </a:ext>
                  </a:extLst>
                </a:gridCol>
              </a:tblGrid>
              <a:tr h="1157248">
                <a:tc>
                  <a:txBody>
                    <a:bodyPr/>
                    <a:lstStyle/>
                    <a:p>
                      <a:pPr algn="just" fontAlgn="t">
                        <a:lnSpc>
                          <a:spcPct val="115000"/>
                        </a:lnSpc>
                        <a:spcBef>
                          <a:spcPts val="0"/>
                        </a:spcBef>
                        <a:spcAft>
                          <a:spcPts val="0"/>
                        </a:spcAft>
                      </a:pPr>
                      <a:r>
                        <a:rPr lang="en-GB" sz="2000" b="1" i="0" u="none" strike="noStrike" kern="50">
                          <a:effectLst/>
                          <a:highlight>
                            <a:srgbClr val="FFFF00"/>
                          </a:highlight>
                          <a:latin typeface="Arial" panose="020B0604020202020204" pitchFamily="34" charset="0"/>
                          <a:ea typeface="Arial Unicode MS" panose="020B0604020202020204" pitchFamily="34" charset="-128"/>
                        </a:rPr>
                        <a:t>(28/10/19) – Dia do funcionário público </a:t>
                      </a:r>
                      <a:endParaRPr lang="en-GB" sz="2000" b="0" i="0" u="none" strike="noStrike">
                        <a:effectLst/>
                        <a:latin typeface="Arial" panose="020B0604020202020204" pitchFamily="34" charset="0"/>
                      </a:endParaRPr>
                    </a:p>
                  </a:txBody>
                  <a:tcPr marL="52004" marR="52004" marT="52004" marB="520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pt-BR" sz="2000" b="1" i="0" u="none" strike="noStrike" kern="50" dirty="0">
                          <a:effectLst/>
                          <a:latin typeface="Arial" panose="020B0604020202020204" pitchFamily="34" charset="0"/>
                          <a:ea typeface="Arial Unicode MS" panose="020B0604020202020204" pitchFamily="34" charset="-128"/>
                        </a:rPr>
                        <a:t>NO CLASS</a:t>
                      </a:r>
                      <a:endParaRPr lang="pt-BR" sz="2000" b="0" i="0" u="none" strike="noStrike" dirty="0">
                        <a:effectLst/>
                        <a:latin typeface="Arial" panose="020B0604020202020204" pitchFamily="34" charset="0"/>
                      </a:endParaRPr>
                    </a:p>
                    <a:p>
                      <a:pPr algn="just" fontAlgn="t">
                        <a:lnSpc>
                          <a:spcPct val="115000"/>
                        </a:lnSpc>
                        <a:spcBef>
                          <a:spcPts val="0"/>
                        </a:spcBef>
                        <a:spcAft>
                          <a:spcPts val="0"/>
                        </a:spcAft>
                      </a:pPr>
                      <a:r>
                        <a:rPr lang="pt-BR" sz="2000" b="1" i="0" u="none" strike="noStrike" kern="50" dirty="0">
                          <a:effectLst/>
                          <a:latin typeface="Arial" panose="020B0604020202020204" pitchFamily="34" charset="0"/>
                          <a:ea typeface="Arial Unicode MS" panose="020B0604020202020204" pitchFamily="34" charset="-128"/>
                        </a:rPr>
                        <a:t> </a:t>
                      </a:r>
                      <a:endParaRPr lang="pt-BR" sz="2000" b="0" i="0" u="none" strike="noStrike" dirty="0">
                        <a:effectLst/>
                        <a:latin typeface="Arial" panose="020B0604020202020204" pitchFamily="34" charset="0"/>
                      </a:endParaRPr>
                    </a:p>
                  </a:txBody>
                  <a:tcPr marL="52004" marR="52004" marT="52004" marB="520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342250"/>
                  </a:ext>
                </a:extLst>
              </a:tr>
              <a:tr h="3287766">
                <a:tc>
                  <a:txBody>
                    <a:bodyPr/>
                    <a:lstStyle/>
                    <a:p>
                      <a:pPr algn="just" fontAlgn="t">
                        <a:lnSpc>
                          <a:spcPct val="115000"/>
                        </a:lnSpc>
                        <a:spcBef>
                          <a:spcPts val="0"/>
                        </a:spcBef>
                        <a:spcAft>
                          <a:spcPts val="0"/>
                        </a:spcAft>
                      </a:pPr>
                      <a:r>
                        <a:rPr lang="en-GB" sz="2000" b="1" i="0" u="none" strike="noStrike" kern="50">
                          <a:effectLst/>
                          <a:highlight>
                            <a:srgbClr val="FFFF00"/>
                          </a:highlight>
                          <a:latin typeface="Arial" panose="020B0604020202020204" pitchFamily="34" charset="0"/>
                          <a:ea typeface="Arial Unicode MS" panose="020B0604020202020204" pitchFamily="34" charset="-128"/>
                        </a:rPr>
                        <a:t>Class 12 (04/11/19) –  </a:t>
                      </a:r>
                      <a:endParaRPr lang="en-GB" sz="2000" b="0" i="0" u="none" strike="noStrike">
                        <a:effectLst/>
                        <a:latin typeface="Arial" panose="020B0604020202020204" pitchFamily="34" charset="0"/>
                      </a:endParaRPr>
                    </a:p>
                    <a:p>
                      <a:pPr algn="just" fontAlgn="t">
                        <a:lnSpc>
                          <a:spcPct val="115000"/>
                        </a:lnSpc>
                        <a:spcBef>
                          <a:spcPts val="0"/>
                        </a:spcBef>
                        <a:spcAft>
                          <a:spcPts val="0"/>
                        </a:spcAft>
                      </a:pPr>
                      <a:r>
                        <a:rPr lang="en-GB" sz="2000" b="0" i="0" u="none" strike="noStrike" kern="50">
                          <a:effectLst/>
                          <a:latin typeface="Arial" panose="020B0604020202020204" pitchFamily="34" charset="0"/>
                          <a:ea typeface="Arial Unicode MS" panose="020B0604020202020204" pitchFamily="34" charset="-128"/>
                        </a:rPr>
                        <a:t> Themes:</a:t>
                      </a:r>
                      <a:endParaRPr lang="en-GB" sz="2000" b="0" i="0" u="none" strike="noStrike">
                        <a:effectLst/>
                        <a:latin typeface="Arial" panose="020B0604020202020204" pitchFamily="34" charset="0"/>
                      </a:endParaRPr>
                    </a:p>
                    <a:p>
                      <a:pPr algn="just" fontAlgn="t">
                        <a:lnSpc>
                          <a:spcPct val="115000"/>
                        </a:lnSpc>
                        <a:spcBef>
                          <a:spcPts val="0"/>
                        </a:spcBef>
                        <a:spcAft>
                          <a:spcPts val="0"/>
                        </a:spcAft>
                      </a:pPr>
                      <a:r>
                        <a:rPr lang="en-GB" sz="2000" b="0" i="0" u="none" strike="noStrike" kern="50">
                          <a:effectLst/>
                          <a:latin typeface="Arial" panose="020B0604020202020204" pitchFamily="34" charset="0"/>
                          <a:ea typeface="Arial Unicode MS" panose="020B0604020202020204" pitchFamily="34" charset="-128"/>
                        </a:rPr>
                        <a:t>- Language &amp; Culture &amp; Society (II)</a:t>
                      </a:r>
                      <a:endParaRPr lang="en-GB" sz="2000" b="0" i="0" u="none" strike="noStrike">
                        <a:effectLst/>
                        <a:latin typeface="Arial" panose="020B0604020202020204" pitchFamily="34" charset="0"/>
                      </a:endParaRPr>
                    </a:p>
                    <a:p>
                      <a:pPr algn="just" fontAlgn="t">
                        <a:lnSpc>
                          <a:spcPct val="115000"/>
                        </a:lnSpc>
                        <a:spcBef>
                          <a:spcPts val="0"/>
                        </a:spcBef>
                        <a:spcAft>
                          <a:spcPts val="0"/>
                        </a:spcAft>
                      </a:pPr>
                      <a:r>
                        <a:rPr lang="en-GB" sz="2000" b="1" i="0" u="none" strike="noStrike" kern="50">
                          <a:effectLst/>
                          <a:latin typeface="Arial" panose="020B0604020202020204" pitchFamily="34" charset="0"/>
                          <a:ea typeface="Arial Unicode MS" panose="020B0604020202020204" pitchFamily="34" charset="-128"/>
                        </a:rPr>
                        <a:t> </a:t>
                      </a:r>
                      <a:endParaRPr lang="en-GB" sz="2000" b="0" i="0" u="none" strike="noStrike">
                        <a:effectLst/>
                        <a:latin typeface="Arial" panose="020B0604020202020204" pitchFamily="34" charset="0"/>
                      </a:endParaRPr>
                    </a:p>
                    <a:p>
                      <a:pPr algn="just" fontAlgn="t">
                        <a:lnSpc>
                          <a:spcPct val="115000"/>
                        </a:lnSpc>
                        <a:spcBef>
                          <a:spcPts val="0"/>
                        </a:spcBef>
                        <a:spcAft>
                          <a:spcPts val="0"/>
                        </a:spcAft>
                      </a:pPr>
                      <a:r>
                        <a:rPr lang="en-GB" sz="2000" b="1" i="0" u="none" strike="noStrike" kern="50">
                          <a:effectLst/>
                          <a:latin typeface="Arial" panose="020B0604020202020204" pitchFamily="34" charset="0"/>
                          <a:ea typeface="Arial Unicode MS" panose="020B0604020202020204" pitchFamily="34" charset="-128"/>
                        </a:rPr>
                        <a:t>+ HUMAN CAMERA DYNAMICS</a:t>
                      </a:r>
                      <a:endParaRPr lang="en-GB" sz="2000" b="0" i="0" u="none" strike="noStrike">
                        <a:effectLst/>
                        <a:latin typeface="Arial" panose="020B0604020202020204" pitchFamily="34" charset="0"/>
                      </a:endParaRPr>
                    </a:p>
                  </a:txBody>
                  <a:tcPr marL="52004" marR="52004" marT="52004" marB="520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0"/>
                        </a:spcBef>
                        <a:spcAft>
                          <a:spcPts val="0"/>
                        </a:spcAft>
                      </a:pPr>
                      <a:r>
                        <a:rPr lang="pt-BR" sz="2000" b="1" i="0" u="none" strike="noStrike" kern="50" dirty="0" err="1">
                          <a:effectLst/>
                          <a:latin typeface="Arial" panose="020B0604020202020204" pitchFamily="34" charset="0"/>
                          <a:ea typeface="Arial Unicode MS" panose="020B0604020202020204" pitchFamily="34" charset="-128"/>
                        </a:rPr>
                        <a:t>Text</a:t>
                      </a:r>
                      <a:r>
                        <a:rPr lang="pt-BR" sz="2000" b="1" i="0" u="none" strike="noStrike" kern="50" dirty="0">
                          <a:effectLst/>
                          <a:latin typeface="Arial" panose="020B0604020202020204" pitchFamily="34" charset="0"/>
                          <a:ea typeface="Arial Unicode MS" panose="020B0604020202020204" pitchFamily="34" charset="-128"/>
                        </a:rPr>
                        <a:t> 9 - A identidade cultural na Pós-Modernidade (HALL, 2006 CHAPTERS 1 AND 3)  </a:t>
                      </a:r>
                      <a:endParaRPr lang="pt-BR" sz="2000" b="0" i="0" u="none" strike="noStrike" dirty="0">
                        <a:effectLst/>
                        <a:latin typeface="Arial" panose="020B0604020202020204" pitchFamily="34" charset="0"/>
                      </a:endParaRPr>
                    </a:p>
                    <a:p>
                      <a:pPr algn="just" fontAlgn="t">
                        <a:lnSpc>
                          <a:spcPct val="115000"/>
                        </a:lnSpc>
                        <a:spcBef>
                          <a:spcPts val="0"/>
                        </a:spcBef>
                        <a:spcAft>
                          <a:spcPts val="0"/>
                        </a:spcAft>
                      </a:pPr>
                      <a:r>
                        <a:rPr lang="pt-BR" sz="2000" b="0" i="0" u="none" strike="noStrike" kern="50" dirty="0">
                          <a:effectLst/>
                          <a:latin typeface="Arial" panose="020B0604020202020204" pitchFamily="34" charset="0"/>
                          <a:ea typeface="Arial Unicode MS" panose="020B0604020202020204" pitchFamily="34" charset="-128"/>
                        </a:rPr>
                        <a:t> </a:t>
                      </a:r>
                      <a:endParaRPr lang="pt-BR" sz="2000" b="0" i="0" u="none" strike="noStrike" dirty="0">
                        <a:effectLst/>
                        <a:latin typeface="Arial" panose="020B0604020202020204" pitchFamily="34" charset="0"/>
                      </a:endParaRPr>
                    </a:p>
                    <a:p>
                      <a:pPr algn="just" fontAlgn="t">
                        <a:lnSpc>
                          <a:spcPct val="115000"/>
                        </a:lnSpc>
                        <a:spcBef>
                          <a:spcPts val="0"/>
                        </a:spcBef>
                        <a:spcAft>
                          <a:spcPts val="0"/>
                        </a:spcAft>
                      </a:pPr>
                      <a:r>
                        <a:rPr lang="pt-BR" sz="2000" b="0" i="0" u="none" strike="noStrike" kern="50" dirty="0" err="1">
                          <a:effectLst/>
                          <a:latin typeface="Arial" panose="020B0604020202020204" pitchFamily="34" charset="0"/>
                          <a:ea typeface="Arial Unicode MS" panose="020B0604020202020204" pitchFamily="34" charset="-128"/>
                        </a:rPr>
                        <a:t>Complementary</a:t>
                      </a:r>
                      <a:r>
                        <a:rPr lang="pt-BR" sz="2000" b="0" i="0" u="none" strike="noStrike" kern="50" dirty="0">
                          <a:effectLst/>
                          <a:latin typeface="Arial" panose="020B0604020202020204" pitchFamily="34" charset="0"/>
                          <a:ea typeface="Arial Unicode MS" panose="020B0604020202020204" pitchFamily="34" charset="-128"/>
                        </a:rPr>
                        <a:t>- </a:t>
                      </a:r>
                      <a:r>
                        <a:rPr lang="pt-BR" sz="2000" b="0" i="0" u="none" strike="noStrike" kern="50" dirty="0" err="1">
                          <a:effectLst/>
                          <a:latin typeface="Arial" panose="020B0604020202020204" pitchFamily="34" charset="0"/>
                          <a:ea typeface="Arial Unicode MS" panose="020B0604020202020204" pitchFamily="34" charset="-128"/>
                        </a:rPr>
                        <a:t>Text</a:t>
                      </a:r>
                      <a:r>
                        <a:rPr lang="pt-BR" sz="2000" b="0" i="0" u="none" strike="noStrike" kern="50" dirty="0">
                          <a:effectLst/>
                          <a:latin typeface="Arial" panose="020B0604020202020204" pitchFamily="34" charset="0"/>
                          <a:ea typeface="Arial Unicode MS" panose="020B0604020202020204" pitchFamily="34" charset="-128"/>
                        </a:rPr>
                        <a:t> 11: </a:t>
                      </a:r>
                      <a:r>
                        <a:rPr lang="pt-BR" sz="2000" b="0" i="0" u="none" strike="noStrike" kern="50" dirty="0" err="1">
                          <a:effectLst/>
                          <a:latin typeface="Arial" panose="020B0604020202020204" pitchFamily="34" charset="0"/>
                          <a:ea typeface="Arial Unicode MS" panose="020B0604020202020204" pitchFamily="34" charset="-128"/>
                        </a:rPr>
                        <a:t>Representation</a:t>
                      </a:r>
                      <a:r>
                        <a:rPr lang="pt-BR" sz="2000" b="0" i="0" u="none" strike="noStrike" kern="50" dirty="0">
                          <a:effectLst/>
                          <a:latin typeface="Arial" panose="020B0604020202020204" pitchFamily="34" charset="0"/>
                          <a:ea typeface="Arial Unicode MS" panose="020B0604020202020204" pitchFamily="34" charset="-128"/>
                        </a:rPr>
                        <a:t>: Cultural </a:t>
                      </a:r>
                      <a:r>
                        <a:rPr lang="pt-BR" sz="2000" b="0" i="0" u="none" strike="noStrike" kern="50" dirty="0" err="1">
                          <a:effectLst/>
                          <a:latin typeface="Arial" panose="020B0604020202020204" pitchFamily="34" charset="0"/>
                          <a:ea typeface="Arial Unicode MS" panose="020B0604020202020204" pitchFamily="34" charset="-128"/>
                        </a:rPr>
                        <a:t>representations</a:t>
                      </a:r>
                      <a:r>
                        <a:rPr lang="pt-BR" sz="2000" b="0" i="0" u="none" strike="noStrike" kern="50" dirty="0">
                          <a:effectLst/>
                          <a:latin typeface="Arial" panose="020B0604020202020204" pitchFamily="34" charset="0"/>
                          <a:ea typeface="Arial Unicode MS" panose="020B0604020202020204" pitchFamily="34" charset="-128"/>
                        </a:rPr>
                        <a:t> </a:t>
                      </a:r>
                      <a:r>
                        <a:rPr lang="pt-BR" sz="2000" b="0" i="0" u="none" strike="noStrike" kern="50" dirty="0" err="1">
                          <a:effectLst/>
                          <a:latin typeface="Arial" panose="020B0604020202020204" pitchFamily="34" charset="0"/>
                          <a:ea typeface="Arial Unicode MS" panose="020B0604020202020204" pitchFamily="34" charset="-128"/>
                        </a:rPr>
                        <a:t>and</a:t>
                      </a:r>
                      <a:r>
                        <a:rPr lang="pt-BR" sz="2000" b="0" i="0" u="none" strike="noStrike" kern="50" dirty="0">
                          <a:effectLst/>
                          <a:latin typeface="Arial" panose="020B0604020202020204" pitchFamily="34" charset="0"/>
                          <a:ea typeface="Arial Unicode MS" panose="020B0604020202020204" pitchFamily="34" charset="-128"/>
                        </a:rPr>
                        <a:t> </a:t>
                      </a:r>
                      <a:r>
                        <a:rPr lang="pt-BR" sz="2000" b="0" i="0" u="none" strike="noStrike" kern="50" dirty="0" err="1">
                          <a:effectLst/>
                          <a:latin typeface="Arial" panose="020B0604020202020204" pitchFamily="34" charset="0"/>
                          <a:ea typeface="Arial Unicode MS" panose="020B0604020202020204" pitchFamily="34" charset="-128"/>
                        </a:rPr>
                        <a:t>signifying</a:t>
                      </a:r>
                      <a:r>
                        <a:rPr lang="pt-BR" sz="2000" b="0" i="0" u="none" strike="noStrike" kern="50" dirty="0">
                          <a:effectLst/>
                          <a:latin typeface="Arial" panose="020B0604020202020204" pitchFamily="34" charset="0"/>
                          <a:ea typeface="Arial Unicode MS" panose="020B0604020202020204" pitchFamily="34" charset="-128"/>
                        </a:rPr>
                        <a:t> </a:t>
                      </a:r>
                      <a:r>
                        <a:rPr lang="pt-BR" sz="2000" b="0" i="0" u="none" strike="noStrike" kern="50" dirty="0" err="1">
                          <a:effectLst/>
                          <a:latin typeface="Arial" panose="020B0604020202020204" pitchFamily="34" charset="0"/>
                          <a:ea typeface="Arial Unicode MS" panose="020B0604020202020204" pitchFamily="34" charset="-128"/>
                        </a:rPr>
                        <a:t>practices</a:t>
                      </a:r>
                      <a:r>
                        <a:rPr lang="pt-BR" sz="2000" b="0" i="0" u="none" strike="noStrike" kern="50" dirty="0">
                          <a:effectLst/>
                          <a:latin typeface="Arial" panose="020B0604020202020204" pitchFamily="34" charset="0"/>
                          <a:ea typeface="Arial Unicode MS" panose="020B0604020202020204" pitchFamily="34" charset="-128"/>
                        </a:rPr>
                        <a:t>- The </a:t>
                      </a:r>
                      <a:r>
                        <a:rPr lang="pt-BR" sz="2000" b="0" i="0" u="none" strike="noStrike" kern="50" dirty="0" err="1">
                          <a:effectLst/>
                          <a:latin typeface="Arial" panose="020B0604020202020204" pitchFamily="34" charset="0"/>
                          <a:ea typeface="Arial Unicode MS" panose="020B0604020202020204" pitchFamily="34" charset="-128"/>
                        </a:rPr>
                        <a:t>Spectacle</a:t>
                      </a:r>
                      <a:r>
                        <a:rPr lang="pt-BR" sz="2000" b="0" i="0" u="none" strike="noStrike" kern="50" dirty="0">
                          <a:effectLst/>
                          <a:latin typeface="Arial" panose="020B0604020202020204" pitchFamily="34" charset="0"/>
                          <a:ea typeface="Arial Unicode MS" panose="020B0604020202020204" pitchFamily="34" charset="-128"/>
                        </a:rPr>
                        <a:t> </a:t>
                      </a:r>
                      <a:r>
                        <a:rPr lang="pt-BR" sz="2000" b="0" i="0" u="none" strike="noStrike" kern="50" dirty="0" err="1">
                          <a:effectLst/>
                          <a:latin typeface="Arial" panose="020B0604020202020204" pitchFamily="34" charset="0"/>
                          <a:ea typeface="Arial Unicode MS" panose="020B0604020202020204" pitchFamily="34" charset="-128"/>
                        </a:rPr>
                        <a:t>of</a:t>
                      </a:r>
                      <a:r>
                        <a:rPr lang="pt-BR" sz="2000" b="0" i="0" u="none" strike="noStrike" kern="50" dirty="0">
                          <a:effectLst/>
                          <a:latin typeface="Arial" panose="020B0604020202020204" pitchFamily="34" charset="0"/>
                          <a:ea typeface="Arial Unicode MS" panose="020B0604020202020204" pitchFamily="34" charset="-128"/>
                        </a:rPr>
                        <a:t> </a:t>
                      </a:r>
                      <a:r>
                        <a:rPr lang="pt-BR" sz="2000" b="0" i="0" u="none" strike="noStrike" kern="50" dirty="0" err="1">
                          <a:effectLst/>
                          <a:latin typeface="Arial" panose="020B0604020202020204" pitchFamily="34" charset="0"/>
                          <a:ea typeface="Arial Unicode MS" panose="020B0604020202020204" pitchFamily="34" charset="-128"/>
                        </a:rPr>
                        <a:t>the</a:t>
                      </a:r>
                      <a:r>
                        <a:rPr lang="pt-BR" sz="2000" b="0" i="0" u="none" strike="noStrike" kern="50" dirty="0">
                          <a:effectLst/>
                          <a:latin typeface="Arial" panose="020B0604020202020204" pitchFamily="34" charset="0"/>
                          <a:ea typeface="Arial Unicode MS" panose="020B0604020202020204" pitchFamily="34" charset="-128"/>
                        </a:rPr>
                        <a:t> </a:t>
                      </a:r>
                      <a:r>
                        <a:rPr lang="pt-BR" sz="2000" b="0" i="0" u="none" strike="noStrike" kern="50" dirty="0" err="1">
                          <a:effectLst/>
                          <a:latin typeface="Arial" panose="020B0604020202020204" pitchFamily="34" charset="0"/>
                          <a:ea typeface="Arial Unicode MS" panose="020B0604020202020204" pitchFamily="34" charset="-128"/>
                        </a:rPr>
                        <a:t>Other</a:t>
                      </a:r>
                      <a:r>
                        <a:rPr lang="pt-BR" sz="2000" b="0" i="0" u="none" strike="noStrike" kern="50" dirty="0">
                          <a:effectLst/>
                          <a:latin typeface="Arial" panose="020B0604020202020204" pitchFamily="34" charset="0"/>
                          <a:ea typeface="Arial Unicode MS" panose="020B0604020202020204" pitchFamily="34" charset="-128"/>
                        </a:rPr>
                        <a:t> (HALL, 1992)</a:t>
                      </a:r>
                      <a:endParaRPr lang="pt-BR" sz="2000" b="0" i="0" u="none" strike="noStrike" dirty="0">
                        <a:effectLst/>
                        <a:latin typeface="Arial" panose="020B0604020202020204" pitchFamily="34" charset="0"/>
                      </a:endParaRPr>
                    </a:p>
                  </a:txBody>
                  <a:tcPr marL="52004" marR="52004" marT="52004" marB="520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9006"/>
                  </a:ext>
                </a:extLst>
              </a:tr>
            </a:tbl>
          </a:graphicData>
        </a:graphic>
      </p:graphicFrame>
    </p:spTree>
    <p:extLst>
      <p:ext uri="{BB962C8B-B14F-4D97-AF65-F5344CB8AC3E}">
        <p14:creationId xmlns:p14="http://schemas.microsoft.com/office/powerpoint/2010/main" val="1152461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ADA00-4179-49C2-B410-24489CA04A20}"/>
              </a:ext>
            </a:extLst>
          </p:cNvPr>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sz="3800" dirty="0"/>
              <a:t>THANK YOU!!!</a:t>
            </a:r>
          </a:p>
        </p:txBody>
      </p:sp>
      <p:pic>
        <p:nvPicPr>
          <p:cNvPr id="5" name="Espaço Reservado para Conteúdo 4">
            <a:extLst>
              <a:ext uri="{FF2B5EF4-FFF2-40B4-BE49-F238E27FC236}">
                <a16:creationId xmlns:a16="http://schemas.microsoft.com/office/drawing/2014/main" id="{3887F4F2-2C5B-485E-8D2D-309F8138B6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955" r="10122" b="2"/>
          <a:stretch/>
        </p:blipFill>
        <p:spPr>
          <a:xfrm>
            <a:off x="4654297" y="10"/>
            <a:ext cx="7537702" cy="6857989"/>
          </a:xfrm>
          <a:prstGeom prst="rect">
            <a:avLst/>
          </a:prstGeom>
          <a:ln>
            <a:noFill/>
          </a:ln>
          <a:effectLst>
            <a:softEdge rad="112500"/>
          </a:effectLst>
        </p:spPr>
      </p:pic>
    </p:spTree>
    <p:extLst>
      <p:ext uri="{BB962C8B-B14F-4D97-AF65-F5344CB8AC3E}">
        <p14:creationId xmlns:p14="http://schemas.microsoft.com/office/powerpoint/2010/main" val="308098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8561B9-9302-4B53-8FF5-C346CBD15E49}"/>
              </a:ext>
            </a:extLst>
          </p:cNvPr>
          <p:cNvSpPr>
            <a:spLocks noGrp="1"/>
          </p:cNvSpPr>
          <p:nvPr>
            <p:ph type="title"/>
          </p:nvPr>
        </p:nvSpPr>
        <p:spPr>
          <a:xfrm>
            <a:off x="838200" y="631825"/>
            <a:ext cx="10515600" cy="1325563"/>
          </a:xfrm>
        </p:spPr>
        <p:txBody>
          <a:bodyPr>
            <a:normAutofit/>
          </a:bodyPr>
          <a:lstStyle/>
          <a:p>
            <a:r>
              <a:rPr lang="pt-BR" sz="4400"/>
              <a:t>Guilherme </a:t>
            </a:r>
            <a:r>
              <a:rPr lang="pt-BR" sz="4400" err="1"/>
              <a:t>Kawachi</a:t>
            </a:r>
            <a:r>
              <a:rPr lang="pt-BR" sz="4400"/>
              <a:t> s TALK</a:t>
            </a:r>
          </a:p>
        </p:txBody>
      </p:sp>
      <p:sp>
        <p:nvSpPr>
          <p:cNvPr id="3" name="Espaço Reservado para Conteúdo 2">
            <a:extLst>
              <a:ext uri="{FF2B5EF4-FFF2-40B4-BE49-F238E27FC236}">
                <a16:creationId xmlns:a16="http://schemas.microsoft.com/office/drawing/2014/main" id="{8B0AFE14-C44B-43BA-AA17-E5091FFEBFCE}"/>
              </a:ext>
            </a:extLst>
          </p:cNvPr>
          <p:cNvSpPr>
            <a:spLocks noGrp="1"/>
          </p:cNvSpPr>
          <p:nvPr>
            <p:ph idx="1"/>
          </p:nvPr>
        </p:nvSpPr>
        <p:spPr>
          <a:xfrm>
            <a:off x="838200" y="2057400"/>
            <a:ext cx="10515600" cy="3871762"/>
          </a:xfrm>
        </p:spPr>
        <p:txBody>
          <a:bodyPr>
            <a:normAutofit/>
          </a:bodyPr>
          <a:lstStyle/>
          <a:p>
            <a:r>
              <a:rPr lang="pt-BR" sz="2400" dirty="0"/>
              <a:t>Write a </a:t>
            </a:r>
            <a:r>
              <a:rPr lang="pt-BR" sz="2400" dirty="0" err="1"/>
              <a:t>word</a:t>
            </a:r>
            <a:r>
              <a:rPr lang="pt-BR" sz="2400" dirty="0"/>
              <a:t> </a:t>
            </a:r>
            <a:r>
              <a:rPr lang="pt-BR" sz="2400" dirty="0" err="1"/>
              <a:t>or</a:t>
            </a:r>
            <a:r>
              <a:rPr lang="pt-BR" sz="2400" dirty="0"/>
              <a:t> </a:t>
            </a:r>
            <a:r>
              <a:rPr lang="pt-BR" sz="2400" dirty="0" err="1"/>
              <a:t>comment</a:t>
            </a:r>
            <a:r>
              <a:rPr lang="pt-BR" sz="2400" dirty="0"/>
              <a:t>:</a:t>
            </a:r>
          </a:p>
          <a:p>
            <a:endParaRPr lang="pt-BR" sz="2400" dirty="0"/>
          </a:p>
        </p:txBody>
      </p:sp>
    </p:spTree>
    <p:extLst>
      <p:ext uri="{BB962C8B-B14F-4D97-AF65-F5344CB8AC3E}">
        <p14:creationId xmlns:p14="http://schemas.microsoft.com/office/powerpoint/2010/main" val="425656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0DC262-CAD2-49D2-AFFC-0E64D6044EF1}"/>
              </a:ext>
            </a:extLst>
          </p:cNvPr>
          <p:cNvSpPr>
            <a:spLocks noGrp="1"/>
          </p:cNvSpPr>
          <p:nvPr>
            <p:ph type="title"/>
          </p:nvPr>
        </p:nvSpPr>
        <p:spPr>
          <a:xfrm>
            <a:off x="838200" y="631825"/>
            <a:ext cx="10515600" cy="1325563"/>
          </a:xfrm>
        </p:spPr>
        <p:txBody>
          <a:bodyPr>
            <a:normAutofit/>
          </a:bodyPr>
          <a:lstStyle/>
          <a:p>
            <a:r>
              <a:rPr lang="pt-BR" sz="4400"/>
              <a:t>Cibele </a:t>
            </a:r>
            <a:r>
              <a:rPr lang="pt-BR" sz="4400" err="1"/>
              <a:t>Verrangia’s</a:t>
            </a:r>
            <a:r>
              <a:rPr lang="pt-BR" sz="4400"/>
              <a:t> TALK</a:t>
            </a:r>
          </a:p>
        </p:txBody>
      </p:sp>
      <p:sp>
        <p:nvSpPr>
          <p:cNvPr id="3" name="Espaço Reservado para Conteúdo 2">
            <a:extLst>
              <a:ext uri="{FF2B5EF4-FFF2-40B4-BE49-F238E27FC236}">
                <a16:creationId xmlns:a16="http://schemas.microsoft.com/office/drawing/2014/main" id="{CD316D21-F8B6-4903-8736-993B75182136}"/>
              </a:ext>
            </a:extLst>
          </p:cNvPr>
          <p:cNvSpPr>
            <a:spLocks noGrp="1"/>
          </p:cNvSpPr>
          <p:nvPr>
            <p:ph idx="1"/>
          </p:nvPr>
        </p:nvSpPr>
        <p:spPr>
          <a:xfrm>
            <a:off x="838200" y="2057400"/>
            <a:ext cx="10515600" cy="3871762"/>
          </a:xfrm>
        </p:spPr>
        <p:txBody>
          <a:bodyPr>
            <a:normAutofit/>
          </a:bodyPr>
          <a:lstStyle/>
          <a:p>
            <a:r>
              <a:rPr lang="pt-BR" sz="2400"/>
              <a:t>Please write words or comments:</a:t>
            </a:r>
          </a:p>
        </p:txBody>
      </p:sp>
    </p:spTree>
    <p:extLst>
      <p:ext uri="{BB962C8B-B14F-4D97-AF65-F5344CB8AC3E}">
        <p14:creationId xmlns:p14="http://schemas.microsoft.com/office/powerpoint/2010/main" val="220349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948B4775-877C-4FB4-8401-7F415368C127}"/>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84FADB54-3CCE-482A-AF18-EFFC63533612}"/>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pt-BR" sz="4000" dirty="0">
                <a:hlinkClick r:id="rId3"/>
              </a:rPr>
              <a:t>https://www.youtube.com/watch?v=q3D94O-Y7g4</a:t>
            </a:r>
            <a:endParaRPr lang="en-US" sz="4000" kern="120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88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5DCDF069-5650-4606-AB60-224EF8C980B0}"/>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65436E-F913-4FA6-8279-5ABDC1DF352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kern="1200">
                <a:solidFill>
                  <a:schemeClr val="tx1">
                    <a:lumMod val="85000"/>
                    <a:lumOff val="15000"/>
                  </a:schemeClr>
                </a:solidFill>
                <a:latin typeface="+mj-lt"/>
                <a:ea typeface="+mj-ea"/>
                <a:cs typeface="+mj-cs"/>
                <a:hlinkClick r:id="rId3"/>
              </a:rPr>
              <a:t>https://www.youtube.com/watch?v=TaWDXwmjf_Q</a:t>
            </a:r>
            <a:endParaRPr lang="en-US" sz="3600" kern="1200">
              <a:solidFill>
                <a:schemeClr val="tx1">
                  <a:lumMod val="85000"/>
                  <a:lumOff val="15000"/>
                </a:schemeClr>
              </a:solidFill>
              <a:latin typeface="+mj-lt"/>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79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826D3F-5467-4AB4-9C0B-FA57482246DA}"/>
              </a:ext>
            </a:extLst>
          </p:cNvPr>
          <p:cNvSpPr>
            <a:spLocks noGrp="1"/>
          </p:cNvSpPr>
          <p:nvPr>
            <p:ph type="title"/>
          </p:nvPr>
        </p:nvSpPr>
        <p:spPr>
          <a:xfrm>
            <a:off x="838200" y="631825"/>
            <a:ext cx="10515600" cy="1325563"/>
          </a:xfrm>
        </p:spPr>
        <p:txBody>
          <a:bodyPr>
            <a:normAutofit/>
          </a:bodyPr>
          <a:lstStyle/>
          <a:p>
            <a:r>
              <a:rPr lang="pt-BR" sz="3700"/>
              <a:t>ZUNI </a:t>
            </a:r>
            <a:r>
              <a:rPr lang="pt-BR" sz="3700" err="1"/>
              <a:t>rain</a:t>
            </a:r>
            <a:r>
              <a:rPr lang="pt-BR" sz="3700"/>
              <a:t> dance </a:t>
            </a:r>
            <a:r>
              <a:rPr lang="pt-BR" sz="3700" err="1"/>
              <a:t>song</a:t>
            </a:r>
            <a:br>
              <a:rPr lang="pt-BR" sz="3700"/>
            </a:br>
            <a:r>
              <a:rPr lang="pt-BR" sz="3700">
                <a:hlinkClick r:id="rId2"/>
              </a:rPr>
              <a:t>https://www.youtube.com/watch?v=N_T0V871SPQ</a:t>
            </a:r>
            <a:endParaRPr lang="pt-BR" sz="3700"/>
          </a:p>
        </p:txBody>
      </p:sp>
      <p:sp>
        <p:nvSpPr>
          <p:cNvPr id="3" name="Espaço Reservado para Conteúdo 2">
            <a:extLst>
              <a:ext uri="{FF2B5EF4-FFF2-40B4-BE49-F238E27FC236}">
                <a16:creationId xmlns:a16="http://schemas.microsoft.com/office/drawing/2014/main" id="{B0BF0551-7BB4-4A11-90AE-5C1C567E9FCA}"/>
              </a:ext>
            </a:extLst>
          </p:cNvPr>
          <p:cNvSpPr>
            <a:spLocks noGrp="1"/>
          </p:cNvSpPr>
          <p:nvPr>
            <p:ph idx="1"/>
          </p:nvPr>
        </p:nvSpPr>
        <p:spPr>
          <a:xfrm>
            <a:off x="838200" y="2057400"/>
            <a:ext cx="10515600" cy="3871762"/>
          </a:xfrm>
        </p:spPr>
        <p:txBody>
          <a:bodyPr>
            <a:normAutofit/>
          </a:bodyPr>
          <a:lstStyle/>
          <a:p>
            <a:endParaRPr lang="pt-BR" sz="2400"/>
          </a:p>
        </p:txBody>
      </p:sp>
    </p:spTree>
    <p:extLst>
      <p:ext uri="{BB962C8B-B14F-4D97-AF65-F5344CB8AC3E}">
        <p14:creationId xmlns:p14="http://schemas.microsoft.com/office/powerpoint/2010/main" val="348125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ítulo 3">
            <a:extLst>
              <a:ext uri="{FF2B5EF4-FFF2-40B4-BE49-F238E27FC236}">
                <a16:creationId xmlns:a16="http://schemas.microsoft.com/office/drawing/2014/main" id="{8A495D2C-120C-429B-BE9F-DE42879BBE8E}"/>
              </a:ext>
            </a:extLst>
          </p:cNvPr>
          <p:cNvSpPr>
            <a:spLocks noGrp="1"/>
          </p:cNvSpPr>
          <p:nvPr>
            <p:ph type="ctrTitle"/>
          </p:nvPr>
        </p:nvSpPr>
        <p:spPr>
          <a:xfrm>
            <a:off x="1288064" y="1284731"/>
            <a:ext cx="9637776" cy="1430696"/>
          </a:xfrm>
        </p:spPr>
        <p:txBody>
          <a:bodyPr vert="horz" lIns="91440" tIns="45720" rIns="91440" bIns="45720" rtlCol="0" anchor="ctr">
            <a:normAutofit/>
          </a:bodyPr>
          <a:lstStyle/>
          <a:p>
            <a:pPr algn="l">
              <a:defRPr/>
            </a:pPr>
            <a:r>
              <a:rPr lang="en-US" sz="4400" b="1" kern="1200">
                <a:solidFill>
                  <a:schemeClr val="tx1"/>
                </a:solidFill>
                <a:effectLst>
                  <a:outerShdw blurRad="38100" dist="38100" dir="2700000" algn="tl">
                    <a:srgbClr val="000000">
                      <a:alpha val="43137"/>
                    </a:srgbClr>
                  </a:outerShdw>
                </a:effectLst>
                <a:latin typeface="+mj-lt"/>
                <a:ea typeface="+mj-ea"/>
                <a:cs typeface="+mj-cs"/>
              </a:rPr>
              <a:t>GEERTZ – PART 1 – CHAPTER 1 </a:t>
            </a:r>
          </a:p>
        </p:txBody>
      </p:sp>
      <p:sp>
        <p:nvSpPr>
          <p:cNvPr id="2051" name="Subtítulo 4">
            <a:extLst>
              <a:ext uri="{FF2B5EF4-FFF2-40B4-BE49-F238E27FC236}">
                <a16:creationId xmlns:a16="http://schemas.microsoft.com/office/drawing/2014/main" id="{255E8DF7-E504-490E-BF53-9D32CB23CF6C}"/>
              </a:ext>
            </a:extLst>
          </p:cNvPr>
          <p:cNvSpPr>
            <a:spLocks noGrp="1"/>
          </p:cNvSpPr>
          <p:nvPr>
            <p:ph type="subTitle" idx="1"/>
          </p:nvPr>
        </p:nvSpPr>
        <p:spPr>
          <a:xfrm>
            <a:off x="1288064" y="2853879"/>
            <a:ext cx="9637776" cy="2714771"/>
          </a:xfrm>
        </p:spPr>
        <p:txBody>
          <a:bodyPr vert="horz" lIns="91440" tIns="45720" rIns="91440" bIns="45720" rtlCol="0">
            <a:normAutofit/>
          </a:bodyPr>
          <a:lstStyle/>
          <a:p>
            <a:pPr indent="-228600" algn="l">
              <a:buFont typeface="Arial" panose="020B0604020202020204" pitchFamily="34" charset="0"/>
              <a:buChar char="•"/>
            </a:pPr>
            <a:r>
              <a:rPr lang="en-US" altLang="pt-BR" sz="2000" kern="1200">
                <a:solidFill>
                  <a:schemeClr val="tx1"/>
                </a:solidFill>
                <a:latin typeface="+mn-lt"/>
                <a:ea typeface="+mn-ea"/>
                <a:cs typeface="+mn-cs"/>
              </a:rPr>
              <a:t>GEERTZ, C., 1973. </a:t>
            </a:r>
          </a:p>
          <a:p>
            <a:pPr indent="-228600" algn="l">
              <a:buFont typeface="Arial" panose="020B0604020202020204" pitchFamily="34" charset="0"/>
              <a:buChar char="•"/>
            </a:pPr>
            <a:r>
              <a:rPr lang="en-US" altLang="pt-BR" sz="2000" kern="1200">
                <a:solidFill>
                  <a:schemeClr val="tx1"/>
                </a:solidFill>
                <a:latin typeface="+mn-lt"/>
                <a:ea typeface="+mn-ea"/>
                <a:cs typeface="+mn-cs"/>
              </a:rPr>
              <a:t>Description: Toward an Interpretive Theory of Culture, Chapter 1, in </a:t>
            </a:r>
          </a:p>
          <a:p>
            <a:pPr indent="-228600" algn="l">
              <a:buFont typeface="Arial" panose="020B0604020202020204" pitchFamily="34" charset="0"/>
              <a:buChar char="•"/>
            </a:pPr>
            <a:r>
              <a:rPr lang="en-US" altLang="pt-BR" sz="2000" b="1" kern="1200">
                <a:solidFill>
                  <a:schemeClr val="tx1"/>
                </a:solidFill>
                <a:latin typeface="+mn-lt"/>
                <a:ea typeface="+mn-ea"/>
                <a:cs typeface="+mn-cs"/>
              </a:rPr>
              <a:t>The Interpretation of Cultures. </a:t>
            </a:r>
          </a:p>
          <a:p>
            <a:pPr indent="-228600" algn="l">
              <a:buFont typeface="Arial" panose="020B0604020202020204" pitchFamily="34" charset="0"/>
              <a:buChar char="•"/>
            </a:pPr>
            <a:r>
              <a:rPr lang="en-US" altLang="pt-BR" sz="2000" kern="1200">
                <a:solidFill>
                  <a:schemeClr val="tx1"/>
                </a:solidFill>
                <a:latin typeface="+mn-lt"/>
                <a:ea typeface="+mn-ea"/>
                <a:cs typeface="+mn-cs"/>
              </a:rPr>
              <a:t>New York: Basic Books</a:t>
            </a:r>
          </a:p>
          <a:p>
            <a:pPr indent="-228600" algn="l">
              <a:buFont typeface="Arial" panose="020B0604020202020204" pitchFamily="34" charset="0"/>
              <a:buChar char="•"/>
            </a:pPr>
            <a:r>
              <a:rPr lang="en-US" altLang="pt-BR" sz="2000" kern="1200">
                <a:solidFill>
                  <a:schemeClr val="tx1"/>
                </a:solidFill>
                <a:latin typeface="+mn-lt"/>
                <a:ea typeface="+mn-ea"/>
                <a:cs typeface="+mn-cs"/>
              </a:rPr>
              <a:t>(p 3-20)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3">
            <a:extLst>
              <a:ext uri="{FF2B5EF4-FFF2-40B4-BE49-F238E27FC236}">
                <a16:creationId xmlns:a16="http://schemas.microsoft.com/office/drawing/2014/main" id="{4D4C96FC-3B7D-49B1-AC96-112AF8266DF6}"/>
              </a:ext>
            </a:extLst>
          </p:cNvPr>
          <p:cNvSpPr>
            <a:spLocks noGrp="1"/>
          </p:cNvSpPr>
          <p:nvPr>
            <p:ph type="title"/>
          </p:nvPr>
        </p:nvSpPr>
        <p:spPr>
          <a:xfrm>
            <a:off x="1981200" y="274639"/>
            <a:ext cx="8229600" cy="1138237"/>
          </a:xfrm>
        </p:spPr>
        <p:txBody>
          <a:bodyPr>
            <a:normAutofit fontScale="90000"/>
          </a:bodyPr>
          <a:lstStyle/>
          <a:p>
            <a:pPr>
              <a:lnSpc>
                <a:spcPct val="115000"/>
              </a:lnSpc>
              <a:spcBef>
                <a:spcPct val="20000"/>
              </a:spcBef>
              <a:spcAft>
                <a:spcPts val="1000"/>
              </a:spcAft>
            </a:pPr>
            <a:br>
              <a:rPr lang="en-US" altLang="pt-BR" sz="320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br>
            <a:br>
              <a:rPr lang="en-US" altLang="pt-BR" sz="320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br>
            <a:r>
              <a:rPr lang="en-US" altLang="pt-BR" sz="2800">
                <a:solidFill>
                  <a:srgbClr val="000000"/>
                </a:solidFill>
                <a:latin typeface="Arial" panose="020B0604020202020204" pitchFamily="34" charset="0"/>
                <a:ea typeface="Lucida Sans Unicode" panose="020B0602030504020204" pitchFamily="34" charset="0"/>
                <a:cs typeface="Arial" panose="020B0604020202020204" pitchFamily="34" charset="0"/>
              </a:rPr>
              <a:t>Researchers look for the old </a:t>
            </a:r>
            <a:br>
              <a:rPr lang="en-US" altLang="pt-BR" sz="2800">
                <a:solidFill>
                  <a:srgbClr val="000000"/>
                </a:solidFill>
                <a:latin typeface="Arial" panose="020B0604020202020204" pitchFamily="34" charset="0"/>
                <a:ea typeface="Lucida Sans Unicode" panose="020B0602030504020204" pitchFamily="34" charset="0"/>
                <a:cs typeface="Arial" panose="020B0604020202020204" pitchFamily="34" charset="0"/>
              </a:rPr>
            </a:br>
            <a:r>
              <a:rPr lang="en-US" altLang="pt-BR" sz="2800">
                <a:solidFill>
                  <a:srgbClr val="000000"/>
                </a:solidFill>
                <a:latin typeface="Arial" panose="020B0604020202020204" pitchFamily="34" charset="0"/>
                <a:ea typeface="Lucida Sans Unicode" panose="020B0602030504020204" pitchFamily="34" charset="0"/>
                <a:cs typeface="Arial" panose="020B0604020202020204" pitchFamily="34" charset="0"/>
              </a:rPr>
              <a:t>key-to-the-universe view</a:t>
            </a:r>
            <a:r>
              <a:rPr lang="en-US" altLang="pt-BR" sz="2800">
                <a:solidFill>
                  <a:srgbClr val="000000"/>
                </a:solidFill>
                <a:latin typeface="Times New Roman" panose="02020603050405020304" pitchFamily="18" charset="0"/>
                <a:ea typeface="Lucida Sans Unicode" panose="020B0602030504020204" pitchFamily="34" charset="0"/>
                <a:cs typeface="Tahoma" panose="020B0604030504040204" pitchFamily="34" charset="0"/>
              </a:rPr>
              <a:t> </a:t>
            </a:r>
            <a:br>
              <a:rPr lang="pt-BR" altLang="pt-BR" sz="2000">
                <a:solidFill>
                  <a:srgbClr val="000000"/>
                </a:solidFill>
                <a:ea typeface="Calibri" panose="020F0502020204030204" pitchFamily="34" charset="0"/>
                <a:cs typeface="Times New Roman" panose="02020603050405020304" pitchFamily="18" charset="0"/>
              </a:rPr>
            </a:br>
            <a:endParaRPr lang="pt-BR" altLang="pt-BR"/>
          </a:p>
        </p:txBody>
      </p:sp>
      <p:sp>
        <p:nvSpPr>
          <p:cNvPr id="5" name="Espaço Reservado para Conteúdo 4">
            <a:extLst>
              <a:ext uri="{FF2B5EF4-FFF2-40B4-BE49-F238E27FC236}">
                <a16:creationId xmlns:a16="http://schemas.microsoft.com/office/drawing/2014/main" id="{255D1BC6-87C0-4352-A4D5-2EB2DFD74B14}"/>
              </a:ext>
            </a:extLst>
          </p:cNvPr>
          <p:cNvSpPr>
            <a:spLocks noGrp="1"/>
          </p:cNvSpPr>
          <p:nvPr>
            <p:ph sz="half" idx="1"/>
          </p:nvPr>
        </p:nvSpPr>
        <p:spPr>
          <a:xfrm>
            <a:off x="1981200" y="1989139"/>
            <a:ext cx="4038600" cy="4137025"/>
          </a:xfrm>
          <a:solidFill>
            <a:schemeClr val="accent3">
              <a:lumMod val="40000"/>
              <a:lumOff val="60000"/>
            </a:schemeClr>
          </a:solidFill>
        </p:spPr>
        <p:txBody>
          <a:bodyPr/>
          <a:lstStyle/>
          <a:p>
            <a:pPr>
              <a:buFont typeface="Arial" charset="0"/>
              <a:buChar char="•"/>
              <a:defRPr/>
            </a:pPr>
            <a:r>
              <a:rPr lang="en-US" sz="2400" dirty="0">
                <a:latin typeface="Arial" pitchFamily="34" charset="0"/>
                <a:ea typeface="Lucida Sans Unicode"/>
                <a:cs typeface="Arial" pitchFamily="34" charset="0"/>
              </a:rPr>
              <a:t>The principle of natural selection</a:t>
            </a:r>
          </a:p>
          <a:p>
            <a:pPr>
              <a:buFont typeface="Arial" charset="0"/>
              <a:buChar char="•"/>
              <a:defRPr/>
            </a:pPr>
            <a:endParaRPr lang="en-US" sz="2400" dirty="0">
              <a:latin typeface="Arial" pitchFamily="34" charset="0"/>
              <a:ea typeface="Lucida Sans Unicode"/>
              <a:cs typeface="Arial" pitchFamily="34" charset="0"/>
            </a:endParaRPr>
          </a:p>
          <a:p>
            <a:pPr>
              <a:buFont typeface="Arial" charset="0"/>
              <a:buChar char="•"/>
              <a:defRPr/>
            </a:pPr>
            <a:r>
              <a:rPr lang="en-US" sz="2400" dirty="0">
                <a:latin typeface="Arial" pitchFamily="34" charset="0"/>
                <a:ea typeface="Lucida Sans Unicode"/>
                <a:cs typeface="Arial" pitchFamily="34" charset="0"/>
              </a:rPr>
              <a:t>The notion of unconscious motivation</a:t>
            </a:r>
          </a:p>
          <a:p>
            <a:pPr marL="0" indent="0">
              <a:buNone/>
              <a:defRPr/>
            </a:pPr>
            <a:endParaRPr lang="en-US" sz="2400" dirty="0">
              <a:latin typeface="Arial" pitchFamily="34" charset="0"/>
              <a:ea typeface="Lucida Sans Unicode"/>
              <a:cs typeface="Arial" pitchFamily="34" charset="0"/>
            </a:endParaRPr>
          </a:p>
          <a:p>
            <a:pPr>
              <a:buFont typeface="Arial" charset="0"/>
              <a:buChar char="•"/>
              <a:defRPr/>
            </a:pPr>
            <a:r>
              <a:rPr lang="en-US" sz="2400" dirty="0">
                <a:latin typeface="Arial" pitchFamily="34" charset="0"/>
                <a:ea typeface="Lucida Sans Unicode"/>
                <a:cs typeface="Arial" pitchFamily="34" charset="0"/>
              </a:rPr>
              <a:t>The organization of the means of production</a:t>
            </a:r>
            <a:endParaRPr lang="pt-BR" sz="2400" dirty="0">
              <a:latin typeface="Arial" pitchFamily="34" charset="0"/>
              <a:cs typeface="Arial" pitchFamily="34" charset="0"/>
            </a:endParaRPr>
          </a:p>
        </p:txBody>
      </p:sp>
      <p:sp>
        <p:nvSpPr>
          <p:cNvPr id="6" name="Espaço Reservado para Conteúdo 5">
            <a:extLst>
              <a:ext uri="{FF2B5EF4-FFF2-40B4-BE49-F238E27FC236}">
                <a16:creationId xmlns:a16="http://schemas.microsoft.com/office/drawing/2014/main" id="{E9999984-754A-4E08-9830-275A96177C97}"/>
              </a:ext>
            </a:extLst>
          </p:cNvPr>
          <p:cNvSpPr>
            <a:spLocks noGrp="1"/>
          </p:cNvSpPr>
          <p:nvPr>
            <p:ph sz="half" idx="2"/>
          </p:nvPr>
        </p:nvSpPr>
        <p:spPr>
          <a:xfrm>
            <a:off x="6672264" y="2420938"/>
            <a:ext cx="3538537" cy="3313112"/>
          </a:xfrm>
          <a:solidFill>
            <a:schemeClr val="accent6">
              <a:lumMod val="60000"/>
              <a:lumOff val="40000"/>
            </a:schemeClr>
          </a:solidFill>
        </p:spPr>
        <p:txBody>
          <a:bodyPr/>
          <a:lstStyle/>
          <a:p>
            <a:pPr marL="0" indent="0">
              <a:buNone/>
              <a:defRPr/>
            </a:pPr>
            <a:endParaRPr lang="en-US" sz="2400" dirty="0">
              <a:latin typeface="Arial" pitchFamily="34" charset="0"/>
              <a:ea typeface="Lucida Sans Unicode"/>
              <a:cs typeface="Arial" pitchFamily="34" charset="0"/>
            </a:endParaRPr>
          </a:p>
          <a:p>
            <a:pPr marL="0" indent="0">
              <a:buNone/>
              <a:defRPr/>
            </a:pPr>
            <a:r>
              <a:rPr lang="en-US" sz="2400" dirty="0">
                <a:latin typeface="Arial" pitchFamily="34" charset="0"/>
                <a:ea typeface="Lucida Sans Unicode"/>
                <a:cs typeface="Arial" pitchFamily="34" charset="0"/>
              </a:rPr>
              <a:t>They don't explain everything.</a:t>
            </a:r>
            <a:endParaRPr lang="pt-BR" sz="2400" dirty="0">
              <a:latin typeface="Arial" pitchFamily="34" charset="0"/>
              <a:ea typeface="Lucida Sans Unicode"/>
              <a:cs typeface="Arial" pitchFamily="34" charset="0"/>
            </a:endParaRPr>
          </a:p>
          <a:p>
            <a:pPr marL="0" indent="0">
              <a:buNone/>
              <a:defRPr/>
            </a:pPr>
            <a:endParaRPr lang="pt-BR" sz="2400" dirty="0">
              <a:latin typeface="Arial" pitchFamily="34" charset="0"/>
              <a:ea typeface="Lucida Sans Unicode"/>
              <a:cs typeface="Arial" pitchFamily="34" charset="0"/>
            </a:endParaRPr>
          </a:p>
          <a:p>
            <a:pPr marL="0" indent="0">
              <a:buNone/>
              <a:defRPr/>
            </a:pPr>
            <a:endParaRPr lang="pt-BR" sz="2400" dirty="0">
              <a:latin typeface="Arial" pitchFamily="34" charset="0"/>
              <a:ea typeface="Lucida Sans Unicode"/>
              <a:cs typeface="Arial" pitchFamily="34" charset="0"/>
            </a:endParaRPr>
          </a:p>
          <a:p>
            <a:pPr marL="0" indent="0">
              <a:buNone/>
              <a:defRPr/>
            </a:pPr>
            <a:r>
              <a:rPr lang="en-US" sz="2400" dirty="0">
                <a:latin typeface="Arial" pitchFamily="34" charset="0"/>
                <a:ea typeface="Lucida Sans Unicode"/>
                <a:cs typeface="Arial" pitchFamily="34" charset="0"/>
              </a:rPr>
              <a:t>They explain something.</a:t>
            </a:r>
            <a:endParaRPr lang="pt-BR" sz="2400" dirty="0">
              <a:latin typeface="Arial" pitchFamily="34" charset="0"/>
              <a:cs typeface="Arial" pitchFamily="34" charset="0"/>
            </a:endParaRPr>
          </a:p>
        </p:txBody>
      </p:sp>
      <p:sp>
        <p:nvSpPr>
          <p:cNvPr id="8" name="Seta para a direita 7">
            <a:extLst>
              <a:ext uri="{FF2B5EF4-FFF2-40B4-BE49-F238E27FC236}">
                <a16:creationId xmlns:a16="http://schemas.microsoft.com/office/drawing/2014/main" id="{89BCE007-9D7D-4932-A06D-727642ED80AA}"/>
              </a:ext>
            </a:extLst>
          </p:cNvPr>
          <p:cNvSpPr/>
          <p:nvPr/>
        </p:nvSpPr>
        <p:spPr>
          <a:xfrm>
            <a:off x="5951538" y="3640139"/>
            <a:ext cx="488950" cy="484187"/>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995</Words>
  <Application>Microsoft Office PowerPoint</Application>
  <PresentationFormat>Widescreen</PresentationFormat>
  <Paragraphs>102</Paragraphs>
  <Slides>28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Arial</vt:lpstr>
      <vt:lpstr>Calibri</vt:lpstr>
      <vt:lpstr>Calibri Light</vt:lpstr>
      <vt:lpstr>Times New Roman</vt:lpstr>
      <vt:lpstr>Wingdings</vt:lpstr>
      <vt:lpstr>Tema do Office</vt:lpstr>
      <vt:lpstr>TOPICS IN LANGUAGE AND CULTURE</vt:lpstr>
      <vt:lpstr>OUTLINE</vt:lpstr>
      <vt:lpstr>Guilherme Kawachi s TALK</vt:lpstr>
      <vt:lpstr>Cibele Verrangia’s TALK</vt:lpstr>
      <vt:lpstr>https://www.youtube.com/watch?v=q3D94O-Y7g4</vt:lpstr>
      <vt:lpstr>https://www.youtube.com/watch?v=TaWDXwmjf_Q</vt:lpstr>
      <vt:lpstr>ZUNI rain dance song https://www.youtube.com/watch?v=N_T0V871SPQ</vt:lpstr>
      <vt:lpstr>GEERTZ – PART 1 – CHAPTER 1 </vt:lpstr>
      <vt:lpstr>  Researchers look for the old  key-to-the-universe view  </vt:lpstr>
      <vt:lpstr>Apresentação do PowerPoint</vt:lpstr>
      <vt:lpstr>Apresentação do PowerPoint</vt:lpstr>
      <vt:lpstr>Apresentação do PowerPoint</vt:lpstr>
      <vt:lpstr>Apresentação do PowerPoint</vt:lpstr>
      <vt:lpstr>Apresentação do PowerPoint</vt:lpstr>
      <vt:lpstr>Apresentação do PowerPoint</vt:lpstr>
      <vt:lpstr>Chapter 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To conclude... Nature X + - culture</vt:lpstr>
      <vt:lpstr>Apresentação do PowerPoint</vt:lpstr>
      <vt:lpstr>Next classes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 IN LANGUAGE AND CULTURE</dc:title>
  <dc:creator>SuperSonic São Paulo</dc:creator>
  <cp:lastModifiedBy>SuperSonic São Paulo</cp:lastModifiedBy>
  <cp:revision>3</cp:revision>
  <dcterms:created xsi:type="dcterms:W3CDTF">2019-10-20T20:31:10Z</dcterms:created>
  <dcterms:modified xsi:type="dcterms:W3CDTF">2019-10-20T21:41:29Z</dcterms:modified>
</cp:coreProperties>
</file>