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49" r:id="rId3"/>
    <p:sldId id="2723" r:id="rId4"/>
    <p:sldId id="2837" r:id="rId5"/>
    <p:sldId id="2724" r:id="rId6"/>
    <p:sldId id="2818" r:id="rId7"/>
    <p:sldId id="2819" r:id="rId8"/>
    <p:sldId id="2794" r:id="rId9"/>
    <p:sldId id="2791" r:id="rId10"/>
    <p:sldId id="2792" r:id="rId11"/>
    <p:sldId id="2793" r:id="rId12"/>
    <p:sldId id="2795" r:id="rId13"/>
    <p:sldId id="2796" r:id="rId14"/>
    <p:sldId id="2726" r:id="rId15"/>
    <p:sldId id="2725" r:id="rId16"/>
    <p:sldId id="2665" r:id="rId17"/>
    <p:sldId id="2727" r:id="rId18"/>
    <p:sldId id="2728" r:id="rId19"/>
    <p:sldId id="2729" r:id="rId20"/>
    <p:sldId id="2730" r:id="rId21"/>
    <p:sldId id="2820" r:id="rId22"/>
    <p:sldId id="2731" r:id="rId23"/>
    <p:sldId id="2821" r:id="rId24"/>
    <p:sldId id="2822" r:id="rId25"/>
    <p:sldId id="2823" r:id="rId26"/>
    <p:sldId id="2824" r:id="rId27"/>
    <p:sldId id="2825" r:id="rId28"/>
    <p:sldId id="2826" r:id="rId29"/>
    <p:sldId id="2827" r:id="rId30"/>
    <p:sldId id="2828" r:id="rId31"/>
    <p:sldId id="2829" r:id="rId32"/>
    <p:sldId id="2830" r:id="rId33"/>
    <p:sldId id="2831" r:id="rId34"/>
    <p:sldId id="2816" r:id="rId35"/>
    <p:sldId id="2815" r:id="rId36"/>
    <p:sldId id="2733" r:id="rId37"/>
    <p:sldId id="2734" r:id="rId38"/>
    <p:sldId id="2735" r:id="rId39"/>
    <p:sldId id="2736" r:id="rId40"/>
    <p:sldId id="2737" r:id="rId41"/>
    <p:sldId id="2817" r:id="rId42"/>
    <p:sldId id="2653" r:id="rId43"/>
    <p:sldId id="2739" r:id="rId44"/>
    <p:sldId id="2740" r:id="rId45"/>
    <p:sldId id="2741" r:id="rId46"/>
    <p:sldId id="2742" r:id="rId47"/>
    <p:sldId id="2743" r:id="rId48"/>
    <p:sldId id="2809" r:id="rId49"/>
    <p:sldId id="2832" r:id="rId50"/>
    <p:sldId id="2833" r:id="rId51"/>
    <p:sldId id="2834" r:id="rId52"/>
    <p:sldId id="2835" r:id="rId53"/>
    <p:sldId id="2836" r:id="rId54"/>
    <p:sldId id="2745" r:id="rId55"/>
    <p:sldId id="2369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66"/>
    <a:srgbClr val="FFCC00"/>
    <a:srgbClr val="FF0066"/>
    <a:srgbClr val="FF505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06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A620D-6741-4C86-910F-E81DF0E1997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942E93-4D7D-4260-B942-60ACB9B90DC3}">
      <dgm:prSet phldrT="[Texto]"/>
      <dgm:spPr/>
      <dgm:t>
        <a:bodyPr/>
        <a:lstStyle/>
        <a:p>
          <a:r>
            <a:rPr lang="pt-BR" dirty="0" smtClean="0"/>
            <a:t>Vida ética</a:t>
          </a:r>
          <a:endParaRPr lang="pt-BR" dirty="0"/>
        </a:p>
      </dgm:t>
    </dgm:pt>
    <dgm:pt modelId="{A34F1524-910F-4378-9657-DA6BBB66F715}" type="parTrans" cxnId="{F99BFE90-C522-4C40-A198-E725E6BDBCCE}">
      <dgm:prSet/>
      <dgm:spPr/>
      <dgm:t>
        <a:bodyPr/>
        <a:lstStyle/>
        <a:p>
          <a:endParaRPr lang="pt-BR"/>
        </a:p>
      </dgm:t>
    </dgm:pt>
    <dgm:pt modelId="{6BF565D5-1DF0-4414-B955-D04E8F2489EF}" type="sibTrans" cxnId="{F99BFE90-C522-4C40-A198-E725E6BDBCCE}">
      <dgm:prSet/>
      <dgm:spPr/>
      <dgm:t>
        <a:bodyPr/>
        <a:lstStyle/>
        <a:p>
          <a:endParaRPr lang="pt-BR"/>
        </a:p>
      </dgm:t>
    </dgm:pt>
    <dgm:pt modelId="{9803F8EA-708D-4511-B2C3-974754EAF101}">
      <dgm:prSet phldrT="[Texto]"/>
      <dgm:spPr/>
      <dgm:t>
        <a:bodyPr/>
        <a:lstStyle/>
        <a:p>
          <a:r>
            <a:rPr lang="pt-BR" dirty="0" smtClean="0"/>
            <a:t>Busca existencial</a:t>
          </a:r>
          <a:endParaRPr lang="pt-BR" dirty="0"/>
        </a:p>
      </dgm:t>
    </dgm:pt>
    <dgm:pt modelId="{29D10547-6FA8-45EC-ACEE-8460CAEFC002}" type="parTrans" cxnId="{CEAC1EF5-7A4A-4DED-933A-14FD47652660}">
      <dgm:prSet/>
      <dgm:spPr/>
      <dgm:t>
        <a:bodyPr/>
        <a:lstStyle/>
        <a:p>
          <a:endParaRPr lang="pt-BR"/>
        </a:p>
      </dgm:t>
    </dgm:pt>
    <dgm:pt modelId="{11777055-86A5-4E5D-AF78-A82091E83171}" type="sibTrans" cxnId="{CEAC1EF5-7A4A-4DED-933A-14FD47652660}">
      <dgm:prSet/>
      <dgm:spPr/>
      <dgm:t>
        <a:bodyPr/>
        <a:lstStyle/>
        <a:p>
          <a:endParaRPr lang="pt-BR"/>
        </a:p>
      </dgm:t>
    </dgm:pt>
    <dgm:pt modelId="{CDB4E77D-F37B-47EE-965E-C16E4BCCA2B2}" type="pres">
      <dgm:prSet presAssocID="{09AA620D-6741-4C86-910F-E81DF0E199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AD5229-7B61-4F8A-B261-E64B38355941}" type="pres">
      <dgm:prSet presAssocID="{E0942E93-4D7D-4260-B942-60ACB9B90DC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31BD54-804B-41B5-B36D-161C07F6168B}" type="pres">
      <dgm:prSet presAssocID="{9803F8EA-708D-4511-B2C3-974754EAF10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DB25B6-8907-4CC0-8069-5109F7F54CF2}" type="presOf" srcId="{09AA620D-6741-4C86-910F-E81DF0E19977}" destId="{CDB4E77D-F37B-47EE-965E-C16E4BCCA2B2}" srcOrd="0" destOrd="0" presId="urn:microsoft.com/office/officeart/2005/8/layout/arrow5"/>
    <dgm:cxn modelId="{044BD9D5-5B05-4518-A1FB-B8435B81FF9E}" type="presOf" srcId="{E0942E93-4D7D-4260-B942-60ACB9B90DC3}" destId="{71AD5229-7B61-4F8A-B261-E64B38355941}" srcOrd="0" destOrd="0" presId="urn:microsoft.com/office/officeart/2005/8/layout/arrow5"/>
    <dgm:cxn modelId="{F99BFE90-C522-4C40-A198-E725E6BDBCCE}" srcId="{09AA620D-6741-4C86-910F-E81DF0E19977}" destId="{E0942E93-4D7D-4260-B942-60ACB9B90DC3}" srcOrd="0" destOrd="0" parTransId="{A34F1524-910F-4378-9657-DA6BBB66F715}" sibTransId="{6BF565D5-1DF0-4414-B955-D04E8F2489EF}"/>
    <dgm:cxn modelId="{CEAC1EF5-7A4A-4DED-933A-14FD47652660}" srcId="{09AA620D-6741-4C86-910F-E81DF0E19977}" destId="{9803F8EA-708D-4511-B2C3-974754EAF101}" srcOrd="1" destOrd="0" parTransId="{29D10547-6FA8-45EC-ACEE-8460CAEFC002}" sibTransId="{11777055-86A5-4E5D-AF78-A82091E83171}"/>
    <dgm:cxn modelId="{36622A8D-4AC0-449F-92B3-B693159A3483}" type="presOf" srcId="{9803F8EA-708D-4511-B2C3-974754EAF101}" destId="{7831BD54-804B-41B5-B36D-161C07F6168B}" srcOrd="0" destOrd="0" presId="urn:microsoft.com/office/officeart/2005/8/layout/arrow5"/>
    <dgm:cxn modelId="{2079E789-6F0F-4ABD-9B22-01E910628C02}" type="presParOf" srcId="{CDB4E77D-F37B-47EE-965E-C16E4BCCA2B2}" destId="{71AD5229-7B61-4F8A-B261-E64B38355941}" srcOrd="0" destOrd="0" presId="urn:microsoft.com/office/officeart/2005/8/layout/arrow5"/>
    <dgm:cxn modelId="{8B1DE186-1207-4BA5-B83E-58DDAC22E36C}" type="presParOf" srcId="{CDB4E77D-F37B-47EE-965E-C16E4BCCA2B2}" destId="{7831BD54-804B-41B5-B36D-161C07F6168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5229-7B61-4F8A-B261-E64B38355941}">
      <dsp:nvSpPr>
        <dsp:cNvPr id="0" name=""/>
        <dsp:cNvSpPr/>
      </dsp:nvSpPr>
      <dsp:spPr>
        <a:xfrm rot="16200000">
          <a:off x="508" y="562"/>
          <a:ext cx="2447146" cy="2447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Vida ética</a:t>
          </a:r>
          <a:endParaRPr lang="pt-BR" sz="2900" kern="1200" dirty="0"/>
        </a:p>
      </dsp:txBody>
      <dsp:txXfrm rot="5400000">
        <a:off x="508" y="612348"/>
        <a:ext cx="2018895" cy="1223573"/>
      </dsp:txXfrm>
    </dsp:sp>
    <dsp:sp modelId="{7831BD54-804B-41B5-B36D-161C07F6168B}">
      <dsp:nvSpPr>
        <dsp:cNvPr id="0" name=""/>
        <dsp:cNvSpPr/>
      </dsp:nvSpPr>
      <dsp:spPr>
        <a:xfrm rot="5400000">
          <a:off x="3312984" y="562"/>
          <a:ext cx="2447146" cy="2447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Busca existencial</a:t>
          </a:r>
          <a:endParaRPr lang="pt-BR" sz="2900" kern="1200" dirty="0"/>
        </a:p>
      </dsp:txBody>
      <dsp:txXfrm rot="-5400000">
        <a:off x="3741235" y="612349"/>
        <a:ext cx="2018895" cy="12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3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048982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m_DsY621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8rJiQ80rX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-EIJzB1MH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m_DsY621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4BsHv0WlX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C97j6lfy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oticias.uol.com.br/saude/ultimas-noticias/bbc/2014/09/17/hospitais-recebem-r-20-milhoes-de-jovem-que-morreu-de-cancer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Aula </a:t>
            </a:r>
            <a:r>
              <a:rPr lang="pt-BR" sz="5400" dirty="0" smtClean="0">
                <a:solidFill>
                  <a:schemeClr val="bg1"/>
                </a:solidFill>
              </a:rPr>
              <a:t>4</a:t>
            </a:r>
            <a:endParaRPr lang="pt-BR" sz="5400" dirty="0" smtClean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Como estamos longe deste ideal!!</a:t>
            </a:r>
          </a:p>
          <a:p>
            <a:pPr lvl="1"/>
            <a:r>
              <a:rPr lang="pt-BR" dirty="0" smtClean="0"/>
              <a:t>Isso prova como a ética continua sendo fundamental na nossa sociedade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r>
              <a:rPr lang="pt-BR" dirty="0"/>
              <a:t>Porém, mesmo que todo este sonho fosse realizado... 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5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Nossas questões existenciais ainda estariam sem respostas</a:t>
            </a:r>
          </a:p>
          <a:p>
            <a:endParaRPr lang="pt-BR" dirty="0" smtClean="0"/>
          </a:p>
          <a:p>
            <a:r>
              <a:rPr lang="pt-BR" dirty="0" smtClean="0"/>
              <a:t>Decorrentes </a:t>
            </a:r>
          </a:p>
          <a:p>
            <a:pPr lvl="1"/>
            <a:r>
              <a:rPr lang="pt-BR" dirty="0" smtClean="0"/>
              <a:t>do nosso envelhecimento, </a:t>
            </a:r>
          </a:p>
          <a:p>
            <a:pPr lvl="1"/>
            <a:r>
              <a:rPr lang="pt-BR" dirty="0" smtClean="0"/>
              <a:t>de nossas separações, </a:t>
            </a:r>
          </a:p>
          <a:p>
            <a:pPr lvl="1"/>
            <a:r>
              <a:rPr lang="pt-BR" dirty="0" smtClean="0"/>
              <a:t>da morte de quem amamos, </a:t>
            </a:r>
          </a:p>
          <a:p>
            <a:pPr lvl="1"/>
            <a:r>
              <a:rPr lang="pt-BR" dirty="0" smtClean="0"/>
              <a:t>do medo de nossa morte, etc...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7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pt-BR" dirty="0" smtClean="0"/>
              <a:t>A ética permite uma vida comum pacífica</a:t>
            </a:r>
          </a:p>
          <a:p>
            <a:endParaRPr lang="pt-BR" dirty="0"/>
          </a:p>
          <a:p>
            <a:r>
              <a:rPr lang="pt-BR" sz="3600" dirty="0" smtClean="0"/>
              <a:t>MAS não é isso que, por si só, oferece</a:t>
            </a:r>
          </a:p>
          <a:p>
            <a:pPr lvl="1"/>
            <a:r>
              <a:rPr lang="pt-BR" dirty="0" smtClean="0"/>
              <a:t>SENTIDO, FINALIDADE ou DIREÇÃO à existência humana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1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1835696" y="44624"/>
          <a:ext cx="57606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5536" y="2564904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Vida ética – Atividades práticas e vida em sociedade</a:t>
            </a:r>
          </a:p>
          <a:p>
            <a:pPr lvl="1"/>
            <a:r>
              <a:rPr lang="pt-BR" dirty="0" smtClean="0"/>
              <a:t>O que devo fazer?</a:t>
            </a:r>
          </a:p>
          <a:p>
            <a:pPr lvl="1"/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/>
              <a:t>Busca existencial </a:t>
            </a:r>
          </a:p>
          <a:p>
            <a:pPr marL="0" lvl="1" indent="0">
              <a:buNone/>
            </a:pPr>
            <a:r>
              <a:rPr lang="pt-BR" sz="3200" dirty="0" smtClean="0"/>
              <a:t>     - </a:t>
            </a:r>
            <a:r>
              <a:rPr lang="pt-BR" dirty="0" smtClean="0"/>
              <a:t>Que finalidade e sentido dou à minha vida?</a:t>
            </a:r>
          </a:p>
          <a:p>
            <a:pPr marL="40005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48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20000"/>
          </a:bodyPr>
          <a:lstStyle/>
          <a:p>
            <a:pPr lvl="1"/>
            <a:endParaRPr lang="pt-BR" dirty="0" smtClean="0"/>
          </a:p>
          <a:p>
            <a:r>
              <a:rPr lang="pt-BR" dirty="0" smtClean="0"/>
              <a:t>Existem </a:t>
            </a:r>
            <a:r>
              <a:rPr lang="pt-BR" dirty="0"/>
              <a:t>f</a:t>
            </a:r>
            <a:r>
              <a:rPr lang="pt-BR" dirty="0" smtClean="0"/>
              <a:t>acetas da morte presentes até mesmo durante a vida</a:t>
            </a:r>
          </a:p>
          <a:p>
            <a:pPr lvl="1"/>
            <a:r>
              <a:rPr lang="pt-BR" dirty="0" smtClean="0"/>
              <a:t>Tudo o que não voltará mais</a:t>
            </a:r>
          </a:p>
          <a:p>
            <a:pPr lvl="1"/>
            <a:r>
              <a:rPr lang="pt-BR" dirty="0" smtClean="0"/>
              <a:t>Nunca mais poderemos reencontrar</a:t>
            </a:r>
          </a:p>
          <a:p>
            <a:pPr lvl="1"/>
            <a:r>
              <a:rPr lang="pt-BR" dirty="0" smtClean="0"/>
              <a:t>Exemplo: Aquela melhor férias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Corvo </a:t>
            </a:r>
            <a:r>
              <a:rPr lang="pt-BR" dirty="0"/>
              <a:t>de </a:t>
            </a:r>
            <a:r>
              <a:rPr lang="pt-BR" dirty="0" smtClean="0"/>
              <a:t>Edgar Allan Poe</a:t>
            </a:r>
            <a:endParaRPr lang="pt-BR" dirty="0"/>
          </a:p>
          <a:p>
            <a:pPr lvl="1"/>
            <a:r>
              <a:rPr lang="pt-BR" dirty="0"/>
              <a:t>NEVER MORE</a:t>
            </a:r>
          </a:p>
          <a:p>
            <a:pPr lvl="1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pic>
        <p:nvPicPr>
          <p:cNvPr id="4100" name="Picture 4" descr="http://3.bp.blogspot.com/_C_i9u8_gGxw/TTibZM_jzGI/AAAAAAAAA9k/FTORISfnRmY/s1600/cor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205588" cy="4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15616" y="6142436"/>
            <a:ext cx="4971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vimeo.com/70489824</a:t>
            </a:r>
            <a:endParaRPr lang="pt-BR" dirty="0" smtClean="0"/>
          </a:p>
          <a:p>
            <a:r>
              <a:rPr lang="pt-BR" dirty="0" smtClean="0"/>
              <a:t>Min 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4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  <a:solidFill>
            <a:srgbClr val="FFFF00"/>
          </a:solidFill>
        </p:spPr>
        <p:txBody>
          <a:bodyPr/>
          <a:lstStyle/>
          <a:p>
            <a:r>
              <a:rPr lang="pt-BR" dirty="0" smtClean="0"/>
              <a:t>Teu tempo de escola acabou</a:t>
            </a:r>
          </a:p>
          <a:p>
            <a:endParaRPr lang="pt-BR" dirty="0"/>
          </a:p>
          <a:p>
            <a:r>
              <a:rPr lang="pt-BR" dirty="0" smtClean="0"/>
              <a:t>Se você voltasse no tempo o que você teria feito diferente do que fez?</a:t>
            </a:r>
          </a:p>
          <a:p>
            <a:pPr lvl="1"/>
            <a:r>
              <a:rPr lang="pt-BR" dirty="0" smtClean="0"/>
              <a:t>Por qual motivo?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20888"/>
            <a:ext cx="6948264" cy="4708525"/>
          </a:xfrm>
        </p:spPr>
        <p:txBody>
          <a:bodyPr>
            <a:normAutofit/>
          </a:bodyPr>
          <a:lstStyle/>
          <a:p>
            <a:r>
              <a:rPr lang="pt-BR" dirty="0" smtClean="0"/>
              <a:t>Entrevistas a recém-formados </a:t>
            </a:r>
            <a:r>
              <a:rPr lang="pt-BR" dirty="0" smtClean="0"/>
              <a:t>ou </a:t>
            </a:r>
            <a:r>
              <a:rPr lang="pt-BR" dirty="0" smtClean="0"/>
              <a:t>último </a:t>
            </a:r>
            <a:r>
              <a:rPr lang="pt-BR" dirty="0" err="1" smtClean="0"/>
              <a:t>anistas</a:t>
            </a:r>
            <a:r>
              <a:rPr lang="pt-BR" dirty="0" smtClean="0"/>
              <a:t> </a:t>
            </a:r>
            <a:r>
              <a:rPr lang="pt-BR" dirty="0" smtClean="0"/>
              <a:t>da FEARP: </a:t>
            </a:r>
          </a:p>
          <a:p>
            <a:pPr lvl="1"/>
            <a:r>
              <a:rPr lang="pt-BR" dirty="0" smtClean="0"/>
              <a:t>Teu tempo de FEA-RP acabou ou está acabando. Se você pudesse voltar atrás no tempo para o começo do curso, o que você teria feito diferente do que fez?</a:t>
            </a:r>
            <a:endParaRPr lang="pt-BR" dirty="0">
              <a:hlinkClick r:id="rId2"/>
            </a:endParaRP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608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ser humano é um ser finito</a:t>
            </a:r>
          </a:p>
          <a:p>
            <a:pPr lvl="1"/>
            <a:r>
              <a:rPr lang="pt-BR" dirty="0" smtClean="0"/>
              <a:t>O animal é um ser finito e não tem consciência disso</a:t>
            </a:r>
          </a:p>
          <a:p>
            <a:pPr lvl="1"/>
            <a:r>
              <a:rPr lang="pt-BR" dirty="0" smtClean="0"/>
              <a:t>O ser humano tem consciência de que é finito</a:t>
            </a:r>
          </a:p>
          <a:p>
            <a:pPr lvl="1"/>
            <a:endParaRPr lang="pt-BR" dirty="0"/>
          </a:p>
          <a:p>
            <a:r>
              <a:rPr lang="pt-BR" dirty="0" smtClean="0"/>
              <a:t>Sabe que vai morrer</a:t>
            </a:r>
          </a:p>
          <a:p>
            <a:pPr lvl="1"/>
            <a:r>
              <a:rPr lang="pt-BR" dirty="0" smtClean="0"/>
              <a:t>Sabe que os que </a:t>
            </a:r>
            <a:r>
              <a:rPr lang="pt-BR" smtClean="0"/>
              <a:t>ama também vão </a:t>
            </a:r>
            <a:r>
              <a:rPr lang="pt-BR" dirty="0" smtClean="0"/>
              <a:t>morrer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Mario </a:t>
            </a:r>
            <a:r>
              <a:rPr lang="pt-BR" dirty="0" err="1" smtClean="0"/>
              <a:t>Cortella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Sobre a felicidade</a:t>
            </a:r>
          </a:p>
          <a:p>
            <a:endParaRPr lang="pt-BR" dirty="0"/>
          </a:p>
          <a:p>
            <a:r>
              <a:rPr lang="pt-BR" sz="2800" dirty="0" smtClean="0">
                <a:hlinkClick r:id="rId2"/>
              </a:rPr>
              <a:t>http</a:t>
            </a:r>
            <a:r>
              <a:rPr lang="pt-BR" sz="2800" dirty="0">
                <a:hlinkClick r:id="rId2"/>
              </a:rPr>
              <a:t>://</a:t>
            </a:r>
            <a:r>
              <a:rPr lang="pt-BR" sz="2800" dirty="0" smtClean="0">
                <a:hlinkClick r:id="rId2"/>
              </a:rPr>
              <a:t>www.youtube.com/watch?v=h8rJiQ80rXg</a:t>
            </a:r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270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árvores e os coelhos não se perguntam sobre o que farão com o tempo finito de que dispõem</a:t>
            </a:r>
          </a:p>
          <a:p>
            <a:pPr lvl="1"/>
            <a:r>
              <a:rPr lang="pt-BR" dirty="0" smtClean="0"/>
              <a:t>O ser humano sim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pic>
        <p:nvPicPr>
          <p:cNvPr id="5122" name="Picture 2" descr="http://www.frasesparafacebook.info/imagens/coelho-c31e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70597"/>
            <a:ext cx="5049871" cy="37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Provinha na 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2143397"/>
            <a:ext cx="5299593" cy="4525963"/>
          </a:xfrm>
        </p:spPr>
        <p:txBody>
          <a:bodyPr>
            <a:normAutofit/>
          </a:bodyPr>
          <a:lstStyle/>
          <a:p>
            <a:r>
              <a:rPr lang="pt-BR" sz="5400" dirty="0" smtClean="0"/>
              <a:t>Capítulo 2</a:t>
            </a:r>
          </a:p>
          <a:p>
            <a:endParaRPr lang="pt-BR" dirty="0"/>
          </a:p>
          <a:p>
            <a:pPr lvl="0"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Livro do LUC FERRY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Aprender a viver: filosofia para os novos tempos. 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" name="Picture 2" descr="http://cdn.b5e8.upx.net.br/imagens/imagem/capas_lg/131/2217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45" y="1844824"/>
            <a:ext cx="3124488" cy="44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“Inevitavelmente, chegamos, por vezes, num momento de ruptura, de um acontecimento brutal,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a nos interrogar sobre o que fazemos, poderíamos ou deveríamos ter feito de nossa vida toda”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6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0829" r="50744" b="11407"/>
          <a:stretch/>
        </p:blipFill>
        <p:spPr>
          <a:xfrm>
            <a:off x="457200" y="60445"/>
            <a:ext cx="7632848" cy="67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://f.i.uol.com.br/folha/cotidiano/images/132661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32718" cy="68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14" t="11489" r="12558" b="6809"/>
          <a:stretch/>
        </p:blipFill>
        <p:spPr>
          <a:xfrm>
            <a:off x="0" y="274638"/>
            <a:ext cx="11089232" cy="5976664"/>
          </a:xfrm>
          <a:prstGeom prst="rect">
            <a:avLst/>
          </a:prstGeom>
        </p:spPr>
      </p:pic>
      <p:pic>
        <p:nvPicPr>
          <p:cNvPr id="2050" name="Picture 2" descr="http://sistemas.fearp.usp.br/newsletter/img/uploads/images/FernandaDAngel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7638"/>
            <a:ext cx="15525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Pedro Schmidt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pt-BR" dirty="0" smtClean="0"/>
              <a:t>Empresário</a:t>
            </a:r>
          </a:p>
          <a:p>
            <a:r>
              <a:rPr lang="pt-BR" dirty="0" err="1" smtClean="0"/>
              <a:t>Giroflex</a:t>
            </a:r>
            <a:endParaRPr lang="pt-BR" dirty="0" smtClean="0"/>
          </a:p>
          <a:p>
            <a:r>
              <a:rPr lang="pt-BR" dirty="0" smtClean="0"/>
              <a:t>Faleceu dia 25 </a:t>
            </a:r>
            <a:r>
              <a:rPr lang="pt-BR" dirty="0"/>
              <a:t>de agosto </a:t>
            </a:r>
            <a:r>
              <a:rPr lang="pt-BR" dirty="0" smtClean="0"/>
              <a:t>de 2007</a:t>
            </a:r>
          </a:p>
          <a:p>
            <a:endParaRPr lang="pt-BR" dirty="0"/>
          </a:p>
        </p:txBody>
      </p:sp>
      <p:pic>
        <p:nvPicPr>
          <p:cNvPr id="1028" name="Picture 4" descr="http://www.sab.org.br/portal/images/thumbnails/images-remote-http--www.sab.org.br-biografias-pedro-schmidt-165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49" y="1340768"/>
            <a:ext cx="2415846" cy="2913659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611560" y="4771018"/>
            <a:ext cx="820003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dirty="0"/>
              <a:t>Como </a:t>
            </a:r>
            <a:r>
              <a:rPr lang="pt-BR" sz="3600" dirty="0" smtClean="0"/>
              <a:t>pessoa, me marcou por ter encontrado o maior sentido de sua vida em uma intuição racional e existencial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837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  <a:solidFill>
            <a:srgbClr val="3399FF"/>
          </a:solidFill>
        </p:spPr>
        <p:txBody>
          <a:bodyPr>
            <a:normAutofit/>
          </a:bodyPr>
          <a:lstStyle/>
          <a:p>
            <a:endParaRPr lang="pt-BR" sz="3600" dirty="0" smtClean="0"/>
          </a:p>
          <a:p>
            <a:r>
              <a:rPr lang="pt-BR" sz="3600" dirty="0" smtClean="0"/>
              <a:t>Será que a morte presta um serviço “editorial”...</a:t>
            </a:r>
          </a:p>
          <a:p>
            <a:endParaRPr lang="pt-BR" sz="3600" dirty="0" smtClean="0"/>
          </a:p>
          <a:p>
            <a:r>
              <a:rPr lang="pt-BR" sz="3600" dirty="0" smtClean="0"/>
              <a:t>Articula um “pacote de sentidos e significados” amplos e completos da pessoa?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5493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800" dirty="0" smtClean="0"/>
              <a:t>Mário </a:t>
            </a:r>
            <a:r>
              <a:rPr lang="pt-BR" sz="3800" dirty="0" err="1" smtClean="0"/>
              <a:t>Cortella</a:t>
            </a:r>
            <a:endParaRPr lang="pt-BR" sz="3800" dirty="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25144"/>
            <a:ext cx="7972452" cy="11382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pt-BR" dirty="0" smtClean="0"/>
              <a:t> teria de ter nascido pronta e ir se gastando...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669526" y="2708920"/>
            <a:ext cx="48577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800" dirty="0"/>
              <a:t>é absurdo acreditar que uma pessoa fica mais velha, quanto mais vive</a:t>
            </a:r>
          </a:p>
        </p:txBody>
      </p:sp>
      <p:pic>
        <p:nvPicPr>
          <p:cNvPr id="2" name="Picture 1" descr="corte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3568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988840"/>
            <a:ext cx="8229600" cy="3600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i="1" dirty="0"/>
              <a:t>Isso não ocorre com gente, </a:t>
            </a:r>
          </a:p>
          <a:p>
            <a:pPr marL="400050" lvl="1" indent="0">
              <a:lnSpc>
                <a:spcPct val="150000"/>
              </a:lnSpc>
            </a:pPr>
            <a:r>
              <a:rPr lang="pt-BR" i="1" dirty="0"/>
              <a:t>e sim com fogão, sapato, geladeira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pt-BR" sz="3600" i="1" dirty="0"/>
          </a:p>
          <a:p>
            <a:pPr marL="0" indent="0">
              <a:lnSpc>
                <a:spcPct val="150000"/>
              </a:lnSpc>
            </a:pPr>
            <a:r>
              <a:rPr lang="pt-BR" sz="3600" i="1" dirty="0"/>
              <a:t>Gente não nasce pronta e vai se gastando</a:t>
            </a:r>
          </a:p>
          <a:p>
            <a:pPr marL="0" indent="0">
              <a:lnSpc>
                <a:spcPct val="150000"/>
              </a:lnSpc>
            </a:pPr>
            <a:endParaRPr lang="pt-BR" sz="3600" i="1" dirty="0"/>
          </a:p>
          <a:p>
            <a:pPr marL="0" indent="0">
              <a:lnSpc>
                <a:spcPct val="150000"/>
              </a:lnSpc>
            </a:pPr>
            <a:r>
              <a:rPr lang="pt-BR" sz="3600" i="1" dirty="0"/>
              <a:t> Gente nasce não-pronta, e vai se </a:t>
            </a:r>
            <a:r>
              <a:rPr lang="pt-BR" sz="3600" i="1" dirty="0" smtClean="0"/>
              <a:t>fazendo</a:t>
            </a:r>
            <a:endParaRPr lang="pt-BR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198244" y="5033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176422" cy="3888432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pt-BR" sz="3600" i="1" dirty="0" smtClean="0"/>
              <a:t>Eu, no ano que estamos, sou a minha </a:t>
            </a:r>
            <a:br>
              <a:rPr lang="pt-BR" sz="3600" i="1" dirty="0" smtClean="0"/>
            </a:br>
            <a:r>
              <a:rPr lang="pt-BR" sz="3600" i="1" dirty="0" smtClean="0"/>
              <a:t>mais nova edição </a:t>
            </a:r>
          </a:p>
          <a:p>
            <a:pPr marL="400050" lvl="1" indent="0"/>
            <a:r>
              <a:rPr lang="pt-BR" i="1" dirty="0" smtClean="0"/>
              <a:t> (revista e, às vezes, um pouco ampliada); </a:t>
            </a:r>
          </a:p>
          <a:p>
            <a:pPr marL="0" indent="0">
              <a:buFontTx/>
              <a:buNone/>
            </a:pPr>
            <a:endParaRPr lang="pt-BR" sz="3600" i="1" dirty="0" smtClean="0"/>
          </a:p>
          <a:p>
            <a:pPr marL="0" indent="0">
              <a:buFontTx/>
              <a:buNone/>
            </a:pPr>
            <a:r>
              <a:rPr lang="pt-BR" sz="3600" i="1" dirty="0" smtClean="0"/>
              <a:t>o mais velho de mim está no meu passado</a:t>
            </a:r>
          </a:p>
        </p:txBody>
      </p:sp>
    </p:spTree>
    <p:extLst>
      <p:ext uri="{BB962C8B-B14F-4D97-AF65-F5344CB8AC3E}">
        <p14:creationId xmlns:p14="http://schemas.microsoft.com/office/powerpoint/2010/main" val="6260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6567155"/>
            <a:ext cx="63454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bg1">
                    <a:lumMod val="50000"/>
                  </a:schemeClr>
                </a:solidFill>
              </a:rPr>
              <a:t>Filosofia e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Gestão_Reflexões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e práticas sobre o diálogo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6567154"/>
            <a:ext cx="2016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asa do Saber dia 04 / 05 / 2013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geladei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08" y="-99392"/>
            <a:ext cx="9400906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</a:t>
            </a:r>
            <a:r>
              <a:rPr lang="pt-BR" dirty="0"/>
              <a:t>para 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08525"/>
          </a:xfrm>
        </p:spPr>
        <p:txBody>
          <a:bodyPr>
            <a:normAutofit/>
          </a:bodyPr>
          <a:lstStyle/>
          <a:p>
            <a:r>
              <a:rPr lang="pt-BR" dirty="0" smtClean="0"/>
              <a:t>Ver estes vídeos:</a:t>
            </a:r>
            <a:endParaRPr lang="pt-BR" dirty="0"/>
          </a:p>
          <a:p>
            <a:pPr lvl="1"/>
            <a:r>
              <a:rPr lang="pt-BR" dirty="0">
                <a:hlinkClick r:id="rId2"/>
              </a:rPr>
              <a:t>https://www.youtube.com/watch?v=KB5y2NJ9oxQ</a:t>
            </a:r>
            <a:endParaRPr lang="pt-BR" dirty="0" smtClean="0">
              <a:hlinkClick r:id="rId2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Argumente </a:t>
            </a:r>
            <a:r>
              <a:rPr lang="pt-BR" dirty="0" smtClean="0"/>
              <a:t>em que medida </a:t>
            </a:r>
            <a:r>
              <a:rPr lang="pt-BR" dirty="0" smtClean="0"/>
              <a:t>este vídeo </a:t>
            </a:r>
            <a:r>
              <a:rPr lang="pt-BR" dirty="0" smtClean="0"/>
              <a:t>se </a:t>
            </a:r>
            <a:r>
              <a:rPr lang="pt-BR" dirty="0" smtClean="0"/>
              <a:t>relaciona </a:t>
            </a:r>
            <a:r>
              <a:rPr lang="pt-BR" dirty="0" smtClean="0"/>
              <a:t>com o capítulo 2 do livro de Luc Ferry</a:t>
            </a:r>
          </a:p>
        </p:txBody>
      </p:sp>
    </p:spTree>
    <p:extLst>
      <p:ext uri="{BB962C8B-B14F-4D97-AF65-F5344CB8AC3E}">
        <p14:creationId xmlns:p14="http://schemas.microsoft.com/office/powerpoint/2010/main" val="35987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>
            <a:off x="467544" y="2556793"/>
            <a:ext cx="79991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1500758" y="216309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CaixaDeTexto 8"/>
          <p:cNvSpPr txBox="1">
            <a:spLocks noChangeArrowheads="1"/>
          </p:cNvSpPr>
          <p:nvPr/>
        </p:nvSpPr>
        <p:spPr bwMode="auto">
          <a:xfrm>
            <a:off x="608583" y="1340768"/>
            <a:ext cx="864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 smtClean="0"/>
              <a:t>1996 </a:t>
            </a:r>
            <a:r>
              <a:rPr lang="pt-BR" sz="2000" dirty="0"/>
              <a:t>A geladeira está nova             </a:t>
            </a:r>
            <a:r>
              <a:rPr lang="pt-BR" sz="2000" dirty="0" smtClean="0"/>
              <a:t>2016: </a:t>
            </a:r>
            <a:r>
              <a:rPr lang="pt-BR" sz="2000" dirty="0"/>
              <a:t>A geladeira está velha</a:t>
            </a:r>
          </a:p>
          <a:p>
            <a:endParaRPr lang="pt-BR" sz="2000" dirty="0"/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6288658" y="2161505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2873722"/>
            <a:ext cx="7920880" cy="30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000" dirty="0" smtClean="0"/>
              <a:t>Para uma coisa: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O fluxo do tempo envelhece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O futuro representa a decomposição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FOCO: características tangíveis e materiais</a:t>
            </a:r>
          </a:p>
        </p:txBody>
      </p:sp>
    </p:spTree>
    <p:extLst>
      <p:ext uri="{BB962C8B-B14F-4D97-AF65-F5344CB8AC3E}">
        <p14:creationId xmlns:p14="http://schemas.microsoft.com/office/powerpoint/2010/main" val="19274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6567155"/>
            <a:ext cx="63454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bg1">
                    <a:lumMod val="50000"/>
                  </a:schemeClr>
                </a:solidFill>
              </a:rPr>
              <a:t>Filosofia e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Gestão_Reflexões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e práticas sobre o diálogo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4288" y="6567154"/>
            <a:ext cx="2016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asa do Saber dia 04 / 05 / 2013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inatingi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166" y="-191192"/>
            <a:ext cx="12854332" cy="72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>
            <a:off x="467544" y="2628801"/>
            <a:ext cx="789064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1392238" y="2235101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CaixaDeTexto 8"/>
          <p:cNvSpPr txBox="1">
            <a:spLocks noChangeArrowheads="1"/>
          </p:cNvSpPr>
          <p:nvPr/>
        </p:nvSpPr>
        <p:spPr bwMode="auto">
          <a:xfrm>
            <a:off x="500063" y="1412776"/>
            <a:ext cx="864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 smtClean="0"/>
              <a:t>1954: </a:t>
            </a:r>
            <a:r>
              <a:rPr lang="pt-BR" sz="2000" dirty="0"/>
              <a:t>Versão “velha” de mim             </a:t>
            </a:r>
            <a:r>
              <a:rPr lang="pt-BR" sz="2000" dirty="0" smtClean="0"/>
              <a:t>2016: </a:t>
            </a:r>
            <a:r>
              <a:rPr lang="pt-BR" sz="2000" dirty="0"/>
              <a:t>Versão “nova” de mim</a:t>
            </a:r>
          </a:p>
          <a:p>
            <a:endParaRPr lang="pt-BR" sz="2000" dirty="0"/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6180138" y="223351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873722"/>
            <a:ext cx="8856983" cy="295232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pt-BR" sz="3000" dirty="0" smtClean="0"/>
              <a:t>	Para um criador: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O fluxo do tempo é uma oportunidade para ser “mais novo”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O futuro representa renovação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FOCO: características intangíveis: SIGNIFICADO</a:t>
            </a:r>
          </a:p>
        </p:txBody>
      </p:sp>
    </p:spTree>
    <p:extLst>
      <p:ext uri="{BB962C8B-B14F-4D97-AF65-F5344CB8AC3E}">
        <p14:creationId xmlns:p14="http://schemas.microsoft.com/office/powerpoint/2010/main" val="7223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Mário </a:t>
            </a:r>
            <a:r>
              <a:rPr lang="pt-BR" sz="3800" dirty="0" err="1" smtClean="0"/>
              <a:t>Cortella</a:t>
            </a:r>
            <a:endParaRPr lang="pt-BR" sz="3800" dirty="0" smtClean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959494" y="3942109"/>
            <a:ext cx="7358063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em curva para baixo 13"/>
          <p:cNvSpPr/>
          <p:nvPr/>
        </p:nvSpPr>
        <p:spPr>
          <a:xfrm>
            <a:off x="959494" y="2832447"/>
            <a:ext cx="3571875" cy="7858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baixo 14"/>
          <p:cNvSpPr/>
          <p:nvPr/>
        </p:nvSpPr>
        <p:spPr>
          <a:xfrm flipH="1" flipV="1">
            <a:off x="4602807" y="4118322"/>
            <a:ext cx="3643312" cy="857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5400000">
            <a:off x="3780482" y="3010247"/>
            <a:ext cx="1785937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CaixaDeTexto 18"/>
          <p:cNvSpPr txBox="1">
            <a:spLocks noChangeArrowheads="1"/>
          </p:cNvSpPr>
          <p:nvPr/>
        </p:nvSpPr>
        <p:spPr bwMode="auto">
          <a:xfrm>
            <a:off x="3602682" y="1686024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Presença criativa </a:t>
            </a:r>
          </a:p>
        </p:txBody>
      </p:sp>
      <p:sp>
        <p:nvSpPr>
          <p:cNvPr id="55304" name="CaixaDeTexto 19"/>
          <p:cNvSpPr txBox="1">
            <a:spLocks noChangeArrowheads="1"/>
          </p:cNvSpPr>
          <p:nvPr/>
        </p:nvSpPr>
        <p:spPr bwMode="auto">
          <a:xfrm>
            <a:off x="1673869" y="3118197"/>
            <a:ext cx="2214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Envelhecimento do tangível</a:t>
            </a:r>
          </a:p>
        </p:txBody>
      </p:sp>
      <p:sp>
        <p:nvSpPr>
          <p:cNvPr id="55305" name="CaixaDeTexto 20"/>
          <p:cNvSpPr txBox="1">
            <a:spLocks noChangeArrowheads="1"/>
          </p:cNvSpPr>
          <p:nvPr/>
        </p:nvSpPr>
        <p:spPr bwMode="auto">
          <a:xfrm>
            <a:off x="4959994" y="5047009"/>
            <a:ext cx="3500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Renovação do significado intangível</a:t>
            </a:r>
          </a:p>
        </p:txBody>
      </p:sp>
    </p:spTree>
    <p:extLst>
      <p:ext uri="{BB962C8B-B14F-4D97-AF65-F5344CB8AC3E}">
        <p14:creationId xmlns:p14="http://schemas.microsoft.com/office/powerpoint/2010/main" val="10690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sDC97j6lfy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8508" cy="51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99792" y="573325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 smtClean="0"/>
              <a:t>Zach</a:t>
            </a:r>
            <a:r>
              <a:rPr lang="pt-BR" sz="6000" dirty="0" smtClean="0"/>
              <a:t> </a:t>
            </a:r>
            <a:r>
              <a:rPr lang="pt-BR" sz="6000" dirty="0" err="1" smtClean="0"/>
              <a:t>Sobiech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09712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</a:t>
            </a:r>
            <a:r>
              <a:rPr lang="pt-BR" dirty="0"/>
              <a:t>Tarefa para hoje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08525"/>
          </a:xfrm>
        </p:spPr>
        <p:txBody>
          <a:bodyPr>
            <a:normAutofit/>
          </a:bodyPr>
          <a:lstStyle/>
          <a:p>
            <a:r>
              <a:rPr lang="pt-BR" dirty="0" smtClean="0"/>
              <a:t>Ver estes vídeos:</a:t>
            </a:r>
            <a:endParaRPr lang="pt-BR" dirty="0"/>
          </a:p>
          <a:p>
            <a:pPr lvl="1"/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www.youtube.com/watch?v=Yvm_DsY621o</a:t>
            </a:r>
            <a:endParaRPr lang="pt-BR" dirty="0" smtClean="0"/>
          </a:p>
          <a:p>
            <a:pPr lvl="1"/>
            <a:r>
              <a:rPr lang="pt-BR" dirty="0">
                <a:hlinkClick r:id="rId2"/>
              </a:rPr>
              <a:t>https://www.youtube.com/watch?v=TYYS2XXx2m8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Argumente em que medida estes vídeos se relacionam com o propósito da filosofia (capítulo </a:t>
            </a:r>
            <a:r>
              <a:rPr lang="pt-BR" dirty="0"/>
              <a:t>1</a:t>
            </a:r>
            <a:r>
              <a:rPr lang="pt-BR" dirty="0" smtClean="0"/>
              <a:t> do livro de Luc Ferry)</a:t>
            </a:r>
          </a:p>
        </p:txBody>
      </p:sp>
    </p:spTree>
    <p:extLst>
      <p:ext uri="{BB962C8B-B14F-4D97-AF65-F5344CB8AC3E}">
        <p14:creationId xmlns:p14="http://schemas.microsoft.com/office/powerpoint/2010/main" val="3943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Nuvens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 smtClean="0"/>
              <a:t>Bem</a:t>
            </a:r>
            <a:r>
              <a:rPr lang="pt-BR" i="1" dirty="0"/>
              <a:t>, eu caí, caí, caí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Neste buraco escuro e solitário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Não havia ninguém lá para se preocupar mais comigo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150" name="Picture 6" descr="http://extra.globo.com/incoming/10135624-c31-7f6/w448/gato-poco-6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194920" cy="38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nutencaoesuprimentos.com.br/imagem/segmentos/cordas-4-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531440"/>
            <a:ext cx="7560840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6563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i="1" smtClean="0"/>
              <a:t>E eu precisava de uma maneira para subir até a borda</a:t>
            </a:r>
            <a:r>
              <a:rPr lang="pt-BR" smtClean="0"/>
              <a:t/>
            </a:r>
            <a:br>
              <a:rPr lang="pt-BR" smtClean="0"/>
            </a:br>
            <a:r>
              <a:rPr lang="pt-BR" i="1" smtClean="0"/>
              <a:t>Você estava sentado(a) lá, segurando uma corda</a:t>
            </a:r>
            <a:r>
              <a:rPr lang="pt-BR" smtClean="0"/>
              <a:t/>
            </a:r>
            <a:br>
              <a:rPr lang="pt-BR" smtClean="0"/>
            </a:br>
            <a:r>
              <a:rPr lang="pt-BR" i="1" smtClean="0"/>
              <a:t>E nós vamos subir, subir, subir</a:t>
            </a:r>
          </a:p>
          <a:p>
            <a:pPr marL="0" indent="0">
              <a:buFont typeface="Arial" pitchFamily="34" charset="0"/>
              <a:buNone/>
            </a:pPr>
            <a:r>
              <a:rPr lang="pt-BR" smtClean="0"/>
              <a:t/>
            </a:r>
            <a:br>
              <a:rPr lang="pt-BR" smtClean="0"/>
            </a:br>
            <a:r>
              <a:rPr lang="pt-BR" i="1" smtClean="0"/>
              <a:t>Mas eu vou voar um pouco mais alto</a:t>
            </a:r>
            <a:r>
              <a:rPr lang="pt-BR" smtClean="0"/>
              <a:t/>
            </a:r>
            <a:br>
              <a:rPr lang="pt-BR" smtClean="0"/>
            </a:br>
            <a:r>
              <a:rPr lang="pt-BR" i="1" smtClean="0"/>
              <a:t>Vamos para cima nas nuvens porque lá a vista é um pouco melhor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studos.gospelmais.com.br/files/2013/10/Pecado_Desfeito_como_a_Nuv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9702" y="1335497"/>
            <a:ext cx="47628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7200" i="1" dirty="0" smtClean="0"/>
              <a:t>Se </a:t>
            </a:r>
            <a:r>
              <a:rPr lang="pt-BR" sz="7200" i="1" dirty="0"/>
              <a:t>eu tivesse um pouco mais de tempo</a:t>
            </a:r>
            <a:r>
              <a:rPr lang="pt-BR" sz="7200" dirty="0"/>
              <a:t/>
            </a:r>
            <a:br>
              <a:rPr lang="pt-BR" sz="7200" dirty="0"/>
            </a:br>
            <a:endParaRPr lang="pt-BR" sz="7200" dirty="0"/>
          </a:p>
        </p:txBody>
      </p:sp>
      <p:pic>
        <p:nvPicPr>
          <p:cNvPr id="9220" name="Picture 4" descr="ampulh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764704"/>
            <a:ext cx="4988122" cy="51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esta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304" y="1988840"/>
            <a:ext cx="841716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b) </a:t>
            </a:r>
            <a:r>
              <a:rPr lang="pt-BR" sz="2400" dirty="0" smtClean="0"/>
              <a:t>Ler o texto – “O Método Socrático”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c) Ver </a:t>
            </a:r>
            <a:r>
              <a:rPr lang="pt-BR" sz="2400" dirty="0"/>
              <a:t>este vídeo sobre a difusão da meditação </a:t>
            </a:r>
            <a:r>
              <a:rPr lang="pt-BR" sz="2400" dirty="0" err="1"/>
              <a:t>mindfulness</a:t>
            </a:r>
            <a:r>
              <a:rPr lang="pt-BR" sz="2400" dirty="0"/>
              <a:t> nas empresas nos EUA</a:t>
            </a: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https://www.youtube.com/watch?v=24BsHv0WlXY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460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i="1" dirty="0" smtClean="0"/>
              <a:t>Se </a:t>
            </a:r>
            <a:r>
              <a:rPr lang="pt-BR" i="1" dirty="0"/>
              <a:t>eu tivesse um pouco mais de tempo com você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Nós poderíamos ir para cima, cima, cima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E ter aquele pequeno passeio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E sentar-se lá segurando as </a:t>
            </a:r>
            <a:r>
              <a:rPr lang="pt-BR" i="1" dirty="0" smtClean="0"/>
              <a:t>mãos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E tudo estaria certo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E talvez um dia eu vou te ver de novo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Nós vamos flutuar nas nuvens e nunca </a:t>
            </a:r>
            <a:r>
              <a:rPr lang="pt-BR" i="1" dirty="0" smtClean="0"/>
              <a:t>veremos o </a:t>
            </a:r>
            <a:r>
              <a:rPr lang="pt-BR" i="1" dirty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7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Zach</a:t>
            </a:r>
            <a:r>
              <a:rPr lang="pt-BR" dirty="0" smtClean="0"/>
              <a:t> </a:t>
            </a:r>
            <a:r>
              <a:rPr lang="pt-BR" dirty="0" err="1" smtClean="0"/>
              <a:t>Sobiech</a:t>
            </a:r>
            <a:endParaRPr lang="pt-BR" dirty="0"/>
          </a:p>
        </p:txBody>
      </p:sp>
      <p:pic>
        <p:nvPicPr>
          <p:cNvPr id="10242" name="Picture 2" descr="http://cdn.rsvlts.com/wp-content/uploads/2013/05/Zach-Sobiech-930x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91905" cy="41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28308" y="6078270"/>
            <a:ext cx="739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3"/>
              </a:rPr>
              <a:t>https://www.youtube.com/watch?v=sDC97j6lfyc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38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pt-BR" dirty="0" smtClean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1800" dirty="0" smtClean="0">
                <a:hlinkClick r:id="rId2"/>
              </a:rPr>
              <a:t>http://noticias.uol.com.br/saude/ultimas-noticias/bbc/2014/09/17/hospitais-recebem-r-20-milhoes-de-jovem-que-morreu-de-cancer.htm</a:t>
            </a:r>
            <a:endParaRPr lang="pt-BR" sz="18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t1.gstatic.com/images?q=tbn:ANd9GcQYwKdpoO5eo1iUNVNiN72oV01KsKyAVATcTmbGn2japZbAQwxY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4104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54104" y="261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Stephen Sutton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330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reflexão filosófica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Viver bem</a:t>
            </a:r>
          </a:p>
          <a:p>
            <a:r>
              <a:rPr lang="pt-BR" dirty="0" smtClean="0"/>
              <a:t>Ser livre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Obstáculo: Medo da morte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5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Poema de Lucrécio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 smtClean="0"/>
              <a:t>“É preciso, antes de tudo, expulsar e destruir esse </a:t>
            </a:r>
            <a:r>
              <a:rPr lang="pt-BR" i="1" dirty="0"/>
              <a:t>medo do </a:t>
            </a:r>
            <a:r>
              <a:rPr lang="pt-BR" i="1" dirty="0" smtClean="0"/>
              <a:t>Inferno que, penetrando até o fundo do nosso ser,</a:t>
            </a:r>
          </a:p>
          <a:p>
            <a:pPr marL="0" indent="0">
              <a:buNone/>
            </a:pPr>
            <a:r>
              <a:rPr lang="pt-BR" i="1" dirty="0" smtClean="0"/>
              <a:t>envenena a vida humana, colore todas as coisas do negror da morte </a:t>
            </a:r>
          </a:p>
          <a:p>
            <a:pPr marL="0" indent="0">
              <a:buNone/>
            </a:pPr>
            <a:r>
              <a:rPr lang="pt-BR" i="1" dirty="0" smtClean="0"/>
              <a:t>e não deixa subsistir nenhum prazer límpido e puro”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577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Montaigne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“Filosofar é aprender a morrer”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031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Outros filósofos que tematizam a superação dos medos da morte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Espinoza</a:t>
            </a:r>
          </a:p>
          <a:p>
            <a:r>
              <a:rPr lang="pt-BR" dirty="0" smtClean="0"/>
              <a:t>Kant</a:t>
            </a:r>
          </a:p>
          <a:p>
            <a:r>
              <a:rPr lang="pt-BR" dirty="0" smtClean="0"/>
              <a:t>Nietzsche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Tanto a religião como a filosofia buscam a superação dos medos causados pela angústia da morte</a:t>
            </a:r>
          </a:p>
          <a:p>
            <a:pPr lvl="1"/>
            <a:r>
              <a:rPr lang="pt-BR" dirty="0" smtClean="0"/>
              <a:t>A religião pela fé, por Deus</a:t>
            </a:r>
          </a:p>
          <a:p>
            <a:pPr lvl="1"/>
            <a:r>
              <a:rPr lang="pt-BR" dirty="0" smtClean="0"/>
              <a:t>A filosofia pelo uso da razão e pelo esforço do próprio indivíduo </a:t>
            </a:r>
          </a:p>
          <a:p>
            <a:pPr lvl="2"/>
            <a:r>
              <a:rPr lang="pt-BR" dirty="0" smtClean="0"/>
              <a:t>e não por “um Outro”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3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grandes filósofos eram religiosos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6273514"/>
            <a:ext cx="8229600" cy="116897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Descartes e Kant</a:t>
            </a:r>
            <a:endParaRPr lang="pt-BR" dirty="0"/>
          </a:p>
        </p:txBody>
      </p:sp>
      <p:pic>
        <p:nvPicPr>
          <p:cNvPr id="1026" name="Picture 2" descr="http://zachkvet.files.wordpress.com/2012/06/rene-descartes-and-immanuel-k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0" y="1577745"/>
            <a:ext cx="7549299" cy="46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20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três dimensões da filosofia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Teoria</a:t>
            </a:r>
          </a:p>
          <a:p>
            <a:pPr lvl="1"/>
            <a:r>
              <a:rPr lang="pt-BR" dirty="0" smtClean="0"/>
              <a:t>A inteligência do que é</a:t>
            </a:r>
          </a:p>
          <a:p>
            <a:r>
              <a:rPr lang="pt-BR" dirty="0" smtClean="0"/>
              <a:t>Ética ou moral</a:t>
            </a:r>
          </a:p>
          <a:p>
            <a:pPr lvl="1"/>
            <a:r>
              <a:rPr lang="pt-BR" dirty="0" smtClean="0"/>
              <a:t>O que deveria ser / o que se deveria fazer</a:t>
            </a:r>
          </a:p>
          <a:p>
            <a:r>
              <a:rPr lang="pt-BR" dirty="0" smtClean="0"/>
              <a:t>Sabedoria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39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Capítulo 1 – O que é filosofia?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Ter conhecimento do mundo no qual a nossa existência vai se desenvolver</a:t>
            </a:r>
          </a:p>
          <a:p>
            <a:pPr lvl="2"/>
            <a:r>
              <a:rPr lang="pt-BR" dirty="0"/>
              <a:t>A natureza do mundo</a:t>
            </a:r>
          </a:p>
          <a:p>
            <a:pPr lvl="2"/>
            <a:r>
              <a:rPr lang="pt-BR" dirty="0"/>
              <a:t>Os meios, os instrumentos do conhecimento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628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 (prática)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viver com o outro?</a:t>
            </a:r>
          </a:p>
          <a:p>
            <a:r>
              <a:rPr lang="pt-BR" dirty="0" smtClean="0"/>
              <a:t>Que regras adotar?</a:t>
            </a:r>
          </a:p>
          <a:p>
            <a:r>
              <a:rPr lang="pt-BR" dirty="0" smtClean="0"/>
              <a:t>Como nos comportar de modo útil, digno e de maneira justa em nossas relações com as outras pessoas?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12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Sabedoria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se esforçar para conhecer o mundo e para viver em harmonia com os outros?</a:t>
            </a:r>
          </a:p>
          <a:p>
            <a:r>
              <a:rPr lang="pt-BR" dirty="0" smtClean="0"/>
              <a:t>Qual é a finalidade ou sentido de todos estes esforços?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603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se pode pensar ou agir livremente quando se está paralisado pela surda inquietação que gera, mesmo quando se tornou inconsciente, o temor do irreversível.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415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“Ser sábio é simplesmente viver sabiamente, </a:t>
            </a:r>
            <a:r>
              <a:rPr lang="pt-BR" b="1" u="sng" dirty="0" smtClean="0"/>
              <a:t>feliz e livre</a:t>
            </a:r>
            <a:r>
              <a:rPr lang="pt-BR" dirty="0" smtClean="0"/>
              <a:t>, na medida do possível,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tendo enfim vencido os medos que a finitude despertou em nós”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Luc Ferry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difícil!!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9654244" cy="3456384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Faça uma breve lista</a:t>
            </a:r>
          </a:p>
          <a:p>
            <a:r>
              <a:rPr lang="pt-BR" dirty="0" smtClean="0"/>
              <a:t>de situações que fizeram você sentir “sacaneado” </a:t>
            </a:r>
          </a:p>
          <a:p>
            <a:r>
              <a:rPr lang="pt-BR" dirty="0" smtClean="0"/>
              <a:t>por qualquer motivo </a:t>
            </a:r>
          </a:p>
          <a:p>
            <a:r>
              <a:rPr lang="pt-BR" dirty="0" smtClean="0"/>
              <a:t>nos últimos 7 dias</a:t>
            </a:r>
          </a:p>
        </p:txBody>
      </p:sp>
    </p:spTree>
    <p:extLst>
      <p:ext uri="{BB962C8B-B14F-4D97-AF65-F5344CB8AC3E}">
        <p14:creationId xmlns:p14="http://schemas.microsoft.com/office/powerpoint/2010/main" val="7351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Finalidade do exercício: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checar </a:t>
            </a:r>
            <a:r>
              <a:rPr lang="pt-BR" dirty="0"/>
              <a:t>se você está satisfeito com o desempenho ÉTICO da nossa sociedade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99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cheiro:Suicide rates map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84784"/>
            <a:ext cx="10225136" cy="51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39652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Taxas de Suicídio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67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87" y="1772816"/>
            <a:ext cx="4104456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Imagine uma sociedade perfeita</a:t>
            </a:r>
          </a:p>
          <a:p>
            <a:pPr lvl="1"/>
            <a:r>
              <a:rPr lang="pt-BR" dirty="0" smtClean="0"/>
              <a:t>Todo mundo respeita todo mundo</a:t>
            </a:r>
          </a:p>
          <a:p>
            <a:pPr lvl="2"/>
            <a:r>
              <a:rPr lang="pt-BR" dirty="0" smtClean="0"/>
              <a:t>A dignidade de todos é respeitada</a:t>
            </a:r>
          </a:p>
          <a:p>
            <a:endParaRPr lang="pt-BR" dirty="0"/>
          </a:p>
        </p:txBody>
      </p:sp>
      <p:pic>
        <p:nvPicPr>
          <p:cNvPr id="1026" name="Picture 2" descr="http://cdn.blogosfere.it/arteesalute/images/rabbia-e-stress-in-au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6"/>
          <a:stretch/>
        </p:blipFill>
        <p:spPr bwMode="auto">
          <a:xfrm>
            <a:off x="4355976" y="1700808"/>
            <a:ext cx="4752528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16333</TotalTime>
  <Words>1112</Words>
  <Application>Microsoft Office PowerPoint</Application>
  <PresentationFormat>Apresentação na tela (4:3)</PresentationFormat>
  <Paragraphs>225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Apresentação do PowerPoint</vt:lpstr>
      <vt:lpstr>Provinha na próxima aula</vt:lpstr>
      <vt:lpstr>Tarefa para a próxima aula</vt:lpstr>
      <vt:lpstr>Tarefa esta aula</vt:lpstr>
      <vt:lpstr>Apresentação do PowerPoint</vt:lpstr>
      <vt:lpstr>Tarefa difícil!!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Luc Ferry</vt:lpstr>
      <vt:lpstr>Apresentação do PowerPoint</vt:lpstr>
      <vt:lpstr>Apresentação do PowerPoint</vt:lpstr>
      <vt:lpstr>Luc Ferry</vt:lpstr>
      <vt:lpstr>Mario Cortella</vt:lpstr>
      <vt:lpstr>Luc Ferry</vt:lpstr>
      <vt:lpstr>Luc Ferry</vt:lpstr>
      <vt:lpstr>Apresentação do PowerPoint</vt:lpstr>
      <vt:lpstr>Apresentação do PowerPoint</vt:lpstr>
      <vt:lpstr>Apresentação do PowerPoint</vt:lpstr>
      <vt:lpstr>Pedro Schmidt</vt:lpstr>
      <vt:lpstr>Apresentação do PowerPoint</vt:lpstr>
      <vt:lpstr>Mário Cortella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Mário Cortella</vt:lpstr>
      <vt:lpstr>Apresentação do PowerPoint</vt:lpstr>
      <vt:lpstr>1. Tarefa para hoje</vt:lpstr>
      <vt:lpstr>Nuvens</vt:lpstr>
      <vt:lpstr>Apresentação do PowerPoint</vt:lpstr>
      <vt:lpstr>Apresentação do PowerPoint</vt:lpstr>
      <vt:lpstr>Apresentação do PowerPoint</vt:lpstr>
      <vt:lpstr>Apresentação do PowerPoint</vt:lpstr>
      <vt:lpstr>Zach Sobiech</vt:lpstr>
      <vt:lpstr>Apresentação do PowerPoint</vt:lpstr>
      <vt:lpstr>Objetivos da reflexão filosófica</vt:lpstr>
      <vt:lpstr>Poema de Lucrécio</vt:lpstr>
      <vt:lpstr>Montaigne</vt:lpstr>
      <vt:lpstr>Outros filósofos que tematizam a superação dos medos da morte</vt:lpstr>
      <vt:lpstr>Luc Ferry</vt:lpstr>
      <vt:lpstr>Alguns grandes filósofos eram religiosos</vt:lpstr>
      <vt:lpstr>As três dimensões da filosofia</vt:lpstr>
      <vt:lpstr>Teoria</vt:lpstr>
      <vt:lpstr>Ética (prática)</vt:lpstr>
      <vt:lpstr>Sabedoria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calia</cp:lastModifiedBy>
  <cp:revision>1820</cp:revision>
  <dcterms:created xsi:type="dcterms:W3CDTF">2012-06-03T15:26:30Z</dcterms:created>
  <dcterms:modified xsi:type="dcterms:W3CDTF">2016-03-16T00:39:36Z</dcterms:modified>
</cp:coreProperties>
</file>