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4" r:id="rId16"/>
    <p:sldId id="272" r:id="rId17"/>
    <p:sldId id="273" r:id="rId18"/>
    <p:sldId id="277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4648"/>
  </p:normalViewPr>
  <p:slideViewPr>
    <p:cSldViewPr snapToGrid="0" snapToObjects="1">
      <p:cViewPr>
        <p:scale>
          <a:sx n="108" d="100"/>
          <a:sy n="108" d="100"/>
        </p:scale>
        <p:origin x="74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BF7982-455A-334A-9A91-3238B7D5C29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1F5F5A5-0EA2-4147-A6BE-5447FCB8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mailto:karabekir.akkoyunlu@uni-graz.a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tif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and politics of modern turkey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525742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Feyzi</a:t>
            </a:r>
            <a:r>
              <a:rPr lang="en-US" dirty="0" smtClean="0"/>
              <a:t> Karabekir Akkoyunlu</a:t>
            </a:r>
          </a:p>
          <a:p>
            <a:r>
              <a:rPr lang="en-GB" u="sng" dirty="0" smtClean="0">
                <a:hlinkClick r:id="rId3"/>
              </a:rPr>
              <a:t>karabekir.akkoyunlu@uni-graz.at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IRI – USP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85" b="11685"/>
          <a:stretch/>
        </p:blipFill>
        <p:spPr>
          <a:xfrm>
            <a:off x="7584501" y="1359073"/>
            <a:ext cx="4607499" cy="549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5353365" cy="3101983"/>
          </a:xfrm>
        </p:spPr>
        <p:txBody>
          <a:bodyPr/>
          <a:lstStyle/>
          <a:p>
            <a:r>
              <a:rPr lang="en-US" dirty="0" smtClean="0"/>
              <a:t>The predecessor of Turkey</a:t>
            </a:r>
          </a:p>
          <a:p>
            <a:r>
              <a:rPr lang="en-US" dirty="0"/>
              <a:t>Changes and continuities in the 19th </a:t>
            </a:r>
            <a:r>
              <a:rPr lang="en-US" dirty="0" smtClean="0"/>
              <a:t>&amp; early </a:t>
            </a:r>
            <a:r>
              <a:rPr lang="en-US" dirty="0"/>
              <a:t>20th </a:t>
            </a:r>
            <a:r>
              <a:rPr lang="en-US" dirty="0" smtClean="0"/>
              <a:t>century </a:t>
            </a:r>
            <a:r>
              <a:rPr lang="en-US" dirty="0"/>
              <a:t>set the stage for the Turkish Republic</a:t>
            </a:r>
            <a:r>
              <a:rPr lang="en-US" dirty="0" smtClean="0"/>
              <a:t>.</a:t>
            </a:r>
          </a:p>
          <a:p>
            <a:r>
              <a:rPr lang="en-US" dirty="0"/>
              <a:t>Origins of today’s regional issues </a:t>
            </a:r>
            <a:r>
              <a:rPr lang="en-US" dirty="0" smtClean="0"/>
              <a:t>found </a:t>
            </a:r>
            <a:r>
              <a:rPr lang="en-US" dirty="0"/>
              <a:t>in its long </a:t>
            </a:r>
            <a:r>
              <a:rPr lang="en-US" dirty="0" smtClean="0"/>
              <a:t>and </a:t>
            </a:r>
            <a:r>
              <a:rPr lang="en-US" dirty="0"/>
              <a:t>shorter &amp; traumatic collapse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89" y="231236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WHY START HERE?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85" b="11685"/>
          <a:stretch/>
        </p:blipFill>
        <p:spPr>
          <a:xfrm>
            <a:off x="7584501" y="1359073"/>
            <a:ext cx="4607499" cy="549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5353365" cy="3101983"/>
          </a:xfrm>
        </p:spPr>
        <p:txBody>
          <a:bodyPr/>
          <a:lstStyle/>
          <a:p>
            <a:r>
              <a:rPr lang="en-US" dirty="0" smtClean="0"/>
              <a:t>An empire of only Turks and Muslims? No.</a:t>
            </a:r>
          </a:p>
          <a:p>
            <a:r>
              <a:rPr lang="en-US" dirty="0" smtClean="0"/>
              <a:t>A </a:t>
            </a:r>
            <a:r>
              <a:rPr lang="en-US" dirty="0"/>
              <a:t>multi-cultural, multi-religious, multi-ethnic, multi-lingual </a:t>
            </a:r>
            <a:r>
              <a:rPr lang="en-US" dirty="0" smtClean="0"/>
              <a:t>empire.</a:t>
            </a:r>
          </a:p>
          <a:p>
            <a:r>
              <a:rPr lang="en-US" dirty="0" smtClean="0"/>
              <a:t>600 </a:t>
            </a:r>
            <a:r>
              <a:rPr lang="en-US" dirty="0"/>
              <a:t>year rule in the Balkans, 400 years in the Middle East &amp; North </a:t>
            </a:r>
            <a:r>
              <a:rPr lang="en-US" dirty="0" smtClean="0"/>
              <a:t>Africa.</a:t>
            </a:r>
            <a:endParaRPr lang="en-US" dirty="0"/>
          </a:p>
          <a:p>
            <a:r>
              <a:rPr lang="en-US" dirty="0"/>
              <a:t>A single dynasty: the House of </a:t>
            </a:r>
            <a:r>
              <a:rPr lang="en-US" dirty="0" smtClean="0"/>
              <a:t>Osman</a:t>
            </a:r>
          </a:p>
          <a:p>
            <a:r>
              <a:rPr lang="en-US" dirty="0"/>
              <a:t>Combined </a:t>
            </a:r>
            <a:r>
              <a:rPr lang="en-US" dirty="0" smtClean="0"/>
              <a:t>Turkic, </a:t>
            </a:r>
            <a:r>
              <a:rPr lang="en-US" dirty="0"/>
              <a:t>Persian, </a:t>
            </a:r>
            <a:r>
              <a:rPr lang="en-US" dirty="0" smtClean="0"/>
              <a:t>Byzantine (Greek) and Islamic state </a:t>
            </a:r>
            <a:r>
              <a:rPr lang="en-US" dirty="0"/>
              <a:t>traditions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89" y="231236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WHAT WAS IT?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ltans_of_the_Ottoman_Dynas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876" y="2346322"/>
            <a:ext cx="5104124" cy="381778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sx="1000" sy="1000" algn="tl" rotWithShape="0">
              <a:srgbClr val="000000">
                <a:alpha val="12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3" y="2704226"/>
            <a:ext cx="3994300" cy="310198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Ottoman Empire 1359-18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3655"/>
            <a:ext cx="7315779" cy="488312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343" y="3249305"/>
            <a:ext cx="981075" cy="2661922"/>
          </a:xfrm>
          <a:prstGeom prst="rect">
            <a:avLst/>
          </a:prstGeom>
          <a:ln w="3175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7729728" cy="3750230"/>
          </a:xfrm>
        </p:spPr>
        <p:txBody>
          <a:bodyPr/>
          <a:lstStyle/>
          <a:p>
            <a:r>
              <a:rPr lang="en-US" dirty="0" smtClean="0"/>
              <a:t>Effective central military &amp; bureaucracy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err="1" smtClean="0"/>
              <a:t>devshirme</a:t>
            </a:r>
            <a:r>
              <a:rPr lang="en-US" dirty="0" smtClean="0"/>
              <a:t> (child levy) system</a:t>
            </a:r>
          </a:p>
          <a:p>
            <a:r>
              <a:rPr lang="en-US" dirty="0" err="1" smtClean="0"/>
              <a:t>Decentralised</a:t>
            </a:r>
            <a:r>
              <a:rPr lang="en-US" dirty="0" smtClean="0"/>
              <a:t> government</a:t>
            </a:r>
          </a:p>
          <a:p>
            <a:pPr lvl="1"/>
            <a:r>
              <a:rPr lang="en-US" dirty="0" smtClean="0"/>
              <a:t>Significant regional, professional and confessional autonomy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millet</a:t>
            </a:r>
            <a:r>
              <a:rPr lang="en-US" dirty="0" smtClean="0"/>
              <a:t> system: each religion a self-governing community under the Sultan</a:t>
            </a:r>
          </a:p>
          <a:p>
            <a:r>
              <a:rPr lang="en-US" dirty="0" smtClean="0"/>
              <a:t>Division of </a:t>
            </a:r>
            <a:r>
              <a:rPr lang="en-US" dirty="0" err="1" smtClean="0"/>
              <a:t>labour</a:t>
            </a:r>
            <a:r>
              <a:rPr lang="en-US" dirty="0" smtClean="0"/>
              <a:t> among millets:</a:t>
            </a:r>
          </a:p>
          <a:p>
            <a:pPr lvl="1"/>
            <a:r>
              <a:rPr lang="en-US" dirty="0" smtClean="0"/>
              <a:t>Muslims: officers, bureaucrats or peasants</a:t>
            </a:r>
          </a:p>
          <a:p>
            <a:pPr lvl="1"/>
            <a:r>
              <a:rPr lang="en-US" dirty="0" smtClean="0"/>
              <a:t>Non-Muslims: artisans, merchants, traders (the emerging bourgeoisie) and peasants</a:t>
            </a:r>
          </a:p>
          <a:p>
            <a:r>
              <a:rPr lang="en-US" dirty="0" smtClean="0"/>
              <a:t>Provision of security and stability in return for loyalty and taxes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DID IT FUNCTION &amp; SURVIVE?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7729728" cy="3888016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</a:t>
            </a:r>
            <a:r>
              <a:rPr lang="en-US" dirty="0"/>
              <a:t>inflation from the </a:t>
            </a:r>
            <a:r>
              <a:rPr lang="en-US" dirty="0" smtClean="0"/>
              <a:t>mid-16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century </a:t>
            </a:r>
            <a:r>
              <a:rPr lang="en-US" dirty="0" smtClean="0"/>
              <a:t>onwards</a:t>
            </a:r>
          </a:p>
          <a:p>
            <a:pPr marL="228600" lvl="2"/>
            <a:r>
              <a:rPr lang="en-US" sz="1800" dirty="0"/>
              <a:t>Unsuccessful defensive wars (against Imperial Russia</a:t>
            </a:r>
            <a:r>
              <a:rPr lang="en-US" sz="1800" dirty="0" smtClean="0"/>
              <a:t>)</a:t>
            </a:r>
            <a:endParaRPr lang="en-US" dirty="0" smtClean="0"/>
          </a:p>
          <a:p>
            <a:r>
              <a:rPr lang="en-US" dirty="0"/>
              <a:t>Twin Revolutions of </a:t>
            </a:r>
            <a:r>
              <a:rPr lang="en-US" dirty="0" smtClean="0"/>
              <a:t>Europe in 18</a:t>
            </a:r>
            <a:r>
              <a:rPr lang="en-US" baseline="30000" dirty="0" smtClean="0"/>
              <a:t>th</a:t>
            </a:r>
            <a:r>
              <a:rPr lang="en-US" dirty="0" smtClean="0"/>
              <a:t> century: Industrial &amp; French</a:t>
            </a:r>
            <a:endParaRPr lang="en-US" dirty="0"/>
          </a:p>
          <a:p>
            <a:pPr marL="228600" lvl="2"/>
            <a:r>
              <a:rPr lang="en-US" sz="1800" dirty="0" smtClean="0"/>
              <a:t>Agrarian </a:t>
            </a:r>
            <a:r>
              <a:rPr lang="en-US" sz="1800" dirty="0"/>
              <a:t>economy forced into global </a:t>
            </a:r>
            <a:r>
              <a:rPr lang="en-US" sz="1800" dirty="0" smtClean="0"/>
              <a:t>trade with </a:t>
            </a:r>
            <a:r>
              <a:rPr lang="en-US" sz="1800" dirty="0" err="1" smtClean="0"/>
              <a:t>industrialising</a:t>
            </a:r>
            <a:r>
              <a:rPr lang="en-US" sz="1800" dirty="0" smtClean="0"/>
              <a:t> powers</a:t>
            </a:r>
          </a:p>
          <a:p>
            <a:pPr marL="228600" lvl="2"/>
            <a:r>
              <a:rPr lang="en-US" sz="1800" dirty="0" smtClean="0"/>
              <a:t>Central </a:t>
            </a:r>
            <a:r>
              <a:rPr lang="en-US" sz="1800" dirty="0"/>
              <a:t>government loses </a:t>
            </a:r>
            <a:r>
              <a:rPr lang="en-US" sz="1800" dirty="0" smtClean="0"/>
              <a:t>control: increased corruption, erosion of security and stability </a:t>
            </a:r>
          </a:p>
          <a:p>
            <a:pPr marL="228600" lvl="2"/>
            <a:r>
              <a:rPr lang="en-US" sz="1800" dirty="0"/>
              <a:t>R</a:t>
            </a:r>
            <a:r>
              <a:rPr lang="en-US" sz="1800" dirty="0" smtClean="0"/>
              <a:t>ise </a:t>
            </a:r>
            <a:r>
              <a:rPr lang="en-US" sz="1800" dirty="0"/>
              <a:t>of </a:t>
            </a:r>
            <a:r>
              <a:rPr lang="en-US" sz="1800" dirty="0" smtClean="0"/>
              <a:t>powerful, semi-autonomous </a:t>
            </a:r>
            <a:r>
              <a:rPr lang="en-US" sz="1800" dirty="0"/>
              <a:t>provincial </a:t>
            </a:r>
            <a:r>
              <a:rPr lang="en-US" sz="1800" dirty="0" smtClean="0"/>
              <a:t>notables</a:t>
            </a:r>
          </a:p>
          <a:p>
            <a:pPr marL="228600" lvl="2"/>
            <a:r>
              <a:rPr lang="en-US" sz="1800" dirty="0"/>
              <a:t>Nationalist </a:t>
            </a:r>
            <a:r>
              <a:rPr lang="en-US" sz="1800" dirty="0" smtClean="0"/>
              <a:t>(non-Muslim) revolts </a:t>
            </a:r>
            <a:r>
              <a:rPr lang="en-US" sz="1800" dirty="0"/>
              <a:t>against increased tax </a:t>
            </a:r>
            <a:r>
              <a:rPr lang="en-US" sz="1800" dirty="0" smtClean="0"/>
              <a:t>burden &amp; arbitrary rule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WHY DID IT DECLINE?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‘THE SICK MAN OF EUROPE’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235"/>
            <a:ext cx="5736766" cy="369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653" y="2624235"/>
            <a:ext cx="3538837" cy="411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672" y="1864426"/>
            <a:ext cx="3329327" cy="48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7729728" cy="3888016"/>
          </a:xfrm>
        </p:spPr>
        <p:txBody>
          <a:bodyPr>
            <a:normAutofit/>
          </a:bodyPr>
          <a:lstStyle/>
          <a:p>
            <a:r>
              <a:rPr lang="en-US" dirty="0" smtClean="0"/>
              <a:t>Throughout 19</a:t>
            </a:r>
            <a:r>
              <a:rPr lang="en-US" baseline="30000" dirty="0" smtClean="0"/>
              <a:t>th</a:t>
            </a:r>
            <a:r>
              <a:rPr lang="en-US" dirty="0" smtClean="0"/>
              <a:t> century, attempts to reform the state and “save” the empire from above</a:t>
            </a:r>
          </a:p>
          <a:p>
            <a:pPr marL="228600" lvl="1"/>
            <a:r>
              <a:rPr lang="en-US" sz="1800" dirty="0"/>
              <a:t>Catching up with the West</a:t>
            </a:r>
          </a:p>
          <a:p>
            <a:pPr marL="228600" lvl="1"/>
            <a:r>
              <a:rPr lang="en-US" sz="1800" dirty="0"/>
              <a:t>Happening all over the non-western world </a:t>
            </a:r>
          </a:p>
          <a:p>
            <a:pPr marL="457200" lvl="2"/>
            <a:r>
              <a:rPr lang="en-US" sz="1800" dirty="0"/>
              <a:t>Russia, Japan, Egypt, Latin </a:t>
            </a:r>
            <a:r>
              <a:rPr lang="en-US" sz="1800" dirty="0" smtClean="0"/>
              <a:t>America</a:t>
            </a:r>
            <a:endParaRPr lang="en-US" dirty="0" smtClean="0"/>
          </a:p>
          <a:p>
            <a:r>
              <a:rPr lang="en-US" dirty="0" smtClean="0"/>
              <a:t>Formula</a:t>
            </a:r>
          </a:p>
          <a:p>
            <a:pPr lvl="1"/>
            <a:r>
              <a:rPr lang="en-US" b="1" dirty="0" err="1" smtClean="0"/>
              <a:t>Centralisation</a:t>
            </a:r>
            <a:r>
              <a:rPr lang="en-US" dirty="0" smtClean="0"/>
              <a:t> (to restore the authority and legitimacy of the central government)</a:t>
            </a:r>
          </a:p>
          <a:p>
            <a:pPr lvl="1"/>
            <a:r>
              <a:rPr lang="en-US" dirty="0" smtClean="0"/>
              <a:t>Institutional </a:t>
            </a:r>
            <a:r>
              <a:rPr lang="en-US" b="1" dirty="0" err="1" smtClean="0"/>
              <a:t>Modernisation</a:t>
            </a:r>
            <a:r>
              <a:rPr lang="en-US" dirty="0" smtClean="0"/>
              <a:t> (in military,  bureaucracy, legal system, education)</a:t>
            </a:r>
          </a:p>
          <a:p>
            <a:pPr lvl="1"/>
            <a:r>
              <a:rPr lang="en-US" dirty="0" smtClean="0"/>
              <a:t>Pursuit of a new </a:t>
            </a:r>
            <a:r>
              <a:rPr lang="en-US" b="1" dirty="0" smtClean="0"/>
              <a:t>Identity </a:t>
            </a:r>
            <a:r>
              <a:rPr lang="en-US" dirty="0" smtClean="0"/>
              <a:t>(who are we?)</a:t>
            </a:r>
            <a:endParaRPr lang="en-US" b="1" dirty="0"/>
          </a:p>
          <a:p>
            <a:endParaRPr lang="en-US" b="1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RESPONSES TO DECLINE?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0121" y="902060"/>
            <a:ext cx="3543363" cy="57600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ISLAMISM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5174" y="902060"/>
            <a:ext cx="3543363" cy="57600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OTTOMANISM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2357" y="1674420"/>
            <a:ext cx="3676179" cy="5033718"/>
            <a:chOff x="432357" y="1674420"/>
            <a:chExt cx="3676179" cy="50337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298" y="2659602"/>
              <a:ext cx="3507544" cy="28024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5173" y="1674420"/>
              <a:ext cx="3543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Tanzimat</a:t>
              </a:r>
              <a:r>
                <a:rPr lang="en-US" dirty="0" smtClean="0"/>
                <a:t> 1839 – 1876</a:t>
              </a:r>
            </a:p>
            <a:p>
              <a:pPr algn="ctr"/>
              <a:r>
                <a:rPr lang="en-US" dirty="0" smtClean="0"/>
                <a:t>Constitutional Revolution 1908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57" y="4607626"/>
              <a:ext cx="1032627" cy="20359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35407" y="6477306"/>
              <a:ext cx="25907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The Imperial Edict of </a:t>
              </a:r>
              <a:r>
                <a:rPr lang="en-US" sz="900" dirty="0" err="1" smtClean="0"/>
                <a:t>Reorganisation</a:t>
              </a:r>
              <a:r>
                <a:rPr lang="en-US" sz="900" dirty="0" smtClean="0"/>
                <a:t> (</a:t>
              </a:r>
              <a:r>
                <a:rPr lang="en-US" sz="900" dirty="0" err="1" smtClean="0"/>
                <a:t>Islahat</a:t>
              </a:r>
              <a:r>
                <a:rPr lang="en-US" sz="900" dirty="0" smtClean="0"/>
                <a:t>) 1856 </a:t>
              </a:r>
              <a:endParaRPr lang="de-AT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5908" y="5462015"/>
              <a:ext cx="13949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Constitutional Revolution</a:t>
              </a:r>
              <a:endParaRPr lang="de-AT" sz="900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135068" y="902060"/>
            <a:ext cx="3543363" cy="57600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TURKISM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50120" y="1674419"/>
            <a:ext cx="3543363" cy="4848200"/>
            <a:chOff x="4350120" y="1674419"/>
            <a:chExt cx="3543363" cy="4848200"/>
          </a:xfrm>
        </p:grpSpPr>
        <p:sp>
          <p:nvSpPr>
            <p:cNvPr id="10" name="TextBox 9"/>
            <p:cNvSpPr txBox="1"/>
            <p:nvPr/>
          </p:nvSpPr>
          <p:spPr>
            <a:xfrm>
              <a:off x="4350120" y="1674419"/>
              <a:ext cx="3543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Sultan </a:t>
              </a:r>
              <a:r>
                <a:rPr lang="en-US" dirty="0" err="1" smtClean="0"/>
                <a:t>Abdulhamid</a:t>
              </a:r>
              <a:r>
                <a:rPr lang="en-US" dirty="0" smtClean="0"/>
                <a:t> II</a:t>
              </a:r>
            </a:p>
            <a:p>
              <a:pPr algn="ctr"/>
              <a:r>
                <a:rPr lang="en-US" dirty="0" smtClean="0"/>
                <a:t>1876 - 1909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313" y="2695225"/>
              <a:ext cx="3470170" cy="382739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35067" y="1674418"/>
            <a:ext cx="3678805" cy="4947039"/>
            <a:chOff x="8135067" y="1674418"/>
            <a:chExt cx="3678805" cy="4947039"/>
          </a:xfrm>
        </p:grpSpPr>
        <p:sp>
          <p:nvSpPr>
            <p:cNvPr id="12" name="TextBox 11"/>
            <p:cNvSpPr txBox="1"/>
            <p:nvPr/>
          </p:nvSpPr>
          <p:spPr>
            <a:xfrm>
              <a:off x="8135067" y="1674418"/>
              <a:ext cx="3543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Young Turks </a:t>
              </a:r>
            </a:p>
            <a:p>
              <a:pPr algn="ctr"/>
              <a:r>
                <a:rPr lang="en-US" dirty="0" smtClean="0"/>
                <a:t>(Committee of Union and Progress)</a:t>
              </a:r>
            </a:p>
            <a:p>
              <a:pPr algn="ctr"/>
              <a:r>
                <a:rPr lang="en-US" dirty="0" smtClean="0"/>
                <a:t>1913 - 1918</a:t>
              </a:r>
              <a:endParaRPr lang="en-US" dirty="0"/>
            </a:p>
          </p:txBody>
        </p:sp>
        <p:pic>
          <p:nvPicPr>
            <p:cNvPr id="1026" name="Picture 2" descr="mage result for young turks enver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355" y="2659602"/>
              <a:ext cx="3370517" cy="373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706672" y="6390625"/>
              <a:ext cx="29145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The Young Turk triumvirate: Jamal, </a:t>
              </a:r>
              <a:r>
                <a:rPr lang="en-US" sz="900" dirty="0" err="1" smtClean="0"/>
                <a:t>Talat</a:t>
              </a:r>
              <a:r>
                <a:rPr lang="en-US" sz="900" dirty="0" smtClean="0"/>
                <a:t> and </a:t>
              </a:r>
              <a:r>
                <a:rPr lang="en-US" sz="900" dirty="0" err="1" smtClean="0"/>
                <a:t>Enver</a:t>
              </a:r>
              <a:r>
                <a:rPr lang="en-US" sz="900" dirty="0" smtClean="0"/>
                <a:t> Pashas</a:t>
              </a:r>
              <a:endParaRPr lang="de-AT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3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61350"/>
            <a:ext cx="7729728" cy="2938805"/>
          </a:xfrm>
        </p:spPr>
        <p:txBody>
          <a:bodyPr>
            <a:normAutofit/>
          </a:bodyPr>
          <a:lstStyle/>
          <a:p>
            <a:r>
              <a:rPr lang="en-US" dirty="0" smtClean="0"/>
              <a:t>Hampered by </a:t>
            </a:r>
            <a:r>
              <a:rPr lang="en-US" dirty="0"/>
              <a:t>lack of economic resources, financial basis and competent personnel</a:t>
            </a:r>
          </a:p>
          <a:p>
            <a:r>
              <a:rPr lang="en-US" dirty="0"/>
              <a:t>Top-down nature created </a:t>
            </a:r>
            <a:r>
              <a:rPr lang="en-US" dirty="0" smtClean="0"/>
              <a:t>resistance and fueled new opposition</a:t>
            </a:r>
            <a:endParaRPr lang="en-US" dirty="0"/>
          </a:p>
          <a:p>
            <a:r>
              <a:rPr lang="en-US" dirty="0"/>
              <a:t>A system of dualisms: new laws and institutions clashed with old </a:t>
            </a:r>
            <a:r>
              <a:rPr lang="en-US" dirty="0" smtClean="0"/>
              <a:t>ones</a:t>
            </a:r>
          </a:p>
          <a:p>
            <a:endParaRPr lang="en-US" dirty="0"/>
          </a:p>
          <a:p>
            <a:r>
              <a:rPr lang="en-US" dirty="0" smtClean="0"/>
              <a:t>Overall successful? If the aim was to save the empire</a:t>
            </a:r>
            <a:r>
              <a:rPr lang="is-IS" dirty="0" smtClean="0"/>
              <a:t>… then no! </a:t>
            </a:r>
          </a:p>
          <a:p>
            <a:r>
              <a:rPr lang="en-US" dirty="0"/>
              <a:t>BUT: </a:t>
            </a:r>
            <a:r>
              <a:rPr lang="en-US" dirty="0" smtClean="0"/>
              <a:t>Also </a:t>
            </a:r>
            <a:r>
              <a:rPr lang="en-US" dirty="0"/>
              <a:t>laid the foundations of the modern Turkish state</a:t>
            </a:r>
          </a:p>
          <a:p>
            <a:endParaRPr lang="en-US" dirty="0"/>
          </a:p>
          <a:p>
            <a:endParaRPr lang="en-US" b="1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OUTCOME OF REFORMS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64" y="-108117"/>
            <a:ext cx="2448785" cy="156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948" y="-77841"/>
            <a:ext cx="2378143" cy="1540918"/>
          </a:xfrm>
          <a:prstGeom prst="rect">
            <a:avLst/>
          </a:prstGeom>
        </p:spPr>
      </p:pic>
      <p:pic>
        <p:nvPicPr>
          <p:cNvPr id="2050" name="Picture 2" descr="mage result for occupation of constantin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981" y="1456384"/>
            <a:ext cx="4807568" cy="30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5012812" cy="41322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“A decade of warfare, famine &amp; ethnic cleansing”</a:t>
            </a:r>
          </a:p>
          <a:p>
            <a:pPr marL="228600" lvl="1"/>
            <a:r>
              <a:rPr lang="en-US" sz="1800" dirty="0" smtClean="0"/>
              <a:t>Balkan Wars (1912 – 1913)</a:t>
            </a:r>
          </a:p>
          <a:p>
            <a:pPr marL="457200" lvl="2"/>
            <a:r>
              <a:rPr lang="en-US" dirty="0" smtClean="0"/>
              <a:t>Loss of entire European territories, </a:t>
            </a:r>
            <a:r>
              <a:rPr lang="en-US" dirty="0" err="1" smtClean="0"/>
              <a:t>inc.</a:t>
            </a:r>
            <a:r>
              <a:rPr lang="en-US" dirty="0" smtClean="0"/>
              <a:t> Salonika</a:t>
            </a:r>
          </a:p>
          <a:p>
            <a:pPr marL="457200" lvl="2"/>
            <a:r>
              <a:rPr lang="en-US" dirty="0" smtClean="0"/>
              <a:t>Massive influx of Muslim refugees</a:t>
            </a:r>
          </a:p>
          <a:p>
            <a:pPr marL="228600" lvl="1"/>
            <a:r>
              <a:rPr lang="en-US" sz="2000" dirty="0" smtClean="0"/>
              <a:t>First</a:t>
            </a:r>
            <a:r>
              <a:rPr lang="en-US" sz="1800" dirty="0" smtClean="0"/>
              <a:t> World War (1914 – 1918)</a:t>
            </a:r>
          </a:p>
          <a:p>
            <a:pPr marL="457200" lvl="2"/>
            <a:r>
              <a:rPr lang="en-US" dirty="0" smtClean="0"/>
              <a:t>Allied with Germany, Austria-Hungary and Bulgaria</a:t>
            </a:r>
          </a:p>
          <a:p>
            <a:pPr marL="457200" lvl="2"/>
            <a:r>
              <a:rPr lang="en-US" dirty="0" smtClean="0"/>
              <a:t>Armenian Genocide (1915 - 1916)</a:t>
            </a:r>
          </a:p>
          <a:p>
            <a:pPr marL="457200" lvl="2"/>
            <a:r>
              <a:rPr lang="en-US" dirty="0" smtClean="0"/>
              <a:t>Defeat and occupation (Treaty of Sèvres,1920)</a:t>
            </a:r>
          </a:p>
          <a:p>
            <a:pPr marL="228600" lvl="1"/>
            <a:r>
              <a:rPr lang="en-US" sz="1800" dirty="0" smtClean="0"/>
              <a:t>’Turkish War of Liberation’ (1919 – 1922)</a:t>
            </a:r>
          </a:p>
          <a:p>
            <a:pPr marL="457200" lvl="2"/>
            <a:r>
              <a:rPr lang="en-US" dirty="0" smtClean="0"/>
              <a:t>Led by Mustafa Kemal Atatürk</a:t>
            </a:r>
          </a:p>
          <a:p>
            <a:pPr marL="457200" lvl="2"/>
            <a:r>
              <a:rPr lang="en-US" dirty="0" smtClean="0"/>
              <a:t>Declaration of Republic in 1923</a:t>
            </a:r>
          </a:p>
          <a:p>
            <a:pPr marL="228600" lvl="1"/>
            <a:endParaRPr lang="en-US" dirty="0"/>
          </a:p>
          <a:p>
            <a:endParaRPr lang="en-US" b="1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COLLAPSE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akkoyunl\Dropbox\Graz\History of Modern Turkey\Photos\sevresma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981" y="4598091"/>
            <a:ext cx="4807568" cy="21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turkey?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876038"/>
            <a:ext cx="7729728" cy="3101983"/>
          </a:xfrm>
        </p:spPr>
        <p:txBody>
          <a:bodyPr/>
          <a:lstStyle/>
          <a:p>
            <a:r>
              <a:rPr lang="en-US" dirty="0" smtClean="0"/>
              <a:t>At the intersection of multiple geopolitical </a:t>
            </a:r>
            <a:r>
              <a:rPr lang="en-US" dirty="0" err="1" smtClean="0"/>
              <a:t>neighbourhoods</a:t>
            </a:r>
            <a:endParaRPr lang="en-US" dirty="0" smtClean="0"/>
          </a:p>
          <a:p>
            <a:r>
              <a:rPr lang="en-US" dirty="0" smtClean="0"/>
              <a:t>Influencing (and influenced by) regional dynamics</a:t>
            </a:r>
          </a:p>
          <a:p>
            <a:r>
              <a:rPr lang="en-US" dirty="0" smtClean="0"/>
              <a:t>A story of economic boom (and bust?)</a:t>
            </a:r>
          </a:p>
          <a:p>
            <a:r>
              <a:rPr lang="en-US" dirty="0" smtClean="0"/>
              <a:t>Millions of people from Turkey living abroad (mostly in Europe and the US)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89" y="237499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GEOPOLITICAL RELEVANCE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725726"/>
            <a:ext cx="7729728" cy="3496944"/>
          </a:xfrm>
        </p:spPr>
        <p:txBody>
          <a:bodyPr>
            <a:normAutofit/>
          </a:bodyPr>
          <a:lstStyle/>
          <a:p>
            <a:r>
              <a:rPr lang="en-US" dirty="0" smtClean="0"/>
              <a:t>Near complete devastation </a:t>
            </a:r>
            <a:r>
              <a:rPr lang="en-US" dirty="0"/>
              <a:t>of </a:t>
            </a:r>
            <a:r>
              <a:rPr lang="en-US" dirty="0" smtClean="0"/>
              <a:t>economic infrastructure, industry</a:t>
            </a:r>
          </a:p>
          <a:p>
            <a:r>
              <a:rPr lang="en-US" dirty="0"/>
              <a:t>P</a:t>
            </a:r>
            <a:r>
              <a:rPr lang="en-US" dirty="0" smtClean="0"/>
              <a:t>opulation decline and radical demographic change</a:t>
            </a:r>
          </a:p>
          <a:p>
            <a:pPr lvl="1"/>
            <a:r>
              <a:rPr lang="en-US" dirty="0" smtClean="0"/>
              <a:t>Non-Muslim population of Anatolia reduced to 2% (from about 35-40% a century earlier)</a:t>
            </a:r>
          </a:p>
          <a:p>
            <a:pPr lvl="1"/>
            <a:r>
              <a:rPr lang="en-US" dirty="0" smtClean="0"/>
              <a:t>An overwhelmingly Muslim (but ethnically diverse) population</a:t>
            </a:r>
          </a:p>
          <a:p>
            <a:r>
              <a:rPr lang="en-US" dirty="0" smtClean="0"/>
              <a:t>Loss of expertise, knowledge, capital</a:t>
            </a:r>
          </a:p>
          <a:p>
            <a:r>
              <a:rPr lang="en-US" dirty="0" smtClean="0"/>
              <a:t>Very tough conditions to establish a new ’nation-state’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there are also opportunities</a:t>
            </a:r>
            <a:r>
              <a:rPr lang="is-IS" dirty="0" smtClean="0"/>
              <a:t>… “strong state, weak society”</a:t>
            </a:r>
            <a:endParaRPr lang="en-US" dirty="0" smtClean="0"/>
          </a:p>
          <a:p>
            <a:pPr marL="228600" lvl="1"/>
            <a:endParaRPr lang="en-US" dirty="0"/>
          </a:p>
          <a:p>
            <a:endParaRPr lang="en-US" b="1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046" y="2254903"/>
            <a:ext cx="4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OUTCOME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 of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605" y="4821381"/>
            <a:ext cx="2648356" cy="15200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lecture:</a:t>
            </a:r>
          </a:p>
          <a:p>
            <a:pPr marL="0" indent="0">
              <a:buNone/>
            </a:pPr>
            <a:r>
              <a:rPr lang="en-US" i="1" dirty="0" smtClean="0"/>
              <a:t>Thu, 23 August</a:t>
            </a:r>
          </a:p>
          <a:p>
            <a:pPr marL="0" indent="0">
              <a:buNone/>
            </a:pPr>
            <a:r>
              <a:rPr lang="en-US" b="1" dirty="0" smtClean="0"/>
              <a:t>Atatürk </a:t>
            </a:r>
            <a:r>
              <a:rPr lang="en-US" b="1" dirty="0"/>
              <a:t>and the Legacies of </a:t>
            </a:r>
            <a:r>
              <a:rPr lang="en-US" b="1" dirty="0" smtClean="0"/>
              <a:t>Kemalism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6951" y="1920511"/>
            <a:ext cx="6816435" cy="442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0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962" y="1357960"/>
            <a:ext cx="9424076" cy="5366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turkey?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turkey?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876038"/>
            <a:ext cx="7729728" cy="3101983"/>
          </a:xfrm>
        </p:spPr>
        <p:txBody>
          <a:bodyPr/>
          <a:lstStyle/>
          <a:p>
            <a:r>
              <a:rPr lang="en-US" dirty="0"/>
              <a:t>Many of the regional issues </a:t>
            </a:r>
            <a:r>
              <a:rPr lang="en-US" dirty="0" smtClean="0"/>
              <a:t>can traced </a:t>
            </a:r>
            <a:r>
              <a:rPr lang="en-US" dirty="0"/>
              <a:t>back to the collapse of the Ottoman Empire, Turkey’s predecessor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Kurdish conflict</a:t>
            </a:r>
          </a:p>
          <a:p>
            <a:pPr lvl="1"/>
            <a:r>
              <a:rPr lang="en-US" dirty="0" smtClean="0"/>
              <a:t>Armenian efforts for genocide recognition</a:t>
            </a:r>
          </a:p>
          <a:p>
            <a:pPr lvl="1"/>
            <a:r>
              <a:rPr lang="en-US" dirty="0" smtClean="0"/>
              <a:t>Nationalism and identity politics in the Balkans</a:t>
            </a:r>
          </a:p>
          <a:p>
            <a:pPr lvl="1"/>
            <a:r>
              <a:rPr lang="en-US" dirty="0" smtClean="0"/>
              <a:t>Unsettled borders and identities in the Middle East</a:t>
            </a:r>
          </a:p>
          <a:p>
            <a:pPr lvl="1"/>
            <a:r>
              <a:rPr lang="en-US" dirty="0" smtClean="0"/>
              <a:t>Cyprus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89" y="237499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HISTORICAL RELEVANCE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turkey?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876038"/>
            <a:ext cx="7729728" cy="3101983"/>
          </a:xfrm>
        </p:spPr>
        <p:txBody>
          <a:bodyPr/>
          <a:lstStyle/>
          <a:p>
            <a:r>
              <a:rPr lang="en-US" dirty="0" smtClean="0"/>
              <a:t>The major themes of our times can be studied through the example of Turkey:</a:t>
            </a:r>
          </a:p>
          <a:p>
            <a:pPr lvl="1"/>
            <a:r>
              <a:rPr lang="en-US" dirty="0" smtClean="0"/>
              <a:t>Secularism and religion</a:t>
            </a:r>
          </a:p>
          <a:p>
            <a:pPr lvl="1"/>
            <a:r>
              <a:rPr lang="en-US" dirty="0" smtClean="0"/>
              <a:t>Nationalism and minorities</a:t>
            </a:r>
          </a:p>
          <a:p>
            <a:pPr lvl="1"/>
            <a:r>
              <a:rPr lang="en-US" dirty="0" smtClean="0"/>
              <a:t>“Clash of </a:t>
            </a:r>
            <a:r>
              <a:rPr lang="en-US" dirty="0" err="1" smtClean="0"/>
              <a:t>Civilisations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Civil-military relations</a:t>
            </a:r>
          </a:p>
          <a:p>
            <a:pPr lvl="1"/>
            <a:r>
              <a:rPr lang="en-US" dirty="0" smtClean="0"/>
              <a:t>The crisis of liberal democracy, rising populism &amp; new authoritarianisms</a:t>
            </a:r>
          </a:p>
          <a:p>
            <a:pPr lvl="1"/>
            <a:r>
              <a:rPr lang="en-US" dirty="0" err="1" smtClean="0"/>
              <a:t>Globalisation</a:t>
            </a:r>
            <a:r>
              <a:rPr lang="en-US" dirty="0" smtClean="0"/>
              <a:t> and its discontents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89" y="237499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CONCEPTUAL RELEVANCE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901090"/>
            <a:ext cx="7729728" cy="31019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Intro / From Empire to Nation-State </a:t>
            </a:r>
            <a:r>
              <a:rPr lang="en-US" dirty="0" smtClean="0"/>
              <a:t>(16 August)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Atatürk </a:t>
            </a:r>
            <a:r>
              <a:rPr lang="en-US" b="1" dirty="0"/>
              <a:t>and the Legacies of </a:t>
            </a:r>
            <a:r>
              <a:rPr lang="en-US" b="1" dirty="0" smtClean="0"/>
              <a:t>Kemalism </a:t>
            </a:r>
            <a:r>
              <a:rPr lang="en-US" dirty="0" smtClean="0"/>
              <a:t>(23 August)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Turkey </a:t>
            </a:r>
            <a:r>
              <a:rPr lang="en-US" b="1" dirty="0"/>
              <a:t>in the Cold War </a:t>
            </a:r>
            <a:r>
              <a:rPr lang="en-US" dirty="0" smtClean="0"/>
              <a:t>(30 August)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Turkey and the European Union </a:t>
            </a:r>
            <a:r>
              <a:rPr lang="en-US" dirty="0" smtClean="0"/>
              <a:t>(6 September)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The </a:t>
            </a:r>
            <a:r>
              <a:rPr lang="en-US" b="1" dirty="0"/>
              <a:t>AKP and the Rise and Fall of the ‘Turkish Model</a:t>
            </a:r>
            <a:r>
              <a:rPr lang="en-US" b="1" dirty="0" smtClean="0"/>
              <a:t>’</a:t>
            </a:r>
            <a:r>
              <a:rPr lang="en-US" dirty="0" smtClean="0"/>
              <a:t> (13 September)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Changes </a:t>
            </a:r>
            <a:r>
              <a:rPr lang="en-US" b="1" dirty="0"/>
              <a:t>and Continuities from Atatürk to Erdoğan </a:t>
            </a:r>
            <a:r>
              <a:rPr lang="en-US" dirty="0" smtClean="0"/>
              <a:t>(20 September)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89" y="237499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SIX LECTURES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850985"/>
            <a:ext cx="7729728" cy="380033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Class </a:t>
            </a:r>
            <a:r>
              <a:rPr lang="en-US" b="1" dirty="0"/>
              <a:t>Participation </a:t>
            </a:r>
            <a:r>
              <a:rPr lang="en-US" dirty="0" smtClean="0"/>
              <a:t>(20%)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Attendance to lectures and participation in class discussions. 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are expected to do the assigned readings </a:t>
            </a:r>
            <a:r>
              <a:rPr lang="en-US" u="sng" dirty="0"/>
              <a:t>ahead of each lecture</a:t>
            </a:r>
            <a:r>
              <a:rPr lang="en-US" dirty="0" smtClean="0"/>
              <a:t>.</a:t>
            </a:r>
          </a:p>
          <a:p>
            <a:pPr marL="228600" lvl="1">
              <a:buFont typeface="Wingdings" charset="2"/>
              <a:buChar char="§"/>
            </a:pPr>
            <a:r>
              <a:rPr lang="en-US" b="1" dirty="0" smtClean="0"/>
              <a:t>Presentation</a:t>
            </a:r>
            <a:r>
              <a:rPr lang="en-US" dirty="0" smtClean="0"/>
              <a:t> </a:t>
            </a:r>
            <a:r>
              <a:rPr lang="en-US" dirty="0"/>
              <a:t>(30</a:t>
            </a:r>
            <a:r>
              <a:rPr lang="en-US" dirty="0" smtClean="0"/>
              <a:t>%)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15 </a:t>
            </a:r>
            <a:r>
              <a:rPr lang="en-US" dirty="0" smtClean="0"/>
              <a:t>minute presentation.  Topic of your choice OR chosen from among discussion Qs in syllabus.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Come talk to me in advance, I’ll help you prepare.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b="1" dirty="0" smtClean="0"/>
              <a:t>Final </a:t>
            </a:r>
            <a:r>
              <a:rPr lang="en-US" b="1" dirty="0"/>
              <a:t>Essay </a:t>
            </a:r>
            <a:r>
              <a:rPr lang="en-US" dirty="0" smtClean="0"/>
              <a:t>(50%)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3</a:t>
            </a:r>
            <a:r>
              <a:rPr lang="en-US" dirty="0" smtClean="0"/>
              <a:t>,000 words. Due midnight Thursday, 11 October.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Questions to be announced.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89" y="2374997"/>
            <a:ext cx="36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ASSESSMENT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0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5000"/>
            </a:srgbClr>
          </a:solidFill>
        </p:spPr>
        <p:txBody>
          <a:bodyPr/>
          <a:lstStyle/>
          <a:p>
            <a:r>
              <a:rPr lang="en-US" dirty="0" smtClean="0"/>
              <a:t>Your turn!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5000"/>
            </a:srgbClr>
          </a:solidFill>
        </p:spPr>
        <p:txBody>
          <a:bodyPr/>
          <a:lstStyle/>
          <a:p>
            <a:r>
              <a:rPr lang="en-US" dirty="0" smtClean="0"/>
              <a:t>From Empire to nation-state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2554</TotalTime>
  <Words>975</Words>
  <Application>Microsoft Macintosh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Gill Sans MT</vt:lpstr>
      <vt:lpstr>Wingdings</vt:lpstr>
      <vt:lpstr>Arial</vt:lpstr>
      <vt:lpstr>Parcel</vt:lpstr>
      <vt:lpstr>The history and politics of modern turkey</vt:lpstr>
      <vt:lpstr>Why study turkey?</vt:lpstr>
      <vt:lpstr>Why study turkey?</vt:lpstr>
      <vt:lpstr>Why study turkey?</vt:lpstr>
      <vt:lpstr>Why study turkey?</vt:lpstr>
      <vt:lpstr>Course outline</vt:lpstr>
      <vt:lpstr>Course outline</vt:lpstr>
      <vt:lpstr>Your turn! </vt:lpstr>
      <vt:lpstr>From Empire to nation-state</vt:lpstr>
      <vt:lpstr>The Ottoman Empire</vt:lpstr>
      <vt:lpstr>The Ottoman Empire</vt:lpstr>
      <vt:lpstr>The Ottoman Empire</vt:lpstr>
      <vt:lpstr>The Ottoman Empire</vt:lpstr>
      <vt:lpstr>The Ottoman Empire</vt:lpstr>
      <vt:lpstr>The Ottoman Empire</vt:lpstr>
      <vt:lpstr>The Ottoman Empire</vt:lpstr>
      <vt:lpstr>PowerPoint Presentation</vt:lpstr>
      <vt:lpstr>The Ottoman Empire</vt:lpstr>
      <vt:lpstr>The Ottoman Empire</vt:lpstr>
      <vt:lpstr>The Ottoman Empire</vt:lpstr>
      <vt:lpstr>The Republic of turkey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Cevat Akkoyunlu</dc:creator>
  <cp:lastModifiedBy>Ali Cevat Akkoyunlu</cp:lastModifiedBy>
  <cp:revision>46</cp:revision>
  <dcterms:created xsi:type="dcterms:W3CDTF">2018-08-13T20:06:31Z</dcterms:created>
  <dcterms:modified xsi:type="dcterms:W3CDTF">2018-08-15T20:06:38Z</dcterms:modified>
</cp:coreProperties>
</file>