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Open Sans" panose="020B0604020202020204" charset="0"/>
      <p:regular r:id="rId14"/>
      <p:bold r:id="rId15"/>
      <p:italic r:id="rId16"/>
      <p:boldItalic r:id="rId17"/>
    </p:embeddedFont>
    <p:embeddedFont>
      <p:font typeface="PT Sans Narrow" panose="020B0604020202020204"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78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1aeebd0d6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1aeebd0d6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1aeebd0d6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1aeebd0d6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1aeebd0d6_4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1aeebd0d6_4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21c07b32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21c07b32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1aeebd0d6_4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1aeebd0d6_4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71aeebd0d6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71aeebd0d6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1aeebd0d6_4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1aeebd0d6_4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721c07b32f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721c07b32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21c07b32f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21c07b32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71aeebd0d6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71aeebd0d6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Ocorreu a diminuição do descarte desse solvente residual, garantindo melhor racionalização de uso de recurso naturais, já que o mesmo é um derivado do petróleo.</a:t>
            </a:r>
            <a:endParaRPr/>
          </a:p>
          <a:p>
            <a:pPr marL="0" lvl="0" indent="0" algn="l" rtl="0">
              <a:spcBef>
                <a:spcPts val="0"/>
              </a:spcBef>
              <a:spcAft>
                <a:spcPts val="0"/>
              </a:spcAft>
              <a:buNone/>
            </a:pPr>
            <a:endParaRPr/>
          </a:p>
          <a:p>
            <a:pPr marL="0" lvl="0" indent="0" algn="l" rtl="0">
              <a:spcBef>
                <a:spcPts val="0"/>
              </a:spcBef>
              <a:spcAft>
                <a:spcPts val="0"/>
              </a:spcAft>
              <a:buNone/>
            </a:pPr>
            <a:r>
              <a:rPr lang="en"/>
              <a:t>Redução dos resíduos sólidos gerados da destilação são descartados para aterro controlado. </a:t>
            </a:r>
            <a:endParaRPr/>
          </a:p>
          <a:p>
            <a:pPr marL="0" lvl="0" indent="0" algn="l" rtl="0">
              <a:spcBef>
                <a:spcPts val="0"/>
              </a:spcBef>
              <a:spcAft>
                <a:spcPts val="0"/>
              </a:spcAft>
              <a:buNone/>
            </a:pPr>
            <a:endParaRPr/>
          </a:p>
          <a:p>
            <a:pPr marL="0" lvl="0" indent="0" algn="l" rtl="0">
              <a:spcBef>
                <a:spcPts val="0"/>
              </a:spcBef>
              <a:spcAft>
                <a:spcPts val="0"/>
              </a:spcAft>
              <a:buNone/>
            </a:pPr>
            <a:r>
              <a:rPr lang="en"/>
              <a:t>Ganho econômico: Os resultados obtidos foi uma economia em média de 40.000,00 por ano. </a:t>
            </a:r>
            <a:endParaRPr/>
          </a:p>
          <a:p>
            <a:pPr marL="0" lvl="0" indent="0" algn="l" rtl="0">
              <a:spcBef>
                <a:spcPts val="0"/>
              </a:spcBef>
              <a:spcAft>
                <a:spcPts val="0"/>
              </a:spcAft>
              <a:buNone/>
            </a:pPr>
            <a:endParaRPr/>
          </a:p>
          <a:p>
            <a:pPr marL="0" lvl="0" indent="0" algn="l" rtl="0">
              <a:spcBef>
                <a:spcPts val="0"/>
              </a:spcBef>
              <a:spcAft>
                <a:spcPts val="0"/>
              </a:spcAft>
              <a:buNone/>
            </a:pPr>
            <a:r>
              <a:rPr lang="en"/>
              <a:t>Ganhos Ambientais: A recuperação parcial do solvente reduziu as emissões atmosféricas e o descarte, bem como não permitindo que vapores do composto isoparafina atinjam o meio externo a indústria, (minimização dos vapores)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151256"/>
            <a:ext cx="7136700" cy="1623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t>Atividade 3 - Produção Mais Limpa e Prevenção à Poluição</a:t>
            </a:r>
            <a:endParaRPr sz="4800"/>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a:t>Conrado Alarcon, José Marcolino, Maria Cecília Bennini e Pedro Brigide</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2"/>
          <p:cNvSpPr txBox="1">
            <a:spLocks noGrp="1"/>
          </p:cNvSpPr>
          <p:nvPr>
            <p:ph type="title"/>
          </p:nvPr>
        </p:nvSpPr>
        <p:spPr>
          <a:xfrm>
            <a:off x="311700" y="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Caso 60 - Recuperação e reuso de isoparafina</a:t>
            </a:r>
            <a:endParaRPr sz="3000"/>
          </a:p>
        </p:txBody>
      </p:sp>
      <p:sp>
        <p:nvSpPr>
          <p:cNvPr id="126" name="Google Shape;126;p22"/>
          <p:cNvSpPr txBox="1">
            <a:spLocks noGrp="1"/>
          </p:cNvSpPr>
          <p:nvPr>
            <p:ph type="body" idx="1"/>
          </p:nvPr>
        </p:nvSpPr>
        <p:spPr>
          <a:xfrm>
            <a:off x="311700" y="707400"/>
            <a:ext cx="8520600" cy="443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t>Oportunidades de implementação de medidas de prevenção à poluição:</a:t>
            </a:r>
            <a:endParaRPr sz="1600" b="1"/>
          </a:p>
          <a:p>
            <a:pPr marL="457200" lvl="0" indent="-330200" algn="l" rtl="0">
              <a:spcBef>
                <a:spcPts val="1600"/>
              </a:spcBef>
              <a:spcAft>
                <a:spcPts val="0"/>
              </a:spcAft>
              <a:buSzPts val="1600"/>
              <a:buChar char="●"/>
            </a:pPr>
            <a:r>
              <a:rPr lang="en" sz="1600"/>
              <a:t>A recuperação parcial do solvente</a:t>
            </a:r>
            <a:r>
              <a:rPr lang="en" sz="1600">
                <a:solidFill>
                  <a:schemeClr val="accent1"/>
                </a:solidFill>
              </a:rPr>
              <a:t> reduziu as emissões atmosféricas e o descarte</a:t>
            </a:r>
            <a:r>
              <a:rPr lang="en" sz="1600"/>
              <a:t>, bem como não permitindo que vapores do composto isoparafina atinjam o meio externo a indústria (minimização dos vapores).</a:t>
            </a:r>
            <a:endParaRPr sz="1600"/>
          </a:p>
          <a:p>
            <a:pPr marL="457200" lvl="0" indent="-330200" algn="l" rtl="0">
              <a:spcBef>
                <a:spcPts val="0"/>
              </a:spcBef>
              <a:spcAft>
                <a:spcPts val="0"/>
              </a:spcAft>
              <a:buSzPts val="1600"/>
              <a:buChar char="●"/>
            </a:pPr>
            <a:r>
              <a:rPr lang="en" sz="1600"/>
              <a:t>Também ocorreu a </a:t>
            </a:r>
            <a:r>
              <a:rPr lang="en" sz="1600">
                <a:solidFill>
                  <a:schemeClr val="accent1"/>
                </a:solidFill>
              </a:rPr>
              <a:t>melhor racionalização de uso de recurso naturais</a:t>
            </a:r>
            <a:r>
              <a:rPr lang="en" sz="1600"/>
              <a:t>, já que o mesmo é um </a:t>
            </a:r>
            <a:r>
              <a:rPr lang="en" sz="1600" u="sng"/>
              <a:t>derivado do petróleo</a:t>
            </a:r>
            <a:r>
              <a:rPr lang="en" sz="1600"/>
              <a:t>.</a:t>
            </a:r>
            <a:endParaRPr sz="1600" b="1"/>
          </a:p>
          <a:p>
            <a:pPr marL="0" lvl="0" indent="0" algn="l" rtl="0">
              <a:spcBef>
                <a:spcPts val="1600"/>
              </a:spcBef>
              <a:spcAft>
                <a:spcPts val="0"/>
              </a:spcAft>
              <a:buNone/>
            </a:pPr>
            <a:r>
              <a:rPr lang="en" sz="1600" b="1"/>
              <a:t>Levantamento de tecnologias e implementação das medidas de P+L:</a:t>
            </a:r>
            <a:endParaRPr sz="1600" b="1"/>
          </a:p>
          <a:p>
            <a:pPr marL="457200" lvl="0" indent="-330200" algn="l" rtl="0">
              <a:spcBef>
                <a:spcPts val="1600"/>
              </a:spcBef>
              <a:spcAft>
                <a:spcPts val="0"/>
              </a:spcAft>
              <a:buSzPts val="1600"/>
              <a:buChar char="●"/>
            </a:pPr>
            <a:r>
              <a:rPr lang="en" sz="1600"/>
              <a:t>A isoparafina impregnada com ácidos graxos, do processo protetivo dos materiais é recuperada através de </a:t>
            </a:r>
            <a:r>
              <a:rPr lang="en" sz="1600" u="sng"/>
              <a:t>processo de destilação a quente</a:t>
            </a:r>
            <a:r>
              <a:rPr lang="en" sz="1600"/>
              <a:t> formando duas fases.</a:t>
            </a:r>
            <a:endParaRPr sz="1600"/>
          </a:p>
          <a:p>
            <a:pPr marL="457200" lvl="0" indent="-330200" algn="l" rtl="0">
              <a:spcBef>
                <a:spcPts val="0"/>
              </a:spcBef>
              <a:spcAft>
                <a:spcPts val="0"/>
              </a:spcAft>
              <a:buSzPts val="1600"/>
              <a:buChar char="●"/>
            </a:pPr>
            <a:r>
              <a:rPr lang="en" sz="1600"/>
              <a:t>A isoparafina destilada segue para o </a:t>
            </a:r>
            <a:r>
              <a:rPr lang="en" sz="1600" u="sng"/>
              <a:t>processo de limpeza das peças</a:t>
            </a:r>
            <a:r>
              <a:rPr lang="en" sz="1600"/>
              <a:t>, com </a:t>
            </a:r>
            <a:r>
              <a:rPr lang="en" sz="1600">
                <a:solidFill>
                  <a:schemeClr val="accent1"/>
                </a:solidFill>
              </a:rPr>
              <a:t>recuperação de 60%</a:t>
            </a:r>
            <a:r>
              <a:rPr lang="en" sz="1600"/>
              <a:t>.</a:t>
            </a:r>
            <a:endParaRPr sz="1600"/>
          </a:p>
          <a:p>
            <a:pPr marL="457200" lvl="0" indent="-330200" algn="l" rtl="0">
              <a:spcBef>
                <a:spcPts val="0"/>
              </a:spcBef>
              <a:spcAft>
                <a:spcPts val="0"/>
              </a:spcAft>
              <a:buSzPts val="1600"/>
              <a:buChar char="●"/>
            </a:pPr>
            <a:r>
              <a:rPr lang="en" sz="1600"/>
              <a:t>A fase do ácido graxo segue para </a:t>
            </a:r>
            <a:r>
              <a:rPr lang="en" sz="1600" u="sng"/>
              <a:t>disposição em aterro controlado</a:t>
            </a:r>
            <a:r>
              <a:rPr lang="en" sz="1600"/>
              <a:t>.</a:t>
            </a:r>
            <a:endParaRPr sz="1600"/>
          </a:p>
          <a:p>
            <a:pPr marL="0" lvl="0" indent="0" algn="l" rtl="0">
              <a:spcBef>
                <a:spcPts val="1600"/>
              </a:spcBef>
              <a:spcAft>
                <a:spcPts val="0"/>
              </a:spcAft>
              <a:buNone/>
            </a:pPr>
            <a:endParaRPr sz="1600" b="1"/>
          </a:p>
          <a:p>
            <a:pPr marL="0" lvl="0" indent="0" algn="l" rtl="0">
              <a:spcBef>
                <a:spcPts val="1600"/>
              </a:spcBef>
              <a:spcAft>
                <a:spcPts val="0"/>
              </a:spcAft>
              <a:buNone/>
            </a:pPr>
            <a:endParaRPr sz="1600" b="1"/>
          </a:p>
          <a:p>
            <a:pPr marL="0" lvl="0" indent="0" algn="l" rtl="0">
              <a:spcBef>
                <a:spcPts val="1600"/>
              </a:spcBef>
              <a:spcAft>
                <a:spcPts val="1600"/>
              </a:spcAft>
              <a:buNone/>
            </a:pPr>
            <a:endParaRPr sz="1600" b="1"/>
          </a:p>
        </p:txBody>
      </p:sp>
      <p:pic>
        <p:nvPicPr>
          <p:cNvPr id="127" name="Google Shape;127;p22"/>
          <p:cNvPicPr preferRelativeResize="0"/>
          <p:nvPr/>
        </p:nvPicPr>
        <p:blipFill>
          <a:blip r:embed="rId3">
            <a:alphaModFix/>
          </a:blip>
          <a:stretch>
            <a:fillRect/>
          </a:stretch>
        </p:blipFill>
        <p:spPr>
          <a:xfrm>
            <a:off x="7802325" y="0"/>
            <a:ext cx="1341675" cy="6478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type="title"/>
          </p:nvPr>
        </p:nvSpPr>
        <p:spPr>
          <a:xfrm>
            <a:off x="311700" y="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Caso 60 - Recuperação e reuso de isoparafina</a:t>
            </a:r>
            <a:endParaRPr sz="3000"/>
          </a:p>
        </p:txBody>
      </p:sp>
      <p:sp>
        <p:nvSpPr>
          <p:cNvPr id="133" name="Google Shape;133;p23"/>
          <p:cNvSpPr txBox="1">
            <a:spLocks noGrp="1"/>
          </p:cNvSpPr>
          <p:nvPr>
            <p:ph type="body" idx="1"/>
          </p:nvPr>
        </p:nvSpPr>
        <p:spPr>
          <a:xfrm>
            <a:off x="311700" y="707400"/>
            <a:ext cx="8520600" cy="44361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600" b="1" dirty="0"/>
              <a:t>Dados de avaliação econômica:</a:t>
            </a:r>
            <a:endParaRPr sz="1600" b="1" dirty="0"/>
          </a:p>
          <a:p>
            <a:pPr marL="457200" lvl="0" indent="-330200" algn="just" rtl="0">
              <a:spcBef>
                <a:spcPts val="1600"/>
              </a:spcBef>
              <a:spcAft>
                <a:spcPts val="0"/>
              </a:spcAft>
              <a:buSzPts val="1600"/>
              <a:buChar char="●"/>
            </a:pPr>
            <a:r>
              <a:rPr lang="en" sz="1600" dirty="0"/>
              <a:t>Nos resultados obtidos, foi observada uma </a:t>
            </a:r>
            <a:r>
              <a:rPr lang="en" sz="1600" dirty="0">
                <a:solidFill>
                  <a:schemeClr val="accent1"/>
                </a:solidFill>
              </a:rPr>
              <a:t>economia em média de R$ 40 mil/ano</a:t>
            </a:r>
            <a:r>
              <a:rPr lang="en" sz="1600" dirty="0"/>
              <a:t>.</a:t>
            </a:r>
            <a:endParaRPr sz="1600" b="1" dirty="0"/>
          </a:p>
          <a:p>
            <a:pPr marL="0" lvl="0" indent="0" algn="just" rtl="0">
              <a:spcBef>
                <a:spcPts val="1600"/>
              </a:spcBef>
              <a:spcAft>
                <a:spcPts val="0"/>
              </a:spcAft>
              <a:buNone/>
            </a:pPr>
            <a:r>
              <a:rPr lang="en" sz="1600" b="1" dirty="0"/>
              <a:t>Avaliação final dos resultados:</a:t>
            </a:r>
            <a:endParaRPr sz="1600" b="1" dirty="0"/>
          </a:p>
          <a:p>
            <a:pPr marL="457200" lvl="0" indent="-330200" algn="just" rtl="0">
              <a:spcBef>
                <a:spcPts val="1600"/>
              </a:spcBef>
              <a:spcAft>
                <a:spcPts val="0"/>
              </a:spcAft>
              <a:buSzPts val="1600"/>
              <a:buChar char="●"/>
            </a:pPr>
            <a:r>
              <a:rPr lang="en" sz="1600" dirty="0"/>
              <a:t>A relação estabelecida através dos processos realizados é de </a:t>
            </a:r>
            <a:r>
              <a:rPr lang="en" sz="1600" i="1" dirty="0">
                <a:solidFill>
                  <a:schemeClr val="accent1"/>
                </a:solidFill>
              </a:rPr>
              <a:t>win-win</a:t>
            </a:r>
            <a:r>
              <a:rPr lang="en" sz="1600" dirty="0"/>
              <a:t>, pois, do ponto de vista da </a:t>
            </a:r>
            <a:r>
              <a:rPr lang="en" sz="1600" u="sng" dirty="0"/>
              <a:t>empresa</a:t>
            </a:r>
            <a:r>
              <a:rPr lang="en" sz="1600" dirty="0"/>
              <a:t>, não foi necessário nenhum investimento adicional para a implementação do projeto e ainda houve </a:t>
            </a:r>
            <a:r>
              <a:rPr lang="en" sz="1600" b="1" dirty="0">
                <a:solidFill>
                  <a:schemeClr val="accent1"/>
                </a:solidFill>
              </a:rPr>
              <a:t>ganhos</a:t>
            </a:r>
            <a:r>
              <a:rPr lang="en" sz="1600" dirty="0">
                <a:solidFill>
                  <a:schemeClr val="accent1"/>
                </a:solidFill>
              </a:rPr>
              <a:t> econômicos</a:t>
            </a:r>
            <a:r>
              <a:rPr lang="en" sz="1600" dirty="0"/>
              <a:t> significativos onde antes havia apenas gastos. Já do ponto de vista </a:t>
            </a:r>
            <a:r>
              <a:rPr lang="en" sz="1600" u="sng" dirty="0"/>
              <a:t>ambiental</a:t>
            </a:r>
            <a:r>
              <a:rPr lang="en" sz="1600" dirty="0"/>
              <a:t>, houve </a:t>
            </a:r>
            <a:r>
              <a:rPr lang="en" sz="1600" b="1" dirty="0">
                <a:solidFill>
                  <a:schemeClr val="accent1"/>
                </a:solidFill>
              </a:rPr>
              <a:t>redução</a:t>
            </a:r>
            <a:r>
              <a:rPr lang="en" sz="1600" dirty="0">
                <a:solidFill>
                  <a:schemeClr val="accent1"/>
                </a:solidFill>
              </a:rPr>
              <a:t> </a:t>
            </a:r>
            <a:r>
              <a:rPr lang="en" sz="1600" dirty="0"/>
              <a:t>expressiva</a:t>
            </a:r>
            <a:r>
              <a:rPr lang="en" sz="1600" dirty="0">
                <a:solidFill>
                  <a:schemeClr val="accent1"/>
                </a:solidFill>
              </a:rPr>
              <a:t> da emissão de poluentes</a:t>
            </a:r>
            <a:r>
              <a:rPr lang="en" sz="1600" dirty="0"/>
              <a:t> na atmosfera, </a:t>
            </a:r>
            <a:r>
              <a:rPr lang="en" sz="1600" dirty="0">
                <a:solidFill>
                  <a:schemeClr val="accent1"/>
                </a:solidFill>
              </a:rPr>
              <a:t>do volume de resíduo</a:t>
            </a:r>
            <a:r>
              <a:rPr lang="en" sz="1600" dirty="0"/>
              <a:t> destinado para descarte e, ainda, </a:t>
            </a:r>
            <a:r>
              <a:rPr lang="en" sz="1600" dirty="0">
                <a:solidFill>
                  <a:schemeClr val="accent1"/>
                </a:solidFill>
              </a:rPr>
              <a:t>da exploração de uma matéria-prima</a:t>
            </a:r>
            <a:r>
              <a:rPr lang="en" sz="1600" dirty="0"/>
              <a:t> que sabemos ser um recurso finito e insustentável no mundo atual, que é o petróleo.</a:t>
            </a:r>
            <a:endParaRPr sz="1600" dirty="0"/>
          </a:p>
          <a:p>
            <a:pPr marL="0" lvl="0" indent="0" algn="just" rtl="0">
              <a:spcBef>
                <a:spcPts val="1600"/>
              </a:spcBef>
              <a:spcAft>
                <a:spcPts val="1600"/>
              </a:spcAft>
              <a:buNone/>
            </a:pPr>
            <a:endParaRPr sz="1600" b="1" dirty="0"/>
          </a:p>
        </p:txBody>
      </p:sp>
      <p:pic>
        <p:nvPicPr>
          <p:cNvPr id="134" name="Google Shape;134;p23"/>
          <p:cNvPicPr preferRelativeResize="0"/>
          <p:nvPr/>
        </p:nvPicPr>
        <p:blipFill>
          <a:blip r:embed="rId3">
            <a:alphaModFix/>
          </a:blip>
          <a:stretch>
            <a:fillRect/>
          </a:stretch>
        </p:blipFill>
        <p:spPr>
          <a:xfrm>
            <a:off x="7802325" y="0"/>
            <a:ext cx="1341675" cy="6478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Caso 57 - Substituição de tecnologia em processo de pintura</a:t>
            </a:r>
            <a:endParaRPr/>
          </a:p>
        </p:txBody>
      </p:sp>
      <p:sp>
        <p:nvSpPr>
          <p:cNvPr id="73" name="Google Shape;73;p14"/>
          <p:cNvSpPr txBox="1">
            <a:spLocks noGrp="1"/>
          </p:cNvSpPr>
          <p:nvPr>
            <p:ph type="body" idx="1"/>
          </p:nvPr>
        </p:nvSpPr>
        <p:spPr>
          <a:xfrm>
            <a:off x="311700" y="1812450"/>
            <a:ext cx="8520600" cy="314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t>Indicadores de desempenho:</a:t>
            </a:r>
            <a:endParaRPr sz="1600" b="1"/>
          </a:p>
          <a:p>
            <a:pPr marL="457200" lvl="0" indent="-330200" algn="l" rtl="0">
              <a:spcBef>
                <a:spcPts val="1600"/>
              </a:spcBef>
              <a:spcAft>
                <a:spcPts val="0"/>
              </a:spcAft>
              <a:buSzPts val="1600"/>
              <a:buChar char="●"/>
            </a:pPr>
            <a:r>
              <a:rPr lang="en" sz="1600"/>
              <a:t>Redução de desperdício e consumo de água;</a:t>
            </a:r>
            <a:endParaRPr sz="1600"/>
          </a:p>
          <a:p>
            <a:pPr marL="457200" lvl="0" indent="-330200" algn="l" rtl="0">
              <a:spcBef>
                <a:spcPts val="0"/>
              </a:spcBef>
              <a:spcAft>
                <a:spcPts val="0"/>
              </a:spcAft>
              <a:buSzPts val="1600"/>
              <a:buChar char="●"/>
            </a:pPr>
            <a:r>
              <a:rPr lang="en" sz="1600"/>
              <a:t>Menor geração de resíduos (borra de fosfato) no pré-tratamento. </a:t>
            </a:r>
            <a:br>
              <a:rPr lang="en" sz="1600"/>
            </a:br>
            <a:endParaRPr sz="1600" b="1"/>
          </a:p>
          <a:p>
            <a:pPr marL="0" lvl="0" indent="0" algn="l" rtl="0">
              <a:spcBef>
                <a:spcPts val="1600"/>
              </a:spcBef>
              <a:spcAft>
                <a:spcPts val="0"/>
              </a:spcAft>
              <a:buNone/>
            </a:pPr>
            <a:r>
              <a:rPr lang="en" sz="1600" b="1"/>
              <a:t>Oportunidades de implementação de medidas de prevenção à poluição:</a:t>
            </a:r>
            <a:endParaRPr sz="1600" b="1"/>
          </a:p>
          <a:p>
            <a:pPr marL="457200" lvl="0" indent="-330200" algn="l" rtl="0">
              <a:spcBef>
                <a:spcPts val="1600"/>
              </a:spcBef>
              <a:spcAft>
                <a:spcPts val="0"/>
              </a:spcAft>
              <a:buSzPts val="1600"/>
              <a:buChar char="●"/>
            </a:pPr>
            <a:r>
              <a:rPr lang="en" sz="1600"/>
              <a:t>Eram utilizados 7 tanques contendo água no processo de pré-tratamento de superfícies, mas a BSH encontrou um processo chamado “nanorecamic” em que apenas 5 tanques eram necessários.</a:t>
            </a:r>
            <a:endParaRPr sz="1600"/>
          </a:p>
        </p:txBody>
      </p:sp>
      <p:sp>
        <p:nvSpPr>
          <p:cNvPr id="74" name="Google Shape;74;p14"/>
          <p:cNvSpPr txBox="1">
            <a:spLocks noGrp="1"/>
          </p:cNvSpPr>
          <p:nvPr>
            <p:ph type="body" idx="1"/>
          </p:nvPr>
        </p:nvSpPr>
        <p:spPr>
          <a:xfrm>
            <a:off x="311700" y="631200"/>
            <a:ext cx="7055400" cy="97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t>Empresa: </a:t>
            </a:r>
            <a:r>
              <a:rPr lang="en" sz="1200"/>
              <a:t>BSH Continental Eletrodomésticos Ltda</a:t>
            </a:r>
            <a:endParaRPr sz="1200"/>
          </a:p>
          <a:p>
            <a:pPr marL="0" lvl="0" indent="0" algn="l" rtl="0">
              <a:spcBef>
                <a:spcPts val="1600"/>
              </a:spcBef>
              <a:spcAft>
                <a:spcPts val="0"/>
              </a:spcAft>
              <a:buNone/>
            </a:pPr>
            <a:r>
              <a:rPr lang="en" sz="1200" b="1"/>
              <a:t>Atividade principal: </a:t>
            </a:r>
            <a:r>
              <a:rPr lang="en" sz="1200"/>
              <a:t>Setor Metalúrgico - Manufatura de Eletrodomésticos de linha branca;</a:t>
            </a:r>
            <a:endParaRPr sz="1200"/>
          </a:p>
          <a:p>
            <a:pPr marL="0" lvl="0" indent="0" algn="l" rtl="0">
              <a:spcBef>
                <a:spcPts val="1600"/>
              </a:spcBef>
              <a:spcAft>
                <a:spcPts val="1600"/>
              </a:spcAft>
              <a:buNone/>
            </a:pPr>
            <a:r>
              <a:rPr lang="en" sz="1200" b="1"/>
              <a:t>Porte:</a:t>
            </a:r>
            <a:r>
              <a:rPr lang="en" sz="1200"/>
              <a:t> Grande; 	</a:t>
            </a:r>
            <a:r>
              <a:rPr lang="en" sz="1200" b="1"/>
              <a:t>Município:</a:t>
            </a:r>
            <a:r>
              <a:rPr lang="en" sz="1200"/>
              <a:t> Hortolândia</a:t>
            </a:r>
            <a:endParaRPr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0" y="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Caso 57 - Substituição de tecnologia em processo de pintura</a:t>
            </a:r>
            <a:endParaRPr/>
          </a:p>
        </p:txBody>
      </p:sp>
      <p:sp>
        <p:nvSpPr>
          <p:cNvPr id="80" name="Google Shape;80;p15"/>
          <p:cNvSpPr txBox="1">
            <a:spLocks noGrp="1"/>
          </p:cNvSpPr>
          <p:nvPr>
            <p:ph type="body" idx="1"/>
          </p:nvPr>
        </p:nvSpPr>
        <p:spPr>
          <a:xfrm>
            <a:off x="311700" y="707400"/>
            <a:ext cx="8520600" cy="443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t>Levantamento de tecnologias e implementação das medidas de P+L:</a:t>
            </a:r>
            <a:endParaRPr sz="1600" b="1"/>
          </a:p>
          <a:p>
            <a:pPr marL="457200" lvl="0" indent="-330200" algn="l" rtl="0">
              <a:spcBef>
                <a:spcPts val="1600"/>
              </a:spcBef>
              <a:spcAft>
                <a:spcPts val="0"/>
              </a:spcAft>
              <a:buSzPts val="1600"/>
              <a:buChar char="●"/>
            </a:pPr>
            <a:r>
              <a:rPr lang="en" sz="1600"/>
              <a:t>A empresa encontrou no mercado interno uma nova tecnologia denominada “nanoceramic” à base de nanopartículas que formam uma camada de alta densidade no tratamento metálico superficial. Com isso, o processo se torna isento de metais pesados, fosfatos ou qualquer componente orgânico, além de que não há mais a necessidade de utilização de água quente, o que permitiu a desativação do boiler.</a:t>
            </a:r>
            <a:br>
              <a:rPr lang="en" sz="1600"/>
            </a:br>
            <a:endParaRPr sz="1600" b="1"/>
          </a:p>
          <a:p>
            <a:pPr marL="0" lvl="0" indent="0" algn="l" rtl="0">
              <a:spcBef>
                <a:spcPts val="1600"/>
              </a:spcBef>
              <a:spcAft>
                <a:spcPts val="0"/>
              </a:spcAft>
              <a:buNone/>
            </a:pPr>
            <a:r>
              <a:rPr lang="en" sz="1600" b="1"/>
              <a:t>Dados de avaliação econômica:</a:t>
            </a:r>
            <a:endParaRPr sz="1600" b="1"/>
          </a:p>
          <a:p>
            <a:pPr marL="457200" lvl="0" indent="-330200" algn="l" rtl="0">
              <a:spcBef>
                <a:spcPts val="1600"/>
              </a:spcBef>
              <a:spcAft>
                <a:spcPts val="0"/>
              </a:spcAft>
              <a:buSzPts val="1600"/>
              <a:buChar char="●"/>
            </a:pPr>
            <a:r>
              <a:rPr lang="en" sz="1600"/>
              <a:t>Os investimentos somaram R$ 30k, mas as medidas implementadas reduziram os custos em R$ 200k / ano, tornando o projeto viável.</a:t>
            </a:r>
            <a:endParaRPr sz="16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0" y="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Caso 57 - Substituição de tecnologia em processo de pintura</a:t>
            </a:r>
            <a:endParaRPr/>
          </a:p>
        </p:txBody>
      </p:sp>
      <p:sp>
        <p:nvSpPr>
          <p:cNvPr id="86" name="Google Shape;86;p16"/>
          <p:cNvSpPr txBox="1">
            <a:spLocks noGrp="1"/>
          </p:cNvSpPr>
          <p:nvPr>
            <p:ph type="body" idx="1"/>
          </p:nvPr>
        </p:nvSpPr>
        <p:spPr>
          <a:xfrm>
            <a:off x="311700" y="1431625"/>
            <a:ext cx="8520600" cy="313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t>Avaliação final dos resultados:</a:t>
            </a:r>
            <a:endParaRPr sz="1600" b="1"/>
          </a:p>
          <a:p>
            <a:pPr marL="457200" lvl="0" indent="-330200" algn="l" rtl="0">
              <a:spcBef>
                <a:spcPts val="1600"/>
              </a:spcBef>
              <a:spcAft>
                <a:spcPts val="0"/>
              </a:spcAft>
              <a:buSzPts val="1600"/>
              <a:buChar char="●"/>
            </a:pPr>
            <a:r>
              <a:rPr lang="en" sz="1600"/>
              <a:t>A companhia, através de tal projeto, além de conseguir reduzir seus custos consideravelmente em relação ao capital investido, conseguiu mitigar seus danos ao meio ambiente, intensificando seu papel de prover melhores condições ambientais. </a:t>
            </a:r>
            <a:endParaRPr sz="16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311700" y="202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t>Caso 58 - Racionalização do consumo de água por substituição de equipamento</a:t>
            </a:r>
            <a:endParaRPr sz="3000"/>
          </a:p>
        </p:txBody>
      </p:sp>
      <p:pic>
        <p:nvPicPr>
          <p:cNvPr id="92" name="Google Shape;92;p17"/>
          <p:cNvPicPr preferRelativeResize="0"/>
          <p:nvPr/>
        </p:nvPicPr>
        <p:blipFill>
          <a:blip r:embed="rId3">
            <a:alphaModFix/>
          </a:blip>
          <a:stretch>
            <a:fillRect/>
          </a:stretch>
        </p:blipFill>
        <p:spPr>
          <a:xfrm>
            <a:off x="311763" y="1174650"/>
            <a:ext cx="1465071" cy="707400"/>
          </a:xfrm>
          <a:prstGeom prst="rect">
            <a:avLst/>
          </a:prstGeom>
          <a:noFill/>
          <a:ln>
            <a:noFill/>
          </a:ln>
        </p:spPr>
      </p:pic>
      <p:sp>
        <p:nvSpPr>
          <p:cNvPr id="93" name="Google Shape;93;p17"/>
          <p:cNvSpPr txBox="1">
            <a:spLocks noGrp="1"/>
          </p:cNvSpPr>
          <p:nvPr>
            <p:ph type="body" idx="1"/>
          </p:nvPr>
        </p:nvSpPr>
        <p:spPr>
          <a:xfrm>
            <a:off x="1776838" y="1174650"/>
            <a:ext cx="7055400" cy="78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t>Atividade principal: </a:t>
            </a:r>
            <a:r>
              <a:rPr lang="en" sz="1200"/>
              <a:t>Fabricação de peças e acessórios para o sistema de motores;</a:t>
            </a:r>
            <a:endParaRPr sz="1200"/>
          </a:p>
          <a:p>
            <a:pPr marL="0" lvl="0" indent="0" algn="l" rtl="0">
              <a:spcBef>
                <a:spcPts val="1600"/>
              </a:spcBef>
              <a:spcAft>
                <a:spcPts val="1600"/>
              </a:spcAft>
              <a:buNone/>
            </a:pPr>
            <a:r>
              <a:rPr lang="en" sz="1200" b="1"/>
              <a:t>Porte:</a:t>
            </a:r>
            <a:r>
              <a:rPr lang="en" sz="1200"/>
              <a:t> Grande; 	</a:t>
            </a:r>
            <a:r>
              <a:rPr lang="en" sz="1200" b="1"/>
              <a:t>Município:</a:t>
            </a:r>
            <a:r>
              <a:rPr lang="en" sz="1200"/>
              <a:t> Mogi-Guaçu</a:t>
            </a:r>
            <a:endParaRPr sz="1200"/>
          </a:p>
        </p:txBody>
      </p:sp>
      <p:sp>
        <p:nvSpPr>
          <p:cNvPr id="94" name="Google Shape;94;p17"/>
          <p:cNvSpPr txBox="1">
            <a:spLocks noGrp="1"/>
          </p:cNvSpPr>
          <p:nvPr>
            <p:ph type="body" idx="1"/>
          </p:nvPr>
        </p:nvSpPr>
        <p:spPr>
          <a:xfrm>
            <a:off x="311700" y="2046200"/>
            <a:ext cx="8520600" cy="300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t>Indicadores de desempenho:</a:t>
            </a:r>
            <a:endParaRPr sz="1600" b="1"/>
          </a:p>
          <a:p>
            <a:pPr marL="457200" lvl="0" indent="-330200" algn="l" rtl="0">
              <a:spcBef>
                <a:spcPts val="1600"/>
              </a:spcBef>
              <a:spcAft>
                <a:spcPts val="0"/>
              </a:spcAft>
              <a:buSzPts val="1600"/>
              <a:buChar char="●"/>
            </a:pPr>
            <a:r>
              <a:rPr lang="en" sz="1600"/>
              <a:t>Consumo de água na unidade de filtros da MAHLE (m3 /mês)</a:t>
            </a:r>
            <a:endParaRPr sz="1600"/>
          </a:p>
          <a:p>
            <a:pPr marL="457200" lvl="0" indent="-330200" algn="l" rtl="0">
              <a:spcBef>
                <a:spcPts val="0"/>
              </a:spcBef>
              <a:spcAft>
                <a:spcPts val="0"/>
              </a:spcAft>
              <a:buSzPts val="1600"/>
              <a:buChar char="●"/>
            </a:pPr>
            <a:r>
              <a:rPr lang="en" sz="1600"/>
              <a:t>Consumo de água por pessoas/dia (L/pessoa.dia)</a:t>
            </a:r>
            <a:endParaRPr sz="1600"/>
          </a:p>
          <a:p>
            <a:pPr marL="0" lvl="0" indent="0" algn="l" rtl="0">
              <a:spcBef>
                <a:spcPts val="1600"/>
              </a:spcBef>
              <a:spcAft>
                <a:spcPts val="0"/>
              </a:spcAft>
              <a:buNone/>
            </a:pPr>
            <a:r>
              <a:rPr lang="en" sz="1600" b="1"/>
              <a:t>Oportunidades de implementação de medidas de prevenção à poluição</a:t>
            </a:r>
            <a:endParaRPr sz="1600" b="1"/>
          </a:p>
          <a:p>
            <a:pPr marL="457200" lvl="0" indent="-330200" algn="l" rtl="0">
              <a:spcBef>
                <a:spcPts val="1600"/>
              </a:spcBef>
              <a:spcAft>
                <a:spcPts val="0"/>
              </a:spcAft>
              <a:buSzPts val="1600"/>
              <a:buChar char="●"/>
            </a:pPr>
            <a:r>
              <a:rPr lang="en" sz="1600"/>
              <a:t>Sistema novo de resfriamento com maior capacidade e com sistema inteligente de medição de temperatura, que ao ser acionado, racionaliza o uso da água aspergida, reduzindo o consumo tanto de água quanto de energia</a:t>
            </a:r>
            <a:endParaRPr sz="1600"/>
          </a:p>
          <a:p>
            <a:pPr marL="0" lvl="0" indent="0" algn="l" rtl="0">
              <a:spcBef>
                <a:spcPts val="1600"/>
              </a:spcBef>
              <a:spcAft>
                <a:spcPts val="0"/>
              </a:spcAft>
              <a:buNone/>
            </a:pPr>
            <a:endParaRPr sz="1600" b="1"/>
          </a:p>
          <a:p>
            <a:pPr marL="0" lvl="0" indent="0" algn="l" rtl="0">
              <a:spcBef>
                <a:spcPts val="1600"/>
              </a:spcBef>
              <a:spcAft>
                <a:spcPts val="0"/>
              </a:spcAft>
              <a:buNone/>
            </a:pPr>
            <a:endParaRPr sz="1600" b="1"/>
          </a:p>
          <a:p>
            <a:pPr marL="0" lvl="0" indent="0" algn="l" rtl="0">
              <a:spcBef>
                <a:spcPts val="1600"/>
              </a:spcBef>
              <a:spcAft>
                <a:spcPts val="1600"/>
              </a:spcAft>
              <a:buNone/>
            </a:pP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152400" y="76200"/>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t>Caso 58 - Racionalização do consumo de água por substituição de equipamento</a:t>
            </a:r>
            <a:endParaRPr/>
          </a:p>
        </p:txBody>
      </p:sp>
      <p:sp>
        <p:nvSpPr>
          <p:cNvPr id="100" name="Google Shape;100;p18"/>
          <p:cNvSpPr txBox="1">
            <a:spLocks noGrp="1"/>
          </p:cNvSpPr>
          <p:nvPr>
            <p:ph type="body" idx="1"/>
          </p:nvPr>
        </p:nvSpPr>
        <p:spPr>
          <a:xfrm>
            <a:off x="311700" y="1164600"/>
            <a:ext cx="8520600" cy="4436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600" b="1"/>
              <a:t>Levantamento de tecnologias e implementação das medidas de P+L:</a:t>
            </a:r>
            <a:endParaRPr sz="1600" b="1"/>
          </a:p>
          <a:p>
            <a:pPr marL="457200" lvl="0" indent="-330200" algn="l" rtl="0">
              <a:lnSpc>
                <a:spcPct val="115000"/>
              </a:lnSpc>
              <a:spcBef>
                <a:spcPts val="1600"/>
              </a:spcBef>
              <a:spcAft>
                <a:spcPts val="0"/>
              </a:spcAft>
              <a:buSzPts val="1600"/>
              <a:buChar char="●"/>
            </a:pPr>
            <a:r>
              <a:rPr lang="en" sz="1600"/>
              <a:t>Os sistemas convencionais de resfriamento funcionam em sistema aberto, sendo necessário o contato da água diretamente com o ar para que a troca de calor ocorra.</a:t>
            </a:r>
            <a:endParaRPr sz="1600"/>
          </a:p>
          <a:p>
            <a:pPr marL="457200" lvl="0" indent="-330200" algn="l" rtl="0">
              <a:lnSpc>
                <a:spcPct val="115000"/>
              </a:lnSpc>
              <a:spcBef>
                <a:spcPts val="0"/>
              </a:spcBef>
              <a:spcAft>
                <a:spcPts val="0"/>
              </a:spcAft>
              <a:buSzPts val="1600"/>
              <a:buChar char="●"/>
            </a:pPr>
            <a:r>
              <a:rPr lang="en" sz="1600"/>
              <a:t> No caso do sistema adotado pela MAHLE, o circuito de resfriamento é fechado, não havendo contato da água de refrigeração com o ar. Este processo reduz o consumo de água, pois não há perda por evaporação.</a:t>
            </a:r>
            <a:endParaRPr sz="1600"/>
          </a:p>
          <a:p>
            <a:pPr marL="457200" lvl="0" indent="-330200" algn="l" rtl="0">
              <a:lnSpc>
                <a:spcPct val="115000"/>
              </a:lnSpc>
              <a:spcBef>
                <a:spcPts val="0"/>
              </a:spcBef>
              <a:spcAft>
                <a:spcPts val="0"/>
              </a:spcAft>
              <a:buSzPts val="1600"/>
              <a:buChar char="●"/>
            </a:pPr>
            <a:r>
              <a:rPr lang="en" sz="1600"/>
              <a:t>Sistema é controlado por uma unidade eletrônica que asperge água durante 15 segundos e somente após 15 segundos sem aspersão, volta a acionar o equipamento, caso a temperatura ainda permaneça fora dos limites estabelecidos</a:t>
            </a:r>
            <a:endParaRPr sz="1600" b="1"/>
          </a:p>
          <a:p>
            <a:pPr marL="457200" lvl="0" indent="0" algn="l" rtl="0">
              <a:lnSpc>
                <a:spcPct val="115000"/>
              </a:lnSpc>
              <a:spcBef>
                <a:spcPts val="1600"/>
              </a:spcBef>
              <a:spcAft>
                <a:spcPts val="1600"/>
              </a:spcAft>
              <a:buNone/>
            </a:pP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body" idx="1"/>
          </p:nvPr>
        </p:nvSpPr>
        <p:spPr>
          <a:xfrm>
            <a:off x="311700" y="974425"/>
            <a:ext cx="8520600" cy="313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600" b="1"/>
              <a:t>Dados de avaliação econômica:</a:t>
            </a:r>
            <a:endParaRPr sz="1600" b="1"/>
          </a:p>
          <a:p>
            <a:pPr marL="457200" lvl="0" indent="-330200" algn="l" rtl="0">
              <a:lnSpc>
                <a:spcPct val="150000"/>
              </a:lnSpc>
              <a:spcBef>
                <a:spcPts val="1600"/>
              </a:spcBef>
              <a:spcAft>
                <a:spcPts val="0"/>
              </a:spcAft>
              <a:buSzPts val="1600"/>
              <a:buChar char="●"/>
            </a:pPr>
            <a:r>
              <a:rPr lang="en" sz="1600"/>
              <a:t>Investimento de 250 mil reais e redução anual de 20 mil reais (sem contar redução no consumo de energia elétrica)</a:t>
            </a:r>
            <a:endParaRPr sz="1600"/>
          </a:p>
          <a:p>
            <a:pPr marL="457200" lvl="0" indent="-330200" algn="l" rtl="0">
              <a:lnSpc>
                <a:spcPct val="115000"/>
              </a:lnSpc>
              <a:spcBef>
                <a:spcPts val="0"/>
              </a:spcBef>
              <a:spcAft>
                <a:spcPts val="0"/>
              </a:spcAft>
              <a:buSzPts val="1600"/>
              <a:buChar char="●"/>
            </a:pPr>
            <a:r>
              <a:rPr lang="en" sz="1600"/>
              <a:t>Considerando inflação atual de 0,22% ao mês, temos os seguintes dados:</a:t>
            </a:r>
            <a:endParaRPr sz="1600"/>
          </a:p>
          <a:p>
            <a:pPr marL="914400" lvl="1" indent="-330200" algn="l" rtl="0">
              <a:lnSpc>
                <a:spcPct val="115000"/>
              </a:lnSpc>
              <a:spcBef>
                <a:spcPts val="0"/>
              </a:spcBef>
              <a:spcAft>
                <a:spcPts val="0"/>
              </a:spcAft>
              <a:buSzPts val="1600"/>
              <a:buChar char="○"/>
            </a:pPr>
            <a:r>
              <a:rPr lang="en" sz="1600"/>
              <a:t>VPL:  R$44790,00 para os próximos 15 meses</a:t>
            </a:r>
            <a:endParaRPr sz="1600"/>
          </a:p>
          <a:p>
            <a:pPr marL="914400" lvl="1" indent="-330200" algn="l" rtl="0">
              <a:lnSpc>
                <a:spcPct val="115000"/>
              </a:lnSpc>
              <a:spcBef>
                <a:spcPts val="0"/>
              </a:spcBef>
              <a:spcAft>
                <a:spcPts val="0"/>
              </a:spcAft>
              <a:buSzPts val="1600"/>
              <a:buChar char="○"/>
            </a:pPr>
            <a:r>
              <a:rPr lang="en" sz="1600"/>
              <a:t>TIR: 2%</a:t>
            </a:r>
            <a:endParaRPr sz="1600"/>
          </a:p>
          <a:p>
            <a:pPr marL="914400" lvl="1" indent="-330200" algn="l" rtl="0">
              <a:lnSpc>
                <a:spcPct val="115000"/>
              </a:lnSpc>
              <a:spcBef>
                <a:spcPts val="0"/>
              </a:spcBef>
              <a:spcAft>
                <a:spcPts val="0"/>
              </a:spcAft>
              <a:buSzPts val="1600"/>
              <a:buChar char="○"/>
            </a:pPr>
            <a:r>
              <a:rPr lang="en" sz="1600"/>
              <a:t>Payback Descontado de 12 meses e 20 dias</a:t>
            </a:r>
            <a:endParaRPr sz="1600"/>
          </a:p>
          <a:p>
            <a:pPr marL="457200" lvl="0" indent="-330200" algn="l" rtl="0">
              <a:lnSpc>
                <a:spcPct val="115000"/>
              </a:lnSpc>
              <a:spcBef>
                <a:spcPts val="0"/>
              </a:spcBef>
              <a:spcAft>
                <a:spcPts val="0"/>
              </a:spcAft>
              <a:buSzPts val="1600"/>
              <a:buChar char="●"/>
            </a:pPr>
            <a:r>
              <a:rPr lang="en" sz="1600"/>
              <a:t>Se levarmos em consideração a economia gerada como um entrante positivo, vemos que o no 13º mês os ganhos suprirão todo investimento realizado</a:t>
            </a:r>
            <a:endParaRPr sz="1600"/>
          </a:p>
          <a:p>
            <a:pPr marL="0" lvl="0" indent="0" algn="l" rtl="0">
              <a:lnSpc>
                <a:spcPct val="115000"/>
              </a:lnSpc>
              <a:spcBef>
                <a:spcPts val="1600"/>
              </a:spcBef>
              <a:spcAft>
                <a:spcPts val="0"/>
              </a:spcAft>
              <a:buNone/>
            </a:pPr>
            <a:endParaRPr sz="1600"/>
          </a:p>
          <a:p>
            <a:pPr marL="457200" lvl="0" indent="0" algn="l" rtl="0">
              <a:lnSpc>
                <a:spcPct val="115000"/>
              </a:lnSpc>
              <a:spcBef>
                <a:spcPts val="1600"/>
              </a:spcBef>
              <a:spcAft>
                <a:spcPts val="1600"/>
              </a:spcAft>
              <a:buNone/>
            </a:pPr>
            <a:endParaRPr sz="1600"/>
          </a:p>
        </p:txBody>
      </p:sp>
      <p:sp>
        <p:nvSpPr>
          <p:cNvPr id="106" name="Google Shape;106;p19"/>
          <p:cNvSpPr txBox="1">
            <a:spLocks noGrp="1"/>
          </p:cNvSpPr>
          <p:nvPr>
            <p:ph type="title"/>
          </p:nvPr>
        </p:nvSpPr>
        <p:spPr>
          <a:xfrm>
            <a:off x="311700" y="202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t>Caso 58 - Racionalização do consumo de água por substituição de equipamento</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body" idx="1"/>
          </p:nvPr>
        </p:nvSpPr>
        <p:spPr>
          <a:xfrm>
            <a:off x="311700" y="1050625"/>
            <a:ext cx="8520600" cy="31374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1600" b="1"/>
              <a:t>Avaliação Final dos Resultados</a:t>
            </a:r>
            <a:endParaRPr sz="1600" b="1"/>
          </a:p>
          <a:p>
            <a:pPr marL="457200" lvl="0" indent="-330200" algn="l" rtl="0">
              <a:lnSpc>
                <a:spcPct val="150000"/>
              </a:lnSpc>
              <a:spcBef>
                <a:spcPts val="1600"/>
              </a:spcBef>
              <a:spcAft>
                <a:spcPts val="0"/>
              </a:spcAft>
              <a:buSzPts val="1600"/>
              <a:buChar char="●"/>
            </a:pPr>
            <a:r>
              <a:rPr lang="en" sz="1600"/>
              <a:t>O novo equipamento garantiu um importante ganho ambiental, já que anualmente foram economizados cerca de 2.316m3 de água</a:t>
            </a:r>
            <a:endParaRPr sz="1600"/>
          </a:p>
          <a:p>
            <a:pPr marL="457200" lvl="0" indent="-330200" algn="l" rtl="0">
              <a:lnSpc>
                <a:spcPct val="150000"/>
              </a:lnSpc>
              <a:spcBef>
                <a:spcPts val="0"/>
              </a:spcBef>
              <a:spcAft>
                <a:spcPts val="0"/>
              </a:spcAft>
              <a:buSzPts val="1600"/>
              <a:buChar char="●"/>
            </a:pPr>
            <a:r>
              <a:rPr lang="en" sz="1600"/>
              <a:t>O consumo caiu de 643 m³/mês para 450 m³/mês, redução que serve a cerca de 40 pessoas</a:t>
            </a:r>
            <a:endParaRPr sz="1600"/>
          </a:p>
          <a:p>
            <a:pPr marL="457200" lvl="0" indent="-330200" algn="l" rtl="0">
              <a:lnSpc>
                <a:spcPct val="150000"/>
              </a:lnSpc>
              <a:spcBef>
                <a:spcPts val="0"/>
              </a:spcBef>
              <a:spcAft>
                <a:spcPts val="0"/>
              </a:spcAft>
              <a:buSzPts val="1600"/>
              <a:buChar char="●"/>
            </a:pPr>
            <a:r>
              <a:rPr lang="en" sz="1600"/>
              <a:t>Os indicadores financeiros do investimento no projeto são muito bons</a:t>
            </a:r>
            <a:endParaRPr sz="1600"/>
          </a:p>
          <a:p>
            <a:pPr marL="457200" lvl="0" indent="-330200" algn="l" rtl="0">
              <a:lnSpc>
                <a:spcPct val="150000"/>
              </a:lnSpc>
              <a:spcBef>
                <a:spcPts val="0"/>
              </a:spcBef>
              <a:spcAft>
                <a:spcPts val="0"/>
              </a:spcAft>
              <a:buSzPts val="1600"/>
              <a:buChar char="●"/>
            </a:pPr>
            <a:r>
              <a:rPr lang="en" sz="1600"/>
              <a:t>O projeto traz benefícios à economia da empresa e ao meio ambiente, por economizar energia e água, contribuindo para a produção masi limpa da empresa</a:t>
            </a:r>
            <a:endParaRPr sz="1600"/>
          </a:p>
        </p:txBody>
      </p:sp>
      <p:sp>
        <p:nvSpPr>
          <p:cNvPr id="112" name="Google Shape;112;p20"/>
          <p:cNvSpPr txBox="1">
            <a:spLocks noGrp="1"/>
          </p:cNvSpPr>
          <p:nvPr>
            <p:ph type="title"/>
          </p:nvPr>
        </p:nvSpPr>
        <p:spPr>
          <a:xfrm>
            <a:off x="311700" y="202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t>Caso 58 - Racionalização do consumo de água por substituição de equipamento</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311700" y="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Caso 60 - Recuperação e reuso de isoparafina</a:t>
            </a:r>
            <a:endParaRPr sz="3000"/>
          </a:p>
        </p:txBody>
      </p:sp>
      <p:sp>
        <p:nvSpPr>
          <p:cNvPr id="118" name="Google Shape;118;p21"/>
          <p:cNvSpPr txBox="1">
            <a:spLocks noGrp="1"/>
          </p:cNvSpPr>
          <p:nvPr>
            <p:ph type="body" idx="1"/>
          </p:nvPr>
        </p:nvSpPr>
        <p:spPr>
          <a:xfrm>
            <a:off x="311700" y="1491000"/>
            <a:ext cx="8520600" cy="3441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600" u="sng"/>
              <a:t>Isoparafina:</a:t>
            </a:r>
            <a:r>
              <a:rPr lang="en" sz="1600"/>
              <a:t> é um solvente orgânico da classe dos hidrocarbonetos utilizado puro no processo de lavagem das peças de usinagem para o desengraxe e evitar dano posterior de processo. Em média são gerados </a:t>
            </a:r>
            <a:r>
              <a:rPr lang="en" sz="1600" b="1">
                <a:solidFill>
                  <a:schemeClr val="accent1"/>
                </a:solidFill>
              </a:rPr>
              <a:t>10.000 litros/mês</a:t>
            </a:r>
            <a:r>
              <a:rPr lang="en" sz="1600"/>
              <a:t> desse solvente impregnados com residual gorduroso.</a:t>
            </a:r>
            <a:endParaRPr sz="1600"/>
          </a:p>
          <a:p>
            <a:pPr marL="0" lvl="0" indent="0" algn="just" rtl="0">
              <a:lnSpc>
                <a:spcPct val="100000"/>
              </a:lnSpc>
              <a:spcBef>
                <a:spcPts val="1600"/>
              </a:spcBef>
              <a:spcAft>
                <a:spcPts val="0"/>
              </a:spcAft>
              <a:buNone/>
            </a:pPr>
            <a:endParaRPr sz="1200"/>
          </a:p>
          <a:p>
            <a:pPr marL="0" lvl="0" indent="0" algn="just" rtl="0">
              <a:spcBef>
                <a:spcPts val="1600"/>
              </a:spcBef>
              <a:spcAft>
                <a:spcPts val="0"/>
              </a:spcAft>
              <a:buNone/>
            </a:pPr>
            <a:r>
              <a:rPr lang="en" sz="1600" b="1"/>
              <a:t>Indicadores de desempenho:</a:t>
            </a:r>
            <a:endParaRPr sz="1600" b="1"/>
          </a:p>
          <a:p>
            <a:pPr marL="457200" lvl="0" indent="-330200" algn="just" rtl="0">
              <a:spcBef>
                <a:spcPts val="1600"/>
              </a:spcBef>
              <a:spcAft>
                <a:spcPts val="0"/>
              </a:spcAft>
              <a:buSzPts val="1600"/>
              <a:buChar char="●"/>
            </a:pPr>
            <a:r>
              <a:rPr lang="en" sz="1600"/>
              <a:t>Quantidade de resíduos recuperados de forma adequada;</a:t>
            </a:r>
            <a:endParaRPr sz="1600"/>
          </a:p>
          <a:p>
            <a:pPr marL="457200" lvl="0" indent="-330200" algn="just" rtl="0">
              <a:spcBef>
                <a:spcPts val="0"/>
              </a:spcBef>
              <a:spcAft>
                <a:spcPts val="0"/>
              </a:spcAft>
              <a:buSzPts val="1600"/>
              <a:buChar char="●"/>
            </a:pPr>
            <a:r>
              <a:rPr lang="en" sz="1600"/>
              <a:t>Custos relativos ao tratamento e disposição dos resíduos gerados;</a:t>
            </a:r>
            <a:endParaRPr sz="1600"/>
          </a:p>
          <a:p>
            <a:pPr marL="457200" lvl="0" indent="-330200" algn="just" rtl="0">
              <a:spcBef>
                <a:spcPts val="0"/>
              </a:spcBef>
              <a:spcAft>
                <a:spcPts val="0"/>
              </a:spcAft>
              <a:buSzPts val="1600"/>
              <a:buChar char="●"/>
            </a:pPr>
            <a:r>
              <a:rPr lang="en" sz="1600"/>
              <a:t>Quantidade e volume de resíduos coletados e descartados de forma ambientalmente segura;</a:t>
            </a:r>
            <a:endParaRPr sz="1600"/>
          </a:p>
          <a:p>
            <a:pPr marL="0" lvl="0" indent="0" algn="just" rtl="0">
              <a:spcBef>
                <a:spcPts val="1600"/>
              </a:spcBef>
              <a:spcAft>
                <a:spcPts val="0"/>
              </a:spcAft>
              <a:buNone/>
            </a:pPr>
            <a:endParaRPr sz="1600" b="1"/>
          </a:p>
          <a:p>
            <a:pPr marL="0" lvl="0" indent="0" algn="just" rtl="0">
              <a:spcBef>
                <a:spcPts val="1600"/>
              </a:spcBef>
              <a:spcAft>
                <a:spcPts val="0"/>
              </a:spcAft>
              <a:buNone/>
            </a:pPr>
            <a:endParaRPr sz="1600" b="1"/>
          </a:p>
          <a:p>
            <a:pPr marL="0" lvl="0" indent="0" algn="just" rtl="0">
              <a:spcBef>
                <a:spcPts val="1600"/>
              </a:spcBef>
              <a:spcAft>
                <a:spcPts val="1600"/>
              </a:spcAft>
              <a:buNone/>
            </a:pPr>
            <a:endParaRPr sz="1600"/>
          </a:p>
        </p:txBody>
      </p:sp>
      <p:pic>
        <p:nvPicPr>
          <p:cNvPr id="119" name="Google Shape;119;p21"/>
          <p:cNvPicPr preferRelativeResize="0"/>
          <p:nvPr/>
        </p:nvPicPr>
        <p:blipFill>
          <a:blip r:embed="rId3">
            <a:alphaModFix/>
          </a:blip>
          <a:stretch>
            <a:fillRect/>
          </a:stretch>
        </p:blipFill>
        <p:spPr>
          <a:xfrm>
            <a:off x="311700" y="707400"/>
            <a:ext cx="1465071" cy="707400"/>
          </a:xfrm>
          <a:prstGeom prst="rect">
            <a:avLst/>
          </a:prstGeom>
          <a:noFill/>
          <a:ln>
            <a:noFill/>
          </a:ln>
        </p:spPr>
      </p:pic>
      <p:sp>
        <p:nvSpPr>
          <p:cNvPr id="120" name="Google Shape;120;p21"/>
          <p:cNvSpPr txBox="1">
            <a:spLocks noGrp="1"/>
          </p:cNvSpPr>
          <p:nvPr>
            <p:ph type="body" idx="1"/>
          </p:nvPr>
        </p:nvSpPr>
        <p:spPr>
          <a:xfrm>
            <a:off x="1776775" y="707400"/>
            <a:ext cx="7055400" cy="97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t>Atividade principal: </a:t>
            </a:r>
            <a:r>
              <a:rPr lang="en" sz="1200"/>
              <a:t>Fabricação de peças e acessórios para o sistema de motores;</a:t>
            </a:r>
            <a:endParaRPr sz="1200"/>
          </a:p>
          <a:p>
            <a:pPr marL="0" lvl="0" indent="0" algn="l" rtl="0">
              <a:spcBef>
                <a:spcPts val="1600"/>
              </a:spcBef>
              <a:spcAft>
                <a:spcPts val="1600"/>
              </a:spcAft>
              <a:buNone/>
            </a:pPr>
            <a:r>
              <a:rPr lang="en" sz="1200" b="1"/>
              <a:t>Porte:</a:t>
            </a:r>
            <a:r>
              <a:rPr lang="en" sz="1200"/>
              <a:t> Grande; 	</a:t>
            </a:r>
            <a:r>
              <a:rPr lang="en" sz="1200" b="1"/>
              <a:t>Município:</a:t>
            </a:r>
            <a:r>
              <a:rPr lang="en" sz="1200"/>
              <a:t> Mogi-Guaçu</a:t>
            </a:r>
            <a:endParaRPr sz="1200"/>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1207</Words>
  <Application>Microsoft Office PowerPoint</Application>
  <PresentationFormat>On-screen Show (16:9)</PresentationFormat>
  <Paragraphs>78</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Open Sans</vt:lpstr>
      <vt:lpstr>PT Sans Narrow</vt:lpstr>
      <vt:lpstr>Tropic</vt:lpstr>
      <vt:lpstr>Atividade 3 - Produção Mais Limpa e Prevenção à Poluição</vt:lpstr>
      <vt:lpstr>Caso 57 - Substituição de tecnologia em processo de pintura</vt:lpstr>
      <vt:lpstr>Caso 57 - Substituição de tecnologia em processo de pintura</vt:lpstr>
      <vt:lpstr>Caso 57 - Substituição de tecnologia em processo de pintura</vt:lpstr>
      <vt:lpstr>Caso 58 - Racionalização do consumo de água por substituição de equipamento</vt:lpstr>
      <vt:lpstr>Caso 58 - Racionalização do consumo de água por substituição de equipamento</vt:lpstr>
      <vt:lpstr>Caso 58 - Racionalização do consumo de água por substituição de equipamento</vt:lpstr>
      <vt:lpstr>Caso 58 - Racionalização do consumo de água por substituição de equipamento</vt:lpstr>
      <vt:lpstr>Caso 60 - Recuperação e reuso de isoparafina</vt:lpstr>
      <vt:lpstr>Caso 60 - Recuperação e reuso de isoparafina</vt:lpstr>
      <vt:lpstr>Caso 60 - Recuperação e reuso de isoparafina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Atividade 3 - Produção Mais Limpa e Prevenção à Poluição</dc:title>
  <dc:creator>Pedro Brigide 2</dc:creator>
  <cp:lastModifiedBy>Pedro Brigide 2</cp:lastModifiedBy>
  <cp:revision>1</cp:revision>
  <dcterms:modified xsi:type="dcterms:W3CDTF">2020-03-27T12:55:15Z</dcterms:modified>
</cp:coreProperties>
</file>