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457" r:id="rId2"/>
    <p:sldId id="459" r:id="rId3"/>
    <p:sldId id="441" r:id="rId4"/>
    <p:sldId id="461" r:id="rId5"/>
    <p:sldId id="463" r:id="rId6"/>
    <p:sldId id="464" r:id="rId7"/>
    <p:sldId id="465" r:id="rId8"/>
    <p:sldId id="466" r:id="rId9"/>
    <p:sldId id="467" r:id="rId10"/>
    <p:sldId id="468" r:id="rId11"/>
    <p:sldId id="469" r:id="rId12"/>
    <p:sldId id="470" r:id="rId13"/>
    <p:sldId id="471" r:id="rId14"/>
    <p:sldId id="472" r:id="rId15"/>
    <p:sldId id="473" r:id="rId16"/>
    <p:sldId id="474" r:id="rId17"/>
    <p:sldId id="502" r:id="rId18"/>
    <p:sldId id="475" r:id="rId19"/>
    <p:sldId id="481" r:id="rId20"/>
    <p:sldId id="482" r:id="rId21"/>
    <p:sldId id="483" r:id="rId22"/>
    <p:sldId id="484" r:id="rId23"/>
    <p:sldId id="485" r:id="rId24"/>
    <p:sldId id="487" r:id="rId25"/>
    <p:sldId id="486" r:id="rId26"/>
    <p:sldId id="488" r:id="rId27"/>
    <p:sldId id="489" r:id="rId28"/>
    <p:sldId id="490" r:id="rId29"/>
    <p:sldId id="492" r:id="rId30"/>
    <p:sldId id="493" r:id="rId31"/>
    <p:sldId id="494" r:id="rId32"/>
    <p:sldId id="505" r:id="rId33"/>
    <p:sldId id="506" r:id="rId34"/>
    <p:sldId id="504" r:id="rId35"/>
    <p:sldId id="507" r:id="rId36"/>
    <p:sldId id="509" r:id="rId37"/>
    <p:sldId id="508" r:id="rId38"/>
    <p:sldId id="510" r:id="rId39"/>
    <p:sldId id="511" r:id="rId40"/>
    <p:sldId id="512" r:id="rId41"/>
    <p:sldId id="503" r:id="rId42"/>
    <p:sldId id="479" r:id="rId43"/>
    <p:sldId id="476" r:id="rId44"/>
    <p:sldId id="497" r:id="rId45"/>
    <p:sldId id="498" r:id="rId46"/>
    <p:sldId id="500" r:id="rId47"/>
    <p:sldId id="501" r:id="rId48"/>
  </p:sldIdLst>
  <p:sldSz cx="9144000" cy="6858000" type="screen4x3"/>
  <p:notesSz cx="6797675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  <a:srgbClr val="009900"/>
    <a:srgbClr val="C0C0C0"/>
    <a:srgbClr val="FFFF99"/>
    <a:srgbClr val="FF0000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255" autoAdjust="0"/>
  </p:normalViewPr>
  <p:slideViewPr>
    <p:cSldViewPr snapToGrid="0" showGuides="1">
      <p:cViewPr varScale="1">
        <p:scale>
          <a:sx n="100" d="100"/>
          <a:sy n="100" d="100"/>
        </p:scale>
        <p:origin x="96" y="108"/>
      </p:cViewPr>
      <p:guideLst>
        <p:guide orient="horz" pos="41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5FC21E-C54E-47F1-8FEC-3FDCAF52199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1622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4EF794D-D771-4FE4-B340-E4E83CEDCB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6694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5D49B-E5F4-4F08-89BE-8ADD5159F1C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506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BD82C-0DC1-4F92-9995-5086949E1A9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676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64FB5-5B31-4042-BFBF-9C95998A4C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167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F4640-E88E-44CD-9631-3924FFD819B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46073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BCA8-3648-4DB9-8E20-23D33C4B7E4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3011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ítulo, text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Gráfico 3"/>
          <p:cNvSpPr>
            <a:spLocks noGrp="1"/>
          </p:cNvSpPr>
          <p:nvPr>
            <p:ph type="chart"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79D66-16CA-40E3-AF59-5E5F6916039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625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CAFA6-6E9F-40AA-9A73-E09E0866A6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9681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98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73533-D03B-4894-88EE-68386CD5905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06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E8EC0-98D4-4A75-AE24-9BF0F01A53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814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C08C1-AD79-42C3-89F9-EDFE189C2F0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462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62A95-6E5F-4741-B8F8-E6439AA4074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185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11CFE-DF92-4766-B39C-689E34753A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501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E9968-021B-4892-9CAC-B41F08D809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9803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5A30-B1CC-4346-B474-34ACFBD2C40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8724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8800" y="63468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707A5EA-6870-4BE3-AA0D-073E59204E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81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2" name="Text Box 2"/>
          <p:cNvSpPr txBox="1">
            <a:spLocks noChangeArrowheads="1"/>
          </p:cNvSpPr>
          <p:nvPr/>
        </p:nvSpPr>
        <p:spPr bwMode="auto">
          <a:xfrm>
            <a:off x="431800" y="1916113"/>
            <a:ext cx="82438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20000"/>
              </a:spcBef>
              <a:defRPr/>
            </a:pPr>
            <a:r>
              <a:rPr lang="pt-BR" sz="40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 Unicode" pitchFamily="34" charset="0"/>
              </a:rPr>
              <a:t>Derivativos Financeiros</a:t>
            </a:r>
          </a:p>
        </p:txBody>
      </p:sp>
      <p:sp>
        <p:nvSpPr>
          <p:cNvPr id="1152003" name="Rectangle 3"/>
          <p:cNvSpPr>
            <a:spLocks noChangeArrowheads="1"/>
          </p:cNvSpPr>
          <p:nvPr/>
        </p:nvSpPr>
        <p:spPr bwMode="auto">
          <a:xfrm>
            <a:off x="0" y="53975"/>
            <a:ext cx="914400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pt-BR" sz="36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857250" y="3040063"/>
            <a:ext cx="74231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altLang="pt-BR" sz="5400">
                <a:solidFill>
                  <a:srgbClr val="000000"/>
                </a:solidFill>
              </a:rPr>
              <a:t>Modelo </a:t>
            </a:r>
            <a:r>
              <a:rPr lang="pt-BR" altLang="pt-BR" sz="5400" smtClean="0">
                <a:solidFill>
                  <a:srgbClr val="000000"/>
                </a:solidFill>
              </a:rPr>
              <a:t>Binomial</a:t>
            </a:r>
            <a:endParaRPr lang="pt-BR" altLang="pt-BR" sz="54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298449" y="4044950"/>
            <a:ext cx="8550275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Considerando taxa livre de risco = 12% a.a.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Valor presente da carteira:</a:t>
            </a: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4,5.e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-0,12x0,25</a:t>
            </a:r>
            <a:r>
              <a:rPr lang="pt-BR" altLang="pt-BR" sz="2800" dirty="0" smtClean="0">
                <a:solidFill>
                  <a:srgbClr val="0000FF"/>
                </a:solidFill>
              </a:rPr>
              <a:t> = 4,367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3413" y="2225675"/>
            <a:ext cx="3530599" cy="11366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Carteira: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0,25 ativo e 1 opção</a:t>
            </a:r>
            <a:endParaRPr lang="pt-BR" altLang="pt-BR" sz="280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352925" y="1749425"/>
            <a:ext cx="4689476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AutoNum type="alphaLcParenR"/>
            </a:pPr>
            <a:r>
              <a:rPr lang="pt-BR" altLang="pt-BR" sz="28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22.0,25 – 1 = 4,5</a:t>
            </a:r>
            <a:endParaRPr lang="pt-BR" altLang="pt-BR" sz="8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pt-BR" altLang="pt-BR" sz="28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	18.0,25 </a:t>
            </a:r>
            <a:r>
              <a:rPr lang="pt-BR" altLang="pt-BR" sz="2800">
                <a:solidFill>
                  <a:srgbClr val="0000FF"/>
                </a:solidFill>
              </a:rPr>
              <a:t>– </a:t>
            </a:r>
            <a:r>
              <a:rPr lang="pt-BR" altLang="pt-BR" sz="2800" smtClean="0">
                <a:solidFill>
                  <a:srgbClr val="0000FF"/>
                </a:solidFill>
              </a:rPr>
              <a:t>0 </a:t>
            </a:r>
            <a:r>
              <a:rPr lang="pt-BR" altLang="pt-BR" sz="2800">
                <a:solidFill>
                  <a:srgbClr val="0000FF"/>
                </a:solidFill>
              </a:rPr>
              <a:t>= 4,5</a:t>
            </a:r>
          </a:p>
        </p:txBody>
      </p:sp>
      <p:sp>
        <p:nvSpPr>
          <p:cNvPr id="2" name="Chave esquerda 1"/>
          <p:cNvSpPr/>
          <p:nvPr/>
        </p:nvSpPr>
        <p:spPr>
          <a:xfrm>
            <a:off x="4276725" y="1819275"/>
            <a:ext cx="123825" cy="204152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05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298449" y="4044950"/>
            <a:ext cx="8550275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pt-BR" altLang="pt-BR" sz="2800" dirty="0">
                <a:solidFill>
                  <a:srgbClr val="0000FF"/>
                </a:solidFill>
              </a:rPr>
              <a:t>4,5.e</a:t>
            </a:r>
            <a:r>
              <a:rPr lang="pt-BR" altLang="pt-BR" sz="2800" baseline="30000" dirty="0">
                <a:solidFill>
                  <a:srgbClr val="0000FF"/>
                </a:solidFill>
              </a:rPr>
              <a:t>-0,12x0,25</a:t>
            </a:r>
            <a:r>
              <a:rPr lang="pt-BR" altLang="pt-BR" sz="2800" dirty="0">
                <a:solidFill>
                  <a:srgbClr val="0000FF"/>
                </a:solidFill>
              </a:rPr>
              <a:t> = 4,367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Preço do ativo hoje = $ 20  e  preço da opção = </a:t>
            </a:r>
            <a:r>
              <a:rPr lang="pt-BR" altLang="pt-BR" sz="2800" i="1" dirty="0" smtClean="0">
                <a:solidFill>
                  <a:srgbClr val="000000"/>
                </a:solidFill>
              </a:rPr>
              <a:t>f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4,367 = 20x0,25 – </a:t>
            </a:r>
            <a:r>
              <a:rPr lang="pt-BR" altLang="pt-BR" sz="2800" i="1" dirty="0" smtClean="0">
                <a:solidFill>
                  <a:srgbClr val="0000FF"/>
                </a:solidFill>
              </a:rPr>
              <a:t>f</a:t>
            </a:r>
            <a:r>
              <a:rPr lang="pt-BR" altLang="pt-BR" sz="2800" dirty="0" smtClean="0">
                <a:solidFill>
                  <a:srgbClr val="0000FF"/>
                </a:solidFill>
              </a:rPr>
              <a:t> = 5 – </a:t>
            </a:r>
            <a:r>
              <a:rPr lang="pt-BR" altLang="pt-BR" sz="2800" i="1" dirty="0" smtClean="0">
                <a:solidFill>
                  <a:srgbClr val="0000FF"/>
                </a:solidFill>
              </a:rPr>
              <a:t>f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5 – </a:t>
            </a:r>
            <a:r>
              <a:rPr lang="pt-BR" altLang="pt-BR" sz="2800" i="1" dirty="0" smtClean="0">
                <a:solidFill>
                  <a:srgbClr val="0000FF"/>
                </a:solidFill>
              </a:rPr>
              <a:t>f = </a:t>
            </a:r>
            <a:r>
              <a:rPr lang="pt-BR" altLang="pt-BR" sz="2800" dirty="0" smtClean="0">
                <a:solidFill>
                  <a:srgbClr val="0000FF"/>
                </a:solidFill>
              </a:rPr>
              <a:t>4,367    </a:t>
            </a:r>
            <a:r>
              <a:rPr lang="pt-BR" altLang="pt-BR" sz="2800" dirty="0" smtClean="0">
                <a:solidFill>
                  <a:srgbClr val="0000FF"/>
                </a:solidFill>
                <a:sym typeface="Symbol" panose="05050102010706020507" pitchFamily="18" charset="2"/>
              </a:rPr>
              <a:t>  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b="1" i="1" dirty="0" smtClean="0">
                <a:solidFill>
                  <a:srgbClr val="0000FF"/>
                </a:solidFill>
              </a:rPr>
              <a:t>f</a:t>
            </a:r>
            <a:r>
              <a:rPr lang="pt-BR" altLang="pt-BR" sz="2800" b="1" dirty="0" smtClean="0">
                <a:solidFill>
                  <a:srgbClr val="0000FF"/>
                </a:solidFill>
              </a:rPr>
              <a:t> </a:t>
            </a:r>
            <a:r>
              <a:rPr lang="pt-BR" altLang="pt-BR" sz="2800" b="1" i="1" dirty="0" smtClean="0">
                <a:solidFill>
                  <a:srgbClr val="0000FF"/>
                </a:solidFill>
              </a:rPr>
              <a:t>= </a:t>
            </a:r>
            <a:r>
              <a:rPr lang="pt-BR" altLang="pt-BR" sz="2800" b="1" dirty="0" smtClean="0">
                <a:solidFill>
                  <a:srgbClr val="0000FF"/>
                </a:solidFill>
              </a:rPr>
              <a:t>0,633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3413" y="2225675"/>
            <a:ext cx="3530599" cy="11366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Carteira: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0,25 ativo e 1 opção</a:t>
            </a:r>
            <a:endParaRPr lang="pt-BR" altLang="pt-BR" sz="280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352925" y="1749425"/>
            <a:ext cx="4689476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AutoNum type="alphaLcParenR"/>
            </a:pPr>
            <a:r>
              <a:rPr lang="pt-BR" altLang="pt-BR" sz="28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22.0,25 – 1 = 4,5</a:t>
            </a:r>
            <a:endParaRPr lang="pt-BR" altLang="pt-BR" sz="8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pt-BR" altLang="pt-BR" sz="28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	18.0,25 </a:t>
            </a:r>
            <a:r>
              <a:rPr lang="pt-BR" altLang="pt-BR" sz="2800">
                <a:solidFill>
                  <a:srgbClr val="0000FF"/>
                </a:solidFill>
              </a:rPr>
              <a:t>– </a:t>
            </a:r>
            <a:r>
              <a:rPr lang="pt-BR" altLang="pt-BR" sz="2800" smtClean="0">
                <a:solidFill>
                  <a:srgbClr val="0000FF"/>
                </a:solidFill>
              </a:rPr>
              <a:t>0 </a:t>
            </a:r>
            <a:r>
              <a:rPr lang="pt-BR" altLang="pt-BR" sz="2800">
                <a:solidFill>
                  <a:srgbClr val="0000FF"/>
                </a:solidFill>
              </a:rPr>
              <a:t>= 4,5</a:t>
            </a:r>
          </a:p>
        </p:txBody>
      </p:sp>
      <p:sp>
        <p:nvSpPr>
          <p:cNvPr id="2" name="Chave esquerda 1"/>
          <p:cNvSpPr/>
          <p:nvPr/>
        </p:nvSpPr>
        <p:spPr>
          <a:xfrm>
            <a:off x="4276725" y="1819275"/>
            <a:ext cx="123825" cy="204152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59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Preço do ativo: </a:t>
            </a:r>
            <a:r>
              <a:rPr lang="pt-BR" altLang="pt-BR" sz="2800" b="1" dirty="0" smtClean="0">
                <a:solidFill>
                  <a:srgbClr val="000000"/>
                </a:solidFill>
              </a:rPr>
              <a:t>S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Preço atual da opção: </a:t>
            </a:r>
            <a:r>
              <a:rPr lang="pt-BR" altLang="pt-BR" sz="2800" b="1" i="1" dirty="0" smtClean="0">
                <a:solidFill>
                  <a:srgbClr val="000000"/>
                </a:solidFill>
              </a:rPr>
              <a:t>f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>
                <a:solidFill>
                  <a:srgbClr val="000000"/>
                </a:solidFill>
              </a:rPr>
              <a:t>Opção dura o tempo </a:t>
            </a:r>
            <a:r>
              <a:rPr lang="pt-BR" altLang="pt-BR" sz="2800" b="1" dirty="0" smtClean="0">
                <a:solidFill>
                  <a:srgbClr val="000000"/>
                </a:solidFill>
              </a:rPr>
              <a:t>T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O preço </a:t>
            </a:r>
            <a:r>
              <a:rPr lang="pt-BR" altLang="pt-BR" sz="2800" dirty="0">
                <a:solidFill>
                  <a:srgbClr val="000000"/>
                </a:solidFill>
              </a:rPr>
              <a:t>do ativo pode atingir:</a:t>
            </a:r>
          </a:p>
          <a:p>
            <a:pPr marL="800100" lvl="2" indent="-266700" eaLnBrk="1" hangingPunct="1">
              <a:lnSpc>
                <a:spcPct val="120000"/>
              </a:lnSpc>
            </a:pPr>
            <a:r>
              <a:rPr lang="pt-BR" altLang="pt-BR" sz="2800" b="1" dirty="0" err="1" smtClean="0">
                <a:solidFill>
                  <a:srgbClr val="000000"/>
                </a:solidFill>
              </a:rPr>
              <a:t>Su</a:t>
            </a:r>
            <a:r>
              <a:rPr lang="pt-BR" altLang="pt-BR" sz="2800" dirty="0" smtClean="0">
                <a:solidFill>
                  <a:srgbClr val="000000"/>
                </a:solidFill>
              </a:rPr>
              <a:t> (u &gt; 1), isto é, movimento ascendente de 				u - 1</a:t>
            </a:r>
          </a:p>
          <a:p>
            <a:pPr marL="800100" lvl="2" indent="-266700" eaLnBrk="1" hangingPunct="1">
              <a:lnSpc>
                <a:spcPct val="120000"/>
              </a:lnSpc>
            </a:pPr>
            <a:r>
              <a:rPr lang="pt-BR" altLang="pt-BR" sz="2800" b="1" dirty="0" err="1" smtClean="0">
                <a:solidFill>
                  <a:srgbClr val="000000"/>
                </a:solidFill>
              </a:rPr>
              <a:t>Sd</a:t>
            </a:r>
            <a:r>
              <a:rPr lang="pt-BR" altLang="pt-BR" sz="2800" dirty="0" smtClean="0">
                <a:solidFill>
                  <a:srgbClr val="000000"/>
                </a:solidFill>
              </a:rPr>
              <a:t> (d &lt; </a:t>
            </a:r>
            <a:r>
              <a:rPr lang="pt-BR" altLang="pt-BR" sz="2800" dirty="0">
                <a:solidFill>
                  <a:srgbClr val="000000"/>
                </a:solidFill>
              </a:rPr>
              <a:t>1), isto é, movimento </a:t>
            </a:r>
            <a:r>
              <a:rPr lang="pt-BR" altLang="pt-BR" sz="2800" dirty="0" smtClean="0">
                <a:solidFill>
                  <a:srgbClr val="000000"/>
                </a:solidFill>
              </a:rPr>
              <a:t>descendente </a:t>
            </a:r>
            <a:r>
              <a:rPr lang="pt-BR" altLang="pt-BR" sz="2800" dirty="0">
                <a:solidFill>
                  <a:srgbClr val="000000"/>
                </a:solidFill>
              </a:rPr>
              <a:t>de 				</a:t>
            </a:r>
            <a:r>
              <a:rPr lang="pt-BR" altLang="pt-BR" sz="2800" dirty="0" smtClean="0">
                <a:solidFill>
                  <a:srgbClr val="000000"/>
                </a:solidFill>
              </a:rPr>
              <a:t>1 - d</a:t>
            </a:r>
            <a:endParaRPr lang="pt-BR" alt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88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22426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Preço do ativo: </a:t>
            </a:r>
            <a:r>
              <a:rPr lang="pt-BR" altLang="pt-BR" sz="2800" b="1" dirty="0" smtClean="0">
                <a:solidFill>
                  <a:srgbClr val="000000"/>
                </a:solidFill>
              </a:rPr>
              <a:t>S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Preço atual da opção: </a:t>
            </a:r>
            <a:r>
              <a:rPr lang="pt-BR" altLang="pt-BR" sz="2800" b="1" i="1" dirty="0" smtClean="0">
                <a:solidFill>
                  <a:srgbClr val="000000"/>
                </a:solidFill>
              </a:rPr>
              <a:t>f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>
                <a:solidFill>
                  <a:srgbClr val="000000"/>
                </a:solidFill>
              </a:rPr>
              <a:t>Opção dura o tempo </a:t>
            </a:r>
            <a:r>
              <a:rPr lang="pt-BR" altLang="pt-BR" sz="2800" b="1" dirty="0" smtClean="0">
                <a:solidFill>
                  <a:srgbClr val="000000"/>
                </a:solidFill>
              </a:rPr>
              <a:t>T</a:t>
            </a: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O preço </a:t>
            </a:r>
            <a:r>
              <a:rPr lang="pt-BR" altLang="pt-BR" sz="2800" dirty="0">
                <a:solidFill>
                  <a:srgbClr val="000000"/>
                </a:solidFill>
              </a:rPr>
              <a:t>do ativo pode atingir:</a:t>
            </a:r>
          </a:p>
          <a:p>
            <a:pPr marL="800100" lvl="2" indent="-266700" eaLnBrk="1" hangingPunct="1">
              <a:lnSpc>
                <a:spcPct val="120000"/>
              </a:lnSpc>
            </a:pPr>
            <a:r>
              <a:rPr lang="pt-BR" altLang="pt-BR" sz="2800" b="1" dirty="0" err="1" smtClean="0">
                <a:solidFill>
                  <a:srgbClr val="000000"/>
                </a:solidFill>
              </a:rPr>
              <a:t>Su</a:t>
            </a:r>
            <a:r>
              <a:rPr lang="pt-BR" altLang="pt-BR" sz="2800" dirty="0" smtClean="0">
                <a:solidFill>
                  <a:srgbClr val="000000"/>
                </a:solidFill>
              </a:rPr>
              <a:t> (u &gt; 1) </a:t>
            </a:r>
            <a:r>
              <a:rPr lang="pt-BR" altLang="pt-BR" sz="2800" dirty="0" smtClean="0">
                <a:solidFill>
                  <a:srgbClr val="000000"/>
                </a:solidFill>
                <a:sym typeface="Symbol" panose="05050102010706020507" pitchFamily="18" charset="2"/>
              </a:rPr>
              <a:t> retorno da opção = </a:t>
            </a:r>
            <a:r>
              <a:rPr lang="pt-BR" altLang="pt-BR" sz="2800" b="1" i="1" dirty="0" smtClean="0">
                <a:solidFill>
                  <a:srgbClr val="000000"/>
                </a:solidFill>
                <a:sym typeface="Symbol" panose="05050102010706020507" pitchFamily="18" charset="2"/>
              </a:rPr>
              <a:t>f</a:t>
            </a:r>
            <a:r>
              <a:rPr lang="pt-BR" altLang="pt-BR" sz="2800" b="1" i="1" baseline="-25000" dirty="0" smtClean="0">
                <a:solidFill>
                  <a:srgbClr val="000000"/>
                </a:solidFill>
                <a:sym typeface="Symbol" panose="05050102010706020507" pitchFamily="18" charset="2"/>
              </a:rPr>
              <a:t>u</a:t>
            </a:r>
            <a:endParaRPr lang="pt-BR" altLang="pt-BR" sz="2800" b="1" i="1" baseline="-25000" dirty="0" smtClean="0">
              <a:solidFill>
                <a:srgbClr val="000000"/>
              </a:solidFill>
            </a:endParaRPr>
          </a:p>
          <a:p>
            <a:pPr marL="800100" lvl="2" indent="-266700" eaLnBrk="1" hangingPunct="1">
              <a:lnSpc>
                <a:spcPct val="120000"/>
              </a:lnSpc>
            </a:pPr>
            <a:r>
              <a:rPr lang="pt-BR" altLang="pt-BR" sz="2800" b="1" dirty="0" err="1" smtClean="0">
                <a:solidFill>
                  <a:srgbClr val="000000"/>
                </a:solidFill>
              </a:rPr>
              <a:t>Sd</a:t>
            </a:r>
            <a:r>
              <a:rPr lang="pt-BR" altLang="pt-BR" sz="2800" dirty="0" smtClean="0">
                <a:solidFill>
                  <a:srgbClr val="000000"/>
                </a:solidFill>
              </a:rPr>
              <a:t> (d &lt; 1) </a:t>
            </a:r>
            <a:r>
              <a:rPr lang="pt-BR" altLang="pt-BR" sz="2800" dirty="0">
                <a:solidFill>
                  <a:srgbClr val="000000"/>
                </a:solidFill>
                <a:sym typeface="Symbol" panose="05050102010706020507" pitchFamily="18" charset="2"/>
              </a:rPr>
              <a:t> retorno da opção = </a:t>
            </a:r>
            <a:r>
              <a:rPr lang="pt-BR" altLang="pt-BR" sz="2800" b="1" i="1" dirty="0" err="1" smtClean="0">
                <a:solidFill>
                  <a:srgbClr val="000000"/>
                </a:solidFill>
                <a:sym typeface="Symbol" panose="05050102010706020507" pitchFamily="18" charset="2"/>
              </a:rPr>
              <a:t>f</a:t>
            </a:r>
            <a:r>
              <a:rPr lang="pt-BR" altLang="pt-BR" sz="2800" b="1" i="1" baseline="-25000" dirty="0" err="1" smtClean="0">
                <a:solidFill>
                  <a:srgbClr val="000000"/>
                </a:solidFill>
                <a:sym typeface="Symbol" panose="05050102010706020507" pitchFamily="18" charset="2"/>
              </a:rPr>
              <a:t>d</a:t>
            </a:r>
            <a:endParaRPr lang="pt-BR" altLang="pt-BR" sz="28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4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7625" y="3743790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do ativo = S</a:t>
            </a:r>
          </a:p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da opção = f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375275" y="2464926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 Preço do ativo = </a:t>
            </a:r>
            <a:r>
              <a:rPr lang="pt-BR" sz="2800" dirty="0" err="1" smtClean="0">
                <a:solidFill>
                  <a:srgbClr val="000000"/>
                </a:solidFill>
              </a:rPr>
              <a:t>Su</a:t>
            </a:r>
            <a:endParaRPr lang="pt-BR" sz="2800" dirty="0" smtClean="0">
              <a:solidFill>
                <a:srgbClr val="000000"/>
              </a:solidFill>
            </a:endParaRPr>
          </a:p>
          <a:p>
            <a:pPr algn="ctr"/>
            <a:r>
              <a:rPr lang="pt-BR" sz="2800" dirty="0">
                <a:solidFill>
                  <a:srgbClr val="000000"/>
                </a:solidFill>
              </a:rPr>
              <a:t>Preço </a:t>
            </a:r>
            <a:r>
              <a:rPr lang="pt-BR" sz="2800" dirty="0" smtClean="0">
                <a:solidFill>
                  <a:srgbClr val="000000"/>
                </a:solidFill>
              </a:rPr>
              <a:t>da opção </a:t>
            </a:r>
            <a:r>
              <a:rPr lang="pt-BR" sz="2800" dirty="0">
                <a:solidFill>
                  <a:srgbClr val="000000"/>
                </a:solidFill>
              </a:rPr>
              <a:t>= </a:t>
            </a:r>
            <a:r>
              <a:rPr lang="pt-BR" sz="2800" dirty="0" smtClean="0">
                <a:solidFill>
                  <a:srgbClr val="000000"/>
                </a:solidFill>
              </a:rPr>
              <a:t>f</a:t>
            </a:r>
            <a:r>
              <a:rPr lang="pt-BR" sz="2800" baseline="-25000" dirty="0" smtClean="0">
                <a:solidFill>
                  <a:srgbClr val="000000"/>
                </a:solidFill>
              </a:rPr>
              <a:t>u</a:t>
            </a:r>
            <a:endParaRPr lang="pt-BR" sz="2800" baseline="-25000" dirty="0">
              <a:solidFill>
                <a:srgbClr val="0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75275" y="4436601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 Preço do ativo = </a:t>
            </a:r>
            <a:r>
              <a:rPr lang="pt-BR" sz="2800" dirty="0" err="1" smtClean="0">
                <a:solidFill>
                  <a:srgbClr val="000000"/>
                </a:solidFill>
              </a:rPr>
              <a:t>Sd</a:t>
            </a:r>
            <a:endParaRPr lang="pt-BR" sz="2800" dirty="0" smtClean="0">
              <a:solidFill>
                <a:srgbClr val="000000"/>
              </a:solidFill>
            </a:endParaRPr>
          </a:p>
          <a:p>
            <a:pPr algn="ctr"/>
            <a:r>
              <a:rPr lang="pt-BR" sz="2800" dirty="0">
                <a:solidFill>
                  <a:srgbClr val="000000"/>
                </a:solidFill>
              </a:rPr>
              <a:t>Preço </a:t>
            </a:r>
            <a:r>
              <a:rPr lang="pt-BR" sz="2800" dirty="0" smtClean="0">
                <a:solidFill>
                  <a:srgbClr val="000000"/>
                </a:solidFill>
              </a:rPr>
              <a:t>da opção </a:t>
            </a:r>
            <a:r>
              <a:rPr lang="pt-BR" sz="2800" dirty="0">
                <a:solidFill>
                  <a:srgbClr val="000000"/>
                </a:solidFill>
              </a:rPr>
              <a:t>= </a:t>
            </a:r>
            <a:r>
              <a:rPr lang="pt-BR" sz="2800" dirty="0" err="1" smtClean="0">
                <a:solidFill>
                  <a:srgbClr val="000000"/>
                </a:solidFill>
              </a:rPr>
              <a:t>f</a:t>
            </a:r>
            <a:r>
              <a:rPr lang="pt-BR" sz="2800" baseline="-25000" dirty="0" err="1" smtClean="0">
                <a:solidFill>
                  <a:srgbClr val="000000"/>
                </a:solidFill>
              </a:rPr>
              <a:t>d</a:t>
            </a:r>
            <a:endParaRPr lang="pt-BR" sz="28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286577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324145" y="4862751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393525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2980664"/>
            <a:ext cx="1534883" cy="1021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  <a:endCxn id="11" idx="2"/>
          </p:cNvCxnSpPr>
          <p:nvPr/>
        </p:nvCxnSpPr>
        <p:spPr>
          <a:xfrm>
            <a:off x="3805401" y="4002550"/>
            <a:ext cx="1518744" cy="92749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330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4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Considere uma carteira composta por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ativos e uma posição vendida numa opção de compra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Calculando o valor da carteira sem risco: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00149" y="4016375"/>
            <a:ext cx="34575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=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endParaRPr lang="pt-BR" altLang="pt-BR" sz="2800" baseline="-25000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r>
              <a:rPr lang="pt-BR" altLang="pt-BR" sz="2800" dirty="0" smtClean="0">
                <a:solidFill>
                  <a:srgbClr val="0000FF"/>
                </a:solidFill>
              </a:rPr>
              <a:t>)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 </a:t>
            </a:r>
            <a:r>
              <a:rPr lang="pt-BR" altLang="pt-BR" sz="2800" dirty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>
                <a:solidFill>
                  <a:srgbClr val="0000FF"/>
                </a:solidFill>
              </a:rPr>
              <a:t>u</a:t>
            </a:r>
            <a:r>
              <a:rPr lang="pt-BR" altLang="pt-BR" sz="2800" dirty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endParaRPr lang="pt-BR" altLang="pt-BR" sz="2800" baseline="-25000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1600" dirty="0" smtClean="0">
              <a:solidFill>
                <a:srgbClr val="0000FF"/>
              </a:solidFill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163261" y="53395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983724" y="5754284"/>
            <a:ext cx="1462260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1983724" y="58483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2001" y="3904342"/>
            <a:ext cx="4495800" cy="267743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FF0000"/>
                </a:solidFill>
              </a:rPr>
              <a:t> é a razão da mudança no preço da opção em relação à mudança no preço do ativo conforme nos movemos entre os nós</a:t>
            </a:r>
            <a:endParaRPr lang="pt-BR" altLang="pt-BR" sz="2800" dirty="0">
              <a:solidFill>
                <a:srgbClr val="FF0000"/>
              </a:solidFill>
            </a:endParaRPr>
          </a:p>
          <a:p>
            <a:pPr marL="0" indent="0" algn="ctr" eaLnBrk="1" hangingPunct="1">
              <a:lnSpc>
                <a:spcPct val="120000"/>
              </a:lnSpc>
              <a:buNone/>
            </a:pPr>
            <a:endParaRPr lang="pt-BR" altLang="pt-B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0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  <p:bldP spid="9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Seja </a:t>
            </a:r>
            <a:r>
              <a:rPr lang="pt-BR" altLang="pt-BR" sz="2800" b="1" dirty="0" smtClean="0">
                <a:solidFill>
                  <a:srgbClr val="000000"/>
                </a:solidFill>
              </a:rPr>
              <a:t>r</a:t>
            </a:r>
            <a:r>
              <a:rPr lang="pt-BR" altLang="pt-BR" sz="2800" dirty="0" smtClean="0">
                <a:solidFill>
                  <a:srgbClr val="000000"/>
                </a:solidFill>
              </a:rPr>
              <a:t> a taxa de juro livre de risco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Então o valor atual da carteira é: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7810" y="3289301"/>
            <a:ext cx="387811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2800" baseline="30000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 baseline="30000" dirty="0" smtClean="0">
              <a:solidFill>
                <a:srgbClr val="0000FF"/>
              </a:solidFill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1600" baseline="30000" dirty="0" smtClean="0">
              <a:solidFill>
                <a:srgbClr val="0000FF"/>
              </a:solidFill>
              <a:latin typeface="Symbol" panose="05050102010706020507" pitchFamily="18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6308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Substitua o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na equação obtida e isole o f: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32942" y="2759075"/>
            <a:ext cx="387811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38424" y="3533775"/>
            <a:ext cx="5048251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                 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601536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421999" y="3754034"/>
            <a:ext cx="1462260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3421999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5554161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374624" y="375403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5374624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ixaDeTexto 1">
            <a:hlinkClick r:id="rId2" action="ppaction://hlinksldjump"/>
          </p:cNvPr>
          <p:cNvSpPr txBox="1"/>
          <p:nvPr/>
        </p:nvSpPr>
        <p:spPr>
          <a:xfrm>
            <a:off x="8055428" y="6139544"/>
            <a:ext cx="870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Anexo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0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  <p:bldP spid="7" grpId="0" build="p"/>
      <p:bldP spid="8" grpId="0"/>
      <p:bldP spid="9" grpId="0"/>
      <p:bldP spid="11" grpId="0"/>
      <p:bldP spid="12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Substituindo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na equação obtida e isolando f: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32942" y="2759075"/>
            <a:ext cx="387811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38424" y="3533775"/>
            <a:ext cx="5048251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                 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601536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421999" y="3754034"/>
            <a:ext cx="1462260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3421999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5554161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374624" y="375403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5374624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702357" y="4936228"/>
            <a:ext cx="3739283" cy="7651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[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]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533651" y="5934075"/>
            <a:ext cx="6400800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Em que   p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744536" y="5758643"/>
            <a:ext cx="120629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4917424" y="6154334"/>
            <a:ext cx="98456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4669774" y="62484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35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endParaRPr lang="pt-BR" altLang="pt-BR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pt-BR" altLang="pt-BR" sz="2800" dirty="0">
              <a:solidFill>
                <a:srgbClr val="000000"/>
              </a:solidFill>
            </a:endParaRPr>
          </a:p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Verifique no exemplo visto anteriormente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98254" y="2116817"/>
            <a:ext cx="3739283" cy="7651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[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]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86351" y="2114550"/>
            <a:ext cx="3809999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Em que   p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297236" y="1939118"/>
            <a:ext cx="120629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470124" y="2334809"/>
            <a:ext cx="98456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7222474" y="2428875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47625" y="5115390"/>
            <a:ext cx="366712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375275" y="3836526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$ 22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$ 1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375275" y="5808201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$ 18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</a:t>
            </a:r>
            <a:r>
              <a:rPr lang="pt-BR" sz="2800" smtClean="0">
                <a:solidFill>
                  <a:srgbClr val="000000"/>
                </a:solidFill>
              </a:rPr>
              <a:t>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324475" y="423737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5324145" y="6234351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3697451" y="530685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  <a:endCxn id="22" idx="3"/>
          </p:cNvCxnSpPr>
          <p:nvPr/>
        </p:nvCxnSpPr>
        <p:spPr>
          <a:xfrm flipV="1">
            <a:off x="3805401" y="4352264"/>
            <a:ext cx="1534883" cy="1021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  <a:endCxn id="23" idx="2"/>
          </p:cNvCxnSpPr>
          <p:nvPr/>
        </p:nvCxnSpPr>
        <p:spPr>
          <a:xfrm>
            <a:off x="3805401" y="5374150"/>
            <a:ext cx="1518744" cy="92749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24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  <p:bldP spid="19" grpId="0"/>
      <p:bldP spid="20" grpId="0"/>
      <p:bldP spid="21" grpId="0"/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07963"/>
            <a:ext cx="9144000" cy="706437"/>
          </a:xfrm>
        </p:spPr>
        <p:txBody>
          <a:bodyPr/>
          <a:lstStyle/>
          <a:p>
            <a:pPr eaLnBrk="1" hangingPunct="1"/>
            <a:r>
              <a:rPr lang="pt-BR" altLang="pt-BR" sz="3200" i="1" smtClean="0">
                <a:solidFill>
                  <a:srgbClr val="000000"/>
                </a:solidFill>
              </a:rPr>
              <a:t>Determinação do Prêmio da Opção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71550" y="4200525"/>
            <a:ext cx="7813675" cy="265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altLang="pt-BR" kern="0" dirty="0" smtClean="0">
                <a:solidFill>
                  <a:srgbClr val="000000"/>
                </a:solidFill>
              </a:rPr>
              <a:t>Modelo Binomial</a:t>
            </a:r>
          </a:p>
          <a:p>
            <a:pPr eaLnBrk="1" hangingPunct="1">
              <a:defRPr/>
            </a:pPr>
            <a:r>
              <a:rPr lang="pt-BR" altLang="pt-BR" kern="0" dirty="0" smtClean="0">
                <a:solidFill>
                  <a:srgbClr val="000000"/>
                </a:solidFill>
              </a:rPr>
              <a:t>Modelo de Black-Scholes (</a:t>
            </a:r>
            <a:r>
              <a:rPr lang="pt-BR" altLang="pt-BR" kern="0" dirty="0" err="1" smtClean="0">
                <a:solidFill>
                  <a:srgbClr val="000000"/>
                </a:solidFill>
              </a:rPr>
              <a:t>lognormal</a:t>
            </a:r>
            <a:r>
              <a:rPr lang="pt-BR" altLang="pt-BR" kern="0" dirty="0" smtClean="0">
                <a:solidFill>
                  <a:srgbClr val="000000"/>
                </a:solidFill>
              </a:rPr>
              <a:t>, ou 			seja, logaritmo dos preços 			tem distribuição normal)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900113" y="1289050"/>
            <a:ext cx="7499350" cy="88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FFFFFF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pt-BR" altLang="pt-BR" kern="0" dirty="0" smtClean="0">
                <a:solidFill>
                  <a:srgbClr val="000000"/>
                </a:solidFill>
              </a:rPr>
              <a:t>Discutiremos modelos baseados em duas hipóteses: condição de não arbitragem (o preço atual de um ativo é igual ao seu valor presente) e uso de uma distribuição de probabilidades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98254" y="2116817"/>
            <a:ext cx="3739283" cy="7651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[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]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086351" y="2114550"/>
            <a:ext cx="3809999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Em que   p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297236" y="1939118"/>
            <a:ext cx="120629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470124" y="2334809"/>
            <a:ext cx="98456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7222474" y="2428875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1076325" y="4219575"/>
            <a:ext cx="6781800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Valor atual da opção é o seu valor futuro esperado descontado à taxa livre de risco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4" name="Forma livre 3"/>
          <p:cNvSpPr/>
          <p:nvPr/>
        </p:nvSpPr>
        <p:spPr>
          <a:xfrm>
            <a:off x="865533" y="2881992"/>
            <a:ext cx="2112629" cy="1528083"/>
          </a:xfrm>
          <a:custGeom>
            <a:avLst/>
            <a:gdLst>
              <a:gd name="connsiteX0" fmla="*/ 1391892 w 2112629"/>
              <a:gd name="connsiteY0" fmla="*/ 0 h 1504950"/>
              <a:gd name="connsiteX1" fmla="*/ 2058642 w 2112629"/>
              <a:gd name="connsiteY1" fmla="*/ 257175 h 1504950"/>
              <a:gd name="connsiteX2" fmla="*/ 134592 w 2112629"/>
              <a:gd name="connsiteY2" fmla="*/ 1104900 h 1504950"/>
              <a:gd name="connsiteX3" fmla="*/ 315567 w 2112629"/>
              <a:gd name="connsiteY3" fmla="*/ 1504950 h 150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2629" h="1504950">
                <a:moveTo>
                  <a:pt x="1391892" y="0"/>
                </a:moveTo>
                <a:cubicBezTo>
                  <a:pt x="1830042" y="36512"/>
                  <a:pt x="2268192" y="73025"/>
                  <a:pt x="2058642" y="257175"/>
                </a:cubicBezTo>
                <a:cubicBezTo>
                  <a:pt x="1849092" y="441325"/>
                  <a:pt x="425105" y="896937"/>
                  <a:pt x="134592" y="1104900"/>
                </a:cubicBezTo>
                <a:cubicBezTo>
                  <a:pt x="-155921" y="1312863"/>
                  <a:pt x="79823" y="1408906"/>
                  <a:pt x="315567" y="1504950"/>
                </a:cubicBezTo>
              </a:path>
            </a:pathLst>
          </a:custGeom>
          <a:noFill/>
          <a:ln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114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8088378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Preço esperado do ativo no instante T: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391569" y="1912937"/>
            <a:ext cx="4488202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E(S</a:t>
            </a:r>
            <a:r>
              <a:rPr lang="pt-BR" altLang="pt-BR" sz="2800" baseline="-25000" dirty="0" smtClean="0">
                <a:solidFill>
                  <a:srgbClr val="000000"/>
                </a:solidFill>
              </a:rPr>
              <a:t>T</a:t>
            </a:r>
            <a:r>
              <a:rPr lang="pt-BR" altLang="pt-BR" sz="2800" dirty="0" smtClean="0">
                <a:solidFill>
                  <a:srgbClr val="000000"/>
                </a:solidFill>
              </a:rPr>
              <a:t>) =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pSu</a:t>
            </a:r>
            <a:r>
              <a:rPr lang="pt-BR" altLang="pt-BR" sz="2800" dirty="0" smtClean="0">
                <a:solidFill>
                  <a:srgbClr val="000000"/>
                </a:solidFill>
              </a:rPr>
              <a:t> + (1 – p)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Sd</a:t>
            </a:r>
            <a:endParaRPr lang="pt-BR" altLang="pt-BR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 </a:t>
            </a:r>
            <a:r>
              <a:rPr lang="pt-BR" altLang="pt-BR" sz="2800" dirty="0">
                <a:solidFill>
                  <a:srgbClr val="000000"/>
                </a:solidFill>
              </a:rPr>
              <a:t>E(S</a:t>
            </a:r>
            <a:r>
              <a:rPr lang="pt-BR" altLang="pt-BR" sz="2800" baseline="-25000" dirty="0">
                <a:solidFill>
                  <a:srgbClr val="000000"/>
                </a:solidFill>
              </a:rPr>
              <a:t>T</a:t>
            </a:r>
            <a:r>
              <a:rPr lang="pt-BR" altLang="pt-BR" sz="2800" dirty="0">
                <a:solidFill>
                  <a:srgbClr val="000000"/>
                </a:solidFill>
              </a:rPr>
              <a:t>) =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pS</a:t>
            </a:r>
            <a:r>
              <a:rPr lang="pt-BR" altLang="pt-BR" sz="2800" dirty="0" smtClean="0">
                <a:solidFill>
                  <a:srgbClr val="000000"/>
                </a:solidFill>
              </a:rPr>
              <a:t>(u </a:t>
            </a:r>
            <a:r>
              <a:rPr lang="pt-BR" altLang="pt-BR" sz="2800" dirty="0">
                <a:solidFill>
                  <a:srgbClr val="000000"/>
                </a:solidFill>
              </a:rPr>
              <a:t>– </a:t>
            </a:r>
            <a:r>
              <a:rPr lang="pt-BR" altLang="pt-BR" sz="2800" dirty="0" smtClean="0">
                <a:solidFill>
                  <a:srgbClr val="000000"/>
                </a:solidFill>
              </a:rPr>
              <a:t>d) +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Sd</a:t>
            </a:r>
            <a:endParaRPr lang="pt-BR" altLang="pt-BR" sz="2800" baseline="30000" dirty="0">
              <a:solidFill>
                <a:srgbClr val="000000"/>
              </a:solidFill>
              <a:latin typeface="Symbol" panose="05050102010706020507" pitchFamily="18" charset="2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6333329" y="4582619"/>
            <a:ext cx="2781603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O preço do ativo aumenta, em média, à taxa livre de risco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381550" y="3914169"/>
            <a:ext cx="5590381" cy="14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E(S</a:t>
            </a:r>
            <a:r>
              <a:rPr lang="pt-BR" altLang="pt-BR" sz="2800" baseline="-25000" dirty="0" smtClean="0">
                <a:solidFill>
                  <a:srgbClr val="000000"/>
                </a:solidFill>
              </a:rPr>
              <a:t>T</a:t>
            </a:r>
            <a:r>
              <a:rPr lang="pt-BR" altLang="pt-BR" sz="2800" dirty="0">
                <a:solidFill>
                  <a:srgbClr val="000000"/>
                </a:solidFill>
              </a:rPr>
              <a:t>) = </a:t>
            </a:r>
            <a:r>
              <a:rPr lang="pt-BR" altLang="pt-BR" sz="2800" dirty="0" smtClean="0">
                <a:solidFill>
                  <a:srgbClr val="000000"/>
                </a:solidFill>
              </a:rPr>
              <a:t>(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00"/>
                </a:solidFill>
              </a:rPr>
              <a:t>rT</a:t>
            </a:r>
            <a:r>
              <a:rPr lang="pt-BR" altLang="pt-BR" sz="2800" dirty="0" smtClean="0">
                <a:solidFill>
                  <a:srgbClr val="000000"/>
                </a:solidFill>
              </a:rPr>
              <a:t> </a:t>
            </a:r>
            <a:r>
              <a:rPr lang="pt-BR" altLang="pt-BR" sz="2800" dirty="0">
                <a:solidFill>
                  <a:srgbClr val="000000"/>
                </a:solidFill>
              </a:rPr>
              <a:t>– </a:t>
            </a:r>
            <a:r>
              <a:rPr lang="pt-BR" altLang="pt-BR" sz="2800" dirty="0" smtClean="0">
                <a:solidFill>
                  <a:srgbClr val="000000"/>
                </a:solidFill>
              </a:rPr>
              <a:t>d)S(u </a:t>
            </a:r>
            <a:r>
              <a:rPr lang="pt-BR" altLang="pt-BR" sz="2800" dirty="0">
                <a:solidFill>
                  <a:srgbClr val="000000"/>
                </a:solidFill>
              </a:rPr>
              <a:t>– </a:t>
            </a:r>
            <a:r>
              <a:rPr lang="pt-BR" altLang="pt-BR" sz="2800" dirty="0" smtClean="0">
                <a:solidFill>
                  <a:srgbClr val="000000"/>
                </a:solidFill>
              </a:rPr>
              <a:t>d) +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Sd</a:t>
            </a:r>
            <a:endParaRPr lang="pt-BR" altLang="pt-BR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endParaRPr lang="pt-BR" altLang="pt-BR" sz="28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E(S</a:t>
            </a:r>
            <a:r>
              <a:rPr lang="pt-BR" altLang="pt-BR" sz="2800" baseline="-25000" dirty="0" smtClean="0">
                <a:solidFill>
                  <a:srgbClr val="000000"/>
                </a:solidFill>
              </a:rPr>
              <a:t>T</a:t>
            </a:r>
            <a:r>
              <a:rPr lang="pt-BR" altLang="pt-BR" sz="2800" dirty="0">
                <a:solidFill>
                  <a:srgbClr val="000000"/>
                </a:solidFill>
              </a:rPr>
              <a:t>) = (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00"/>
                </a:solidFill>
              </a:rPr>
              <a:t>rT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S</a:t>
            </a:r>
            <a:r>
              <a:rPr lang="pt-BR" altLang="pt-BR" sz="2800" dirty="0" smtClean="0">
                <a:solidFill>
                  <a:srgbClr val="000000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dS</a:t>
            </a:r>
            <a:r>
              <a:rPr lang="pt-BR" altLang="pt-BR" sz="2800" dirty="0" smtClean="0">
                <a:solidFill>
                  <a:srgbClr val="000000"/>
                </a:solidFill>
              </a:rPr>
              <a:t>) </a:t>
            </a:r>
            <a:r>
              <a:rPr lang="pt-BR" altLang="pt-BR" sz="2800" dirty="0">
                <a:solidFill>
                  <a:srgbClr val="000000"/>
                </a:solidFill>
              </a:rPr>
              <a:t>+ </a:t>
            </a:r>
            <a:r>
              <a:rPr lang="pt-BR" altLang="pt-BR" sz="2800" dirty="0" err="1">
                <a:solidFill>
                  <a:srgbClr val="000000"/>
                </a:solidFill>
              </a:rPr>
              <a:t>Sd</a:t>
            </a:r>
            <a:endParaRPr lang="pt-BR" altLang="pt-BR" sz="2800" dirty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E(S</a:t>
            </a:r>
            <a:r>
              <a:rPr lang="pt-BR" altLang="pt-BR" sz="2800" baseline="-25000" dirty="0" smtClean="0">
                <a:solidFill>
                  <a:srgbClr val="000000"/>
                </a:solidFill>
              </a:rPr>
              <a:t>T</a:t>
            </a:r>
            <a:r>
              <a:rPr lang="pt-BR" altLang="pt-BR" sz="2800" dirty="0">
                <a:solidFill>
                  <a:srgbClr val="000000"/>
                </a:solidFill>
              </a:rPr>
              <a:t>) =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Se</a:t>
            </a:r>
            <a:r>
              <a:rPr lang="pt-BR" altLang="pt-BR" sz="2800" baseline="30000" dirty="0" err="1" smtClean="0">
                <a:solidFill>
                  <a:srgbClr val="000000"/>
                </a:solidFill>
              </a:rPr>
              <a:t>rT</a:t>
            </a:r>
            <a:endParaRPr lang="pt-BR" altLang="pt-BR" sz="2800" baseline="30000" dirty="0">
              <a:solidFill>
                <a:srgbClr val="000000"/>
              </a:solidFill>
              <a:latin typeface="Symbol" panose="05050102010706020507" pitchFamily="18" charset="2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591300" y="3152775"/>
            <a:ext cx="2314575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p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306761" y="2977343"/>
            <a:ext cx="120629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7479649" y="3373034"/>
            <a:ext cx="98456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7231999" y="3467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3822049" y="4487459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u </a:t>
            </a:r>
            <a:r>
              <a:rPr lang="pt-BR" altLang="pt-BR" sz="2800" dirty="0">
                <a:solidFill>
                  <a:srgbClr val="000000"/>
                </a:solidFill>
              </a:rPr>
              <a:t>– </a:t>
            </a:r>
            <a:r>
              <a:rPr lang="pt-BR" altLang="pt-BR" sz="2800" dirty="0" smtClean="0">
                <a:solidFill>
                  <a:srgbClr val="000000"/>
                </a:solidFill>
              </a:rPr>
              <a:t>d</a:t>
            </a:r>
            <a:endParaRPr lang="pt-BR" altLang="pt-BR" sz="2800" dirty="0">
              <a:solidFill>
                <a:srgbClr val="000000"/>
              </a:solidFill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3574399" y="4581525"/>
            <a:ext cx="1462260" cy="0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59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19" grpId="0"/>
      <p:bldP spid="11" grpId="0" uiExpand="1" build="p"/>
      <p:bldP spid="12" grpId="0" build="p"/>
      <p:bldP spid="13" grpId="0"/>
      <p:bldP spid="20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4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3" grpId="0"/>
      <p:bldP spid="8" grpId="0"/>
      <p:bldP spid="4" grpId="0" animBg="1"/>
      <p:bldP spid="12" grpId="0" animBg="1"/>
      <p:bldP spid="17" grpId="0" animBg="1"/>
      <p:bldP spid="18" grpId="0" animBg="1"/>
      <p:bldP spid="19" grpId="0" animBg="1"/>
      <p:bldP spid="24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62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26042" y="431063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  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3453506" y="5385744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 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98254" y="6285919"/>
            <a:ext cx="3739283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69654" y="6112005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p =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54190" y="5929217"/>
            <a:ext cx="1059393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 </a:t>
            </a:r>
            <a:r>
              <a:rPr lang="pt-BR" altLang="pt-BR" sz="2400" dirty="0">
                <a:solidFill>
                  <a:srgbClr val="0000FF"/>
                </a:solidFill>
              </a:rPr>
              <a:t>–</a:t>
            </a:r>
            <a:r>
              <a:rPr lang="pt-BR" altLang="pt-BR" sz="2400" dirty="0" smtClean="0">
                <a:solidFill>
                  <a:srgbClr val="0000FF"/>
                </a:solidFill>
              </a:rPr>
              <a:t> d</a:t>
            </a:r>
            <a:endParaRPr lang="pt-BR" altLang="pt-BR" sz="2400" baseline="-25000" dirty="0">
              <a:solidFill>
                <a:srgbClr val="0000FF"/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43951" y="6308282"/>
            <a:ext cx="86914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u </a:t>
            </a:r>
            <a:r>
              <a:rPr lang="pt-BR" altLang="pt-BR" sz="2400" dirty="0">
                <a:solidFill>
                  <a:srgbClr val="0000FF"/>
                </a:solidFill>
              </a:rPr>
              <a:t>– </a:t>
            </a:r>
            <a:r>
              <a:rPr lang="pt-BR" altLang="pt-BR" sz="2400" dirty="0" smtClean="0">
                <a:solidFill>
                  <a:srgbClr val="0000FF"/>
                </a:solidFill>
              </a:rPr>
              <a:t>d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54190" y="6385955"/>
            <a:ext cx="1015490" cy="1484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15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40" grpId="0"/>
      <p:bldP spid="4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26042" y="431063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3453506" y="5385744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225699" y="4936858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    ?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98254" y="6285919"/>
            <a:ext cx="3739283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69654" y="6112005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p =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54190" y="5929217"/>
            <a:ext cx="1059393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 </a:t>
            </a:r>
            <a:r>
              <a:rPr lang="pt-BR" altLang="pt-BR" sz="2400" dirty="0">
                <a:solidFill>
                  <a:srgbClr val="0000FF"/>
                </a:solidFill>
              </a:rPr>
              <a:t>–</a:t>
            </a:r>
            <a:r>
              <a:rPr lang="pt-BR" altLang="pt-BR" sz="2400" dirty="0" smtClean="0">
                <a:solidFill>
                  <a:srgbClr val="0000FF"/>
                </a:solidFill>
              </a:rPr>
              <a:t> d</a:t>
            </a:r>
            <a:endParaRPr lang="pt-BR" altLang="pt-BR" sz="2400" baseline="-25000" dirty="0">
              <a:solidFill>
                <a:srgbClr val="0000FF"/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43951" y="6308282"/>
            <a:ext cx="86914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u </a:t>
            </a:r>
            <a:r>
              <a:rPr lang="pt-BR" altLang="pt-BR" sz="2400" dirty="0">
                <a:solidFill>
                  <a:srgbClr val="0000FF"/>
                </a:solidFill>
              </a:rPr>
              <a:t>– </a:t>
            </a:r>
            <a:r>
              <a:rPr lang="pt-BR" altLang="pt-BR" sz="2400" dirty="0" smtClean="0">
                <a:solidFill>
                  <a:srgbClr val="0000FF"/>
                </a:solidFill>
              </a:rPr>
              <a:t>d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54190" y="6385955"/>
            <a:ext cx="1015490" cy="1484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20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26042" y="431063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3453506" y="5385744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498254" y="6285919"/>
            <a:ext cx="3739283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4" name="Rectangle 4"/>
          <p:cNvSpPr>
            <a:spLocks noChangeArrowheads="1"/>
          </p:cNvSpPr>
          <p:nvPr/>
        </p:nvSpPr>
        <p:spPr bwMode="auto">
          <a:xfrm>
            <a:off x="7269654" y="6112005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p =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sp>
        <p:nvSpPr>
          <p:cNvPr id="45" name="Retângulo 44"/>
          <p:cNvSpPr/>
          <p:nvPr/>
        </p:nvSpPr>
        <p:spPr>
          <a:xfrm>
            <a:off x="7854190" y="5929217"/>
            <a:ext cx="1059393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 </a:t>
            </a:r>
            <a:r>
              <a:rPr lang="pt-BR" altLang="pt-BR" sz="2400" dirty="0">
                <a:solidFill>
                  <a:srgbClr val="0000FF"/>
                </a:solidFill>
              </a:rPr>
              <a:t>–</a:t>
            </a:r>
            <a:r>
              <a:rPr lang="pt-BR" altLang="pt-BR" sz="2400" dirty="0" smtClean="0">
                <a:solidFill>
                  <a:srgbClr val="0000FF"/>
                </a:solidFill>
              </a:rPr>
              <a:t> d</a:t>
            </a:r>
            <a:endParaRPr lang="pt-BR" altLang="pt-BR" sz="2400" baseline="-25000" dirty="0">
              <a:solidFill>
                <a:srgbClr val="0000FF"/>
              </a:solidFill>
            </a:endParaRPr>
          </a:p>
        </p:txBody>
      </p:sp>
      <p:sp>
        <p:nvSpPr>
          <p:cNvPr id="46" name="Retângulo 45"/>
          <p:cNvSpPr/>
          <p:nvPr/>
        </p:nvSpPr>
        <p:spPr>
          <a:xfrm>
            <a:off x="7943951" y="6308282"/>
            <a:ext cx="86914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u </a:t>
            </a:r>
            <a:r>
              <a:rPr lang="pt-BR" altLang="pt-BR" sz="2400" dirty="0">
                <a:solidFill>
                  <a:srgbClr val="0000FF"/>
                </a:solidFill>
              </a:rPr>
              <a:t>– </a:t>
            </a:r>
            <a:r>
              <a:rPr lang="pt-BR" altLang="pt-BR" sz="2400" dirty="0" smtClean="0">
                <a:solidFill>
                  <a:srgbClr val="0000FF"/>
                </a:solidFill>
              </a:rPr>
              <a:t>d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cxnSp>
        <p:nvCxnSpPr>
          <p:cNvPr id="47" name="Conector reto 46"/>
          <p:cNvCxnSpPr/>
          <p:nvPr/>
        </p:nvCxnSpPr>
        <p:spPr>
          <a:xfrm>
            <a:off x="7854190" y="6385955"/>
            <a:ext cx="1015490" cy="1484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782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Árvores binomiais de passo duplo: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116051" y="30914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35504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42012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36653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3805401" y="42685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5329989" y="46468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5329989" y="57427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02965" y="52976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3810915" y="47617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3810915" y="53649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2073195" y="48549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2181145" y="43190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2181145" y="49222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5118825" y="42247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5118822" y="53469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381462" y="375922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367606" y="48842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480623" y="45932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054138" y="20490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21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3326042" y="431063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3453506" y="5385744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225699" y="4936858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1,2822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243512" y="57875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5235200" y="46985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235200" y="36179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98254" y="6285919"/>
            <a:ext cx="3739283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69654" y="6112005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p =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54190" y="5929217"/>
            <a:ext cx="1059393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 </a:t>
            </a:r>
            <a:r>
              <a:rPr lang="pt-BR" altLang="pt-BR" sz="2400" dirty="0">
                <a:solidFill>
                  <a:srgbClr val="0000FF"/>
                </a:solidFill>
              </a:rPr>
              <a:t>–</a:t>
            </a:r>
            <a:r>
              <a:rPr lang="pt-BR" altLang="pt-BR" sz="2400" dirty="0" smtClean="0">
                <a:solidFill>
                  <a:srgbClr val="0000FF"/>
                </a:solidFill>
              </a:rPr>
              <a:t> d</a:t>
            </a:r>
            <a:endParaRPr lang="pt-BR" altLang="pt-BR" sz="2400" baseline="-25000" dirty="0">
              <a:solidFill>
                <a:srgbClr val="0000FF"/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43951" y="6308282"/>
            <a:ext cx="869149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u </a:t>
            </a:r>
            <a:r>
              <a:rPr lang="pt-BR" altLang="pt-BR" sz="2400" dirty="0">
                <a:solidFill>
                  <a:srgbClr val="0000FF"/>
                </a:solidFill>
              </a:rPr>
              <a:t>– </a:t>
            </a:r>
            <a:r>
              <a:rPr lang="pt-BR" altLang="pt-BR" sz="2400" dirty="0" smtClean="0">
                <a:solidFill>
                  <a:srgbClr val="0000FF"/>
                </a:solidFill>
              </a:rPr>
              <a:t>d</a:t>
            </a:r>
            <a:endParaRPr lang="pt-BR" altLang="pt-BR" sz="2400" dirty="0">
              <a:solidFill>
                <a:srgbClr val="0000FF"/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54190" y="6385955"/>
            <a:ext cx="1015490" cy="1484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80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Generalizando: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046268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Preços do ativo</a:t>
            </a:r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001626" y="272948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Su²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210050" y="318849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2583026" y="383930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2690976" y="330337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2690976" y="390660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4215564" y="428487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215564" y="538083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588540" y="493568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2696490" y="439975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2696490" y="500298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958770" y="449302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1066720" y="395709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1066720" y="456032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4004400" y="386279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</a:rPr>
              <a:t>Sud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004397" y="498500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Sd²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267037" y="339727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</a:rPr>
              <a:t>Su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253181" y="452226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</a:rPr>
              <a:t>Sd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66198" y="423132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S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75437" y="2456360"/>
            <a:ext cx="32924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Valor da Opção</a:t>
            </a:r>
            <a:endParaRPr lang="pt-BR" sz="28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2211617" y="394868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  f</a:t>
            </a:r>
            <a:r>
              <a:rPr lang="pt-BR" sz="2400" baseline="-25000" dirty="0" smtClean="0">
                <a:solidFill>
                  <a:srgbClr val="FF0000"/>
                </a:solidFill>
              </a:rPr>
              <a:t>u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339081" y="5023794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</a:t>
            </a:r>
            <a:r>
              <a:rPr lang="pt-BR" sz="2400" dirty="0" err="1" smtClean="0">
                <a:solidFill>
                  <a:srgbClr val="FF0000"/>
                </a:solidFill>
              </a:rPr>
              <a:t>f</a:t>
            </a:r>
            <a:r>
              <a:rPr lang="pt-BR" sz="2400" baseline="-25000" dirty="0" err="1" smtClean="0">
                <a:solidFill>
                  <a:srgbClr val="FF0000"/>
                </a:solidFill>
              </a:rPr>
              <a:t>d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111274" y="4574908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     f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129087" y="542557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rgbClr val="FF0000"/>
                </a:solidFill>
              </a:rPr>
              <a:t>f</a:t>
            </a:r>
            <a:r>
              <a:rPr lang="pt-BR" sz="2400" baseline="-25000" dirty="0" err="1" smtClean="0">
                <a:solidFill>
                  <a:srgbClr val="FF0000"/>
                </a:solidFill>
              </a:rPr>
              <a:t>dd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120775" y="433661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rgbClr val="FF0000"/>
                </a:solidFill>
              </a:rPr>
              <a:t>f</a:t>
            </a:r>
            <a:r>
              <a:rPr lang="pt-BR" sz="2400" baseline="-25000" dirty="0" err="1" smtClean="0">
                <a:solidFill>
                  <a:srgbClr val="FF0000"/>
                </a:solidFill>
              </a:rPr>
              <a:t>ud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120775" y="325595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>
                <a:solidFill>
                  <a:srgbClr val="FF0000"/>
                </a:solidFill>
              </a:rPr>
              <a:t>f</a:t>
            </a:r>
            <a:r>
              <a:rPr lang="pt-BR" sz="2400" baseline="-25000" dirty="0" err="1" smtClean="0">
                <a:solidFill>
                  <a:srgbClr val="FF0000"/>
                </a:solidFill>
              </a:rPr>
              <a:t>uu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5288569" y="3155629"/>
            <a:ext cx="3493481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51520" y="1691447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p =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36056" y="1508659"/>
            <a:ext cx="1059393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chemeClr val="accent4">
                    <a:lumMod val="50000"/>
                  </a:schemeClr>
                </a:solidFill>
              </a:rPr>
              <a:t>rT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d</a:t>
            </a:r>
            <a:endParaRPr lang="pt-BR" altLang="pt-BR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25817" y="1887724"/>
            <a:ext cx="869149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u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d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36056" y="1965397"/>
            <a:ext cx="1015490" cy="14846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5288569" y="3784279"/>
            <a:ext cx="3493481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ud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6" name="Rectangle 4"/>
          <p:cNvSpPr>
            <a:spLocks noChangeArrowheads="1"/>
          </p:cNvSpPr>
          <p:nvPr/>
        </p:nvSpPr>
        <p:spPr bwMode="auto">
          <a:xfrm>
            <a:off x="5301485" y="4802248"/>
            <a:ext cx="3493481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4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400" dirty="0" smtClean="0">
                <a:solidFill>
                  <a:srgbClr val="0000FF"/>
                </a:solidFill>
              </a:rPr>
              <a:t>[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400" dirty="0">
                <a:solidFill>
                  <a:srgbClr val="0000FF"/>
                </a:solidFill>
              </a:rPr>
              <a:t>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2084497" y="6302751"/>
            <a:ext cx="5522306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-2rT</a:t>
            </a:r>
            <a:r>
              <a:rPr lang="pt-BR" altLang="pt-BR" sz="2400" dirty="0" smtClean="0">
                <a:solidFill>
                  <a:srgbClr val="0000FF"/>
                </a:solidFill>
              </a:rPr>
              <a:t>[p²f</a:t>
            </a:r>
            <a:r>
              <a:rPr lang="pt-BR" altLang="pt-BR" sz="2400" baseline="-25000" dirty="0" smtClean="0">
                <a:solidFill>
                  <a:srgbClr val="0000FF"/>
                </a:solidFill>
              </a:rPr>
              <a:t>uu</a:t>
            </a:r>
            <a:r>
              <a:rPr lang="pt-BR" altLang="pt-BR" sz="2400" dirty="0" smtClean="0">
                <a:solidFill>
                  <a:srgbClr val="0000FF"/>
                </a:solidFill>
              </a:rPr>
              <a:t> + 2p(1 – p)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ud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p)²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249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3" grpId="0"/>
      <p:bldP spid="8" grpId="0"/>
      <p:bldP spid="4" grpId="0" animBg="1"/>
      <p:bldP spid="12" grpId="0" animBg="1"/>
      <p:bldP spid="17" grpId="0" animBg="1"/>
      <p:bldP spid="18" grpId="0" animBg="1"/>
      <p:bldP spid="19" grpId="0" animBg="1"/>
      <p:bldP spid="24" grpId="0" animBg="1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 build="p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smtClean="0">
                <a:solidFill>
                  <a:srgbClr val="000000"/>
                </a:solidFill>
              </a:rPr>
              <a:t>Considere um ativo cujo preço a vista seja $ 20;</a:t>
            </a:r>
            <a:endParaRPr lang="pt-BR" altLang="pt-BR" sz="280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smtClean="0">
                <a:solidFill>
                  <a:srgbClr val="000000"/>
                </a:solidFill>
              </a:rPr>
              <a:t>Ao final de 3 meses, o preço poderá tanto subir para $ 22 quanto cair para $ 18;</a:t>
            </a:r>
            <a:endParaRPr lang="pt-BR" altLang="pt-BR" sz="280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smtClean="0">
                <a:solidFill>
                  <a:srgbClr val="000000"/>
                </a:solidFill>
              </a:rPr>
              <a:t>O preço de exercício de uma opção europeia de compra é de $ 21 em 3 meses.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Valor da opção será: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>
                <a:solidFill>
                  <a:srgbClr val="000000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$ 1, se o preço atingir $ 22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$ 0, se o preço cair para $ 18</a:t>
            </a:r>
            <a:endParaRPr lang="pt-BR" altLang="pt-BR" sz="2800">
              <a:solidFill>
                <a:srgbClr val="0000FF"/>
              </a:solidFill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1076325" y="5495925"/>
            <a:ext cx="190500" cy="101917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133975" y="1165909"/>
            <a:ext cx="3832224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800" smtClean="0">
                <a:solidFill>
                  <a:srgbClr val="000000"/>
                </a:solidFill>
              </a:rPr>
              <a:t>Considere que não há possibilidade de arbitragem para o investidor</a:t>
            </a:r>
            <a:endParaRPr lang="pt-BR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2242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224260" grpId="0" uiExpand="1" build="p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Exemplo: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80975" y="2360593"/>
            <a:ext cx="8714474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Qual o valor de uma opção europeia de venda para dois anos, com preço de exercício de $ 52, sobre um ativo com preço atual de $ 50 ?</a:t>
            </a:r>
          </a:p>
          <a:p>
            <a:r>
              <a:rPr lang="pt-BR" sz="2800" dirty="0" smtClean="0">
                <a:solidFill>
                  <a:srgbClr val="000000"/>
                </a:solidFill>
              </a:rPr>
              <a:t>Suponha que haja dois intervalos de tempo (um ano cada) e que, a cada intervalo, o preço do ativo suba numa proporção de 20% ou caia na mesma proporção. </a:t>
            </a:r>
          </a:p>
          <a:p>
            <a:r>
              <a:rPr lang="pt-BR" sz="2800" dirty="0" smtClean="0">
                <a:solidFill>
                  <a:srgbClr val="000000"/>
                </a:solidFill>
              </a:rPr>
              <a:t>A taxa de juro livre de risco é de 5% a.a.</a:t>
            </a:r>
          </a:p>
          <a:p>
            <a:endParaRPr lang="pt-BR" sz="2800" dirty="0">
              <a:solidFill>
                <a:srgbClr val="000000"/>
              </a:solidFill>
            </a:endParaRP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51520" y="1691447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p =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36056" y="1508659"/>
            <a:ext cx="1059393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chemeClr val="accent4">
                    <a:lumMod val="50000"/>
                  </a:schemeClr>
                </a:solidFill>
              </a:rPr>
              <a:t>rT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d</a:t>
            </a:r>
            <a:endParaRPr lang="pt-BR" altLang="pt-BR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25817" y="1887724"/>
            <a:ext cx="869149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u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d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36056" y="1965397"/>
            <a:ext cx="1015490" cy="14846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2084497" y="6302751"/>
            <a:ext cx="5522306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-2rT</a:t>
            </a:r>
            <a:r>
              <a:rPr lang="pt-BR" altLang="pt-BR" sz="2400" dirty="0" smtClean="0">
                <a:solidFill>
                  <a:srgbClr val="0000FF"/>
                </a:solidFill>
              </a:rPr>
              <a:t>[p²f</a:t>
            </a:r>
            <a:r>
              <a:rPr lang="pt-BR" altLang="pt-BR" sz="2400" baseline="-25000" dirty="0" smtClean="0">
                <a:solidFill>
                  <a:srgbClr val="0000FF"/>
                </a:solidFill>
              </a:rPr>
              <a:t>uu</a:t>
            </a:r>
            <a:r>
              <a:rPr lang="pt-BR" altLang="pt-BR" sz="2400" dirty="0" smtClean="0">
                <a:solidFill>
                  <a:srgbClr val="0000FF"/>
                </a:solidFill>
              </a:rPr>
              <a:t> + 2p(1 – p)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ud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p)²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296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  <p:bldP spid="3" grpId="0"/>
      <p:bldP spid="4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Exemplo: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7251520" y="1691447"/>
            <a:ext cx="710565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p =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7836056" y="1508659"/>
            <a:ext cx="1059393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err="1" smtClean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pt-BR" altLang="pt-BR" sz="2400" baseline="30000" dirty="0" err="1" smtClean="0">
                <a:solidFill>
                  <a:schemeClr val="accent4">
                    <a:lumMod val="50000"/>
                  </a:schemeClr>
                </a:solidFill>
              </a:rPr>
              <a:t>rT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 d</a:t>
            </a:r>
            <a:endParaRPr lang="pt-BR" altLang="pt-BR" sz="2400" baseline="-25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Retângulo 42"/>
          <p:cNvSpPr/>
          <p:nvPr/>
        </p:nvSpPr>
        <p:spPr>
          <a:xfrm>
            <a:off x="7925817" y="1887724"/>
            <a:ext cx="869149" cy="494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u </a:t>
            </a:r>
            <a:r>
              <a:rPr lang="pt-BR" altLang="pt-BR" sz="2400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pt-BR" altLang="pt-BR" sz="2400" dirty="0" smtClean="0">
                <a:solidFill>
                  <a:schemeClr val="accent4">
                    <a:lumMod val="50000"/>
                  </a:schemeClr>
                </a:solidFill>
              </a:rPr>
              <a:t>d</a:t>
            </a:r>
            <a:endParaRPr lang="pt-BR" altLang="pt-BR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4" name="Conector reto 43"/>
          <p:cNvCxnSpPr/>
          <p:nvPr/>
        </p:nvCxnSpPr>
        <p:spPr>
          <a:xfrm>
            <a:off x="7836056" y="1965397"/>
            <a:ext cx="1015490" cy="14846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2084497" y="6302751"/>
            <a:ext cx="5522306" cy="51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rgbClr val="0000FF"/>
                </a:solidFill>
              </a:rPr>
              <a:t>f = e</a:t>
            </a:r>
            <a:r>
              <a:rPr lang="pt-BR" altLang="pt-BR" sz="2400" baseline="30000" dirty="0" smtClean="0">
                <a:solidFill>
                  <a:srgbClr val="0000FF"/>
                </a:solidFill>
              </a:rPr>
              <a:t>-2rT</a:t>
            </a:r>
            <a:r>
              <a:rPr lang="pt-BR" altLang="pt-BR" sz="2400" dirty="0" smtClean="0">
                <a:solidFill>
                  <a:srgbClr val="0000FF"/>
                </a:solidFill>
              </a:rPr>
              <a:t>[p²f</a:t>
            </a:r>
            <a:r>
              <a:rPr lang="pt-BR" altLang="pt-BR" sz="2400" baseline="-25000" dirty="0" smtClean="0">
                <a:solidFill>
                  <a:srgbClr val="0000FF"/>
                </a:solidFill>
              </a:rPr>
              <a:t>uu</a:t>
            </a:r>
            <a:r>
              <a:rPr lang="pt-BR" altLang="pt-BR" sz="2400" dirty="0" smtClean="0">
                <a:solidFill>
                  <a:srgbClr val="0000FF"/>
                </a:solidFill>
              </a:rPr>
              <a:t> + 2p(1 – p)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ud</a:t>
            </a:r>
            <a:r>
              <a:rPr lang="pt-BR" altLang="pt-BR" sz="2400" dirty="0" smtClean="0">
                <a:solidFill>
                  <a:srgbClr val="0000FF"/>
                </a:solidFill>
              </a:rPr>
              <a:t> + (1 – p)² </a:t>
            </a:r>
            <a:r>
              <a:rPr lang="pt-BR" altLang="pt-BR" sz="24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400" baseline="-25000" dirty="0" err="1" smtClean="0">
                <a:solidFill>
                  <a:srgbClr val="0000FF"/>
                </a:solidFill>
              </a:rPr>
              <a:t>dd</a:t>
            </a:r>
            <a:r>
              <a:rPr lang="pt-BR" altLang="pt-BR" sz="2400" dirty="0" smtClean="0">
                <a:solidFill>
                  <a:srgbClr val="0000FF"/>
                </a:solidFill>
              </a:rPr>
              <a:t>]</a:t>
            </a:r>
            <a:endParaRPr lang="pt-BR" altLang="pt-BR" sz="14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5116051" y="2481837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7</a:t>
            </a:r>
            <a:r>
              <a:rPr lang="pt-BR" sz="2400" dirty="0" smtClean="0">
                <a:solidFill>
                  <a:srgbClr val="000000"/>
                </a:solidFill>
              </a:rPr>
              <a:t>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5324475" y="294084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359165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3" name="Conector de seta reta 12"/>
          <p:cNvCxnSpPr>
            <a:stCxn id="12" idx="6"/>
            <a:endCxn id="11" idx="3"/>
          </p:cNvCxnSpPr>
          <p:nvPr/>
        </p:nvCxnSpPr>
        <p:spPr>
          <a:xfrm flipV="1">
            <a:off x="3805401" y="305572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>
            <a:stCxn id="12" idx="6"/>
          </p:cNvCxnSpPr>
          <p:nvPr/>
        </p:nvCxnSpPr>
        <p:spPr>
          <a:xfrm>
            <a:off x="3805401" y="365895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5329989" y="403722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Elipse 15"/>
          <p:cNvSpPr/>
          <p:nvPr/>
        </p:nvSpPr>
        <p:spPr>
          <a:xfrm>
            <a:off x="5329989" y="51331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Elipse 16"/>
          <p:cNvSpPr/>
          <p:nvPr/>
        </p:nvSpPr>
        <p:spPr>
          <a:xfrm>
            <a:off x="3702965" y="468803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8" name="Conector de seta reta 17"/>
          <p:cNvCxnSpPr>
            <a:stCxn id="17" idx="6"/>
            <a:endCxn id="15" idx="3"/>
          </p:cNvCxnSpPr>
          <p:nvPr/>
        </p:nvCxnSpPr>
        <p:spPr>
          <a:xfrm flipV="1">
            <a:off x="3810915" y="4152109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17" idx="6"/>
            <a:endCxn id="16" idx="2"/>
          </p:cNvCxnSpPr>
          <p:nvPr/>
        </p:nvCxnSpPr>
        <p:spPr>
          <a:xfrm>
            <a:off x="3810915" y="4755337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2073195" y="424537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1" name="Conector de seta reta 20"/>
          <p:cNvCxnSpPr>
            <a:stCxn id="20" idx="6"/>
          </p:cNvCxnSpPr>
          <p:nvPr/>
        </p:nvCxnSpPr>
        <p:spPr>
          <a:xfrm flipV="1">
            <a:off x="2181145" y="3709442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20" idx="6"/>
          </p:cNvCxnSpPr>
          <p:nvPr/>
        </p:nvCxnSpPr>
        <p:spPr>
          <a:xfrm>
            <a:off x="2181145" y="4312670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5118825" y="3615141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48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118822" y="47373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</a:t>
            </a:r>
            <a:r>
              <a:rPr lang="pt-BR" sz="2400" dirty="0">
                <a:solidFill>
                  <a:srgbClr val="000000"/>
                </a:solidFill>
              </a:rPr>
              <a:t>3</a:t>
            </a:r>
            <a:r>
              <a:rPr lang="pt-BR" sz="2400" dirty="0" smtClean="0">
                <a:solidFill>
                  <a:srgbClr val="000000"/>
                </a:solidFill>
              </a:rPr>
              <a:t>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367606" y="3153476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60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367606" y="427461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40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480623" y="398367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50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3326042" y="3701035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1,4148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3282056" y="4776144"/>
            <a:ext cx="11818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9,4639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225699" y="4327258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4,1927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243512" y="5177927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5235200" y="4088961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4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5235200" y="3008303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53563" y="1744238"/>
            <a:ext cx="403313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000000"/>
                </a:solidFill>
              </a:rPr>
              <a:t>Preço de Exercício = 52</a:t>
            </a:r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2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5" grpId="0" animBg="1"/>
      <p:bldP spid="16" grpId="0" animBg="1"/>
      <p:bldP spid="17" grpId="0" animBg="1"/>
      <p:bldP spid="20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66700" indent="-266700"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O delta de uma opção é a razão de mudança no preço da opção do ativo em relação à mudança no preço do ativo objeto.</a:t>
            </a:r>
          </a:p>
          <a:p>
            <a:pPr marL="990600" lvl="2" indent="-457200" eaLnBrk="1" hangingPunct="1">
              <a:lnSpc>
                <a:spcPct val="120000"/>
              </a:lnSpc>
              <a:buFont typeface="Symbol" panose="05050102010706020507" pitchFamily="18" charset="2"/>
              <a:buChar char="Þ"/>
            </a:pPr>
            <a:r>
              <a:rPr lang="pt-BR" altLang="pt-BR" sz="2800" dirty="0" smtClean="0">
                <a:solidFill>
                  <a:srgbClr val="000000"/>
                </a:solidFill>
              </a:rPr>
              <a:t>É a quantidade de ativo que devemos ter para cada opção vendida de modo a criar um hedge sem risco.</a:t>
            </a:r>
          </a:p>
          <a:p>
            <a:pPr marL="1447800" lvl="3" indent="-457200" eaLnBrk="1" hangingPunct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pt-BR" altLang="pt-BR" sz="2800" dirty="0" smtClean="0">
                <a:solidFill>
                  <a:srgbClr val="000000"/>
                </a:solidFill>
              </a:rPr>
              <a:t>Delta de opção de compra é positivo</a:t>
            </a:r>
          </a:p>
          <a:p>
            <a:pPr marL="1333500" lvl="3" indent="-342900" eaLnBrk="1" hangingPunct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pt-BR" altLang="pt-BR" sz="2800" dirty="0" smtClean="0">
                <a:solidFill>
                  <a:srgbClr val="000000"/>
                </a:solidFill>
              </a:rPr>
              <a:t> Delta </a:t>
            </a:r>
            <a:r>
              <a:rPr lang="pt-BR" altLang="pt-BR" sz="2800" dirty="0">
                <a:solidFill>
                  <a:srgbClr val="000000"/>
                </a:solidFill>
              </a:rPr>
              <a:t>de opção de </a:t>
            </a:r>
            <a:r>
              <a:rPr lang="pt-BR" altLang="pt-BR" sz="2800" dirty="0" smtClean="0">
                <a:solidFill>
                  <a:srgbClr val="000000"/>
                </a:solidFill>
              </a:rPr>
              <a:t>venda </a:t>
            </a:r>
            <a:r>
              <a:rPr lang="pt-BR" altLang="pt-BR" sz="2800" dirty="0">
                <a:solidFill>
                  <a:srgbClr val="000000"/>
                </a:solidFill>
              </a:rPr>
              <a:t>é </a:t>
            </a:r>
            <a:r>
              <a:rPr lang="pt-BR" altLang="pt-BR" sz="2800" dirty="0" smtClean="0">
                <a:solidFill>
                  <a:srgbClr val="000000"/>
                </a:solidFill>
              </a:rPr>
              <a:t>negativo </a:t>
            </a:r>
          </a:p>
        </p:txBody>
      </p:sp>
    </p:spTree>
    <p:extLst>
      <p:ext uri="{BB962C8B-B14F-4D97-AF65-F5344CB8AC3E}">
        <p14:creationId xmlns:p14="http://schemas.microsoft.com/office/powerpoint/2010/main" val="254903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224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224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47625" y="5115390"/>
            <a:ext cx="366712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375275" y="3836526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$ 22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$ 1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375275" y="5808201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$ 18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</a:t>
            </a:r>
            <a:r>
              <a:rPr lang="pt-BR" sz="2800" smtClean="0">
                <a:solidFill>
                  <a:srgbClr val="000000"/>
                </a:solidFill>
              </a:rPr>
              <a:t>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5324475" y="423737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5324145" y="6234351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/>
          <p:cNvSpPr/>
          <p:nvPr/>
        </p:nvSpPr>
        <p:spPr>
          <a:xfrm>
            <a:off x="3697451" y="530685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  <a:endCxn id="22" idx="3"/>
          </p:cNvCxnSpPr>
          <p:nvPr/>
        </p:nvCxnSpPr>
        <p:spPr>
          <a:xfrm flipV="1">
            <a:off x="3805401" y="4352264"/>
            <a:ext cx="1534883" cy="1021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  <a:endCxn id="23" idx="2"/>
          </p:cNvCxnSpPr>
          <p:nvPr/>
        </p:nvCxnSpPr>
        <p:spPr>
          <a:xfrm>
            <a:off x="3805401" y="5374150"/>
            <a:ext cx="1518744" cy="92749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/>
              <p:cNvSpPr txBox="1"/>
              <p:nvPr/>
            </p:nvSpPr>
            <p:spPr>
              <a:xfrm>
                <a:off x="4040441" y="3360420"/>
                <a:ext cx="1034542" cy="2133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441" y="3360420"/>
                <a:ext cx="1034542" cy="213360"/>
              </a:xfrm>
              <a:prstGeom prst="rect">
                <a:avLst/>
              </a:prstGeom>
              <a:blipFill rotWithShape="0">
                <a:blip r:embed="rId2"/>
                <a:stretch>
                  <a:fillRect l="-2353" b="-1142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865314" y="2797784"/>
                <a:ext cx="3222485" cy="12405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pt-BR" sz="2800" b="1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314" y="2797784"/>
                <a:ext cx="3222485" cy="12405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05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 animBg="1"/>
      <p:bldP spid="23" grpId="0" animBg="1"/>
      <p:bldP spid="24" grpId="0" animBg="1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020676" y="2605662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229100" y="306466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2602076" y="37154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2710026" y="317955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2710026" y="378278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4234614" y="416104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234614" y="525700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607590" y="481186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2715540" y="427593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2715540" y="487916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977820" y="4369197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1085770" y="3833267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1085770" y="4436495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4023450" y="3738966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023447" y="486117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286087" y="32734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272231" y="439844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85248" y="410749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2230667" y="3824860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358131" y="4899969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148137" y="5301752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139825" y="4212786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139825" y="3132128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/>
              <p:cNvSpPr txBox="1"/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𝟎𝟐𝟓𝟔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𝟓𝟎𝟔𝟒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aixaDe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ângulo 1"/>
          <p:cNvSpPr/>
          <p:nvPr/>
        </p:nvSpPr>
        <p:spPr>
          <a:xfrm>
            <a:off x="2047875" y="3064669"/>
            <a:ext cx="1263737" cy="26987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463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020676" y="2605662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229100" y="306466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2602076" y="37154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2710026" y="317955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2710026" y="378278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4234614" y="416104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234614" y="525700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607590" y="481186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2715540" y="427593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2715540" y="487916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977820" y="4369197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1085770" y="3833267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1085770" y="4436495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4023450" y="3738966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023447" y="486117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286087" y="32734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272231" y="439844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85248" y="410749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2230667" y="3824860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358131" y="4899969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148137" y="5301752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139825" y="4212786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139825" y="3132128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/>
              <p:cNvSpPr txBox="1"/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𝟎𝟐𝟓𝟔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𝟓𝟎𝟔𝟒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aixaDe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ângulo 1"/>
          <p:cNvSpPr/>
          <p:nvPr/>
        </p:nvSpPr>
        <p:spPr>
          <a:xfrm>
            <a:off x="3882998" y="2475486"/>
            <a:ext cx="1263737" cy="23169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/>
              <p:cNvSpPr txBox="1"/>
              <p:nvPr/>
            </p:nvSpPr>
            <p:spPr>
              <a:xfrm>
                <a:off x="4785251" y="1754197"/>
                <a:ext cx="4338046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𝟏𝟗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𝟕𝟐𝟕𝟑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aixaDe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251" y="1754197"/>
                <a:ext cx="4338046" cy="8550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77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020676" y="2605662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24,2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4229100" y="306466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2602076" y="371548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2710026" y="317955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</p:cNvCxnSpPr>
          <p:nvPr/>
        </p:nvCxnSpPr>
        <p:spPr>
          <a:xfrm>
            <a:off x="2710026" y="378278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4234614" y="416104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4234614" y="525700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2607590" y="4811864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0" name="Conector de seta reta 19"/>
          <p:cNvCxnSpPr>
            <a:stCxn id="19" idx="6"/>
            <a:endCxn id="17" idx="3"/>
          </p:cNvCxnSpPr>
          <p:nvPr/>
        </p:nvCxnSpPr>
        <p:spPr>
          <a:xfrm flipV="1">
            <a:off x="2715540" y="4275934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9" idx="6"/>
            <a:endCxn id="18" idx="2"/>
          </p:cNvCxnSpPr>
          <p:nvPr/>
        </p:nvCxnSpPr>
        <p:spPr>
          <a:xfrm>
            <a:off x="2715540" y="4879162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ipse 23"/>
          <p:cNvSpPr/>
          <p:nvPr/>
        </p:nvSpPr>
        <p:spPr>
          <a:xfrm>
            <a:off x="977820" y="4369197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de seta reta 24"/>
          <p:cNvCxnSpPr>
            <a:stCxn id="24" idx="6"/>
          </p:cNvCxnSpPr>
          <p:nvPr/>
        </p:nvCxnSpPr>
        <p:spPr>
          <a:xfrm flipV="1">
            <a:off x="1085770" y="3833267"/>
            <a:ext cx="1534883" cy="6032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24" idx="6"/>
          </p:cNvCxnSpPr>
          <p:nvPr/>
        </p:nvCxnSpPr>
        <p:spPr>
          <a:xfrm>
            <a:off x="1085770" y="4436495"/>
            <a:ext cx="1519074" cy="44514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4023450" y="3738966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19,8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023447" y="4861179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16,2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286087" y="3273454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22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2272231" y="4398443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18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85248" y="4107498"/>
            <a:ext cx="10255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00000"/>
                </a:solidFill>
              </a:rPr>
              <a:t> 20</a:t>
            </a:r>
            <a:endParaRPr lang="pt-BR" sz="2400" baseline="-25000" dirty="0">
              <a:solidFill>
                <a:srgbClr val="000000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2230667" y="3824860"/>
            <a:ext cx="118045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2,0256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2358131" y="4899969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4148137" y="5301752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4139825" y="4212786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0,0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4139825" y="3132128"/>
            <a:ext cx="67791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3,2</a:t>
            </a:r>
            <a:endParaRPr lang="pt-BR" sz="2400" baseline="-25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/>
              <p:cNvSpPr txBox="1"/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𝟎𝟐𝟓𝟔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𝟓𝟎𝟔𝟒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CaixaDeTexto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75" y="1893093"/>
                <a:ext cx="4204484" cy="8184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tângulo 1"/>
          <p:cNvSpPr/>
          <p:nvPr/>
        </p:nvSpPr>
        <p:spPr>
          <a:xfrm>
            <a:off x="3747888" y="3619672"/>
            <a:ext cx="1263737" cy="225295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/>
              <p:cNvSpPr txBox="1"/>
              <p:nvPr/>
            </p:nvSpPr>
            <p:spPr>
              <a:xfrm>
                <a:off x="4785251" y="1754197"/>
                <a:ext cx="4338046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𝟏𝟗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𝟕𝟐𝟕𝟑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CaixaDeTexto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251" y="1754197"/>
                <a:ext cx="4338046" cy="85504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ixaDeTexto 31"/>
              <p:cNvSpPr txBox="1"/>
              <p:nvPr/>
            </p:nvSpPr>
            <p:spPr>
              <a:xfrm>
                <a:off x="5271026" y="3535372"/>
                <a:ext cx="2996910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∆=</m:t>
                      </m:r>
                      <m:f>
                        <m:fPr>
                          <m:ctrlP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𝟏𝟗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pt-BR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den>
                      </m:f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pt-BR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pt-BR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CaixaDeTexto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026" y="3535372"/>
                <a:ext cx="2996910" cy="8550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ixaDeTexto 2"/>
          <p:cNvSpPr txBox="1"/>
          <p:nvPr/>
        </p:nvSpPr>
        <p:spPr>
          <a:xfrm>
            <a:off x="5814363" y="4946460"/>
            <a:ext cx="254447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O delta muda com o tempo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53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/>
      <p:bldP spid="32" grpId="0"/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Delta: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5" y="1962732"/>
            <a:ext cx="6829425" cy="3138218"/>
          </a:xfrm>
          <a:prstGeom prst="rect">
            <a:avLst/>
          </a:prstGeom>
        </p:spPr>
      </p:pic>
      <p:sp>
        <p:nvSpPr>
          <p:cNvPr id="41" name="CaixaDeTexto 40"/>
          <p:cNvSpPr txBox="1"/>
          <p:nvPr/>
        </p:nvSpPr>
        <p:spPr>
          <a:xfrm>
            <a:off x="171667" y="5434474"/>
            <a:ext cx="8753258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Para manter um hedge sem risco com uso de uma opção e do ativo objeto, é preciso ajustar as posições no ativo periodicamente.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42" name="CaixaDeTexto 41"/>
          <p:cNvSpPr txBox="1"/>
          <p:nvPr/>
        </p:nvSpPr>
        <p:spPr>
          <a:xfrm>
            <a:off x="5471463" y="4279710"/>
            <a:ext cx="2544473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O delta muda com o tempo</a:t>
            </a:r>
            <a:endParaRPr lang="pt-B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0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Modelo Binomial na prática: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19150" y="226695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Na prática há bem mais que dois períodos (passos binomiais) ...</a:t>
            </a:r>
          </a:p>
          <a:p>
            <a:endParaRPr lang="pt-BR" sz="2800" dirty="0">
              <a:solidFill>
                <a:srgbClr val="000000"/>
              </a:solidFill>
            </a:endParaRPr>
          </a:p>
          <a:p>
            <a:r>
              <a:rPr lang="pt-BR" sz="2800" dirty="0" smtClean="0">
                <a:solidFill>
                  <a:srgbClr val="000000"/>
                </a:solidFill>
              </a:rPr>
              <a:t>Se houver, por exemplo, 30 passos, serão 2</a:t>
            </a:r>
            <a:r>
              <a:rPr lang="pt-BR" sz="2800" baseline="30000" dirty="0" smtClean="0">
                <a:solidFill>
                  <a:srgbClr val="000000"/>
                </a:solidFill>
              </a:rPr>
              <a:t>30</a:t>
            </a:r>
            <a:r>
              <a:rPr lang="pt-BR" sz="2800" dirty="0" smtClean="0">
                <a:solidFill>
                  <a:srgbClr val="000000"/>
                </a:solidFill>
              </a:rPr>
              <a:t> (isto é, cerca de um bilhão) de trajetórias...</a:t>
            </a:r>
          </a:p>
          <a:p>
            <a:endParaRPr lang="pt-B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88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Modelo Binomial na prática: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819150" y="226695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Os valores de </a:t>
            </a:r>
            <a:r>
              <a:rPr lang="pt-BR" sz="2800" b="1" dirty="0" smtClean="0">
                <a:solidFill>
                  <a:srgbClr val="000000"/>
                </a:solidFill>
              </a:rPr>
              <a:t>u</a:t>
            </a:r>
            <a:r>
              <a:rPr lang="pt-BR" sz="2800" dirty="0" smtClean="0">
                <a:solidFill>
                  <a:srgbClr val="000000"/>
                </a:solidFill>
              </a:rPr>
              <a:t> e </a:t>
            </a:r>
            <a:r>
              <a:rPr lang="pt-BR" sz="2800" b="1" dirty="0" smtClean="0">
                <a:solidFill>
                  <a:srgbClr val="000000"/>
                </a:solidFill>
              </a:rPr>
              <a:t>d</a:t>
            </a:r>
            <a:r>
              <a:rPr lang="pt-BR" sz="2800" dirty="0" smtClean="0">
                <a:solidFill>
                  <a:srgbClr val="000000"/>
                </a:solidFill>
              </a:rPr>
              <a:t> são determinados a partir da volatilidade de preço do ativo, </a:t>
            </a:r>
            <a:r>
              <a:rPr lang="pt-BR" sz="2800" b="1" dirty="0" smtClean="0">
                <a:solidFill>
                  <a:srgbClr val="000000"/>
                </a:solidFill>
                <a:latin typeface="Symbol" panose="05050102010706020507" pitchFamily="18" charset="2"/>
              </a:rPr>
              <a:t>s</a:t>
            </a:r>
            <a:r>
              <a:rPr lang="pt-BR" sz="2800" dirty="0" smtClean="0">
                <a:solidFill>
                  <a:srgbClr val="000000"/>
                </a:solidFill>
              </a:rPr>
              <a:t>.</a:t>
            </a:r>
          </a:p>
          <a:p>
            <a:endParaRPr lang="pt-BR" sz="2800" dirty="0" smtClean="0">
              <a:solidFill>
                <a:srgbClr val="000000"/>
              </a:solidFill>
            </a:endParaRPr>
          </a:p>
          <a:p>
            <a:r>
              <a:rPr lang="pt-BR" sz="2800" dirty="0" smtClean="0">
                <a:solidFill>
                  <a:srgbClr val="000000"/>
                </a:solidFill>
              </a:rPr>
              <a:t>Há varias formas de fazer isso, uma possibilidade é:</a:t>
            </a:r>
            <a:endParaRPr lang="pt-BR" sz="28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3759726" y="4610100"/>
                <a:ext cx="1624547" cy="511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pt-BR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sup>
                    </m:sSup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726" y="4610100"/>
                <a:ext cx="1624547" cy="511166"/>
              </a:xfrm>
              <a:prstGeom prst="rect">
                <a:avLst/>
              </a:prstGeom>
              <a:blipFill rotWithShape="0">
                <a:blip r:embed="rId2"/>
                <a:stretch>
                  <a:fillRect r="-6015" b="-130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4169301" y="5410200"/>
                <a:ext cx="960840" cy="610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301" y="5410200"/>
                <a:ext cx="960840" cy="610680"/>
              </a:xfrm>
              <a:prstGeom prst="rect">
                <a:avLst/>
              </a:prstGeom>
              <a:blipFill rotWithShape="0">
                <a:blip r:embed="rId3"/>
                <a:stretch>
                  <a:fillRect r="-1012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50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7625" y="3743790"/>
            <a:ext cx="366712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375275" y="2464926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$ 22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$ 1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375275" y="4436601"/>
            <a:ext cx="3667125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smtClean="0">
                <a:solidFill>
                  <a:srgbClr val="000000"/>
                </a:solidFill>
              </a:rPr>
              <a:t>Preço do ativo = $ 18</a:t>
            </a:r>
          </a:p>
          <a:p>
            <a:pPr algn="ctr"/>
            <a:r>
              <a:rPr lang="pt-BR" sz="2800">
                <a:solidFill>
                  <a:srgbClr val="000000"/>
                </a:solidFill>
              </a:rPr>
              <a:t>Preço </a:t>
            </a:r>
            <a:r>
              <a:rPr lang="pt-BR" sz="2800" smtClean="0">
                <a:solidFill>
                  <a:srgbClr val="000000"/>
                </a:solidFill>
              </a:rPr>
              <a:t>da opção </a:t>
            </a:r>
            <a:r>
              <a:rPr lang="pt-BR" sz="2800">
                <a:solidFill>
                  <a:srgbClr val="000000"/>
                </a:solidFill>
              </a:rPr>
              <a:t>= $ </a:t>
            </a:r>
            <a:r>
              <a:rPr lang="pt-BR" sz="2800" smtClean="0">
                <a:solidFill>
                  <a:srgbClr val="000000"/>
                </a:solidFill>
              </a:rPr>
              <a:t>0</a:t>
            </a:r>
            <a:endParaRPr lang="pt-BR" sz="2800">
              <a:solidFill>
                <a:srgbClr val="000000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5324475" y="2865779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5324145" y="4862751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>
          <a:xfrm>
            <a:off x="3697451" y="3935252"/>
            <a:ext cx="107950" cy="1345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de seta reta 5"/>
          <p:cNvCxnSpPr>
            <a:stCxn id="12" idx="6"/>
            <a:endCxn id="4" idx="3"/>
          </p:cNvCxnSpPr>
          <p:nvPr/>
        </p:nvCxnSpPr>
        <p:spPr>
          <a:xfrm flipV="1">
            <a:off x="3805401" y="2980664"/>
            <a:ext cx="1534883" cy="102188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>
            <a:stCxn id="12" idx="6"/>
            <a:endCxn id="11" idx="2"/>
          </p:cNvCxnSpPr>
          <p:nvPr/>
        </p:nvCxnSpPr>
        <p:spPr>
          <a:xfrm>
            <a:off x="3805401" y="4002550"/>
            <a:ext cx="1518744" cy="92749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91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4" grpId="0" animBg="1"/>
      <p:bldP spid="11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O Modelo Binomial na prática: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38174" y="3511526"/>
            <a:ext cx="7915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00000"/>
                </a:solidFill>
              </a:rPr>
              <a:t>Assim, o grupo de equações que define a árvore será:</a:t>
            </a:r>
            <a:endParaRPr lang="pt-BR" sz="28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2311926" y="2473301"/>
                <a:ext cx="1624547" cy="511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pt-BR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sup>
                    </m:sSup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926" y="2473301"/>
                <a:ext cx="1624547" cy="511166"/>
              </a:xfrm>
              <a:prstGeom prst="rect">
                <a:avLst/>
              </a:prstGeom>
              <a:blipFill rotWithShape="0">
                <a:blip r:embed="rId2"/>
                <a:stretch>
                  <a:fillRect r="-5618" b="-130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5293251" y="2473301"/>
                <a:ext cx="960840" cy="610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51" y="2473301"/>
                <a:ext cx="960840" cy="610680"/>
              </a:xfrm>
              <a:prstGeom prst="rect">
                <a:avLst/>
              </a:prstGeom>
              <a:blipFill rotWithShape="0">
                <a:blip r:embed="rId3"/>
                <a:stretch>
                  <a:fillRect r="-1012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2492901" y="4787876"/>
                <a:ext cx="1624547" cy="511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pt-BR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sup>
                    </m:sSup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901" y="4787876"/>
                <a:ext cx="1624547" cy="511166"/>
              </a:xfrm>
              <a:prstGeom prst="rect">
                <a:avLst/>
              </a:prstGeom>
              <a:blipFill rotWithShape="0">
                <a:blip r:embed="rId4"/>
                <a:stretch>
                  <a:fillRect r="-6015" b="-130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/>
              <p:cNvSpPr txBox="1"/>
              <p:nvPr/>
            </p:nvSpPr>
            <p:spPr>
              <a:xfrm>
                <a:off x="5074176" y="4787876"/>
                <a:ext cx="1819216" cy="511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  <m:rad>
                          <m:radPr>
                            <m:degHide m:val="on"/>
                            <m:ctrlP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pt-BR" sz="28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sup>
                    </m:sSup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8" name="CaixaDe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76" y="4787876"/>
                <a:ext cx="1819216" cy="511166"/>
              </a:xfrm>
              <a:prstGeom prst="rect">
                <a:avLst/>
              </a:prstGeom>
              <a:blipFill rotWithShape="0">
                <a:blip r:embed="rId5"/>
                <a:stretch>
                  <a:fillRect r="-4682" b="-1309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/>
              <p:cNvSpPr txBox="1"/>
              <p:nvPr/>
            </p:nvSpPr>
            <p:spPr>
              <a:xfrm>
                <a:off x="3790950" y="5621285"/>
                <a:ext cx="1661096" cy="6846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pt-BR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t-BR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2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2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sz="2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pt-BR" dirty="0" smtClean="0"/>
                  <a:t>u</a:t>
                </a:r>
                <a:endParaRPr lang="pt-BR" dirty="0"/>
              </a:p>
            </p:txBody>
          </p:sp>
        </mc:Choice>
        <mc:Fallback xmlns="">
          <p:sp>
            <p:nvSpPr>
              <p:cNvPr id="9" name="CaixaDe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950" y="5621285"/>
                <a:ext cx="1661096" cy="684611"/>
              </a:xfrm>
              <a:prstGeom prst="rect">
                <a:avLst/>
              </a:prstGeom>
              <a:blipFill rotWithShape="0">
                <a:blip r:embed="rId6"/>
                <a:stretch>
                  <a:fillRect r="-588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13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Anexo </a:t>
            </a:r>
            <a:r>
              <a:rPr lang="pt-BR" dirty="0" err="1" smtClean="0">
                <a:solidFill>
                  <a:schemeClr val="accent6">
                    <a:lumMod val="50000"/>
                  </a:schemeClr>
                </a:solidFill>
              </a:rPr>
              <a:t>MAtemático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906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dirty="0" smtClean="0">
                <a:solidFill>
                  <a:srgbClr val="000000"/>
                </a:solidFill>
              </a:rPr>
              <a:t>Generalização: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pt-BR" sz="2800" dirty="0" smtClean="0">
                <a:solidFill>
                  <a:srgbClr val="000000"/>
                </a:solidFill>
              </a:rPr>
              <a:t>Substitua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na equação obtida e isole f: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32942" y="2759075"/>
            <a:ext cx="387811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38424" y="3533775"/>
            <a:ext cx="5048251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                 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601536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421999" y="3754034"/>
            <a:ext cx="1462260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Sd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3421999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5554161" y="3358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374624" y="375403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5374624" y="384810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15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42" y="1273175"/>
            <a:ext cx="387811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33646" y="1266825"/>
            <a:ext cx="809626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387232" y="1072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7695" y="148708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6207695" y="15811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75542" y="2720975"/>
            <a:ext cx="672060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) 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[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smtClean="0">
                <a:solidFill>
                  <a:srgbClr val="0000FF"/>
                </a:solidFill>
              </a:rPr>
              <a:t>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)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].e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68895" y="3173009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6" name="Conector reto 15"/>
          <p:cNvCxnSpPr/>
          <p:nvPr/>
        </p:nvCxnSpPr>
        <p:spPr>
          <a:xfrm>
            <a:off x="568895" y="3267075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3112070" y="3173009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8" name="Conector reto 17"/>
          <p:cNvCxnSpPr/>
          <p:nvPr/>
        </p:nvCxnSpPr>
        <p:spPr>
          <a:xfrm>
            <a:off x="3112070" y="3267075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75542" y="4359275"/>
            <a:ext cx="6720608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)  – f =  u(f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68895" y="481130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1" name="Conector reto 20"/>
          <p:cNvCxnSpPr/>
          <p:nvPr/>
        </p:nvCxnSpPr>
        <p:spPr>
          <a:xfrm>
            <a:off x="568895" y="4905375"/>
            <a:ext cx="122501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ângulo 21"/>
          <p:cNvSpPr/>
          <p:nvPr/>
        </p:nvSpPr>
        <p:spPr>
          <a:xfrm>
            <a:off x="2873945" y="481130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2864420" y="4905375"/>
            <a:ext cx="128848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08866" y="5654675"/>
            <a:ext cx="758738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u(f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>
                <a:solidFill>
                  <a:srgbClr val="0000FF"/>
                </a:solidFill>
              </a:rPr>
              <a:t>rT</a:t>
            </a:r>
            <a:r>
              <a:rPr lang="pt-BR" altLang="pt-BR" sz="2800" dirty="0">
                <a:solidFill>
                  <a:srgbClr val="0000FF"/>
                </a:solidFill>
              </a:rPr>
              <a:t> +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(f</a:t>
            </a:r>
            <a:r>
              <a:rPr lang="pt-BR" altLang="pt-BR" sz="2800" baseline="-25000" dirty="0">
                <a:solidFill>
                  <a:srgbClr val="0000FF"/>
                </a:solidFill>
              </a:rPr>
              <a:t>u</a:t>
            </a:r>
            <a:r>
              <a:rPr lang="pt-BR" altLang="pt-BR" sz="2800" dirty="0">
                <a:solidFill>
                  <a:srgbClr val="0000FF"/>
                </a:solidFill>
              </a:rPr>
              <a:t> –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) 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4572000" y="610670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4572000" y="6200775"/>
            <a:ext cx="122501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2397695" y="610670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9" name="Conector reto 28"/>
          <p:cNvCxnSpPr/>
          <p:nvPr/>
        </p:nvCxnSpPr>
        <p:spPr>
          <a:xfrm>
            <a:off x="2334230" y="6173384"/>
            <a:ext cx="128848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71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9" grpId="0"/>
      <p:bldP spid="20" grpId="0"/>
      <p:bldP spid="22" grpId="0"/>
      <p:bldP spid="24" grpId="0"/>
      <p:bldP spid="25" grpId="0"/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42" y="1273175"/>
            <a:ext cx="387811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33646" y="1266825"/>
            <a:ext cx="809626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387232" y="1072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7695" y="148708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6207695" y="15811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508866" y="2282825"/>
            <a:ext cx="758738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u(f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>
                <a:solidFill>
                  <a:srgbClr val="0000FF"/>
                </a:solidFill>
              </a:rPr>
              <a:t>rT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smtClean="0">
                <a:solidFill>
                  <a:srgbClr val="0000FF"/>
                </a:solidFill>
              </a:rPr>
              <a:t>+ </a:t>
            </a:r>
            <a:r>
              <a:rPr lang="pt-BR" altLang="pt-BR" sz="2800" dirty="0">
                <a:solidFill>
                  <a:srgbClr val="0000FF"/>
                </a:solidFill>
              </a:rPr>
              <a:t>(f</a:t>
            </a:r>
            <a:r>
              <a:rPr lang="pt-BR" altLang="pt-BR" sz="2800" baseline="-25000" dirty="0">
                <a:solidFill>
                  <a:srgbClr val="0000FF"/>
                </a:solidFill>
              </a:rPr>
              <a:t>u</a:t>
            </a:r>
            <a:r>
              <a:rPr lang="pt-BR" altLang="pt-BR" sz="2800" dirty="0">
                <a:solidFill>
                  <a:srgbClr val="0000FF"/>
                </a:solidFill>
              </a:rPr>
              <a:t> –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) 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4572000" y="273485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7" name="Conector reto 26"/>
          <p:cNvCxnSpPr/>
          <p:nvPr/>
        </p:nvCxnSpPr>
        <p:spPr>
          <a:xfrm>
            <a:off x="4572000" y="2828925"/>
            <a:ext cx="1225015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ângulo 27"/>
          <p:cNvSpPr/>
          <p:nvPr/>
        </p:nvSpPr>
        <p:spPr>
          <a:xfrm>
            <a:off x="2397695" y="273485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9" name="Conector reto 28"/>
          <p:cNvCxnSpPr/>
          <p:nvPr/>
        </p:nvCxnSpPr>
        <p:spPr>
          <a:xfrm>
            <a:off x="2334230" y="2801534"/>
            <a:ext cx="128848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508866" y="3863975"/>
            <a:ext cx="8177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uf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– u.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u</a:t>
            </a:r>
            <a:r>
              <a:rPr lang="pt-BR" altLang="pt-BR" sz="2800" dirty="0" err="1">
                <a:solidFill>
                  <a:srgbClr val="0000FF"/>
                </a:solidFill>
              </a:rPr>
              <a:t>.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3933825" y="4392209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31" name="Conector reto 30"/>
          <p:cNvCxnSpPr/>
          <p:nvPr/>
        </p:nvCxnSpPr>
        <p:spPr>
          <a:xfrm>
            <a:off x="1028700" y="4429125"/>
            <a:ext cx="6981824" cy="285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499341" y="5330825"/>
            <a:ext cx="8177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2695242" y="5910262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40" name="Conector reto 39"/>
          <p:cNvCxnSpPr/>
          <p:nvPr/>
        </p:nvCxnSpPr>
        <p:spPr>
          <a:xfrm>
            <a:off x="1104900" y="5895975"/>
            <a:ext cx="4172066" cy="14287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11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8" grpId="0"/>
      <p:bldP spid="26" grpId="0"/>
      <p:bldP spid="30" grpId="0"/>
      <p:bldP spid="38" grpId="0"/>
      <p:bldP spid="3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42" y="1273175"/>
            <a:ext cx="387811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33646" y="1266825"/>
            <a:ext cx="809626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387232" y="1072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7695" y="148708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6207695" y="15811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499341" y="2368550"/>
            <a:ext cx="493430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.e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-rT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2695242" y="2947987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40" name="Conector reto 39"/>
          <p:cNvCxnSpPr/>
          <p:nvPr/>
        </p:nvCxnSpPr>
        <p:spPr>
          <a:xfrm>
            <a:off x="1104900" y="2933700"/>
            <a:ext cx="4172066" cy="14287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489816" y="3863975"/>
            <a:ext cx="6653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[–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]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32" name="Retângulo 31"/>
          <p:cNvSpPr/>
          <p:nvPr/>
        </p:nvSpPr>
        <p:spPr>
          <a:xfrm>
            <a:off x="3209592" y="4443412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33" name="Conector reto 32"/>
          <p:cNvCxnSpPr/>
          <p:nvPr/>
        </p:nvCxnSpPr>
        <p:spPr>
          <a:xfrm>
            <a:off x="1666393" y="4429125"/>
            <a:ext cx="4172066" cy="14287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80291" y="5521325"/>
            <a:ext cx="6653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[–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]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3200067" y="6100762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43" name="Conector reto 42"/>
          <p:cNvCxnSpPr/>
          <p:nvPr/>
        </p:nvCxnSpPr>
        <p:spPr>
          <a:xfrm>
            <a:off x="1656868" y="6086475"/>
            <a:ext cx="4172066" cy="14287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01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23" grpId="0"/>
      <p:bldP spid="32" grpId="0"/>
      <p:bldP spid="41" grpId="0"/>
      <p:bldP spid="4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42" y="1273175"/>
            <a:ext cx="387811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33646" y="1266825"/>
            <a:ext cx="809626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387232" y="1072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7695" y="148708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6207695" y="15811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tângulo 34"/>
          <p:cNvSpPr/>
          <p:nvPr/>
        </p:nvSpPr>
        <p:spPr>
          <a:xfrm>
            <a:off x="1365066" y="5606243"/>
            <a:ext cx="1206292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d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416034" y="598669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7" name="Conector reto 36"/>
          <p:cNvCxnSpPr/>
          <p:nvPr/>
        </p:nvCxnSpPr>
        <p:spPr>
          <a:xfrm flipV="1">
            <a:off x="1427464" y="6094415"/>
            <a:ext cx="1113806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80291" y="2330450"/>
            <a:ext cx="6653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[–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df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+ </a:t>
            </a:r>
            <a:r>
              <a:rPr lang="pt-BR" altLang="pt-BR" sz="2800" dirty="0" err="1">
                <a:solidFill>
                  <a:srgbClr val="0000FF"/>
                </a:solidFill>
              </a:rPr>
              <a:t>u.f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]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42" name="Retângulo 41"/>
          <p:cNvSpPr/>
          <p:nvPr/>
        </p:nvSpPr>
        <p:spPr>
          <a:xfrm>
            <a:off x="3200067" y="2909887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43" name="Conector reto 42"/>
          <p:cNvCxnSpPr/>
          <p:nvPr/>
        </p:nvCxnSpPr>
        <p:spPr>
          <a:xfrm>
            <a:off x="1656868" y="2895600"/>
            <a:ext cx="4172066" cy="14287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480291" y="3985076"/>
            <a:ext cx="6653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 (</a:t>
            </a:r>
            <a:r>
              <a:rPr lang="pt-BR" altLang="pt-BR" sz="2800" dirty="0" err="1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– d)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(u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).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82747" y="4465453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4" name="Conector reto 23"/>
          <p:cNvCxnSpPr/>
          <p:nvPr/>
        </p:nvCxnSpPr>
        <p:spPr>
          <a:xfrm>
            <a:off x="1821180" y="4550226"/>
            <a:ext cx="1440180" cy="762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lchete esquerdo 3"/>
          <p:cNvSpPr/>
          <p:nvPr/>
        </p:nvSpPr>
        <p:spPr>
          <a:xfrm>
            <a:off x="1714500" y="4123506"/>
            <a:ext cx="106680" cy="841807"/>
          </a:xfrm>
          <a:prstGeom prst="lef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3603927" y="4465453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31" name="Conector reto 30"/>
          <p:cNvCxnSpPr/>
          <p:nvPr/>
        </p:nvCxnSpPr>
        <p:spPr>
          <a:xfrm>
            <a:off x="3604260" y="4550226"/>
            <a:ext cx="1264920" cy="381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lchete esquerdo 43"/>
          <p:cNvSpPr/>
          <p:nvPr/>
        </p:nvSpPr>
        <p:spPr>
          <a:xfrm flipH="1">
            <a:off x="5234940" y="4138746"/>
            <a:ext cx="106680" cy="841807"/>
          </a:xfrm>
          <a:prstGeom prst="lef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26449" y="5837877"/>
            <a:ext cx="1403968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6">
                    <a:lumMod val="50000"/>
                  </a:schemeClr>
                </a:solidFill>
              </a:rPr>
              <a:t>Seja p =</a:t>
            </a:r>
            <a:endParaRPr lang="pt-BR" altLang="pt-B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5898966" y="5606243"/>
            <a:ext cx="1206292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d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5965174" y="600193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 flipV="1">
            <a:off x="5968984" y="6094415"/>
            <a:ext cx="1136274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2610568" y="5837877"/>
            <a:ext cx="2319572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6">
                    <a:lumMod val="50000"/>
                  </a:schemeClr>
                </a:solidFill>
              </a:rPr>
              <a:t>Então (1 – p) =</a:t>
            </a:r>
            <a:endParaRPr lang="pt-BR" altLang="pt-B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4687207" y="600193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2" name="Conector reto 31"/>
          <p:cNvCxnSpPr/>
          <p:nvPr/>
        </p:nvCxnSpPr>
        <p:spPr>
          <a:xfrm>
            <a:off x="4780264" y="6096000"/>
            <a:ext cx="835676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4687207" y="558283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603486" y="583280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468686" y="5606243"/>
            <a:ext cx="1210588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– </a:t>
            </a: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7534894" y="600193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0" name="Conector reto 39"/>
          <p:cNvCxnSpPr/>
          <p:nvPr/>
        </p:nvCxnSpPr>
        <p:spPr>
          <a:xfrm flipV="1">
            <a:off x="7538704" y="6094415"/>
            <a:ext cx="1136274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7173206" y="583280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1" grpId="0"/>
      <p:bldP spid="42" grpId="0"/>
      <p:bldP spid="21" grpId="0"/>
      <p:bldP spid="22" grpId="0"/>
      <p:bldP spid="4" grpId="0" animBg="1"/>
      <p:bldP spid="30" grpId="0"/>
      <p:bldP spid="44" grpId="0" animBg="1"/>
      <p:bldP spid="45" grpId="0"/>
      <p:bldP spid="23" grpId="0"/>
      <p:bldP spid="25" grpId="0"/>
      <p:bldP spid="27" grpId="0"/>
      <p:bldP spid="29" grpId="0"/>
      <p:bldP spid="33" grpId="0"/>
      <p:bldP spid="3" grpId="0"/>
      <p:bldP spid="38" grpId="0"/>
      <p:bldP spid="39" grpId="0"/>
      <p:bldP spid="4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142" y="1273175"/>
            <a:ext cx="387811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f = (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Su</a:t>
            </a:r>
            <a:r>
              <a:rPr lang="pt-BR" altLang="pt-BR" sz="2800" dirty="0" err="1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–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).e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433646" y="1266825"/>
            <a:ext cx="809626" cy="55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=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6387232" y="1072343"/>
            <a:ext cx="104868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–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 err="1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>
                <a:solidFill>
                  <a:srgbClr val="0000FF"/>
                </a:solidFill>
              </a:rPr>
              <a:t>d</a:t>
            </a:r>
            <a:endParaRPr lang="pt-BR" altLang="pt-BR" sz="2800" baseline="-25000" dirty="0">
              <a:solidFill>
                <a:srgbClr val="0000FF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207695" y="1487084"/>
            <a:ext cx="1463862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S(u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13" name="Conector reto 12"/>
          <p:cNvCxnSpPr/>
          <p:nvPr/>
        </p:nvCxnSpPr>
        <p:spPr>
          <a:xfrm>
            <a:off x="6207695" y="1581150"/>
            <a:ext cx="146226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702358" y="5414962"/>
            <a:ext cx="3739283" cy="7651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[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pf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(1 – p)</a:t>
            </a:r>
            <a:r>
              <a:rPr lang="pt-BR" altLang="pt-BR" sz="2800" dirty="0">
                <a:solidFill>
                  <a:srgbClr val="0000FF"/>
                </a:solidFill>
              </a:rPr>
              <a:t>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]</a:t>
            </a:r>
            <a:endParaRPr lang="pt-BR" altLang="pt-BR" sz="16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35" name="Retângulo 34"/>
          <p:cNvSpPr/>
          <p:nvPr/>
        </p:nvSpPr>
        <p:spPr>
          <a:xfrm>
            <a:off x="1365066" y="3617423"/>
            <a:ext cx="1206292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d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416034" y="399787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7" name="Conector reto 36"/>
          <p:cNvCxnSpPr/>
          <p:nvPr/>
        </p:nvCxnSpPr>
        <p:spPr>
          <a:xfrm flipV="1">
            <a:off x="1427464" y="4105595"/>
            <a:ext cx="1113806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480291" y="2094230"/>
            <a:ext cx="6653934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f = e</a:t>
            </a:r>
            <a:r>
              <a:rPr lang="pt-BR" altLang="pt-BR" sz="2800" baseline="30000" dirty="0" smtClean="0">
                <a:solidFill>
                  <a:srgbClr val="0000FF"/>
                </a:solidFill>
              </a:rPr>
              <a:t>-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  (</a:t>
            </a:r>
            <a:r>
              <a:rPr lang="pt-BR" altLang="pt-BR" sz="2800" dirty="0" err="1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– d) f</a:t>
            </a:r>
            <a:r>
              <a:rPr lang="pt-BR" altLang="pt-BR" sz="2800" baseline="-25000" dirty="0" smtClean="0">
                <a:solidFill>
                  <a:srgbClr val="0000FF"/>
                </a:solidFill>
              </a:rPr>
              <a:t>u</a:t>
            </a:r>
            <a:r>
              <a:rPr lang="pt-BR" altLang="pt-BR" sz="2800" dirty="0" smtClean="0">
                <a:solidFill>
                  <a:srgbClr val="0000FF"/>
                </a:solidFill>
              </a:rPr>
              <a:t> + (u – 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rgbClr val="0000FF"/>
                </a:solidFill>
              </a:rPr>
              <a:t>rT</a:t>
            </a:r>
            <a:r>
              <a:rPr lang="pt-BR" altLang="pt-BR" sz="2800" dirty="0" smtClean="0">
                <a:solidFill>
                  <a:srgbClr val="0000FF"/>
                </a:solidFill>
              </a:rPr>
              <a:t>).</a:t>
            </a:r>
            <a:r>
              <a:rPr lang="pt-BR" altLang="pt-BR" sz="2800" dirty="0" err="1" smtClean="0">
                <a:solidFill>
                  <a:srgbClr val="0000FF"/>
                </a:solidFill>
              </a:rPr>
              <a:t>f</a:t>
            </a:r>
            <a:r>
              <a:rPr lang="pt-BR" altLang="pt-BR" sz="2800" baseline="-25000" dirty="0" err="1" smtClean="0">
                <a:solidFill>
                  <a:srgbClr val="0000FF"/>
                </a:solidFill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 </a:t>
            </a:r>
            <a:endParaRPr lang="pt-BR" altLang="pt-BR" sz="2800" baseline="30000" dirty="0">
              <a:solidFill>
                <a:srgbClr val="0000FF"/>
              </a:solidFill>
              <a:latin typeface="Symbol" panose="05050102010706020507" pitchFamily="18" charset="2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1782747" y="2574607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24" name="Conector reto 23"/>
          <p:cNvCxnSpPr/>
          <p:nvPr/>
        </p:nvCxnSpPr>
        <p:spPr>
          <a:xfrm>
            <a:off x="1821180" y="2659380"/>
            <a:ext cx="1440180" cy="762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lchete esquerdo 3"/>
          <p:cNvSpPr/>
          <p:nvPr/>
        </p:nvSpPr>
        <p:spPr>
          <a:xfrm>
            <a:off x="1714500" y="2232660"/>
            <a:ext cx="106680" cy="841807"/>
          </a:xfrm>
          <a:prstGeom prst="lef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3603927" y="2574607"/>
            <a:ext cx="122501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(u </a:t>
            </a:r>
            <a:r>
              <a:rPr lang="pt-BR" altLang="pt-BR" sz="2800" dirty="0">
                <a:solidFill>
                  <a:srgbClr val="0000FF"/>
                </a:solidFill>
              </a:rPr>
              <a:t>– </a:t>
            </a:r>
            <a:r>
              <a:rPr lang="pt-BR" altLang="pt-BR" sz="2800" dirty="0" smtClean="0">
                <a:solidFill>
                  <a:srgbClr val="0000FF"/>
                </a:solidFill>
              </a:rPr>
              <a:t>d)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cxnSp>
        <p:nvCxnSpPr>
          <p:cNvPr id="31" name="Conector reto 30"/>
          <p:cNvCxnSpPr/>
          <p:nvPr/>
        </p:nvCxnSpPr>
        <p:spPr>
          <a:xfrm>
            <a:off x="3604260" y="2659380"/>
            <a:ext cx="1264920" cy="381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lchete esquerdo 43"/>
          <p:cNvSpPr/>
          <p:nvPr/>
        </p:nvSpPr>
        <p:spPr>
          <a:xfrm flipH="1">
            <a:off x="5234940" y="2247900"/>
            <a:ext cx="106680" cy="841807"/>
          </a:xfrm>
          <a:prstGeom prst="leftBracket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126449" y="3849057"/>
            <a:ext cx="1403968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6">
                    <a:lumMod val="50000"/>
                  </a:schemeClr>
                </a:solidFill>
              </a:rPr>
              <a:t>Seja p =</a:t>
            </a:r>
            <a:endParaRPr lang="pt-BR" altLang="pt-B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5898966" y="3617423"/>
            <a:ext cx="1206292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 d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5965174" y="401311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 flipV="1">
            <a:off x="5968984" y="4105595"/>
            <a:ext cx="1136274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2610568" y="3849057"/>
            <a:ext cx="2319572" cy="48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dirty="0" smtClean="0">
                <a:solidFill>
                  <a:schemeClr val="accent6">
                    <a:lumMod val="50000"/>
                  </a:schemeClr>
                </a:solidFill>
              </a:rPr>
              <a:t>Então (1 – p) =</a:t>
            </a:r>
            <a:endParaRPr lang="pt-BR" altLang="pt-BR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4687207" y="401311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2" name="Conector reto 31"/>
          <p:cNvCxnSpPr/>
          <p:nvPr/>
        </p:nvCxnSpPr>
        <p:spPr>
          <a:xfrm>
            <a:off x="4780264" y="4107180"/>
            <a:ext cx="835676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tângulo 32"/>
          <p:cNvSpPr/>
          <p:nvPr/>
        </p:nvSpPr>
        <p:spPr>
          <a:xfrm>
            <a:off x="4687207" y="359401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603486" y="3843985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468686" y="3617423"/>
            <a:ext cx="1210588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– </a:t>
            </a:r>
            <a:r>
              <a:rPr lang="pt-BR" altLang="pt-BR" sz="2800" dirty="0" err="1" smtClean="0">
                <a:solidFill>
                  <a:schemeClr val="accent6">
                    <a:lumMod val="50000"/>
                  </a:schemeClr>
                </a:solidFill>
              </a:rPr>
              <a:t>e</a:t>
            </a:r>
            <a:r>
              <a:rPr lang="pt-BR" altLang="pt-BR" sz="2800" baseline="30000" dirty="0" err="1" smtClean="0">
                <a:solidFill>
                  <a:schemeClr val="accent6">
                    <a:lumMod val="50000"/>
                  </a:schemeClr>
                </a:solidFill>
              </a:rPr>
              <a:t>rT</a:t>
            </a:r>
            <a:endParaRPr lang="pt-BR" altLang="pt-BR" sz="2800" baseline="-25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7534894" y="4013114"/>
            <a:ext cx="984565" cy="561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u </a:t>
            </a:r>
            <a:r>
              <a:rPr lang="pt-BR" altLang="pt-BR" sz="2800" dirty="0">
                <a:solidFill>
                  <a:schemeClr val="accent6">
                    <a:lumMod val="50000"/>
                  </a:schemeClr>
                </a:solidFill>
              </a:rPr>
              <a:t>– </a:t>
            </a:r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d</a:t>
            </a:r>
            <a:endParaRPr lang="pt-BR" alt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0" name="Conector reto 39"/>
          <p:cNvCxnSpPr/>
          <p:nvPr/>
        </p:nvCxnSpPr>
        <p:spPr>
          <a:xfrm flipV="1">
            <a:off x="7538704" y="4105595"/>
            <a:ext cx="1136274" cy="1585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7173206" y="3843985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pt-BR" sz="2800" dirty="0" smtClean="0">
                <a:solidFill>
                  <a:schemeClr val="accent6">
                    <a:lumMod val="50000"/>
                  </a:schemeClr>
                </a:solidFill>
              </a:rPr>
              <a:t>=</a:t>
            </a:r>
            <a:endParaRPr lang="pt-BR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0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Considere uma carteira composta por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ativos e uma posição vendida numa opção de compra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Calculando o valor da carteira sem risco: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54100" y="3619499"/>
            <a:ext cx="6194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buAutoNum type="alphaLcParenR"/>
            </a:pPr>
            <a:r>
              <a:rPr lang="pt-BR" altLang="pt-BR" sz="28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Valor da carteira = 22</a:t>
            </a:r>
            <a:r>
              <a:rPr lang="pt-BR" altLang="pt-BR" sz="280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smtClean="0">
                <a:solidFill>
                  <a:srgbClr val="0000FF"/>
                </a:solidFill>
              </a:rPr>
              <a:t> - 1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8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lphaLcParenR" startAt="2"/>
            </a:pPr>
            <a:r>
              <a:rPr lang="pt-BR" altLang="pt-BR" sz="28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	Valor </a:t>
            </a:r>
            <a:r>
              <a:rPr lang="pt-BR" altLang="pt-BR" sz="2800">
                <a:solidFill>
                  <a:srgbClr val="0000FF"/>
                </a:solidFill>
              </a:rPr>
              <a:t>da carteira = </a:t>
            </a:r>
            <a:r>
              <a:rPr lang="pt-BR" altLang="pt-BR" sz="2800" smtClean="0">
                <a:solidFill>
                  <a:srgbClr val="0000FF"/>
                </a:solidFill>
              </a:rPr>
              <a:t>18</a:t>
            </a:r>
            <a:r>
              <a:rPr lang="pt-BR" altLang="pt-BR" sz="280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smtClean="0">
                <a:solidFill>
                  <a:srgbClr val="0000FF"/>
                </a:solidFill>
              </a:rPr>
              <a:t> </a:t>
            </a:r>
            <a:r>
              <a:rPr lang="pt-BR" altLang="pt-BR" sz="2800">
                <a:solidFill>
                  <a:srgbClr val="0000FF"/>
                </a:solidFill>
              </a:rPr>
              <a:t>- 0</a:t>
            </a:r>
          </a:p>
        </p:txBody>
      </p:sp>
    </p:spTree>
    <p:extLst>
      <p:ext uri="{BB962C8B-B14F-4D97-AF65-F5344CB8AC3E}">
        <p14:creationId xmlns:p14="http://schemas.microsoft.com/office/powerpoint/2010/main" val="78677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uiExpand="1" build="p"/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Considere uma carteira composta por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ativos e uma posição vendida numa opção de compra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Calculando o valor da carteira sem risco: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endParaRPr lang="pt-BR" altLang="pt-BR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endParaRPr lang="pt-BR" altLang="pt-BR" sz="28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40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 typeface="+mj-lt"/>
              <a:buAutoNum type="arabicPeriod" startAt="3"/>
            </a:pPr>
            <a:r>
              <a:rPr lang="pt-BR" altLang="pt-BR" sz="2800" dirty="0" smtClean="0">
                <a:solidFill>
                  <a:srgbClr val="000000"/>
                </a:solidFill>
              </a:rPr>
              <a:t>A carteira não terá risco se o valor de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deixar ambos valores finais das carteiras iguais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54100" y="3619499"/>
            <a:ext cx="61944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buAutoNum type="alphaLcParenR"/>
            </a:pPr>
            <a:r>
              <a:rPr lang="pt-BR" altLang="pt-BR" sz="24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>
                <a:solidFill>
                  <a:srgbClr val="0000FF"/>
                </a:solidFill>
              </a:rPr>
              <a:t>	</a:t>
            </a:r>
            <a:r>
              <a:rPr lang="pt-BR" altLang="pt-BR" sz="2400" smtClean="0">
                <a:solidFill>
                  <a:srgbClr val="0000FF"/>
                </a:solidFill>
              </a:rPr>
              <a:t>Valor da carteira = 22</a:t>
            </a:r>
            <a:r>
              <a:rPr lang="pt-BR" altLang="pt-BR" sz="240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400" smtClean="0">
                <a:solidFill>
                  <a:srgbClr val="0000FF"/>
                </a:solidFill>
              </a:rPr>
              <a:t> - 1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7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buFont typeface="+mj-lt"/>
              <a:buAutoNum type="alphaLcParenR" startAt="2"/>
            </a:pPr>
            <a:r>
              <a:rPr lang="pt-BR" altLang="pt-BR" sz="24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400" smtClean="0">
                <a:solidFill>
                  <a:srgbClr val="0000FF"/>
                </a:solidFill>
              </a:rPr>
              <a:t>	Valor </a:t>
            </a:r>
            <a:r>
              <a:rPr lang="pt-BR" altLang="pt-BR" sz="2400">
                <a:solidFill>
                  <a:srgbClr val="0000FF"/>
                </a:solidFill>
              </a:rPr>
              <a:t>da carteira = </a:t>
            </a:r>
            <a:r>
              <a:rPr lang="pt-BR" altLang="pt-BR" sz="2400" smtClean="0">
                <a:solidFill>
                  <a:srgbClr val="0000FF"/>
                </a:solidFill>
              </a:rPr>
              <a:t>18</a:t>
            </a:r>
            <a:r>
              <a:rPr lang="pt-BR" altLang="pt-BR" sz="240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400" smtClean="0">
                <a:solidFill>
                  <a:srgbClr val="0000FF"/>
                </a:solidFill>
              </a:rPr>
              <a:t> </a:t>
            </a:r>
            <a:r>
              <a:rPr lang="pt-BR" altLang="pt-BR" sz="2400">
                <a:solidFill>
                  <a:srgbClr val="0000FF"/>
                </a:solidFill>
              </a:rPr>
              <a:t>- 0</a:t>
            </a:r>
          </a:p>
        </p:txBody>
      </p:sp>
    </p:spTree>
    <p:extLst>
      <p:ext uri="{BB962C8B-B14F-4D97-AF65-F5344CB8AC3E}">
        <p14:creationId xmlns:p14="http://schemas.microsoft.com/office/powerpoint/2010/main" val="84485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Considere uma carteira composta por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ativos e uma posição vendida numa opção de compra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Calculando o valor da carteira sem risco</a:t>
            </a:r>
            <a:endParaRPr lang="pt-BR" altLang="pt-BR" sz="40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 typeface="+mj-lt"/>
              <a:buAutoNum type="arabicPeriod" startAt="3"/>
            </a:pPr>
            <a:r>
              <a:rPr lang="pt-BR" altLang="pt-BR" sz="2800" dirty="0" smtClean="0">
                <a:solidFill>
                  <a:srgbClr val="000000"/>
                </a:solidFill>
              </a:rPr>
              <a:t>A carteira não terá risco se o valor de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deixar ambos valores finais das carteiras iguais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57276" y="4816475"/>
            <a:ext cx="25908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22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- 1 </a:t>
            </a:r>
            <a:r>
              <a:rPr lang="pt-BR" altLang="pt-BR" sz="2800" dirty="0">
                <a:solidFill>
                  <a:srgbClr val="0000FF"/>
                </a:solidFill>
              </a:rPr>
              <a:t>= </a:t>
            </a:r>
            <a:r>
              <a:rPr lang="pt-BR" altLang="pt-BR" sz="2800" dirty="0" smtClean="0">
                <a:solidFill>
                  <a:srgbClr val="0000FF"/>
                </a:solidFill>
              </a:rPr>
              <a:t>18</a:t>
            </a: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4D</a:t>
            </a:r>
            <a:r>
              <a:rPr lang="pt-BR" altLang="pt-BR" sz="2800" dirty="0" smtClean="0">
                <a:solidFill>
                  <a:srgbClr val="0000FF"/>
                </a:solidFill>
              </a:rPr>
              <a:t> = 1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FF"/>
                </a:solidFill>
              </a:rPr>
              <a:t> </a:t>
            </a:r>
            <a:r>
              <a:rPr lang="pt-BR" altLang="pt-BR" sz="2800" dirty="0">
                <a:solidFill>
                  <a:srgbClr val="0000FF"/>
                </a:solidFill>
              </a:rPr>
              <a:t>= </a:t>
            </a:r>
            <a:r>
              <a:rPr lang="pt-BR" altLang="pt-BR" sz="2800" dirty="0" smtClean="0">
                <a:solidFill>
                  <a:srgbClr val="0000FF"/>
                </a:solidFill>
              </a:rPr>
              <a:t>0,25</a:t>
            </a:r>
            <a:endParaRPr lang="pt-BR" altLang="pt-BR" sz="2800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403726" y="5207001"/>
            <a:ext cx="3530599" cy="11366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Carteira: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FF"/>
                </a:solidFill>
              </a:rPr>
              <a:t>0,25 ativo e 1 opção</a:t>
            </a:r>
            <a:endParaRPr lang="pt-BR" altLang="pt-BR" sz="2800" dirty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04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7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68300" y="1997075"/>
            <a:ext cx="84137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Considere uma carteira composta por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ativos e uma posição vendida numa opção de compra</a:t>
            </a:r>
          </a:p>
          <a:p>
            <a:pPr eaLnBrk="1" hangingPunct="1">
              <a:lnSpc>
                <a:spcPct val="120000"/>
              </a:lnSpc>
              <a:buFontTx/>
              <a:buAutoNum type="arabicPeriod"/>
            </a:pPr>
            <a:r>
              <a:rPr lang="pt-BR" altLang="pt-BR" sz="2800" dirty="0" smtClean="0">
                <a:solidFill>
                  <a:srgbClr val="000000"/>
                </a:solidFill>
              </a:rPr>
              <a:t>Calculando o valor da carteira sem risco</a:t>
            </a:r>
            <a:endParaRPr lang="pt-BR" altLang="pt-BR" sz="40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Font typeface="+mj-lt"/>
              <a:buAutoNum type="arabicPeriod" startAt="3"/>
            </a:pPr>
            <a:r>
              <a:rPr lang="pt-BR" altLang="pt-BR" sz="2800" dirty="0" smtClean="0">
                <a:solidFill>
                  <a:srgbClr val="000000"/>
                </a:solidFill>
              </a:rPr>
              <a:t>A carteira não terá risco se o valor de </a:t>
            </a:r>
            <a:r>
              <a:rPr lang="pt-BR" altLang="pt-BR" sz="2800" dirty="0" smtClean="0">
                <a:solidFill>
                  <a:srgbClr val="000000"/>
                </a:solidFill>
                <a:latin typeface="Symbol" panose="05050102010706020507" pitchFamily="18" charset="2"/>
              </a:rPr>
              <a:t>D</a:t>
            </a:r>
            <a:r>
              <a:rPr lang="pt-BR" altLang="pt-BR" sz="2800" dirty="0" smtClean="0">
                <a:solidFill>
                  <a:srgbClr val="000000"/>
                </a:solidFill>
              </a:rPr>
              <a:t> deixar ambos valores finais da </a:t>
            </a:r>
            <a:r>
              <a:rPr lang="pt-BR" altLang="pt-BR" sz="2800" dirty="0" err="1" smtClean="0">
                <a:solidFill>
                  <a:srgbClr val="000000"/>
                </a:solidFill>
              </a:rPr>
              <a:t>cateira</a:t>
            </a:r>
            <a:r>
              <a:rPr lang="pt-BR" altLang="pt-BR" sz="2800" dirty="0" smtClean="0">
                <a:solidFill>
                  <a:srgbClr val="000000"/>
                </a:solidFill>
              </a:rPr>
              <a:t> iguais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3413" y="5187950"/>
            <a:ext cx="3530599" cy="11366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Carteira: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0,25 ativo e 1 opção</a:t>
            </a:r>
            <a:endParaRPr lang="pt-BR" altLang="pt-BR" sz="280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352925" y="4711700"/>
            <a:ext cx="4689476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AutoNum type="alphaLcParenR"/>
            </a:pPr>
            <a:r>
              <a:rPr lang="pt-BR" altLang="pt-BR" sz="28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22.0,25 – 1 = 4,5</a:t>
            </a:r>
            <a:endParaRPr lang="pt-BR" altLang="pt-BR" sz="8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pt-BR" altLang="pt-BR" sz="28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	18.0,25 </a:t>
            </a:r>
            <a:r>
              <a:rPr lang="pt-BR" altLang="pt-BR" sz="2800">
                <a:solidFill>
                  <a:srgbClr val="0000FF"/>
                </a:solidFill>
              </a:rPr>
              <a:t>– </a:t>
            </a:r>
            <a:r>
              <a:rPr lang="pt-BR" altLang="pt-BR" sz="2800" smtClean="0">
                <a:solidFill>
                  <a:srgbClr val="0000FF"/>
                </a:solidFill>
              </a:rPr>
              <a:t>0 </a:t>
            </a:r>
            <a:r>
              <a:rPr lang="pt-BR" altLang="pt-BR" sz="2800">
                <a:solidFill>
                  <a:srgbClr val="0000FF"/>
                </a:solidFill>
              </a:rPr>
              <a:t>= 4,5</a:t>
            </a:r>
          </a:p>
        </p:txBody>
      </p:sp>
      <p:sp>
        <p:nvSpPr>
          <p:cNvPr id="2" name="Chave esquerda 1"/>
          <p:cNvSpPr/>
          <p:nvPr/>
        </p:nvSpPr>
        <p:spPr>
          <a:xfrm>
            <a:off x="4276725" y="4781550"/>
            <a:ext cx="123825" cy="204152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93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solidFill>
                  <a:srgbClr val="000000"/>
                </a:solidFill>
              </a:rPr>
              <a:t>Modelo Binomial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57300"/>
            <a:ext cx="6591300" cy="762000"/>
          </a:xfrm>
        </p:spPr>
        <p:txBody>
          <a:bodyPr/>
          <a:lstStyle/>
          <a:p>
            <a:pPr eaLnBrk="1" hangingPunct="1">
              <a:lnSpc>
                <a:spcPct val="140000"/>
              </a:lnSpc>
              <a:buFontTx/>
              <a:buNone/>
            </a:pPr>
            <a:r>
              <a:rPr lang="pt-BR" altLang="pt-BR" sz="2800" b="1" smtClean="0">
                <a:solidFill>
                  <a:srgbClr val="000000"/>
                </a:solidFill>
              </a:rPr>
              <a:t>Exemplo – Passo único: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298449" y="4044950"/>
            <a:ext cx="8550275" cy="240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Na ausência de oportunidade de arbitragem, carteira sem risco rendem taxa de juros livre de risco.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dirty="0" smtClean="0">
                <a:solidFill>
                  <a:srgbClr val="000000"/>
                </a:solidFill>
              </a:rPr>
              <a:t>Considerando taxa livre de risco = 12% a.a.</a:t>
            </a:r>
            <a:endParaRPr lang="pt-BR" altLang="pt-BR" sz="2800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33413" y="2225675"/>
            <a:ext cx="3530599" cy="11366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Carteira: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0,25 ativo e 1 opção</a:t>
            </a:r>
            <a:endParaRPr lang="pt-BR" altLang="pt-BR" sz="280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pt-BR" altLang="pt-BR" sz="2800">
              <a:solidFill>
                <a:srgbClr val="0000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352925" y="1749425"/>
            <a:ext cx="4689476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FFFFF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AutoNum type="alphaLcParenR"/>
            </a:pPr>
            <a:r>
              <a:rPr lang="pt-BR" altLang="pt-BR" sz="2800" smtClean="0">
                <a:solidFill>
                  <a:srgbClr val="0000FF"/>
                </a:solidFill>
              </a:rPr>
              <a:t>se o preço atingir $ 22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>
                <a:solidFill>
                  <a:srgbClr val="0000FF"/>
                </a:solidFill>
              </a:rPr>
              <a:t>	</a:t>
            </a:r>
            <a:r>
              <a:rPr lang="pt-BR" altLang="pt-BR" sz="2800" smtClean="0">
                <a:solidFill>
                  <a:srgbClr val="0000FF"/>
                </a:solidFill>
              </a:rPr>
              <a:t>22.0,25 – 1 = 4,5</a:t>
            </a:r>
            <a:endParaRPr lang="pt-BR" altLang="pt-BR" sz="800">
              <a:solidFill>
                <a:srgbClr val="0000FF"/>
              </a:solidFill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lphaLcParenR" startAt="2"/>
            </a:pPr>
            <a:r>
              <a:rPr lang="pt-BR" altLang="pt-BR" sz="2800" smtClean="0">
                <a:solidFill>
                  <a:srgbClr val="0000FF"/>
                </a:solidFill>
              </a:rPr>
              <a:t>se o preço cair para $ 18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pt-BR" altLang="pt-BR" sz="2800" smtClean="0">
                <a:solidFill>
                  <a:srgbClr val="0000FF"/>
                </a:solidFill>
              </a:rPr>
              <a:t>	18.0,25 </a:t>
            </a:r>
            <a:r>
              <a:rPr lang="pt-BR" altLang="pt-BR" sz="2800">
                <a:solidFill>
                  <a:srgbClr val="0000FF"/>
                </a:solidFill>
              </a:rPr>
              <a:t>– </a:t>
            </a:r>
            <a:r>
              <a:rPr lang="pt-BR" altLang="pt-BR" sz="2800" smtClean="0">
                <a:solidFill>
                  <a:srgbClr val="0000FF"/>
                </a:solidFill>
              </a:rPr>
              <a:t>0 </a:t>
            </a:r>
            <a:r>
              <a:rPr lang="pt-BR" altLang="pt-BR" sz="2800">
                <a:solidFill>
                  <a:srgbClr val="0000FF"/>
                </a:solidFill>
              </a:rPr>
              <a:t>= 4,5</a:t>
            </a:r>
          </a:p>
        </p:txBody>
      </p:sp>
      <p:sp>
        <p:nvSpPr>
          <p:cNvPr id="2" name="Chave esquerda 1"/>
          <p:cNvSpPr/>
          <p:nvPr/>
        </p:nvSpPr>
        <p:spPr>
          <a:xfrm>
            <a:off x="4276725" y="1819275"/>
            <a:ext cx="123825" cy="2041525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82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4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7270</TotalTime>
  <Words>2468</Words>
  <Application>Microsoft Office PowerPoint</Application>
  <PresentationFormat>Apresentação na tela (4:3)</PresentationFormat>
  <Paragraphs>545</Paragraphs>
  <Slides>47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47</vt:i4>
      </vt:variant>
    </vt:vector>
  </HeadingPairs>
  <TitlesOfParts>
    <vt:vector size="54" baseType="lpstr">
      <vt:lpstr>Arial</vt:lpstr>
      <vt:lpstr>Cambria Math</vt:lpstr>
      <vt:lpstr>Lucida Sans Unicode</vt:lpstr>
      <vt:lpstr>Symbol</vt:lpstr>
      <vt:lpstr>Tahoma</vt:lpstr>
      <vt:lpstr>Wingdings</vt:lpstr>
      <vt:lpstr>Design padrão</vt:lpstr>
      <vt:lpstr>Apresentação do PowerPoint</vt:lpstr>
      <vt:lpstr>Determinação do Prêmio da Opção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Modelo Binomial</vt:lpstr>
      <vt:lpstr>Anexo MAtemático</vt:lpstr>
      <vt:lpstr>Modelo Binomial</vt:lpstr>
      <vt:lpstr>Modelo Binomial</vt:lpstr>
      <vt:lpstr>Modelo Binomial</vt:lpstr>
      <vt:lpstr>Modelo Binomial</vt:lpstr>
      <vt:lpstr>Modelo Binomial</vt:lpstr>
      <vt:lpstr>Modelo Binomial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Derivativos Financeiros</dc:title>
  <dc:creator>Cliente</dc:creator>
  <cp:lastModifiedBy>Roberto Arruda de Souza Lima</cp:lastModifiedBy>
  <cp:revision>171</cp:revision>
  <cp:lastPrinted>2018-05-21T19:17:49Z</cp:lastPrinted>
  <dcterms:created xsi:type="dcterms:W3CDTF">2005-10-15T00:30:50Z</dcterms:created>
  <dcterms:modified xsi:type="dcterms:W3CDTF">2019-05-21T10:12:31Z</dcterms:modified>
</cp:coreProperties>
</file>