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71" r:id="rId7"/>
    <p:sldId id="268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2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84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4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01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5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68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5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1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52C3-881A-48AF-8363-2B6F75E7EFCD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60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Aula </a:t>
            </a:r>
            <a:r>
              <a:rPr lang="pt-BR"/>
              <a:t>5</a:t>
            </a:r>
            <a:r>
              <a:rPr lang="pt-BR" smtClean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Teorias do Crescimento e do Desenvolvimento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7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estruturalistas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8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400" b="1" dirty="0"/>
              <a:t>Referências</a:t>
            </a:r>
            <a:endParaRPr lang="pt-BR" sz="4400" b="1" dirty="0" smtClean="0"/>
          </a:p>
          <a:p>
            <a:r>
              <a:rPr lang="pt-BR" dirty="0"/>
              <a:t>Oliveira, R.; </a:t>
            </a:r>
            <a:r>
              <a:rPr lang="pt-BR" dirty="0" err="1"/>
              <a:t>Gennari</a:t>
            </a:r>
            <a:r>
              <a:rPr lang="pt-BR" dirty="0"/>
              <a:t>, A.M. (2009). </a:t>
            </a:r>
            <a:r>
              <a:rPr lang="pt-BR" b="1" dirty="0"/>
              <a:t>História do Pensamento Econômico. </a:t>
            </a:r>
            <a:r>
              <a:rPr lang="pt-BR" dirty="0"/>
              <a:t>São Paulo: Saraiva.</a:t>
            </a:r>
          </a:p>
          <a:p>
            <a:r>
              <a:rPr lang="pt-BR" dirty="0"/>
              <a:t>Oliveira, C.A.B. </a:t>
            </a:r>
            <a:r>
              <a:rPr lang="pt-BR" b="1" dirty="0"/>
              <a:t>Processo de Industrialização do capitalismo originário ao atrasado</a:t>
            </a:r>
            <a:r>
              <a:rPr lang="pt-BR" dirty="0"/>
              <a:t>. São Paulo: UNESP, Campinas: UNICAMP, 2003.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07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do crescimento e do desenvolvimento sempre estiveram presentes desde os Clássicos</a:t>
            </a:r>
          </a:p>
          <a:p>
            <a:r>
              <a:rPr lang="pt-BR" dirty="0" smtClean="0"/>
              <a:t>Convicção no equilíbrio estático, tolheu marginalistas e neoclássicos  a contribuírem nesta reflexão; crises e desequilíbrios eram tidos como estágios temporários, situações transitórias</a:t>
            </a:r>
          </a:p>
          <a:p>
            <a:r>
              <a:rPr lang="pt-BR" dirty="0" smtClean="0"/>
              <a:t>Institucionalistas e históricos se incumbiam da problemática, assim como marxistas e teóricos dos ciclos econômicos (</a:t>
            </a:r>
            <a:r>
              <a:rPr lang="pt-BR" dirty="0" err="1" smtClean="0"/>
              <a:t>Michell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No século XX a discussão é retomada com a contribuição de </a:t>
            </a:r>
            <a:r>
              <a:rPr lang="pt-BR" dirty="0" err="1" smtClean="0"/>
              <a:t>Shumpeter</a:t>
            </a:r>
            <a:r>
              <a:rPr lang="pt-BR" dirty="0" smtClean="0"/>
              <a:t> (1912), seguindo-se </a:t>
            </a:r>
            <a:r>
              <a:rPr lang="pt-BR" dirty="0" err="1" smtClean="0"/>
              <a:t>Nurkse</a:t>
            </a:r>
            <a:r>
              <a:rPr lang="pt-BR" dirty="0" smtClean="0"/>
              <a:t>, Lewis, </a:t>
            </a:r>
            <a:r>
              <a:rPr lang="pt-BR" dirty="0" err="1" smtClean="0"/>
              <a:t>Shultz</a:t>
            </a:r>
            <a:r>
              <a:rPr lang="pt-BR" dirty="0" smtClean="0"/>
              <a:t>, Kuznets, </a:t>
            </a:r>
            <a:r>
              <a:rPr lang="pt-BR" dirty="0" err="1" smtClean="0"/>
              <a:t>Rostow</a:t>
            </a:r>
            <a:r>
              <a:rPr lang="pt-BR" dirty="0" smtClean="0"/>
              <a:t>, </a:t>
            </a:r>
            <a:r>
              <a:rPr lang="pt-BR" dirty="0" err="1" smtClean="0"/>
              <a:t>Hirschmnn</a:t>
            </a:r>
            <a:r>
              <a:rPr lang="pt-BR" dirty="0" smtClean="0"/>
              <a:t> e </a:t>
            </a:r>
            <a:r>
              <a:rPr lang="pt-BR" dirty="0" err="1" smtClean="0"/>
              <a:t>Prebish</a:t>
            </a:r>
            <a:r>
              <a:rPr lang="pt-BR" dirty="0" smtClean="0"/>
              <a:t>, além de Keynes.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8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461779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 smtClean="0"/>
              <a:t>Ragnar</a:t>
            </a:r>
            <a:r>
              <a:rPr lang="pt-BR" dirty="0" smtClean="0"/>
              <a:t> </a:t>
            </a:r>
            <a:r>
              <a:rPr lang="pt-BR" b="1" dirty="0" err="1" smtClean="0"/>
              <a:t>Nurkse</a:t>
            </a:r>
            <a:r>
              <a:rPr lang="pt-BR" dirty="0" smtClean="0"/>
              <a:t> – nascido na  </a:t>
            </a:r>
            <a:r>
              <a:rPr lang="pt-BR" dirty="0"/>
              <a:t>Estônia, Ragnar </a:t>
            </a:r>
            <a:r>
              <a:rPr lang="pt-BR" dirty="0" err="1"/>
              <a:t>Nurkse</a:t>
            </a:r>
            <a:r>
              <a:rPr lang="pt-BR" dirty="0"/>
              <a:t> estudou nas Universidades de Tartu, </a:t>
            </a:r>
            <a:r>
              <a:rPr lang="pt-BR" dirty="0" smtClean="0"/>
              <a:t>Edimburgo (1928) </a:t>
            </a:r>
            <a:r>
              <a:rPr lang="pt-BR" dirty="0"/>
              <a:t>e </a:t>
            </a:r>
            <a:r>
              <a:rPr lang="pt-BR" dirty="0" smtClean="0"/>
              <a:t>Viena (1932), </a:t>
            </a:r>
            <a:r>
              <a:rPr lang="pt-BR" dirty="0"/>
              <a:t>onde foi muito influenciado pela </a:t>
            </a:r>
            <a:r>
              <a:rPr lang="pt-BR" b="1" dirty="0"/>
              <a:t>Escola </a:t>
            </a:r>
            <a:r>
              <a:rPr lang="pt-BR" b="1" dirty="0" smtClean="0"/>
              <a:t>Austríaca</a:t>
            </a:r>
            <a:r>
              <a:rPr lang="pt-BR" dirty="0" smtClean="0"/>
              <a:t>, mas no pós-guerra aproximou-se da Escola </a:t>
            </a:r>
            <a:r>
              <a:rPr lang="pt-BR" dirty="0" err="1" smtClean="0"/>
              <a:t>Keynesiana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E</a:t>
            </a:r>
            <a:r>
              <a:rPr lang="pt-BR" dirty="0" smtClean="0"/>
              <a:t>studioso dos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econômicos internacionais</a:t>
            </a:r>
            <a:r>
              <a:rPr lang="pt-BR" dirty="0" smtClean="0"/>
              <a:t>: movimento do capital internacional, do comércio internacional, das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crises monetárias</a:t>
            </a:r>
            <a:r>
              <a:rPr lang="pt-BR" dirty="0" smtClean="0"/>
              <a:t>, voltou-se ao tema do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Conceituou subdesenvolvimento: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de insuficiência de capital para alocar adequadamente os recursos</a:t>
            </a:r>
            <a:r>
              <a:rPr lang="pt-BR" dirty="0" smtClean="0"/>
              <a:t> (</a:t>
            </a:r>
            <a:r>
              <a:rPr lang="pt-BR" dirty="0" err="1" smtClean="0"/>
              <a:t>m.o</a:t>
            </a:r>
            <a:r>
              <a:rPr lang="pt-BR" dirty="0" smtClean="0"/>
              <a:t>. e recursos naturais); </a:t>
            </a:r>
            <a:r>
              <a:rPr lang="pt-BR" b="1" dirty="0" smtClean="0"/>
              <a:t>problema de baixo nível de  acumulação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vicioso do subdesenvolvimento e da pobreza</a:t>
            </a:r>
            <a:r>
              <a:rPr lang="pt-BR" dirty="0" smtClean="0"/>
              <a:t>: pobreza → baixos níveis de renda, poupança e </a:t>
            </a:r>
            <a:r>
              <a:rPr lang="pt-BR" b="1" dirty="0" smtClean="0"/>
              <a:t>investimento</a:t>
            </a:r>
            <a:r>
              <a:rPr lang="pt-BR" dirty="0" smtClean="0"/>
              <a:t> → baixa produtividade → baixo nível de renda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 para romper o ciclo vicioso: </a:t>
            </a:r>
            <a:r>
              <a:rPr lang="pt-BR" b="1" dirty="0" smtClean="0"/>
              <a:t>ampliar a renda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 industrialização voltada ao mercado interno e conjugada a um desenvolvimento da agricultura </a:t>
            </a:r>
            <a:r>
              <a:rPr lang="pt-BR" dirty="0" smtClean="0"/>
              <a:t>→ ampliar para o mercado externo: defende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crescimento setorial equilibrado, </a:t>
            </a:r>
            <a:r>
              <a:rPr lang="pt-BR" dirty="0" smtClean="0"/>
              <a:t>contrapondo-se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ao crescimento baseado num setor dinâmico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política ativa do Estado.</a:t>
            </a:r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Theodore</a:t>
            </a:r>
            <a:r>
              <a:rPr lang="pt-BR" dirty="0" smtClean="0"/>
              <a:t> </a:t>
            </a:r>
            <a:r>
              <a:rPr lang="pt-BR" b="1" dirty="0" smtClean="0"/>
              <a:t>W. Schultz</a:t>
            </a:r>
            <a:r>
              <a:rPr lang="pt-BR" dirty="0" smtClean="0"/>
              <a:t> (1902-1998): </a:t>
            </a:r>
            <a:r>
              <a:rPr lang="pt-BR" dirty="0"/>
              <a:t>obteve o Prêmio Nobel de Economia em </a:t>
            </a:r>
            <a:r>
              <a:rPr lang="pt-BR" dirty="0" smtClean="0"/>
              <a:t>1979, </a:t>
            </a:r>
            <a:r>
              <a:rPr lang="pt-BR" dirty="0"/>
              <a:t>por sua pesquisa </a:t>
            </a:r>
            <a:r>
              <a:rPr lang="pt-BR" dirty="0" smtClean="0"/>
              <a:t>sobre os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dos países em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pt-BR" dirty="0"/>
              <a:t>. </a:t>
            </a:r>
            <a:endParaRPr lang="pt-BR" dirty="0" smtClean="0"/>
          </a:p>
          <a:p>
            <a:r>
              <a:rPr lang="pt-BR" dirty="0"/>
              <a:t>Nascido em Arlington, estudou na Universidade de Wisconsin. Foi professor de economia agrária nas Universidades de Iowa e Chicago. Além de sua especialização em economia agrária, trabalhou também em economia do trabalho, campo no qual realizou contribuições importantes relativas à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 capital humano</a:t>
            </a:r>
            <a:r>
              <a:rPr lang="pt-BR" b="1" dirty="0" smtClean="0"/>
              <a:t>.</a:t>
            </a:r>
          </a:p>
          <a:p>
            <a:r>
              <a:rPr lang="pt-BR" dirty="0" smtClean="0"/>
              <a:t>Defensor do </a:t>
            </a:r>
            <a:r>
              <a:rPr lang="pt-BR" b="1" dirty="0" smtClean="0"/>
              <a:t>crescimento setorial equilibrado </a:t>
            </a:r>
            <a:r>
              <a:rPr lang="pt-BR" dirty="0" smtClean="0"/>
              <a:t>e </a:t>
            </a:r>
            <a:r>
              <a:rPr lang="pt-BR" b="1" dirty="0" smtClean="0"/>
              <a:t>investimento em capital humano</a:t>
            </a:r>
            <a:r>
              <a:rPr lang="pt-BR" dirty="0" smtClean="0"/>
              <a:t>, mais do que o capital fixo.</a:t>
            </a:r>
          </a:p>
          <a:p>
            <a:r>
              <a:rPr lang="pt-BR" dirty="0" smtClean="0"/>
              <a:t>Sua critica às estimativas que indicavam </a:t>
            </a:r>
            <a:r>
              <a:rPr lang="pt-BR" b="1" dirty="0" smtClean="0"/>
              <a:t>redução do estoque de capital em relação a renda no longo prazo</a:t>
            </a:r>
            <a:r>
              <a:rPr lang="pt-BR" dirty="0" smtClean="0"/>
              <a:t>, se referia justamente a desconsideração do capital humano (educação, treinamento, saúde, conhecimentos e habilidades, fatores de ganhos de produtividade e aumento da renda dos trabalhadores)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753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Simon</a:t>
            </a:r>
            <a:r>
              <a:rPr lang="pt-BR" dirty="0" smtClean="0"/>
              <a:t> S. </a:t>
            </a:r>
            <a:r>
              <a:rPr lang="pt-BR" b="1" dirty="0" smtClean="0"/>
              <a:t>Kuznets</a:t>
            </a:r>
            <a:r>
              <a:rPr lang="pt-BR" dirty="0" smtClean="0"/>
              <a:t> (1901-1985): ucraniano, migrou para os EUA, foi aluno de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Mitchell</a:t>
            </a:r>
            <a:r>
              <a:rPr lang="pt-BR" dirty="0" smtClean="0"/>
              <a:t>, dedicou-se aos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estudos comparativos </a:t>
            </a:r>
            <a:r>
              <a:rPr lang="pt-BR" dirty="0" smtClean="0"/>
              <a:t>(história, estatística e teoria)</a:t>
            </a:r>
          </a:p>
          <a:p>
            <a:r>
              <a:rPr lang="pt-BR" dirty="0" smtClean="0"/>
              <a:t> contribuições fundamentais na área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nacional</a:t>
            </a:r>
            <a:r>
              <a:rPr lang="pt-BR" dirty="0" smtClean="0"/>
              <a:t>: conceitos de renda nacional, renda per capita.</a:t>
            </a:r>
          </a:p>
          <a:p>
            <a:r>
              <a:rPr lang="pt-BR" dirty="0" smtClean="0"/>
              <a:t>Características das economias modernas: i) crescente participação da ciência na solução de problemas da produção, recorreu ao conceito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PNB</a:t>
            </a:r>
            <a:r>
              <a:rPr lang="pt-BR" dirty="0" smtClean="0"/>
              <a:t>; </a:t>
            </a:r>
            <a:r>
              <a:rPr lang="pt-BR" dirty="0" err="1" smtClean="0"/>
              <a:t>ii</a:t>
            </a:r>
            <a:r>
              <a:rPr lang="pt-BR" dirty="0" smtClean="0"/>
              <a:t>) relação entre crescimento do produto e da população não é linear, mas dependente da  qualidade dos recursos produtivos, organizativos e nível tecnológico; além dos institucionais, políticos e ideológicos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subdesenvolvidos apresentam principalmente inadequação na ordem institucional </a:t>
            </a:r>
            <a:r>
              <a:rPr lang="pt-BR" dirty="0" smtClean="0"/>
              <a:t>às condições da difusão dos novos conhecimentos tecnológicos.</a:t>
            </a:r>
          </a:p>
          <a:p>
            <a:r>
              <a:rPr lang="pt-BR" dirty="0" smtClean="0"/>
              <a:t>Distribuição: tendência ao aumento de participação dos trabalhadores na renda, resultado dos investimentos em capital humano (valorização do trabalho)</a:t>
            </a:r>
          </a:p>
          <a:p>
            <a:r>
              <a:rPr lang="pt-BR" dirty="0" smtClean="0"/>
              <a:t>Países subdesenvolvidos: curva de Kuznets: desigualdade cresce no início do desenvolvimento,  exceto nos países que realizaram 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agrária.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Curva de Kuznets </a:t>
            </a:r>
            <a:endParaRPr lang="pt-BR" dirty="0"/>
          </a:p>
        </p:txBody>
      </p:sp>
      <p:pic>
        <p:nvPicPr>
          <p:cNvPr id="12" name="Espaço Reservado para Conteúdo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826" y="1690687"/>
            <a:ext cx="8189843" cy="48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Walt W. </a:t>
            </a:r>
            <a:r>
              <a:rPr lang="pt-BR" dirty="0" err="1" smtClean="0"/>
              <a:t>Rostow</a:t>
            </a:r>
            <a:r>
              <a:rPr lang="pt-BR" dirty="0" smtClean="0"/>
              <a:t> (1916-2003) – historiador econômico estadunidense </a:t>
            </a:r>
          </a:p>
          <a:p>
            <a:r>
              <a:rPr lang="pt-BR" dirty="0" smtClean="0"/>
              <a:t>Cambridge 1958 MIT - alternativa a teoria marxista da evolução a partir da luta de classe (relação entre infraestrutura e superestrutura)  e dos modos de produção – </a:t>
            </a:r>
            <a:r>
              <a:rPr lang="pt-BR" b="1" dirty="0" smtClean="0"/>
              <a:t>objetivo criar um modelo</a:t>
            </a:r>
          </a:p>
          <a:p>
            <a:r>
              <a:rPr lang="pt-BR" dirty="0" smtClean="0"/>
              <a:t>Método indutivo - evolução das sociedades apresentava cinco etapas: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i) sociedade tradicional – volume de produção per capita limitado a recursos técnicos restritos: agricultura/patrimonialismo/aristocracia</a:t>
            </a:r>
          </a:p>
          <a:p>
            <a:pPr marL="269875" indent="-269875">
              <a:buNone/>
            </a:pPr>
            <a:r>
              <a:rPr lang="pt-BR" dirty="0" smtClean="0"/>
              <a:t>     </a:t>
            </a:r>
            <a:r>
              <a:rPr lang="pt-BR" dirty="0" err="1" smtClean="0"/>
              <a:t>ii</a:t>
            </a:r>
            <a:r>
              <a:rPr lang="pt-BR" dirty="0" smtClean="0"/>
              <a:t>) </a:t>
            </a:r>
            <a:r>
              <a:rPr lang="pt-BR" b="1" dirty="0" err="1" smtClean="0"/>
              <a:t>take</a:t>
            </a:r>
            <a:r>
              <a:rPr lang="pt-BR" b="1" dirty="0" smtClean="0"/>
              <a:t>-off </a:t>
            </a:r>
            <a:r>
              <a:rPr lang="pt-BR" dirty="0" smtClean="0"/>
              <a:t>(transição: convivência entre tradicional e moderno)precondições para a decolagem: 3 requisitos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modernização da agricultura</a:t>
            </a:r>
            <a:r>
              <a:rPr lang="pt-BR" dirty="0" smtClean="0"/>
              <a:t> (alimentos, matéria prima e fundos);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social básico </a:t>
            </a:r>
            <a:r>
              <a:rPr lang="pt-BR" dirty="0" smtClean="0"/>
              <a:t>(sistema de crédito, infraestrutura, formação do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naciona</a:t>
            </a:r>
            <a:r>
              <a:rPr lang="pt-BR" dirty="0" smtClean="0"/>
              <a:t>l);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elite social empreendedora e modernista </a:t>
            </a:r>
            <a:r>
              <a:rPr lang="pt-BR" dirty="0" smtClean="0"/>
              <a:t>, além de comércio internacional. 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iii</a:t>
            </a:r>
            <a:r>
              <a:rPr lang="pt-BR" dirty="0" smtClean="0"/>
              <a:t>) </a:t>
            </a:r>
            <a:r>
              <a:rPr lang="pt-BR" b="1" dirty="0" smtClean="0"/>
              <a:t>decolagem</a:t>
            </a:r>
            <a:r>
              <a:rPr lang="pt-BR" dirty="0" smtClean="0"/>
              <a:t>: forças do progresso se generalizam e se tornam hegemônicas – novas tecnologias se generalizam, acumulação de capital se intensifica, segmentos políticos comprometidos com a modernização – urbanização e predominância do setor manufatureiro → elevação da renda, poupança e investimento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iv</a:t>
            </a:r>
            <a:r>
              <a:rPr lang="pt-BR" dirty="0" smtClean="0"/>
              <a:t>) </a:t>
            </a:r>
            <a:r>
              <a:rPr lang="pt-BR" b="1" dirty="0" smtClean="0"/>
              <a:t>maturidade</a:t>
            </a:r>
            <a:r>
              <a:rPr lang="pt-BR" dirty="0" smtClean="0"/>
              <a:t> = longo período de progresso, taxas de investimento entre 10% e 20% e a industrialização atinge a autonomia;</a:t>
            </a:r>
          </a:p>
          <a:p>
            <a:pPr marL="269875" indent="-269875">
              <a:buNone/>
            </a:pPr>
            <a:r>
              <a:rPr lang="pt-BR" dirty="0" smtClean="0"/>
              <a:t>     v) </a:t>
            </a:r>
            <a:r>
              <a:rPr lang="pt-BR" b="1" dirty="0" smtClean="0"/>
              <a:t>era do consumo de massa </a:t>
            </a:r>
            <a:r>
              <a:rPr lang="pt-BR" dirty="0" smtClean="0"/>
              <a:t>– elevação da renda per capita,  desindustrialização sadia, inovações voltadas as politicas sociais e/ou setor de bens de consumo (?)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evolução do capitalismo\Mapa II Revolução Industrial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0"/>
            <a:ext cx="61214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0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390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Polêmica </a:t>
            </a:r>
            <a:r>
              <a:rPr lang="pt-BR" dirty="0" err="1" smtClean="0"/>
              <a:t>Rostow</a:t>
            </a:r>
            <a:r>
              <a:rPr lang="pt-BR" dirty="0" smtClean="0"/>
              <a:t> e Kuznets – </a:t>
            </a:r>
            <a:r>
              <a:rPr lang="pt-BR" b="1" dirty="0" smtClean="0"/>
              <a:t>indicativo tecnológico x agregados econômicos </a:t>
            </a:r>
            <a:r>
              <a:rPr lang="pt-BR" dirty="0" smtClean="0"/>
              <a:t>como indicadores de crescimento e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Alexander </a:t>
            </a:r>
            <a:r>
              <a:rPr lang="pt-BR" dirty="0" err="1" smtClean="0"/>
              <a:t>Gerschekron</a:t>
            </a:r>
            <a:r>
              <a:rPr lang="pt-BR" dirty="0" smtClean="0"/>
              <a:t> (1904-1978) nasceu na Rússia – historiador econômico dedicou-se ao estudo das industrializações do século XIX e XX: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atrasados </a:t>
            </a:r>
            <a:r>
              <a:rPr lang="pt-BR" dirty="0" smtClean="0"/>
              <a:t>– industrialização como um </a:t>
            </a:r>
            <a:r>
              <a:rPr lang="pt-BR" b="1" dirty="0" smtClean="0"/>
              <a:t>projeto</a:t>
            </a:r>
            <a:r>
              <a:rPr lang="pt-BR" dirty="0" smtClean="0"/>
              <a:t>, esforço que significa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mobilização de recursos </a:t>
            </a:r>
            <a:r>
              <a:rPr lang="pt-BR" dirty="0" smtClean="0"/>
              <a:t>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eliminação de barreiras institucionais </a:t>
            </a:r>
            <a:r>
              <a:rPr lang="pt-BR" dirty="0" smtClean="0"/>
              <a:t>→ fundamental 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intervencionismo estatal </a:t>
            </a:r>
            <a:r>
              <a:rPr lang="pt-BR" dirty="0" smtClean="0"/>
              <a:t>e empreendedorismo.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“Atraso” econômico como vantagem </a:t>
            </a:r>
            <a:r>
              <a:rPr lang="pt-BR" dirty="0">
                <a:cs typeface="Arial" charset="0"/>
              </a:rPr>
              <a:t>→</a:t>
            </a:r>
            <a:r>
              <a:rPr lang="pt-BR" dirty="0" smtClean="0"/>
              <a:t> pular etapas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1580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856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Aula 5  Teorias do Crescimento e do Desenvolvimento </vt:lpstr>
      <vt:lpstr>Teorias do Crescimento e do Desenvolvimento</vt:lpstr>
      <vt:lpstr>Teorias do Crescimento e do Desenvolvimento</vt:lpstr>
      <vt:lpstr>Teorias do Crescimento e do Desenvolvimento</vt:lpstr>
      <vt:lpstr>Teorias do Crescimento e do Desenvolvimento</vt:lpstr>
      <vt:lpstr>Curva de Kuznets </vt:lpstr>
      <vt:lpstr>Teorias do Crescimento e do Desenvolvimento</vt:lpstr>
      <vt:lpstr>Apresentação do PowerPoint</vt:lpstr>
      <vt:lpstr>Teorias do Crescimento e do Desenvolvimento</vt:lpstr>
      <vt:lpstr>Teorias estruturalistas do crescimento e do desenvolvimento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  Teorias do Crescimento e do Desenvolvimento</dc:title>
  <dc:creator>USP</dc:creator>
  <cp:lastModifiedBy>User</cp:lastModifiedBy>
  <cp:revision>51</cp:revision>
  <dcterms:created xsi:type="dcterms:W3CDTF">2014-09-17T23:25:57Z</dcterms:created>
  <dcterms:modified xsi:type="dcterms:W3CDTF">2023-10-01T22:28:28Z</dcterms:modified>
</cp:coreProperties>
</file>