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5" r:id="rId3"/>
    <p:sldId id="300" r:id="rId4"/>
    <p:sldId id="371" r:id="rId5"/>
    <p:sldId id="369" r:id="rId6"/>
    <p:sldId id="368" r:id="rId7"/>
    <p:sldId id="418" r:id="rId8"/>
    <p:sldId id="374" r:id="rId9"/>
    <p:sldId id="384" r:id="rId10"/>
    <p:sldId id="388" r:id="rId11"/>
    <p:sldId id="389" r:id="rId12"/>
    <p:sldId id="390" r:id="rId13"/>
    <p:sldId id="391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8"/>
    <p:restoredTop sz="94643"/>
  </p:normalViewPr>
  <p:slideViewPr>
    <p:cSldViewPr>
      <p:cViewPr>
        <p:scale>
          <a:sx n="56" d="100"/>
          <a:sy n="56" d="100"/>
        </p:scale>
        <p:origin x="128" y="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AC7B0-86EF-0743-8888-CF2029213E7A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5539-AF2C-B144-A292-282B8E5BB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95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Lei de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0021-0DB0-4600-8DD0-164FD133750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Lei de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00021-0DB0-4600-8DD0-164FD133750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2">
            <a:extLst>
              <a:ext uri="{FF2B5EF4-FFF2-40B4-BE49-F238E27FC236}">
                <a16:creationId xmlns:a16="http://schemas.microsoft.com/office/drawing/2014/main" id="{AB39FECD-1F01-2B78-7421-586CD60A4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15">
            <a:extLst>
              <a:ext uri="{FF2B5EF4-FFF2-40B4-BE49-F238E27FC236}">
                <a16:creationId xmlns:a16="http://schemas.microsoft.com/office/drawing/2014/main" id="{BC435A34-2CF4-804C-05E5-1E29D627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90F4-F56F-334B-9513-DD48DEFAD2B2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6" name="Espaço Reservado para Rodapé 1">
            <a:extLst>
              <a:ext uri="{FF2B5EF4-FFF2-40B4-BE49-F238E27FC236}">
                <a16:creationId xmlns:a16="http://schemas.microsoft.com/office/drawing/2014/main" id="{41FE0602-F6D2-86A3-6D10-0C3BB5663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4">
            <a:extLst>
              <a:ext uri="{FF2B5EF4-FFF2-40B4-BE49-F238E27FC236}">
                <a16:creationId xmlns:a16="http://schemas.microsoft.com/office/drawing/2014/main" id="{A411B475-C78C-C899-8411-19FD9941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96274B01-ED29-344C-8252-8D03219236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224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0">
            <a:extLst>
              <a:ext uri="{FF2B5EF4-FFF2-40B4-BE49-F238E27FC236}">
                <a16:creationId xmlns:a16="http://schemas.microsoft.com/office/drawing/2014/main" id="{6C948730-ED3F-1F73-7E07-5926298C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D927-88CC-7046-91A5-63DF4C23A682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5" name="Espaço Reservado para Rodapé 27">
            <a:extLst>
              <a:ext uri="{FF2B5EF4-FFF2-40B4-BE49-F238E27FC236}">
                <a16:creationId xmlns:a16="http://schemas.microsoft.com/office/drawing/2014/main" id="{23EB35BF-FBD6-566F-A476-70E955F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>
            <a:extLst>
              <a:ext uri="{FF2B5EF4-FFF2-40B4-BE49-F238E27FC236}">
                <a16:creationId xmlns:a16="http://schemas.microsoft.com/office/drawing/2014/main" id="{957F45AF-841B-2ACB-BA4A-E5848445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A3041-7369-1A46-8A09-E56FA7130E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00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2BB219-6440-F7FF-A302-CDDE2E99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7D26-DB8E-7848-BBCC-0DB0D9913A49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57890B-9614-25DA-DF89-71B6777F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656912-1769-A26C-FF26-F1B78124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0FC6A-B266-7140-B849-94599B6C4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987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4">
            <a:extLst>
              <a:ext uri="{FF2B5EF4-FFF2-40B4-BE49-F238E27FC236}">
                <a16:creationId xmlns:a16="http://schemas.microsoft.com/office/drawing/2014/main" id="{69CADB03-203F-C4DC-CFD5-1E9C480B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8CB7-95FB-744F-A70D-5C7139A677C6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5" name="Espaço Reservado para Rodapé 18">
            <a:extLst>
              <a:ext uri="{FF2B5EF4-FFF2-40B4-BE49-F238E27FC236}">
                <a16:creationId xmlns:a16="http://schemas.microsoft.com/office/drawing/2014/main" id="{070FA08F-7B32-B436-CD7E-06C58FAB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>
            <a:extLst>
              <a:ext uri="{FF2B5EF4-FFF2-40B4-BE49-F238E27FC236}">
                <a16:creationId xmlns:a16="http://schemas.microsoft.com/office/drawing/2014/main" id="{E6B06FA8-69BC-DF91-A9DF-EEFE41F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9E1B1F2-B08F-9042-8670-0B2B124F97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00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2">
            <a:extLst>
              <a:ext uri="{FF2B5EF4-FFF2-40B4-BE49-F238E27FC236}">
                <a16:creationId xmlns:a16="http://schemas.microsoft.com/office/drawing/2014/main" id="{7C6E9BFA-8B44-6648-0FAD-8E202A887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18">
            <a:extLst>
              <a:ext uri="{FF2B5EF4-FFF2-40B4-BE49-F238E27FC236}">
                <a16:creationId xmlns:a16="http://schemas.microsoft.com/office/drawing/2014/main" id="{8B4AF6AC-9F7E-BD3D-98DF-A3B2C8C3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679-D1A1-D147-9DD9-50332CCE380E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7" name="Espaço Reservado para Rodapé 10">
            <a:extLst>
              <a:ext uri="{FF2B5EF4-FFF2-40B4-BE49-F238E27FC236}">
                <a16:creationId xmlns:a16="http://schemas.microsoft.com/office/drawing/2014/main" id="{05FF0B27-C90C-8588-33E4-5186FDCD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>
            <a:extLst>
              <a:ext uri="{FF2B5EF4-FFF2-40B4-BE49-F238E27FC236}">
                <a16:creationId xmlns:a16="http://schemas.microsoft.com/office/drawing/2014/main" id="{74380AD4-0958-7EC0-35DD-21FCF8F5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36F68-D8D4-7445-A42B-256A16C7D3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0359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0">
            <a:extLst>
              <a:ext uri="{FF2B5EF4-FFF2-40B4-BE49-F238E27FC236}">
                <a16:creationId xmlns:a16="http://schemas.microsoft.com/office/drawing/2014/main" id="{4FE84778-8028-B6E0-9014-D5CD55A6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64D2-2C51-5941-9195-25E5CDAEA418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6" name="Espaço Reservado para Rodapé 27">
            <a:extLst>
              <a:ext uri="{FF2B5EF4-FFF2-40B4-BE49-F238E27FC236}">
                <a16:creationId xmlns:a16="http://schemas.microsoft.com/office/drawing/2014/main" id="{4E38B138-82CA-062F-70A9-EB6A953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>
            <a:extLst>
              <a:ext uri="{FF2B5EF4-FFF2-40B4-BE49-F238E27FC236}">
                <a16:creationId xmlns:a16="http://schemas.microsoft.com/office/drawing/2014/main" id="{38B028E6-274C-7B68-3FB1-BFCB63CF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742D7-32AD-7740-B7C8-094A02F97E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446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12">
            <a:extLst>
              <a:ext uri="{FF2B5EF4-FFF2-40B4-BE49-F238E27FC236}">
                <a16:creationId xmlns:a16="http://schemas.microsoft.com/office/drawing/2014/main" id="{B35BC748-2A1B-75DB-1F4D-2EB3F938C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Espaço Reservado para Data 9">
            <a:extLst>
              <a:ext uri="{FF2B5EF4-FFF2-40B4-BE49-F238E27FC236}">
                <a16:creationId xmlns:a16="http://schemas.microsoft.com/office/drawing/2014/main" id="{067248F5-121C-5BF4-5EA7-B9EEB029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1E7F-A8A6-2747-879A-A8B601AE6E07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9" name="Espaço Reservado para Rodapé 5">
            <a:extLst>
              <a:ext uri="{FF2B5EF4-FFF2-40B4-BE49-F238E27FC236}">
                <a16:creationId xmlns:a16="http://schemas.microsoft.com/office/drawing/2014/main" id="{709703E2-E9C6-1D18-51EA-52533ABD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>
            <a:extLst>
              <a:ext uri="{FF2B5EF4-FFF2-40B4-BE49-F238E27FC236}">
                <a16:creationId xmlns:a16="http://schemas.microsoft.com/office/drawing/2014/main" id="{509D622B-ABEF-F213-A7E1-561365C2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0ECB400-5BD0-F444-95BA-93EFA7A600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996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0">
            <a:extLst>
              <a:ext uri="{FF2B5EF4-FFF2-40B4-BE49-F238E27FC236}">
                <a16:creationId xmlns:a16="http://schemas.microsoft.com/office/drawing/2014/main" id="{35E0819E-88EA-9D95-40E3-50D95C26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40AA-3829-A24C-AAF8-ABD9D44DBD0B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4" name="Espaço Reservado para Rodapé 27">
            <a:extLst>
              <a:ext uri="{FF2B5EF4-FFF2-40B4-BE49-F238E27FC236}">
                <a16:creationId xmlns:a16="http://schemas.microsoft.com/office/drawing/2014/main" id="{B23BF731-678F-AFAD-4636-2C5E4CF1C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92A694-F270-7450-79B3-B6C5CDE6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FF230-E55D-8345-A28E-88DAC4D7FB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045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>
            <a:extLst>
              <a:ext uri="{FF2B5EF4-FFF2-40B4-BE49-F238E27FC236}">
                <a16:creationId xmlns:a16="http://schemas.microsoft.com/office/drawing/2014/main" id="{DE154589-3324-2EB6-DCE6-13A197F5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14B78-2B31-5646-B190-40158F9B787F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3" name="Espaço Reservado para Rodapé 23">
            <a:extLst>
              <a:ext uri="{FF2B5EF4-FFF2-40B4-BE49-F238E27FC236}">
                <a16:creationId xmlns:a16="http://schemas.microsoft.com/office/drawing/2014/main" id="{F691BD94-33AC-28A7-2EEE-596BD586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>
            <a:extLst>
              <a:ext uri="{FF2B5EF4-FFF2-40B4-BE49-F238E27FC236}">
                <a16:creationId xmlns:a16="http://schemas.microsoft.com/office/drawing/2014/main" id="{A1949CAE-49D4-F767-4F29-BB629989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8D7C3-F963-864B-9BCD-57EE829B6E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159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2">
            <a:extLst>
              <a:ext uri="{FF2B5EF4-FFF2-40B4-BE49-F238E27FC236}">
                <a16:creationId xmlns:a16="http://schemas.microsoft.com/office/drawing/2014/main" id="{221F61FA-F7C2-A3BD-ECB4-E511CA14B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Data 24">
            <a:extLst>
              <a:ext uri="{FF2B5EF4-FFF2-40B4-BE49-F238E27FC236}">
                <a16:creationId xmlns:a16="http://schemas.microsoft.com/office/drawing/2014/main" id="{C1EDB3A8-BDED-8B99-EDEF-78E373CF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776E-4AAD-0A40-BB7A-FCB9A76EABCC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7" name="Espaço Reservado para Rodapé 28">
            <a:extLst>
              <a:ext uri="{FF2B5EF4-FFF2-40B4-BE49-F238E27FC236}">
                <a16:creationId xmlns:a16="http://schemas.microsoft.com/office/drawing/2014/main" id="{CD1138A3-7138-327C-6BFE-39A6F1A4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>
            <a:extLst>
              <a:ext uri="{FF2B5EF4-FFF2-40B4-BE49-F238E27FC236}">
                <a16:creationId xmlns:a16="http://schemas.microsoft.com/office/drawing/2014/main" id="{AFC448FE-0A08-7150-D591-288857D2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DED1-3673-7648-AEE2-97E1B1A404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570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6">
            <a:extLst>
              <a:ext uri="{FF2B5EF4-FFF2-40B4-BE49-F238E27FC236}">
                <a16:creationId xmlns:a16="http://schemas.microsoft.com/office/drawing/2014/main" id="{497EDE1D-27BF-6427-6E2C-E1C58074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EF2E-950A-924D-AE3E-B0EBB3390CF3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205BCF9-11C1-F5D8-FFD3-B9478C8C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30">
            <a:extLst>
              <a:ext uri="{FF2B5EF4-FFF2-40B4-BE49-F238E27FC236}">
                <a16:creationId xmlns:a16="http://schemas.microsoft.com/office/drawing/2014/main" id="{95E8B853-EBF6-AD28-8DD5-5E64F428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E5B7-F8B3-6642-8827-591A2524D2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031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>
            <a:extLst>
              <a:ext uri="{FF2B5EF4-FFF2-40B4-BE49-F238E27FC236}">
                <a16:creationId xmlns:a16="http://schemas.microsoft.com/office/drawing/2014/main" id="{C61D29F0-03AD-CF51-C0F0-D55CA2277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ço Reservado para Texto 7">
            <a:extLst>
              <a:ext uri="{FF2B5EF4-FFF2-40B4-BE49-F238E27FC236}">
                <a16:creationId xmlns:a16="http://schemas.microsoft.com/office/drawing/2014/main" id="{1F35C38C-7DC7-CC89-F8D0-A9A7F2162A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1" name="Espaço Reservado para Data 10">
            <a:extLst>
              <a:ext uri="{FF2B5EF4-FFF2-40B4-BE49-F238E27FC236}">
                <a16:creationId xmlns:a16="http://schemas.microsoft.com/office/drawing/2014/main" id="{63B449A3-2146-1DE9-3639-D9D72DC25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E7CEB3-C9F9-4D47-B4AD-F9E7B8B3E24B}" type="datetimeFigureOut">
              <a:rPr lang="pt-BR"/>
              <a:pPr>
                <a:defRPr/>
              </a:pPr>
              <a:t>27/04/2022</a:t>
            </a:fld>
            <a:endParaRPr lang="pt-BR"/>
          </a:p>
        </p:txBody>
      </p:sp>
      <p:sp>
        <p:nvSpPr>
          <p:cNvPr id="28" name="Espaço Reservado para Rodapé 27">
            <a:extLst>
              <a:ext uri="{FF2B5EF4-FFF2-40B4-BE49-F238E27FC236}">
                <a16:creationId xmlns:a16="http://schemas.microsoft.com/office/drawing/2014/main" id="{9403DE45-D39F-37D5-4FF2-3BD057FAF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A386ED-125C-CD31-C208-1A3FB6EC1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C5F9EEFD-12BA-D54F-BECF-EB32B7240B4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" name="Espaço Reservado para Título 9">
            <a:extLst>
              <a:ext uri="{FF2B5EF4-FFF2-40B4-BE49-F238E27FC236}">
                <a16:creationId xmlns:a16="http://schemas.microsoft.com/office/drawing/2014/main" id="{12972A03-4831-F9F1-C142-CB777A06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Conector reto 8">
            <a:extLst>
              <a:ext uri="{FF2B5EF4-FFF2-40B4-BE49-F238E27FC236}">
                <a16:creationId xmlns:a16="http://schemas.microsoft.com/office/drawing/2014/main" id="{978DFBC6-6986-3F15-BD2C-670EE692F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ector reto 11">
            <a:extLst>
              <a:ext uri="{FF2B5EF4-FFF2-40B4-BE49-F238E27FC236}">
                <a16:creationId xmlns:a16="http://schemas.microsoft.com/office/drawing/2014/main" id="{A19A8FD6-4498-3626-2D94-FCA25F59D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6" r:id="rId4"/>
    <p:sldLayoutId id="2147483762" r:id="rId5"/>
    <p:sldLayoutId id="2147483757" r:id="rId6"/>
    <p:sldLayoutId id="2147483763" r:id="rId7"/>
    <p:sldLayoutId id="2147483764" r:id="rId8"/>
    <p:sldLayoutId id="2147483765" r:id="rId9"/>
    <p:sldLayoutId id="2147483758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2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eduadmuff@yahoo.com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F89BA-05FE-66F2-305F-0919F7BDD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149080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Orçamento público</a:t>
            </a:r>
            <a:br>
              <a:rPr lang="pt-BR" dirty="0"/>
            </a:br>
            <a:r>
              <a:rPr lang="pt-BR" sz="3200" cap="none" dirty="0"/>
              <a:t>Histórico, Modelo e Princípios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3ECF60-DD9D-9702-E782-A37706BA5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5445125"/>
            <a:ext cx="3778250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i="1" dirty="0"/>
              <a:t>Professor Eduardo </a:t>
            </a:r>
            <a:r>
              <a:rPr lang="pt-BR" b="1" i="1" dirty="0" err="1"/>
              <a:t>Gnisci</a:t>
            </a:r>
            <a:endParaRPr lang="pt-BR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F8220E2-504D-46AE-FB72-9450392CAE87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>
                <a:effectLst/>
              </a:rPr>
              <a:t>Plano Plurianual - PPA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8F6D80E-6B2D-3268-44CF-692AB58CA1A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388" y="2420938"/>
            <a:ext cx="8686800" cy="3587750"/>
          </a:xfrm>
        </p:spPr>
        <p:txBody>
          <a:bodyPr/>
          <a:lstStyle/>
          <a:p>
            <a:pPr algn="ctr">
              <a:buFont typeface="Wingdings 2" pitchFamily="2" charset="2"/>
              <a:buNone/>
            </a:pPr>
            <a:r>
              <a:rPr lang="pt-BR" altLang="pt-BR" sz="4800" b="1"/>
              <a:t>Conceito</a:t>
            </a:r>
          </a:p>
          <a:p>
            <a:pPr algn="ctr">
              <a:buFont typeface="Wingdings 2" pitchFamily="2" charset="2"/>
              <a:buNone/>
            </a:pPr>
            <a:endParaRPr lang="pt-BR" altLang="pt-BR" sz="4800" b="1"/>
          </a:p>
          <a:p>
            <a:pPr algn="ctr">
              <a:buFont typeface="Wingdings 2" pitchFamily="2" charset="2"/>
              <a:buNone/>
            </a:pPr>
            <a:r>
              <a:rPr lang="pt-BR" altLang="pt-BR" sz="4800" b="1"/>
              <a:t>Art 165 – CF/88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0C5D5F9-D042-9B58-D560-F6610D28AEDC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>
                <a:effectLst/>
              </a:rPr>
              <a:t>Plano Plurianual - PPA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375AE02-38F0-B9AB-F3FB-72A5E39AB11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06375" y="2060575"/>
            <a:ext cx="8686800" cy="4019550"/>
          </a:xfrm>
        </p:spPr>
        <p:txBody>
          <a:bodyPr/>
          <a:lstStyle/>
          <a:p>
            <a:pPr algn="ctr">
              <a:buFont typeface="Wingdings 2" pitchFamily="2" charset="2"/>
              <a:buNone/>
            </a:pPr>
            <a:r>
              <a:rPr lang="pt-BR" altLang="pt-BR" sz="5400" b="1"/>
              <a:t>Prazos</a:t>
            </a:r>
          </a:p>
          <a:p>
            <a:pPr algn="ctr">
              <a:buFont typeface="Wingdings 2" pitchFamily="2" charset="2"/>
              <a:buNone/>
            </a:pPr>
            <a:endParaRPr lang="pt-BR" altLang="pt-BR" sz="5400" b="1"/>
          </a:p>
          <a:p>
            <a:pPr algn="ctr">
              <a:buFont typeface="Wingdings 2" pitchFamily="2" charset="2"/>
              <a:buNone/>
            </a:pPr>
            <a:r>
              <a:rPr lang="pt-BR" altLang="pt-BR" sz="5400" b="1"/>
              <a:t>Art. 35 §2 ADTC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A094181-F918-08CF-5574-D702E4E4041B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>
                <a:effectLst/>
              </a:rPr>
              <a:t>Plano Plurianual - PPA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A127BBE-94B4-3424-5D28-87DF583EBE0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50825" y="1339850"/>
            <a:ext cx="8686800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2" charset="2"/>
              <a:buNone/>
            </a:pPr>
            <a:r>
              <a:rPr lang="pt-BR" altLang="pt-BR" sz="4800"/>
              <a:t>Objetivos:</a:t>
            </a:r>
          </a:p>
          <a:p>
            <a:pPr>
              <a:lnSpc>
                <a:spcPct val="90000"/>
              </a:lnSpc>
              <a:buFont typeface="Wingdings 2" pitchFamily="2" charset="2"/>
              <a:buNone/>
            </a:pPr>
            <a:endParaRPr lang="pt-BR" altLang="pt-BR" sz="2800"/>
          </a:p>
          <a:p>
            <a:pPr lvl="2">
              <a:lnSpc>
                <a:spcPct val="9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altLang="pt-BR" sz="4400" b="1"/>
              <a:t>Organização por Programas</a:t>
            </a:r>
            <a:endParaRPr lang="pt-BR" altLang="pt-BR" sz="4400"/>
          </a:p>
          <a:p>
            <a:pPr lvl="2">
              <a:lnSpc>
                <a:spcPct val="9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altLang="pt-BR" sz="4400" b="1"/>
              <a:t>Transparência</a:t>
            </a:r>
            <a:r>
              <a:rPr lang="pt-BR" altLang="pt-BR" sz="4400"/>
              <a:t> </a:t>
            </a:r>
          </a:p>
          <a:p>
            <a:pPr lvl="2">
              <a:lnSpc>
                <a:spcPct val="9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altLang="pt-BR" sz="4400" b="1"/>
              <a:t>Parcerias</a:t>
            </a:r>
            <a:r>
              <a:rPr lang="pt-BR" altLang="pt-BR" sz="4400"/>
              <a:t> </a:t>
            </a:r>
          </a:p>
          <a:p>
            <a:pPr lvl="2">
              <a:lnSpc>
                <a:spcPct val="9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altLang="pt-BR" sz="4400" b="1"/>
              <a:t>Gerenciamento</a:t>
            </a:r>
            <a:r>
              <a:rPr lang="pt-BR" altLang="pt-BR" sz="4400"/>
              <a:t> </a:t>
            </a:r>
          </a:p>
          <a:p>
            <a:pPr lvl="2">
              <a:lnSpc>
                <a:spcPct val="9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altLang="pt-BR" sz="4400" b="1"/>
              <a:t>Avaliação</a:t>
            </a:r>
            <a:r>
              <a:rPr lang="pt-BR" altLang="pt-BR" sz="4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FB4A298-05FB-9EBC-E0F6-C5CA3DB9A5A7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>
                <a:effectLst/>
              </a:rPr>
              <a:t>Plano Plurianual - PPA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216CEDE-2099-A2D7-335D-522CDB05758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04800" y="1484313"/>
            <a:ext cx="8686800" cy="4525962"/>
          </a:xfrm>
        </p:spPr>
        <p:txBody>
          <a:bodyPr/>
          <a:lstStyle/>
          <a:p>
            <a:pPr>
              <a:buFont typeface="Wingdings 2" pitchFamily="2" charset="2"/>
              <a:buNone/>
            </a:pPr>
            <a:r>
              <a:rPr lang="pt-BR" altLang="pt-BR" sz="4800"/>
              <a:t>Conteúdo:</a:t>
            </a:r>
          </a:p>
          <a:p>
            <a:pPr>
              <a:buFont typeface="Wingdings 2" pitchFamily="2" charset="2"/>
              <a:buNone/>
            </a:pPr>
            <a:endParaRPr lang="pt-BR" altLang="pt-BR" sz="4800"/>
          </a:p>
          <a:p>
            <a:pPr lvl="2">
              <a:buClr>
                <a:srgbClr val="FF3300"/>
              </a:buClr>
              <a:buSzTx/>
              <a:buFont typeface="Wingdings" pitchFamily="2" charset="2"/>
              <a:buChar char="ü"/>
            </a:pPr>
            <a:r>
              <a:rPr lang="pt-BR" altLang="pt-BR" sz="4800"/>
              <a:t>A Base Estratégica; e</a:t>
            </a:r>
          </a:p>
          <a:p>
            <a:pPr lvl="2">
              <a:buClr>
                <a:srgbClr val="FF3300"/>
              </a:buClr>
              <a:buSzTx/>
              <a:buFont typeface="Wingdings" pitchFamily="2" charset="2"/>
              <a:buChar char="ü"/>
            </a:pPr>
            <a:endParaRPr lang="pt-BR" altLang="pt-BR" sz="4800"/>
          </a:p>
          <a:p>
            <a:pPr lvl="2">
              <a:buClr>
                <a:srgbClr val="FF3300"/>
              </a:buClr>
              <a:buSzTx/>
              <a:buFont typeface="Wingdings" pitchFamily="2" charset="2"/>
              <a:buChar char="ü"/>
            </a:pPr>
            <a:r>
              <a:rPr lang="pt-BR" altLang="pt-BR" sz="4800"/>
              <a:t>Os Programas.</a:t>
            </a:r>
          </a:p>
          <a:p>
            <a:pPr>
              <a:buFont typeface="Wingdings 2" pitchFamily="2" charset="2"/>
              <a:buNone/>
            </a:pPr>
            <a:endParaRPr lang="pt-BR" altLang="pt-BR" sz="6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>
            <a:spLocks/>
          </p:cNvSpPr>
          <p:nvPr/>
        </p:nvSpPr>
        <p:spPr bwMode="auto">
          <a:xfrm>
            <a:off x="539750" y="3789363"/>
            <a:ext cx="8604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pt-BR" sz="4000" b="1" i="1" dirty="0">
                <a:solidFill>
                  <a:srgbClr val="443329"/>
                </a:solidFill>
                <a:latin typeface="Franklin Gothic Book" pitchFamily="34" charset="0"/>
              </a:rPr>
              <a:t>Instrumentos de Integração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pt-BR" sz="4000" b="1" i="1" dirty="0">
                <a:solidFill>
                  <a:srgbClr val="443329"/>
                </a:solidFill>
                <a:latin typeface="Franklin Gothic Book" pitchFamily="34" charset="0"/>
              </a:rPr>
              <a:t>Lei de Diretrizes Orçamentárias - LDO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2AFBC46-98C3-341D-0373-B67B8E01B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body" idx="4294967295"/>
          </p:nvPr>
        </p:nvSpPr>
        <p:spPr>
          <a:xfrm>
            <a:off x="1500166" y="1071546"/>
            <a:ext cx="6399238" cy="5659463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4400" dirty="0"/>
              <a:t>Conceito</a:t>
            </a:r>
          </a:p>
          <a:p>
            <a:pPr>
              <a:lnSpc>
                <a:spcPct val="150000"/>
              </a:lnSpc>
            </a:pPr>
            <a:r>
              <a:rPr lang="pt-BR" sz="4400" dirty="0"/>
              <a:t>Prazos</a:t>
            </a:r>
          </a:p>
          <a:p>
            <a:pPr>
              <a:lnSpc>
                <a:spcPct val="150000"/>
              </a:lnSpc>
            </a:pPr>
            <a:r>
              <a:rPr lang="pt-BR" sz="4400" dirty="0"/>
              <a:t>Características Gerais</a:t>
            </a:r>
          </a:p>
          <a:p>
            <a:pPr>
              <a:lnSpc>
                <a:spcPct val="150000"/>
              </a:lnSpc>
            </a:pPr>
            <a:r>
              <a:rPr lang="pt-BR" sz="4400" dirty="0"/>
              <a:t>Conteúdo</a:t>
            </a:r>
          </a:p>
          <a:p>
            <a:pPr>
              <a:lnSpc>
                <a:spcPct val="150000"/>
              </a:lnSpc>
            </a:pPr>
            <a:r>
              <a:rPr lang="pt-BR" sz="4400" dirty="0"/>
              <a:t>Metas de Resultado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45060" name="Rectangle 4"/>
          <p:cNvSpPr>
            <a:spLocks noGrp="1"/>
          </p:cNvSpPr>
          <p:nvPr>
            <p:ph type="body" idx="4294967295"/>
          </p:nvPr>
        </p:nvSpPr>
        <p:spPr>
          <a:xfrm>
            <a:off x="179388" y="2420938"/>
            <a:ext cx="8686800" cy="3587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4800" b="1" dirty="0"/>
              <a:t>Conceito</a:t>
            </a:r>
          </a:p>
          <a:p>
            <a:pPr algn="ctr">
              <a:buFont typeface="Wingdings 2" pitchFamily="18" charset="2"/>
              <a:buNone/>
            </a:pPr>
            <a:endParaRPr lang="pt-BR" sz="4800" b="1" dirty="0"/>
          </a:p>
          <a:p>
            <a:pPr algn="ctr">
              <a:buFont typeface="Wingdings 2" pitchFamily="18" charset="2"/>
              <a:buNone/>
            </a:pPr>
            <a:r>
              <a:rPr lang="pt-BR" sz="4800" b="1" dirty="0" err="1"/>
              <a:t>Art</a:t>
            </a:r>
            <a:r>
              <a:rPr lang="pt-BR" sz="4800" b="1" dirty="0"/>
              <a:t> 165, § 2 – CF/88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206375" y="2060575"/>
            <a:ext cx="8686800" cy="40195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5400" b="1"/>
              <a:t>Prazos</a:t>
            </a:r>
          </a:p>
          <a:p>
            <a:pPr algn="ctr">
              <a:buFont typeface="Wingdings 2" pitchFamily="18" charset="2"/>
              <a:buNone/>
            </a:pPr>
            <a:endParaRPr lang="pt-BR" sz="5400" b="1"/>
          </a:p>
          <a:p>
            <a:pPr algn="ctr">
              <a:buFont typeface="Wingdings 2" pitchFamily="18" charset="2"/>
              <a:buNone/>
            </a:pPr>
            <a:r>
              <a:rPr lang="pt-BR" sz="5400" b="1"/>
              <a:t>Art. 35 §2 ADTC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71406" y="1214422"/>
            <a:ext cx="8929717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pt-BR" sz="3600" dirty="0"/>
              <a:t>Características Gerais: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pt-BR" sz="3600" dirty="0"/>
          </a:p>
          <a:p>
            <a:pPr marL="811213" lvl="2" indent="-457200" algn="just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3200" dirty="0"/>
              <a:t>Instrumento criado com a Constituição de 1988</a:t>
            </a:r>
          </a:p>
          <a:p>
            <a:pPr marL="811213" lvl="2" indent="-457200" algn="just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endParaRPr lang="pt-BR" sz="3200" dirty="0"/>
          </a:p>
          <a:p>
            <a:pPr marL="811213" lvl="2" indent="-457200" algn="just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3200" dirty="0"/>
              <a:t>Considerado Planejamento Operacional </a:t>
            </a:r>
          </a:p>
          <a:p>
            <a:pPr marL="811213" lvl="2" indent="-457200" algn="just">
              <a:lnSpc>
                <a:spcPct val="150000"/>
              </a:lnSpc>
              <a:buClr>
                <a:srgbClr val="FF3300"/>
              </a:buClr>
              <a:buSzTx/>
              <a:buNone/>
            </a:pPr>
            <a:r>
              <a:rPr lang="pt-BR" sz="3200" dirty="0"/>
              <a:t>	</a:t>
            </a:r>
            <a:r>
              <a:rPr lang="pt-BR" sz="2000" b="1" dirty="0"/>
              <a:t>(Lino Martins da Silva, Contabilidade Governamental, pag. 36)</a:t>
            </a:r>
            <a:endParaRPr lang="pt-BR" sz="2800" b="1" dirty="0"/>
          </a:p>
          <a:p>
            <a:pPr marL="811213" lvl="2" indent="-457200" algn="just">
              <a:lnSpc>
                <a:spcPct val="150000"/>
              </a:lnSpc>
              <a:buClr>
                <a:srgbClr val="FF3300"/>
              </a:buClr>
              <a:buSzTx/>
              <a:buNone/>
            </a:pPr>
            <a:endParaRPr 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339850"/>
            <a:ext cx="8686800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t-BR" sz="4800" dirty="0"/>
              <a:t>Conteúdo: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t-BR" sz="2800" dirty="0"/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Constitucional</a:t>
            </a:r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Legal</a:t>
            </a:r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Específico</a:t>
            </a:r>
            <a:endParaRPr lang="pt-BR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17C06-14DC-B354-613C-5FE83059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50BA7F47-66EB-FB1F-CBBE-8C7FE4C18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3067050"/>
            <a:ext cx="8686800" cy="1514475"/>
          </a:xfrm>
        </p:spPr>
        <p:txBody>
          <a:bodyPr/>
          <a:lstStyle/>
          <a:p>
            <a:pPr algn="ctr" eaLnBrk="1" hangingPunct="1">
              <a:buFont typeface="Wingdings 2" pitchFamily="2" charset="2"/>
              <a:buNone/>
            </a:pPr>
            <a:r>
              <a:rPr lang="pt-BR" altLang="pt-BR" sz="4800" b="1"/>
              <a:t>Processo Histórico</a:t>
            </a:r>
            <a:endParaRPr lang="pt-BR" altLang="pt-BR"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2" y="1285860"/>
          <a:ext cx="8715436" cy="51043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4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b="1" kern="50" dirty="0">
                          <a:solidFill>
                            <a:srgbClr val="FF0000"/>
                          </a:solidFill>
                        </a:rPr>
                        <a:t>CF/1988</a:t>
                      </a:r>
                      <a:endParaRPr lang="pt-BR" sz="1600" b="1" kern="50" dirty="0">
                        <a:solidFill>
                          <a:srgbClr val="FF0000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40317" marR="403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b="1" kern="50" dirty="0">
                          <a:solidFill>
                            <a:srgbClr val="FF0000"/>
                          </a:solidFill>
                        </a:rPr>
                        <a:t>LRF/2000</a:t>
                      </a:r>
                      <a:endParaRPr lang="pt-BR" sz="1600" b="1" kern="50" dirty="0">
                        <a:solidFill>
                          <a:srgbClr val="FF0000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40317" marR="4031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759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fixação de metas e prioridades</a:t>
                      </a:r>
                      <a:endParaRPr lang="pt-BR" sz="14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Orientação para elaboração da LOA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alterações na legislação tributária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estabelecerá a política de aplicação das Agências Financeiras de Fomento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alterações na política de pessoal</a:t>
                      </a:r>
                      <a:endParaRPr lang="pt-BR" sz="20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40317" marR="4031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equilíbrio entre a receita e despesas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critérios e formas de limitação de empenho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controle de custos e avaliação de resultados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transferência a entidades</a:t>
                      </a:r>
                      <a:r>
                        <a:rPr lang="pt-BR" sz="2400" kern="50" baseline="0" dirty="0"/>
                        <a:t> </a:t>
                      </a:r>
                      <a:r>
                        <a:rPr lang="pt-BR" sz="2400" kern="50" dirty="0"/>
                        <a:t>públicas e privadas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montante e destinação da Reserva de Contingência</a:t>
                      </a:r>
                      <a:endParaRPr lang="pt-BR" sz="2000" kern="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28600" algn="l"/>
                        </a:tabLst>
                      </a:pPr>
                      <a:r>
                        <a:rPr lang="pt-BR" sz="2400" kern="50" dirty="0"/>
                        <a:t>renúncia de receitas anexos especiais</a:t>
                      </a:r>
                      <a:endParaRPr lang="pt-BR" sz="20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40317" marR="403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de Diretrizes Orçamentárias - LDO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857224" y="1285860"/>
            <a:ext cx="7035819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t-BR" sz="4800" dirty="0"/>
              <a:t>Metas de Resultado: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t-BR" sz="2800" dirty="0"/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5400" b="1" dirty="0"/>
              <a:t>Primário</a:t>
            </a:r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5400" b="1" dirty="0"/>
              <a:t>Nominal</a:t>
            </a:r>
            <a:endParaRPr lang="pt-BR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>
            <a:spLocks/>
          </p:cNvSpPr>
          <p:nvPr/>
        </p:nvSpPr>
        <p:spPr bwMode="auto">
          <a:xfrm>
            <a:off x="539750" y="3789363"/>
            <a:ext cx="8604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pt-BR" sz="4000" b="1" i="1" dirty="0">
                <a:solidFill>
                  <a:srgbClr val="443329"/>
                </a:solidFill>
                <a:latin typeface="Franklin Gothic Book" pitchFamily="34" charset="0"/>
              </a:rPr>
              <a:t>Instrumentos de Integração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pt-BR" sz="4000" b="1" i="1" dirty="0">
                <a:solidFill>
                  <a:srgbClr val="443329"/>
                </a:solidFill>
                <a:latin typeface="Franklin Gothic Book" pitchFamily="34" charset="0"/>
              </a:rPr>
              <a:t>Lei Orçamentária Anual - LOA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1897684-0249-D34D-A73A-5DD5C0913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body" idx="4294967295"/>
          </p:nvPr>
        </p:nvSpPr>
        <p:spPr>
          <a:xfrm>
            <a:off x="1500166" y="1071546"/>
            <a:ext cx="6399238" cy="5659463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3600" dirty="0"/>
              <a:t>Conceito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Prazos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Características Gerais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Vedações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Movimentação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Alterações</a:t>
            </a:r>
          </a:p>
          <a:p>
            <a:pPr>
              <a:lnSpc>
                <a:spcPct val="150000"/>
              </a:lnSpc>
            </a:pP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45060" name="Rectangle 4"/>
          <p:cNvSpPr>
            <a:spLocks noGrp="1"/>
          </p:cNvSpPr>
          <p:nvPr>
            <p:ph type="body" idx="4294967295"/>
          </p:nvPr>
        </p:nvSpPr>
        <p:spPr>
          <a:xfrm>
            <a:off x="179388" y="2420938"/>
            <a:ext cx="8686800" cy="3587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4800" b="1" dirty="0"/>
              <a:t>Conceito</a:t>
            </a:r>
          </a:p>
          <a:p>
            <a:pPr algn="ctr">
              <a:buFont typeface="Wingdings 2" pitchFamily="18" charset="2"/>
              <a:buNone/>
            </a:pPr>
            <a:endParaRPr lang="pt-BR" sz="4800" b="1" dirty="0"/>
          </a:p>
          <a:p>
            <a:pPr algn="ctr">
              <a:buFont typeface="Wingdings 2" pitchFamily="18" charset="2"/>
              <a:buNone/>
            </a:pPr>
            <a:r>
              <a:rPr lang="pt-BR" sz="4800" b="1" dirty="0" err="1"/>
              <a:t>Art</a:t>
            </a:r>
            <a:r>
              <a:rPr lang="pt-BR" sz="4800" b="1" dirty="0"/>
              <a:t> 165, § 2 – CF/88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206375" y="2060575"/>
            <a:ext cx="8686800" cy="40195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5400" b="1"/>
              <a:t>Prazos</a:t>
            </a:r>
          </a:p>
          <a:p>
            <a:pPr algn="ctr">
              <a:buFont typeface="Wingdings 2" pitchFamily="18" charset="2"/>
              <a:buNone/>
            </a:pPr>
            <a:endParaRPr lang="pt-BR" sz="5400" b="1"/>
          </a:p>
          <a:p>
            <a:pPr algn="ctr">
              <a:buFont typeface="Wingdings 2" pitchFamily="18" charset="2"/>
              <a:buNone/>
            </a:pPr>
            <a:r>
              <a:rPr lang="pt-BR" sz="5400" b="1"/>
              <a:t>Art. 35 §2 ADTC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71406" y="1142984"/>
            <a:ext cx="8929717" cy="5643578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pt-BR" dirty="0"/>
              <a:t>Características Gerais: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Instrumento através do qual se viabilizam as Ações Governamentais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As ações são traduzidas por Programa de Trabalho ( atividades, projetos e operações especiais) 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Considerado planejamento operacional (Lino Martins da Silva, Contabilidade Governamental, pag. 36)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Considerado documento básico da administração pública para o exercício da atividade financeira (Lino Martins da Silva, Contabilidade Governamental, </a:t>
            </a:r>
            <a:r>
              <a:rPr lang="pt-BR" sz="2000" dirty="0" err="1"/>
              <a:t>pág</a:t>
            </a:r>
            <a:r>
              <a:rPr lang="pt-BR" sz="2000" dirty="0"/>
              <a:t>: 70).</a:t>
            </a:r>
          </a:p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 A LOA contém dois anexos ( Art. 2°, Lei 4320/64)</a:t>
            </a:r>
          </a:p>
          <a:p>
            <a:pPr lvl="2" algn="just">
              <a:buClr>
                <a:srgbClr val="FF0000"/>
              </a:buClr>
              <a:buSzPct val="120000"/>
              <a:buBlip>
                <a:blip r:embed="rId2"/>
              </a:buBlip>
            </a:pPr>
            <a:r>
              <a:rPr lang="pt-BR" sz="1800" dirty="0"/>
              <a:t>Quadro Demonstrativo Da Receita (QDR)</a:t>
            </a:r>
          </a:p>
          <a:p>
            <a:pPr lvl="2" algn="just">
              <a:buClr>
                <a:srgbClr val="FF0000"/>
              </a:buClr>
              <a:buSzPct val="120000"/>
              <a:buBlip>
                <a:blip r:embed="rId2"/>
              </a:buBlip>
            </a:pPr>
            <a:r>
              <a:rPr lang="pt-BR" sz="1800" dirty="0"/>
              <a:t>Quadro Demonstrativo Da Despesa (QDD)</a:t>
            </a:r>
          </a:p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 O art. 165 da CF/88 em seu § 6º dispõe que a LOA deverá vir acompanhada de demonstrativo regionalizado do efeito, sobre as receitas e despesas, decorrentes de isenções, anistias, remissões, subsídios e benefícios de natureza financeira, tributária e creditícia.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142877" y="1142984"/>
            <a:ext cx="8929717" cy="5643578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pt-BR" dirty="0"/>
              <a:t>Vedações: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Início de projetos não incluídos na LOA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Despesas ou obrigações maiores que a LOA ou Créditos Adicionais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Operações de Crédito maiores que Despesas de CAPITAL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Vinculações de impostos a fundos, órgão, despesa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Abertura de Crédito SUPLEMENTAR ou ESPECIAL </a:t>
            </a:r>
            <a:r>
              <a:rPr lang="pt-BR" sz="2000" u="sng" dirty="0"/>
              <a:t>sem autorização legislativa e sem indicação de recursos</a:t>
            </a:r>
            <a:r>
              <a:rPr lang="pt-BR" sz="2000" dirty="0"/>
              <a:t>.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Transposição, remanejamento, transferência de recursos de uma categoria de programação a outra (programas de trabalho).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Concessão ou utilização de Créditos ILIMITADOS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Utilização de recursos dos Orçamentos Fiscal e Seguridade p/ suprir necessidade ou cobrir déficit de empresas, fundos, fundações.</a:t>
            </a:r>
          </a:p>
          <a:p>
            <a:pPr lvl="0"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Criação de fundos sem autorização legislativa</a:t>
            </a:r>
          </a:p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pt-BR" sz="2000" dirty="0"/>
              <a:t>Início de investimento de mais de um ano sem prévia inclusão no PPA ou lei que autorize (crime de responsabilidade)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339850"/>
            <a:ext cx="8686800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t-BR" sz="4800" dirty="0"/>
              <a:t>Movimentação: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t-BR" sz="2800" dirty="0"/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Orçamentária</a:t>
            </a:r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Financeira</a:t>
            </a:r>
            <a:endParaRPr lang="pt-BR" sz="44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cap="none" dirty="0">
                <a:effectLst/>
              </a:rPr>
              <a:t>Lei Orçamentária Anual - LOA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339850"/>
            <a:ext cx="8686800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t-BR" sz="4800" dirty="0"/>
              <a:t>Alterações: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t-BR" sz="2800" dirty="0"/>
          </a:p>
          <a:p>
            <a:pPr lvl="2">
              <a:lnSpc>
                <a:spcPct val="150000"/>
              </a:lnSpc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t-BR" sz="4400" b="1" dirty="0"/>
              <a:t>Créditos Adicionais</a:t>
            </a:r>
          </a:p>
          <a:p>
            <a:pPr lvl="5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pt-BR" sz="3800" b="1" dirty="0"/>
              <a:t>Suplementares</a:t>
            </a:r>
          </a:p>
          <a:p>
            <a:pPr lvl="5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pt-BR" sz="3800" b="1" dirty="0"/>
              <a:t>Especiais</a:t>
            </a:r>
          </a:p>
          <a:p>
            <a:pPr lvl="5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pt-BR" sz="3800" b="1" dirty="0"/>
              <a:t>Extraordinários</a:t>
            </a:r>
            <a:endParaRPr lang="pt-BR" sz="3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>
            <a:extLst>
              <a:ext uri="{FF2B5EF4-FFF2-40B4-BE49-F238E27FC236}">
                <a16:creationId xmlns:a16="http://schemas.microsoft.com/office/drawing/2014/main" id="{9CD3D37B-9707-ADE6-3633-5094358C1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256212"/>
          </a:xfrm>
        </p:spPr>
        <p:txBody>
          <a:bodyPr/>
          <a:lstStyle/>
          <a:p>
            <a:pPr algn="just" eaLnBrk="1" hangingPunct="1">
              <a:buFont typeface="Wingdings 2" pitchFamily="2" charset="2"/>
              <a:buNone/>
            </a:pPr>
            <a:r>
              <a:rPr lang="pt-BR" altLang="pt-BR" b="1"/>
              <a:t>Modelos Orçamentários (Aspecto Técnico):</a:t>
            </a:r>
          </a:p>
          <a:p>
            <a:pPr algn="just" eaLnBrk="1" hangingPunct="1">
              <a:buFont typeface="Wingdings 2" pitchFamily="2" charset="2"/>
              <a:buNone/>
            </a:pPr>
            <a:endParaRPr lang="pt-BR" altLang="pt-BR" sz="1200" b="1"/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Tradicional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de Desempenho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Base Zero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Incremental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Programa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pt-BR" altLang="pt-BR" sz="3200" b="1"/>
              <a:t>Orçamento Participativo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37E026B-1E32-8930-D148-286D5747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Contatos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2205038"/>
            <a:ext cx="8208963" cy="3616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4000" b="1" dirty="0"/>
              <a:t>Professor Eduardo </a:t>
            </a:r>
            <a:r>
              <a:rPr lang="pt-BR" sz="4000" b="1" dirty="0" err="1"/>
              <a:t>Gnisci</a:t>
            </a:r>
            <a:endParaRPr lang="pt-BR" sz="4000" b="1" dirty="0"/>
          </a:p>
          <a:p>
            <a:pPr eaLnBrk="1" hangingPunct="1">
              <a:buFont typeface="Wingdings 2" pitchFamily="18" charset="2"/>
              <a:buNone/>
            </a:pPr>
            <a:endParaRPr lang="pt-BR" sz="4000" b="1" dirty="0"/>
          </a:p>
          <a:p>
            <a:pPr eaLnBrk="1" hangingPunct="1">
              <a:buFont typeface="Wingdings 2" pitchFamily="18" charset="2"/>
              <a:buNone/>
            </a:pPr>
            <a:r>
              <a:rPr lang="pt-BR" sz="4000" b="1" dirty="0"/>
              <a:t>E-mail: </a:t>
            </a:r>
            <a:r>
              <a:rPr lang="pt-BR" sz="4000" b="1" dirty="0">
                <a:hlinkClick r:id="rId2"/>
              </a:rPr>
              <a:t>eduadmuff@yahoo.com.br</a:t>
            </a:r>
            <a:r>
              <a:rPr lang="pt-BR" sz="4000" b="1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41BC7-62A0-F8E6-F7D8-8404E970F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A5ADE03C-E93D-B65F-F622-EC0A33210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327650"/>
          </a:xfrm>
        </p:spPr>
        <p:txBody>
          <a:bodyPr/>
          <a:lstStyle/>
          <a:p>
            <a:r>
              <a:rPr lang="pt-BR" altLang="pt-BR" b="1"/>
              <a:t>Funções</a:t>
            </a:r>
          </a:p>
          <a:p>
            <a:pPr>
              <a:buFont typeface="Wingdings 2" pitchFamily="2" charset="2"/>
              <a:buNone/>
            </a:pPr>
            <a:endParaRPr lang="pt-BR" altLang="pt-BR" sz="2300" b="1"/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pt-BR" altLang="pt-BR" sz="2200" b="1" u="sng"/>
              <a:t>Alocativa</a:t>
            </a:r>
            <a:r>
              <a:rPr lang="pt-BR" altLang="pt-BR" sz="2200" b="1"/>
              <a:t>: Utilização dos recursos totais da economia, </a:t>
            </a:r>
            <a:r>
              <a:rPr lang="pt-BR" altLang="pt-BR" sz="2200"/>
              <a:t>incluindo a oferta de bens públicos, podendo criar incentivos para desenvolver mais certos setores em relação a outros.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pt-BR" altLang="pt-BR" sz="2200" b="1" u="sng"/>
              <a:t>Distributiva</a:t>
            </a:r>
            <a:r>
              <a:rPr lang="pt-BR" altLang="pt-BR" sz="2200" b="1"/>
              <a:t>: Combate os desequilíbrios regionais e </a:t>
            </a:r>
            <a:r>
              <a:rPr lang="pt-BR" altLang="pt-BR" sz="2200"/>
              <a:t>sociais, promovendo o desenvolvimento das regiões e classes menos favorecidas.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pt-BR" altLang="pt-BR" sz="2200" b="1" u="sng"/>
              <a:t>Estabilizadora</a:t>
            </a:r>
            <a:r>
              <a:rPr lang="pt-BR" altLang="pt-BR" sz="2200" b="1"/>
              <a:t>: Escolhas orçamentárias na busca do pleno </a:t>
            </a:r>
            <a:r>
              <a:rPr lang="pt-BR" altLang="pt-BR" sz="2200"/>
              <a:t>emprego dos recursos econômicos; da estabilidade de preços; do equilíbrio da balança de pagamentos e das taxas de câmbio, tudo isso visando o crescimento econômico em bases sustentáveis.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>
            <a:extLst>
              <a:ext uri="{FF2B5EF4-FFF2-40B4-BE49-F238E27FC236}">
                <a16:creationId xmlns:a16="http://schemas.microsoft.com/office/drawing/2014/main" id="{3F09A5D6-76D7-1BF7-AEAC-070B85784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2" charset="2"/>
              <a:buNone/>
            </a:pPr>
            <a:r>
              <a:rPr lang="pt-BR" altLang="pt-BR"/>
              <a:t>Tipos de Orçamento quanto à forma de Governo:</a:t>
            </a:r>
          </a:p>
          <a:p>
            <a:pPr algn="just" eaLnBrk="1" hangingPunct="1">
              <a:buFont typeface="Wingdings 2" pitchFamily="2" charset="2"/>
              <a:buNone/>
            </a:pPr>
            <a:endParaRPr lang="pt-BR" altLang="pt-BR"/>
          </a:p>
          <a:p>
            <a:pPr lvl="2" algn="just" eaLnBrk="1" hangingPunct="1"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ü"/>
            </a:pPr>
            <a:r>
              <a:rPr lang="pt-BR" altLang="pt-BR" sz="4000" b="1"/>
              <a:t>Executivo</a:t>
            </a:r>
          </a:p>
          <a:p>
            <a:pPr lvl="2" algn="just" eaLnBrk="1" hangingPunct="1"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ü"/>
            </a:pPr>
            <a:r>
              <a:rPr lang="pt-BR" altLang="pt-BR" sz="4000" b="1"/>
              <a:t>Legislativo</a:t>
            </a:r>
          </a:p>
          <a:p>
            <a:pPr lvl="2" algn="just" eaLnBrk="1" hangingPunct="1">
              <a:lnSpc>
                <a:spcPct val="150000"/>
              </a:lnSpc>
              <a:buClr>
                <a:schemeClr val="tx1"/>
              </a:buClr>
              <a:buSzPct val="100000"/>
              <a:buFont typeface="Wingdings" pitchFamily="2" charset="2"/>
              <a:buChar char="ü"/>
            </a:pPr>
            <a:r>
              <a:rPr lang="pt-BR" altLang="pt-BR" sz="4000" b="1"/>
              <a:t>Misto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DD7FE95-23B6-0526-A5D1-8F4F8511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074C18C3-33C7-74F9-B8E0-699B679D6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25538"/>
            <a:ext cx="8812212" cy="55435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Char char=""/>
              <a:defRPr/>
            </a:pPr>
            <a:r>
              <a:rPr lang="pt-BR" sz="2800" dirty="0"/>
              <a:t>Princípios Orçamentários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pt-BR" sz="1050" dirty="0"/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Anualidade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Unidade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Universalidade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Legalidade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Publicidade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Especificação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Equilíbrio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Exclusividade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Não Afetação da Receita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Orçamento Bruto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Clareza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Programação</a:t>
            </a:r>
          </a:p>
          <a:p>
            <a:pPr marL="1314450" lvl="2" indent="-514350" algn="just" eaLnBrk="1" hangingPunct="1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pt-BR" dirty="0"/>
              <a:t>Unidade de Tesouraria</a:t>
            </a:r>
            <a:endParaRPr lang="pt-BR" sz="1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C4E9F56-3C81-6E03-D336-7116A213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C4E9F56-3C81-6E03-D336-7116A213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/>
              <a:t>Orçamento público</a:t>
            </a:r>
            <a:endParaRPr lang="pt-BR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A5FA5A57-862F-59DD-6002-3780F15462AD}"/>
              </a:ext>
            </a:extLst>
          </p:cNvPr>
          <p:cNvSpPr>
            <a:spLocks/>
          </p:cNvSpPr>
          <p:nvPr/>
        </p:nvSpPr>
        <p:spPr bwMode="auto">
          <a:xfrm>
            <a:off x="107504" y="1602755"/>
            <a:ext cx="8857010" cy="463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pt-BR" altLang="pt-BR" sz="4400" b="1" i="1" dirty="0">
                <a:solidFill>
                  <a:srgbClr val="443329"/>
                </a:solidFill>
              </a:rPr>
              <a:t>Instrumentos de Integração Planejamento </a:t>
            </a:r>
            <a:r>
              <a:rPr lang="pt-BR" altLang="pt-BR" sz="4400" b="1" i="1" dirty="0" err="1">
                <a:solidFill>
                  <a:srgbClr val="443329"/>
                </a:solidFill>
              </a:rPr>
              <a:t>x</a:t>
            </a:r>
            <a:r>
              <a:rPr lang="pt-BR" altLang="pt-BR" sz="4400" b="1" i="1" dirty="0">
                <a:solidFill>
                  <a:srgbClr val="443329"/>
                </a:solidFill>
              </a:rPr>
              <a:t> Orçamento:</a:t>
            </a:r>
          </a:p>
          <a:p>
            <a:pPr algn="l" eaLnBrk="1" hangingPunct="1"/>
            <a:endParaRPr lang="pt-BR" altLang="pt-BR" sz="4400" b="1" i="1" dirty="0">
              <a:solidFill>
                <a:srgbClr val="443329"/>
              </a:solidFill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pt-BR" altLang="pt-BR" sz="4000" i="1" dirty="0">
                <a:solidFill>
                  <a:srgbClr val="443329"/>
                </a:solidFill>
              </a:rPr>
              <a:t>Plano Plurianual – PPA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pt-BR" altLang="pt-BR" sz="4000" i="1" dirty="0">
                <a:solidFill>
                  <a:srgbClr val="443329"/>
                </a:solidFill>
              </a:rPr>
              <a:t>Lei de Diretrizes Orçamentárias - LDO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pt-BR" altLang="pt-BR" sz="4000" i="1" dirty="0">
                <a:solidFill>
                  <a:srgbClr val="443329"/>
                </a:solidFill>
              </a:rPr>
              <a:t>Lei Orçamentária Anual - LOA</a:t>
            </a:r>
          </a:p>
        </p:txBody>
      </p:sp>
    </p:spTree>
    <p:extLst>
      <p:ext uri="{BB962C8B-B14F-4D97-AF65-F5344CB8AC3E}">
        <p14:creationId xmlns:p14="http://schemas.microsoft.com/office/powerpoint/2010/main" val="152222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39BA7D42-8EF8-3E86-DB3F-D64D9B365137}"/>
              </a:ext>
            </a:extLst>
          </p:cNvPr>
          <p:cNvSpPr>
            <a:spLocks/>
          </p:cNvSpPr>
          <p:nvPr/>
        </p:nvSpPr>
        <p:spPr bwMode="auto">
          <a:xfrm>
            <a:off x="539750" y="3789363"/>
            <a:ext cx="82089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2" charset="2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1" hangingPunct="1"/>
            <a:r>
              <a:rPr lang="pt-BR" altLang="pt-BR" sz="4400" b="1" i="1">
                <a:solidFill>
                  <a:srgbClr val="443329"/>
                </a:solidFill>
              </a:rPr>
              <a:t>Instrumentos de Integração </a:t>
            </a:r>
          </a:p>
          <a:p>
            <a:pPr algn="l" eaLnBrk="1" hangingPunct="1"/>
            <a:r>
              <a:rPr lang="pt-BR" altLang="pt-BR" sz="4400" b="1" i="1">
                <a:solidFill>
                  <a:srgbClr val="443329"/>
                </a:solidFill>
              </a:rPr>
              <a:t>Plano Plurianual - PPA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06A868D-7286-43D3-254D-A8746FE8E7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229D580F-E8D5-3A7B-1A90-66917359267D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altLang="pt-BR" cap="none">
                <a:effectLst/>
              </a:rPr>
              <a:t>Plano Plurianual - PPA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970791A5-5D8F-EC51-7C6D-E7B5CA59F55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44663" y="1412875"/>
            <a:ext cx="4411662" cy="4525963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altLang="pt-BR" sz="4400"/>
              <a:t>Conceito</a:t>
            </a:r>
          </a:p>
          <a:p>
            <a:pPr>
              <a:lnSpc>
                <a:spcPct val="150000"/>
              </a:lnSpc>
            </a:pPr>
            <a:r>
              <a:rPr lang="pt-BR" altLang="pt-BR" sz="4400"/>
              <a:t>Prazos</a:t>
            </a:r>
          </a:p>
          <a:p>
            <a:pPr>
              <a:lnSpc>
                <a:spcPct val="150000"/>
              </a:lnSpc>
            </a:pPr>
            <a:r>
              <a:rPr lang="pt-BR" altLang="pt-BR" sz="4400"/>
              <a:t>Objetivos</a:t>
            </a:r>
          </a:p>
          <a:p>
            <a:pPr>
              <a:lnSpc>
                <a:spcPct val="150000"/>
              </a:lnSpc>
            </a:pPr>
            <a:r>
              <a:rPr lang="pt-BR" altLang="pt-BR" sz="4400"/>
              <a:t>Conteúdo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721</TotalTime>
  <Words>812</Words>
  <Application>Microsoft Macintosh PowerPoint</Application>
  <PresentationFormat>Apresentação na tela (4:3)</PresentationFormat>
  <Paragraphs>183</Paragraphs>
  <Slides>30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Franklin Gothic Medium</vt:lpstr>
      <vt:lpstr>Franklin Gothic Book</vt:lpstr>
      <vt:lpstr>Wingdings 2</vt:lpstr>
      <vt:lpstr>Calibri</vt:lpstr>
      <vt:lpstr>Wingdings</vt:lpstr>
      <vt:lpstr>Viagem</vt:lpstr>
      <vt:lpstr>Orçamento público Histórico, Modelo e Princípios</vt:lpstr>
      <vt:lpstr>Orçamento público</vt:lpstr>
      <vt:lpstr>Orçamento público</vt:lpstr>
      <vt:lpstr>Orçamento público</vt:lpstr>
      <vt:lpstr>Orçamento público</vt:lpstr>
      <vt:lpstr>Orçamento público</vt:lpstr>
      <vt:lpstr>Orçamento público</vt:lpstr>
      <vt:lpstr>Apresentação do PowerPoint</vt:lpstr>
      <vt:lpstr>Plano Plurianual - PPA</vt:lpstr>
      <vt:lpstr>Plano Plurianual - PPA</vt:lpstr>
      <vt:lpstr>Plano Plurianual - PPA</vt:lpstr>
      <vt:lpstr>Plano Plurianual - PPA</vt:lpstr>
      <vt:lpstr>Plano Plurianual - PPA</vt:lpstr>
      <vt:lpstr>Apresentação do PowerPoint</vt:lpstr>
      <vt:lpstr>Lei de Diretrizes Orçamentárias - LDO</vt:lpstr>
      <vt:lpstr>Lei de Diretrizes Orçamentárias - LDO</vt:lpstr>
      <vt:lpstr>Lei de Diretrizes Orçamentárias - LDO</vt:lpstr>
      <vt:lpstr>Lei de Diretrizes Orçamentárias - LDO</vt:lpstr>
      <vt:lpstr>Lei de Diretrizes Orçamentárias - LDO</vt:lpstr>
      <vt:lpstr>Lei de Diretrizes Orçamentárias - LDO</vt:lpstr>
      <vt:lpstr>Lei de Diretrizes Orçamentárias - LDO</vt:lpstr>
      <vt:lpstr>Apresentação do PowerPoint</vt:lpstr>
      <vt:lpstr>Lei Orçamentária Anual - LOA</vt:lpstr>
      <vt:lpstr>Lei Orçamentária Anual - LOA</vt:lpstr>
      <vt:lpstr>Lei Orçamentária Anual - LOA</vt:lpstr>
      <vt:lpstr>Lei Orçamentária Anual - LOA</vt:lpstr>
      <vt:lpstr>Lei Orçamentária Anual - LOA</vt:lpstr>
      <vt:lpstr>Lei Orçamentária Anual - LOA</vt:lpstr>
      <vt:lpstr>Lei Orçamentária Anual - LOA</vt:lpstr>
      <vt:lpstr>Contatos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Ferramentas Estratégicas</dc:title>
  <dc:creator>Eduardo Gnisci</dc:creator>
  <cp:lastModifiedBy>Eduardo Francisco dos Santos Gnisci</cp:lastModifiedBy>
  <cp:revision>63</cp:revision>
  <dcterms:created xsi:type="dcterms:W3CDTF">2011-02-16T11:37:50Z</dcterms:created>
  <dcterms:modified xsi:type="dcterms:W3CDTF">2022-04-27T19:00:27Z</dcterms:modified>
</cp:coreProperties>
</file>