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12192000" cy="6858000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+2wCajnW+BedM5rJIneBlA8c2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4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orbel"/>
              <a:buNone/>
              <a:defRPr sz="96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Panorâmica com Legenda">
  <p:cSld name="Foto Panorâmica com Legend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Legenda">
  <p:cSld name="Título e Legenda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com Legenda">
  <p:cSld name="Citação com Legend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5" name="Google Shape;85;p26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pt-BR" sz="8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6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pt-BR" sz="8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Nome">
  <p:cSld name="Cartão de Nom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">
  <p:cSld name="3 Coluna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2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body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4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5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6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 de Imagem">
  <p:cSld name="3 Colunas de Image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9"/>
          <p:cNvSpPr>
            <a:spLocks noGrp="1"/>
          </p:cNvSpPr>
          <p:nvPr>
            <p:ph type="pic" idx="2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body" idx="3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body" idx="4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9"/>
          <p:cNvSpPr>
            <a:spLocks noGrp="1"/>
          </p:cNvSpPr>
          <p:nvPr>
            <p:ph type="pic" idx="5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6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7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9"/>
          <p:cNvSpPr>
            <a:spLocks noGrp="1"/>
          </p:cNvSpPr>
          <p:nvPr>
            <p:ph type="pic" idx="8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9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202769" y="194644"/>
            <a:ext cx="9793638" cy="7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1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202769" y="194644"/>
            <a:ext cx="9793638" cy="7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202769" y="194644"/>
            <a:ext cx="9793638" cy="7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202769" y="194644"/>
            <a:ext cx="9793638" cy="7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202769" y="194644"/>
            <a:ext cx="9793638" cy="7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500"/>
              <a:buFont typeface="Corbel"/>
              <a:buNone/>
              <a:defRPr sz="35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icatrabalhoescravo.com/single-post/2016/04/25/Veja-quatro-motivos-para-a-exist%C3%AAncia-de-trabalho-escravo-no-Brasil-em-pleno-ano-de-2016" TargetMode="External"/><Relationship Id="rId2" Type="http://schemas.openxmlformats.org/officeDocument/2006/relationships/hyperlink" Target="https://www.scielosp.org/article/csc/2016.v21n12/3927-3936/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egadetrabalhoinfantil.org.br/trabalho-infantil/piores-formas/" TargetMode="External"/><Relationship Id="rId5" Type="http://schemas.openxmlformats.org/officeDocument/2006/relationships/hyperlink" Target="https://www.chegadetrabalhoinfantil.org.br/mapa-do-trabalho-infantil/" TargetMode="External"/><Relationship Id="rId4" Type="http://schemas.openxmlformats.org/officeDocument/2006/relationships/hyperlink" Target="https://www.chegadetrabalhoinfantil.org.br/trabalho-infantil/conceito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-1342573" y="3596338"/>
            <a:ext cx="13089600" cy="4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orbel"/>
              <a:buNone/>
            </a:pPr>
            <a:r>
              <a:rPr lang="pt-BR" sz="7000"/>
              <a:t>Trabalho infantil, </a:t>
            </a:r>
            <a:br>
              <a:rPr lang="pt-BR" sz="7000"/>
            </a:br>
            <a:r>
              <a:rPr lang="pt-BR" sz="7000"/>
              <a:t>trabalho análogo à escravidão</a:t>
            </a:r>
            <a:br>
              <a:rPr lang="pt-BR" sz="7000"/>
            </a:br>
            <a:r>
              <a:rPr lang="pt-BR" sz="7000"/>
              <a:t>e divisão sexual do trabalho</a:t>
            </a:r>
            <a:endParaRPr sz="7000"/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-175952" y="1328975"/>
            <a:ext cx="5378400" cy="30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pt-BR" sz="2400"/>
              <a:t>GRUPO N:</a:t>
            </a:r>
            <a:endParaRPr sz="240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pt-BR" sz="2400"/>
              <a:t>Antonio Leite Neto - 10706166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pt-BR" sz="2400"/>
              <a:t>Cristian Camilo S. Silva - 10771160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pt-BR" sz="2400"/>
              <a:t>Eduardo Marçal - 11288318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pt-BR" sz="2400"/>
              <a:t>Heitor M. N. Cavallaro - 9299070</a:t>
            </a:r>
            <a:endParaRPr sz="240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pt-BR" sz="2400"/>
              <a:t>João Pedro P. Armani - 11325198</a:t>
            </a:r>
            <a:endParaRPr sz="2400"/>
          </a:p>
        </p:txBody>
      </p:sp>
      <p:sp>
        <p:nvSpPr>
          <p:cNvPr id="136" name="Google Shape;136;p1"/>
          <p:cNvSpPr txBox="1"/>
          <p:nvPr/>
        </p:nvSpPr>
        <p:spPr>
          <a:xfrm>
            <a:off x="2028340" y="214923"/>
            <a:ext cx="72378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PRO3330 – ENGENHARIA E SOCIEDADE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9906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pt-BR" sz="486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TRABALHO ANÁLOGO À ESCRAVIDÃO</a:t>
            </a:r>
            <a:endParaRPr sz="486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1272400" y="1978025"/>
            <a:ext cx="10233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  Causas:</a:t>
            </a:r>
            <a:endParaRPr sz="2800" b="1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●"/>
            </a:pPr>
            <a:r>
              <a:rPr lang="pt-BR"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Omissão do Estado:</a:t>
            </a:r>
            <a:endParaRPr sz="28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●"/>
            </a:pPr>
            <a:r>
              <a:rPr lang="pt-BR"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Fiscalização;</a:t>
            </a:r>
            <a:endParaRPr sz="28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●"/>
            </a:pPr>
            <a:r>
              <a:rPr lang="pt-BR"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Punição;</a:t>
            </a:r>
            <a:endParaRPr sz="28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●"/>
            </a:pPr>
            <a:r>
              <a:rPr lang="pt-BR"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Políticas Públicas.</a:t>
            </a:r>
            <a:endParaRPr sz="28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●"/>
            </a:pPr>
            <a:r>
              <a:rPr lang="pt-BR"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Sistema de produção visando máximo lucro.</a:t>
            </a:r>
            <a:endParaRPr sz="28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28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  Consequências: </a:t>
            </a:r>
            <a:endParaRPr sz="2800" b="1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●"/>
            </a:pPr>
            <a:r>
              <a:rPr lang="pt-BR"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Aumento da desigualdade social;</a:t>
            </a:r>
            <a:endParaRPr sz="28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●"/>
            </a:pPr>
            <a:r>
              <a:rPr lang="pt-BR"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Problema de saúde pública.</a:t>
            </a:r>
            <a:endParaRPr sz="28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28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pt-BR" sz="486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TRABALHO ANÁLOGO À ESCRAVIDÃO</a:t>
            </a:r>
            <a:endParaRPr sz="486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1120000" y="1825625"/>
            <a:ext cx="398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●"/>
            </a:pPr>
            <a:r>
              <a:rPr lang="pt-BR" sz="2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 The True Cost (2015)                              </a:t>
            </a:r>
            <a:endParaRPr sz="280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8130" y="2516555"/>
            <a:ext cx="2969350" cy="296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>
            <a:off x="6019000" y="1690825"/>
            <a:ext cx="5544600" cy="47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●"/>
            </a:pPr>
            <a:r>
              <a:rPr lang="pt-BR" sz="2800" b="1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“Por uma outra globalização”, Milton Santos.</a:t>
            </a:r>
            <a:endParaRPr sz="2800" b="1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0" name="Google Shape;22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7162" y="2658275"/>
            <a:ext cx="2037676" cy="28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>
            <a:spLocks noGrp="1"/>
          </p:cNvSpPr>
          <p:nvPr>
            <p:ph type="title"/>
          </p:nvPr>
        </p:nvSpPr>
        <p:spPr>
          <a:xfrm>
            <a:off x="838200" y="1427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500"/>
              <a:buFont typeface="Corbel"/>
              <a:buNone/>
            </a:pPr>
            <a:r>
              <a:rPr lang="pt-BR"/>
              <a:t>DIVISÃO SEXUAL DO TRABALHO</a:t>
            </a:r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endParaRPr/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475" y="3429536"/>
            <a:ext cx="2816850" cy="342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1075" y="2354717"/>
            <a:ext cx="2816850" cy="411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3600" y="1674174"/>
            <a:ext cx="2319150" cy="350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30742" y="1674175"/>
            <a:ext cx="3748343" cy="49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41500" y="1239000"/>
            <a:ext cx="4229625" cy="26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C6CFDE1-CD30-4AF1-B912-505C63C94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600" dirty="0"/>
              <a:t>“Trabalho escravo contemporâneo como um problema de saúde pública”, disponível </a:t>
            </a:r>
            <a:r>
              <a:rPr lang="pt-BR" sz="1600"/>
              <a:t>em :</a:t>
            </a:r>
          </a:p>
          <a:p>
            <a:pPr marL="114300" indent="0">
              <a:buNone/>
            </a:pPr>
            <a:r>
              <a:rPr lang="pt-BR" sz="1600"/>
              <a:t> </a:t>
            </a:r>
            <a:r>
              <a:rPr lang="pt-BR" sz="1600" dirty="0">
                <a:hlinkClick r:id="rId2"/>
              </a:rPr>
              <a:t>https://www.scielosp.org/article/csc/2016.v21n12/3927-3936/pt/</a:t>
            </a:r>
            <a:endParaRPr lang="pt-BR" sz="1600" dirty="0"/>
          </a:p>
          <a:p>
            <a:r>
              <a:rPr lang="pt-BR" sz="1600" dirty="0"/>
              <a:t>“Veja quatro motivos para a existência de trabalho escravo no Brasil em pleno ano de 2016”, disponível em:</a:t>
            </a:r>
          </a:p>
          <a:p>
            <a:pPr marL="114300" indent="0">
              <a:buNone/>
            </a:pPr>
            <a:r>
              <a:rPr lang="pt-BR" sz="1600" dirty="0"/>
              <a:t> :</a:t>
            </a:r>
            <a:r>
              <a:rPr lang="pt-BR" sz="1600" dirty="0">
                <a:hlinkClick r:id="rId3"/>
              </a:rPr>
              <a:t>https://www.clinicatrabalhoescravo.com/single-post/2016/04/25/Veja-quatro-motivos-para-a-exist%C3%AAncia-de-trabalho-escravo-no-Brasil-em-pleno-ano-de-2016</a:t>
            </a:r>
            <a:endParaRPr lang="pt-BR" sz="1600" dirty="0"/>
          </a:p>
          <a:p>
            <a:r>
              <a:rPr lang="pt-BR" sz="1600" dirty="0"/>
              <a:t>“O que é trabalho infantil”, disponível em:</a:t>
            </a:r>
          </a:p>
          <a:p>
            <a:pPr marL="114300" indent="0">
              <a:buNone/>
            </a:pPr>
            <a:r>
              <a:rPr lang="pt-BR" sz="1600" dirty="0">
                <a:hlinkClick r:id="rId4"/>
              </a:rPr>
              <a:t>https://www.chegadetrabalhoinfantil.org.br/trabalho-infantil/conceito/</a:t>
            </a:r>
            <a:endParaRPr lang="pt-BR" sz="1600" dirty="0"/>
          </a:p>
          <a:p>
            <a:r>
              <a:rPr lang="pt-BR" sz="1600" dirty="0"/>
              <a:t>“Mapa do trabalho infantil no Brasil”, disponível em:</a:t>
            </a:r>
          </a:p>
          <a:p>
            <a:pPr marL="114300" indent="0">
              <a:buNone/>
            </a:pPr>
            <a:r>
              <a:rPr lang="pt-BR" sz="1600" dirty="0">
                <a:hlinkClick r:id="rId5"/>
              </a:rPr>
              <a:t>https://www.chegadetrabalhoinfantil.org.br/mapa-do-trabalho-infantil/</a:t>
            </a:r>
            <a:endParaRPr lang="pt-BR" sz="1600" dirty="0"/>
          </a:p>
          <a:p>
            <a:r>
              <a:rPr lang="pt-BR" sz="1600" dirty="0"/>
              <a:t>“Piores formas de trabalho infantil”, disponível em:</a:t>
            </a:r>
          </a:p>
          <a:p>
            <a:pPr marL="114300" indent="0">
              <a:buNone/>
            </a:pPr>
            <a:r>
              <a:rPr lang="pt-BR" sz="1600" dirty="0">
                <a:hlinkClick r:id="rId6"/>
              </a:rPr>
              <a:t>https://www.chegadetrabalhoinfantil.org.br/trabalho-infantil/piores-formas/</a:t>
            </a:r>
            <a:endParaRPr lang="pt-BR" sz="1600" dirty="0"/>
          </a:p>
          <a:p>
            <a:pPr marL="114300" indent="0">
              <a:buNone/>
            </a:pPr>
            <a:endParaRPr lang="pt-BR" sz="16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589E726-C315-4EA3-8872-AC5A3EF5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REFERENCIAS </a:t>
            </a:r>
          </a:p>
        </p:txBody>
      </p:sp>
    </p:spTree>
    <p:extLst>
      <p:ext uri="{BB962C8B-B14F-4D97-AF65-F5344CB8AC3E}">
        <p14:creationId xmlns:p14="http://schemas.microsoft.com/office/powerpoint/2010/main" val="283532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 txBox="1">
            <a:spLocks noGrp="1"/>
          </p:cNvSpPr>
          <p:nvPr>
            <p:ph type="title"/>
          </p:nvPr>
        </p:nvSpPr>
        <p:spPr>
          <a:xfrm>
            <a:off x="838200" y="2546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500"/>
              <a:buFont typeface="Corbel"/>
              <a:buNone/>
            </a:pPr>
            <a:r>
              <a:rPr lang="pt-BR"/>
              <a:t>OBRIGADO!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45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title"/>
          </p:nvPr>
        </p:nvSpPr>
        <p:spPr>
          <a:xfrm>
            <a:off x="838200" y="2876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500"/>
              <a:buFont typeface="Corbel"/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42" name="Google Shape;142;p2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534279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pt-BR"/>
              <a:t>Aula 09 – Trabalho como construção do sujeito e como transformador do ambiente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pt-BR"/>
              <a:t>O sujeito está inserido na sociedade, logo o trabalho também está sujeito aos problemas sociais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pt-BR"/>
              <a:t>Desigualdade social, racial, de gênero, etária, etc. ainda estão presentes nas relações de trabalho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endParaRPr/>
          </a:p>
        </p:txBody>
      </p:sp>
      <p:grpSp>
        <p:nvGrpSpPr>
          <p:cNvPr id="143" name="Google Shape;143;p2"/>
          <p:cNvGrpSpPr/>
          <p:nvPr/>
        </p:nvGrpSpPr>
        <p:grpSpPr>
          <a:xfrm>
            <a:off x="6733136" y="1826478"/>
            <a:ext cx="4643310" cy="3380098"/>
            <a:chOff x="304446" y="853"/>
            <a:chExt cx="4643310" cy="3380098"/>
          </a:xfrm>
        </p:grpSpPr>
        <p:sp>
          <p:nvSpPr>
            <p:cNvPr id="144" name="Google Shape;144;p2"/>
            <p:cNvSpPr/>
            <p:nvPr/>
          </p:nvSpPr>
          <p:spPr>
            <a:xfrm>
              <a:off x="1750306" y="853"/>
              <a:ext cx="1751589" cy="875794"/>
            </a:xfrm>
            <a:prstGeom prst="roundRect">
              <a:avLst>
                <a:gd name="adj" fmla="val 10000"/>
              </a:avLst>
            </a:prstGeom>
            <a:solidFill>
              <a:srgbClr val="73CBB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1775957" y="26504"/>
              <a:ext cx="1700287" cy="824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pt-BR" sz="23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TRABALHO</a:t>
              </a:r>
              <a:endParaRPr sz="23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3600000">
              <a:off x="2892978" y="1537638"/>
              <a:ext cx="912105" cy="306528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BBE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 txBox="1"/>
            <p:nvPr/>
          </p:nvSpPr>
          <p:spPr>
            <a:xfrm rot="3600000">
              <a:off x="2984936" y="1598944"/>
              <a:ext cx="728189" cy="18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196167" y="2505157"/>
              <a:ext cx="1751589" cy="875794"/>
            </a:xfrm>
            <a:prstGeom prst="roundRect">
              <a:avLst>
                <a:gd name="adj" fmla="val 10000"/>
              </a:avLst>
            </a:prstGeom>
            <a:solidFill>
              <a:srgbClr val="73CBB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3221818" y="2530808"/>
              <a:ext cx="1700287" cy="824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pt-BR" sz="23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SUJEITO</a:t>
              </a:r>
              <a:endParaRPr sz="23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10800000">
              <a:off x="2170048" y="2789791"/>
              <a:ext cx="912105" cy="306528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BBE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 txBox="1"/>
            <p:nvPr/>
          </p:nvSpPr>
          <p:spPr>
            <a:xfrm>
              <a:off x="2262006" y="2851097"/>
              <a:ext cx="728189" cy="18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04446" y="2505157"/>
              <a:ext cx="1751589" cy="875794"/>
            </a:xfrm>
            <a:prstGeom prst="roundRect">
              <a:avLst>
                <a:gd name="adj" fmla="val 10000"/>
              </a:avLst>
            </a:prstGeom>
            <a:solidFill>
              <a:srgbClr val="73CBB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 txBox="1"/>
            <p:nvPr/>
          </p:nvSpPr>
          <p:spPr>
            <a:xfrm>
              <a:off x="330097" y="2530808"/>
              <a:ext cx="1700400" cy="8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SOCIEDADE</a:t>
              </a:r>
              <a:endPara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3600000">
              <a:off x="1447118" y="1537638"/>
              <a:ext cx="912105" cy="306528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rgbClr val="BBE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 txBox="1"/>
            <p:nvPr/>
          </p:nvSpPr>
          <p:spPr>
            <a:xfrm rot="-3600000">
              <a:off x="1539076" y="1598944"/>
              <a:ext cx="728189" cy="18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500"/>
              <a:buFont typeface="Corbel"/>
              <a:buNone/>
            </a:pPr>
            <a:r>
              <a:rPr lang="pt-BR"/>
              <a:t>TRABALHO INFANTIL</a:t>
            </a:r>
            <a:endParaRPr/>
          </a:p>
        </p:txBody>
      </p:sp>
      <p:sp>
        <p:nvSpPr>
          <p:cNvPr id="161" name="Google Shape;161;p3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BFAF"/>
              </a:buClr>
              <a:buSzPts val="2800"/>
              <a:buNone/>
            </a:pPr>
            <a:r>
              <a:rPr lang="pt-BR">
                <a:solidFill>
                  <a:srgbClr val="88BFAF"/>
                </a:solidFill>
              </a:rPr>
              <a:t>Rede Peteca – Chega de Trabalho infantil: </a:t>
            </a:r>
            <a:r>
              <a:rPr lang="pt-BR"/>
              <a:t>plataforma digital cujo objetivo é a erradicação do trabalho infantil através da informação </a:t>
            </a:r>
            <a:endParaRPr>
              <a:solidFill>
                <a:srgbClr val="88BFA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BFAF"/>
              </a:buClr>
              <a:buSzPts val="2800"/>
              <a:buChar char="•"/>
            </a:pPr>
            <a:r>
              <a:rPr lang="pt-BR">
                <a:solidFill>
                  <a:srgbClr val="88BFAF"/>
                </a:solidFill>
              </a:rPr>
              <a:t>Trabalho infantil</a:t>
            </a:r>
            <a:r>
              <a:rPr lang="pt-BR"/>
              <a:t> é toda forma de trabalho realizado por crianças e adolescentes abaixo da idade mínima permitida, de acordo com a legislação de cada país.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pt-BR"/>
              <a:t>No Brasil, o trabalho é proibido para quem ainda não completou 16 anos, como regra geral, salvo na condição de aprendiz, onde é permitido a partir dos 14 anos.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380"/>
              <a:buChar char="•"/>
            </a:pPr>
            <a:r>
              <a:rPr lang="pt-BR" sz="2380"/>
              <a:t>As </a:t>
            </a:r>
            <a:r>
              <a:rPr lang="pt-BR" sz="2380">
                <a:solidFill>
                  <a:srgbClr val="88BFAF"/>
                </a:solidFill>
              </a:rPr>
              <a:t>piores formas de trabalho infantil</a:t>
            </a:r>
            <a:r>
              <a:rPr lang="pt-BR" sz="2380"/>
              <a:t>, de acordo com a OIT, são: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380"/>
              <a:buNone/>
            </a:pPr>
            <a:r>
              <a:rPr lang="pt-BR" sz="2380"/>
              <a:t>Todas as formas de escravidão ou práticas análogas à escravidão, como: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380"/>
              <a:buChar char="•"/>
            </a:pPr>
            <a:r>
              <a:rPr lang="pt-BR" sz="2380"/>
              <a:t>venda e tráfico de crianças,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380"/>
              <a:buChar char="•"/>
            </a:pPr>
            <a:r>
              <a:rPr lang="pt-BR" sz="2380"/>
              <a:t>sujeição por dívida,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380"/>
              <a:buChar char="•"/>
            </a:pPr>
            <a:r>
              <a:rPr lang="pt-BR" sz="2380"/>
              <a:t>servidão,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380"/>
              <a:buChar char="•"/>
            </a:pPr>
            <a:r>
              <a:rPr lang="pt-BR" sz="2380"/>
              <a:t>trabalho forçado ou compulsório (inclusive recrutamento forçado ou obrigatório de crianças para serem utilizadas em conflitos armados);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380"/>
              <a:buChar char="•"/>
            </a:pPr>
            <a:r>
              <a:rPr lang="pt-BR" sz="2380"/>
              <a:t>Utilização, demanda e oferta de criança para fins de prostituição, produção de pornografia ou atuações pornográficas;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380"/>
              <a:buChar char="•"/>
            </a:pPr>
            <a:r>
              <a:rPr lang="pt-BR" sz="2380"/>
              <a:t> Utilização, recrutamento e oferta de criança para atividades ilícitas, particularmente para a produção e tráfico de entorpecentes conforme definidos nos tratados internacionais pertinentes;</a:t>
            </a:r>
            <a:endParaRPr/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380"/>
              <a:buNone/>
            </a:pPr>
            <a:endParaRPr sz="2380"/>
          </a:p>
        </p:txBody>
      </p:sp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202769" y="194644"/>
            <a:ext cx="9793638" cy="7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000"/>
              <a:buFont typeface="Corbel"/>
              <a:buNone/>
            </a:pPr>
            <a:r>
              <a:rPr lang="pt-BR" sz="3000"/>
              <a:t>TRABALHO INFANTIL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201478" y="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</a:pPr>
            <a:r>
              <a:rPr lang="pt-BR"/>
              <a:t>DADOS DO TRABALHO INFANTIL</a:t>
            </a:r>
            <a:endParaRPr/>
          </a:p>
        </p:txBody>
      </p:sp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61" y="2030952"/>
            <a:ext cx="5822221" cy="41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 t="19869" b="16278"/>
          <a:stretch/>
        </p:blipFill>
        <p:spPr>
          <a:xfrm>
            <a:off x="6642894" y="3404058"/>
            <a:ext cx="4320000" cy="281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5">
            <a:alphaModFix/>
          </a:blip>
          <a:srcRect t="17343" b="14396"/>
          <a:stretch/>
        </p:blipFill>
        <p:spPr>
          <a:xfrm>
            <a:off x="6642894" y="291818"/>
            <a:ext cx="4320000" cy="301129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/>
          <p:nvPr/>
        </p:nvSpPr>
        <p:spPr>
          <a:xfrm>
            <a:off x="3099685" y="6317044"/>
            <a:ext cx="58480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272727"/>
                </a:solidFill>
                <a:latin typeface="Lato"/>
                <a:ea typeface="Lato"/>
                <a:cs typeface="Lato"/>
                <a:sym typeface="Lato"/>
              </a:rPr>
              <a:t>Fonte: Pesquisa Nacional de Amostra Por Domicílio (PNAD-2015)</a:t>
            </a: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1150997" y="1500161"/>
            <a:ext cx="10233800" cy="514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pt-BR" sz="2400"/>
              <a:t>Possíveis </a:t>
            </a:r>
            <a:r>
              <a:rPr lang="pt-BR" sz="2400">
                <a:solidFill>
                  <a:srgbClr val="88BFAF"/>
                </a:solidFill>
              </a:rPr>
              <a:t>causas</a:t>
            </a:r>
            <a:r>
              <a:rPr lang="pt-BR" sz="2400"/>
              <a:t>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pt-BR" sz="2400"/>
              <a:t>Pobreza;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pt-BR" sz="2400"/>
              <a:t>Coerção;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pt-BR" sz="2400"/>
              <a:t>Ausência de auxílio do Estado: educação, tutela, lazer, esporte;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pt-BR" sz="2400"/>
              <a:t>Questão cultural.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pt-BR" sz="2400"/>
              <a:t>Claras </a:t>
            </a:r>
            <a:r>
              <a:rPr lang="pt-BR" sz="2400">
                <a:solidFill>
                  <a:srgbClr val="88BFAF"/>
                </a:solidFill>
              </a:rPr>
              <a:t>consequências</a:t>
            </a:r>
            <a:r>
              <a:rPr lang="pt-BR" sz="2400"/>
              <a:t>: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pt-BR" sz="2400"/>
              <a:t>Alimentação do ciclo de pobreza e aumento da desigualdade;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pt-BR" sz="2400"/>
              <a:t>Aumento da vulnerabilidade e exposição da criança à violência, criminalidade, assédio sexual, problemas de saúde ocupacional;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pt-BR" sz="2400"/>
              <a:t>Privação da infância;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pt-BR" sz="2400"/>
              <a:t>Problemas no desenvolvimento psicológico e social.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endParaRPr sz="24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endParaRPr/>
          </a:p>
        </p:txBody>
      </p:sp>
      <p:sp>
        <p:nvSpPr>
          <p:cNvPr id="182" name="Google Shape;182;p6"/>
          <p:cNvSpPr txBox="1">
            <a:spLocks noGrp="1"/>
          </p:cNvSpPr>
          <p:nvPr>
            <p:ph type="title"/>
          </p:nvPr>
        </p:nvSpPr>
        <p:spPr>
          <a:xfrm>
            <a:off x="202769" y="194644"/>
            <a:ext cx="9793638" cy="7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000"/>
              <a:buFont typeface="Corbel"/>
              <a:buNone/>
            </a:pPr>
            <a:r>
              <a:rPr lang="pt-BR" sz="3000"/>
              <a:t>TRABALHO INFANTIL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839788" y="307894"/>
            <a:ext cx="39321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</a:pPr>
            <a:r>
              <a:rPr lang="pt-BR"/>
              <a:t>Filme: Quem Quer Ser Um Milionário (2008)</a:t>
            </a:r>
            <a:endParaRPr/>
          </a:p>
        </p:txBody>
      </p:sp>
      <p:pic>
        <p:nvPicPr>
          <p:cNvPr id="188" name="Google Shape;188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459" t="10520" r="15990" b="10518"/>
          <a:stretch/>
        </p:blipFill>
        <p:spPr>
          <a:xfrm>
            <a:off x="1286938" y="2225756"/>
            <a:ext cx="3037800" cy="34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8200" y="2260706"/>
            <a:ext cx="458152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6922913" y="307894"/>
            <a:ext cx="39321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</a:pPr>
            <a:r>
              <a:rPr lang="pt-BR"/>
              <a:t>Curta: Carreto (2009)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pt-BR" sz="486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TRABALHO ANÁLOGO À ESCRAVIDÃO</a:t>
            </a:r>
            <a:endParaRPr sz="486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980275" y="1430050"/>
            <a:ext cx="96723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 trabalho escravo que ainda, infelizmente, se encontra no Brasil na atualidade se difere daquele existente anteriormente à Lei Áurea de 1888. 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980275" y="2435225"/>
            <a:ext cx="6396600" cy="25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Trabalho escravo contemporâneo ou análogo à escravidão: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Trabalho forçado;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Jornada exaustiva;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Servidão por dívida;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Condições degradantes.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980275" y="4897950"/>
            <a:ext cx="68679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Trabalho escravo rural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Trabalho escravo urbano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pt-BR" sz="486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TRABALHO ANÁLOGO À ESCRAVIDÃO</a:t>
            </a:r>
            <a:endParaRPr sz="4860" b="0" i="0" u="none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1084350" y="1633950"/>
            <a:ext cx="8507700" cy="29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Números…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Dados levantados pela OIT apontam que existem, no mínimo, 20,9 milhões de pessoas em condição análoga à escravidão;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Em 2018, foram identificados 1,7 mil casos de trabalho escravo no Brasil;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Desde 1995, foram resgatados 56307 trabalhadores nessa condição.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1084350" y="4579950"/>
            <a:ext cx="8507700" cy="19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ENP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188 ações de prevenção ao trabalho escravo realizadas;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465 municípios atendidos;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pt-BR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1,3 milhão de pessoas impactadas.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Depth">
      <a:dk1>
        <a:srgbClr val="000000"/>
      </a:dk1>
      <a:lt1>
        <a:srgbClr val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735</Words>
  <Application>Microsoft Office PowerPoint</Application>
  <PresentationFormat>Widescreen</PresentationFormat>
  <Paragraphs>89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Lato</vt:lpstr>
      <vt:lpstr>Corbel</vt:lpstr>
      <vt:lpstr>Profundidade</vt:lpstr>
      <vt:lpstr>Trabalho infantil,  trabalho análogo à escravidão e divisão sexual do trabalho</vt:lpstr>
      <vt:lpstr>INTRODUÇÃO</vt:lpstr>
      <vt:lpstr>TRABALHO INFANTIL</vt:lpstr>
      <vt:lpstr>TRABALHO INFANTIL</vt:lpstr>
      <vt:lpstr>DADOS DO TRABALHO INFANTIL</vt:lpstr>
      <vt:lpstr>TRABALHO INFANTIL</vt:lpstr>
      <vt:lpstr>Filme: Quem Quer Ser Um Milionário (2008)</vt:lpstr>
      <vt:lpstr>Apresentação do PowerPoint</vt:lpstr>
      <vt:lpstr>Apresentação do PowerPoint</vt:lpstr>
      <vt:lpstr>Apresentação do PowerPoint</vt:lpstr>
      <vt:lpstr>Apresentação do PowerPoint</vt:lpstr>
      <vt:lpstr>DIVISÃO SEXUAL DO TRABALHO</vt:lpstr>
      <vt:lpstr>REFERENCIAS 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infantil,  trabalho análogo à escravidão e divisão sexual do trabalho</dc:title>
  <dc:creator>Cristian Silva</dc:creator>
  <cp:lastModifiedBy>Eduardo marçal</cp:lastModifiedBy>
  <cp:revision>2</cp:revision>
  <dcterms:created xsi:type="dcterms:W3CDTF">2019-11-06T17:00:34Z</dcterms:created>
  <dcterms:modified xsi:type="dcterms:W3CDTF">2019-11-07T16:20:38Z</dcterms:modified>
</cp:coreProperties>
</file>