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73" r:id="rId5"/>
    <p:sldId id="261" r:id="rId6"/>
    <p:sldId id="258" r:id="rId7"/>
    <p:sldId id="259" r:id="rId8"/>
    <p:sldId id="262" r:id="rId9"/>
    <p:sldId id="263" r:id="rId10"/>
    <p:sldId id="264" r:id="rId11"/>
    <p:sldId id="266" r:id="rId12"/>
    <p:sldId id="268" r:id="rId13"/>
    <p:sldId id="267" r:id="rId14"/>
    <p:sldId id="269" r:id="rId15"/>
    <p:sldId id="265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8"/>
    <p:restoredTop sz="94662"/>
  </p:normalViewPr>
  <p:slideViewPr>
    <p:cSldViewPr snapToGrid="0" snapToObjects="1">
      <p:cViewPr varScale="1">
        <p:scale>
          <a:sx n="61" d="100"/>
          <a:sy n="61" d="100"/>
        </p:scale>
        <p:origin x="248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58144-C70B-BF47-BD2A-70C5A557B67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A04E0-DA48-0C42-B26F-1FC8B0D830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26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Strathern</a:t>
            </a:r>
            <a:r>
              <a:rPr lang="pt-BR" dirty="0"/>
              <a:t> observa coo elementos do parentesco euro-americano foram forçados a servir à elucidação de materiais ocidentais. Papel da mãe axiomático. Continuidade direta entre reprodução sexual, concepção fisiológica e intercurso sexual</a:t>
            </a:r>
          </a:p>
          <a:p>
            <a:r>
              <a:rPr lang="pt-BR" dirty="0" err="1"/>
              <a:t>Wener</a:t>
            </a:r>
            <a:r>
              <a:rPr lang="pt-BR" dirty="0"/>
              <a:t>: o par reprodutivo nas </a:t>
            </a:r>
            <a:r>
              <a:rPr lang="pt-BR" dirty="0" err="1"/>
              <a:t>Trobrian</a:t>
            </a:r>
            <a:r>
              <a:rPr lang="pt-BR" dirty="0"/>
              <a:t> é a díade irmã-irmão na </a:t>
            </a:r>
            <a:r>
              <a:rPr lang="pt-BR" dirty="0" err="1"/>
              <a:t>matrinearidade</a:t>
            </a:r>
            <a:r>
              <a:rPr lang="pt-BR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CA04E0-DA48-0C42-B26F-1FC8B0D8308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06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Sobre as ideias monogenéticas, </a:t>
            </a:r>
            <a:r>
              <a:rPr lang="pt-BR" dirty="0" err="1"/>
              <a:t>Delaney</a:t>
            </a:r>
            <a:r>
              <a:rPr lang="pt-BR" dirty="0"/>
              <a:t> e a antiga teoria ocidental de procriação, expressa no nascimento virgem de Jesus. Homem produz progênie, mulheres nutrição.</a:t>
            </a:r>
          </a:p>
          <a:p>
            <a:r>
              <a:rPr lang="pt-BR" dirty="0" err="1"/>
              <a:t>EmTrobriand</a:t>
            </a:r>
            <a:r>
              <a:rPr lang="pt-BR" dirty="0"/>
              <a:t>, o marido se distingue do irmão pelo ato sexual, pela </a:t>
            </a:r>
            <a:r>
              <a:rPr lang="pt-BR" dirty="0" err="1"/>
              <a:t>nutição</a:t>
            </a:r>
            <a:r>
              <a:rPr lang="pt-BR" dirty="0"/>
              <a:t>. Irmão é parceiro ausente. Esposa se distingue voltando para casa dos pais ou irmão da mãe para dar à luz. Parentes </a:t>
            </a:r>
            <a:r>
              <a:rPr lang="pt-BR" dirty="0" err="1"/>
              <a:t>matri</a:t>
            </a:r>
            <a:r>
              <a:rPr lang="pt-BR" dirty="0"/>
              <a:t> guardaram crianças de feiticeiros que ameaçavam sua aparência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CA04E0-DA48-0C42-B26F-1FC8B0D8308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24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CA04E0-DA48-0C42-B26F-1FC8B0D8308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3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5BAE4-DB5B-464A-969C-E85A9BA5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7A6DF4-A4CA-6140-BA33-3D0A517E9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F5F629-5027-D04F-8751-D815FB1B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0115E3-4E83-ED4D-A16F-AC1CE752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102EED-A000-0345-86EA-ADB708EA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3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0752A-08CA-014A-B132-48349641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17DC8F-C7B2-914A-A461-84EEFE693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BCFB4D-5A5B-0449-953E-A62456C7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21C6CA-3AFC-3341-ABAA-0659F130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CDC872-F129-4845-8DDB-5B50B975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87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F98B72-60DC-EB4C-8844-35AF1FCBA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DBA5D3-B18D-C343-8153-878D7DC3C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260B09-D02B-E849-BF3A-506FDDD3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C9942D-2C29-2541-A12C-29FD831A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E55804-61B5-A74C-B98B-D32E12BA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2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4BC41-8528-3540-B1F4-711A5147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857B7-3409-0B4C-8E99-BFC4927DF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C5AEE0-BA22-0A4A-A05F-51B29391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03F294-491E-9548-BFD5-B7862DBE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D5DF40-9D42-F745-876C-C25CBAB5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6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6FA7F-CB22-C44C-B18A-E698D321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0D125E-7061-C249-BA1D-2EA487005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FE5BA7-BF0C-8344-9D97-8C31A58A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121CDA-0BF3-D548-A8B7-7A4AE7F2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9797C8-D2F7-FE4C-A3AD-CD6C58BF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589AD-0680-7347-8EBD-D5343F4A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D90B14-F5CE-7C4E-867C-EDABF9F2C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1D2EED-0932-7045-99B4-6BF71B839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C3F77E-8B49-B441-B340-BA590AD1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FD9846-8020-9441-AE93-1247845D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6B41D9-45B4-BC4A-BF20-A53127EF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82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BF9FA-534B-CA4D-8781-32C7A9C2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551ACE-8324-E24A-8280-6BCEC2B53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BFECB6-FEFB-AE40-9786-4FCE5C0E9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10D0AC1-F311-5F4C-AFCB-121ECCEDB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8C864-7348-9247-8E8D-F4FF7448F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63846FB-60F7-9A48-88A4-A4DF1C6D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E85B80C-CB9B-0C44-9BE0-9DB12DBC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A01320E-60DC-8644-92D8-3CBB04F1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61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D9456C-4971-024B-B992-873EEC58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5A71D4-A97B-5F49-8936-B4709A7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197DAE-E4AB-4B45-8E0C-31A70207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57B161-9572-464A-9EFF-2666B078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3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3EDBB49-1B67-E34C-A330-08C17912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86EE29A-BB0E-BB41-A270-DC71D504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5216CA-2B25-A746-8CB1-C51508BF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2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D8C46-5D69-0642-967C-41A746DD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23A033-3992-7C41-B6D6-C5A71D9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4C513D-3313-CE4C-8E1A-324C19B33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845AD3-35D7-7A4E-A0DA-9AACF072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32EA02-DF89-E149-BE72-B965AB9A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D3645E-22E5-814A-BCF6-FC24A096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01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FE751-7E88-5048-8A7F-17B59FCA0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39DBE3-C2EE-2C4C-94B5-7A934F2B6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5586FA-17B9-914A-8C7C-E17DC7441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4879F1-4830-D54D-B3B0-2DEFF5A7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04D4EB-BDC8-EF43-A58F-D7771021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6E4584-AFBE-3040-8467-969ED938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51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227078C-F89F-EA4A-A76B-FFFC33C7A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18BD13-844E-5346-A5F6-EBD64849B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B13C1D-A473-4748-B2F8-09C1D23A6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8182-82CF-3E49-8868-610A5F254204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CE7BE5-3E3D-5F40-AF2C-F3471827EB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D0BE1E-D5BF-C948-9732-139D92B64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3473-D002-0E47-B481-284A039D42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01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71684-AF15-D44B-9E36-94A120781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Gênero e parentesco</a:t>
            </a:r>
            <a:br>
              <a:rPr lang="pt-BR" dirty="0"/>
            </a:br>
            <a:r>
              <a:rPr lang="pt-BR" dirty="0"/>
              <a:t>nas culturas britânica e brasileira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5AEFE2-3CC0-6D46-B770-43FCF1CD4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Marilyn </a:t>
            </a:r>
            <a:r>
              <a:rPr lang="pt-BR" dirty="0" err="1"/>
              <a:t>Strathern</a:t>
            </a:r>
            <a:r>
              <a:rPr lang="pt-BR" dirty="0"/>
              <a:t>. 1995. “Necessidade de pais, necessidade de mães”. Estudos Feministas, 3 (2): 303-329.</a:t>
            </a:r>
          </a:p>
          <a:p>
            <a:r>
              <a:rPr lang="pt-BR" dirty="0"/>
              <a:t>Claudia Fonseca. [2001] 2002. “A vingança de Capitu: DNA, escolha e destino na família brasileira contemporânea. In. Gênero, Democracia e </a:t>
            </a:r>
            <a:r>
              <a:rPr lang="pt-BR" dirty="0" err="1"/>
              <a:t>Sociedadade</a:t>
            </a:r>
            <a:r>
              <a:rPr lang="pt-BR" dirty="0"/>
              <a:t> Brasileira (Cristina </a:t>
            </a:r>
            <a:r>
              <a:rPr lang="pt-BR" dirty="0" err="1"/>
              <a:t>Bruschini</a:t>
            </a:r>
            <a:r>
              <a:rPr lang="pt-BR" dirty="0"/>
              <a:t> e Sandra </a:t>
            </a:r>
            <a:r>
              <a:rPr lang="pt-BR" dirty="0" err="1"/>
              <a:t>Unbehaum</a:t>
            </a:r>
            <a:r>
              <a:rPr lang="pt-BR" dirty="0"/>
              <a:t>, </a:t>
            </a:r>
            <a:r>
              <a:rPr lang="pt-BR" dirty="0" err="1"/>
              <a:t>orgs</a:t>
            </a:r>
            <a:r>
              <a:rPr lang="pt-BR" dirty="0"/>
              <a:t>.). São Paulo: Editora 34.</a:t>
            </a:r>
            <a:r>
              <a:rPr lang="pt-BR" dirty="0">
                <a:effectLst/>
              </a:rPr>
              <a:t>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195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BBC58-CF37-9340-B29A-8EEA2B8C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25FA3-BF29-2A4D-BE19-640CBDCAC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Igualdade formal de gênero na procriação (do ponto de vista substância)</a:t>
            </a:r>
          </a:p>
          <a:p>
            <a:r>
              <a:rPr lang="pt-BR" dirty="0"/>
              <a:t>Homens e mulheres diferem no nível de compromisso entre o par e a </a:t>
            </a:r>
            <a:r>
              <a:rPr lang="pt-BR" dirty="0" err="1"/>
              <a:t>parentalidade</a:t>
            </a:r>
            <a:endParaRPr lang="pt-BR" dirty="0"/>
          </a:p>
          <a:p>
            <a:r>
              <a:rPr lang="pt-BR" dirty="0"/>
              <a:t>Mulheres guardiãs do ideal da naturalidade da procriação e da necessidade do relacionamento que a engendra.</a:t>
            </a:r>
          </a:p>
          <a:p>
            <a:pPr lvl="1"/>
            <a:r>
              <a:rPr lang="pt-BR" dirty="0"/>
              <a:t>A necessidade de ter um pai se apoia implicitamente na necessidade das mulheres terem um relacionamento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09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22828-ACB2-FD41-833B-D7D35E37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polêmica do nascimento virgem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7C2CAA-1C49-A94D-AD18-D2400BAEF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tema: aparente ignorância da paternidade fisiológica pelos </a:t>
            </a:r>
            <a:r>
              <a:rPr lang="pt-BR" dirty="0" err="1"/>
              <a:t>trobriandeses</a:t>
            </a:r>
            <a:r>
              <a:rPr lang="pt-BR" dirty="0"/>
              <a:t>, conforme etnografia de Malinowski.</a:t>
            </a:r>
          </a:p>
          <a:p>
            <a:r>
              <a:rPr lang="pt-BR" dirty="0"/>
              <a:t>Para os </a:t>
            </a:r>
            <a:r>
              <a:rPr lang="pt-BR" dirty="0" err="1"/>
              <a:t>trobriandeses</a:t>
            </a:r>
            <a:r>
              <a:rPr lang="pt-BR" dirty="0"/>
              <a:t>, o pai é necessário? Exclusão do conhecimento, não do relacionamento</a:t>
            </a:r>
          </a:p>
          <a:p>
            <a:r>
              <a:rPr lang="pt-BR" dirty="0"/>
              <a:t>Tabu sexual entre irmãos </a:t>
            </a:r>
            <a:r>
              <a:rPr lang="pt-BR" dirty="0" err="1"/>
              <a:t>X</a:t>
            </a:r>
            <a:r>
              <a:rPr lang="pt-BR" dirty="0"/>
              <a:t> sexualidade entre a mãe e seu marido</a:t>
            </a:r>
          </a:p>
          <a:p>
            <a:pPr lvl="1"/>
            <a:r>
              <a:rPr lang="pt-BR" dirty="0" err="1"/>
              <a:t>Matrilinearidade</a:t>
            </a:r>
            <a:r>
              <a:rPr lang="pt-BR" dirty="0"/>
              <a:t> </a:t>
            </a:r>
            <a:r>
              <a:rPr lang="pt-BR" dirty="0" err="1"/>
              <a:t>x</a:t>
            </a:r>
            <a:r>
              <a:rPr lang="pt-BR" dirty="0"/>
              <a:t> vida familiar</a:t>
            </a:r>
          </a:p>
          <a:p>
            <a:pPr marL="0" indent="0">
              <a:buNone/>
            </a:pPr>
            <a:r>
              <a:rPr lang="pt-BR" dirty="0"/>
              <a:t>Malinowski: diferenciação de papeis na procriação se correlaciona à diferenciação de direitos e obrigações entre as pessoas </a:t>
            </a:r>
          </a:p>
          <a:p>
            <a:pPr marL="0" indent="0">
              <a:buNone/>
            </a:pPr>
            <a:r>
              <a:rPr lang="pt-BR" dirty="0" err="1"/>
              <a:t>Leach</a:t>
            </a:r>
            <a:r>
              <a:rPr lang="pt-BR" dirty="0"/>
              <a:t>: alegações de ignorância são dogma que apoia relações humano-sobrenaturais na </a:t>
            </a:r>
            <a:r>
              <a:rPr lang="pt-BR" dirty="0" err="1"/>
              <a:t>matrilinearidade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39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8708E-7A84-6046-B48B-1F1EA460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debates na antropologia de meados de XX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D3DD18-10BE-F948-BB6C-E704EAF5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Papel do gênero na formação dos grupos de descendência</a:t>
            </a:r>
          </a:p>
          <a:p>
            <a:r>
              <a:rPr lang="pt-BR" dirty="0" err="1"/>
              <a:t>Leach</a:t>
            </a:r>
            <a:endParaRPr lang="pt-BR" dirty="0"/>
          </a:p>
          <a:p>
            <a:pPr lvl="1"/>
            <a:r>
              <a:rPr lang="pt-BR" dirty="0"/>
              <a:t>autonomia cultural das oposições e analogias dos </a:t>
            </a:r>
            <a:r>
              <a:rPr lang="pt-BR" dirty="0" err="1"/>
              <a:t>atribuios</a:t>
            </a:r>
            <a:r>
              <a:rPr lang="pt-BR" dirty="0"/>
              <a:t> de gênero</a:t>
            </a:r>
          </a:p>
          <a:p>
            <a:pPr lvl="1"/>
            <a:r>
              <a:rPr lang="pt-BR" dirty="0"/>
              <a:t>As diferenças de gênero eram modeladas pelo contraste entre eficácia humana e sobrenatural</a:t>
            </a:r>
          </a:p>
          <a:p>
            <a:pPr marL="457200" lvl="1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Strathern</a:t>
            </a:r>
            <a:r>
              <a:rPr lang="pt-BR" dirty="0"/>
              <a:t> o pai não está ausente da concepção no modelo </a:t>
            </a:r>
            <a:r>
              <a:rPr lang="pt-BR" dirty="0" err="1"/>
              <a:t>Trobriandes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013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96B0E-A7B3-A64A-98C2-1417C88A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7C53B6-DC4B-D948-892F-3E37C60BD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relação mãe-filho não significa </a:t>
            </a:r>
            <a:r>
              <a:rPr lang="pt-BR" dirty="0" err="1"/>
              <a:t>socialidade</a:t>
            </a:r>
            <a:r>
              <a:rPr lang="pt-BR" dirty="0"/>
              <a:t>, que exige uma terceira pessoa</a:t>
            </a:r>
          </a:p>
          <a:p>
            <a:r>
              <a:rPr lang="pt-BR" dirty="0"/>
              <a:t>A sociedade é uma necessidade</a:t>
            </a:r>
          </a:p>
          <a:p>
            <a:pPr marL="457200" lvl="1" indent="0">
              <a:buNone/>
            </a:pPr>
            <a:r>
              <a:rPr lang="pt-BR" dirty="0"/>
              <a:t>Representada na necessidade de um marido/pai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Por implicação:</a:t>
            </a:r>
          </a:p>
          <a:p>
            <a:pPr lvl="1"/>
            <a:r>
              <a:rPr lang="pt-BR" dirty="0"/>
              <a:t>Assimetria de pessoas marcadas pelo gênero</a:t>
            </a:r>
          </a:p>
          <a:p>
            <a:pPr lvl="1"/>
            <a:r>
              <a:rPr lang="pt-BR" dirty="0"/>
              <a:t>Relacionamentos e pessoas são posteriores aos fatos – feitos, construídos</a:t>
            </a:r>
          </a:p>
        </p:txBody>
      </p:sp>
    </p:spTree>
    <p:extLst>
      <p:ext uri="{BB962C8B-B14F-4D97-AF65-F5344CB8AC3E}">
        <p14:creationId xmlns:p14="http://schemas.microsoft.com/office/powerpoint/2010/main" val="4168154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A3C51-6178-DC41-9CE4-BB15BC21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Procriação em </a:t>
            </a:r>
            <a:r>
              <a:rPr lang="pt-BR" dirty="0" err="1"/>
              <a:t>Trobriand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F9667C-86A4-B744-B83A-964BD7873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casal reprodutivo é irmão-irmã</a:t>
            </a:r>
          </a:p>
          <a:p>
            <a:r>
              <a:rPr lang="pt-BR" dirty="0"/>
              <a:t>Implantação embrionária feita pelos espíritos matrilineares, facilitada pelo intercurso sexual</a:t>
            </a:r>
          </a:p>
          <a:p>
            <a:r>
              <a:rPr lang="pt-BR" dirty="0"/>
              <a:t>Relações duradouras entre membros lineares</a:t>
            </a:r>
          </a:p>
          <a:p>
            <a:r>
              <a:rPr lang="pt-BR" dirty="0"/>
              <a:t>Família baseada no trabalho conjunto dos esposos</a:t>
            </a:r>
          </a:p>
          <a:p>
            <a:r>
              <a:rPr lang="pt-BR" dirty="0"/>
              <a:t>Papel nutridor e criador do pai</a:t>
            </a:r>
          </a:p>
          <a:p>
            <a:r>
              <a:rPr lang="pt-BR" dirty="0"/>
              <a:t>Pai responsável pela aparência externa pela alimentação do filho e intercurso sexual com a mãe antes do parto “ligação mais somática do que genética”.</a:t>
            </a:r>
          </a:p>
        </p:txBody>
      </p:sp>
    </p:spTree>
    <p:extLst>
      <p:ext uri="{BB962C8B-B14F-4D97-AF65-F5344CB8AC3E}">
        <p14:creationId xmlns:p14="http://schemas.microsoft.com/office/powerpoint/2010/main" val="70255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3D922A0-46D3-044C-8EE8-AD8E41FD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A03E98-0FED-D84B-9153-035845D5AA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Relacionamentos são feitos para unir.</a:t>
            </a:r>
          </a:p>
          <a:p>
            <a:r>
              <a:rPr lang="pt-BR" dirty="0"/>
              <a:t>Crianças são indivíduos sem relacionamentos. Geram-se por um único ato</a:t>
            </a:r>
          </a:p>
          <a:p>
            <a:r>
              <a:rPr lang="pt-BR" dirty="0"/>
              <a:t>O sexo une pessoas (tidas por) diferenciadas pelo gênero</a:t>
            </a:r>
          </a:p>
          <a:p>
            <a:r>
              <a:rPr lang="pt-BR" dirty="0"/>
              <a:t>Identidade formal da participação (opinião duo genética </a:t>
            </a:r>
            <a:r>
              <a:rPr lang="pt-BR" dirty="0" err="1"/>
              <a:t>x</a:t>
            </a:r>
            <a:r>
              <a:rPr lang="pt-BR" dirty="0"/>
              <a:t> ideais monogenéticas)</a:t>
            </a:r>
          </a:p>
          <a:p>
            <a:r>
              <a:rPr lang="pt-BR" dirty="0"/>
              <a:t>União de partes distinguidas pelo gênero</a:t>
            </a:r>
          </a:p>
          <a:p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C1570B6-6F10-3543-8854-68639FBCC8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Mae e filho previamente envolvidos num campo de relações que separam</a:t>
            </a:r>
          </a:p>
          <a:p>
            <a:r>
              <a:rPr lang="pt-BR" dirty="0"/>
              <a:t>Crianças são resultado de múltiplos atos e afetada pelas interações</a:t>
            </a:r>
          </a:p>
          <a:p>
            <a:r>
              <a:rPr lang="pt-BR" dirty="0"/>
              <a:t>Relações que separam, através de presentes, irmão e irmã, pai e filho, marido e mulher</a:t>
            </a:r>
          </a:p>
          <a:p>
            <a:r>
              <a:rPr lang="pt-BR" dirty="0"/>
              <a:t>Normas sexuais separam papéis do irmão e do marido</a:t>
            </a:r>
          </a:p>
          <a:p>
            <a:r>
              <a:rPr lang="pt-BR" dirty="0"/>
              <a:t>Marido e mulher eternamente diferenciados</a:t>
            </a:r>
          </a:p>
        </p:txBody>
      </p:sp>
    </p:spTree>
    <p:extLst>
      <p:ext uri="{BB962C8B-B14F-4D97-AF65-F5344CB8AC3E}">
        <p14:creationId xmlns:p14="http://schemas.microsoft.com/office/powerpoint/2010/main" val="2470634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5E7EBE5-D6EF-6845-9834-911A15938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Significados do sexo como relação no pensamento euro-americano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E878B37-3CB2-3044-ADC6-97CAA344B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Simbolo</a:t>
            </a:r>
            <a:r>
              <a:rPr lang="pt-BR" dirty="0"/>
              <a:t> de relacionamento</a:t>
            </a:r>
          </a:p>
          <a:p>
            <a:pPr lvl="1"/>
            <a:r>
              <a:rPr lang="pt-BR" dirty="0"/>
              <a:t>Presença ou ausência</a:t>
            </a:r>
          </a:p>
          <a:p>
            <a:r>
              <a:rPr lang="pt-BR" dirty="0"/>
              <a:t>No contexto do relacionamento</a:t>
            </a:r>
          </a:p>
          <a:p>
            <a:r>
              <a:rPr lang="pt-BR" dirty="0"/>
              <a:t>Diferenciação de homens e mulheres nesse contexto</a:t>
            </a:r>
          </a:p>
          <a:p>
            <a:r>
              <a:rPr lang="pt-BR" dirty="0"/>
              <a:t>Instrumento de poder</a:t>
            </a:r>
          </a:p>
          <a:p>
            <a:r>
              <a:rPr lang="pt-BR" dirty="0"/>
              <a:t>signo de satisfação e amor</a:t>
            </a:r>
          </a:p>
          <a:p>
            <a:r>
              <a:rPr lang="pt-BR" dirty="0"/>
              <a:t>Comercialização, violência, propaganda, pornografia</a:t>
            </a:r>
          </a:p>
        </p:txBody>
      </p:sp>
    </p:spTree>
    <p:extLst>
      <p:ext uri="{BB962C8B-B14F-4D97-AF65-F5344CB8AC3E}">
        <p14:creationId xmlns:p14="http://schemas.microsoft.com/office/powerpoint/2010/main" val="3214748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61688-5D37-FB4F-AC0A-B61984B5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Não se é mãe da mesma forma que se é pai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55FA0D-753D-644E-ACF6-1003DF68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dupla criação do homem: geneticamente do filho, de relacionamento da mãe.</a:t>
            </a:r>
          </a:p>
          <a:p>
            <a:pPr lvl="1"/>
            <a:r>
              <a:rPr lang="pt-BR" dirty="0"/>
              <a:t>Papel quase sexual dos clínicos no nascimento virgem</a:t>
            </a:r>
          </a:p>
          <a:p>
            <a:pPr lvl="1"/>
            <a:r>
              <a:rPr lang="pt-BR" dirty="0"/>
              <a:t>Preparação do corpo da mãe pelo sexo</a:t>
            </a:r>
          </a:p>
          <a:p>
            <a:pPr lvl="2"/>
            <a:r>
              <a:rPr lang="pt-BR" dirty="0" err="1"/>
              <a:t>Parentalidade</a:t>
            </a:r>
            <a:r>
              <a:rPr lang="pt-BR" dirty="0"/>
              <a:t> física e jurídica só é possível na mãe; no pai, as duas formas podem ser apenas associadas. Identidade e função contínuas no primeiro caso, descontínuas na segunda</a:t>
            </a:r>
          </a:p>
        </p:txBody>
      </p:sp>
    </p:spTree>
    <p:extLst>
      <p:ext uri="{BB962C8B-B14F-4D97-AF65-F5344CB8AC3E}">
        <p14:creationId xmlns:p14="http://schemas.microsoft.com/office/powerpoint/2010/main" val="3843706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F4D80-F41C-C848-8225-4A61EC66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EFD7F5-EFF6-2A4D-8A9A-AD5099710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Pessoa individual com necessidade de relacionamentos</a:t>
            </a:r>
          </a:p>
          <a:p>
            <a:r>
              <a:rPr lang="pt-BR" dirty="0"/>
              <a:t>O amor é união da carne de opostos macho e fêmea</a:t>
            </a:r>
          </a:p>
          <a:p>
            <a:r>
              <a:rPr lang="pt-BR" dirty="0"/>
              <a:t>Gênero explicita não tanto uma divisão de interesses quanto a comparação da contribuição de cada parte para o relacionamento</a:t>
            </a:r>
          </a:p>
          <a:p>
            <a:endParaRPr lang="pt-BR" dirty="0"/>
          </a:p>
          <a:p>
            <a:r>
              <a:rPr lang="pt-BR" dirty="0"/>
              <a:t>Novas tecnologias podem </a:t>
            </a:r>
            <a:r>
              <a:rPr lang="pt-BR" dirty="0" err="1"/>
              <a:t>serpara</a:t>
            </a:r>
            <a:r>
              <a:rPr lang="pt-BR" dirty="0"/>
              <a:t> procriação de sexo, mas não de relações de gênero.</a:t>
            </a:r>
          </a:p>
        </p:txBody>
      </p:sp>
    </p:spTree>
    <p:extLst>
      <p:ext uri="{BB962C8B-B14F-4D97-AF65-F5344CB8AC3E}">
        <p14:creationId xmlns:p14="http://schemas.microsoft.com/office/powerpoint/2010/main" val="176565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19EE1-27E2-5E47-8525-336E45D8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01" y="365126"/>
            <a:ext cx="11440633" cy="1316038"/>
          </a:xfrm>
        </p:spPr>
        <p:txBody>
          <a:bodyPr/>
          <a:lstStyle/>
          <a:p>
            <a:r>
              <a:rPr lang="pt-BR" dirty="0"/>
              <a:t>O parentesco no contexto das novas tecnologias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CBECB4-8B9D-2E44-B494-D94F883E40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Marilyn </a:t>
            </a:r>
            <a:r>
              <a:rPr lang="pt-BR" dirty="0" err="1"/>
              <a:t>Strathern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421857-71F0-264B-A354-5C31C30563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nascimento virgem – uma polêmica social (anos 90) e um debate antropológico (anos 60/70)</a:t>
            </a:r>
          </a:p>
          <a:p>
            <a:endParaRPr lang="pt-BR" dirty="0"/>
          </a:p>
          <a:p>
            <a:r>
              <a:rPr lang="pt-BR" dirty="0"/>
              <a:t>maneiras muito diferentes em que pai e mãe se envolvem na procriação, no pensamento euro-americano.</a:t>
            </a:r>
          </a:p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CF6C698-A880-4043-9B7F-476ECDBC8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Claudia Fonseca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5FC700-F89F-5F46-B917-556B80DB7C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Variantes do modelo dominante (família patriarcal) ou modelos alternativos – Escolha ou destino?</a:t>
            </a:r>
          </a:p>
          <a:p>
            <a:endParaRPr lang="pt-BR" dirty="0"/>
          </a:p>
          <a:p>
            <a:r>
              <a:rPr lang="pt-BR" dirty="0"/>
              <a:t>A ênfase na escolha se faz acompanhar de recrudescência concomitante das concepções biológicas do parentesco.</a:t>
            </a:r>
          </a:p>
        </p:txBody>
      </p:sp>
    </p:spTree>
    <p:extLst>
      <p:ext uri="{BB962C8B-B14F-4D97-AF65-F5344CB8AC3E}">
        <p14:creationId xmlns:p14="http://schemas.microsoft.com/office/powerpoint/2010/main" val="407506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98FD6B-9D96-5440-AA3D-B9AE8EFB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Novas tecnologias reprodutivas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E988CA-F3EE-2347-B59B-C4BEFFD0B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Pílula – Sexo sem concepção</a:t>
            </a:r>
          </a:p>
          <a:p>
            <a:r>
              <a:rPr lang="pt-BR" dirty="0" err="1"/>
              <a:t>Fiv</a:t>
            </a:r>
            <a:r>
              <a:rPr lang="pt-BR" dirty="0"/>
              <a:t> – Concepção sem sexo</a:t>
            </a:r>
          </a:p>
          <a:p>
            <a:r>
              <a:rPr lang="pt-BR" dirty="0"/>
              <a:t>Maternidade sem gestação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213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9D481-475E-154E-BB08-D4F8997E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Testes de DNA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E10AED-C6F9-A44F-9CDD-607E79968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Quais as consequências da verificação da paternidade “verdadeira”.</a:t>
            </a:r>
          </a:p>
          <a:p>
            <a:r>
              <a:rPr lang="pt-BR" dirty="0"/>
              <a:t>Pai verdadeiro é quem cria: ignorância ou desejo de não interferência</a:t>
            </a:r>
          </a:p>
          <a:p>
            <a:r>
              <a:rPr lang="pt-BR" dirty="0"/>
              <a:t>Distinção entre reconhecimento legal e paternidade biológica</a:t>
            </a:r>
          </a:p>
          <a:p>
            <a:r>
              <a:rPr lang="pt-BR" dirty="0"/>
              <a:t>Contestação de paternidade legal</a:t>
            </a:r>
          </a:p>
          <a:p>
            <a:pPr lvl="1"/>
            <a:r>
              <a:rPr lang="pt-BR" dirty="0"/>
              <a:t>Biologia confere validade às definições judiciais.</a:t>
            </a:r>
          </a:p>
          <a:p>
            <a:pPr lvl="1"/>
            <a:r>
              <a:rPr lang="pt-BR" dirty="0"/>
              <a:t>Paternidades desmentidas.</a:t>
            </a:r>
          </a:p>
          <a:p>
            <a:r>
              <a:rPr lang="pt-BR" dirty="0"/>
              <a:t>Procriação retirada do âmbito dos laços sociais?</a:t>
            </a:r>
          </a:p>
          <a:p>
            <a:r>
              <a:rPr lang="pt-BR" dirty="0"/>
              <a:t>Gênero e família eram considerados lócus paradigmáticos da convergência entre natureza </a:t>
            </a:r>
            <a:r>
              <a:rPr lang="pt-BR"/>
              <a:t>e cultura.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07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60DA1-3651-CA44-A63A-931A1041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FIV – explicitações do parentesco euro-americano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985CEB-09AB-E747-B273-5727BE9BB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Pais criados por decisões médicas – concepção não gera </a:t>
            </a:r>
            <a:r>
              <a:rPr lang="pt-BR" dirty="0" err="1"/>
              <a:t>parentalidade</a:t>
            </a:r>
            <a:endParaRPr lang="pt-BR" dirty="0"/>
          </a:p>
          <a:p>
            <a:pPr lvl="1"/>
            <a:r>
              <a:rPr lang="pt-BR" dirty="0"/>
              <a:t>Do ponto de vista legal importa qual modelo conjugal será adequado à </a:t>
            </a:r>
            <a:r>
              <a:rPr lang="pt-BR" dirty="0" err="1"/>
              <a:t>parentalidade</a:t>
            </a:r>
            <a:r>
              <a:rPr lang="pt-BR" dirty="0"/>
              <a:t> – heterossexual? Monogâmico?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Para </a:t>
            </a:r>
            <a:r>
              <a:rPr lang="pt-BR" dirty="0" err="1"/>
              <a:t>Strathern</a:t>
            </a:r>
            <a:r>
              <a:rPr lang="pt-BR" dirty="0"/>
              <a:t>, o interesse está no sistema cultural do parentesco</a:t>
            </a:r>
          </a:p>
          <a:p>
            <a:pPr lvl="2"/>
            <a:r>
              <a:rPr lang="pt-BR" dirty="0"/>
              <a:t>Como os euro-americanos pensam relacionamentos íntimos baseados na procriação?</a:t>
            </a:r>
          </a:p>
          <a:p>
            <a:pPr lvl="2"/>
            <a:r>
              <a:rPr lang="pt-BR" dirty="0"/>
              <a:t>Como se envolvem na procriação pais e mães?</a:t>
            </a:r>
          </a:p>
          <a:p>
            <a:pPr lvl="2"/>
            <a:endParaRPr lang="pt-BR" dirty="0"/>
          </a:p>
          <a:p>
            <a:pPr marL="914400" lvl="2" indent="0">
              <a:buNone/>
            </a:pPr>
            <a:r>
              <a:rPr lang="pt-BR" dirty="0"/>
              <a:t>Contanto que pessoas e substâncias operem como substitutas de outras pessoas e substâncias, o modelo indígena de procriação não é afetado.</a:t>
            </a:r>
          </a:p>
        </p:txBody>
      </p:sp>
    </p:spTree>
    <p:extLst>
      <p:ext uri="{BB962C8B-B14F-4D97-AF65-F5344CB8AC3E}">
        <p14:creationId xmlns:p14="http://schemas.microsoft.com/office/powerpoint/2010/main" val="33847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D015AA4-6F0C-7840-9C82-60C97C89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Parentesco como exigência de </a:t>
            </a:r>
            <a:r>
              <a:rPr lang="pt-BR" dirty="0" err="1"/>
              <a:t>parentalidade</a:t>
            </a:r>
            <a:endParaRPr lang="pt-BR" dirty="0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974CACAB-528E-5D43-96D1-564F6752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Papéis </a:t>
            </a:r>
            <a:r>
              <a:rPr lang="pt-BR" u="sng" dirty="0"/>
              <a:t>e substâncias </a:t>
            </a:r>
            <a:r>
              <a:rPr lang="pt-BR" dirty="0"/>
              <a:t>substituíveis na FIV</a:t>
            </a:r>
          </a:p>
          <a:p>
            <a:pPr lvl="1"/>
            <a:r>
              <a:rPr lang="pt-BR" dirty="0"/>
              <a:t>Proliferação e desmembramento de figuras maternas e paternas, preservação de pais e mães definidos segundo gênero - 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Pais e mães: união igual, parceria assimétrica</a:t>
            </a:r>
          </a:p>
          <a:p>
            <a:pPr lvl="1"/>
            <a:endParaRPr lang="pt-BR" dirty="0"/>
          </a:p>
          <a:p>
            <a:pPr lvl="1"/>
            <a:r>
              <a:rPr lang="pt-BR" dirty="0" err="1"/>
              <a:t>Parentalidade</a:t>
            </a:r>
            <a:r>
              <a:rPr lang="pt-BR" dirty="0"/>
              <a:t> percebida como resultado de </a:t>
            </a:r>
            <a:r>
              <a:rPr lang="pt-BR" b="1" dirty="0"/>
              <a:t>união de partes distinguidas pelo gênero </a:t>
            </a:r>
            <a:r>
              <a:rPr lang="pt-BR" dirty="0"/>
              <a:t>(Schneider, com atualizações)</a:t>
            </a:r>
          </a:p>
          <a:p>
            <a:pPr lvl="1"/>
            <a:endParaRPr lang="pt-BR" b="1" i="1" dirty="0"/>
          </a:p>
          <a:p>
            <a:pPr lvl="1"/>
            <a:r>
              <a:rPr lang="pt-BR" i="1" dirty="0"/>
              <a:t>A procriação produz simultaneamente filhos e pais – como parte de um sistema de parentesco.</a:t>
            </a:r>
          </a:p>
        </p:txBody>
      </p:sp>
    </p:spTree>
    <p:extLst>
      <p:ext uri="{BB962C8B-B14F-4D97-AF65-F5344CB8AC3E}">
        <p14:creationId xmlns:p14="http://schemas.microsoft.com/office/powerpoint/2010/main" val="2275450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10DBF-482B-F241-9434-748980AE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Na síndrome do nascimento virgem,</a:t>
            </a:r>
            <a:br>
              <a:rPr lang="pt-BR" dirty="0"/>
            </a:br>
            <a:r>
              <a:rPr lang="pt-BR" dirty="0"/>
              <a:t>duas inquietações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E58514-9370-BD40-A93A-71112261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1. Clínico não substitui ninguém. Ele é o único “parceiro sexual”.</a:t>
            </a:r>
          </a:p>
          <a:p>
            <a:r>
              <a:rPr lang="pt-BR" dirty="0"/>
              <a:t>2. As novas tecnologias evitam, mais do que substituem, o ato sexual.</a:t>
            </a:r>
          </a:p>
          <a:p>
            <a:endParaRPr lang="pt-BR" dirty="0"/>
          </a:p>
          <a:p>
            <a:r>
              <a:rPr lang="pt-BR" dirty="0"/>
              <a:t>Mais do que uma patologia oculta, a síndrome encobriria um desejo deslocado (um falso ou equivocado desejo de maternidade)</a:t>
            </a:r>
          </a:p>
          <a:p>
            <a:endParaRPr lang="pt-BR" dirty="0"/>
          </a:p>
          <a:p>
            <a:r>
              <a:rPr lang="pt-BR" dirty="0"/>
              <a:t>Problema implícito da exclusão da necessidade de um pai</a:t>
            </a:r>
          </a:p>
        </p:txBody>
      </p:sp>
    </p:spTree>
    <p:extLst>
      <p:ext uri="{BB962C8B-B14F-4D97-AF65-F5344CB8AC3E}">
        <p14:creationId xmlns:p14="http://schemas.microsoft.com/office/powerpoint/2010/main" val="42051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B209D-450E-7A49-AB46-AC34143A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Diferenças de gênero na </a:t>
            </a:r>
            <a:r>
              <a:rPr lang="pt-BR" dirty="0" err="1"/>
              <a:t>parentalidade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2FE48B-352A-254A-B3D8-252C35F6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Filhos sem mãe são inconcebíveis no parentesco euro-americano.</a:t>
            </a:r>
          </a:p>
          <a:p>
            <a:pPr lvl="1"/>
            <a:r>
              <a:rPr lang="pt-BR" dirty="0" err="1"/>
              <a:t>Factualidade</a:t>
            </a:r>
            <a:r>
              <a:rPr lang="pt-BR" dirty="0"/>
              <a:t> da gestação e nascimento</a:t>
            </a:r>
          </a:p>
          <a:p>
            <a:pPr lvl="1"/>
            <a:r>
              <a:rPr lang="pt-BR" dirty="0"/>
              <a:t>Problemática da multiplicação de papeis da maternidade pelas novas tecnologias de reprodução assistida</a:t>
            </a:r>
          </a:p>
          <a:p>
            <a:pPr lvl="1"/>
            <a:endParaRPr lang="pt-BR" dirty="0"/>
          </a:p>
          <a:p>
            <a:r>
              <a:rPr lang="pt-BR" dirty="0"/>
              <a:t>Filhos sem pais são possíveis dentro e fora do casamento</a:t>
            </a:r>
          </a:p>
          <a:p>
            <a:pPr lvl="1"/>
            <a:r>
              <a:rPr lang="pt-BR" dirty="0"/>
              <a:t>Incerteza cultural da paternidade</a:t>
            </a:r>
          </a:p>
          <a:p>
            <a:pPr lvl="1"/>
            <a:r>
              <a:rPr lang="pt-BR" dirty="0"/>
              <a:t>Casamento com a mãe é meio de validação no direito consuetudinário britânico</a:t>
            </a:r>
          </a:p>
          <a:p>
            <a:pPr lvl="1"/>
            <a:r>
              <a:rPr lang="pt-BR" dirty="0"/>
              <a:t>Marido precisa consentir doação de esperma anônima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3831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A8A18-8A48-7A42-A8EF-A69DDFA2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Desejos aceitáveis e inaceitáveis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302D5D-2C70-A44D-86FB-072A983A8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Homens desejam relações sexuais sem filhos</a:t>
            </a:r>
          </a:p>
          <a:p>
            <a:r>
              <a:rPr lang="pt-BR" dirty="0"/>
              <a:t>Mulheres desejam filhos </a:t>
            </a:r>
          </a:p>
          <a:p>
            <a:endParaRPr lang="pt-BR" dirty="0"/>
          </a:p>
          <a:p>
            <a:r>
              <a:rPr lang="pt-BR" dirty="0"/>
              <a:t>Por que causa polêmica o desejo de mulheres terem filhos mas não desejam a relação sexual que os geram?</a:t>
            </a:r>
          </a:p>
          <a:p>
            <a:endParaRPr lang="pt-BR" dirty="0"/>
          </a:p>
          <a:p>
            <a:r>
              <a:rPr lang="pt-BR" dirty="0"/>
              <a:t>O sexo é símbolo da naturalidade do relacionamento conjugal de que os filhos são resultado.</a:t>
            </a:r>
          </a:p>
          <a:p>
            <a:r>
              <a:rPr lang="pt-BR" dirty="0"/>
              <a:t>O sexo é tanto necessidade biológica quanto estimula relacionamentos amorosos.</a:t>
            </a:r>
          </a:p>
        </p:txBody>
      </p:sp>
    </p:spTree>
    <p:extLst>
      <p:ext uri="{BB962C8B-B14F-4D97-AF65-F5344CB8AC3E}">
        <p14:creationId xmlns:p14="http://schemas.microsoft.com/office/powerpoint/2010/main" val="4191171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1289</Words>
  <Application>Microsoft Macintosh PowerPoint</Application>
  <PresentationFormat>Widescreen</PresentationFormat>
  <Paragraphs>135</Paragraphs>
  <Slides>18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do Office</vt:lpstr>
      <vt:lpstr>Gênero e parentesco nas culturas britânica e brasileira</vt:lpstr>
      <vt:lpstr>O parentesco no contexto das novas tecnologias</vt:lpstr>
      <vt:lpstr>Novas tecnologias reprodutivas</vt:lpstr>
      <vt:lpstr>Testes de DNA</vt:lpstr>
      <vt:lpstr>FIV – explicitações do parentesco euro-americano</vt:lpstr>
      <vt:lpstr>Parentesco como exigência de parentalidade</vt:lpstr>
      <vt:lpstr>Na síndrome do nascimento virgem, duas inquietações</vt:lpstr>
      <vt:lpstr>Diferenças de gênero na parentalidade</vt:lpstr>
      <vt:lpstr>Desejos aceitáveis e inaceitáveis</vt:lpstr>
      <vt:lpstr>Apresentação do PowerPoint</vt:lpstr>
      <vt:lpstr>A polêmica do nascimento virgem</vt:lpstr>
      <vt:lpstr>Os debates na antropologia de meados de XX</vt:lpstr>
      <vt:lpstr>Apresentação do PowerPoint</vt:lpstr>
      <vt:lpstr>Procriação em Trobriand</vt:lpstr>
      <vt:lpstr>Apresentação do PowerPoint</vt:lpstr>
      <vt:lpstr>Significados do sexo como relação no pensamento euro-americano</vt:lpstr>
      <vt:lpstr>Não se é mãe da mesma forma que se é pai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Gênero e parentesco</dc:title>
  <dc:creator>macOS Sierra</dc:creator>
  <cp:lastModifiedBy>macOS Sierra</cp:lastModifiedBy>
  <cp:revision>23</cp:revision>
  <dcterms:created xsi:type="dcterms:W3CDTF">2023-06-19T10:41:02Z</dcterms:created>
  <dcterms:modified xsi:type="dcterms:W3CDTF">2023-06-19T14:46:36Z</dcterms:modified>
</cp:coreProperties>
</file>