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8" r:id="rId5"/>
    <p:sldId id="400" r:id="rId6"/>
    <p:sldId id="276" r:id="rId7"/>
    <p:sldId id="270" r:id="rId8"/>
    <p:sldId id="405" r:id="rId9"/>
    <p:sldId id="260" r:id="rId10"/>
    <p:sldId id="272" r:id="rId11"/>
    <p:sldId id="259" r:id="rId12"/>
    <p:sldId id="273" r:id="rId13"/>
    <p:sldId id="394" r:id="rId14"/>
    <p:sldId id="261" r:id="rId15"/>
    <p:sldId id="396" r:id="rId16"/>
    <p:sldId id="410" r:id="rId17"/>
    <p:sldId id="413" r:id="rId18"/>
    <p:sldId id="412" r:id="rId19"/>
    <p:sldId id="325" r:id="rId20"/>
    <p:sldId id="274" r:id="rId21"/>
    <p:sldId id="415" r:id="rId22"/>
    <p:sldId id="264" r:id="rId23"/>
    <p:sldId id="287" r:id="rId24"/>
    <p:sldId id="404" r:id="rId25"/>
    <p:sldId id="407" r:id="rId26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A7A7"/>
    <a:srgbClr val="FF0000"/>
    <a:srgbClr val="FFF2CC"/>
    <a:srgbClr val="2F528F"/>
    <a:srgbClr val="F7A1B5"/>
    <a:srgbClr val="4472C4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 showGuides="1">
      <p:cViewPr varScale="1">
        <p:scale>
          <a:sx n="107" d="100"/>
          <a:sy n="107" d="100"/>
        </p:scale>
        <p:origin x="138" y="16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72E620E-BEC5-4451-8DFC-9EE3F6D04079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87567689-2BD3-4E97-A83C-81B3517DC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7689-2BD3-4E97-A83C-81B3517DC8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1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Permissividade épsilon e permeabilidade 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7689-2BD3-4E97-A83C-81B3517DC8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9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7689-2BD3-4E97-A83C-81B3517DC8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2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D403C-8F90-4FAF-A238-E42868E2D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27034-8DAF-44BB-90F0-1455512D7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1982B-AECE-4A2E-A4AD-A64F2A3D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595CA-94A0-4F1D-BF14-B93A8F7AB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C20B5-F3E4-4565-BB1C-672601EE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8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BA8B-1C85-4CF1-82E8-E3383338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BE1FC-701D-4BF4-882B-561C6863B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04F91-56B7-4985-83DB-0ACBE093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9BB80-B069-4C57-B4E6-AC38E875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98056-3151-4698-9474-20F749FD3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68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C68E03-9776-4059-B513-6B817F04A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F2716-FE4F-457B-B4D1-770606835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428E8-C9B3-48E0-9521-22EFFCF8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73812-5CA9-4F6F-9593-614E1282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8928F-CDF9-4756-BCCA-3690E1EA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0DCA-A63E-425A-8652-A03A8D15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3080E-1845-4A66-9984-92D621D56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8F3A4-45E4-4EBE-973B-C77D83C3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1AC0C-59A1-430B-B2FE-A096D522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C192-25F8-444A-B7F9-8EB9359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0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6CBC5-0C86-49A9-B536-11632C546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7C01E-E4C6-4759-8982-B8C44A301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BDA3B-F7F6-4077-A02B-73EAB2FE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2658-4568-4A39-811F-1C4B10CB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AA583-0C92-4C80-8819-D6515BD5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7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8C57-147F-4C76-A6B5-10BAEE893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B4090-7BFB-410F-98C7-42AC72F2D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4F667-1374-4B43-B4EF-32F242BD6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77CB7-3FC1-4C58-9835-025B551DA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E4447-D087-4504-9AE3-5E9B7FB7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3F4EB-7F4D-4F02-A501-E2190267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2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31CA-23E7-4CED-943D-CDFB33B6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88DFB-1F2D-4629-8367-CB11D857D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2EAF9-A5AC-4796-89B2-3E44A87F0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4AA36F-A1A6-404F-BC1F-A93D54668C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292D6-B613-4CCA-8544-0D11351F1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BFDF5-A2B8-4624-AE42-AD298A737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6E0DB7-48ED-490C-96CF-F850B551F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7E43-88E6-4745-AD09-555ABD2A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79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41CC0-6108-42C1-B991-66F4863C6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8394BE-0EE3-4979-BF26-7D1321BD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E32C2-877F-42DD-A16B-E33A9527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EBE4-EB59-4FF4-8598-BC2561C5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9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48D993-E429-430E-B4B2-A21D5206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63B549-FE50-46A2-8570-CB195693C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1127A-9699-4328-B4D4-F77F3FD0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1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62B2-248B-43BD-B6A2-B5991909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FD433-9C49-4223-813E-7DA9F6075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0AF05-3B21-45D5-B3F4-E243BF57F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E3888-D506-4034-8D7D-3C19A380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D5D82-B84F-40CA-83E2-B485923B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A84AF-BD4E-4A74-95A0-A200A8BB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29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32E9F-9574-4EE0-90D5-4456243D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568B0A-F216-4EC7-8D0C-E3508B047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20A4B-1A40-41E0-9032-CFB8A5415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FDB97-7290-4799-8DD1-970BD54B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11E55-9A72-4220-9DA5-CD8F80F6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3BFAB-C351-424F-A1C7-4FC4BA66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E3418C-BA94-4CDC-B257-9CE320BB9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3D35B-3D43-4662-AF9D-43C8296F1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C2F86-E150-450F-BC31-64AB1E6A5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849CC-2DBD-40AA-B275-134AD508DAEC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0DC65-0267-4254-840F-4609210EA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46959-1FE6-4BF9-9AA8-CF4E028D8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1AD59-FECE-435E-A449-C676B4544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7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0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18C6EE-1BC9-498F-A8F3-A5692ACC812F}"/>
              </a:ext>
            </a:extLst>
          </p:cNvPr>
          <p:cNvSpPr txBox="1"/>
          <p:nvPr/>
        </p:nvSpPr>
        <p:spPr>
          <a:xfrm>
            <a:off x="2638566" y="87090"/>
            <a:ext cx="6914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Atomic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and</a:t>
            </a:r>
            <a:r>
              <a:rPr lang="pt-BR" sz="2400" dirty="0">
                <a:solidFill>
                  <a:schemeClr val="accent1"/>
                </a:solidFill>
              </a:rPr>
              <a:t> molecular </a:t>
            </a:r>
            <a:r>
              <a:rPr lang="pt-BR" sz="2400" dirty="0" err="1">
                <a:solidFill>
                  <a:schemeClr val="accent1"/>
                </a:solidFill>
              </a:rPr>
              <a:t>spectroscopy</a:t>
            </a:r>
            <a:r>
              <a:rPr lang="pt-BR" sz="2400" dirty="0">
                <a:solidFill>
                  <a:schemeClr val="accent1"/>
                </a:solidFill>
              </a:rPr>
              <a:t> (</a:t>
            </a:r>
            <a:r>
              <a:rPr lang="pt-BR" sz="2400" dirty="0" err="1">
                <a:solidFill>
                  <a:schemeClr val="accent1"/>
                </a:solidFill>
              </a:rPr>
              <a:t>electromagnetic</a:t>
            </a:r>
            <a:r>
              <a:rPr lang="pt-BR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D05C2-388F-4987-9DCA-8F4C6C6F4038}"/>
              </a:ext>
            </a:extLst>
          </p:cNvPr>
          <p:cNvSpPr txBox="1"/>
          <p:nvPr/>
        </p:nvSpPr>
        <p:spPr>
          <a:xfrm>
            <a:off x="1417988" y="881195"/>
            <a:ext cx="9356023" cy="24929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b="1" dirty="0"/>
              <a:t>Study of the interaction between EM radiation with matter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Analysis of the EM radiation that is absorbed, emitted or scattered by biological (macro)molecules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Composition</a:t>
            </a:r>
            <a:r>
              <a:rPr lang="en-US" dirty="0"/>
              <a:t>: C, N, O, S and H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Chemical analysis</a:t>
            </a:r>
            <a:r>
              <a:rPr lang="en-US" dirty="0"/>
              <a:t>: composition fingerprint</a:t>
            </a:r>
          </a:p>
          <a:p>
            <a:pPr algn="ctr"/>
            <a:r>
              <a:rPr lang="en-US" b="1" dirty="0"/>
              <a:t>Structural analysis</a:t>
            </a:r>
            <a:r>
              <a:rPr lang="en-US" dirty="0"/>
              <a:t>: distances, bond length, bond angle, strength, energy level, </a:t>
            </a:r>
            <a:r>
              <a:rPr lang="en-US" dirty="0" err="1"/>
              <a:t>etc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8" name="Picture 1028">
            <a:extLst>
              <a:ext uri="{FF2B5EF4-FFF2-40B4-BE49-F238E27FC236}">
                <a16:creationId xmlns:a16="http://schemas.microsoft.com/office/drawing/2014/main" id="{FDB47C5F-B353-46E7-9F9F-98936A63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16" y="3612833"/>
            <a:ext cx="6665447" cy="2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74561-D131-4A7A-AC17-EF216406173F}"/>
              </a:ext>
            </a:extLst>
          </p:cNvPr>
          <p:cNvSpPr txBox="1"/>
          <p:nvPr/>
        </p:nvSpPr>
        <p:spPr>
          <a:xfrm>
            <a:off x="1871125" y="6401578"/>
            <a:ext cx="855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Types</a:t>
            </a:r>
            <a:r>
              <a:rPr lang="pt-BR" b="1" dirty="0"/>
              <a:t> of molecular </a:t>
            </a:r>
            <a:r>
              <a:rPr lang="pt-BR" b="1" dirty="0" err="1"/>
              <a:t>energy</a:t>
            </a:r>
            <a:r>
              <a:rPr lang="pt-BR" b="1" dirty="0"/>
              <a:t> </a:t>
            </a:r>
            <a:r>
              <a:rPr lang="pt-BR" b="1" dirty="0" err="1"/>
              <a:t>can</a:t>
            </a:r>
            <a:r>
              <a:rPr lang="pt-BR" b="1" dirty="0"/>
              <a:t> </a:t>
            </a:r>
            <a:r>
              <a:rPr lang="pt-BR" b="1" dirty="0" err="1"/>
              <a:t>probe</a:t>
            </a:r>
            <a:r>
              <a:rPr lang="pt-BR" dirty="0"/>
              <a:t>: </a:t>
            </a:r>
            <a:r>
              <a:rPr lang="pt-BR" dirty="0" err="1"/>
              <a:t>translational</a:t>
            </a:r>
            <a:r>
              <a:rPr lang="pt-BR" dirty="0"/>
              <a:t>, </a:t>
            </a:r>
            <a:r>
              <a:rPr lang="pt-BR" dirty="0" err="1"/>
              <a:t>rotational</a:t>
            </a:r>
            <a:r>
              <a:rPr lang="pt-BR" dirty="0"/>
              <a:t>, </a:t>
            </a:r>
            <a:r>
              <a:rPr lang="pt-BR" dirty="0" err="1"/>
              <a:t>vibrational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electronic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3E69E4-093A-4589-8241-A7F2528FD0F5}"/>
              </a:ext>
            </a:extLst>
          </p:cNvPr>
          <p:cNvSpPr/>
          <p:nvPr/>
        </p:nvSpPr>
        <p:spPr>
          <a:xfrm>
            <a:off x="7914970" y="1337190"/>
            <a:ext cx="3008670" cy="467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67A46-FAFF-4B24-B896-9E91A3205281}"/>
              </a:ext>
            </a:extLst>
          </p:cNvPr>
          <p:cNvSpPr txBox="1"/>
          <p:nvPr/>
        </p:nvSpPr>
        <p:spPr>
          <a:xfrm>
            <a:off x="8783354" y="180422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1. </a:t>
            </a:r>
            <a:r>
              <a:rPr lang="pt-BR" dirty="0" err="1">
                <a:solidFill>
                  <a:srgbClr val="FF0000"/>
                </a:solidFill>
              </a:rPr>
              <a:t>Size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F25C31-1CE9-4F00-A26E-2BE61E1A78E9}"/>
              </a:ext>
            </a:extLst>
          </p:cNvPr>
          <p:cNvSpPr/>
          <p:nvPr/>
        </p:nvSpPr>
        <p:spPr>
          <a:xfrm>
            <a:off x="2761756" y="1333523"/>
            <a:ext cx="1513756" cy="467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A2482-E70D-4E27-9435-DDBBA73DBD24}"/>
              </a:ext>
            </a:extLst>
          </p:cNvPr>
          <p:cNvSpPr txBox="1"/>
          <p:nvPr/>
        </p:nvSpPr>
        <p:spPr>
          <a:xfrm>
            <a:off x="2612751" y="1820869"/>
            <a:ext cx="181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2. </a:t>
            </a:r>
            <a:r>
              <a:rPr lang="pt-BR" dirty="0" err="1">
                <a:solidFill>
                  <a:srgbClr val="FF0000"/>
                </a:solidFill>
              </a:rPr>
              <a:t>Probing</a:t>
            </a:r>
            <a:r>
              <a:rPr lang="pt-BR" dirty="0">
                <a:solidFill>
                  <a:srgbClr val="FF0000"/>
                </a:solidFill>
              </a:rPr>
              <a:t> tool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15E10E-EEE0-4F01-A05E-50FEBD1F2B6A}"/>
              </a:ext>
            </a:extLst>
          </p:cNvPr>
          <p:cNvSpPr/>
          <p:nvPr/>
        </p:nvSpPr>
        <p:spPr>
          <a:xfrm>
            <a:off x="5673214" y="1943024"/>
            <a:ext cx="209427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EFB915-CF40-4C5B-B4F1-97D11D8C3838}"/>
              </a:ext>
            </a:extLst>
          </p:cNvPr>
          <p:cNvSpPr txBox="1"/>
          <p:nvPr/>
        </p:nvSpPr>
        <p:spPr>
          <a:xfrm>
            <a:off x="5941809" y="2275464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3. </a:t>
            </a:r>
            <a:r>
              <a:rPr lang="pt-BR" dirty="0" err="1">
                <a:solidFill>
                  <a:srgbClr val="FF0000"/>
                </a:solidFill>
              </a:rPr>
              <a:t>Chemistry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F0839F7-C07D-43A5-B48A-B9B7D5D8FBA1}"/>
              </a:ext>
            </a:extLst>
          </p:cNvPr>
          <p:cNvSpPr/>
          <p:nvPr/>
        </p:nvSpPr>
        <p:spPr>
          <a:xfrm>
            <a:off x="4761792" y="1353837"/>
            <a:ext cx="3153178" cy="467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63AFA9-910B-4FC8-B469-C61BB82DEA8C}"/>
              </a:ext>
            </a:extLst>
          </p:cNvPr>
          <p:cNvSpPr txBox="1"/>
          <p:nvPr/>
        </p:nvSpPr>
        <p:spPr>
          <a:xfrm>
            <a:off x="5260276" y="1020696"/>
            <a:ext cx="2233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4. </a:t>
            </a:r>
            <a:r>
              <a:rPr lang="pt-BR" dirty="0" err="1">
                <a:solidFill>
                  <a:srgbClr val="FF0000"/>
                </a:solidFill>
              </a:rPr>
              <a:t>Possible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interations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CDC182A7-3B66-44BF-A8B1-588FBC31F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37" y="1008092"/>
            <a:ext cx="8958569" cy="50391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E7DF0F-2AF3-496A-89F8-4F99743922F3}"/>
              </a:ext>
            </a:extLst>
          </p:cNvPr>
          <p:cNvCxnSpPr>
            <a:cxnSpLocks/>
          </p:cNvCxnSpPr>
          <p:nvPr/>
        </p:nvCxnSpPr>
        <p:spPr>
          <a:xfrm flipH="1">
            <a:off x="502981" y="2382067"/>
            <a:ext cx="2766161" cy="312182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C9D58C-3F38-4AA2-A7B7-21448574C6ED}"/>
              </a:ext>
            </a:extLst>
          </p:cNvPr>
          <p:cNvCxnSpPr>
            <a:cxnSpLocks/>
          </p:cNvCxnSpPr>
          <p:nvPr/>
        </p:nvCxnSpPr>
        <p:spPr>
          <a:xfrm flipH="1">
            <a:off x="1735287" y="2859710"/>
            <a:ext cx="1787423" cy="202769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E01240E-CF19-4AC9-8522-9881220730C7}"/>
              </a:ext>
            </a:extLst>
          </p:cNvPr>
          <p:cNvCxnSpPr>
            <a:cxnSpLocks/>
          </p:cNvCxnSpPr>
          <p:nvPr/>
        </p:nvCxnSpPr>
        <p:spPr>
          <a:xfrm flipH="1">
            <a:off x="544510" y="2413020"/>
            <a:ext cx="2121536" cy="235302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EAC976-045E-4D68-8AB8-B4E81AEFA230}"/>
              </a:ext>
            </a:extLst>
          </p:cNvPr>
          <p:cNvCxnSpPr>
            <a:cxnSpLocks/>
          </p:cNvCxnSpPr>
          <p:nvPr/>
        </p:nvCxnSpPr>
        <p:spPr>
          <a:xfrm flipH="1">
            <a:off x="501956" y="1797101"/>
            <a:ext cx="2016185" cy="231680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375A9F-4D32-4A70-AD01-3312C42C2F54}"/>
              </a:ext>
            </a:extLst>
          </p:cNvPr>
          <p:cNvCxnSpPr>
            <a:cxnSpLocks/>
          </p:cNvCxnSpPr>
          <p:nvPr/>
        </p:nvCxnSpPr>
        <p:spPr>
          <a:xfrm flipH="1">
            <a:off x="496765" y="1797101"/>
            <a:ext cx="1381566" cy="155953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207445B-3CB3-47B2-82C3-C62821F55E53}"/>
              </a:ext>
            </a:extLst>
          </p:cNvPr>
          <p:cNvCxnSpPr>
            <a:cxnSpLocks/>
          </p:cNvCxnSpPr>
          <p:nvPr/>
        </p:nvCxnSpPr>
        <p:spPr>
          <a:xfrm flipH="1">
            <a:off x="496765" y="1136939"/>
            <a:ext cx="1302472" cy="148987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A7EFBFF-875E-4187-A289-D7DDDCEF05C2}"/>
              </a:ext>
            </a:extLst>
          </p:cNvPr>
          <p:cNvCxnSpPr>
            <a:cxnSpLocks/>
          </p:cNvCxnSpPr>
          <p:nvPr/>
        </p:nvCxnSpPr>
        <p:spPr>
          <a:xfrm flipH="1">
            <a:off x="502630" y="1115145"/>
            <a:ext cx="686977" cy="75854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5E3B700-2B43-455E-9F61-48786E92DE7B}"/>
              </a:ext>
            </a:extLst>
          </p:cNvPr>
          <p:cNvCxnSpPr>
            <a:cxnSpLocks/>
          </p:cNvCxnSpPr>
          <p:nvPr/>
        </p:nvCxnSpPr>
        <p:spPr>
          <a:xfrm flipH="1">
            <a:off x="500571" y="427363"/>
            <a:ext cx="686977" cy="75854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3EF9A37-68C1-449D-90DB-14EFA685DA33}"/>
              </a:ext>
            </a:extLst>
          </p:cNvPr>
          <p:cNvSpPr/>
          <p:nvPr/>
        </p:nvSpPr>
        <p:spPr>
          <a:xfrm>
            <a:off x="8473440" y="5097294"/>
            <a:ext cx="109728" cy="45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A6122D-A91E-453A-AAF9-42B2EE8EBA73}"/>
              </a:ext>
            </a:extLst>
          </p:cNvPr>
          <p:cNvSpPr txBox="1"/>
          <p:nvPr/>
        </p:nvSpPr>
        <p:spPr>
          <a:xfrm>
            <a:off x="603999" y="535842"/>
            <a:ext cx="259077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1s</a:t>
            </a:r>
            <a:r>
              <a:rPr lang="pt-BR" sz="2400" baseline="30000" dirty="0"/>
              <a:t>2</a:t>
            </a:r>
          </a:p>
          <a:p>
            <a:endParaRPr lang="pt-BR" sz="2400" dirty="0"/>
          </a:p>
          <a:p>
            <a:r>
              <a:rPr lang="pt-BR" sz="2400" dirty="0"/>
              <a:t>2s</a:t>
            </a:r>
            <a:r>
              <a:rPr lang="pt-BR" sz="2400" baseline="30000" dirty="0"/>
              <a:t>2</a:t>
            </a:r>
            <a:r>
              <a:rPr lang="pt-BR" sz="2400" dirty="0"/>
              <a:t>   2p</a:t>
            </a:r>
            <a:r>
              <a:rPr lang="pt-BR" sz="2400" baseline="30000" dirty="0"/>
              <a:t>6</a:t>
            </a:r>
            <a:r>
              <a:rPr lang="pt-BR" sz="2400" dirty="0"/>
              <a:t> </a:t>
            </a:r>
          </a:p>
          <a:p>
            <a:endParaRPr lang="pt-BR" sz="2400" dirty="0"/>
          </a:p>
          <a:p>
            <a:r>
              <a:rPr lang="pt-BR" sz="2400" dirty="0"/>
              <a:t>3s</a:t>
            </a:r>
            <a:r>
              <a:rPr lang="pt-BR" sz="2400" baseline="30000" dirty="0"/>
              <a:t>2</a:t>
            </a:r>
            <a:r>
              <a:rPr lang="pt-BR" sz="2400" dirty="0"/>
              <a:t>   3p</a:t>
            </a:r>
            <a:r>
              <a:rPr lang="pt-BR" sz="2400" baseline="30000" dirty="0"/>
              <a:t>6</a:t>
            </a:r>
            <a:r>
              <a:rPr lang="pt-BR" sz="2400" dirty="0"/>
              <a:t>   3d</a:t>
            </a:r>
            <a:r>
              <a:rPr lang="pt-BR" sz="2400" baseline="30000" dirty="0"/>
              <a:t>10</a:t>
            </a:r>
            <a:r>
              <a:rPr lang="pt-BR" sz="2400" dirty="0"/>
              <a:t> </a:t>
            </a:r>
            <a:endParaRPr lang="pt-BR" sz="2400" baseline="30000" dirty="0"/>
          </a:p>
          <a:p>
            <a:endParaRPr lang="pt-BR" sz="2400" dirty="0"/>
          </a:p>
          <a:p>
            <a:r>
              <a:rPr lang="pt-BR" sz="2400" dirty="0"/>
              <a:t>4s</a:t>
            </a:r>
            <a:r>
              <a:rPr lang="pt-BR" sz="2400" baseline="30000" dirty="0"/>
              <a:t>2</a:t>
            </a:r>
            <a:r>
              <a:rPr lang="pt-BR" sz="2400" dirty="0"/>
              <a:t>   4p</a:t>
            </a:r>
            <a:r>
              <a:rPr lang="pt-BR" sz="2400" baseline="30000" dirty="0"/>
              <a:t>6</a:t>
            </a:r>
            <a:r>
              <a:rPr lang="pt-BR" sz="2400" dirty="0"/>
              <a:t>   4d</a:t>
            </a:r>
            <a:r>
              <a:rPr lang="pt-BR" sz="2400" baseline="30000" dirty="0"/>
              <a:t>10</a:t>
            </a:r>
            <a:r>
              <a:rPr lang="pt-BR" sz="2400" dirty="0"/>
              <a:t>   4f</a:t>
            </a:r>
            <a:r>
              <a:rPr lang="pt-BR" sz="2400" baseline="30000" dirty="0"/>
              <a:t>14</a:t>
            </a:r>
          </a:p>
          <a:p>
            <a:endParaRPr lang="pt-BR" sz="2400" dirty="0"/>
          </a:p>
          <a:p>
            <a:r>
              <a:rPr lang="pt-BR" sz="2400" dirty="0"/>
              <a:t>5s</a:t>
            </a:r>
            <a:r>
              <a:rPr lang="pt-BR" sz="2400" baseline="30000" dirty="0"/>
              <a:t>2</a:t>
            </a:r>
            <a:r>
              <a:rPr lang="pt-BR" sz="2400" dirty="0"/>
              <a:t>   5p</a:t>
            </a:r>
            <a:r>
              <a:rPr lang="pt-BR" sz="2400" baseline="30000" dirty="0"/>
              <a:t>6</a:t>
            </a:r>
            <a:r>
              <a:rPr lang="pt-BR" sz="2400" dirty="0"/>
              <a:t>   5d</a:t>
            </a:r>
            <a:r>
              <a:rPr lang="pt-BR" sz="2400" baseline="30000" dirty="0"/>
              <a:t>10</a:t>
            </a:r>
            <a:r>
              <a:rPr lang="pt-BR" sz="2400" dirty="0"/>
              <a:t>   5f</a:t>
            </a:r>
            <a:r>
              <a:rPr lang="pt-BR" sz="2400" baseline="30000" dirty="0"/>
              <a:t>14</a:t>
            </a:r>
          </a:p>
          <a:p>
            <a:endParaRPr lang="pt-BR" sz="2400" dirty="0"/>
          </a:p>
          <a:p>
            <a:r>
              <a:rPr lang="pt-BR" sz="2400" dirty="0"/>
              <a:t>6s</a:t>
            </a:r>
            <a:r>
              <a:rPr lang="pt-BR" sz="2400" baseline="30000" dirty="0"/>
              <a:t>2</a:t>
            </a:r>
            <a:r>
              <a:rPr lang="pt-BR" sz="2400" dirty="0"/>
              <a:t>   6p</a:t>
            </a:r>
            <a:r>
              <a:rPr lang="pt-BR" sz="2400" baseline="30000" dirty="0"/>
              <a:t>6</a:t>
            </a:r>
            <a:r>
              <a:rPr lang="pt-BR" sz="2400" dirty="0"/>
              <a:t>   6d</a:t>
            </a:r>
            <a:r>
              <a:rPr lang="pt-BR" sz="2400" baseline="30000" dirty="0"/>
              <a:t>10</a:t>
            </a:r>
            <a:r>
              <a:rPr lang="pt-BR" sz="2400" dirty="0"/>
              <a:t>  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6f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14</a:t>
            </a:r>
          </a:p>
          <a:p>
            <a:endParaRPr lang="pt-BR" sz="2400" dirty="0"/>
          </a:p>
          <a:p>
            <a:r>
              <a:rPr lang="pt-BR" sz="2400" dirty="0"/>
              <a:t>7s</a:t>
            </a:r>
            <a:r>
              <a:rPr lang="pt-BR" sz="2400" baseline="30000" dirty="0"/>
              <a:t>2</a:t>
            </a:r>
            <a:r>
              <a:rPr lang="pt-BR" sz="2400" dirty="0"/>
              <a:t>  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7p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pt-BR" sz="2400" dirty="0"/>
              <a:t>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7d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   7f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14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0565C4A-E1A6-4062-A480-88FB0C8D8DB6}"/>
                  </a:ext>
                </a:extLst>
              </p:cNvPr>
              <p:cNvSpPr txBox="1"/>
              <p:nvPr/>
            </p:nvSpPr>
            <p:spPr>
              <a:xfrm>
                <a:off x="1612062" y="6377785"/>
                <a:ext cx="8972969" cy="288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54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70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112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0565C4A-E1A6-4062-A480-88FB0C8D8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062" y="6377785"/>
                <a:ext cx="8972969" cy="288092"/>
              </a:xfrm>
              <a:prstGeom prst="rect">
                <a:avLst/>
              </a:prstGeom>
              <a:blipFill>
                <a:blip r:embed="rId3"/>
                <a:stretch>
                  <a:fillRect l="-883" t="-23404" b="-5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13A38245-1B34-45C7-B922-177E995C2F28}"/>
              </a:ext>
            </a:extLst>
          </p:cNvPr>
          <p:cNvSpPr/>
          <p:nvPr/>
        </p:nvSpPr>
        <p:spPr>
          <a:xfrm>
            <a:off x="2271806" y="88688"/>
            <a:ext cx="8599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configuration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finding</a:t>
            </a:r>
            <a:r>
              <a:rPr lang="pt-BR" sz="2400" dirty="0">
                <a:solidFill>
                  <a:schemeClr val="accent1"/>
                </a:solidFill>
              </a:rPr>
              <a:t> a home (orbital) for </a:t>
            </a:r>
            <a:r>
              <a:rPr lang="pt-BR" sz="2400" dirty="0" err="1">
                <a:solidFill>
                  <a:schemeClr val="accent1"/>
                </a:solidFill>
              </a:rPr>
              <a:t>each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AE3E75B-EDBD-49EE-B49D-F60B51276BD0}"/>
              </a:ext>
            </a:extLst>
          </p:cNvPr>
          <p:cNvSpPr/>
          <p:nvPr/>
        </p:nvSpPr>
        <p:spPr>
          <a:xfrm>
            <a:off x="1023482" y="2676896"/>
            <a:ext cx="239641" cy="4104000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926A16-82B1-42B7-A298-7AB9407350AE}"/>
              </a:ext>
            </a:extLst>
          </p:cNvPr>
          <p:cNvGrpSpPr/>
          <p:nvPr/>
        </p:nvGrpSpPr>
        <p:grpSpPr>
          <a:xfrm>
            <a:off x="3764308" y="2376882"/>
            <a:ext cx="8038833" cy="2509246"/>
            <a:chOff x="3606712" y="2458062"/>
            <a:chExt cx="8038833" cy="2509246"/>
          </a:xfrm>
        </p:grpSpPr>
        <p:sp>
          <p:nvSpPr>
            <p:cNvPr id="22" name="Retângulo 1">
              <a:extLst>
                <a:ext uri="{FF2B5EF4-FFF2-40B4-BE49-F238E27FC236}">
                  <a16:creationId xmlns:a16="http://schemas.microsoft.com/office/drawing/2014/main" id="{888CD789-9AB8-49E6-A642-F2784139126F}"/>
                </a:ext>
              </a:extLst>
            </p:cNvPr>
            <p:cNvSpPr/>
            <p:nvPr/>
          </p:nvSpPr>
          <p:spPr>
            <a:xfrm>
              <a:off x="4130784" y="2458062"/>
              <a:ext cx="681199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/>
                <a:t>ℓ</a:t>
              </a:r>
              <a:r>
                <a:rPr lang="pt-BR" dirty="0"/>
                <a:t> = 0 (</a:t>
              </a:r>
              <a:r>
                <a:rPr lang="pt-BR" b="1" u="sng" dirty="0" err="1"/>
                <a:t>s</a:t>
              </a:r>
              <a:r>
                <a:rPr lang="pt-BR" dirty="0" err="1"/>
                <a:t>pherical</a:t>
              </a:r>
              <a:r>
                <a:rPr lang="pt-BR" dirty="0"/>
                <a:t>), </a:t>
              </a:r>
              <a:r>
                <a:rPr lang="pt-BR" b="1" i="1" dirty="0"/>
                <a:t>ℓ</a:t>
              </a:r>
              <a:r>
                <a:rPr lang="pt-BR" dirty="0"/>
                <a:t> = 1 (</a:t>
              </a:r>
              <a:r>
                <a:rPr lang="pt-BR" b="1" u="sng" dirty="0"/>
                <a:t>p</a:t>
              </a:r>
              <a:r>
                <a:rPr lang="pt-BR" dirty="0"/>
                <a:t>rincipal), </a:t>
              </a:r>
              <a:r>
                <a:rPr lang="pt-BR" b="1" i="1" dirty="0"/>
                <a:t>ℓ</a:t>
              </a:r>
              <a:r>
                <a:rPr lang="pt-BR" dirty="0"/>
                <a:t> = 2 (</a:t>
              </a:r>
              <a:r>
                <a:rPr lang="pt-BR" b="1" u="sng" dirty="0" err="1"/>
                <a:t>d</a:t>
              </a:r>
              <a:r>
                <a:rPr lang="pt-BR" dirty="0" err="1"/>
                <a:t>iffuse</a:t>
              </a:r>
              <a:r>
                <a:rPr lang="pt-BR" dirty="0"/>
                <a:t>), </a:t>
              </a:r>
              <a:r>
                <a:rPr lang="pt-BR" b="1" i="1" dirty="0"/>
                <a:t>ℓ</a:t>
              </a:r>
              <a:r>
                <a:rPr lang="pt-BR" dirty="0"/>
                <a:t> = 3 (</a:t>
              </a:r>
              <a:r>
                <a:rPr lang="pt-BR" b="1" u="sng" dirty="0"/>
                <a:t>f</a:t>
              </a:r>
              <a:r>
                <a:rPr lang="pt-BR" dirty="0"/>
                <a:t>undamental)...</a:t>
              </a:r>
            </a:p>
          </p:txBody>
        </p:sp>
        <p:pic>
          <p:nvPicPr>
            <p:cNvPr id="49" name="Picture 48" descr="A close up of a logo&#10;&#10;Description automatically generated">
              <a:extLst>
                <a:ext uri="{FF2B5EF4-FFF2-40B4-BE49-F238E27FC236}">
                  <a16:creationId xmlns:a16="http://schemas.microsoft.com/office/drawing/2014/main" id="{4565AD6B-052E-45F7-98FB-EFBD37F1E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5" b="56549"/>
            <a:stretch/>
          </p:blipFill>
          <p:spPr>
            <a:xfrm>
              <a:off x="3606712" y="2941736"/>
              <a:ext cx="4560425" cy="202557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1437C8C-EB73-4A2E-9D2D-3471D593CE4C}"/>
                </a:ext>
              </a:extLst>
            </p:cNvPr>
            <p:cNvSpPr/>
            <p:nvPr/>
          </p:nvSpPr>
          <p:spPr>
            <a:xfrm>
              <a:off x="7761785" y="3310385"/>
              <a:ext cx="38837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dirty="0" err="1"/>
                <a:t>First</a:t>
              </a:r>
              <a:r>
                <a:rPr lang="pt-BR" dirty="0"/>
                <a:t> p orbital(ℓ = 1) </a:t>
              </a:r>
              <a:r>
                <a:rPr lang="pt-BR" dirty="0" err="1"/>
                <a:t>appear</a:t>
              </a:r>
              <a:r>
                <a:rPr lang="pt-BR" dirty="0"/>
                <a:t> in </a:t>
              </a:r>
              <a:r>
                <a:rPr lang="pt-BR" dirty="0" err="1"/>
                <a:t>the</a:t>
              </a:r>
              <a:r>
                <a:rPr lang="pt-BR" dirty="0"/>
                <a:t> </a:t>
              </a:r>
              <a:r>
                <a:rPr lang="pt-BR" dirty="0" err="1"/>
                <a:t>second</a:t>
              </a:r>
              <a:r>
                <a:rPr lang="pt-BR" dirty="0"/>
                <a:t> </a:t>
              </a:r>
              <a:r>
                <a:rPr lang="pt-BR" dirty="0" err="1"/>
                <a:t>shell</a:t>
              </a:r>
              <a:r>
                <a:rPr lang="pt-BR" dirty="0"/>
                <a:t> (n = 2), </a:t>
              </a:r>
              <a:r>
                <a:rPr lang="pt-BR" dirty="0" err="1"/>
                <a:t>the</a:t>
              </a:r>
              <a:r>
                <a:rPr lang="pt-BR" dirty="0"/>
                <a:t> </a:t>
              </a:r>
              <a:r>
                <a:rPr lang="pt-BR" dirty="0" err="1"/>
                <a:t>first</a:t>
              </a:r>
              <a:r>
                <a:rPr lang="pt-BR" dirty="0"/>
                <a:t> d orbital (ℓ = 2) </a:t>
              </a:r>
              <a:r>
                <a:rPr lang="pt-BR" dirty="0" err="1"/>
                <a:t>appear</a:t>
              </a:r>
              <a:r>
                <a:rPr lang="pt-BR" dirty="0"/>
                <a:t> in </a:t>
              </a:r>
              <a:r>
                <a:rPr lang="pt-BR" dirty="0" err="1"/>
                <a:t>the</a:t>
              </a:r>
              <a:r>
                <a:rPr lang="pt-BR" dirty="0"/>
                <a:t> </a:t>
              </a:r>
              <a:r>
                <a:rPr lang="pt-BR" dirty="0" err="1"/>
                <a:t>third</a:t>
              </a:r>
              <a:r>
                <a:rPr lang="pt-BR" dirty="0"/>
                <a:t> </a:t>
              </a:r>
              <a:r>
                <a:rPr lang="pt-BR" dirty="0" err="1"/>
                <a:t>shell</a:t>
              </a:r>
              <a:r>
                <a:rPr lang="pt-BR" dirty="0"/>
                <a:t> (n = 3), </a:t>
              </a:r>
              <a:r>
                <a:rPr lang="pt-BR" dirty="0" err="1"/>
                <a:t>and</a:t>
              </a:r>
              <a:r>
                <a:rPr lang="pt-BR" dirty="0"/>
                <a:t> </a:t>
              </a:r>
              <a:r>
                <a:rPr lang="pt-BR" dirty="0" err="1"/>
                <a:t>so</a:t>
              </a:r>
              <a:r>
                <a:rPr lang="pt-BR" dirty="0"/>
                <a:t> </a:t>
              </a:r>
              <a:r>
                <a:rPr lang="pt-BR" dirty="0" err="1"/>
                <a:t>on</a:t>
              </a:r>
              <a:endParaRPr lang="pt-BR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A9E43C1-2E0A-484F-851A-15E7C9E2BD9F}"/>
              </a:ext>
            </a:extLst>
          </p:cNvPr>
          <p:cNvSpPr/>
          <p:nvPr/>
        </p:nvSpPr>
        <p:spPr>
          <a:xfrm>
            <a:off x="476177" y="1855874"/>
            <a:ext cx="239641" cy="4928384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FA257-DEA7-43F2-AFE6-C7D5A98BF2C6}"/>
              </a:ext>
            </a:extLst>
          </p:cNvPr>
          <p:cNvSpPr/>
          <p:nvPr/>
        </p:nvSpPr>
        <p:spPr>
          <a:xfrm>
            <a:off x="2271806" y="88688"/>
            <a:ext cx="7648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configuration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finding</a:t>
            </a:r>
            <a:r>
              <a:rPr lang="pt-BR" sz="2400" dirty="0">
                <a:solidFill>
                  <a:schemeClr val="accent1"/>
                </a:solidFill>
              </a:rPr>
              <a:t> a home for </a:t>
            </a:r>
            <a:r>
              <a:rPr lang="pt-BR" sz="2400" dirty="0" err="1">
                <a:solidFill>
                  <a:schemeClr val="accent1"/>
                </a:solidFill>
              </a:rPr>
              <a:t>each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BA79BA-5F59-4C5F-BDE4-B73383E232E1}"/>
                  </a:ext>
                </a:extLst>
              </p:cNvPr>
              <p:cNvSpPr txBox="1"/>
              <p:nvPr/>
            </p:nvSpPr>
            <p:spPr>
              <a:xfrm>
                <a:off x="814563" y="556584"/>
                <a:ext cx="1058110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AutoNum type="arabicParenBoth"/>
                </a:pPr>
                <a:r>
                  <a:rPr lang="pt-BR" b="1" dirty="0"/>
                  <a:t>Principal quantum </a:t>
                </a:r>
                <a:r>
                  <a:rPr lang="pt-BR" b="1" dirty="0" err="1"/>
                  <a:t>number</a:t>
                </a:r>
                <a:r>
                  <a:rPr lang="pt-BR" b="1" dirty="0"/>
                  <a:t> (</a:t>
                </a:r>
                <a:r>
                  <a:rPr lang="pt-BR" b="1" i="1" dirty="0"/>
                  <a:t>n</a:t>
                </a:r>
                <a:r>
                  <a:rPr lang="pt-BR" b="1" dirty="0"/>
                  <a:t>)</a:t>
                </a:r>
                <a:r>
                  <a:rPr lang="pt-BR" dirty="0"/>
                  <a:t>: </a:t>
                </a:r>
                <a:r>
                  <a:rPr lang="pt-BR" dirty="0" err="1"/>
                  <a:t>energy</a:t>
                </a:r>
                <a:r>
                  <a:rPr lang="pt-BR" dirty="0"/>
                  <a:t> </a:t>
                </a:r>
                <a:r>
                  <a:rPr lang="pt-BR" dirty="0" err="1"/>
                  <a:t>level</a:t>
                </a:r>
                <a:r>
                  <a:rPr lang="pt-BR" dirty="0"/>
                  <a:t> (</a:t>
                </a:r>
                <a:r>
                  <a:rPr lang="pt-BR" dirty="0" err="1"/>
                  <a:t>shell</a:t>
                </a:r>
                <a:r>
                  <a:rPr lang="pt-BR" dirty="0"/>
                  <a:t>) </a:t>
                </a:r>
                <a:r>
                  <a:rPr lang="pt-BR" dirty="0" err="1"/>
                  <a:t>occupied</a:t>
                </a:r>
                <a:r>
                  <a:rPr lang="pt-BR" dirty="0"/>
                  <a:t> </a:t>
                </a:r>
                <a:r>
                  <a:rPr lang="pt-BR" dirty="0" err="1"/>
                  <a:t>by</a:t>
                </a:r>
                <a:r>
                  <a:rPr lang="pt-BR" dirty="0"/>
                  <a:t> </a:t>
                </a:r>
                <a:r>
                  <a:rPr lang="pt-BR" dirty="0" err="1"/>
                  <a:t>electron</a:t>
                </a:r>
                <a:r>
                  <a:rPr lang="pt-BR" dirty="0"/>
                  <a:t>; n = 1, 2, 3, 4, 5, 6, 7...</a:t>
                </a:r>
              </a:p>
              <a:p>
                <a:pPr marL="342900" indent="-342900">
                  <a:buAutoNum type="arabicParenBoth"/>
                </a:pPr>
                <a:r>
                  <a:rPr lang="pt-BR" b="1" dirty="0"/>
                  <a:t>Angular momentum quantum </a:t>
                </a:r>
                <a:r>
                  <a:rPr lang="pt-BR" b="1" dirty="0" err="1"/>
                  <a:t>number</a:t>
                </a:r>
                <a:r>
                  <a:rPr lang="pt-BR" b="1" dirty="0"/>
                  <a:t> (</a:t>
                </a:r>
                <a14:m>
                  <m:oMath xmlns:m="http://schemas.openxmlformats.org/officeDocument/2006/math">
                    <m:r>
                      <a:rPr lang="pt-B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pt-BR" b="1" dirty="0"/>
                  <a:t>)</a:t>
                </a:r>
                <a:r>
                  <a:rPr lang="pt-BR" dirty="0"/>
                  <a:t>: shape of </a:t>
                </a:r>
                <a:r>
                  <a:rPr lang="pt-BR" dirty="0" err="1"/>
                  <a:t>the</a:t>
                </a:r>
                <a:r>
                  <a:rPr lang="pt-BR" dirty="0"/>
                  <a:t> orbital(s) </a:t>
                </a:r>
                <a:r>
                  <a:rPr lang="pt-BR" dirty="0" err="1"/>
                  <a:t>within</a:t>
                </a:r>
                <a:r>
                  <a:rPr lang="pt-BR" dirty="0"/>
                  <a:t> </a:t>
                </a:r>
                <a:r>
                  <a:rPr lang="pt-BR" dirty="0" err="1"/>
                  <a:t>the</a:t>
                </a:r>
                <a:r>
                  <a:rPr lang="pt-BR" dirty="0"/>
                  <a:t> </a:t>
                </a:r>
                <a:r>
                  <a:rPr lang="pt-BR" dirty="0" err="1"/>
                  <a:t>shell</a:t>
                </a:r>
                <a:r>
                  <a:rPr lang="pt-BR" dirty="0"/>
                  <a:t>; </a:t>
                </a:r>
                <a:r>
                  <a:rPr lang="pt-PT" altLang="pt-BR" dirty="0"/>
                  <a:t>(</a:t>
                </a:r>
                <a:r>
                  <a:rPr lang="pt-BR" b="1" i="1" dirty="0"/>
                  <a:t>ℓ</a:t>
                </a:r>
                <a:r>
                  <a:rPr lang="pt-BR" dirty="0"/>
                  <a:t> = 0, 1, 2,..., </a:t>
                </a:r>
                <a:r>
                  <a:rPr lang="pt-BR" i="1" dirty="0"/>
                  <a:t>n</a:t>
                </a:r>
                <a:r>
                  <a:rPr lang="pt-BR" dirty="0"/>
                  <a:t> − 1</a:t>
                </a:r>
                <a:r>
                  <a:rPr lang="pt-PT" altLang="pt-BR" dirty="0"/>
                  <a:t>) of </a:t>
                </a:r>
                <a:r>
                  <a:rPr lang="pt-PT" altLang="pt-BR" b="1" i="1" dirty="0"/>
                  <a:t>n</a:t>
                </a:r>
                <a:endParaRPr lang="pt-BR" dirty="0"/>
              </a:p>
              <a:p>
                <a:pPr marL="342900" indent="-342900">
                  <a:buAutoNum type="arabicParenBoth"/>
                </a:pPr>
                <a:r>
                  <a:rPr lang="pt-BR" b="1" dirty="0" err="1"/>
                  <a:t>Magnetic</a:t>
                </a:r>
                <a:r>
                  <a:rPr lang="pt-BR" b="1" dirty="0"/>
                  <a:t> quantum </a:t>
                </a:r>
                <a:r>
                  <a:rPr lang="pt-BR" b="1" dirty="0" err="1"/>
                  <a:t>number</a:t>
                </a:r>
                <a:r>
                  <a:rPr lang="pt-BR" b="1" dirty="0"/>
                  <a:t> (</a:t>
                </a:r>
                <a:r>
                  <a:rPr lang="pt-BR" b="1" i="1" dirty="0"/>
                  <a:t>m</a:t>
                </a:r>
                <a:r>
                  <a:rPr lang="pt-BR" b="1" i="1" baseline="-25000" dirty="0"/>
                  <a:t>ℓ</a:t>
                </a:r>
                <a:r>
                  <a:rPr lang="pt-BR" b="1" dirty="0"/>
                  <a:t>)</a:t>
                </a:r>
                <a:r>
                  <a:rPr lang="pt-BR" dirty="0"/>
                  <a:t>: </a:t>
                </a:r>
                <a:r>
                  <a:rPr lang="pt-BR" dirty="0" err="1"/>
                  <a:t>orientation</a:t>
                </a:r>
                <a:r>
                  <a:rPr lang="pt-BR" dirty="0"/>
                  <a:t> of </a:t>
                </a:r>
                <a:r>
                  <a:rPr lang="pt-BR" dirty="0" err="1"/>
                  <a:t>an</a:t>
                </a:r>
                <a:r>
                  <a:rPr lang="pt-BR" dirty="0"/>
                  <a:t> orbital </a:t>
                </a:r>
                <a:r>
                  <a:rPr lang="pt-BR" dirty="0" err="1"/>
                  <a:t>around</a:t>
                </a:r>
                <a:r>
                  <a:rPr lang="pt-BR" dirty="0"/>
                  <a:t> </a:t>
                </a:r>
                <a:r>
                  <a:rPr lang="pt-BR" dirty="0" err="1"/>
                  <a:t>the</a:t>
                </a:r>
                <a:r>
                  <a:rPr lang="pt-BR" dirty="0"/>
                  <a:t> </a:t>
                </a:r>
                <a:r>
                  <a:rPr lang="pt-BR" dirty="0" err="1"/>
                  <a:t>nucleus</a:t>
                </a:r>
                <a:r>
                  <a:rPr lang="pt-BR" dirty="0"/>
                  <a:t>; (</a:t>
                </a:r>
                <a:r>
                  <a:rPr lang="pt-BR" dirty="0" err="1"/>
                  <a:t>from</a:t>
                </a:r>
                <a:r>
                  <a:rPr lang="pt-BR" dirty="0"/>
                  <a:t> </a:t>
                </a:r>
                <a:r>
                  <a:rPr lang="pt-BR" b="1" i="1" dirty="0"/>
                  <a:t>−ℓ</a:t>
                </a:r>
                <a:r>
                  <a:rPr lang="pt-BR" dirty="0"/>
                  <a:t> </a:t>
                </a:r>
                <a:r>
                  <a:rPr lang="pt-BR" dirty="0" err="1"/>
                  <a:t>to</a:t>
                </a:r>
                <a:r>
                  <a:rPr lang="pt-BR" dirty="0"/>
                  <a:t> </a:t>
                </a:r>
                <a:r>
                  <a:rPr lang="pt-BR" b="1" i="1" dirty="0"/>
                  <a:t>ℓ</a:t>
                </a:r>
                <a:r>
                  <a:rPr lang="pt-BR" dirty="0"/>
                  <a:t>, in </a:t>
                </a:r>
                <a:r>
                  <a:rPr lang="pt-BR" dirty="0" err="1"/>
                  <a:t>intergers</a:t>
                </a:r>
                <a:r>
                  <a:rPr lang="pt-BR" dirty="0"/>
                  <a:t>);</a:t>
                </a:r>
              </a:p>
              <a:p>
                <a:pPr marL="342900" indent="-342900">
                  <a:buAutoNum type="arabicParenBoth"/>
                </a:pPr>
                <a:r>
                  <a:rPr lang="pt-BR" b="1" dirty="0"/>
                  <a:t>Spin quantum </a:t>
                </a:r>
                <a:r>
                  <a:rPr lang="pt-BR" b="1" dirty="0" err="1"/>
                  <a:t>number</a:t>
                </a:r>
                <a:r>
                  <a:rPr lang="pt-BR" b="1" dirty="0"/>
                  <a:t> (</a:t>
                </a:r>
                <a:r>
                  <a:rPr lang="pt-BR" b="1" i="1" dirty="0"/>
                  <a:t>s</a:t>
                </a:r>
                <a:r>
                  <a:rPr lang="pt-BR" b="1" dirty="0"/>
                  <a:t>)</a:t>
                </a:r>
                <a:r>
                  <a:rPr lang="pt-BR" dirty="0"/>
                  <a:t>: </a:t>
                </a:r>
                <a:r>
                  <a:rPr lang="pt-BR" dirty="0" err="1"/>
                  <a:t>projection</a:t>
                </a:r>
                <a:r>
                  <a:rPr lang="pt-BR" dirty="0"/>
                  <a:t> of </a:t>
                </a:r>
                <a:r>
                  <a:rPr lang="pt-BR" dirty="0" err="1"/>
                  <a:t>intrinsic</a:t>
                </a:r>
                <a:r>
                  <a:rPr lang="pt-BR" dirty="0"/>
                  <a:t> angular momentum of </a:t>
                </a:r>
                <a:r>
                  <a:rPr lang="pt-BR" dirty="0" err="1"/>
                  <a:t>electron</a:t>
                </a:r>
                <a:r>
                  <a:rPr lang="pt-BR" dirty="0"/>
                  <a:t> (±½)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BA79BA-5F59-4C5F-BDE4-B73383E23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63" y="556584"/>
                <a:ext cx="10581102" cy="1200329"/>
              </a:xfrm>
              <a:prstGeom prst="rect">
                <a:avLst/>
              </a:prstGeom>
              <a:blipFill>
                <a:blip r:embed="rId3"/>
                <a:stretch>
                  <a:fillRect l="-519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58656A-A6EE-4405-B3B4-28B176CBA87F}"/>
              </a:ext>
            </a:extLst>
          </p:cNvPr>
          <p:cNvCxnSpPr>
            <a:cxnSpLocks/>
          </p:cNvCxnSpPr>
          <p:nvPr/>
        </p:nvCxnSpPr>
        <p:spPr>
          <a:xfrm flipH="1">
            <a:off x="326000" y="3810578"/>
            <a:ext cx="2766161" cy="312182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A34E0B-2024-4A90-A72A-21F66B0FFF18}"/>
              </a:ext>
            </a:extLst>
          </p:cNvPr>
          <p:cNvCxnSpPr>
            <a:cxnSpLocks/>
          </p:cNvCxnSpPr>
          <p:nvPr/>
        </p:nvCxnSpPr>
        <p:spPr>
          <a:xfrm flipH="1">
            <a:off x="1558306" y="4288221"/>
            <a:ext cx="1787423" cy="202769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A6B025-E474-466A-8978-BDDECC147B18}"/>
              </a:ext>
            </a:extLst>
          </p:cNvPr>
          <p:cNvCxnSpPr>
            <a:cxnSpLocks/>
          </p:cNvCxnSpPr>
          <p:nvPr/>
        </p:nvCxnSpPr>
        <p:spPr>
          <a:xfrm flipH="1">
            <a:off x="367529" y="3841531"/>
            <a:ext cx="2121536" cy="235302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5F17AF-59D5-4DD1-B1D7-CC2A3B124AFE}"/>
              </a:ext>
            </a:extLst>
          </p:cNvPr>
          <p:cNvCxnSpPr>
            <a:cxnSpLocks/>
          </p:cNvCxnSpPr>
          <p:nvPr/>
        </p:nvCxnSpPr>
        <p:spPr>
          <a:xfrm flipH="1">
            <a:off x="324975" y="3225612"/>
            <a:ext cx="2016185" cy="231680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AA97C2-DCBF-4F2C-B354-1146CA5A1E0C}"/>
              </a:ext>
            </a:extLst>
          </p:cNvPr>
          <p:cNvCxnSpPr>
            <a:cxnSpLocks/>
          </p:cNvCxnSpPr>
          <p:nvPr/>
        </p:nvCxnSpPr>
        <p:spPr>
          <a:xfrm flipH="1">
            <a:off x="319784" y="3225612"/>
            <a:ext cx="1381566" cy="155953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88DA38-A279-497B-A393-D611EC9F56D4}"/>
              </a:ext>
            </a:extLst>
          </p:cNvPr>
          <p:cNvCxnSpPr>
            <a:cxnSpLocks/>
          </p:cNvCxnSpPr>
          <p:nvPr/>
        </p:nvCxnSpPr>
        <p:spPr>
          <a:xfrm flipH="1">
            <a:off x="319784" y="2565450"/>
            <a:ext cx="1302472" cy="148987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70DDDE-0178-4071-B542-F7CCB2A47450}"/>
              </a:ext>
            </a:extLst>
          </p:cNvPr>
          <p:cNvCxnSpPr>
            <a:cxnSpLocks/>
          </p:cNvCxnSpPr>
          <p:nvPr/>
        </p:nvCxnSpPr>
        <p:spPr>
          <a:xfrm flipH="1">
            <a:off x="325649" y="2543656"/>
            <a:ext cx="686977" cy="75854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2350A6-4775-43FD-8811-1B97EFCBCB0F}"/>
              </a:ext>
            </a:extLst>
          </p:cNvPr>
          <p:cNvCxnSpPr>
            <a:cxnSpLocks/>
          </p:cNvCxnSpPr>
          <p:nvPr/>
        </p:nvCxnSpPr>
        <p:spPr>
          <a:xfrm flipH="1">
            <a:off x="323590" y="1855874"/>
            <a:ext cx="686977" cy="75854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405DA97-1A4C-45FD-82E1-7A356C6CA047}"/>
              </a:ext>
            </a:extLst>
          </p:cNvPr>
          <p:cNvSpPr txBox="1"/>
          <p:nvPr/>
        </p:nvSpPr>
        <p:spPr>
          <a:xfrm>
            <a:off x="427018" y="1964353"/>
            <a:ext cx="259077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1s</a:t>
            </a:r>
            <a:r>
              <a:rPr lang="pt-BR" sz="2400" baseline="30000" dirty="0"/>
              <a:t>2</a:t>
            </a:r>
          </a:p>
          <a:p>
            <a:endParaRPr lang="pt-BR" sz="2400" dirty="0"/>
          </a:p>
          <a:p>
            <a:r>
              <a:rPr lang="pt-BR" sz="2400" dirty="0"/>
              <a:t>2s</a:t>
            </a:r>
            <a:r>
              <a:rPr lang="pt-BR" sz="2400" baseline="30000" dirty="0"/>
              <a:t>2</a:t>
            </a:r>
            <a:r>
              <a:rPr lang="pt-BR" sz="2400" dirty="0"/>
              <a:t>   2p</a:t>
            </a:r>
            <a:r>
              <a:rPr lang="pt-BR" sz="2400" baseline="30000" dirty="0"/>
              <a:t>6</a:t>
            </a:r>
            <a:r>
              <a:rPr lang="pt-BR" sz="2400" dirty="0"/>
              <a:t> </a:t>
            </a:r>
          </a:p>
          <a:p>
            <a:endParaRPr lang="pt-BR" sz="2400" dirty="0"/>
          </a:p>
          <a:p>
            <a:r>
              <a:rPr lang="pt-BR" sz="2400" dirty="0"/>
              <a:t>3s</a:t>
            </a:r>
            <a:r>
              <a:rPr lang="pt-BR" sz="2400" baseline="30000" dirty="0"/>
              <a:t>2</a:t>
            </a:r>
            <a:r>
              <a:rPr lang="pt-BR" sz="2400" dirty="0"/>
              <a:t>   3p</a:t>
            </a:r>
            <a:r>
              <a:rPr lang="pt-BR" sz="2400" baseline="30000" dirty="0"/>
              <a:t>6</a:t>
            </a:r>
            <a:r>
              <a:rPr lang="pt-BR" sz="2400" dirty="0"/>
              <a:t>   3d</a:t>
            </a:r>
            <a:r>
              <a:rPr lang="pt-BR" sz="2400" baseline="30000" dirty="0"/>
              <a:t>10</a:t>
            </a:r>
            <a:r>
              <a:rPr lang="pt-BR" sz="2400" dirty="0"/>
              <a:t> </a:t>
            </a:r>
            <a:endParaRPr lang="pt-BR" sz="2400" baseline="30000" dirty="0"/>
          </a:p>
          <a:p>
            <a:endParaRPr lang="pt-BR" sz="2400" dirty="0"/>
          </a:p>
          <a:p>
            <a:r>
              <a:rPr lang="pt-BR" sz="2400" dirty="0"/>
              <a:t>4s</a:t>
            </a:r>
            <a:r>
              <a:rPr lang="pt-BR" sz="2400" baseline="30000" dirty="0"/>
              <a:t>2</a:t>
            </a:r>
            <a:r>
              <a:rPr lang="pt-BR" sz="2400" dirty="0"/>
              <a:t>   4p</a:t>
            </a:r>
            <a:r>
              <a:rPr lang="pt-BR" sz="2400" baseline="30000" dirty="0"/>
              <a:t>6</a:t>
            </a:r>
            <a:r>
              <a:rPr lang="pt-BR" sz="2400" dirty="0"/>
              <a:t>   4d</a:t>
            </a:r>
            <a:r>
              <a:rPr lang="pt-BR" sz="2400" baseline="30000" dirty="0"/>
              <a:t>10</a:t>
            </a:r>
            <a:r>
              <a:rPr lang="pt-BR" sz="2400" dirty="0"/>
              <a:t>   4f</a:t>
            </a:r>
            <a:r>
              <a:rPr lang="pt-BR" sz="2400" baseline="30000" dirty="0"/>
              <a:t>14</a:t>
            </a:r>
          </a:p>
          <a:p>
            <a:endParaRPr lang="pt-BR" sz="2400" dirty="0"/>
          </a:p>
          <a:p>
            <a:r>
              <a:rPr lang="pt-BR" sz="2400" dirty="0"/>
              <a:t>5s</a:t>
            </a:r>
            <a:r>
              <a:rPr lang="pt-BR" sz="2400" baseline="30000" dirty="0"/>
              <a:t>2</a:t>
            </a:r>
            <a:r>
              <a:rPr lang="pt-BR" sz="2400" dirty="0"/>
              <a:t>   5p</a:t>
            </a:r>
            <a:r>
              <a:rPr lang="pt-BR" sz="2400" baseline="30000" dirty="0"/>
              <a:t>6</a:t>
            </a:r>
            <a:r>
              <a:rPr lang="pt-BR" sz="2400" dirty="0"/>
              <a:t>   5d</a:t>
            </a:r>
            <a:r>
              <a:rPr lang="pt-BR" sz="2400" baseline="30000" dirty="0"/>
              <a:t>10</a:t>
            </a:r>
            <a:r>
              <a:rPr lang="pt-BR" sz="2400" dirty="0"/>
              <a:t>   5f</a:t>
            </a:r>
            <a:r>
              <a:rPr lang="pt-BR" sz="2400" baseline="30000" dirty="0"/>
              <a:t>14</a:t>
            </a:r>
          </a:p>
          <a:p>
            <a:endParaRPr lang="pt-BR" sz="2400" dirty="0"/>
          </a:p>
          <a:p>
            <a:r>
              <a:rPr lang="pt-BR" sz="2400" dirty="0"/>
              <a:t>6s</a:t>
            </a:r>
            <a:r>
              <a:rPr lang="pt-BR" sz="2400" baseline="30000" dirty="0"/>
              <a:t>2</a:t>
            </a:r>
            <a:r>
              <a:rPr lang="pt-BR" sz="2400" dirty="0"/>
              <a:t>   6p</a:t>
            </a:r>
            <a:r>
              <a:rPr lang="pt-BR" sz="2400" baseline="30000" dirty="0"/>
              <a:t>6</a:t>
            </a:r>
            <a:r>
              <a:rPr lang="pt-BR" sz="2400" dirty="0"/>
              <a:t>   6d</a:t>
            </a:r>
            <a:r>
              <a:rPr lang="pt-BR" sz="2400" baseline="30000" dirty="0"/>
              <a:t>10</a:t>
            </a:r>
            <a:r>
              <a:rPr lang="pt-BR" sz="2400" dirty="0"/>
              <a:t>  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6f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14</a:t>
            </a:r>
          </a:p>
          <a:p>
            <a:endParaRPr lang="pt-BR" sz="2400" dirty="0"/>
          </a:p>
          <a:p>
            <a:r>
              <a:rPr lang="pt-BR" sz="2400" dirty="0"/>
              <a:t>7s</a:t>
            </a:r>
            <a:r>
              <a:rPr lang="pt-BR" sz="2400" baseline="30000" dirty="0"/>
              <a:t>2</a:t>
            </a:r>
            <a:r>
              <a:rPr lang="pt-BR" sz="2400" dirty="0"/>
              <a:t>   7p</a:t>
            </a:r>
            <a:r>
              <a:rPr lang="pt-BR" sz="2400" baseline="30000" dirty="0"/>
              <a:t>6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pt-BR" sz="2400" dirty="0"/>
              <a:t> 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7d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lang="pt-BR" sz="2400" dirty="0">
                <a:solidFill>
                  <a:schemeClr val="bg1">
                    <a:lumMod val="65000"/>
                  </a:schemeClr>
                </a:solidFill>
              </a:rPr>
              <a:t>   7f</a:t>
            </a:r>
            <a:r>
              <a:rPr lang="pt-BR" sz="2400" baseline="30000" dirty="0">
                <a:solidFill>
                  <a:schemeClr val="bg1">
                    <a:lumMod val="65000"/>
                  </a:schemeClr>
                </a:solidFill>
              </a:rPr>
              <a:t>14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567B940-A99C-4912-923F-3D130E18019D}"/>
              </a:ext>
            </a:extLst>
          </p:cNvPr>
          <p:cNvGrpSpPr/>
          <p:nvPr/>
        </p:nvGrpSpPr>
        <p:grpSpPr>
          <a:xfrm>
            <a:off x="3193179" y="1903606"/>
            <a:ext cx="8776514" cy="4769230"/>
            <a:chOff x="3209979" y="1903606"/>
            <a:chExt cx="8776514" cy="4769230"/>
          </a:xfrm>
        </p:grpSpPr>
        <p:pic>
          <p:nvPicPr>
            <p:cNvPr id="21" name="Imagem 2">
              <a:extLst>
                <a:ext uri="{FF2B5EF4-FFF2-40B4-BE49-F238E27FC236}">
                  <a16:creationId xmlns:a16="http://schemas.microsoft.com/office/drawing/2014/main" id="{FA88563B-AE17-469C-8648-359736A5E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280" y="1903606"/>
              <a:ext cx="8126213" cy="4769230"/>
            </a:xfrm>
            <a:prstGeom prst="rect">
              <a:avLst/>
            </a:prstGeom>
          </p:spPr>
        </p:pic>
        <p:sp>
          <p:nvSpPr>
            <p:cNvPr id="25" name="Retângulo 7">
              <a:extLst>
                <a:ext uri="{FF2B5EF4-FFF2-40B4-BE49-F238E27FC236}">
                  <a16:creationId xmlns:a16="http://schemas.microsoft.com/office/drawing/2014/main" id="{E92362FD-DC56-4F1B-B329-D6C3A95EC280}"/>
                </a:ext>
              </a:extLst>
            </p:cNvPr>
            <p:cNvSpPr/>
            <p:nvPr/>
          </p:nvSpPr>
          <p:spPr>
            <a:xfrm>
              <a:off x="3209979" y="5825222"/>
              <a:ext cx="64472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>
                  <a:solidFill>
                    <a:schemeClr val="accent6"/>
                  </a:solidFill>
                </a:rPr>
                <a:t>ℓ</a:t>
              </a:r>
              <a:r>
                <a:rPr lang="pt-BR" dirty="0">
                  <a:solidFill>
                    <a:schemeClr val="accent6"/>
                  </a:solidFill>
                </a:rPr>
                <a:t> = 3</a:t>
              </a:r>
            </a:p>
          </p:txBody>
        </p:sp>
        <p:sp>
          <p:nvSpPr>
            <p:cNvPr id="23" name="Retângulo 5">
              <a:extLst>
                <a:ext uri="{FF2B5EF4-FFF2-40B4-BE49-F238E27FC236}">
                  <a16:creationId xmlns:a16="http://schemas.microsoft.com/office/drawing/2014/main" id="{42ACBDFA-EB25-4F7C-81BC-F3FB070FBA7F}"/>
                </a:ext>
              </a:extLst>
            </p:cNvPr>
            <p:cNvSpPr/>
            <p:nvPr/>
          </p:nvSpPr>
          <p:spPr>
            <a:xfrm>
              <a:off x="5456960" y="3606401"/>
              <a:ext cx="64472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>
                  <a:solidFill>
                    <a:schemeClr val="accent2"/>
                  </a:solidFill>
                </a:rPr>
                <a:t>ℓ</a:t>
              </a:r>
              <a:r>
                <a:rPr lang="pt-BR" dirty="0">
                  <a:solidFill>
                    <a:schemeClr val="accent2"/>
                  </a:solidFill>
                </a:rPr>
                <a:t> = 1</a:t>
              </a:r>
            </a:p>
          </p:txBody>
        </p:sp>
        <p:sp>
          <p:nvSpPr>
            <p:cNvPr id="24" name="Retângulo 6">
              <a:extLst>
                <a:ext uri="{FF2B5EF4-FFF2-40B4-BE49-F238E27FC236}">
                  <a16:creationId xmlns:a16="http://schemas.microsoft.com/office/drawing/2014/main" id="{2B0708F1-6632-4D42-BCBD-1C601490C13D}"/>
                </a:ext>
              </a:extLst>
            </p:cNvPr>
            <p:cNvSpPr/>
            <p:nvPr/>
          </p:nvSpPr>
          <p:spPr>
            <a:xfrm>
              <a:off x="4440205" y="4701462"/>
              <a:ext cx="64472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>
                  <a:solidFill>
                    <a:schemeClr val="accent1"/>
                  </a:solidFill>
                </a:rPr>
                <a:t>ℓ</a:t>
              </a:r>
              <a:r>
                <a:rPr lang="pt-BR" dirty="0">
                  <a:solidFill>
                    <a:schemeClr val="accent1"/>
                  </a:solidFill>
                </a:rPr>
                <a:t> = 2</a:t>
              </a:r>
            </a:p>
          </p:txBody>
        </p:sp>
        <p:sp>
          <p:nvSpPr>
            <p:cNvPr id="52" name="Retângulo 5">
              <a:extLst>
                <a:ext uri="{FF2B5EF4-FFF2-40B4-BE49-F238E27FC236}">
                  <a16:creationId xmlns:a16="http://schemas.microsoft.com/office/drawing/2014/main" id="{DC70035F-DE2A-4809-883B-5B8F471D7CD7}"/>
                </a:ext>
              </a:extLst>
            </p:cNvPr>
            <p:cNvSpPr/>
            <p:nvPr/>
          </p:nvSpPr>
          <p:spPr>
            <a:xfrm>
              <a:off x="6708517" y="2441782"/>
              <a:ext cx="644728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pt-BR" b="1" i="1" dirty="0">
                  <a:solidFill>
                    <a:srgbClr val="FF0000"/>
                  </a:solidFill>
                </a:rPr>
                <a:t>ℓ</a:t>
              </a:r>
              <a:r>
                <a:rPr lang="pt-BR" dirty="0">
                  <a:solidFill>
                    <a:srgbClr val="FF0000"/>
                  </a:solidFill>
                </a:rPr>
                <a:t> =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F11C41-658B-4F4E-A99F-86BDD2975565}"/>
              </a:ext>
            </a:extLst>
          </p:cNvPr>
          <p:cNvGrpSpPr/>
          <p:nvPr/>
        </p:nvGrpSpPr>
        <p:grpSpPr>
          <a:xfrm>
            <a:off x="4520574" y="6315915"/>
            <a:ext cx="7306098" cy="283232"/>
            <a:chOff x="6467360" y="4445101"/>
            <a:chExt cx="4904796" cy="28323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667476-00BB-4186-BB25-37D1EE640505}"/>
                </a:ext>
              </a:extLst>
            </p:cNvPr>
            <p:cNvSpPr/>
            <p:nvPr/>
          </p:nvSpPr>
          <p:spPr>
            <a:xfrm>
              <a:off x="6467360" y="4445101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3545955-7C66-493E-BEAB-9DFF195C2E51}"/>
                </a:ext>
              </a:extLst>
            </p:cNvPr>
            <p:cNvSpPr/>
            <p:nvPr/>
          </p:nvSpPr>
          <p:spPr>
            <a:xfrm>
              <a:off x="7222876" y="4461312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174F89-3685-457C-9EAA-5E6F6237E4E6}"/>
                </a:ext>
              </a:extLst>
            </p:cNvPr>
            <p:cNvSpPr/>
            <p:nvPr/>
          </p:nvSpPr>
          <p:spPr>
            <a:xfrm>
              <a:off x="8031007" y="4469531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15D1F8-8FDA-4920-AC87-37273C1CAA26}"/>
                </a:ext>
              </a:extLst>
            </p:cNvPr>
            <p:cNvSpPr/>
            <p:nvPr/>
          </p:nvSpPr>
          <p:spPr>
            <a:xfrm>
              <a:off x="8736413" y="4453870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6FD4E5-BB1D-479B-BF42-E51DC689F497}"/>
                </a:ext>
              </a:extLst>
            </p:cNvPr>
            <p:cNvSpPr/>
            <p:nvPr/>
          </p:nvSpPr>
          <p:spPr>
            <a:xfrm>
              <a:off x="9544544" y="4461312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B25F106-2D01-439C-BD43-48DFBF5892CA}"/>
                </a:ext>
              </a:extLst>
            </p:cNvPr>
            <p:cNvSpPr/>
            <p:nvPr/>
          </p:nvSpPr>
          <p:spPr>
            <a:xfrm>
              <a:off x="10300060" y="4478300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D5160E5-FB32-43EE-A2C3-B7C5E20BA144}"/>
                </a:ext>
              </a:extLst>
            </p:cNvPr>
            <p:cNvSpPr/>
            <p:nvPr/>
          </p:nvSpPr>
          <p:spPr>
            <a:xfrm>
              <a:off x="11128965" y="4469802"/>
              <a:ext cx="243191" cy="2500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027A1EE-6E4D-4534-A4E6-47DE75459A3A}"/>
              </a:ext>
            </a:extLst>
          </p:cNvPr>
          <p:cNvSpPr/>
          <p:nvPr/>
        </p:nvSpPr>
        <p:spPr>
          <a:xfrm>
            <a:off x="1663785" y="3250068"/>
            <a:ext cx="239641" cy="2988000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4BCBBA-5D91-4AF1-86E6-7973915D37B3}"/>
              </a:ext>
            </a:extLst>
          </p:cNvPr>
          <p:cNvSpPr/>
          <p:nvPr/>
        </p:nvSpPr>
        <p:spPr>
          <a:xfrm>
            <a:off x="2380100" y="4091228"/>
            <a:ext cx="239641" cy="1476000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7DF17F-BC86-4D13-8762-D35E5ECB5CAE}"/>
              </a:ext>
            </a:extLst>
          </p:cNvPr>
          <p:cNvGrpSpPr/>
          <p:nvPr/>
        </p:nvGrpSpPr>
        <p:grpSpPr>
          <a:xfrm>
            <a:off x="9327969" y="1558611"/>
            <a:ext cx="277154" cy="335280"/>
            <a:chOff x="3261361" y="4578096"/>
            <a:chExt cx="277154" cy="33528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AB6CA98-6103-4C4C-AD63-E75EC78FC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V="1">
              <a:off x="3413761" y="4578096"/>
              <a:ext cx="124754" cy="33528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3D1E253-197E-4E2A-A3D8-FFD406DA1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H="1">
              <a:off x="3261361" y="4578096"/>
              <a:ext cx="124754" cy="335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4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0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152276-AFCC-4579-BD36-2339EA5CE51E}"/>
              </a:ext>
            </a:extLst>
          </p:cNvPr>
          <p:cNvCxnSpPr/>
          <p:nvPr/>
        </p:nvCxnSpPr>
        <p:spPr>
          <a:xfrm>
            <a:off x="1541709" y="6159850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87C245-D01A-43C6-9FC5-2DFE288ED0C4}"/>
              </a:ext>
            </a:extLst>
          </p:cNvPr>
          <p:cNvCxnSpPr/>
          <p:nvPr/>
        </p:nvCxnSpPr>
        <p:spPr>
          <a:xfrm>
            <a:off x="1537560" y="5803793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D362E6-5F2E-4940-B2D7-DFA244963F69}"/>
              </a:ext>
            </a:extLst>
          </p:cNvPr>
          <p:cNvCxnSpPr/>
          <p:nvPr/>
        </p:nvCxnSpPr>
        <p:spPr>
          <a:xfrm>
            <a:off x="1538860" y="5440365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A873F3-2780-4326-827E-9523B88B9F66}"/>
              </a:ext>
            </a:extLst>
          </p:cNvPr>
          <p:cNvCxnSpPr/>
          <p:nvPr/>
        </p:nvCxnSpPr>
        <p:spPr>
          <a:xfrm>
            <a:off x="1537560" y="5065454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FE2E50-2C49-4A76-A0C1-A988B8483E09}"/>
              </a:ext>
            </a:extLst>
          </p:cNvPr>
          <p:cNvCxnSpPr/>
          <p:nvPr/>
        </p:nvCxnSpPr>
        <p:spPr>
          <a:xfrm>
            <a:off x="1538860" y="4702026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A3B4ED-80EE-49BE-BBA4-456ACF601FBA}"/>
              </a:ext>
            </a:extLst>
          </p:cNvPr>
          <p:cNvCxnSpPr/>
          <p:nvPr/>
        </p:nvCxnSpPr>
        <p:spPr>
          <a:xfrm>
            <a:off x="1540682" y="4333114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494035-AB6E-4F47-9188-9CFF6943BE2F}"/>
              </a:ext>
            </a:extLst>
          </p:cNvPr>
          <p:cNvCxnSpPr/>
          <p:nvPr/>
        </p:nvCxnSpPr>
        <p:spPr>
          <a:xfrm>
            <a:off x="1541982" y="3979113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173580-77D5-42DA-88CE-A7D563A0BE1A}"/>
              </a:ext>
            </a:extLst>
          </p:cNvPr>
          <p:cNvCxnSpPr/>
          <p:nvPr/>
        </p:nvCxnSpPr>
        <p:spPr>
          <a:xfrm>
            <a:off x="1549918" y="3604202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E24BD7D-1815-40BE-95E7-F572BCD66BA2}"/>
              </a:ext>
            </a:extLst>
          </p:cNvPr>
          <p:cNvCxnSpPr/>
          <p:nvPr/>
        </p:nvCxnSpPr>
        <p:spPr>
          <a:xfrm>
            <a:off x="1551218" y="3240774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7394AA-3849-441C-886E-220A60FECAB1}"/>
              </a:ext>
            </a:extLst>
          </p:cNvPr>
          <p:cNvCxnSpPr/>
          <p:nvPr/>
        </p:nvCxnSpPr>
        <p:spPr>
          <a:xfrm>
            <a:off x="1551248" y="2870662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D0E46C0-6158-42E4-8D2F-7BFDEB73EB23}"/>
              </a:ext>
            </a:extLst>
          </p:cNvPr>
          <p:cNvCxnSpPr/>
          <p:nvPr/>
        </p:nvCxnSpPr>
        <p:spPr>
          <a:xfrm>
            <a:off x="1552548" y="2507234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E86D8D0-9A4C-4F31-A056-CFB4685E6E5D}"/>
              </a:ext>
            </a:extLst>
          </p:cNvPr>
          <p:cNvCxnSpPr/>
          <p:nvPr/>
        </p:nvCxnSpPr>
        <p:spPr>
          <a:xfrm>
            <a:off x="1551248" y="2141750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6B02406-4548-4B52-9F84-ED572DB6AC25}"/>
              </a:ext>
            </a:extLst>
          </p:cNvPr>
          <p:cNvCxnSpPr/>
          <p:nvPr/>
        </p:nvCxnSpPr>
        <p:spPr>
          <a:xfrm>
            <a:off x="1552548" y="1778322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0F4866C-A412-4BDB-96CE-71301AA7AE42}"/>
              </a:ext>
            </a:extLst>
          </p:cNvPr>
          <p:cNvCxnSpPr/>
          <p:nvPr/>
        </p:nvCxnSpPr>
        <p:spPr>
          <a:xfrm>
            <a:off x="2292357" y="6159850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D84E7C3-F9B5-416D-81BD-60078FAC2158}"/>
              </a:ext>
            </a:extLst>
          </p:cNvPr>
          <p:cNvCxnSpPr/>
          <p:nvPr/>
        </p:nvCxnSpPr>
        <p:spPr>
          <a:xfrm>
            <a:off x="2288208" y="5803793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7967A7B-7956-4223-8F24-6B9BDA2F8ABB}"/>
              </a:ext>
            </a:extLst>
          </p:cNvPr>
          <p:cNvCxnSpPr/>
          <p:nvPr/>
        </p:nvCxnSpPr>
        <p:spPr>
          <a:xfrm>
            <a:off x="2288208" y="5065454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D14C9AD-2FE4-4E22-942D-6158E9986710}"/>
              </a:ext>
            </a:extLst>
          </p:cNvPr>
          <p:cNvCxnSpPr/>
          <p:nvPr/>
        </p:nvCxnSpPr>
        <p:spPr>
          <a:xfrm>
            <a:off x="2291330" y="4333114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4293E27-01C6-4133-B818-3A1CF0CC4EF5}"/>
              </a:ext>
            </a:extLst>
          </p:cNvPr>
          <p:cNvCxnSpPr/>
          <p:nvPr/>
        </p:nvCxnSpPr>
        <p:spPr>
          <a:xfrm>
            <a:off x="2301866" y="3240774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4F5FF52-CB13-49E8-8188-ED4194F47A77}"/>
              </a:ext>
            </a:extLst>
          </p:cNvPr>
          <p:cNvCxnSpPr/>
          <p:nvPr/>
        </p:nvCxnSpPr>
        <p:spPr>
          <a:xfrm>
            <a:off x="2301896" y="2141750"/>
            <a:ext cx="3600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4C89596-81D3-491C-9F58-743BE2C3B0AE}"/>
              </a:ext>
            </a:extLst>
          </p:cNvPr>
          <p:cNvCxnSpPr/>
          <p:nvPr/>
        </p:nvCxnSpPr>
        <p:spPr>
          <a:xfrm>
            <a:off x="2822340" y="5440365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967C270-DBCA-40AE-AC50-4250E0155AFD}"/>
              </a:ext>
            </a:extLst>
          </p:cNvPr>
          <p:cNvCxnSpPr/>
          <p:nvPr/>
        </p:nvCxnSpPr>
        <p:spPr>
          <a:xfrm>
            <a:off x="2822340" y="4702026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0CC6DC9-9A97-4D85-8C98-C1ACE849F1E3}"/>
              </a:ext>
            </a:extLst>
          </p:cNvPr>
          <p:cNvCxnSpPr/>
          <p:nvPr/>
        </p:nvCxnSpPr>
        <p:spPr>
          <a:xfrm>
            <a:off x="2833398" y="360420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C103283-7976-45DC-B048-DFAF86FFF8BA}"/>
              </a:ext>
            </a:extLst>
          </p:cNvPr>
          <p:cNvCxnSpPr/>
          <p:nvPr/>
        </p:nvCxnSpPr>
        <p:spPr>
          <a:xfrm>
            <a:off x="2836028" y="2507234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0994AB3-ADCF-43B3-A35E-EA13B1D82110}"/>
              </a:ext>
            </a:extLst>
          </p:cNvPr>
          <p:cNvCxnSpPr/>
          <p:nvPr/>
        </p:nvCxnSpPr>
        <p:spPr>
          <a:xfrm>
            <a:off x="3374830" y="5440365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96DEA24-BF2A-4747-9A2F-5589AAB58672}"/>
              </a:ext>
            </a:extLst>
          </p:cNvPr>
          <p:cNvCxnSpPr/>
          <p:nvPr/>
        </p:nvCxnSpPr>
        <p:spPr>
          <a:xfrm>
            <a:off x="3374830" y="4702026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4CC4490-F753-4FE6-A995-4EFFDEE52B31}"/>
              </a:ext>
            </a:extLst>
          </p:cNvPr>
          <p:cNvCxnSpPr/>
          <p:nvPr/>
        </p:nvCxnSpPr>
        <p:spPr>
          <a:xfrm>
            <a:off x="3385888" y="360420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6F03120-5BB4-4F2A-A07B-267A18EA284E}"/>
              </a:ext>
            </a:extLst>
          </p:cNvPr>
          <p:cNvCxnSpPr/>
          <p:nvPr/>
        </p:nvCxnSpPr>
        <p:spPr>
          <a:xfrm>
            <a:off x="3388518" y="2507234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EC6CF18-7D9D-4AB5-A011-B239D3E2BB02}"/>
              </a:ext>
            </a:extLst>
          </p:cNvPr>
          <p:cNvCxnSpPr/>
          <p:nvPr/>
        </p:nvCxnSpPr>
        <p:spPr>
          <a:xfrm>
            <a:off x="3909874" y="5440365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AEFC269-BEC7-4D07-88FE-4DE879D9512B}"/>
              </a:ext>
            </a:extLst>
          </p:cNvPr>
          <p:cNvCxnSpPr/>
          <p:nvPr/>
        </p:nvCxnSpPr>
        <p:spPr>
          <a:xfrm>
            <a:off x="3909874" y="4702026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9B8FA40-8E28-4BC7-A412-F2EB5B7D7824}"/>
              </a:ext>
            </a:extLst>
          </p:cNvPr>
          <p:cNvCxnSpPr/>
          <p:nvPr/>
        </p:nvCxnSpPr>
        <p:spPr>
          <a:xfrm>
            <a:off x="3920932" y="360420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321F5CB-7BD9-43B1-8E78-D3132DD513DF}"/>
              </a:ext>
            </a:extLst>
          </p:cNvPr>
          <p:cNvCxnSpPr/>
          <p:nvPr/>
        </p:nvCxnSpPr>
        <p:spPr>
          <a:xfrm>
            <a:off x="3923562" y="2507234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CB5FDFBA-60E4-4234-B5F7-F64612A30DCB}"/>
              </a:ext>
            </a:extLst>
          </p:cNvPr>
          <p:cNvCxnSpPr/>
          <p:nvPr/>
        </p:nvCxnSpPr>
        <p:spPr>
          <a:xfrm>
            <a:off x="4456250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E371C37-8C1A-4B8E-A981-7218AA449D02}"/>
              </a:ext>
            </a:extLst>
          </p:cNvPr>
          <p:cNvCxnSpPr/>
          <p:nvPr/>
        </p:nvCxnSpPr>
        <p:spPr>
          <a:xfrm>
            <a:off x="4465516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301BE4F-4622-4523-834D-2ECED0BE3352}"/>
              </a:ext>
            </a:extLst>
          </p:cNvPr>
          <p:cNvCxnSpPr/>
          <p:nvPr/>
        </p:nvCxnSpPr>
        <p:spPr>
          <a:xfrm>
            <a:off x="4989082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EC736934-25C3-4D8E-81F1-4415326FE572}"/>
              </a:ext>
            </a:extLst>
          </p:cNvPr>
          <p:cNvCxnSpPr/>
          <p:nvPr/>
        </p:nvCxnSpPr>
        <p:spPr>
          <a:xfrm>
            <a:off x="4998348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87794EB0-0930-4DE0-ADC3-5617727A2BCD}"/>
              </a:ext>
            </a:extLst>
          </p:cNvPr>
          <p:cNvCxnSpPr/>
          <p:nvPr/>
        </p:nvCxnSpPr>
        <p:spPr>
          <a:xfrm>
            <a:off x="5532336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DFAC843-1C93-49BA-BD24-4956226D1472}"/>
              </a:ext>
            </a:extLst>
          </p:cNvPr>
          <p:cNvCxnSpPr/>
          <p:nvPr/>
        </p:nvCxnSpPr>
        <p:spPr>
          <a:xfrm>
            <a:off x="5541602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EA2C89F2-2781-4257-8DE2-27D28B2EC8E9}"/>
              </a:ext>
            </a:extLst>
          </p:cNvPr>
          <p:cNvCxnSpPr/>
          <p:nvPr/>
        </p:nvCxnSpPr>
        <p:spPr>
          <a:xfrm>
            <a:off x="6073819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D0117BC2-3BD7-497A-ABED-3044CB108A5E}"/>
              </a:ext>
            </a:extLst>
          </p:cNvPr>
          <p:cNvCxnSpPr/>
          <p:nvPr/>
        </p:nvCxnSpPr>
        <p:spPr>
          <a:xfrm>
            <a:off x="6083085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2A755742-3D72-4570-B6F9-8A04911D497A}"/>
              </a:ext>
            </a:extLst>
          </p:cNvPr>
          <p:cNvCxnSpPr/>
          <p:nvPr/>
        </p:nvCxnSpPr>
        <p:spPr>
          <a:xfrm>
            <a:off x="6617073" y="397911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7F6ED63D-2F32-4772-84DC-B505A868083A}"/>
              </a:ext>
            </a:extLst>
          </p:cNvPr>
          <p:cNvCxnSpPr/>
          <p:nvPr/>
        </p:nvCxnSpPr>
        <p:spPr>
          <a:xfrm>
            <a:off x="6626339" y="2870662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EABBE6-C252-4DBD-855D-110D71DF9697}"/>
              </a:ext>
            </a:extLst>
          </p:cNvPr>
          <p:cNvCxnSpPr/>
          <p:nvPr/>
        </p:nvCxnSpPr>
        <p:spPr>
          <a:xfrm>
            <a:off x="7160471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22C92B47-DCC8-4ED6-8FBC-35D7BCE4EE6C}"/>
              </a:ext>
            </a:extLst>
          </p:cNvPr>
          <p:cNvCxnSpPr/>
          <p:nvPr/>
        </p:nvCxnSpPr>
        <p:spPr>
          <a:xfrm>
            <a:off x="7703725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BF3E44A-5B14-4305-908F-1221B98F7AE6}"/>
              </a:ext>
            </a:extLst>
          </p:cNvPr>
          <p:cNvCxnSpPr/>
          <p:nvPr/>
        </p:nvCxnSpPr>
        <p:spPr>
          <a:xfrm>
            <a:off x="8238769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278E4F99-50E6-4148-A291-E1D383E795A7}"/>
              </a:ext>
            </a:extLst>
          </p:cNvPr>
          <p:cNvCxnSpPr/>
          <p:nvPr/>
        </p:nvCxnSpPr>
        <p:spPr>
          <a:xfrm>
            <a:off x="8782023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316E0F51-2C18-4B92-96F1-C4DA37CAF10D}"/>
              </a:ext>
            </a:extLst>
          </p:cNvPr>
          <p:cNvCxnSpPr/>
          <p:nvPr/>
        </p:nvCxnSpPr>
        <p:spPr>
          <a:xfrm>
            <a:off x="9314855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1654C0C3-0668-490E-B015-5B2BB93A0BAF}"/>
              </a:ext>
            </a:extLst>
          </p:cNvPr>
          <p:cNvCxnSpPr/>
          <p:nvPr/>
        </p:nvCxnSpPr>
        <p:spPr>
          <a:xfrm>
            <a:off x="9867345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TextBox 275">
            <a:extLst>
              <a:ext uri="{FF2B5EF4-FFF2-40B4-BE49-F238E27FC236}">
                <a16:creationId xmlns:a16="http://schemas.microsoft.com/office/drawing/2014/main" id="{AE50AD60-D67F-4D71-90F4-8209CFD25366}"/>
              </a:ext>
            </a:extLst>
          </p:cNvPr>
          <p:cNvSpPr txBox="1"/>
          <p:nvPr/>
        </p:nvSpPr>
        <p:spPr>
          <a:xfrm>
            <a:off x="1110352" y="741163"/>
            <a:ext cx="50206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6p</a:t>
            </a:r>
          </a:p>
          <a:p>
            <a:r>
              <a:rPr lang="pt-BR" sz="2400" dirty="0"/>
              <a:t>5d</a:t>
            </a:r>
          </a:p>
          <a:p>
            <a:r>
              <a:rPr lang="pt-BR" sz="2400" dirty="0"/>
              <a:t>4f</a:t>
            </a:r>
          </a:p>
          <a:p>
            <a:r>
              <a:rPr lang="pt-BR" sz="2400" dirty="0"/>
              <a:t>6s</a:t>
            </a:r>
          </a:p>
          <a:p>
            <a:r>
              <a:rPr lang="pt-BR" sz="2400" dirty="0"/>
              <a:t>5p</a:t>
            </a:r>
          </a:p>
          <a:p>
            <a:r>
              <a:rPr lang="pt-BR" sz="2400" dirty="0"/>
              <a:t>4d</a:t>
            </a:r>
          </a:p>
          <a:p>
            <a:r>
              <a:rPr lang="pt-BR" sz="2400" dirty="0"/>
              <a:t>5s</a:t>
            </a:r>
          </a:p>
          <a:p>
            <a:r>
              <a:rPr lang="pt-BR" sz="2400" dirty="0"/>
              <a:t>4p</a:t>
            </a:r>
          </a:p>
          <a:p>
            <a:r>
              <a:rPr lang="pt-BR" sz="2400" dirty="0"/>
              <a:t>3d</a:t>
            </a:r>
          </a:p>
          <a:p>
            <a:r>
              <a:rPr lang="pt-BR" sz="2400" dirty="0"/>
              <a:t>4s</a:t>
            </a:r>
          </a:p>
          <a:p>
            <a:r>
              <a:rPr lang="pt-BR" sz="2400" dirty="0"/>
              <a:t>3p</a:t>
            </a:r>
          </a:p>
          <a:p>
            <a:r>
              <a:rPr lang="pt-BR" sz="2400" dirty="0"/>
              <a:t>3s</a:t>
            </a:r>
          </a:p>
          <a:p>
            <a:r>
              <a:rPr lang="pt-BR" sz="2400" dirty="0"/>
              <a:t>2p</a:t>
            </a:r>
          </a:p>
          <a:p>
            <a:r>
              <a:rPr lang="pt-BR" sz="2400" dirty="0"/>
              <a:t>2s</a:t>
            </a:r>
          </a:p>
          <a:p>
            <a:r>
              <a:rPr lang="pt-BR" sz="2400" dirty="0"/>
              <a:t>1s</a:t>
            </a:r>
            <a:endParaRPr lang="en-US" sz="2400" dirty="0"/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A68BA88-1958-4200-96DF-B72E747FD2B5}"/>
              </a:ext>
            </a:extLst>
          </p:cNvPr>
          <p:cNvCxnSpPr/>
          <p:nvPr/>
        </p:nvCxnSpPr>
        <p:spPr>
          <a:xfrm>
            <a:off x="1551248" y="1410673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44286C52-992E-4267-9411-9DD67F88E3F7}"/>
              </a:ext>
            </a:extLst>
          </p:cNvPr>
          <p:cNvCxnSpPr/>
          <p:nvPr/>
        </p:nvCxnSpPr>
        <p:spPr>
          <a:xfrm>
            <a:off x="4465516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85A44B9F-C08A-418D-8D23-587C0B57B913}"/>
              </a:ext>
            </a:extLst>
          </p:cNvPr>
          <p:cNvCxnSpPr/>
          <p:nvPr/>
        </p:nvCxnSpPr>
        <p:spPr>
          <a:xfrm>
            <a:off x="4998348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975DF322-151E-4E4E-ACD6-ECA00EE1FC34}"/>
              </a:ext>
            </a:extLst>
          </p:cNvPr>
          <p:cNvCxnSpPr/>
          <p:nvPr/>
        </p:nvCxnSpPr>
        <p:spPr>
          <a:xfrm>
            <a:off x="5541602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F805FC55-BBC1-4081-AF0A-E9FBD28F5616}"/>
              </a:ext>
            </a:extLst>
          </p:cNvPr>
          <p:cNvCxnSpPr/>
          <p:nvPr/>
        </p:nvCxnSpPr>
        <p:spPr>
          <a:xfrm>
            <a:off x="6083085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64CB116D-D78F-40FD-A741-9D1DCB47EE1A}"/>
              </a:ext>
            </a:extLst>
          </p:cNvPr>
          <p:cNvCxnSpPr/>
          <p:nvPr/>
        </p:nvCxnSpPr>
        <p:spPr>
          <a:xfrm>
            <a:off x="6626339" y="1410673"/>
            <a:ext cx="36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356AED5F-7F43-46B0-ACFF-55F399B1DEAE}"/>
              </a:ext>
            </a:extLst>
          </p:cNvPr>
          <p:cNvCxnSpPr/>
          <p:nvPr/>
        </p:nvCxnSpPr>
        <p:spPr>
          <a:xfrm>
            <a:off x="1549918" y="1038222"/>
            <a:ext cx="36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A3050FF3-9DCB-48E1-960D-4AD4DBC3C005}"/>
              </a:ext>
            </a:extLst>
          </p:cNvPr>
          <p:cNvCxnSpPr/>
          <p:nvPr/>
        </p:nvCxnSpPr>
        <p:spPr>
          <a:xfrm>
            <a:off x="2833398" y="103822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A425575E-0496-4536-9329-5F414F803521}"/>
              </a:ext>
            </a:extLst>
          </p:cNvPr>
          <p:cNvCxnSpPr/>
          <p:nvPr/>
        </p:nvCxnSpPr>
        <p:spPr>
          <a:xfrm>
            <a:off x="3385888" y="103822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0558CE64-4399-4AA2-9377-D44366AB284B}"/>
              </a:ext>
            </a:extLst>
          </p:cNvPr>
          <p:cNvCxnSpPr/>
          <p:nvPr/>
        </p:nvCxnSpPr>
        <p:spPr>
          <a:xfrm>
            <a:off x="3920932" y="1038222"/>
            <a:ext cx="36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F198DD3-EE1B-4D77-A36A-221E0076758C}"/>
              </a:ext>
            </a:extLst>
          </p:cNvPr>
          <p:cNvCxnSpPr>
            <a:cxnSpLocks/>
          </p:cNvCxnSpPr>
          <p:nvPr/>
        </p:nvCxnSpPr>
        <p:spPr>
          <a:xfrm flipV="1">
            <a:off x="1729918" y="536082"/>
            <a:ext cx="0" cy="59930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0" name="TextBox 289">
            <a:extLst>
              <a:ext uri="{FF2B5EF4-FFF2-40B4-BE49-F238E27FC236}">
                <a16:creationId xmlns:a16="http://schemas.microsoft.com/office/drawing/2014/main" id="{A5D1BF64-BA15-4263-B28D-688F47A4DF05}"/>
              </a:ext>
            </a:extLst>
          </p:cNvPr>
          <p:cNvSpPr txBox="1"/>
          <p:nvPr/>
        </p:nvSpPr>
        <p:spPr>
          <a:xfrm>
            <a:off x="210912" y="6487731"/>
            <a:ext cx="415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Each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line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represents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an</a:t>
            </a:r>
            <a:r>
              <a:rPr lang="pt-BR" dirty="0">
                <a:solidFill>
                  <a:srgbClr val="FF0000"/>
                </a:solidFill>
              </a:rPr>
              <a:t> orbital (</a:t>
            </a:r>
            <a:r>
              <a:rPr lang="pt-BR" dirty="0" err="1">
                <a:solidFill>
                  <a:srgbClr val="FF0000"/>
                </a:solidFill>
              </a:rPr>
              <a:t>abstractly</a:t>
            </a:r>
            <a:r>
              <a:rPr lang="pt-BR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9C2478A0-7439-4561-A266-8CFAA232B8FA}"/>
              </a:ext>
            </a:extLst>
          </p:cNvPr>
          <p:cNvSpPr txBox="1"/>
          <p:nvPr/>
        </p:nvSpPr>
        <p:spPr>
          <a:xfrm>
            <a:off x="1395835" y="37950"/>
            <a:ext cx="940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configuration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finding</a:t>
            </a:r>
            <a:r>
              <a:rPr lang="pt-BR" sz="2400" dirty="0">
                <a:solidFill>
                  <a:schemeClr val="accent1"/>
                </a:solidFill>
              </a:rPr>
              <a:t> a home for </a:t>
            </a:r>
            <a:r>
              <a:rPr lang="pt-BR" sz="2400" dirty="0" err="1">
                <a:solidFill>
                  <a:schemeClr val="accent1"/>
                </a:solidFill>
              </a:rPr>
              <a:t>each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electron</a:t>
            </a:r>
            <a:r>
              <a:rPr lang="pt-BR" sz="2400" dirty="0">
                <a:solidFill>
                  <a:schemeClr val="accent1"/>
                </a:solidFill>
              </a:rPr>
              <a:t> (4 QN </a:t>
            </a:r>
            <a:r>
              <a:rPr lang="pt-BR" sz="2400" dirty="0" err="1">
                <a:solidFill>
                  <a:schemeClr val="accent1"/>
                </a:solidFill>
              </a:rPr>
              <a:t>combined</a:t>
            </a:r>
            <a:r>
              <a:rPr lang="pt-BR" sz="2400" dirty="0">
                <a:solidFill>
                  <a:schemeClr val="accent1"/>
                </a:solidFill>
              </a:rPr>
              <a:t>)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1A79ACCD-1B2F-4B24-9327-20ADA01357BF}"/>
              </a:ext>
            </a:extLst>
          </p:cNvPr>
          <p:cNvCxnSpPr/>
          <p:nvPr/>
        </p:nvCxnSpPr>
        <p:spPr>
          <a:xfrm>
            <a:off x="10419835" y="1778322"/>
            <a:ext cx="36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TextBox 295">
            <a:extLst>
              <a:ext uri="{FF2B5EF4-FFF2-40B4-BE49-F238E27FC236}">
                <a16:creationId xmlns:a16="http://schemas.microsoft.com/office/drawing/2014/main" id="{330CDB1C-1F3A-462D-AD98-3D99816D5507}"/>
              </a:ext>
            </a:extLst>
          </p:cNvPr>
          <p:cNvSpPr txBox="1"/>
          <p:nvPr/>
        </p:nvSpPr>
        <p:spPr>
          <a:xfrm>
            <a:off x="2729114" y="5430686"/>
            <a:ext cx="2504056" cy="3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1400" dirty="0" err="1">
                <a:solidFill>
                  <a:schemeClr val="accent1"/>
                </a:solidFill>
              </a:rPr>
              <a:t>p</a:t>
            </a:r>
            <a:r>
              <a:rPr lang="pt-BR" sz="1400" baseline="-25000" dirty="0" err="1">
                <a:solidFill>
                  <a:schemeClr val="accent1"/>
                </a:solidFill>
              </a:rPr>
              <a:t>x</a:t>
            </a:r>
            <a:r>
              <a:rPr lang="pt-BR" sz="1400" dirty="0">
                <a:solidFill>
                  <a:schemeClr val="accent1"/>
                </a:solidFill>
              </a:rPr>
              <a:t> (-1)   </a:t>
            </a:r>
            <a:r>
              <a:rPr lang="pt-BR" sz="1400" dirty="0" err="1">
                <a:solidFill>
                  <a:schemeClr val="accent1"/>
                </a:solidFill>
              </a:rPr>
              <a:t>p</a:t>
            </a:r>
            <a:r>
              <a:rPr lang="pt-BR" sz="1400" baseline="-25000" dirty="0" err="1">
                <a:solidFill>
                  <a:schemeClr val="accent1"/>
                </a:solidFill>
              </a:rPr>
              <a:t>y</a:t>
            </a:r>
            <a:r>
              <a:rPr lang="pt-BR" sz="1400" dirty="0">
                <a:solidFill>
                  <a:schemeClr val="accent1"/>
                </a:solidFill>
              </a:rPr>
              <a:t> (0)    </a:t>
            </a:r>
            <a:r>
              <a:rPr lang="pt-BR" sz="1400" dirty="0" err="1">
                <a:solidFill>
                  <a:schemeClr val="accent1"/>
                </a:solidFill>
              </a:rPr>
              <a:t>p</a:t>
            </a:r>
            <a:r>
              <a:rPr lang="pt-BR" sz="1400" baseline="-25000" dirty="0" err="1">
                <a:solidFill>
                  <a:schemeClr val="accent1"/>
                </a:solidFill>
              </a:rPr>
              <a:t>y</a:t>
            </a:r>
            <a:r>
              <a:rPr lang="pt-BR" sz="1400" dirty="0">
                <a:solidFill>
                  <a:schemeClr val="accent1"/>
                </a:solidFill>
              </a:rPr>
              <a:t> (1)</a:t>
            </a:r>
            <a:endParaRPr lang="en-US" sz="1400" dirty="0">
              <a:solidFill>
                <a:schemeClr val="accent1"/>
              </a:solidFill>
            </a:endParaRP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CABBE679-4DE0-4CD3-B485-6D6B1915D1B8}"/>
              </a:ext>
            </a:extLst>
          </p:cNvPr>
          <p:cNvSpPr txBox="1"/>
          <p:nvPr/>
        </p:nvSpPr>
        <p:spPr>
          <a:xfrm>
            <a:off x="4312745" y="4006651"/>
            <a:ext cx="3001967" cy="3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1400" dirty="0" err="1">
                <a:solidFill>
                  <a:schemeClr val="accent2"/>
                </a:solidFill>
              </a:rPr>
              <a:t>d</a:t>
            </a:r>
            <a:r>
              <a:rPr lang="pt-BR" sz="1400" baseline="-25000" dirty="0" err="1">
                <a:solidFill>
                  <a:schemeClr val="accent2"/>
                </a:solidFill>
              </a:rPr>
              <a:t>xy</a:t>
            </a:r>
            <a:r>
              <a:rPr lang="pt-BR" sz="1400" dirty="0">
                <a:solidFill>
                  <a:schemeClr val="accent2"/>
                </a:solidFill>
              </a:rPr>
              <a:t> (-2) </a:t>
            </a:r>
            <a:r>
              <a:rPr lang="pt-BR" sz="1400" dirty="0" err="1">
                <a:solidFill>
                  <a:schemeClr val="accent2"/>
                </a:solidFill>
              </a:rPr>
              <a:t>d</a:t>
            </a:r>
            <a:r>
              <a:rPr lang="pt-BR" sz="1400" baseline="-25000" dirty="0" err="1">
                <a:solidFill>
                  <a:schemeClr val="accent2"/>
                </a:solidFill>
              </a:rPr>
              <a:t>xz</a:t>
            </a:r>
            <a:r>
              <a:rPr lang="pt-BR" sz="1400" dirty="0">
                <a:solidFill>
                  <a:schemeClr val="accent2"/>
                </a:solidFill>
              </a:rPr>
              <a:t> (-1)  </a:t>
            </a:r>
            <a:r>
              <a:rPr lang="pt-BR" sz="1400" dirty="0" err="1">
                <a:solidFill>
                  <a:schemeClr val="accent2"/>
                </a:solidFill>
              </a:rPr>
              <a:t>d</a:t>
            </a:r>
            <a:r>
              <a:rPr lang="pt-BR" sz="1400" baseline="-25000" dirty="0" err="1">
                <a:solidFill>
                  <a:schemeClr val="accent2"/>
                </a:solidFill>
              </a:rPr>
              <a:t>yz</a:t>
            </a:r>
            <a:r>
              <a:rPr lang="pt-BR" sz="1400" dirty="0">
                <a:solidFill>
                  <a:schemeClr val="accent2"/>
                </a:solidFill>
              </a:rPr>
              <a:t> (0) d</a:t>
            </a:r>
            <a:r>
              <a:rPr lang="pt-BR" sz="1400" baseline="-25000" dirty="0">
                <a:solidFill>
                  <a:schemeClr val="accent2"/>
                </a:solidFill>
              </a:rPr>
              <a:t>x2-y2</a:t>
            </a:r>
            <a:r>
              <a:rPr lang="pt-BR" sz="1400" dirty="0">
                <a:solidFill>
                  <a:schemeClr val="accent2"/>
                </a:solidFill>
              </a:rPr>
              <a:t> (1) d</a:t>
            </a:r>
            <a:r>
              <a:rPr lang="pt-BR" sz="1400" baseline="-25000" dirty="0">
                <a:solidFill>
                  <a:schemeClr val="accent2"/>
                </a:solidFill>
              </a:rPr>
              <a:t>z2</a:t>
            </a:r>
            <a:r>
              <a:rPr lang="pt-BR" sz="1400" dirty="0">
                <a:solidFill>
                  <a:schemeClr val="accent2"/>
                </a:solidFill>
              </a:rPr>
              <a:t> (2)</a:t>
            </a:r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2"/>
              </a:solidFill>
            </a:endParaRP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55775B88-7AC3-411C-A0D8-E6A2E0BEE45E}"/>
              </a:ext>
            </a:extLst>
          </p:cNvPr>
          <p:cNvSpPr txBox="1"/>
          <p:nvPr/>
        </p:nvSpPr>
        <p:spPr>
          <a:xfrm>
            <a:off x="2225564" y="6150663"/>
            <a:ext cx="2504056" cy="3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1400" dirty="0">
                <a:solidFill>
                  <a:schemeClr val="accent6"/>
                </a:solidFill>
              </a:rPr>
              <a:t>s (0)</a:t>
            </a:r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1CA04028-47A1-4654-9B0B-C50968698E5C}"/>
              </a:ext>
            </a:extLst>
          </p:cNvPr>
          <p:cNvSpPr txBox="1"/>
          <p:nvPr/>
        </p:nvSpPr>
        <p:spPr>
          <a:xfrm>
            <a:off x="7108514" y="1777579"/>
            <a:ext cx="4505305" cy="3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f (-3)    f (-2)     f (-1)      f (0)      f (1)      f (2)      f (3)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6"/>
              </a:solidFill>
            </a:endParaRPr>
          </a:p>
          <a:p>
            <a:endParaRPr lang="en-US" sz="1400" dirty="0">
              <a:solidFill>
                <a:schemeClr val="accent1"/>
              </a:solidFill>
            </a:endParaRPr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643682D3-25DF-477E-B1C4-BD8DF6C6EC09}"/>
              </a:ext>
            </a:extLst>
          </p:cNvPr>
          <p:cNvGrpSpPr/>
          <p:nvPr/>
        </p:nvGrpSpPr>
        <p:grpSpPr>
          <a:xfrm>
            <a:off x="2331403" y="5995622"/>
            <a:ext cx="277154" cy="335280"/>
            <a:chOff x="3261361" y="4578096"/>
            <a:chExt cx="277154" cy="335280"/>
          </a:xfrm>
        </p:grpSpPr>
        <p:pic>
          <p:nvPicPr>
            <p:cNvPr id="307" name="Picture 306">
              <a:extLst>
                <a:ext uri="{FF2B5EF4-FFF2-40B4-BE49-F238E27FC236}">
                  <a16:creationId xmlns:a16="http://schemas.microsoft.com/office/drawing/2014/main" id="{1310CF4C-6713-46A8-B1B1-16A7FFD91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V="1">
              <a:off x="3413761" y="4578096"/>
              <a:ext cx="124754" cy="335280"/>
            </a:xfrm>
            <a:prstGeom prst="rect">
              <a:avLst/>
            </a:prstGeom>
          </p:spPr>
        </p:pic>
        <p:pic>
          <p:nvPicPr>
            <p:cNvPr id="308" name="Picture 307">
              <a:extLst>
                <a:ext uri="{FF2B5EF4-FFF2-40B4-BE49-F238E27FC236}">
                  <a16:creationId xmlns:a16="http://schemas.microsoft.com/office/drawing/2014/main" id="{FB54356E-810A-4C7C-AEF1-A56569154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H="1">
              <a:off x="3261361" y="4578096"/>
              <a:ext cx="124754" cy="335280"/>
            </a:xfrm>
            <a:prstGeom prst="rect">
              <a:avLst/>
            </a:prstGeom>
          </p:spPr>
        </p:pic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2C79FFD2-9B27-4B71-BC10-4045F0F10D7A}"/>
              </a:ext>
            </a:extLst>
          </p:cNvPr>
          <p:cNvGrpSpPr/>
          <p:nvPr/>
        </p:nvGrpSpPr>
        <p:grpSpPr>
          <a:xfrm>
            <a:off x="2317580" y="5627121"/>
            <a:ext cx="277154" cy="335280"/>
            <a:chOff x="3261361" y="4578096"/>
            <a:chExt cx="277154" cy="335280"/>
          </a:xfrm>
        </p:grpSpPr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615E902C-F8CA-453C-B182-8897CCD6F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V="1">
              <a:off x="3413761" y="4578096"/>
              <a:ext cx="124754" cy="335280"/>
            </a:xfrm>
            <a:prstGeom prst="rect">
              <a:avLst/>
            </a:prstGeom>
          </p:spPr>
        </p:pic>
        <p:pic>
          <p:nvPicPr>
            <p:cNvPr id="311" name="Picture 310">
              <a:extLst>
                <a:ext uri="{FF2B5EF4-FFF2-40B4-BE49-F238E27FC236}">
                  <a16:creationId xmlns:a16="http://schemas.microsoft.com/office/drawing/2014/main" id="{95ECEDA5-F3BE-43F3-97B5-4105403B4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H="1">
              <a:off x="3261361" y="4578096"/>
              <a:ext cx="124754" cy="335280"/>
            </a:xfrm>
            <a:prstGeom prst="rect">
              <a:avLst/>
            </a:prstGeom>
          </p:spPr>
        </p:pic>
      </p:grpSp>
      <p:pic>
        <p:nvPicPr>
          <p:cNvPr id="312" name="Picture 311">
            <a:extLst>
              <a:ext uri="{FF2B5EF4-FFF2-40B4-BE49-F238E27FC236}">
                <a16:creationId xmlns:a16="http://schemas.microsoft.com/office/drawing/2014/main" id="{C7AAB2F5-7DA2-488E-B531-FF6ACC059B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37018" r="23623" b="8800"/>
          <a:stretch/>
        </p:blipFill>
        <p:spPr>
          <a:xfrm flipH="1">
            <a:off x="3428767" y="5263476"/>
            <a:ext cx="124754" cy="335280"/>
          </a:xfrm>
          <a:prstGeom prst="rect">
            <a:avLst/>
          </a:prstGeom>
        </p:spPr>
      </p:pic>
      <p:pic>
        <p:nvPicPr>
          <p:cNvPr id="314" name="Picture 313">
            <a:extLst>
              <a:ext uri="{FF2B5EF4-FFF2-40B4-BE49-F238E27FC236}">
                <a16:creationId xmlns:a16="http://schemas.microsoft.com/office/drawing/2014/main" id="{5FD570C4-7325-4591-A809-170CF59D6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37018" r="23623" b="8800"/>
          <a:stretch/>
        </p:blipFill>
        <p:spPr>
          <a:xfrm flipH="1">
            <a:off x="3986574" y="5256728"/>
            <a:ext cx="124754" cy="335280"/>
          </a:xfrm>
          <a:prstGeom prst="rect">
            <a:avLst/>
          </a:prstGeom>
        </p:spPr>
      </p:pic>
      <p:sp>
        <p:nvSpPr>
          <p:cNvPr id="315" name="TextBox 314">
            <a:extLst>
              <a:ext uri="{FF2B5EF4-FFF2-40B4-BE49-F238E27FC236}">
                <a16:creationId xmlns:a16="http://schemas.microsoft.com/office/drawing/2014/main" id="{A68BA61E-58EB-44A5-AD35-069FB097AB11}"/>
              </a:ext>
            </a:extLst>
          </p:cNvPr>
          <p:cNvSpPr txBox="1"/>
          <p:nvPr/>
        </p:nvSpPr>
        <p:spPr>
          <a:xfrm>
            <a:off x="8457172" y="4168651"/>
            <a:ext cx="326172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add</a:t>
            </a:r>
            <a:r>
              <a:rPr lang="pt-BR" dirty="0"/>
              <a:t> </a:t>
            </a:r>
            <a:r>
              <a:rPr lang="pt-BR" dirty="0" err="1"/>
              <a:t>electrons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orbitals</a:t>
            </a:r>
            <a:endParaRPr lang="pt-BR" dirty="0"/>
          </a:p>
          <a:p>
            <a:pPr algn="ctr"/>
            <a:r>
              <a:rPr lang="pt-BR" b="1" dirty="0"/>
              <a:t>3 </a:t>
            </a:r>
            <a:r>
              <a:rPr lang="pt-BR" b="1" dirty="0" err="1"/>
              <a:t>rules</a:t>
            </a:r>
            <a:r>
              <a:rPr lang="pt-BR" b="1" dirty="0"/>
              <a:t>: </a:t>
            </a:r>
            <a:r>
              <a:rPr lang="pt-BR" b="1" dirty="0" err="1"/>
              <a:t>Aufbau</a:t>
            </a:r>
            <a:r>
              <a:rPr lang="pt-BR" b="1" dirty="0"/>
              <a:t> + </a:t>
            </a:r>
            <a:r>
              <a:rPr lang="pt-BR" b="1" dirty="0" err="1"/>
              <a:t>Pauli</a:t>
            </a:r>
            <a:r>
              <a:rPr lang="pt-BR" b="1" dirty="0"/>
              <a:t> + </a:t>
            </a:r>
            <a:r>
              <a:rPr lang="pt-BR" b="1" dirty="0" err="1"/>
              <a:t>Hund</a:t>
            </a:r>
            <a:endParaRPr lang="en-US" b="1" dirty="0"/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BC80D4BC-68CE-43A9-9CFF-E204A342D1A5}"/>
              </a:ext>
            </a:extLst>
          </p:cNvPr>
          <p:cNvSpPr txBox="1"/>
          <p:nvPr/>
        </p:nvSpPr>
        <p:spPr>
          <a:xfrm>
            <a:off x="8957890" y="5395457"/>
            <a:ext cx="2310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Two</a:t>
            </a:r>
            <a:r>
              <a:rPr lang="pt-BR" dirty="0"/>
              <a:t> </a:t>
            </a:r>
            <a:r>
              <a:rPr lang="pt-BR" dirty="0" err="1"/>
              <a:t>electrons</a:t>
            </a:r>
            <a:r>
              <a:rPr lang="pt-BR" dirty="0"/>
              <a:t> in s</a:t>
            </a:r>
          </a:p>
          <a:p>
            <a:pPr algn="ctr"/>
            <a:r>
              <a:rPr lang="pt-BR" dirty="0" err="1"/>
              <a:t>Six</a:t>
            </a:r>
            <a:r>
              <a:rPr lang="pt-BR" dirty="0"/>
              <a:t> </a:t>
            </a:r>
            <a:r>
              <a:rPr lang="pt-BR" dirty="0" err="1"/>
              <a:t>electrons</a:t>
            </a:r>
            <a:r>
              <a:rPr lang="pt-BR" dirty="0"/>
              <a:t> in p</a:t>
            </a:r>
          </a:p>
          <a:p>
            <a:pPr algn="ctr"/>
            <a:r>
              <a:rPr lang="pt-BR" dirty="0" err="1"/>
              <a:t>Ten</a:t>
            </a:r>
            <a:r>
              <a:rPr lang="pt-BR" dirty="0"/>
              <a:t> </a:t>
            </a:r>
            <a:r>
              <a:rPr lang="pt-BR" dirty="0" err="1"/>
              <a:t>electrons</a:t>
            </a:r>
            <a:r>
              <a:rPr lang="pt-BR" dirty="0"/>
              <a:t> in d</a:t>
            </a:r>
          </a:p>
          <a:p>
            <a:pPr algn="ctr"/>
            <a:r>
              <a:rPr lang="en-US" dirty="0"/>
              <a:t>Fourteen electrons in f</a:t>
            </a:r>
          </a:p>
        </p:txBody>
      </p: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8A832E57-08CB-48D2-984D-00FABA6692D7}"/>
              </a:ext>
            </a:extLst>
          </p:cNvPr>
          <p:cNvGrpSpPr/>
          <p:nvPr/>
        </p:nvGrpSpPr>
        <p:grpSpPr>
          <a:xfrm>
            <a:off x="2862199" y="5279808"/>
            <a:ext cx="277154" cy="335280"/>
            <a:chOff x="3261361" y="4578096"/>
            <a:chExt cx="277154" cy="335280"/>
          </a:xfrm>
        </p:grpSpPr>
        <p:pic>
          <p:nvPicPr>
            <p:cNvPr id="318" name="Picture 317">
              <a:extLst>
                <a:ext uri="{FF2B5EF4-FFF2-40B4-BE49-F238E27FC236}">
                  <a16:creationId xmlns:a16="http://schemas.microsoft.com/office/drawing/2014/main" id="{5381112B-FBBF-494F-A069-62B7A03BC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V="1">
              <a:off x="3413761" y="4578096"/>
              <a:ext cx="124754" cy="335280"/>
            </a:xfrm>
            <a:prstGeom prst="rect">
              <a:avLst/>
            </a:prstGeom>
          </p:spPr>
        </p:pic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E28FAA1A-36D7-4595-84F6-49A45959D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1" t="37018" r="23623" b="8800"/>
            <a:stretch/>
          </p:blipFill>
          <p:spPr>
            <a:xfrm flipH="1">
              <a:off x="3261361" y="4578096"/>
              <a:ext cx="124754" cy="335280"/>
            </a:xfrm>
            <a:prstGeom prst="rect">
              <a:avLst/>
            </a:prstGeom>
          </p:spPr>
        </p:pic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847AFC7E-C2F0-4306-80D5-FEF127E0E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1" t="37018" r="23623" b="8800"/>
          <a:stretch/>
        </p:blipFill>
        <p:spPr>
          <a:xfrm flipH="1">
            <a:off x="2866064" y="5277550"/>
            <a:ext cx="124754" cy="33528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C3B77E6-A452-49EE-B841-D291536CC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5024469" y="4697556"/>
            <a:ext cx="2117232" cy="20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1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ADDFBA-A560-4C89-AF20-52D5B6C1EF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" y="522645"/>
            <a:ext cx="10333704" cy="5812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9F374-5512-4C7E-96F5-46169EB2A4E7}"/>
              </a:ext>
            </a:extLst>
          </p:cNvPr>
          <p:cNvSpPr txBox="1"/>
          <p:nvPr/>
        </p:nvSpPr>
        <p:spPr>
          <a:xfrm>
            <a:off x="2898689" y="87090"/>
            <a:ext cx="63946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Periodic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table</a:t>
            </a:r>
            <a:r>
              <a:rPr lang="pt-BR" sz="2400" dirty="0">
                <a:solidFill>
                  <a:schemeClr val="accent1"/>
                </a:solidFill>
              </a:rPr>
              <a:t> of </a:t>
            </a:r>
            <a:r>
              <a:rPr lang="pt-BR" sz="2400" dirty="0" err="1">
                <a:solidFill>
                  <a:schemeClr val="accent1"/>
                </a:solidFill>
              </a:rPr>
              <a:t>elements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and</a:t>
            </a:r>
            <a:r>
              <a:rPr lang="pt-BR" sz="2400" dirty="0">
                <a:solidFill>
                  <a:schemeClr val="accent1"/>
                </a:solidFill>
              </a:rPr>
              <a:t> quantum </a:t>
            </a:r>
            <a:r>
              <a:rPr lang="pt-BR" sz="2400" dirty="0" err="1">
                <a:solidFill>
                  <a:schemeClr val="accent1"/>
                </a:solidFill>
              </a:rPr>
              <a:t>numbers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7AD264A4-EC7A-4F9F-8703-1794168B3B2C}"/>
              </a:ext>
            </a:extLst>
          </p:cNvPr>
          <p:cNvSpPr/>
          <p:nvPr/>
        </p:nvSpPr>
        <p:spPr>
          <a:xfrm rot="5400000">
            <a:off x="6168480" y="1493404"/>
            <a:ext cx="383458" cy="7170240"/>
          </a:xfrm>
          <a:prstGeom prst="upDownArrow">
            <a:avLst/>
          </a:prstGeom>
          <a:solidFill>
            <a:srgbClr val="FFA7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BF64FA85-BE3E-4C10-9B66-2284A11B0046}"/>
              </a:ext>
            </a:extLst>
          </p:cNvPr>
          <p:cNvSpPr/>
          <p:nvPr/>
        </p:nvSpPr>
        <p:spPr>
          <a:xfrm rot="5400000">
            <a:off x="6168480" y="1026455"/>
            <a:ext cx="383458" cy="7170240"/>
          </a:xfrm>
          <a:prstGeom prst="upDownArrow">
            <a:avLst/>
          </a:prstGeom>
          <a:solidFill>
            <a:srgbClr val="FFA7A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C4AF28CA-B693-43E3-8B0B-5379F71EC4D7}"/>
              </a:ext>
            </a:extLst>
          </p:cNvPr>
          <p:cNvSpPr/>
          <p:nvPr/>
        </p:nvSpPr>
        <p:spPr>
          <a:xfrm rot="5400000">
            <a:off x="1509252" y="827437"/>
            <a:ext cx="383458" cy="491615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1s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B3CA478D-4932-470D-9375-6047F1F501DD}"/>
              </a:ext>
            </a:extLst>
          </p:cNvPr>
          <p:cNvSpPr/>
          <p:nvPr/>
        </p:nvSpPr>
        <p:spPr>
          <a:xfrm rot="5400000">
            <a:off x="9822429" y="838796"/>
            <a:ext cx="383458" cy="491615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1s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F96A3081-AC53-4BD0-9BCA-F5F83F644700}"/>
              </a:ext>
            </a:extLst>
          </p:cNvPr>
          <p:cNvSpPr/>
          <p:nvPr/>
        </p:nvSpPr>
        <p:spPr>
          <a:xfrm rot="5400000">
            <a:off x="1750141" y="1087988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2s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DB2DA3B5-21F9-4FD3-96FB-752306E6A275}"/>
              </a:ext>
            </a:extLst>
          </p:cNvPr>
          <p:cNvSpPr/>
          <p:nvPr/>
        </p:nvSpPr>
        <p:spPr>
          <a:xfrm rot="5400000">
            <a:off x="1750141" y="1579596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FA428442-0B3E-4BEA-A2D7-9005881BBBE4}"/>
              </a:ext>
            </a:extLst>
          </p:cNvPr>
          <p:cNvSpPr/>
          <p:nvPr/>
        </p:nvSpPr>
        <p:spPr>
          <a:xfrm rot="5400000">
            <a:off x="1750141" y="2071204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92587B4B-244D-4AD9-9939-5118A1799B59}"/>
              </a:ext>
            </a:extLst>
          </p:cNvPr>
          <p:cNvSpPr/>
          <p:nvPr/>
        </p:nvSpPr>
        <p:spPr>
          <a:xfrm rot="5400000">
            <a:off x="1750141" y="2562812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05758423-71D8-4653-8F98-B12E8FEF3C5F}"/>
              </a:ext>
            </a:extLst>
          </p:cNvPr>
          <p:cNvSpPr/>
          <p:nvPr/>
        </p:nvSpPr>
        <p:spPr>
          <a:xfrm rot="5400000">
            <a:off x="1750141" y="3077496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6s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id="{851E63A8-C536-4549-B639-FB5B7C7E2AD9}"/>
              </a:ext>
            </a:extLst>
          </p:cNvPr>
          <p:cNvSpPr/>
          <p:nvPr/>
        </p:nvSpPr>
        <p:spPr>
          <a:xfrm rot="5400000">
            <a:off x="1750141" y="3569104"/>
            <a:ext cx="383458" cy="953729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7s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Arrow: Up-Down 22">
            <a:extLst>
              <a:ext uri="{FF2B5EF4-FFF2-40B4-BE49-F238E27FC236}">
                <a16:creationId xmlns:a16="http://schemas.microsoft.com/office/drawing/2014/main" id="{7356B86C-BDEA-405B-A01F-4F09C54703E2}"/>
              </a:ext>
            </a:extLst>
          </p:cNvPr>
          <p:cNvSpPr/>
          <p:nvPr/>
        </p:nvSpPr>
        <p:spPr>
          <a:xfrm rot="5400000">
            <a:off x="4689988" y="105061"/>
            <a:ext cx="383458" cy="4886636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Arrow: Up-Down 23">
            <a:extLst>
              <a:ext uri="{FF2B5EF4-FFF2-40B4-BE49-F238E27FC236}">
                <a16:creationId xmlns:a16="http://schemas.microsoft.com/office/drawing/2014/main" id="{D461952B-64D3-4BA7-8FE0-C6AF9CFA32DA}"/>
              </a:ext>
            </a:extLst>
          </p:cNvPr>
          <p:cNvSpPr/>
          <p:nvPr/>
        </p:nvSpPr>
        <p:spPr>
          <a:xfrm rot="5400000">
            <a:off x="4689988" y="596669"/>
            <a:ext cx="383458" cy="4886636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Arrow: Up-Down 24">
            <a:extLst>
              <a:ext uri="{FF2B5EF4-FFF2-40B4-BE49-F238E27FC236}">
                <a16:creationId xmlns:a16="http://schemas.microsoft.com/office/drawing/2014/main" id="{A8049122-6B4F-4660-8B95-AE4489D18FFE}"/>
              </a:ext>
            </a:extLst>
          </p:cNvPr>
          <p:cNvSpPr/>
          <p:nvPr/>
        </p:nvSpPr>
        <p:spPr>
          <a:xfrm rot="5400000">
            <a:off x="4689988" y="1107941"/>
            <a:ext cx="383458" cy="4886636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rrow: Up-Down 25">
            <a:extLst>
              <a:ext uri="{FF2B5EF4-FFF2-40B4-BE49-F238E27FC236}">
                <a16:creationId xmlns:a16="http://schemas.microsoft.com/office/drawing/2014/main" id="{F3DF8C3A-8BFD-4D24-9AA6-47A5E2EAF1C9}"/>
              </a:ext>
            </a:extLst>
          </p:cNvPr>
          <p:cNvSpPr/>
          <p:nvPr/>
        </p:nvSpPr>
        <p:spPr>
          <a:xfrm rot="5400000">
            <a:off x="4691533" y="1601092"/>
            <a:ext cx="383458" cy="4883549"/>
          </a:xfrm>
          <a:prstGeom prst="up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6d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Arrow: Up-Down 26">
            <a:extLst>
              <a:ext uri="{FF2B5EF4-FFF2-40B4-BE49-F238E27FC236}">
                <a16:creationId xmlns:a16="http://schemas.microsoft.com/office/drawing/2014/main" id="{2A075921-9622-4F7A-90DC-D464A48996D3}"/>
              </a:ext>
            </a:extLst>
          </p:cNvPr>
          <p:cNvSpPr/>
          <p:nvPr/>
        </p:nvSpPr>
        <p:spPr>
          <a:xfrm rot="5400000">
            <a:off x="8600772" y="97876"/>
            <a:ext cx="383458" cy="2934932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2p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Arrow: Up-Down 27">
            <a:extLst>
              <a:ext uri="{FF2B5EF4-FFF2-40B4-BE49-F238E27FC236}">
                <a16:creationId xmlns:a16="http://schemas.microsoft.com/office/drawing/2014/main" id="{DF18358A-50D1-4416-AA82-F05814120808}"/>
              </a:ext>
            </a:extLst>
          </p:cNvPr>
          <p:cNvSpPr/>
          <p:nvPr/>
        </p:nvSpPr>
        <p:spPr>
          <a:xfrm rot="5400000">
            <a:off x="8600772" y="589484"/>
            <a:ext cx="383458" cy="2934932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3p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Arrow: Up-Down 28">
            <a:extLst>
              <a:ext uri="{FF2B5EF4-FFF2-40B4-BE49-F238E27FC236}">
                <a16:creationId xmlns:a16="http://schemas.microsoft.com/office/drawing/2014/main" id="{7389859C-E718-4753-B1DF-4E234AAB4E79}"/>
              </a:ext>
            </a:extLst>
          </p:cNvPr>
          <p:cNvSpPr/>
          <p:nvPr/>
        </p:nvSpPr>
        <p:spPr>
          <a:xfrm rot="5400000">
            <a:off x="8600771" y="1081093"/>
            <a:ext cx="383458" cy="293493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4p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Arrow: Up-Down 29">
            <a:extLst>
              <a:ext uri="{FF2B5EF4-FFF2-40B4-BE49-F238E27FC236}">
                <a16:creationId xmlns:a16="http://schemas.microsoft.com/office/drawing/2014/main" id="{EC9B256E-2AE3-4849-B5A2-ED4359796536}"/>
              </a:ext>
            </a:extLst>
          </p:cNvPr>
          <p:cNvSpPr/>
          <p:nvPr/>
        </p:nvSpPr>
        <p:spPr>
          <a:xfrm rot="5400000">
            <a:off x="8600771" y="1572701"/>
            <a:ext cx="383458" cy="293493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5p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Arrow: Up-Down 30">
            <a:extLst>
              <a:ext uri="{FF2B5EF4-FFF2-40B4-BE49-F238E27FC236}">
                <a16:creationId xmlns:a16="http://schemas.microsoft.com/office/drawing/2014/main" id="{A21CB29F-2B9D-4BF8-B2C2-406F054EE87A}"/>
              </a:ext>
            </a:extLst>
          </p:cNvPr>
          <p:cNvSpPr/>
          <p:nvPr/>
        </p:nvSpPr>
        <p:spPr>
          <a:xfrm rot="5400000">
            <a:off x="8600771" y="2087385"/>
            <a:ext cx="383458" cy="293493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6p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Arrow: Up-Down 31">
            <a:extLst>
              <a:ext uri="{FF2B5EF4-FFF2-40B4-BE49-F238E27FC236}">
                <a16:creationId xmlns:a16="http://schemas.microsoft.com/office/drawing/2014/main" id="{0A9CA60A-494E-416A-B073-9B2C83FD9192}"/>
              </a:ext>
            </a:extLst>
          </p:cNvPr>
          <p:cNvSpPr/>
          <p:nvPr/>
        </p:nvSpPr>
        <p:spPr>
          <a:xfrm rot="5400000">
            <a:off x="8600771" y="2578993"/>
            <a:ext cx="383458" cy="293493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7p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AB2927F-14F4-4A7D-BBEB-68484DBB2D85}"/>
                  </a:ext>
                </a:extLst>
              </p:cNvPr>
              <p:cNvSpPr txBox="1"/>
              <p:nvPr/>
            </p:nvSpPr>
            <p:spPr>
              <a:xfrm>
                <a:off x="1464934" y="6377248"/>
                <a:ext cx="9596712" cy="2880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54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70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86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88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112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pt-BR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118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AB2927F-14F4-4A7D-BBEB-68484DBB2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934" y="6377248"/>
                <a:ext cx="9596712" cy="288092"/>
              </a:xfrm>
              <a:prstGeom prst="rect">
                <a:avLst/>
              </a:prstGeom>
              <a:blipFill>
                <a:blip r:embed="rId3"/>
                <a:stretch>
                  <a:fillRect l="-825" t="-2128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68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8DFC7E-AADD-4DE1-9D46-D72B264C1FBF}"/>
              </a:ext>
            </a:extLst>
          </p:cNvPr>
          <p:cNvSpPr txBox="1"/>
          <p:nvPr/>
        </p:nvSpPr>
        <p:spPr>
          <a:xfrm>
            <a:off x="1536335" y="87110"/>
            <a:ext cx="911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We</a:t>
            </a:r>
            <a:r>
              <a:rPr lang="pt-BR" sz="2400" dirty="0">
                <a:solidFill>
                  <a:schemeClr val="accent1"/>
                </a:solidFill>
              </a:rPr>
              <a:t> are </a:t>
            </a:r>
            <a:r>
              <a:rPr lang="pt-BR" sz="2400" dirty="0" err="1">
                <a:solidFill>
                  <a:schemeClr val="accent1"/>
                </a:solidFill>
              </a:rPr>
              <a:t>working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with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molecules</a:t>
            </a:r>
            <a:r>
              <a:rPr lang="pt-BR" sz="2400" dirty="0">
                <a:solidFill>
                  <a:schemeClr val="accent1"/>
                </a:solidFill>
              </a:rPr>
              <a:t>, </a:t>
            </a:r>
            <a:r>
              <a:rPr lang="pt-BR" sz="2400" dirty="0" err="1">
                <a:solidFill>
                  <a:schemeClr val="accent1"/>
                </a:solidFill>
              </a:rPr>
              <a:t>not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isolated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atoms</a:t>
            </a:r>
            <a:r>
              <a:rPr lang="pt-BR" sz="2400" dirty="0">
                <a:solidFill>
                  <a:schemeClr val="accent1"/>
                </a:solidFill>
              </a:rPr>
              <a:t> = molecular </a:t>
            </a:r>
            <a:r>
              <a:rPr lang="pt-BR" sz="2400" dirty="0" err="1">
                <a:solidFill>
                  <a:schemeClr val="accent1"/>
                </a:solidFill>
              </a:rPr>
              <a:t>orbitals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45F38-87C6-4A53-BAA3-240D1405E460}"/>
              </a:ext>
            </a:extLst>
          </p:cNvPr>
          <p:cNvSpPr txBox="1"/>
          <p:nvPr/>
        </p:nvSpPr>
        <p:spPr>
          <a:xfrm>
            <a:off x="108152" y="665276"/>
            <a:ext cx="11995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Bonding</a:t>
            </a:r>
            <a:r>
              <a:rPr lang="pt-BR" dirty="0"/>
              <a:t> </a:t>
            </a:r>
            <a:r>
              <a:rPr lang="pt-BR" dirty="0" err="1"/>
              <a:t>occur</a:t>
            </a:r>
            <a:r>
              <a:rPr lang="pt-BR" dirty="0"/>
              <a:t> </a:t>
            </a:r>
            <a:r>
              <a:rPr lang="pt-BR" dirty="0" err="1"/>
              <a:t>when</a:t>
            </a:r>
            <a:r>
              <a:rPr lang="pt-BR" dirty="0"/>
              <a:t> </a:t>
            </a:r>
            <a:r>
              <a:rPr lang="pt-BR" dirty="0" err="1"/>
              <a:t>two</a:t>
            </a:r>
            <a:r>
              <a:rPr lang="pt-BR" dirty="0"/>
              <a:t> </a:t>
            </a:r>
            <a:r>
              <a:rPr lang="pt-BR" dirty="0" err="1"/>
              <a:t>atoms</a:t>
            </a:r>
            <a:r>
              <a:rPr lang="pt-BR" dirty="0"/>
              <a:t> are </a:t>
            </a:r>
            <a:r>
              <a:rPr lang="pt-BR" dirty="0" err="1"/>
              <a:t>brought</a:t>
            </a:r>
            <a:r>
              <a:rPr lang="pt-BR" dirty="0"/>
              <a:t> close </a:t>
            </a:r>
            <a:r>
              <a:rPr lang="pt-BR" dirty="0" err="1"/>
              <a:t>enough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permit</a:t>
            </a:r>
            <a:r>
              <a:rPr lang="pt-BR" dirty="0"/>
              <a:t> </a:t>
            </a:r>
            <a:r>
              <a:rPr lang="pt-BR" dirty="0" err="1"/>
              <a:t>overlap</a:t>
            </a:r>
            <a:r>
              <a:rPr lang="pt-BR" dirty="0"/>
              <a:t> of </a:t>
            </a:r>
            <a:r>
              <a:rPr lang="pt-BR" u="sng" dirty="0" err="1"/>
              <a:t>valence</a:t>
            </a:r>
            <a:r>
              <a:rPr lang="pt-BR" dirty="0"/>
              <a:t> </a:t>
            </a:r>
            <a:r>
              <a:rPr lang="pt-BR" dirty="0" err="1"/>
              <a:t>orbitals</a:t>
            </a:r>
            <a:r>
              <a:rPr lang="pt-BR" dirty="0"/>
              <a:t>: single orbital </a:t>
            </a:r>
            <a:r>
              <a:rPr lang="pt-BR" dirty="0" err="1"/>
              <a:t>encompassing</a:t>
            </a:r>
            <a:r>
              <a:rPr lang="pt-BR" dirty="0"/>
              <a:t> </a:t>
            </a:r>
            <a:r>
              <a:rPr lang="pt-BR" dirty="0" err="1"/>
              <a:t>both</a:t>
            </a:r>
            <a:r>
              <a:rPr lang="pt-BR" dirty="0"/>
              <a:t> </a:t>
            </a:r>
            <a:r>
              <a:rPr lang="pt-BR" dirty="0" err="1"/>
              <a:t>nuclei</a:t>
            </a:r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Energy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released</a:t>
            </a:r>
            <a:r>
              <a:rPr lang="pt-BR" dirty="0"/>
              <a:t> </a:t>
            </a:r>
            <a:r>
              <a:rPr lang="pt-BR" dirty="0" err="1"/>
              <a:t>during</a:t>
            </a:r>
            <a:r>
              <a:rPr lang="pt-BR" dirty="0"/>
              <a:t> </a:t>
            </a:r>
            <a:r>
              <a:rPr lang="pt-BR" dirty="0" err="1"/>
              <a:t>overlap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covalente </a:t>
            </a:r>
            <a:r>
              <a:rPr lang="pt-BR" dirty="0" err="1"/>
              <a:t>bond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formed</a:t>
            </a:r>
            <a:r>
              <a:rPr lang="pt-BR" dirty="0"/>
              <a:t>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0AB218-0D85-43E7-8E86-F3860366758A}"/>
              </a:ext>
            </a:extLst>
          </p:cNvPr>
          <p:cNvSpPr txBox="1"/>
          <p:nvPr/>
        </p:nvSpPr>
        <p:spPr>
          <a:xfrm>
            <a:off x="1807569" y="2457474"/>
            <a:ext cx="8596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Both"/>
            </a:pPr>
            <a:r>
              <a:rPr lang="pt-BR" b="1" dirty="0" err="1"/>
              <a:t>Atoms</a:t>
            </a:r>
            <a:r>
              <a:rPr lang="pt-BR" b="1" dirty="0"/>
              <a:t> </a:t>
            </a:r>
            <a:r>
              <a:rPr lang="pt-BR" b="1" dirty="0" err="1"/>
              <a:t>overlap</a:t>
            </a:r>
            <a:r>
              <a:rPr lang="pt-BR" b="1" dirty="0"/>
              <a:t> </a:t>
            </a:r>
            <a:r>
              <a:rPr lang="pt-BR" b="1" dirty="0" err="1"/>
              <a:t>in-phase</a:t>
            </a:r>
            <a:r>
              <a:rPr lang="pt-BR" dirty="0"/>
              <a:t>: </a:t>
            </a:r>
            <a:r>
              <a:rPr lang="pt-BR" dirty="0" err="1"/>
              <a:t>wave</a:t>
            </a:r>
            <a:r>
              <a:rPr lang="pt-BR" dirty="0"/>
              <a:t> </a:t>
            </a:r>
            <a:r>
              <a:rPr lang="pt-BR" dirty="0" err="1"/>
              <a:t>functions</a:t>
            </a:r>
            <a:r>
              <a:rPr lang="pt-BR" dirty="0"/>
              <a:t> </a:t>
            </a:r>
            <a:r>
              <a:rPr lang="pt-BR" dirty="0" err="1"/>
              <a:t>reinforce</a:t>
            </a:r>
            <a:r>
              <a:rPr lang="pt-BR" dirty="0"/>
              <a:t> </a:t>
            </a:r>
            <a:r>
              <a:rPr lang="pt-BR" dirty="0" err="1"/>
              <a:t>one</a:t>
            </a:r>
            <a:r>
              <a:rPr lang="pt-BR" dirty="0"/>
              <a:t> </a:t>
            </a:r>
            <a:r>
              <a:rPr lang="pt-BR" dirty="0" err="1"/>
              <a:t>another</a:t>
            </a:r>
            <a:r>
              <a:rPr lang="pt-BR" dirty="0"/>
              <a:t>: </a:t>
            </a:r>
            <a:r>
              <a:rPr lang="pt-BR" dirty="0" err="1"/>
              <a:t>Bonding</a:t>
            </a:r>
            <a:r>
              <a:rPr lang="pt-BR" dirty="0"/>
              <a:t> orbital</a:t>
            </a:r>
          </a:p>
          <a:p>
            <a:pPr marL="342900" indent="-342900" algn="ctr">
              <a:buAutoNum type="alphaLcParenBoth"/>
            </a:pPr>
            <a:endParaRPr lang="pt-BR" dirty="0"/>
          </a:p>
          <a:p>
            <a:pPr algn="ctr"/>
            <a:r>
              <a:rPr lang="pt-BR" dirty="0"/>
              <a:t>(b) </a:t>
            </a:r>
            <a:r>
              <a:rPr lang="pt-BR" b="1" dirty="0" err="1"/>
              <a:t>Atoms</a:t>
            </a:r>
            <a:r>
              <a:rPr lang="pt-BR" b="1" dirty="0"/>
              <a:t> </a:t>
            </a:r>
            <a:r>
              <a:rPr lang="pt-BR" b="1" dirty="0" err="1"/>
              <a:t>overlap</a:t>
            </a:r>
            <a:r>
              <a:rPr lang="pt-BR" b="1" dirty="0"/>
              <a:t> out-of-</a:t>
            </a:r>
            <a:r>
              <a:rPr lang="pt-BR" b="1" dirty="0" err="1"/>
              <a:t>phase</a:t>
            </a:r>
            <a:r>
              <a:rPr lang="pt-BR" dirty="0"/>
              <a:t>: </a:t>
            </a:r>
            <a:r>
              <a:rPr lang="pt-BR" dirty="0" err="1"/>
              <a:t>wave</a:t>
            </a:r>
            <a:r>
              <a:rPr lang="pt-BR" dirty="0"/>
              <a:t> </a:t>
            </a:r>
            <a:r>
              <a:rPr lang="pt-BR" dirty="0" err="1"/>
              <a:t>functions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opposite</a:t>
            </a:r>
            <a:r>
              <a:rPr lang="pt-BR" dirty="0"/>
              <a:t> </a:t>
            </a:r>
            <a:r>
              <a:rPr lang="pt-BR" dirty="0" err="1"/>
              <a:t>signs</a:t>
            </a:r>
            <a:r>
              <a:rPr lang="pt-BR" dirty="0"/>
              <a:t>: </a:t>
            </a:r>
            <a:r>
              <a:rPr lang="pt-BR" dirty="0" err="1"/>
              <a:t>Anti-bonding</a:t>
            </a:r>
            <a:r>
              <a:rPr lang="pt-BR" dirty="0"/>
              <a:t> orbital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11" name="Picture 10" descr="A close up of a hanger&#10;&#10;Description automatically generated">
            <a:extLst>
              <a:ext uri="{FF2B5EF4-FFF2-40B4-BE49-F238E27FC236}">
                <a16:creationId xmlns:a16="http://schemas.microsoft.com/office/drawing/2014/main" id="{F4B042FF-16C6-4D47-9948-588BF3706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67"/>
          <a:stretch/>
        </p:blipFill>
        <p:spPr>
          <a:xfrm>
            <a:off x="8833716" y="5736747"/>
            <a:ext cx="2172931" cy="955484"/>
          </a:xfrm>
          <a:prstGeom prst="rect">
            <a:avLst/>
          </a:prstGeom>
        </p:spPr>
      </p:pic>
      <p:pic>
        <p:nvPicPr>
          <p:cNvPr id="10" name="Picture 9" descr="A close up of a hanger&#10;&#10;Description automatically generated">
            <a:extLst>
              <a:ext uri="{FF2B5EF4-FFF2-40B4-BE49-F238E27FC236}">
                <a16:creationId xmlns:a16="http://schemas.microsoft.com/office/drawing/2014/main" id="{E9B5F1C0-9127-4B58-B1B4-F920C780D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7"/>
          <a:stretch/>
        </p:blipFill>
        <p:spPr>
          <a:xfrm>
            <a:off x="8757558" y="4379960"/>
            <a:ext cx="2172931" cy="955484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0074D007-F462-43F7-9686-A29B4F897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6" y="3894038"/>
            <a:ext cx="7086072" cy="28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sunglasses&#10;&#10;Description automatically generated">
            <a:extLst>
              <a:ext uri="{FF2B5EF4-FFF2-40B4-BE49-F238E27FC236}">
                <a16:creationId xmlns:a16="http://schemas.microsoft.com/office/drawing/2014/main" id="{7C4EF468-C582-4369-8DBA-F19C626D3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4" y="5006688"/>
            <a:ext cx="4457700" cy="1188720"/>
          </a:xfrm>
          <a:prstGeom prst="rect">
            <a:avLst/>
          </a:prstGeom>
        </p:spPr>
      </p:pic>
      <p:pic>
        <p:nvPicPr>
          <p:cNvPr id="7" name="Picture 6" descr="A picture containing indoor, red, table, room&#10;&#10;Description automatically generated">
            <a:extLst>
              <a:ext uri="{FF2B5EF4-FFF2-40B4-BE49-F238E27FC236}">
                <a16:creationId xmlns:a16="http://schemas.microsoft.com/office/drawing/2014/main" id="{2F994580-F546-4A70-B6AE-248E67891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5" y="4063570"/>
            <a:ext cx="2971800" cy="23362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3AAFBC-787B-4125-9A44-1CD047BBF073}"/>
              </a:ext>
            </a:extLst>
          </p:cNvPr>
          <p:cNvSpPr/>
          <p:nvPr/>
        </p:nvSpPr>
        <p:spPr>
          <a:xfrm>
            <a:off x="8024517" y="6307439"/>
            <a:ext cx="3221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pi (</a:t>
            </a:r>
            <a:r>
              <a:rPr lang="el-GR" b="1" dirty="0"/>
              <a:t>π) </a:t>
            </a:r>
            <a:r>
              <a:rPr lang="en-US" b="1" dirty="0"/>
              <a:t>bonding molecular orbital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F569A-1A5B-4132-8B91-390DD2AFC152}"/>
              </a:ext>
            </a:extLst>
          </p:cNvPr>
          <p:cNvSpPr/>
          <p:nvPr/>
        </p:nvSpPr>
        <p:spPr>
          <a:xfrm>
            <a:off x="7968893" y="360199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π* </a:t>
            </a:r>
            <a:r>
              <a:rPr lang="en-US" b="1" dirty="0"/>
              <a:t>antibonding molecular orbital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90B18-E381-4E96-8AE5-1DB284EDE7DE}"/>
              </a:ext>
            </a:extLst>
          </p:cNvPr>
          <p:cNvSpPr/>
          <p:nvPr/>
        </p:nvSpPr>
        <p:spPr>
          <a:xfrm>
            <a:off x="7807663" y="3232663"/>
            <a:ext cx="3655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Side-by-side overlap of two </a:t>
            </a:r>
            <a:r>
              <a:rPr lang="en-US" i="1" dirty="0"/>
              <a:t>p</a:t>
            </a:r>
            <a:r>
              <a:rPr lang="en-US" dirty="0"/>
              <a:t> orbitals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5083F2-419C-4DF5-92ED-461829AD6E91}"/>
              </a:ext>
            </a:extLst>
          </p:cNvPr>
          <p:cNvSpPr/>
          <p:nvPr/>
        </p:nvSpPr>
        <p:spPr>
          <a:xfrm>
            <a:off x="1174970" y="4146985"/>
            <a:ext cx="397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End-to-end overlap of two</a:t>
            </a:r>
            <a:r>
              <a:rPr lang="pt-BR" dirty="0"/>
              <a:t> </a:t>
            </a:r>
            <a:r>
              <a:rPr lang="pt-BR" i="1" dirty="0"/>
              <a:t>s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 orbitals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91F9BF-AFF2-43DD-A81C-25E322FA983F}"/>
              </a:ext>
            </a:extLst>
          </p:cNvPr>
          <p:cNvSpPr/>
          <p:nvPr/>
        </p:nvSpPr>
        <p:spPr>
          <a:xfrm>
            <a:off x="1327256" y="4628348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σ</a:t>
            </a:r>
            <a:r>
              <a:rPr lang="pt-BR" b="1" baseline="-25000" dirty="0" err="1"/>
              <a:t>px</a:t>
            </a:r>
            <a:r>
              <a:rPr lang="pt-BR" b="1" dirty="0"/>
              <a:t> </a:t>
            </a:r>
            <a:r>
              <a:rPr lang="en-US" b="1" dirty="0"/>
              <a:t>bonding molecular orbital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E0615C-EC50-4015-94C6-46A5189CB77E}"/>
              </a:ext>
            </a:extLst>
          </p:cNvPr>
          <p:cNvSpPr/>
          <p:nvPr/>
        </p:nvSpPr>
        <p:spPr>
          <a:xfrm>
            <a:off x="1174970" y="6307439"/>
            <a:ext cx="3366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σ</a:t>
            </a:r>
            <a:r>
              <a:rPr lang="pt-BR" b="1" baseline="-25000" dirty="0" err="1"/>
              <a:t>px</a:t>
            </a:r>
            <a:r>
              <a:rPr lang="pt-BR" b="1" dirty="0"/>
              <a:t> </a:t>
            </a:r>
            <a:r>
              <a:rPr lang="en-US" b="1" dirty="0"/>
              <a:t>antibonding molecular orbital</a:t>
            </a:r>
            <a:endParaRPr lang="en-US" dirty="0"/>
          </a:p>
        </p:txBody>
      </p:sp>
      <p:pic>
        <p:nvPicPr>
          <p:cNvPr id="14" name="Imagem 2">
            <a:extLst>
              <a:ext uri="{FF2B5EF4-FFF2-40B4-BE49-F238E27FC236}">
                <a16:creationId xmlns:a16="http://schemas.microsoft.com/office/drawing/2014/main" id="{5300CB3A-FBED-4193-ADB2-EE86A3DE2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57" y="95513"/>
            <a:ext cx="4012712" cy="3236773"/>
          </a:xfrm>
          <a:prstGeom prst="rect">
            <a:avLst/>
          </a:prstGeom>
        </p:spPr>
      </p:pic>
      <p:sp>
        <p:nvSpPr>
          <p:cNvPr id="15" name="CaixaDeTexto 3">
            <a:extLst>
              <a:ext uri="{FF2B5EF4-FFF2-40B4-BE49-F238E27FC236}">
                <a16:creationId xmlns:a16="http://schemas.microsoft.com/office/drawing/2014/main" id="{C2DC990A-8942-4219-A00B-C15102E08C23}"/>
              </a:ext>
            </a:extLst>
          </p:cNvPr>
          <p:cNvSpPr txBox="1"/>
          <p:nvPr/>
        </p:nvSpPr>
        <p:spPr>
          <a:xfrm>
            <a:off x="70341" y="84840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Molecular orbital. </a:t>
            </a:r>
            <a:r>
              <a:rPr lang="pt-BR" b="1" dirty="0" err="1"/>
              <a:t>Ex</a:t>
            </a:r>
            <a:r>
              <a:rPr lang="pt-BR" b="1" dirty="0"/>
              <a:t>: H</a:t>
            </a:r>
            <a:r>
              <a:rPr lang="pt-BR" b="1" baseline="-25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0339B-C28F-40A6-B6A1-0BDCC6B67723}"/>
              </a:ext>
            </a:extLst>
          </p:cNvPr>
          <p:cNvSpPr txBox="1"/>
          <p:nvPr/>
        </p:nvSpPr>
        <p:spPr>
          <a:xfrm>
            <a:off x="70341" y="2361098"/>
            <a:ext cx="392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Bonding</a:t>
            </a:r>
            <a:r>
              <a:rPr lang="pt-BR" dirty="0">
                <a:solidFill>
                  <a:srgbClr val="FF0000"/>
                </a:solidFill>
              </a:rPr>
              <a:t>: ED </a:t>
            </a:r>
            <a:r>
              <a:rPr lang="pt-BR" dirty="0" err="1">
                <a:solidFill>
                  <a:srgbClr val="FF0000"/>
                </a:solidFill>
              </a:rPr>
              <a:t>is</a:t>
            </a:r>
            <a:r>
              <a:rPr lang="pt-BR" dirty="0">
                <a:solidFill>
                  <a:srgbClr val="FF0000"/>
                </a:solidFill>
              </a:rPr>
              <a:t> high </a:t>
            </a:r>
            <a:r>
              <a:rPr lang="pt-BR" dirty="0" err="1">
                <a:solidFill>
                  <a:srgbClr val="FF0000"/>
                </a:solidFill>
              </a:rPr>
              <a:t>between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two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atoms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663D2B-B10C-44E7-83D4-51C5B7BAFFE9}"/>
              </a:ext>
            </a:extLst>
          </p:cNvPr>
          <p:cNvSpPr txBox="1"/>
          <p:nvPr/>
        </p:nvSpPr>
        <p:spPr>
          <a:xfrm>
            <a:off x="5469189" y="95513"/>
            <a:ext cx="482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rgbClr val="FF0000"/>
                </a:solidFill>
              </a:rPr>
              <a:t>Anti-bonding</a:t>
            </a:r>
            <a:r>
              <a:rPr lang="pt-BR" dirty="0">
                <a:solidFill>
                  <a:srgbClr val="FF0000"/>
                </a:solidFill>
              </a:rPr>
              <a:t>: node </a:t>
            </a:r>
            <a:r>
              <a:rPr lang="pt-BR" dirty="0" err="1">
                <a:solidFill>
                  <a:srgbClr val="FF0000"/>
                </a:solidFill>
              </a:rPr>
              <a:t>develops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between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two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atoms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0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7F85A91-5749-4CBC-B426-7B2E85D44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06" y="525411"/>
            <a:ext cx="4622995" cy="618850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16491E0-5564-4E74-B3C2-05D3F838DB0D}"/>
              </a:ext>
            </a:extLst>
          </p:cNvPr>
          <p:cNvSpPr txBox="1"/>
          <p:nvPr/>
        </p:nvSpPr>
        <p:spPr>
          <a:xfrm>
            <a:off x="55584" y="63342"/>
            <a:ext cx="19143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/>
              <a:t>Organic</a:t>
            </a:r>
            <a:r>
              <a:rPr lang="pt-BR" dirty="0"/>
              <a:t> </a:t>
            </a:r>
            <a:r>
              <a:rPr lang="pt-BR" dirty="0" err="1"/>
              <a:t>molecules</a:t>
            </a:r>
            <a:endParaRPr lang="pt-BR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60A029A-2772-4B59-93D6-7D1C67201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42" t="55000" r="5980" b="1795"/>
          <a:stretch/>
        </p:blipFill>
        <p:spPr>
          <a:xfrm>
            <a:off x="1358849" y="4706227"/>
            <a:ext cx="3392805" cy="211689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4EEA3B9-EE1A-4A78-B947-B524AB7C4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5" b="10030"/>
          <a:stretch/>
        </p:blipFill>
        <p:spPr>
          <a:xfrm>
            <a:off x="1422615" y="757080"/>
            <a:ext cx="3941280" cy="3624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2ABC70-B4CF-4A85-9788-12C2BD4C0648}"/>
              </a:ext>
            </a:extLst>
          </p:cNvPr>
          <p:cNvSpPr txBox="1"/>
          <p:nvPr/>
        </p:nvSpPr>
        <p:spPr>
          <a:xfrm>
            <a:off x="1638787" y="432674"/>
            <a:ext cx="327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Atomic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non-</a:t>
            </a:r>
            <a:r>
              <a:rPr lang="pt-BR" dirty="0" err="1"/>
              <a:t>bonding</a:t>
            </a:r>
            <a:r>
              <a:rPr lang="pt-BR" dirty="0"/>
              <a:t> </a:t>
            </a:r>
            <a:r>
              <a:rPr lang="pt-BR" dirty="0" err="1"/>
              <a:t>orbitals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8E2F1-CC90-4917-BECE-F0A8D82942A2}"/>
              </a:ext>
            </a:extLst>
          </p:cNvPr>
          <p:cNvSpPr txBox="1"/>
          <p:nvPr/>
        </p:nvSpPr>
        <p:spPr>
          <a:xfrm>
            <a:off x="1697156" y="4227691"/>
            <a:ext cx="271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Molecular </a:t>
            </a:r>
            <a:r>
              <a:rPr lang="pt-BR" dirty="0" err="1"/>
              <a:t>bonding</a:t>
            </a:r>
            <a:r>
              <a:rPr lang="pt-BR" dirty="0"/>
              <a:t> </a:t>
            </a:r>
            <a:r>
              <a:rPr lang="pt-BR" dirty="0" err="1"/>
              <a:t>orbitals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7112F-5958-4ECD-AB50-066C4E079FE6}"/>
              </a:ext>
            </a:extLst>
          </p:cNvPr>
          <p:cNvSpPr txBox="1"/>
          <p:nvPr/>
        </p:nvSpPr>
        <p:spPr>
          <a:xfrm>
            <a:off x="3076114" y="87090"/>
            <a:ext cx="6039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Size</a:t>
            </a:r>
            <a:r>
              <a:rPr lang="pt-BR" sz="2400" dirty="0">
                <a:solidFill>
                  <a:schemeClr val="accent1"/>
                </a:solidFill>
              </a:rPr>
              <a:t> of </a:t>
            </a:r>
            <a:r>
              <a:rPr lang="pt-BR" sz="2400" dirty="0" err="1">
                <a:solidFill>
                  <a:schemeClr val="accent1"/>
                </a:solidFill>
              </a:rPr>
              <a:t>an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atom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and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possible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interaction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events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857686-A906-4E08-9293-9C1FABF94EC5}"/>
                  </a:ext>
                </a:extLst>
              </p:cNvPr>
              <p:cNvSpPr txBox="1"/>
              <p:nvPr/>
            </p:nvSpPr>
            <p:spPr>
              <a:xfrm>
                <a:off x="173653" y="5450629"/>
                <a:ext cx="4067674" cy="5164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pt-BR" sz="1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pt-BR" sz="16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pt-BR" sz="1600" b="1" i="1" smtClean="0">
                            <a:latin typeface="Cambria Math" panose="02040503050406030204" pitchFamily="18" charset="0"/>
                          </a:rPr>
                          <m:t>𝒐</m:t>
                        </m:r>
                      </m:sub>
                    </m:sSub>
                    <m:rad>
                      <m:radPr>
                        <m:ctrlPr>
                          <a:rPr lang="pt-BR" sz="16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pt-BR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g>
                      <m:e>
                        <m:r>
                          <a:rPr lang="pt-BR" sz="16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rad>
                  </m:oMath>
                </a14:m>
                <a:r>
                  <a:rPr lang="en-US" sz="1600" dirty="0"/>
                  <a:t>, where </a:t>
                </a:r>
                <a14:m>
                  <m:oMath xmlns:m="http://schemas.openxmlformats.org/officeDocument/2006/math">
                    <m:r>
                      <a:rPr lang="pt-BR" sz="1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dirty="0"/>
                  <a:t> = mass number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pt-BR" sz="16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pt-BR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 1.2 (± 0.2)͓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/>
                  <a:t>10</a:t>
                </a:r>
                <a:r>
                  <a:rPr lang="en-US" sz="1600" baseline="30000" dirty="0"/>
                  <a:t>-15</a:t>
                </a:r>
                <a:r>
                  <a:rPr lang="en-US" sz="1600" dirty="0"/>
                  <a:t> m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857686-A906-4E08-9293-9C1FABF94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653" y="5450629"/>
                <a:ext cx="4067674" cy="516488"/>
              </a:xfrm>
              <a:prstGeom prst="rect">
                <a:avLst/>
              </a:prstGeom>
              <a:blipFill>
                <a:blip r:embed="rId3"/>
                <a:stretch>
                  <a:fillRect t="-5882" r="-1198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B9D6D6A-6A8F-4DEF-9B75-56AEB04D2F16}"/>
              </a:ext>
            </a:extLst>
          </p:cNvPr>
          <p:cNvSpPr txBox="1"/>
          <p:nvPr/>
        </p:nvSpPr>
        <p:spPr>
          <a:xfrm>
            <a:off x="495483" y="4612416"/>
            <a:ext cx="317593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atom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mostly</a:t>
            </a:r>
            <a:r>
              <a:rPr lang="pt-BR" dirty="0"/>
              <a:t> </a:t>
            </a:r>
            <a:r>
              <a:rPr lang="pt-BR" dirty="0" err="1"/>
              <a:t>empty</a:t>
            </a:r>
            <a:r>
              <a:rPr lang="pt-BR" dirty="0"/>
              <a:t> </a:t>
            </a:r>
            <a:r>
              <a:rPr lang="pt-BR" dirty="0" err="1"/>
              <a:t>space</a:t>
            </a:r>
            <a:r>
              <a:rPr lang="pt-BR" dirty="0"/>
              <a:t>!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7F62D8-8AB6-4D9E-A78B-FAF216914489}"/>
              </a:ext>
            </a:extLst>
          </p:cNvPr>
          <p:cNvSpPr/>
          <p:nvPr/>
        </p:nvSpPr>
        <p:spPr>
          <a:xfrm>
            <a:off x="1856509" y="2475344"/>
            <a:ext cx="480291" cy="480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aseline="30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0A5D69-5433-4B66-90D5-BC3B853F64FB}"/>
              </a:ext>
            </a:extLst>
          </p:cNvPr>
          <p:cNvSpPr/>
          <p:nvPr/>
        </p:nvSpPr>
        <p:spPr>
          <a:xfrm>
            <a:off x="332508" y="951343"/>
            <a:ext cx="3528291" cy="3528291"/>
          </a:xfrm>
          <a:prstGeom prst="ellipse">
            <a:avLst/>
          </a:prstGeom>
          <a:noFill/>
          <a:ln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3850C6E-28C9-456C-B286-0818DD2611BE}"/>
              </a:ext>
            </a:extLst>
          </p:cNvPr>
          <p:cNvSpPr/>
          <p:nvPr/>
        </p:nvSpPr>
        <p:spPr>
          <a:xfrm>
            <a:off x="891309" y="1039089"/>
            <a:ext cx="480292" cy="48029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aseline="30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C999C5-3878-4FE4-A06C-0E11A5203EB9}"/>
              </a:ext>
            </a:extLst>
          </p:cNvPr>
          <p:cNvSpPr/>
          <p:nvPr/>
        </p:nvSpPr>
        <p:spPr>
          <a:xfrm>
            <a:off x="935263" y="996161"/>
            <a:ext cx="436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/>
              <a:t>e</a:t>
            </a:r>
            <a:r>
              <a:rPr lang="pt-BR" sz="2800" baseline="30000" dirty="0"/>
              <a:t>-</a:t>
            </a:r>
            <a:endParaRPr lang="en-US" sz="2800" baseline="30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5D63E3-45C5-41C0-9A00-AAD4CE8956F7}"/>
              </a:ext>
            </a:extLst>
          </p:cNvPr>
          <p:cNvSpPr/>
          <p:nvPr/>
        </p:nvSpPr>
        <p:spPr>
          <a:xfrm>
            <a:off x="1856509" y="2416934"/>
            <a:ext cx="489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p</a:t>
            </a:r>
            <a:r>
              <a:rPr lang="pt-BR" sz="2800" baseline="30000" dirty="0">
                <a:solidFill>
                  <a:schemeClr val="bg1"/>
                </a:solidFill>
              </a:rPr>
              <a:t>+</a:t>
            </a:r>
            <a:endParaRPr lang="en-US" sz="2800" baseline="30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719F76-797C-4E55-94BE-78D94762D180}"/>
              </a:ext>
            </a:extLst>
          </p:cNvPr>
          <p:cNvSpPr txBox="1"/>
          <p:nvPr/>
        </p:nvSpPr>
        <p:spPr>
          <a:xfrm>
            <a:off x="3455329" y="1279235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accent6"/>
                </a:solidFill>
              </a:rPr>
              <a:t>1s orbital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00FE54-E003-4FEC-831E-E6AB521BC457}"/>
              </a:ext>
            </a:extLst>
          </p:cNvPr>
          <p:cNvCxnSpPr/>
          <p:nvPr/>
        </p:nvCxnSpPr>
        <p:spPr>
          <a:xfrm flipV="1">
            <a:off x="935263" y="2940154"/>
            <a:ext cx="921246" cy="9620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14DE14-61DA-4439-9DBA-6A2D20500C1A}"/>
                  </a:ext>
                </a:extLst>
              </p:cNvPr>
              <p:cNvSpPr/>
              <p:nvPr/>
            </p:nvSpPr>
            <p:spPr>
              <a:xfrm rot="18833351">
                <a:off x="915920" y="3080508"/>
                <a:ext cx="7432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𝐵h𝑜𝑟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14DE14-61DA-4439-9DBA-6A2D20500C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33351">
                <a:off x="915920" y="3080508"/>
                <a:ext cx="74321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6A5F7F-6882-4646-B81B-F803F2F15477}"/>
                  </a:ext>
                </a:extLst>
              </p:cNvPr>
              <p:cNvSpPr/>
              <p:nvPr/>
            </p:nvSpPr>
            <p:spPr>
              <a:xfrm>
                <a:off x="1965472" y="2040490"/>
                <a:ext cx="502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6A5F7F-6882-4646-B81B-F803F2F154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472" y="2040490"/>
                <a:ext cx="50251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2C068B-1EB1-427D-BE90-02E6E24B9183}"/>
              </a:ext>
            </a:extLst>
          </p:cNvPr>
          <p:cNvCxnSpPr/>
          <p:nvPr/>
        </p:nvCxnSpPr>
        <p:spPr>
          <a:xfrm>
            <a:off x="2087417" y="2416115"/>
            <a:ext cx="24014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71CAD8-1F6E-4C61-8AB5-58B2D5BCAD49}"/>
                  </a:ext>
                </a:extLst>
              </p:cNvPr>
              <p:cNvSpPr txBox="1"/>
              <p:nvPr/>
            </p:nvSpPr>
            <p:spPr>
              <a:xfrm>
                <a:off x="2207490" y="3562428"/>
                <a:ext cx="3675430" cy="535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𝐵h𝑜𝑟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pt-BR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5.29177210903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−11</m:t>
                              </m:r>
                            </m:sup>
                          </m:sSup>
                        </m:num>
                        <m:den>
                          <m:r>
                            <a:rPr lang="pt-BR" sz="1600" i="1">
                              <a:latin typeface="Cambria Math" panose="02040503050406030204" pitchFamily="18" charset="0"/>
                            </a:rPr>
                            <m:t>1.2</m:t>
                          </m:r>
                          <m:r>
                            <a:rPr lang="pt-B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−15</m:t>
                              </m:r>
                            </m:sup>
                          </m:sSup>
                        </m:den>
                      </m:f>
                      <m:r>
                        <a:rPr lang="pt-BR" sz="1600" b="0" i="1" smtClean="0">
                          <a:latin typeface="Cambria Math" panose="02040503050406030204" pitchFamily="18" charset="0"/>
                        </a:rPr>
                        <m:t>~42400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71CAD8-1F6E-4C61-8AB5-58B2D5BCAD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490" y="3562428"/>
                <a:ext cx="3675430" cy="5351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3CAB1811-B8B6-40B7-A83E-36C2F952A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3426" y="-7800"/>
            <a:ext cx="5768616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FA6C5D-BFC3-433A-8503-D9518D046672}"/>
              </a:ext>
            </a:extLst>
          </p:cNvPr>
          <p:cNvSpPr txBox="1"/>
          <p:nvPr/>
        </p:nvSpPr>
        <p:spPr>
          <a:xfrm>
            <a:off x="6423426" y="6416869"/>
            <a:ext cx="140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IFSC (</a:t>
            </a:r>
            <a:r>
              <a:rPr lang="pt-BR" dirty="0" err="1"/>
              <a:t>proton</a:t>
            </a:r>
            <a:r>
              <a:rPr lang="pt-BR" dirty="0"/>
              <a:t>)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333088-2804-4696-AD77-95ED66C4E5BB}"/>
              </a:ext>
            </a:extLst>
          </p:cNvPr>
          <p:cNvSpPr txBox="1"/>
          <p:nvPr/>
        </p:nvSpPr>
        <p:spPr>
          <a:xfrm>
            <a:off x="9307734" y="87090"/>
            <a:ext cx="1585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Beyond</a:t>
            </a:r>
            <a:r>
              <a:rPr lang="pt-BR" dirty="0"/>
              <a:t> </a:t>
            </a:r>
            <a:r>
              <a:rPr lang="pt-BR" dirty="0" err="1"/>
              <a:t>UFScar</a:t>
            </a:r>
            <a:endParaRPr lang="pt-BR" dirty="0"/>
          </a:p>
          <a:p>
            <a:pPr algn="ctr"/>
            <a:r>
              <a:rPr lang="pt-BR" dirty="0"/>
              <a:t>(</a:t>
            </a:r>
            <a:r>
              <a:rPr lang="pt-BR" dirty="0" err="1"/>
              <a:t>electron</a:t>
            </a:r>
            <a:r>
              <a:rPr lang="pt-BR" dirty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8250A9-05B2-4C7A-947A-D1808AF58220}"/>
                  </a:ext>
                </a:extLst>
              </p:cNvPr>
              <p:cNvSpPr/>
              <p:nvPr/>
            </p:nvSpPr>
            <p:spPr>
              <a:xfrm>
                <a:off x="0" y="6047542"/>
                <a:ext cx="41669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pt-BR" sz="1600" b="1" i="1">
                            <a:latin typeface="Cambria Math" panose="02040503050406030204" pitchFamily="18" charset="0"/>
                          </a:rPr>
                          <m:t>𝑩𝒉𝒐𝒓</m:t>
                        </m:r>
                      </m:sub>
                    </m:sSub>
                  </m:oMath>
                </a14:m>
                <a:r>
                  <a:rPr lang="en-US" sz="1600" dirty="0"/>
                  <a:t> (Bohr radius): most probable distance between the nucleus and the electron in a H atom in its ground state.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8250A9-05B2-4C7A-947A-D1808AF58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47542"/>
                <a:ext cx="4166900" cy="830997"/>
              </a:xfrm>
              <a:prstGeom prst="rect">
                <a:avLst/>
              </a:prstGeom>
              <a:blipFill>
                <a:blip r:embed="rId8"/>
                <a:stretch>
                  <a:fillRect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9506747-08BC-4A1A-BBF5-3971CB0F1BFC}"/>
              </a:ext>
            </a:extLst>
          </p:cNvPr>
          <p:cNvSpPr txBox="1"/>
          <p:nvPr/>
        </p:nvSpPr>
        <p:spPr>
          <a:xfrm>
            <a:off x="1354721" y="1560603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Hydrogen</a:t>
            </a:r>
            <a:r>
              <a:rPr lang="pt-BR" dirty="0"/>
              <a:t> </a:t>
            </a:r>
            <a:r>
              <a:rPr lang="pt-BR" dirty="0" err="1"/>
              <a:t>atom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5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A9025989-A8DF-4F85-8383-5141EF1EF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696" y="2885154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AA14C45-A7EA-4ADA-B507-D3786671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7273" y="2885154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C9273-7809-4190-A084-8D45EE942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708" y="2885154"/>
            <a:ext cx="4589193" cy="149107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EE22F0-E61A-40B9-AB5B-5D0FFFD7E32E}"/>
              </a:ext>
            </a:extLst>
          </p:cNvPr>
          <p:cNvSpPr/>
          <p:nvPr/>
        </p:nvSpPr>
        <p:spPr>
          <a:xfrm>
            <a:off x="722278" y="2231924"/>
            <a:ext cx="2431837" cy="5604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Absorption</a:t>
            </a:r>
            <a:endParaRPr lang="en-US" sz="2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B8AA5DC-6A01-4996-8251-C55DF37D2E27}"/>
              </a:ext>
            </a:extLst>
          </p:cNvPr>
          <p:cNvSpPr/>
          <p:nvPr/>
        </p:nvSpPr>
        <p:spPr>
          <a:xfrm>
            <a:off x="3853855" y="2231924"/>
            <a:ext cx="2431837" cy="56043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Emission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5503166-B207-4B4D-A574-D656F44DA9F2}"/>
              </a:ext>
            </a:extLst>
          </p:cNvPr>
          <p:cNvSpPr/>
          <p:nvPr/>
        </p:nvSpPr>
        <p:spPr>
          <a:xfrm>
            <a:off x="8042387" y="2195138"/>
            <a:ext cx="2431837" cy="5604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Scattering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ED2202-8152-4655-8544-64CD76024D9B}"/>
              </a:ext>
            </a:extLst>
          </p:cNvPr>
          <p:cNvSpPr/>
          <p:nvPr/>
        </p:nvSpPr>
        <p:spPr>
          <a:xfrm>
            <a:off x="4613607" y="1699161"/>
            <a:ext cx="2964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The </a:t>
            </a:r>
            <a:r>
              <a:rPr lang="pt-BR" dirty="0" err="1"/>
              <a:t>remaining</a:t>
            </a:r>
            <a:r>
              <a:rPr lang="pt-BR" dirty="0"/>
              <a:t> 1% </a:t>
            </a:r>
            <a:r>
              <a:rPr lang="pt-BR" dirty="0" err="1"/>
              <a:t>consists</a:t>
            </a:r>
            <a:r>
              <a:rPr lang="pt-BR" dirty="0"/>
              <a:t> of: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76E1D6E-E433-4DA6-8B29-D8633B2BC8EF}"/>
              </a:ext>
            </a:extLst>
          </p:cNvPr>
          <p:cNvSpPr/>
          <p:nvPr/>
        </p:nvSpPr>
        <p:spPr>
          <a:xfrm>
            <a:off x="7855843" y="4601451"/>
            <a:ext cx="943897" cy="442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Elastic</a:t>
            </a:r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F1E0D6D-FD4F-4E18-A63B-7C1FD480E46B}"/>
              </a:ext>
            </a:extLst>
          </p:cNvPr>
          <p:cNvSpPr/>
          <p:nvPr/>
        </p:nvSpPr>
        <p:spPr>
          <a:xfrm>
            <a:off x="9778179" y="4601451"/>
            <a:ext cx="1145459" cy="442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Inelastic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B8B3FE-9D1A-4C96-ADB9-F3C034EE5894}"/>
              </a:ext>
            </a:extLst>
          </p:cNvPr>
          <p:cNvSpPr/>
          <p:nvPr/>
        </p:nvSpPr>
        <p:spPr>
          <a:xfrm>
            <a:off x="588418" y="4314156"/>
            <a:ext cx="2717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Energy </a:t>
            </a:r>
            <a:r>
              <a:rPr lang="pt-BR" dirty="0" err="1"/>
              <a:t>state</a:t>
            </a:r>
            <a:r>
              <a:rPr lang="pt-BR" dirty="0"/>
              <a:t> </a:t>
            </a:r>
            <a:r>
              <a:rPr lang="pt-BR" dirty="0" err="1"/>
              <a:t>transition</a:t>
            </a:r>
            <a:r>
              <a:rPr lang="pt-BR" dirty="0"/>
              <a:t>;</a:t>
            </a:r>
          </a:p>
          <a:p>
            <a:pPr marL="285750" indent="-285750">
              <a:buFontTx/>
              <a:buChar char="-"/>
            </a:pPr>
            <a:r>
              <a:rPr lang="pt-BR" dirty="0" err="1"/>
              <a:t>Ionization</a:t>
            </a:r>
            <a:r>
              <a:rPr lang="pt-BR" dirty="0"/>
              <a:t>;</a:t>
            </a:r>
          </a:p>
          <a:p>
            <a:pPr marL="285750" indent="-285750">
              <a:buFontTx/>
              <a:buChar char="-"/>
            </a:pPr>
            <a:r>
              <a:rPr lang="pt-BR" dirty="0" err="1"/>
              <a:t>Photoelectric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;</a:t>
            </a:r>
          </a:p>
          <a:p>
            <a:pPr marL="285750" indent="-285750">
              <a:buFontTx/>
              <a:buChar char="-"/>
            </a:pPr>
            <a:r>
              <a:rPr lang="pt-BR" dirty="0" err="1"/>
              <a:t>Heat</a:t>
            </a:r>
            <a:r>
              <a:rPr lang="pt-BR" dirty="0"/>
              <a:t>;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1AABF8-0528-4738-A3F0-B8246D8AEBD0}"/>
              </a:ext>
            </a:extLst>
          </p:cNvPr>
          <p:cNvSpPr/>
          <p:nvPr/>
        </p:nvSpPr>
        <p:spPr>
          <a:xfrm>
            <a:off x="3853855" y="4297709"/>
            <a:ext cx="25469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err="1"/>
              <a:t>Depends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existance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not</a:t>
            </a:r>
            <a:r>
              <a:rPr lang="pt-BR" dirty="0"/>
              <a:t>,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lifetime</a:t>
            </a:r>
            <a:r>
              <a:rPr lang="pt-BR" dirty="0"/>
              <a:t>, of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excited</a:t>
            </a:r>
            <a:r>
              <a:rPr lang="pt-BR" dirty="0"/>
              <a:t> </a:t>
            </a:r>
            <a:r>
              <a:rPr lang="pt-BR" dirty="0" err="1"/>
              <a:t>state</a:t>
            </a:r>
            <a:r>
              <a:rPr lang="pt-BR" dirty="0"/>
              <a:t> as </a:t>
            </a:r>
            <a:r>
              <a:rPr lang="pt-BR" dirty="0" err="1"/>
              <a:t>well</a:t>
            </a:r>
            <a:r>
              <a:rPr lang="pt-BR" dirty="0"/>
              <a:t> as </a:t>
            </a:r>
            <a:r>
              <a:rPr lang="pt-BR" dirty="0" err="1"/>
              <a:t>enegy</a:t>
            </a:r>
            <a:r>
              <a:rPr lang="pt-BR" dirty="0"/>
              <a:t> </a:t>
            </a:r>
            <a:r>
              <a:rPr lang="pt-BR" dirty="0" err="1"/>
              <a:t>conservation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1F7240-ABB1-4C15-BDF2-FCFD35C16B41}"/>
              </a:ext>
            </a:extLst>
          </p:cNvPr>
          <p:cNvSpPr txBox="1"/>
          <p:nvPr/>
        </p:nvSpPr>
        <p:spPr>
          <a:xfrm>
            <a:off x="7580099" y="5063566"/>
            <a:ext cx="15203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Thomson;</a:t>
            </a:r>
          </a:p>
          <a:p>
            <a:pPr marL="285750" indent="-285750">
              <a:buFontTx/>
              <a:buChar char="-"/>
            </a:pPr>
            <a:r>
              <a:rPr lang="pt-BR" dirty="0"/>
              <a:t>Rayleigh;</a:t>
            </a:r>
          </a:p>
          <a:p>
            <a:pPr marL="285750" indent="-285750">
              <a:buFontTx/>
              <a:buChar char="-"/>
            </a:pPr>
            <a:r>
              <a:rPr lang="pt-BR" dirty="0"/>
              <a:t>Mie;</a:t>
            </a:r>
          </a:p>
          <a:p>
            <a:pPr marL="285750" indent="-285750">
              <a:buFontTx/>
              <a:buChar char="-"/>
            </a:pPr>
            <a:r>
              <a:rPr lang="pt-BR" dirty="0" err="1"/>
              <a:t>Geometric</a:t>
            </a:r>
            <a:r>
              <a:rPr lang="pt-BR" dirty="0"/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728D77-4B77-413F-967E-3EDC4A2B6B49}"/>
              </a:ext>
            </a:extLst>
          </p:cNvPr>
          <p:cNvSpPr txBox="1"/>
          <p:nvPr/>
        </p:nvSpPr>
        <p:spPr>
          <a:xfrm>
            <a:off x="9648664" y="5052820"/>
            <a:ext cx="1404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/>
              <a:t>Compton;</a:t>
            </a:r>
          </a:p>
          <a:p>
            <a:pPr marL="285750" indent="-285750">
              <a:buFontTx/>
              <a:buChar char="-"/>
            </a:pPr>
            <a:r>
              <a:rPr lang="pt-BR" dirty="0"/>
              <a:t>Raman.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F995EC-89BE-4860-8177-A97BDB763B69}"/>
              </a:ext>
            </a:extLst>
          </p:cNvPr>
          <p:cNvSpPr txBox="1"/>
          <p:nvPr/>
        </p:nvSpPr>
        <p:spPr>
          <a:xfrm>
            <a:off x="1454651" y="87090"/>
            <a:ext cx="9282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When an EM photon hits an atom, nothing happens at 99% of the times.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457BCB-A4A9-4817-92B3-303F0C1922CF}"/>
              </a:ext>
            </a:extLst>
          </p:cNvPr>
          <p:cNvSpPr txBox="1"/>
          <p:nvPr/>
        </p:nvSpPr>
        <p:spPr>
          <a:xfrm>
            <a:off x="3821310" y="788548"/>
            <a:ext cx="454938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Atoms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molecules</a:t>
            </a:r>
            <a:r>
              <a:rPr lang="pt-BR" dirty="0"/>
              <a:t> are </a:t>
            </a:r>
            <a:r>
              <a:rPr lang="pt-BR" dirty="0" err="1"/>
              <a:t>mostly</a:t>
            </a:r>
            <a:r>
              <a:rPr lang="pt-BR" dirty="0"/>
              <a:t> </a:t>
            </a:r>
            <a:r>
              <a:rPr lang="pt-BR" dirty="0" err="1"/>
              <a:t>empty</a:t>
            </a:r>
            <a:r>
              <a:rPr lang="pt-BR" dirty="0"/>
              <a:t> </a:t>
            </a:r>
            <a:r>
              <a:rPr lang="pt-BR" dirty="0" err="1"/>
              <a:t>space</a:t>
            </a:r>
            <a:r>
              <a:rPr lang="pt-BR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39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9F9326-B66E-4F2C-BFB1-3CE39D552776}"/>
              </a:ext>
            </a:extLst>
          </p:cNvPr>
          <p:cNvSpPr txBox="1"/>
          <p:nvPr/>
        </p:nvSpPr>
        <p:spPr>
          <a:xfrm>
            <a:off x="2485471" y="87090"/>
            <a:ext cx="7221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Models</a:t>
            </a:r>
            <a:r>
              <a:rPr lang="pt-BR" sz="2400" dirty="0">
                <a:solidFill>
                  <a:schemeClr val="accent1"/>
                </a:solidFill>
              </a:rPr>
              <a:t> of light </a:t>
            </a:r>
            <a:r>
              <a:rPr lang="pt-BR" sz="2400" dirty="0" err="1">
                <a:solidFill>
                  <a:schemeClr val="accent1"/>
                </a:solidFill>
              </a:rPr>
              <a:t>scattering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by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matter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just</a:t>
            </a:r>
            <a:r>
              <a:rPr lang="pt-BR" sz="2400" dirty="0">
                <a:solidFill>
                  <a:schemeClr val="accent1"/>
                </a:solidFill>
              </a:rPr>
              <a:t> look </a:t>
            </a:r>
            <a:r>
              <a:rPr lang="pt-BR" sz="2400" dirty="0" err="1">
                <a:solidFill>
                  <a:schemeClr val="accent1"/>
                </a:solidFill>
              </a:rPr>
              <a:t>at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the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sky</a:t>
            </a:r>
            <a:r>
              <a:rPr lang="pt-BR" sz="2400" dirty="0">
                <a:solidFill>
                  <a:schemeClr val="accent1"/>
                </a:solidFill>
              </a:rPr>
              <a:t>!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EFF51AB-48CF-4B7F-9875-8ECCB46677A6}"/>
                  </a:ext>
                </a:extLst>
              </p:cNvPr>
              <p:cNvSpPr/>
              <p:nvPr/>
            </p:nvSpPr>
            <p:spPr>
              <a:xfrm>
                <a:off x="2233748" y="739477"/>
                <a:ext cx="7724504" cy="638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dirty="0">
                    <a:latin typeface="Arial" panose="020B0604020202020204" pitchFamily="34" charset="0"/>
                  </a:rPr>
                  <a:t>Three domains, based on a dimensionless size parameter </a:t>
                </a:r>
                <a14:m>
                  <m:oMath xmlns:m="http://schemas.openxmlformats.org/officeDocument/2006/math">
                    <m:r>
                      <a:rPr lang="en-US" alt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pt-BR" alt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alt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pt-BR" alt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pt-BR" alt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EFF51AB-48CF-4B7F-9875-8ECCB4667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748" y="739477"/>
                <a:ext cx="7724504" cy="638508"/>
              </a:xfrm>
              <a:prstGeom prst="rect">
                <a:avLst/>
              </a:prstGeom>
              <a:blipFill>
                <a:blip r:embed="rId2"/>
                <a:stretch>
                  <a:fillRect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rainbow in the sky&#10;&#10;Description automatically generated">
            <a:extLst>
              <a:ext uri="{FF2B5EF4-FFF2-40B4-BE49-F238E27FC236}">
                <a16:creationId xmlns:a16="http://schemas.microsoft.com/office/drawing/2014/main" id="{56DA672A-7412-4207-B62B-755378869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8" y="1710812"/>
            <a:ext cx="8615779" cy="4990015"/>
          </a:xfrm>
          <a:prstGeom prst="rect">
            <a:avLst/>
          </a:prstGeom>
        </p:spPr>
      </p:pic>
      <p:grpSp>
        <p:nvGrpSpPr>
          <p:cNvPr id="21" name="Group 16">
            <a:extLst>
              <a:ext uri="{FF2B5EF4-FFF2-40B4-BE49-F238E27FC236}">
                <a16:creationId xmlns:a16="http://schemas.microsoft.com/office/drawing/2014/main" id="{650041F4-DADD-469E-944C-82AF6FC1A5E3}"/>
              </a:ext>
            </a:extLst>
          </p:cNvPr>
          <p:cNvGrpSpPr/>
          <p:nvPr/>
        </p:nvGrpSpPr>
        <p:grpSpPr>
          <a:xfrm>
            <a:off x="10046609" y="184961"/>
            <a:ext cx="2037238" cy="1525851"/>
            <a:chOff x="6228184" y="1988840"/>
            <a:chExt cx="2476537" cy="2016224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963B7A61-1D8E-40A2-B8E3-3E99F98A7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28184" y="1988840"/>
              <a:ext cx="2476537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14">
              <a:extLst>
                <a:ext uri="{FF2B5EF4-FFF2-40B4-BE49-F238E27FC236}">
                  <a16:creationId xmlns:a16="http://schemas.microsoft.com/office/drawing/2014/main" id="{8BBF3515-1179-4940-A261-6E97AF8DFE6B}"/>
                </a:ext>
              </a:extLst>
            </p:cNvPr>
            <p:cNvSpPr txBox="1"/>
            <p:nvPr/>
          </p:nvSpPr>
          <p:spPr>
            <a:xfrm>
              <a:off x="7039587" y="3666510"/>
              <a:ext cx="9167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Calibri Light" panose="020F0302020204030204" pitchFamily="34" charset="0"/>
                </a:rPr>
                <a:t>Detector</a:t>
              </a:r>
            </a:p>
          </p:txBody>
        </p:sp>
      </p:grpSp>
      <p:pic>
        <p:nvPicPr>
          <p:cNvPr id="26" name="Imagem 4">
            <a:extLst>
              <a:ext uri="{FF2B5EF4-FFF2-40B4-BE49-F238E27FC236}">
                <a16:creationId xmlns:a16="http://schemas.microsoft.com/office/drawing/2014/main" id="{6A0A95B7-BDA2-4B95-9B80-3212A3886F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8628" y="2207215"/>
            <a:ext cx="3086317" cy="17973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7BA133B-590C-49BB-8EC3-CCCDE39C67BE}"/>
              </a:ext>
            </a:extLst>
          </p:cNvPr>
          <p:cNvSpPr txBox="1"/>
          <p:nvPr/>
        </p:nvSpPr>
        <p:spPr>
          <a:xfrm>
            <a:off x="8948628" y="3635201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Sun, as </a:t>
            </a:r>
            <a:r>
              <a:rPr lang="pt-BR" dirty="0" err="1">
                <a:solidFill>
                  <a:schemeClr val="bg1"/>
                </a:solidFill>
              </a:rPr>
              <a:t>seen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from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space</a:t>
            </a:r>
            <a:r>
              <a:rPr lang="pt-BR" dirty="0"/>
              <a:t> 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584057-3CB5-401E-9AEF-7BE39AD6E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681" y="4080941"/>
            <a:ext cx="3086317" cy="23504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F5B8A68-A093-461E-81A8-EC37890B9544}"/>
              </a:ext>
            </a:extLst>
          </p:cNvPr>
          <p:cNvSpPr txBox="1"/>
          <p:nvPr/>
        </p:nvSpPr>
        <p:spPr>
          <a:xfrm>
            <a:off x="10354985" y="6053005"/>
            <a:ext cx="167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Newton´s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prism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4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620479" y="786942"/>
            <a:ext cx="7051674" cy="400110"/>
          </a:xfrm>
          <a:prstGeom prst="rect">
            <a:avLst/>
          </a:prstGeom>
          <a:solidFill>
            <a:srgbClr val="E6B9B8">
              <a:alpha val="38039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</a:rPr>
              <a:t>For an object to be seen, we need to (1) light it up and (2) look at it</a:t>
            </a:r>
          </a:p>
        </p:txBody>
      </p:sp>
      <p:sp>
        <p:nvSpPr>
          <p:cNvPr id="6" name="CaixaDeTexto 19"/>
          <p:cNvSpPr txBox="1"/>
          <p:nvPr/>
        </p:nvSpPr>
        <p:spPr>
          <a:xfrm>
            <a:off x="3563338" y="1533146"/>
            <a:ext cx="75533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latin typeface="Calibri Light" panose="020F0302020204030204" pitchFamily="34" charset="0"/>
              </a:rPr>
              <a:t>?</a:t>
            </a:r>
          </a:p>
          <a:p>
            <a:pPr algn="ctr"/>
            <a:r>
              <a:rPr lang="en-US" sz="1600" dirty="0">
                <a:latin typeface="Calibri Light" panose="020F0302020204030204" pitchFamily="34" charset="0"/>
              </a:rPr>
              <a:t>Object</a:t>
            </a:r>
          </a:p>
        </p:txBody>
      </p:sp>
      <p:grpSp>
        <p:nvGrpSpPr>
          <p:cNvPr id="7" name="Group 15"/>
          <p:cNvGrpSpPr/>
          <p:nvPr/>
        </p:nvGrpSpPr>
        <p:grpSpPr>
          <a:xfrm>
            <a:off x="685907" y="1893186"/>
            <a:ext cx="2592288" cy="2209172"/>
            <a:chOff x="827584" y="1988840"/>
            <a:chExt cx="2592288" cy="2209172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1988840"/>
              <a:ext cx="1350150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Conector de seta reta 24"/>
            <p:cNvCxnSpPr/>
            <p:nvPr/>
          </p:nvCxnSpPr>
          <p:spPr>
            <a:xfrm>
              <a:off x="2339752" y="2852936"/>
              <a:ext cx="108012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13"/>
            <p:cNvSpPr txBox="1"/>
            <p:nvPr/>
          </p:nvSpPr>
          <p:spPr>
            <a:xfrm>
              <a:off x="843768" y="3828680"/>
              <a:ext cx="1317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Calibri Light" panose="020F0302020204030204" pitchFamily="34" charset="0"/>
                </a:rPr>
                <a:t>Light </a:t>
              </a:r>
              <a:r>
                <a:rPr lang="pt-BR" dirty="0" err="1">
                  <a:latin typeface="Calibri Light" panose="020F0302020204030204" pitchFamily="34" charset="0"/>
                </a:rPr>
                <a:t>source</a:t>
              </a:r>
              <a:endParaRPr lang="pt-BR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4646347" y="1893186"/>
            <a:ext cx="3916697" cy="2016224"/>
            <a:chOff x="4788024" y="1988840"/>
            <a:chExt cx="3916697" cy="2016224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1988840"/>
              <a:ext cx="2476537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Conector de seta reta 25"/>
            <p:cNvCxnSpPr/>
            <p:nvPr/>
          </p:nvCxnSpPr>
          <p:spPr>
            <a:xfrm>
              <a:off x="4788024" y="2852936"/>
              <a:ext cx="108012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4"/>
            <p:cNvSpPr txBox="1"/>
            <p:nvPr/>
          </p:nvSpPr>
          <p:spPr>
            <a:xfrm>
              <a:off x="7039587" y="3666510"/>
              <a:ext cx="9167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Calibri Light" panose="020F0302020204030204" pitchFamily="34" charset="0"/>
                </a:rPr>
                <a:t>Detector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1920" y="4413243"/>
            <a:ext cx="2195038" cy="216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4448" y="4773283"/>
            <a:ext cx="2112622" cy="169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6176" y="4773283"/>
            <a:ext cx="2202633" cy="165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xplosão 2 16"/>
          <p:cNvSpPr/>
          <p:nvPr/>
        </p:nvSpPr>
        <p:spPr>
          <a:xfrm>
            <a:off x="253859" y="1389130"/>
            <a:ext cx="2376264" cy="2016224"/>
          </a:xfrm>
          <a:prstGeom prst="irregularSeal2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620479" y="4413278"/>
            <a:ext cx="7128792" cy="21602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“Lights out”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DB65A4-0FCF-4EE0-897E-72B08CD5D2BF}"/>
              </a:ext>
            </a:extLst>
          </p:cNvPr>
          <p:cNvSpPr txBox="1"/>
          <p:nvPr/>
        </p:nvSpPr>
        <p:spPr>
          <a:xfrm>
            <a:off x="1906539" y="87090"/>
            <a:ext cx="8378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An everyday spectroscopic experiment we take for granted: </a:t>
            </a:r>
            <a:r>
              <a:rPr lang="en-US" sz="2400" b="1" dirty="0">
                <a:solidFill>
                  <a:schemeClr val="accent1"/>
                </a:solidFill>
              </a:rPr>
              <a:t>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AD606D-F11D-43BF-A6A4-0CD7A12B7EDF}"/>
              </a:ext>
            </a:extLst>
          </p:cNvPr>
          <p:cNvSpPr txBox="1"/>
          <p:nvPr/>
        </p:nvSpPr>
        <p:spPr>
          <a:xfrm>
            <a:off x="5478263" y="4371910"/>
            <a:ext cx="121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“Lights on”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FE6EF2-5D5B-42A9-A4FF-F5DA2EA87C76}"/>
              </a:ext>
            </a:extLst>
          </p:cNvPr>
          <p:cNvGrpSpPr/>
          <p:nvPr/>
        </p:nvGrpSpPr>
        <p:grpSpPr>
          <a:xfrm>
            <a:off x="8768688" y="1856398"/>
            <a:ext cx="3035743" cy="2045905"/>
            <a:chOff x="8768688" y="1856398"/>
            <a:chExt cx="3035743" cy="2045905"/>
          </a:xfrm>
        </p:grpSpPr>
        <p:pic>
          <p:nvPicPr>
            <p:cNvPr id="2050" name="Picture 2" descr="Brain Test: Jogos Mentais na App Store">
              <a:extLst>
                <a:ext uri="{FF2B5EF4-FFF2-40B4-BE49-F238E27FC236}">
                  <a16:creationId xmlns:a16="http://schemas.microsoft.com/office/drawing/2014/main" id="{51752AE3-29B4-48FF-8B35-D88FD3C454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4" t="15945" r="32324" b="16007"/>
            <a:stretch/>
          </p:blipFill>
          <p:spPr bwMode="auto">
            <a:xfrm>
              <a:off x="10165523" y="1856398"/>
              <a:ext cx="1638908" cy="165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5481C6F6-A855-46D9-9814-B8E537A053E1}"/>
                </a:ext>
              </a:extLst>
            </p:cNvPr>
            <p:cNvSpPr txBox="1"/>
            <p:nvPr/>
          </p:nvSpPr>
          <p:spPr>
            <a:xfrm>
              <a:off x="10240735" y="3563749"/>
              <a:ext cx="1488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Calibri Light" panose="020F0302020204030204" pitchFamily="34" charset="0"/>
                </a:rPr>
                <a:t>Data processing</a:t>
              </a:r>
            </a:p>
          </p:txBody>
        </p:sp>
        <p:cxnSp>
          <p:nvCxnSpPr>
            <p:cNvPr id="22" name="Conector de seta reta 25">
              <a:extLst>
                <a:ext uri="{FF2B5EF4-FFF2-40B4-BE49-F238E27FC236}">
                  <a16:creationId xmlns:a16="http://schemas.microsoft.com/office/drawing/2014/main" id="{F6731CF3-68CD-4D81-A1AC-6F340666AF26}"/>
                </a:ext>
              </a:extLst>
            </p:cNvPr>
            <p:cNvCxnSpPr/>
            <p:nvPr/>
          </p:nvCxnSpPr>
          <p:spPr>
            <a:xfrm>
              <a:off x="8768688" y="2757282"/>
              <a:ext cx="108012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 animBg="1"/>
      <p:bldP spid="19" grpId="0" animBg="1"/>
      <p:bldP spid="19" grpId="1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5" t="42045" r="34445" b="9538"/>
          <a:stretch/>
        </p:blipFill>
        <p:spPr>
          <a:xfrm>
            <a:off x="7766999" y="1370331"/>
            <a:ext cx="1459378" cy="13825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280B08-52D6-48F4-8635-0C83E61ECD57}"/>
              </a:ext>
            </a:extLst>
          </p:cNvPr>
          <p:cNvGrpSpPr/>
          <p:nvPr/>
        </p:nvGrpSpPr>
        <p:grpSpPr>
          <a:xfrm>
            <a:off x="2639616" y="707515"/>
            <a:ext cx="6912768" cy="504056"/>
            <a:chOff x="2646438" y="6058440"/>
            <a:chExt cx="6912768" cy="5040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13AF17-B657-444D-B156-BD3A68782F57}"/>
                </a:ext>
              </a:extLst>
            </p:cNvPr>
            <p:cNvSpPr/>
            <p:nvPr/>
          </p:nvSpPr>
          <p:spPr>
            <a:xfrm>
              <a:off x="2646438" y="6058440"/>
              <a:ext cx="6912768" cy="5040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bject 2">
                  <a:extLst>
                    <a:ext uri="{FF2B5EF4-FFF2-40B4-BE49-F238E27FC236}">
                      <a16:creationId xmlns:a16="http://schemas.microsoft.com/office/drawing/2014/main" id="{C8C7D5D2-1EB3-4211-89DB-195516E23796}"/>
                    </a:ext>
                  </a:extLst>
                </p:cNvPr>
                <p:cNvSpPr txBox="1"/>
                <p:nvPr/>
              </p:nvSpPr>
              <p:spPr bwMode="auto">
                <a:xfrm>
                  <a:off x="2711450" y="6111032"/>
                  <a:ext cx="6769100" cy="431800"/>
                </a:xfrm>
                <a:prstGeom prst="rect">
                  <a:avLst/>
                </a:prstGeom>
                <a:noFill/>
              </p:spPr>
              <p:txBody>
                <a:bodyPr>
                  <a:normAutofit fontScale="85000" lnSpcReduction="1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total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eletronic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nuclear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rota</m:t>
                            </m:r>
                            <m:r>
                              <m:rPr>
                                <m:nor/>
                              </m:rPr>
                              <a:rPr lang="pt-BR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ional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vibra</m:t>
                            </m:r>
                            <m:r>
                              <m:rPr>
                                <m:nor/>
                              </m:rPr>
                              <a:rPr lang="pt-BR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ional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transla</m:t>
                            </m:r>
                            <m:r>
                              <m:rPr>
                                <m:nor/>
                              </m:rPr>
                              <a:rPr lang="pt-BR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ional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Object 2">
                  <a:extLst>
                    <a:ext uri="{FF2B5EF4-FFF2-40B4-BE49-F238E27FC236}">
                      <a16:creationId xmlns:a16="http://schemas.microsoft.com/office/drawing/2014/main" id="{C8C7D5D2-1EB3-4211-89DB-195516E237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11450" y="6111032"/>
                  <a:ext cx="6769100" cy="4318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 descr="A picture containing indoor, cake, table, apple&#10;&#10;Description automatically generated">
            <a:extLst>
              <a:ext uri="{FF2B5EF4-FFF2-40B4-BE49-F238E27FC236}">
                <a16:creationId xmlns:a16="http://schemas.microsoft.com/office/drawing/2014/main" id="{842A7964-7F3E-4E2A-B790-6BB449D30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467028"/>
            <a:ext cx="3971925" cy="1654969"/>
          </a:xfrm>
          <a:prstGeom prst="rect">
            <a:avLst/>
          </a:prstGeom>
        </p:spPr>
      </p:pic>
      <p:pic>
        <p:nvPicPr>
          <p:cNvPr id="17" name="Picture 1028">
            <a:extLst>
              <a:ext uri="{FF2B5EF4-FFF2-40B4-BE49-F238E27FC236}">
                <a16:creationId xmlns:a16="http://schemas.microsoft.com/office/drawing/2014/main" id="{B11E4213-ECC0-4600-B5D6-B5936B050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65" y="3945414"/>
            <a:ext cx="6872469" cy="289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F6BD87-B1E2-46E0-A7A2-6CF40DC5C400}"/>
              </a:ext>
            </a:extLst>
          </p:cNvPr>
          <p:cNvSpPr txBox="1"/>
          <p:nvPr/>
        </p:nvSpPr>
        <p:spPr>
          <a:xfrm>
            <a:off x="3695373" y="87090"/>
            <a:ext cx="4801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/>
                </a:solidFill>
              </a:rPr>
              <a:t>Energy </a:t>
            </a:r>
            <a:r>
              <a:rPr lang="pt-BR" sz="2400" dirty="0" err="1">
                <a:solidFill>
                  <a:schemeClr val="accent1"/>
                </a:solidFill>
              </a:rPr>
              <a:t>levels</a:t>
            </a:r>
            <a:r>
              <a:rPr lang="pt-BR" sz="2400" dirty="0">
                <a:solidFill>
                  <a:schemeClr val="accent1"/>
                </a:solidFill>
              </a:rPr>
              <a:t> in </a:t>
            </a:r>
            <a:r>
              <a:rPr lang="pt-BR" sz="2400" dirty="0" err="1">
                <a:solidFill>
                  <a:schemeClr val="accent1"/>
                </a:solidFill>
              </a:rPr>
              <a:t>proteins</a:t>
            </a:r>
            <a:r>
              <a:rPr lang="pt-BR" sz="2400" dirty="0">
                <a:solidFill>
                  <a:schemeClr val="accent1"/>
                </a:solidFill>
              </a:rPr>
              <a:t> are </a:t>
            </a:r>
            <a:r>
              <a:rPr lang="pt-BR" sz="2400" dirty="0" err="1">
                <a:solidFill>
                  <a:schemeClr val="accent1"/>
                </a:solidFill>
              </a:rPr>
              <a:t>limitless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23DCBB-0BE6-4937-9024-39A485871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1"/>
          <a:stretch/>
        </p:blipFill>
        <p:spPr>
          <a:xfrm>
            <a:off x="9617396" y="486712"/>
            <a:ext cx="1459378" cy="28555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B3901-B003-4CC5-B07E-7058D1E38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5" r="34445" b="66718"/>
          <a:stretch/>
        </p:blipFill>
        <p:spPr>
          <a:xfrm>
            <a:off x="6321869" y="1652336"/>
            <a:ext cx="1459378" cy="9503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773F0CD-2DED-44BA-94B3-86570B0E0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5" t="90462" r="34445"/>
          <a:stretch/>
        </p:blipFill>
        <p:spPr>
          <a:xfrm>
            <a:off x="7037310" y="2752927"/>
            <a:ext cx="1459378" cy="272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03844D-C7AE-4A89-B5C0-DF39BB078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92677" r="70944" b="1805"/>
          <a:stretch/>
        </p:blipFill>
        <p:spPr>
          <a:xfrm>
            <a:off x="3434318" y="3263496"/>
            <a:ext cx="1351437" cy="157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5107B-D92E-4C11-9CD0-F82E77C8C16D}"/>
              </a:ext>
            </a:extLst>
          </p:cNvPr>
          <p:cNvSpPr txBox="1"/>
          <p:nvPr/>
        </p:nvSpPr>
        <p:spPr>
          <a:xfrm rot="16200000">
            <a:off x="500700" y="2004893"/>
            <a:ext cx="230543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For a 3-atom </a:t>
            </a:r>
            <a:r>
              <a:rPr lang="pt-BR" b="1" dirty="0" err="1"/>
              <a:t>molecule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3">
            <a:extLst>
              <a:ext uri="{FF2B5EF4-FFF2-40B4-BE49-F238E27FC236}">
                <a16:creationId xmlns:a16="http://schemas.microsoft.com/office/drawing/2014/main" id="{D2E8DB94-3401-41B5-9877-AAA4BD3E4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2730" y="2720770"/>
            <a:ext cx="9956241" cy="2552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DD083C-4E0A-4BD7-B701-A2AF2C6D3064}"/>
              </a:ext>
            </a:extLst>
          </p:cNvPr>
          <p:cNvSpPr txBox="1"/>
          <p:nvPr/>
        </p:nvSpPr>
        <p:spPr>
          <a:xfrm>
            <a:off x="3165165" y="1048622"/>
            <a:ext cx="586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EM </a:t>
            </a:r>
            <a:r>
              <a:rPr lang="pt-BR" b="1" dirty="0" err="1"/>
              <a:t>spectrum</a:t>
            </a:r>
            <a:r>
              <a:rPr lang="pt-BR" b="1" dirty="0"/>
              <a:t> </a:t>
            </a:r>
            <a:r>
              <a:rPr lang="pt-BR" b="1" dirty="0" err="1"/>
              <a:t>vs</a:t>
            </a:r>
            <a:r>
              <a:rPr lang="pt-BR" b="1" dirty="0"/>
              <a:t> molecular </a:t>
            </a:r>
            <a:r>
              <a:rPr lang="pt-BR" b="1" dirty="0" err="1"/>
              <a:t>energy</a:t>
            </a:r>
            <a:r>
              <a:rPr lang="pt-BR" b="1" dirty="0"/>
              <a:t> </a:t>
            </a:r>
            <a:r>
              <a:rPr lang="pt-BR" b="1" dirty="0" err="1"/>
              <a:t>levels</a:t>
            </a:r>
            <a:r>
              <a:rPr lang="pt-BR" b="1" dirty="0"/>
              <a:t> (</a:t>
            </a:r>
            <a:r>
              <a:rPr lang="pt-BR" b="1" dirty="0" err="1"/>
              <a:t>interaction</a:t>
            </a:r>
            <a:r>
              <a:rPr lang="pt-BR" b="1" dirty="0"/>
              <a:t> varies)</a:t>
            </a:r>
            <a:endParaRPr lang="en-US" b="1" dirty="0"/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2192D75C-E35A-42CA-BFBB-83A5BEFF47BE}"/>
              </a:ext>
            </a:extLst>
          </p:cNvPr>
          <p:cNvSpPr/>
          <p:nvPr/>
        </p:nvSpPr>
        <p:spPr>
          <a:xfrm rot="5400000">
            <a:off x="3038895" y="1665250"/>
            <a:ext cx="350982" cy="135719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B4119F19-A394-4034-834A-B31C442BB0A7}"/>
              </a:ext>
            </a:extLst>
          </p:cNvPr>
          <p:cNvSpPr/>
          <p:nvPr/>
        </p:nvSpPr>
        <p:spPr>
          <a:xfrm rot="5400000">
            <a:off x="4385914" y="1675429"/>
            <a:ext cx="350982" cy="1336838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DD1DC-FCC6-4C3E-A3E7-649DCA252534}"/>
              </a:ext>
            </a:extLst>
          </p:cNvPr>
          <p:cNvSpPr txBox="1"/>
          <p:nvPr/>
        </p:nvSpPr>
        <p:spPr>
          <a:xfrm>
            <a:off x="2644426" y="1600156"/>
            <a:ext cx="117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Electronic</a:t>
            </a:r>
            <a:endParaRPr lang="pt-BR" dirty="0"/>
          </a:p>
          <a:p>
            <a:pPr algn="ctr"/>
            <a:r>
              <a:rPr lang="pt-BR" dirty="0" err="1"/>
              <a:t>transitions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6779DB-22B6-4D0C-9A3A-10F76F879025}"/>
              </a:ext>
            </a:extLst>
          </p:cNvPr>
          <p:cNvSpPr txBox="1"/>
          <p:nvPr/>
        </p:nvSpPr>
        <p:spPr>
          <a:xfrm>
            <a:off x="3972961" y="1611526"/>
            <a:ext cx="1175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Vibronic</a:t>
            </a:r>
            <a:endParaRPr lang="pt-BR" dirty="0"/>
          </a:p>
          <a:p>
            <a:pPr algn="ctr"/>
            <a:r>
              <a:rPr lang="pt-BR" dirty="0" err="1"/>
              <a:t>transitions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87EA8-E1DA-4F9A-B115-9A8FC7EE5118}"/>
              </a:ext>
            </a:extLst>
          </p:cNvPr>
          <p:cNvSpPr txBox="1"/>
          <p:nvPr/>
        </p:nvSpPr>
        <p:spPr>
          <a:xfrm>
            <a:off x="5240759" y="1806658"/>
            <a:ext cx="12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Vibrational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8FC042-B6BE-49D5-9C43-F30BE1217DC5}"/>
              </a:ext>
            </a:extLst>
          </p:cNvPr>
          <p:cNvSpPr txBox="1"/>
          <p:nvPr/>
        </p:nvSpPr>
        <p:spPr>
          <a:xfrm>
            <a:off x="6408741" y="1795361"/>
            <a:ext cx="744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Rotat</a:t>
            </a:r>
            <a:r>
              <a:rPr lang="pt-BR" dirty="0"/>
              <a:t>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BE12F-B653-4BB7-897D-4A8F2A24FE5D}"/>
              </a:ext>
            </a:extLst>
          </p:cNvPr>
          <p:cNvSpPr txBox="1"/>
          <p:nvPr/>
        </p:nvSpPr>
        <p:spPr>
          <a:xfrm>
            <a:off x="6940004" y="1506141"/>
            <a:ext cx="2493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Magnetic</a:t>
            </a:r>
            <a:r>
              <a:rPr lang="pt-BR" dirty="0"/>
              <a:t> </a:t>
            </a:r>
            <a:r>
              <a:rPr lang="pt-BR" dirty="0" err="1"/>
              <a:t>coupling</a:t>
            </a:r>
            <a:endParaRPr lang="pt-BR" dirty="0"/>
          </a:p>
          <a:p>
            <a:pPr algn="ctr"/>
            <a:r>
              <a:rPr lang="pt-BR" dirty="0" err="1"/>
              <a:t>Electrons</a:t>
            </a:r>
            <a:r>
              <a:rPr lang="pt-BR" dirty="0"/>
              <a:t>   </a:t>
            </a:r>
            <a:r>
              <a:rPr lang="pt-BR" dirty="0" err="1"/>
              <a:t>Nucleus</a:t>
            </a:r>
            <a:endParaRPr lang="en-US" dirty="0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E786C401-693E-4E52-BA54-B2CB3D913366}"/>
              </a:ext>
            </a:extLst>
          </p:cNvPr>
          <p:cNvSpPr/>
          <p:nvPr/>
        </p:nvSpPr>
        <p:spPr>
          <a:xfrm rot="5400000">
            <a:off x="5652646" y="1756154"/>
            <a:ext cx="350982" cy="1175387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3F59C0B0-46FC-4901-B028-8E77EE17B349}"/>
              </a:ext>
            </a:extLst>
          </p:cNvPr>
          <p:cNvSpPr/>
          <p:nvPr/>
        </p:nvSpPr>
        <p:spPr>
          <a:xfrm rot="5400000">
            <a:off x="6613850" y="1980957"/>
            <a:ext cx="350982" cy="725783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B51C58E8-4218-4A9C-ABFA-A27D4AB927C2}"/>
              </a:ext>
            </a:extLst>
          </p:cNvPr>
          <p:cNvSpPr/>
          <p:nvPr/>
        </p:nvSpPr>
        <p:spPr>
          <a:xfrm rot="5400000">
            <a:off x="7492457" y="1826519"/>
            <a:ext cx="350982" cy="1010196"/>
          </a:xfrm>
          <a:prstGeom prst="up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7" name="Arrow: Up-Down 16">
            <a:extLst>
              <a:ext uri="{FF2B5EF4-FFF2-40B4-BE49-F238E27FC236}">
                <a16:creationId xmlns:a16="http://schemas.microsoft.com/office/drawing/2014/main" id="{0098FD21-8AFB-4D10-A0B1-86DDC5E11993}"/>
              </a:ext>
            </a:extLst>
          </p:cNvPr>
          <p:cNvSpPr/>
          <p:nvPr/>
        </p:nvSpPr>
        <p:spPr>
          <a:xfrm rot="5400000">
            <a:off x="8516323" y="1825862"/>
            <a:ext cx="350982" cy="1010196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A33900-75AE-44EB-9C3F-B193F425ED4A}"/>
              </a:ext>
            </a:extLst>
          </p:cNvPr>
          <p:cNvSpPr/>
          <p:nvPr/>
        </p:nvSpPr>
        <p:spPr>
          <a:xfrm>
            <a:off x="2639616" y="5487316"/>
            <a:ext cx="6912768" cy="5040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2">
                <a:extLst>
                  <a:ext uri="{FF2B5EF4-FFF2-40B4-BE49-F238E27FC236}">
                    <a16:creationId xmlns:a16="http://schemas.microsoft.com/office/drawing/2014/main" id="{453B0B68-AFC4-438B-BACF-F23F80846CDD}"/>
                  </a:ext>
                </a:extLst>
              </p:cNvPr>
              <p:cNvSpPr txBox="1"/>
              <p:nvPr/>
            </p:nvSpPr>
            <p:spPr bwMode="auto">
              <a:xfrm>
                <a:off x="2729034" y="5530929"/>
                <a:ext cx="6769100" cy="431800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total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eletronic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nuclear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rota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ional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vibra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ional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transla</m:t>
                          </m:r>
                          <m:r>
                            <m:rPr>
                              <m:nor/>
                            </m:rPr>
                            <a:rPr lang="pt-B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ional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Object 2">
                <a:extLst>
                  <a:ext uri="{FF2B5EF4-FFF2-40B4-BE49-F238E27FC236}">
                    <a16:creationId xmlns:a16="http://schemas.microsoft.com/office/drawing/2014/main" id="{453B0B68-AFC4-438B-BACF-F23F80846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9034" y="5530929"/>
                <a:ext cx="6769100" cy="431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6990088-9DAF-44B5-A645-AFAE76B67D9C}"/>
              </a:ext>
            </a:extLst>
          </p:cNvPr>
          <p:cNvSpPr txBox="1"/>
          <p:nvPr/>
        </p:nvSpPr>
        <p:spPr>
          <a:xfrm>
            <a:off x="3337095" y="87090"/>
            <a:ext cx="551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/>
                </a:solidFill>
              </a:rPr>
              <a:t>For </a:t>
            </a:r>
            <a:r>
              <a:rPr lang="pt-BR" sz="2400" dirty="0" err="1">
                <a:solidFill>
                  <a:schemeClr val="accent1"/>
                </a:solidFill>
              </a:rPr>
              <a:t>the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purposes</a:t>
            </a:r>
            <a:r>
              <a:rPr lang="pt-BR" sz="2400" dirty="0">
                <a:solidFill>
                  <a:schemeClr val="accent1"/>
                </a:solidFill>
              </a:rPr>
              <a:t> of </a:t>
            </a:r>
            <a:r>
              <a:rPr lang="pt-BR" sz="2400" dirty="0" err="1">
                <a:solidFill>
                  <a:schemeClr val="accent1"/>
                </a:solidFill>
              </a:rPr>
              <a:t>biological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experiments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1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DF74719-4E25-4708-A0D2-8A4179C7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8299" t="18660" r="1901" b="38081"/>
          <a:stretch>
            <a:fillRect/>
          </a:stretch>
        </p:blipFill>
        <p:spPr bwMode="auto">
          <a:xfrm>
            <a:off x="1991544" y="908720"/>
            <a:ext cx="4176464" cy="57030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60118A-C5E4-42D5-8B94-88198CDE186D}"/>
              </a:ext>
            </a:extLst>
          </p:cNvPr>
          <p:cNvSpPr txBox="1"/>
          <p:nvPr/>
        </p:nvSpPr>
        <p:spPr>
          <a:xfrm>
            <a:off x="7084857" y="3096508"/>
            <a:ext cx="207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Espectro vibracional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55D33-0B42-4837-8D2A-57764FFCF973}"/>
              </a:ext>
            </a:extLst>
          </p:cNvPr>
          <p:cNvSpPr txBox="1"/>
          <p:nvPr/>
        </p:nvSpPr>
        <p:spPr>
          <a:xfrm>
            <a:off x="7104112" y="3492216"/>
            <a:ext cx="199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Espectro rotacional</a:t>
            </a: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1D220B43-6444-46FF-A1DC-BD7DF2B9C58B}"/>
              </a:ext>
            </a:extLst>
          </p:cNvPr>
          <p:cNvSpPr txBox="1"/>
          <p:nvPr/>
        </p:nvSpPr>
        <p:spPr>
          <a:xfrm>
            <a:off x="2063552" y="83590"/>
            <a:ext cx="8460432" cy="369332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Faixas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do EM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úteis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experimentos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biológicos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D83574E-FD2C-4874-B715-EA3E56B2AC22}"/>
              </a:ext>
            </a:extLst>
          </p:cNvPr>
          <p:cNvSpPr/>
          <p:nvPr/>
        </p:nvSpPr>
        <p:spPr>
          <a:xfrm>
            <a:off x="1919536" y="1268760"/>
            <a:ext cx="4320480" cy="324036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BF6430B-DACB-4B5B-BE58-6E01BDE0A459}"/>
              </a:ext>
            </a:extLst>
          </p:cNvPr>
          <p:cNvSpPr txBox="1"/>
          <p:nvPr/>
        </p:nvSpPr>
        <p:spPr>
          <a:xfrm>
            <a:off x="6896880" y="2466020"/>
            <a:ext cx="3263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Espectro eletrônico / vibracional</a:t>
            </a:r>
          </a:p>
        </p:txBody>
      </p:sp>
      <p:cxnSp>
        <p:nvCxnSpPr>
          <p:cNvPr id="10" name="Straight Arrow Connector 11">
            <a:extLst>
              <a:ext uri="{FF2B5EF4-FFF2-40B4-BE49-F238E27FC236}">
                <a16:creationId xmlns:a16="http://schemas.microsoft.com/office/drawing/2014/main" id="{FB5D3F5F-377F-4CDD-A2B0-CB2094D1F460}"/>
              </a:ext>
            </a:extLst>
          </p:cNvPr>
          <p:cNvCxnSpPr/>
          <p:nvPr/>
        </p:nvCxnSpPr>
        <p:spPr>
          <a:xfrm>
            <a:off x="5951984" y="2636912"/>
            <a:ext cx="86409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3">
            <a:extLst>
              <a:ext uri="{FF2B5EF4-FFF2-40B4-BE49-F238E27FC236}">
                <a16:creationId xmlns:a16="http://schemas.microsoft.com/office/drawing/2014/main" id="{BEBE0124-FDA4-4837-B09C-FC14CC79A5AF}"/>
              </a:ext>
            </a:extLst>
          </p:cNvPr>
          <p:cNvCxnSpPr/>
          <p:nvPr/>
        </p:nvCxnSpPr>
        <p:spPr>
          <a:xfrm>
            <a:off x="5951984" y="2420888"/>
            <a:ext cx="86409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E38B0FF8-8782-47FC-8224-D6938F46FB1D}"/>
              </a:ext>
            </a:extLst>
          </p:cNvPr>
          <p:cNvCxnSpPr/>
          <p:nvPr/>
        </p:nvCxnSpPr>
        <p:spPr>
          <a:xfrm flipV="1">
            <a:off x="5951984" y="2636912"/>
            <a:ext cx="86409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5">
            <a:extLst>
              <a:ext uri="{FF2B5EF4-FFF2-40B4-BE49-F238E27FC236}">
                <a16:creationId xmlns:a16="http://schemas.microsoft.com/office/drawing/2014/main" id="{B78B1224-BD67-4FA5-ACE2-B3680066ADFD}"/>
              </a:ext>
            </a:extLst>
          </p:cNvPr>
          <p:cNvCxnSpPr/>
          <p:nvPr/>
        </p:nvCxnSpPr>
        <p:spPr>
          <a:xfrm>
            <a:off x="6096000" y="3140968"/>
            <a:ext cx="864096" cy="14401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47F07DFA-F430-405A-9899-D9C13565B601}"/>
              </a:ext>
            </a:extLst>
          </p:cNvPr>
          <p:cNvCxnSpPr/>
          <p:nvPr/>
        </p:nvCxnSpPr>
        <p:spPr>
          <a:xfrm flipV="1">
            <a:off x="6096000" y="3284984"/>
            <a:ext cx="864096" cy="10726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7">
            <a:extLst>
              <a:ext uri="{FF2B5EF4-FFF2-40B4-BE49-F238E27FC236}">
                <a16:creationId xmlns:a16="http://schemas.microsoft.com/office/drawing/2014/main" id="{15A82CA8-2391-4B51-962E-1B34480CA8AE}"/>
              </a:ext>
            </a:extLst>
          </p:cNvPr>
          <p:cNvCxnSpPr/>
          <p:nvPr/>
        </p:nvCxnSpPr>
        <p:spPr>
          <a:xfrm>
            <a:off x="6096000" y="3662608"/>
            <a:ext cx="864096" cy="158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2">
            <a:extLst>
              <a:ext uri="{FF2B5EF4-FFF2-40B4-BE49-F238E27FC236}">
                <a16:creationId xmlns:a16="http://schemas.microsoft.com/office/drawing/2014/main" id="{B552114B-B220-41C9-A9FB-D99A7FF5C9ED}"/>
              </a:ext>
            </a:extLst>
          </p:cNvPr>
          <p:cNvSpPr txBox="1"/>
          <p:nvPr/>
        </p:nvSpPr>
        <p:spPr>
          <a:xfrm>
            <a:off x="7023622" y="4139788"/>
            <a:ext cx="323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B0F0"/>
                </a:solidFill>
              </a:rPr>
              <a:t>Acoplamento magnético nuclear</a:t>
            </a:r>
          </a:p>
        </p:txBody>
      </p:sp>
      <p:cxnSp>
        <p:nvCxnSpPr>
          <p:cNvPr id="17" name="Straight Arrow Connector 23">
            <a:extLst>
              <a:ext uri="{FF2B5EF4-FFF2-40B4-BE49-F238E27FC236}">
                <a16:creationId xmlns:a16="http://schemas.microsoft.com/office/drawing/2014/main" id="{EF69F48A-9F79-4C2F-B449-2B4BA0461693}"/>
              </a:ext>
            </a:extLst>
          </p:cNvPr>
          <p:cNvCxnSpPr/>
          <p:nvPr/>
        </p:nvCxnSpPr>
        <p:spPr>
          <a:xfrm>
            <a:off x="6096000" y="4310180"/>
            <a:ext cx="86409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4">
            <a:extLst>
              <a:ext uri="{FF2B5EF4-FFF2-40B4-BE49-F238E27FC236}">
                <a16:creationId xmlns:a16="http://schemas.microsoft.com/office/drawing/2014/main" id="{5641CAB7-5E9B-45F2-809B-523897D28C8F}"/>
              </a:ext>
            </a:extLst>
          </p:cNvPr>
          <p:cNvSpPr txBox="1"/>
          <p:nvPr/>
        </p:nvSpPr>
        <p:spPr>
          <a:xfrm>
            <a:off x="7032105" y="3859376"/>
            <a:ext cx="348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Acoplamento magnético eletrônico</a:t>
            </a:r>
          </a:p>
        </p:txBody>
      </p:sp>
      <p:cxnSp>
        <p:nvCxnSpPr>
          <p:cNvPr id="19" name="Straight Arrow Connector 25">
            <a:extLst>
              <a:ext uri="{FF2B5EF4-FFF2-40B4-BE49-F238E27FC236}">
                <a16:creationId xmlns:a16="http://schemas.microsoft.com/office/drawing/2014/main" id="{7C33C0F3-8171-4653-8FDB-3AAD1C6EF027}"/>
              </a:ext>
            </a:extLst>
          </p:cNvPr>
          <p:cNvCxnSpPr/>
          <p:nvPr/>
        </p:nvCxnSpPr>
        <p:spPr>
          <a:xfrm>
            <a:off x="6104482" y="4029768"/>
            <a:ext cx="864096" cy="158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6">
            <a:extLst>
              <a:ext uri="{FF2B5EF4-FFF2-40B4-BE49-F238E27FC236}">
                <a16:creationId xmlns:a16="http://schemas.microsoft.com/office/drawing/2014/main" id="{8A595BF0-5EF1-4FAB-B5BF-8D60E019B895}"/>
              </a:ext>
            </a:extLst>
          </p:cNvPr>
          <p:cNvSpPr txBox="1"/>
          <p:nvPr/>
        </p:nvSpPr>
        <p:spPr>
          <a:xfrm>
            <a:off x="7074990" y="1907540"/>
            <a:ext cx="34855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C000"/>
                </a:solidFill>
              </a:rPr>
              <a:t>Espalhamento e difração de raios-X</a:t>
            </a:r>
          </a:p>
        </p:txBody>
      </p:sp>
      <p:cxnSp>
        <p:nvCxnSpPr>
          <p:cNvPr id="21" name="Straight Arrow Connector 27">
            <a:extLst>
              <a:ext uri="{FF2B5EF4-FFF2-40B4-BE49-F238E27FC236}">
                <a16:creationId xmlns:a16="http://schemas.microsoft.com/office/drawing/2014/main" id="{A76B4C72-4785-4864-AF97-755EB8FE28D3}"/>
              </a:ext>
            </a:extLst>
          </p:cNvPr>
          <p:cNvCxnSpPr/>
          <p:nvPr/>
        </p:nvCxnSpPr>
        <p:spPr>
          <a:xfrm>
            <a:off x="6066878" y="2077932"/>
            <a:ext cx="864096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8">
            <a:extLst>
              <a:ext uri="{FF2B5EF4-FFF2-40B4-BE49-F238E27FC236}">
                <a16:creationId xmlns:a16="http://schemas.microsoft.com/office/drawing/2014/main" id="{9DCED2CA-9CC6-4BD4-AA60-E1996CBDD89E}"/>
              </a:ext>
            </a:extLst>
          </p:cNvPr>
          <p:cNvSpPr txBox="1"/>
          <p:nvPr/>
        </p:nvSpPr>
        <p:spPr>
          <a:xfrm>
            <a:off x="7074990" y="1628800"/>
            <a:ext cx="34855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C000"/>
                </a:solidFill>
              </a:rPr>
              <a:t>Espalhamento e difração de raios-X</a:t>
            </a:r>
          </a:p>
        </p:txBody>
      </p:sp>
      <p:cxnSp>
        <p:nvCxnSpPr>
          <p:cNvPr id="23" name="Straight Arrow Connector 29">
            <a:extLst>
              <a:ext uri="{FF2B5EF4-FFF2-40B4-BE49-F238E27FC236}">
                <a16:creationId xmlns:a16="http://schemas.microsoft.com/office/drawing/2014/main" id="{5EC3259B-0DD2-41EE-8C71-F113F2E27985}"/>
              </a:ext>
            </a:extLst>
          </p:cNvPr>
          <p:cNvCxnSpPr/>
          <p:nvPr/>
        </p:nvCxnSpPr>
        <p:spPr>
          <a:xfrm>
            <a:off x="6066878" y="1799192"/>
            <a:ext cx="864096" cy="158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0">
            <a:extLst>
              <a:ext uri="{FF2B5EF4-FFF2-40B4-BE49-F238E27FC236}">
                <a16:creationId xmlns:a16="http://schemas.microsoft.com/office/drawing/2014/main" id="{D4EA49FA-09E1-4DFF-B3E6-D73F026B013F}"/>
              </a:ext>
            </a:extLst>
          </p:cNvPr>
          <p:cNvSpPr txBox="1"/>
          <p:nvPr/>
        </p:nvSpPr>
        <p:spPr>
          <a:xfrm>
            <a:off x="7023211" y="1246458"/>
            <a:ext cx="285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B0F0"/>
                </a:solidFill>
              </a:rPr>
              <a:t>Transição energética nuclear</a:t>
            </a:r>
          </a:p>
        </p:txBody>
      </p:sp>
      <p:cxnSp>
        <p:nvCxnSpPr>
          <p:cNvPr id="25" name="Straight Arrow Connector 31">
            <a:extLst>
              <a:ext uri="{FF2B5EF4-FFF2-40B4-BE49-F238E27FC236}">
                <a16:creationId xmlns:a16="http://schemas.microsoft.com/office/drawing/2014/main" id="{179B0037-92F4-4511-8B45-F2CABE673661}"/>
              </a:ext>
            </a:extLst>
          </p:cNvPr>
          <p:cNvCxnSpPr/>
          <p:nvPr/>
        </p:nvCxnSpPr>
        <p:spPr>
          <a:xfrm>
            <a:off x="6095588" y="1439152"/>
            <a:ext cx="86409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33">
            <a:extLst>
              <a:ext uri="{FF2B5EF4-FFF2-40B4-BE49-F238E27FC236}">
                <a16:creationId xmlns:a16="http://schemas.microsoft.com/office/drawing/2014/main" id="{6652DCF7-5CD5-4A6C-A2AE-7B1389455AB9}"/>
              </a:ext>
            </a:extLst>
          </p:cNvPr>
          <p:cNvSpPr/>
          <p:nvPr/>
        </p:nvSpPr>
        <p:spPr>
          <a:xfrm>
            <a:off x="2622032" y="5833312"/>
            <a:ext cx="6912768" cy="5040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7" name="Object 2">
            <a:extLst>
              <a:ext uri="{FF2B5EF4-FFF2-40B4-BE49-F238E27FC236}">
                <a16:creationId xmlns:a16="http://schemas.microsoft.com/office/drawing/2014/main" id="{DFA0B426-F30F-475E-9841-A07AF7B8E9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11624" y="5877272"/>
          <a:ext cx="6769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4" imgW="3581400" imgH="228600" progId="Equation.3">
                  <p:embed/>
                </p:oleObj>
              </mc:Choice>
              <mc:Fallback>
                <p:oleObj name="Equation" r:id="rId4" imgW="3581400" imgH="228600" progId="Equation.3">
                  <p:embed/>
                  <p:pic>
                    <p:nvPicPr>
                      <p:cNvPr id="27" name="Object 2">
                        <a:extLst>
                          <a:ext uri="{FF2B5EF4-FFF2-40B4-BE49-F238E27FC236}">
                            <a16:creationId xmlns:a16="http://schemas.microsoft.com/office/drawing/2014/main" id="{DFA0B426-F30F-475E-9841-A07AF7B8E9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624" y="5877272"/>
                        <a:ext cx="67691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281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  <p:bldP spid="16" grpId="0"/>
      <p:bldP spid="18" grpId="0"/>
      <p:bldP spid="20" grpId="0"/>
      <p:bldP spid="22" grpId="0"/>
      <p:bldP spid="24" grpId="0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D8CD5-8D37-41DC-8B2C-B7483D99460D}"/>
              </a:ext>
            </a:extLst>
          </p:cNvPr>
          <p:cNvSpPr/>
          <p:nvPr/>
        </p:nvSpPr>
        <p:spPr>
          <a:xfrm>
            <a:off x="698090" y="619140"/>
            <a:ext cx="10795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Atoms or molecules which are exposed to light absorb light energy and may re-emit light in different directions with different intensity, and that depends on the molecular components of an object.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6CA0A-BFEF-432E-ABDB-38F9CACC1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7906" y="1341269"/>
            <a:ext cx="1321367" cy="130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931E4-B2FF-4C48-91A3-CFE933A0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410" y="1629301"/>
            <a:ext cx="1271755" cy="101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4F9F00D0-2275-4316-BDAD-42BF965C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0154" y="1629301"/>
            <a:ext cx="1325939" cy="99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1">
            <a:extLst>
              <a:ext uri="{FF2B5EF4-FFF2-40B4-BE49-F238E27FC236}">
                <a16:creationId xmlns:a16="http://schemas.microsoft.com/office/drawing/2014/main" id="{9B343438-ACF6-4CA1-B06D-39E97C935925}"/>
              </a:ext>
            </a:extLst>
          </p:cNvPr>
          <p:cNvSpPr txBox="1"/>
          <p:nvPr/>
        </p:nvSpPr>
        <p:spPr>
          <a:xfrm>
            <a:off x="1864328" y="6369630"/>
            <a:ext cx="857478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Color </a:t>
            </a:r>
            <a:r>
              <a:rPr lang="pt-BR" dirty="0" err="1"/>
              <a:t>selection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mainly</a:t>
            </a:r>
            <a:r>
              <a:rPr lang="pt-BR" dirty="0"/>
              <a:t> </a:t>
            </a:r>
            <a:r>
              <a:rPr lang="pt-BR" dirty="0" err="1"/>
              <a:t>dictated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chemical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structural</a:t>
            </a:r>
            <a:r>
              <a:rPr lang="pt-BR" dirty="0"/>
              <a:t> </a:t>
            </a:r>
            <a:r>
              <a:rPr lang="pt-BR" dirty="0" err="1"/>
              <a:t>composition</a:t>
            </a:r>
            <a:r>
              <a:rPr lang="pt-BR" dirty="0"/>
              <a:t> of </a:t>
            </a:r>
            <a:r>
              <a:rPr lang="pt-BR" dirty="0" err="1"/>
              <a:t>an</a:t>
            </a:r>
            <a:r>
              <a:rPr lang="pt-BR" dirty="0"/>
              <a:t> </a:t>
            </a:r>
            <a:r>
              <a:rPr lang="pt-BR" dirty="0" err="1"/>
              <a:t>object</a:t>
            </a:r>
            <a:endParaRPr lang="pt-BR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1AF4DE-2AF0-4150-A4C2-F82501DEA873}"/>
              </a:ext>
            </a:extLst>
          </p:cNvPr>
          <p:cNvGrpSpPr/>
          <p:nvPr/>
        </p:nvGrpSpPr>
        <p:grpSpPr>
          <a:xfrm>
            <a:off x="2679693" y="2781429"/>
            <a:ext cx="6441141" cy="3326647"/>
            <a:chOff x="2679693" y="2781429"/>
            <a:chExt cx="6441141" cy="3326647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3F4F490-F189-4E41-BB37-423D28A7D90F}"/>
                </a:ext>
              </a:extLst>
            </p:cNvPr>
            <p:cNvSpPr txBox="1"/>
            <p:nvPr/>
          </p:nvSpPr>
          <p:spPr>
            <a:xfrm>
              <a:off x="2679693" y="2797765"/>
              <a:ext cx="2237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B050"/>
                  </a:solidFill>
                </a:rPr>
                <a:t>Chlorophyl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  <a:r>
                <a:rPr lang="en-US" dirty="0"/>
                <a:t>/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Licopene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A35948D-B838-4E75-BA58-647AD5CC84BA}"/>
                </a:ext>
              </a:extLst>
            </p:cNvPr>
            <p:cNvSpPr txBox="1"/>
            <p:nvPr/>
          </p:nvSpPr>
          <p:spPr>
            <a:xfrm>
              <a:off x="7674410" y="2781429"/>
              <a:ext cx="1239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accent1">
                      <a:lumMod val="75000"/>
                    </a:schemeClr>
                  </a:solidFill>
                </a:rPr>
                <a:t>Antocyanin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" name="CaixaDeTexto 9">
              <a:extLst>
                <a:ext uri="{FF2B5EF4-FFF2-40B4-BE49-F238E27FC236}">
                  <a16:creationId xmlns:a16="http://schemas.microsoft.com/office/drawing/2014/main" id="{A8F8D9A8-E219-4BC0-AE2E-F975F166B66A}"/>
                </a:ext>
              </a:extLst>
            </p:cNvPr>
            <p:cNvSpPr txBox="1"/>
            <p:nvPr/>
          </p:nvSpPr>
          <p:spPr>
            <a:xfrm>
              <a:off x="5586178" y="2790721"/>
              <a:ext cx="768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>
                  <a:solidFill>
                    <a:srgbClr val="FFC000"/>
                  </a:solidFill>
                </a:rPr>
                <a:t>Lutein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21F66649-4A7C-48A8-BD3B-079866FA0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050" t="15960" r="82150" b="18521"/>
            <a:stretch>
              <a:fillRect/>
            </a:stretch>
          </p:blipFill>
          <p:spPr bwMode="auto">
            <a:xfrm>
              <a:off x="2856138" y="3222768"/>
              <a:ext cx="1152128" cy="2808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m 24" descr="500px-Lycopene.svg.png">
              <a:extLst>
                <a:ext uri="{FF2B5EF4-FFF2-40B4-BE49-F238E27FC236}">
                  <a16:creationId xmlns:a16="http://schemas.microsoft.com/office/drawing/2014/main" id="{8C071B7F-0C84-49E0-A6C1-BECC7F6E2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5400000">
              <a:off x="2879754" y="4495297"/>
              <a:ext cx="2859612" cy="314557"/>
            </a:xfrm>
            <a:prstGeom prst="rect">
              <a:avLst/>
            </a:prstGeom>
          </p:spPr>
        </p:pic>
        <p:pic>
          <p:nvPicPr>
            <p:cNvPr id="12" name="Imagem 25" descr="500px-Luteine_-_Lutein.svg.png">
              <a:extLst>
                <a:ext uri="{FF2B5EF4-FFF2-40B4-BE49-F238E27FC236}">
                  <a16:creationId xmlns:a16="http://schemas.microsoft.com/office/drawing/2014/main" id="{24E48DD3-8BFF-4B24-95B9-97439838E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4653346" y="4376892"/>
              <a:ext cx="2885306" cy="577061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0CC6A761-7410-46A2-B9A9-7E5D16C6B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1841" t="16800" r="64826" b="43721"/>
            <a:stretch>
              <a:fillRect/>
            </a:stretch>
          </p:blipFill>
          <p:spPr bwMode="auto">
            <a:xfrm>
              <a:off x="7680674" y="3294777"/>
              <a:ext cx="1440160" cy="106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AECDFAC-2BFB-49A9-8956-EA116FCD6B6C}"/>
              </a:ext>
            </a:extLst>
          </p:cNvPr>
          <p:cNvSpPr/>
          <p:nvPr/>
        </p:nvSpPr>
        <p:spPr>
          <a:xfrm>
            <a:off x="7247848" y="5068724"/>
            <a:ext cx="441160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selective absorption of certain colors, determines the color of most objects with some modification by elastic scattering.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ACE5EE-CB29-4C65-A43D-AE4567F1021E}"/>
              </a:ext>
            </a:extLst>
          </p:cNvPr>
          <p:cNvSpPr txBox="1"/>
          <p:nvPr/>
        </p:nvSpPr>
        <p:spPr>
          <a:xfrm>
            <a:off x="4709071" y="87090"/>
            <a:ext cx="2773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Spectral </a:t>
            </a:r>
            <a:r>
              <a:rPr lang="en-US" sz="2400" dirty="0" err="1">
                <a:solidFill>
                  <a:schemeClr val="accent1"/>
                </a:solidFill>
              </a:rPr>
              <a:t>absoroption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1AA1C6-B378-418D-A620-D7E8EFE04243}"/>
              </a:ext>
            </a:extLst>
          </p:cNvPr>
          <p:cNvSpPr/>
          <p:nvPr/>
        </p:nvSpPr>
        <p:spPr>
          <a:xfrm>
            <a:off x="2541548" y="2765365"/>
            <a:ext cx="7126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Matter</a:t>
            </a:r>
            <a:r>
              <a:rPr lang="en-US" dirty="0"/>
              <a:t>: An entity that occupies space and possesses a non-zero rest mass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F9B7A9-98DE-4A8F-9C44-86AEC35C369A}"/>
              </a:ext>
            </a:extLst>
          </p:cNvPr>
          <p:cNvSpPr/>
          <p:nvPr/>
        </p:nvSpPr>
        <p:spPr>
          <a:xfrm>
            <a:off x="520783" y="3578060"/>
            <a:ext cx="56361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Interactions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/>
              <a:t>Molecules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define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Interactions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/>
              <a:t>Atoms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define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Interactions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/>
              <a:t>Protons, neutrons, electrons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define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b="1" dirty="0"/>
          </a:p>
          <a:p>
            <a:endParaRPr lang="en-US" b="1" dirty="0"/>
          </a:p>
          <a:p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Interactions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dirty="0" err="1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/>
              <a:t>Quarks, gluons, mesons, etc.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define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6258BC00-7BAE-400A-9DD0-A9E0027551B0}"/>
              </a:ext>
            </a:extLst>
          </p:cNvPr>
          <p:cNvSpPr/>
          <p:nvPr/>
        </p:nvSpPr>
        <p:spPr>
          <a:xfrm>
            <a:off x="2776685" y="5695407"/>
            <a:ext cx="287383" cy="304800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D346410C-2A03-409E-897D-72BD6303E0F4}"/>
              </a:ext>
            </a:extLst>
          </p:cNvPr>
          <p:cNvSpPr/>
          <p:nvPr/>
        </p:nvSpPr>
        <p:spPr>
          <a:xfrm>
            <a:off x="2776685" y="4856821"/>
            <a:ext cx="287383" cy="304800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9C2522A4-E4A7-4639-9A87-126D574A9FA7}"/>
              </a:ext>
            </a:extLst>
          </p:cNvPr>
          <p:cNvSpPr/>
          <p:nvPr/>
        </p:nvSpPr>
        <p:spPr>
          <a:xfrm>
            <a:off x="2776685" y="4065041"/>
            <a:ext cx="287383" cy="304800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0169E812-C0B4-46C4-8438-51682A4D6B5C}"/>
              </a:ext>
            </a:extLst>
          </p:cNvPr>
          <p:cNvSpPr/>
          <p:nvPr/>
        </p:nvSpPr>
        <p:spPr>
          <a:xfrm>
            <a:off x="2784044" y="3202384"/>
            <a:ext cx="287383" cy="304800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70B917D6-D803-450E-BFB2-529D648E696C}"/>
              </a:ext>
            </a:extLst>
          </p:cNvPr>
          <p:cNvSpPr/>
          <p:nvPr/>
        </p:nvSpPr>
        <p:spPr>
          <a:xfrm>
            <a:off x="9875531" y="5425440"/>
            <a:ext cx="296092" cy="827315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8B0EF058-0220-4C80-AB5B-A9AE26D3C9F4}"/>
              </a:ext>
            </a:extLst>
          </p:cNvPr>
          <p:cNvSpPr/>
          <p:nvPr/>
        </p:nvSpPr>
        <p:spPr>
          <a:xfrm>
            <a:off x="9884239" y="2995750"/>
            <a:ext cx="296092" cy="2429691"/>
          </a:xfrm>
          <a:prstGeom prst="up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1D907609-4DE2-4E77-93C5-80312BFAD075}"/>
              </a:ext>
            </a:extLst>
          </p:cNvPr>
          <p:cNvSpPr/>
          <p:nvPr/>
        </p:nvSpPr>
        <p:spPr>
          <a:xfrm>
            <a:off x="9884238" y="1275807"/>
            <a:ext cx="296092" cy="1700352"/>
          </a:xfrm>
          <a:prstGeom prst="up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38F3E-7D16-4C44-86A6-14E28E849718}"/>
              </a:ext>
            </a:extLst>
          </p:cNvPr>
          <p:cNvSpPr txBox="1"/>
          <p:nvPr/>
        </p:nvSpPr>
        <p:spPr>
          <a:xfrm>
            <a:off x="10112119" y="5654431"/>
            <a:ext cx="141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Strong forces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F922C4-0A25-466B-8C05-025427DC764F}"/>
              </a:ext>
            </a:extLst>
          </p:cNvPr>
          <p:cNvSpPr txBox="1"/>
          <p:nvPr/>
        </p:nvSpPr>
        <p:spPr>
          <a:xfrm>
            <a:off x="10112119" y="4032775"/>
            <a:ext cx="188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Electromagnetism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54B793-A488-4A83-9CE6-BB9E735ABC81}"/>
              </a:ext>
            </a:extLst>
          </p:cNvPr>
          <p:cNvSpPr txBox="1"/>
          <p:nvPr/>
        </p:nvSpPr>
        <p:spPr>
          <a:xfrm>
            <a:off x="10129537" y="2353384"/>
            <a:ext cx="85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Gravity</a:t>
            </a:r>
            <a:endParaRPr lang="en-US" dirty="0"/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7CDCB700-DFEF-409C-895E-3F46642574F5}"/>
              </a:ext>
            </a:extLst>
          </p:cNvPr>
          <p:cNvSpPr/>
          <p:nvPr/>
        </p:nvSpPr>
        <p:spPr>
          <a:xfrm>
            <a:off x="10129537" y="5240776"/>
            <a:ext cx="296092" cy="369332"/>
          </a:xfrm>
          <a:prstGeom prst="upDownArrow">
            <a:avLst/>
          </a:prstGeom>
          <a:solidFill>
            <a:srgbClr val="F7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10D29-AED7-4E7A-A338-0852579F4701}"/>
              </a:ext>
            </a:extLst>
          </p:cNvPr>
          <p:cNvSpPr txBox="1"/>
          <p:nvPr/>
        </p:nvSpPr>
        <p:spPr>
          <a:xfrm>
            <a:off x="10425628" y="5232064"/>
            <a:ext cx="1331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Weak</a:t>
            </a:r>
            <a:r>
              <a:rPr lang="pt-BR" dirty="0"/>
              <a:t> forces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D80C3-B389-4CA6-A916-0EEB6EEB8DF2}"/>
              </a:ext>
            </a:extLst>
          </p:cNvPr>
          <p:cNvSpPr txBox="1"/>
          <p:nvPr/>
        </p:nvSpPr>
        <p:spPr>
          <a:xfrm>
            <a:off x="2267075" y="87090"/>
            <a:ext cx="765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Matter and the four observed </a:t>
            </a:r>
            <a:r>
              <a:rPr lang="en-US" sz="2400" u="sng" dirty="0">
                <a:solidFill>
                  <a:schemeClr val="accent1"/>
                </a:solidFill>
              </a:rPr>
              <a:t>fundamental forces </a:t>
            </a:r>
            <a:r>
              <a:rPr lang="en-US" sz="2400" dirty="0">
                <a:solidFill>
                  <a:schemeClr val="accent1"/>
                </a:solidFill>
              </a:rPr>
              <a:t>in physics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68D736-5280-4A5D-919B-AC2A9E14B7C4}"/>
              </a:ext>
            </a:extLst>
          </p:cNvPr>
          <p:cNvSpPr/>
          <p:nvPr/>
        </p:nvSpPr>
        <p:spPr>
          <a:xfrm>
            <a:off x="1970789" y="1082541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Single or Multibody system</a:t>
            </a:r>
            <a:endParaRPr lang="en-US" dirty="0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0936A831-0F7B-49ED-A6B1-5440D983EF0F}"/>
              </a:ext>
            </a:extLst>
          </p:cNvPr>
          <p:cNvSpPr/>
          <p:nvPr/>
        </p:nvSpPr>
        <p:spPr>
          <a:xfrm>
            <a:off x="2784044" y="1519560"/>
            <a:ext cx="287383" cy="1210367"/>
          </a:xfrm>
          <a:prstGeom prst="up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79082C-7D7E-4B74-BC6A-940C4C686A16}"/>
              </a:ext>
            </a:extLst>
          </p:cNvPr>
          <p:cNvCxnSpPr>
            <a:endCxn id="14" idx="0"/>
          </p:cNvCxnSpPr>
          <p:nvPr/>
        </p:nvCxnSpPr>
        <p:spPr>
          <a:xfrm>
            <a:off x="6017623" y="5425440"/>
            <a:ext cx="3924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2BC607-C075-4485-99EF-CF66872A88DF}"/>
              </a:ext>
            </a:extLst>
          </p:cNvPr>
          <p:cNvCxnSpPr/>
          <p:nvPr/>
        </p:nvCxnSpPr>
        <p:spPr>
          <a:xfrm>
            <a:off x="6017623" y="6252755"/>
            <a:ext cx="3924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19A56D-022E-4DDE-A020-F80B6CFA8757}"/>
              </a:ext>
            </a:extLst>
          </p:cNvPr>
          <p:cNvCxnSpPr/>
          <p:nvPr/>
        </p:nvCxnSpPr>
        <p:spPr>
          <a:xfrm>
            <a:off x="9534626" y="2985037"/>
            <a:ext cx="43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row: Up 32">
            <a:extLst>
              <a:ext uri="{FF2B5EF4-FFF2-40B4-BE49-F238E27FC236}">
                <a16:creationId xmlns:a16="http://schemas.microsoft.com/office/drawing/2014/main" id="{62BF17F5-DF23-4C01-B07B-731AB5CD1190}"/>
              </a:ext>
            </a:extLst>
          </p:cNvPr>
          <p:cNvSpPr/>
          <p:nvPr/>
        </p:nvSpPr>
        <p:spPr>
          <a:xfrm flipV="1">
            <a:off x="3064068" y="5695407"/>
            <a:ext cx="287383" cy="3048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C29960D0-B534-4A4E-9741-636F8893DE7B}"/>
              </a:ext>
            </a:extLst>
          </p:cNvPr>
          <p:cNvSpPr/>
          <p:nvPr/>
        </p:nvSpPr>
        <p:spPr>
          <a:xfrm flipV="1">
            <a:off x="3064068" y="4856821"/>
            <a:ext cx="287383" cy="3048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E4CECE70-25A1-4546-A3D7-F3B173EB37B5}"/>
              </a:ext>
            </a:extLst>
          </p:cNvPr>
          <p:cNvSpPr/>
          <p:nvPr/>
        </p:nvSpPr>
        <p:spPr>
          <a:xfrm flipV="1">
            <a:off x="3064068" y="4065041"/>
            <a:ext cx="287383" cy="3048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86450382-9710-44A0-98B9-BE0ED5FCC9D4}"/>
              </a:ext>
            </a:extLst>
          </p:cNvPr>
          <p:cNvSpPr/>
          <p:nvPr/>
        </p:nvSpPr>
        <p:spPr>
          <a:xfrm flipV="1">
            <a:off x="3071427" y="3202384"/>
            <a:ext cx="287383" cy="30480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FF52ACC4-AA6D-452E-9F6C-197B0F340087}"/>
              </a:ext>
            </a:extLst>
          </p:cNvPr>
          <p:cNvSpPr/>
          <p:nvPr/>
        </p:nvSpPr>
        <p:spPr>
          <a:xfrm flipV="1">
            <a:off x="3071427" y="1519560"/>
            <a:ext cx="287383" cy="1210367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78C712C-8146-4EEB-A91C-E73D838771CC}"/>
              </a:ext>
            </a:extLst>
          </p:cNvPr>
          <p:cNvSpPr/>
          <p:nvPr/>
        </p:nvSpPr>
        <p:spPr>
          <a:xfrm>
            <a:off x="500449" y="6023763"/>
            <a:ext cx="210443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AF93119-6BF8-41A0-B2DA-36A59074CD34}"/>
              </a:ext>
            </a:extLst>
          </p:cNvPr>
          <p:cNvSpPr/>
          <p:nvPr/>
        </p:nvSpPr>
        <p:spPr>
          <a:xfrm>
            <a:off x="5341333" y="6000207"/>
            <a:ext cx="67629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CDF5F9-31BB-49D5-BAED-CA069991492B}"/>
              </a:ext>
            </a:extLst>
          </p:cNvPr>
          <p:cNvSpPr/>
          <p:nvPr/>
        </p:nvSpPr>
        <p:spPr>
          <a:xfrm>
            <a:off x="496271" y="5255232"/>
            <a:ext cx="210443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5E1FFB-EC07-4C2E-83D6-B332DFBBA4B9}"/>
              </a:ext>
            </a:extLst>
          </p:cNvPr>
          <p:cNvSpPr/>
          <p:nvPr/>
        </p:nvSpPr>
        <p:spPr>
          <a:xfrm>
            <a:off x="5337155" y="5231676"/>
            <a:ext cx="67629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0976C6-61F3-431C-9A24-59C379D47783}"/>
              </a:ext>
            </a:extLst>
          </p:cNvPr>
          <p:cNvSpPr/>
          <p:nvPr/>
        </p:nvSpPr>
        <p:spPr>
          <a:xfrm>
            <a:off x="496271" y="4298458"/>
            <a:ext cx="210443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A181DE-F7E4-4174-A210-9EE252D23A60}"/>
              </a:ext>
            </a:extLst>
          </p:cNvPr>
          <p:cNvSpPr/>
          <p:nvPr/>
        </p:nvSpPr>
        <p:spPr>
          <a:xfrm>
            <a:off x="3291948" y="4298457"/>
            <a:ext cx="67629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CF09D1-C19E-4AF6-8F1D-AAC89692D421}"/>
              </a:ext>
            </a:extLst>
          </p:cNvPr>
          <p:cNvSpPr/>
          <p:nvPr/>
        </p:nvSpPr>
        <p:spPr>
          <a:xfrm>
            <a:off x="520783" y="3567476"/>
            <a:ext cx="210443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2D66E86-509A-4CBF-8A6F-F59053D88258}"/>
              </a:ext>
            </a:extLst>
          </p:cNvPr>
          <p:cNvSpPr/>
          <p:nvPr/>
        </p:nvSpPr>
        <p:spPr>
          <a:xfrm>
            <a:off x="3630093" y="3577550"/>
            <a:ext cx="676290" cy="48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8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/>
      <p:bldP spid="24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119FD9-68B5-4156-8B6E-E89B11345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4" y="5741741"/>
            <a:ext cx="749089" cy="749089"/>
          </a:xfrm>
          <a:prstGeom prst="rect">
            <a:avLst/>
          </a:prstGeom>
        </p:spPr>
      </p:pic>
      <p:pic>
        <p:nvPicPr>
          <p:cNvPr id="9" name="Picture 8" descr="A picture containing necklace, drawing&#10;&#10;Description automatically generated">
            <a:extLst>
              <a:ext uri="{FF2B5EF4-FFF2-40B4-BE49-F238E27FC236}">
                <a16:creationId xmlns:a16="http://schemas.microsoft.com/office/drawing/2014/main" id="{AC85F49C-D102-48F8-8272-075CDD8BD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0" y="4230107"/>
            <a:ext cx="2085507" cy="1115760"/>
          </a:xfrm>
          <a:prstGeom prst="rect">
            <a:avLst/>
          </a:prstGeom>
        </p:spPr>
      </p:pic>
      <p:pic>
        <p:nvPicPr>
          <p:cNvPr id="11" name="Picture 10" descr="A picture containing chain, necklace&#10;&#10;Description automatically generated">
            <a:extLst>
              <a:ext uri="{FF2B5EF4-FFF2-40B4-BE49-F238E27FC236}">
                <a16:creationId xmlns:a16="http://schemas.microsoft.com/office/drawing/2014/main" id="{B9E9B311-3234-4CEF-AFB5-B7AAC2CCF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0" y="2382865"/>
            <a:ext cx="1493789" cy="1511833"/>
          </a:xfrm>
          <a:prstGeom prst="rect">
            <a:avLst/>
          </a:prstGeom>
        </p:spPr>
      </p:pic>
      <p:pic>
        <p:nvPicPr>
          <p:cNvPr id="13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191A537C-D558-45DC-B3E5-6268EA9E73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/>
          <a:stretch/>
        </p:blipFill>
        <p:spPr>
          <a:xfrm>
            <a:off x="1807000" y="1282558"/>
            <a:ext cx="1450829" cy="1080963"/>
          </a:xfrm>
          <a:prstGeom prst="rect">
            <a:avLst/>
          </a:prstGeom>
        </p:spPr>
      </p:pic>
      <p:pic>
        <p:nvPicPr>
          <p:cNvPr id="15" name="Picture 1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8FA9F6D0-584D-43F0-B475-845F8DAAD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97" y="877635"/>
            <a:ext cx="1213709" cy="1680519"/>
          </a:xfrm>
          <a:prstGeom prst="rect">
            <a:avLst/>
          </a:prstGeom>
        </p:spPr>
      </p:pic>
      <p:pic>
        <p:nvPicPr>
          <p:cNvPr id="17" name="Picture 16" descr="A picture containing table, photo, sitting, small&#10;&#10;Description automatically generated">
            <a:extLst>
              <a:ext uri="{FF2B5EF4-FFF2-40B4-BE49-F238E27FC236}">
                <a16:creationId xmlns:a16="http://schemas.microsoft.com/office/drawing/2014/main" id="{AC9AF8BB-5119-4276-A566-702F87510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28" y="1055808"/>
            <a:ext cx="1532495" cy="15324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897DF5-DCCE-43A5-A38B-9A2D743C3E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22" y="877635"/>
            <a:ext cx="2675988" cy="1516151"/>
          </a:xfrm>
          <a:prstGeom prst="rect">
            <a:avLst/>
          </a:prstGeom>
        </p:spPr>
      </p:pic>
      <p:pic>
        <p:nvPicPr>
          <p:cNvPr id="21" name="Picture 20" descr="A picture containing star, sitting, black, looking&#10;&#10;Description automatically generated">
            <a:extLst>
              <a:ext uri="{FF2B5EF4-FFF2-40B4-BE49-F238E27FC236}">
                <a16:creationId xmlns:a16="http://schemas.microsoft.com/office/drawing/2014/main" id="{35C51822-2DDF-4FB4-9C1E-0D401D747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31" y="2669578"/>
            <a:ext cx="2005766" cy="2005766"/>
          </a:xfrm>
          <a:prstGeom prst="rect">
            <a:avLst/>
          </a:prstGeom>
        </p:spPr>
      </p:pic>
      <p:pic>
        <p:nvPicPr>
          <p:cNvPr id="23" name="Picture 22" descr="A picture containing indoor, sitting, table, photo&#10;&#10;Description automatically generated">
            <a:extLst>
              <a:ext uri="{FF2B5EF4-FFF2-40B4-BE49-F238E27FC236}">
                <a16:creationId xmlns:a16="http://schemas.microsoft.com/office/drawing/2014/main" id="{723F61A6-1992-46D7-A283-198A80BC74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881" y="4943495"/>
            <a:ext cx="1791729" cy="17917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B73E36-DF19-4ADC-A3FD-A023F30EE4CA}"/>
              </a:ext>
            </a:extLst>
          </p:cNvPr>
          <p:cNvSpPr txBox="1"/>
          <p:nvPr/>
        </p:nvSpPr>
        <p:spPr>
          <a:xfrm>
            <a:off x="3690549" y="87090"/>
            <a:ext cx="4810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The Universe, in orders of magnitude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E9EDF5-12D7-4D9C-9ADE-6DE1FE61C47F}"/>
              </a:ext>
            </a:extLst>
          </p:cNvPr>
          <p:cNvSpPr txBox="1"/>
          <p:nvPr/>
        </p:nvSpPr>
        <p:spPr>
          <a:xfrm>
            <a:off x="1375982" y="636589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-15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15E474-6F12-47D6-B274-248DCE0E2375}"/>
              </a:ext>
            </a:extLst>
          </p:cNvPr>
          <p:cNvSpPr txBox="1"/>
          <p:nvPr/>
        </p:nvSpPr>
        <p:spPr>
          <a:xfrm>
            <a:off x="264117" y="5128015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-10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49B330-59ED-4D9C-886C-067C5F52E362}"/>
              </a:ext>
            </a:extLst>
          </p:cNvPr>
          <p:cNvSpPr txBox="1"/>
          <p:nvPr/>
        </p:nvSpPr>
        <p:spPr>
          <a:xfrm>
            <a:off x="373198" y="350407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-8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69D24A-07FE-449B-9C52-8311ADD8E232}"/>
              </a:ext>
            </a:extLst>
          </p:cNvPr>
          <p:cNvSpPr txBox="1"/>
          <p:nvPr/>
        </p:nvSpPr>
        <p:spPr>
          <a:xfrm>
            <a:off x="2747347" y="2096319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-5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EFFE8B-3FC2-4AC5-88AC-16B92FB47073}"/>
              </a:ext>
            </a:extLst>
          </p:cNvPr>
          <p:cNvSpPr txBox="1"/>
          <p:nvPr/>
        </p:nvSpPr>
        <p:spPr>
          <a:xfrm>
            <a:off x="3529039" y="258490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0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ED557A-6289-475C-8841-FD397E53C314}"/>
              </a:ext>
            </a:extLst>
          </p:cNvPr>
          <p:cNvSpPr txBox="1"/>
          <p:nvPr/>
        </p:nvSpPr>
        <p:spPr>
          <a:xfrm>
            <a:off x="7478627" y="2580053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7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32BF6C-D4D1-45B6-8F5A-07588DA1EFA9}"/>
              </a:ext>
            </a:extLst>
          </p:cNvPr>
          <p:cNvSpPr txBox="1"/>
          <p:nvPr/>
        </p:nvSpPr>
        <p:spPr>
          <a:xfrm>
            <a:off x="11052029" y="202105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10</a:t>
            </a:r>
            <a:r>
              <a:rPr lang="pt-BR" baseline="30000" dirty="0">
                <a:solidFill>
                  <a:schemeClr val="bg1"/>
                </a:solidFill>
              </a:rPr>
              <a:t>13</a:t>
            </a:r>
            <a:r>
              <a:rPr lang="pt-BR" dirty="0">
                <a:solidFill>
                  <a:schemeClr val="bg1"/>
                </a:solidFill>
              </a:rPr>
              <a:t>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303533-CFE8-4F83-899B-4DF26283236C}"/>
              </a:ext>
            </a:extLst>
          </p:cNvPr>
          <p:cNvSpPr txBox="1"/>
          <p:nvPr/>
        </p:nvSpPr>
        <p:spPr>
          <a:xfrm>
            <a:off x="9918031" y="428890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10</a:t>
            </a:r>
            <a:r>
              <a:rPr lang="pt-BR" baseline="30000" dirty="0">
                <a:solidFill>
                  <a:schemeClr val="bg1"/>
                </a:solidFill>
              </a:rPr>
              <a:t>21</a:t>
            </a:r>
            <a:r>
              <a:rPr lang="pt-BR" dirty="0">
                <a:solidFill>
                  <a:schemeClr val="bg1"/>
                </a:solidFill>
              </a:rPr>
              <a:t>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8ACD2B-2180-4C14-B854-F2DB882929B5}"/>
              </a:ext>
            </a:extLst>
          </p:cNvPr>
          <p:cNvSpPr txBox="1"/>
          <p:nvPr/>
        </p:nvSpPr>
        <p:spPr>
          <a:xfrm>
            <a:off x="10507223" y="59470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10</a:t>
            </a:r>
            <a:r>
              <a:rPr lang="pt-BR" baseline="30000" dirty="0">
                <a:solidFill>
                  <a:schemeClr val="bg1"/>
                </a:solidFill>
              </a:rPr>
              <a:t>26</a:t>
            </a:r>
            <a:r>
              <a:rPr lang="pt-BR" dirty="0">
                <a:solidFill>
                  <a:schemeClr val="bg1"/>
                </a:solidFill>
              </a:rPr>
              <a:t>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C778DC-0597-4EA7-9ACC-47F48EAE4850}"/>
              </a:ext>
            </a:extLst>
          </p:cNvPr>
          <p:cNvSpPr txBox="1"/>
          <p:nvPr/>
        </p:nvSpPr>
        <p:spPr>
          <a:xfrm>
            <a:off x="316089" y="636589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Nucleus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51A7DC-0DBC-4E69-8B29-2579CA94A035}"/>
              </a:ext>
            </a:extLst>
          </p:cNvPr>
          <p:cNvSpPr txBox="1"/>
          <p:nvPr/>
        </p:nvSpPr>
        <p:spPr>
          <a:xfrm>
            <a:off x="168142" y="4341517"/>
            <a:ext cx="692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Atom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1D924B-82D3-4F1A-A23E-35016EF6CB29}"/>
              </a:ext>
            </a:extLst>
          </p:cNvPr>
          <p:cNvSpPr txBox="1"/>
          <p:nvPr/>
        </p:nvSpPr>
        <p:spPr>
          <a:xfrm>
            <a:off x="50611" y="2065595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Protein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3C6C42-1DEE-4DD6-B33C-F28FCDF56E99}"/>
              </a:ext>
            </a:extLst>
          </p:cNvPr>
          <p:cNvSpPr txBox="1"/>
          <p:nvPr/>
        </p:nvSpPr>
        <p:spPr>
          <a:xfrm>
            <a:off x="2135765" y="877635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Cell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6882E5-0D98-4621-A253-038FF102E8C8}"/>
              </a:ext>
            </a:extLst>
          </p:cNvPr>
          <p:cNvSpPr txBox="1"/>
          <p:nvPr/>
        </p:nvSpPr>
        <p:spPr>
          <a:xfrm>
            <a:off x="3462514" y="61600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Human</a:t>
            </a:r>
            <a:endParaRPr lang="en-US" dirty="0"/>
          </a:p>
        </p:txBody>
      </p:sp>
      <p:pic>
        <p:nvPicPr>
          <p:cNvPr id="44" name="Picture 43" descr="A close up of a map&#10;&#10;Description automatically generated">
            <a:extLst>
              <a:ext uri="{FF2B5EF4-FFF2-40B4-BE49-F238E27FC236}">
                <a16:creationId xmlns:a16="http://schemas.microsoft.com/office/drawing/2014/main" id="{1CB89A5C-CE38-4A02-B69E-7EE9A4553A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90" y="1030737"/>
            <a:ext cx="1826917" cy="16101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3F856B-6B8D-4946-82BF-B0A02E64FC6E}"/>
              </a:ext>
            </a:extLst>
          </p:cNvPr>
          <p:cNvSpPr txBox="1"/>
          <p:nvPr/>
        </p:nvSpPr>
        <p:spPr>
          <a:xfrm>
            <a:off x="6068496" y="2352844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</a:t>
            </a:r>
            <a:r>
              <a:rPr lang="pt-BR" baseline="30000" dirty="0"/>
              <a:t>4</a:t>
            </a:r>
            <a:r>
              <a:rPr lang="pt-BR" dirty="0"/>
              <a:t> m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EB82BF-0160-4752-AA02-10C5E93C4BEA}"/>
              </a:ext>
            </a:extLst>
          </p:cNvPr>
          <p:cNvSpPr txBox="1"/>
          <p:nvPr/>
        </p:nvSpPr>
        <p:spPr>
          <a:xfrm>
            <a:off x="5969109" y="9231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Country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014994-4927-4397-BA16-9FF80348197C}"/>
              </a:ext>
            </a:extLst>
          </p:cNvPr>
          <p:cNvSpPr txBox="1"/>
          <p:nvPr/>
        </p:nvSpPr>
        <p:spPr>
          <a:xfrm>
            <a:off x="7436744" y="763505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Planet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64D62F-E5F0-4242-B74D-3742D7F1392B}"/>
              </a:ext>
            </a:extLst>
          </p:cNvPr>
          <p:cNvSpPr txBox="1"/>
          <p:nvPr/>
        </p:nvSpPr>
        <p:spPr>
          <a:xfrm>
            <a:off x="9125724" y="2039929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Solar </a:t>
            </a:r>
            <a:r>
              <a:rPr lang="pt-BR" dirty="0">
                <a:solidFill>
                  <a:schemeClr val="bg1"/>
                </a:solidFill>
              </a:rPr>
              <a:t>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B5AF79-83C2-4579-AE1D-78BFD6CA5747}"/>
              </a:ext>
            </a:extLst>
          </p:cNvPr>
          <p:cNvSpPr txBox="1"/>
          <p:nvPr/>
        </p:nvSpPr>
        <p:spPr>
          <a:xfrm>
            <a:off x="9874697" y="2640901"/>
            <a:ext cx="112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Milky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way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81AF6E-CB4D-4172-8878-C5FFD4381783}"/>
              </a:ext>
            </a:extLst>
          </p:cNvPr>
          <p:cNvSpPr txBox="1"/>
          <p:nvPr/>
        </p:nvSpPr>
        <p:spPr>
          <a:xfrm>
            <a:off x="10594220" y="5309565"/>
            <a:ext cx="165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Visible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univ</a:t>
            </a:r>
            <a:r>
              <a:rPr lang="pt-BR" dirty="0" err="1"/>
              <a:t>erse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Arrow: Curved Down 49">
            <a:extLst>
              <a:ext uri="{FF2B5EF4-FFF2-40B4-BE49-F238E27FC236}">
                <a16:creationId xmlns:a16="http://schemas.microsoft.com/office/drawing/2014/main" id="{B43243F4-2FFD-4A78-83BF-A4BE1228CCC2}"/>
              </a:ext>
            </a:extLst>
          </p:cNvPr>
          <p:cNvSpPr/>
          <p:nvPr/>
        </p:nvSpPr>
        <p:spPr>
          <a:xfrm>
            <a:off x="2978299" y="3582205"/>
            <a:ext cx="6235401" cy="1912512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8FD906-8A06-457D-8866-BC49DB40D0F7}"/>
              </a:ext>
            </a:extLst>
          </p:cNvPr>
          <p:cNvSpPr txBox="1"/>
          <p:nvPr/>
        </p:nvSpPr>
        <p:spPr>
          <a:xfrm>
            <a:off x="2509582" y="5470136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err="1"/>
              <a:t>Small</a:t>
            </a:r>
            <a:endParaRPr lang="en-US" sz="4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3B6A24-8DD2-4FB0-9051-5E98CA58733A}"/>
              </a:ext>
            </a:extLst>
          </p:cNvPr>
          <p:cNvSpPr txBox="1"/>
          <p:nvPr/>
        </p:nvSpPr>
        <p:spPr>
          <a:xfrm>
            <a:off x="8260274" y="5463298"/>
            <a:ext cx="8867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/>
              <a:t>Big</a:t>
            </a:r>
            <a:endParaRPr lang="en-US" sz="4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FF6520-DFD5-4DCA-8526-F1E366912A30}"/>
              </a:ext>
            </a:extLst>
          </p:cNvPr>
          <p:cNvSpPr txBox="1"/>
          <p:nvPr/>
        </p:nvSpPr>
        <p:spPr>
          <a:xfrm>
            <a:off x="3599226" y="6365892"/>
            <a:ext cx="499354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much</a:t>
            </a:r>
            <a:r>
              <a:rPr lang="pt-BR" dirty="0"/>
              <a:t> DNA do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in </a:t>
            </a:r>
            <a:r>
              <a:rPr lang="pt-BR" dirty="0" err="1"/>
              <a:t>our</a:t>
            </a:r>
            <a:r>
              <a:rPr lang="pt-BR" dirty="0"/>
              <a:t> </a:t>
            </a:r>
            <a:r>
              <a:rPr lang="pt-BR" dirty="0" err="1"/>
              <a:t>body</a:t>
            </a:r>
            <a:r>
              <a:rPr lang="pt-BR" dirty="0"/>
              <a:t>, in </a:t>
            </a:r>
            <a:r>
              <a:rPr lang="pt-BR" dirty="0" err="1"/>
              <a:t>length</a:t>
            </a:r>
            <a:r>
              <a:rPr lang="pt-BR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5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BC56DF-74B9-4AC6-95DD-F7A3EB64A77C}"/>
              </a:ext>
            </a:extLst>
          </p:cNvPr>
          <p:cNvSpPr/>
          <p:nvPr/>
        </p:nvSpPr>
        <p:spPr>
          <a:xfrm>
            <a:off x="7704301" y="4081075"/>
            <a:ext cx="4366971" cy="2689373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3">
            <a:extLst>
              <a:ext uri="{FF2B5EF4-FFF2-40B4-BE49-F238E27FC236}">
                <a16:creationId xmlns:a16="http://schemas.microsoft.com/office/drawing/2014/main" id="{28FFC935-35FE-4C90-AEE3-B84430219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510" y="1318920"/>
            <a:ext cx="9956241" cy="2552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7D3DA3-F526-469B-B265-507C396E02BF}"/>
              </a:ext>
            </a:extLst>
          </p:cNvPr>
          <p:cNvSpPr txBox="1"/>
          <p:nvPr/>
        </p:nvSpPr>
        <p:spPr>
          <a:xfrm>
            <a:off x="4394933" y="87090"/>
            <a:ext cx="3402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Electromagnetic</a:t>
            </a:r>
            <a:r>
              <a:rPr lang="pt-BR" sz="2400" dirty="0">
                <a:solidFill>
                  <a:schemeClr val="accent1"/>
                </a:solidFill>
              </a:rPr>
              <a:t> radiation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6496BA-54B7-45FE-BE7A-094DF3C0AE29}"/>
                  </a:ext>
                </a:extLst>
              </p:cNvPr>
              <p:cNvSpPr txBox="1"/>
              <p:nvPr/>
            </p:nvSpPr>
            <p:spPr>
              <a:xfrm>
                <a:off x="1902291" y="552778"/>
                <a:ext cx="8387424" cy="4029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dirty="0"/>
                  <a:t>EM radiation </a:t>
                </a:r>
                <a:r>
                  <a:rPr lang="pt-BR" dirty="0" err="1"/>
                  <a:t>is</a:t>
                </a:r>
                <a:r>
                  <a:rPr lang="pt-BR" dirty="0"/>
                  <a:t> </a:t>
                </a:r>
                <a:r>
                  <a:rPr lang="pt-BR" dirty="0" err="1"/>
                  <a:t>basically</a:t>
                </a:r>
                <a:r>
                  <a:rPr lang="pt-BR" dirty="0"/>
                  <a:t> </a:t>
                </a:r>
                <a:r>
                  <a:rPr lang="pt-BR" dirty="0" err="1"/>
                  <a:t>oscilating</a:t>
                </a:r>
                <a:r>
                  <a:rPr lang="pt-BR" dirty="0"/>
                  <a:t> </a:t>
                </a:r>
                <a:r>
                  <a:rPr lang="pt-BR" dirty="0" err="1"/>
                  <a:t>disturbances</a:t>
                </a:r>
                <a:r>
                  <a:rPr lang="pt-BR" dirty="0"/>
                  <a:t> (</a:t>
                </a:r>
                <a:r>
                  <a:rPr lang="pt-BR" dirty="0" err="1"/>
                  <a:t>periodic</a:t>
                </a:r>
                <a:r>
                  <a:rPr lang="pt-BR" dirty="0"/>
                  <a:t> in </a:t>
                </a:r>
                <a:r>
                  <a:rPr lang="pt-BR" dirty="0" err="1"/>
                  <a:t>space</a:t>
                </a:r>
                <a:r>
                  <a:rPr lang="pt-BR" dirty="0"/>
                  <a:t> </a:t>
                </a:r>
                <a:r>
                  <a:rPr lang="pt-BR" dirty="0" err="1"/>
                  <a:t>and</a:t>
                </a:r>
                <a:r>
                  <a:rPr lang="pt-BR" dirty="0"/>
                  <a:t> time)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pt-BR" dirty="0"/>
                  <a:t> </a:t>
                </a:r>
                <a:r>
                  <a:rPr lang="pt-BR" dirty="0" err="1"/>
                  <a:t>and</a:t>
                </a:r>
                <a:r>
                  <a:rPr lang="pt-BR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pt-BR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6496BA-54B7-45FE-BE7A-094DF3C0A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291" y="552778"/>
                <a:ext cx="8387424" cy="402931"/>
              </a:xfrm>
              <a:prstGeom prst="rect">
                <a:avLst/>
              </a:prstGeom>
              <a:blipFill>
                <a:blip r:embed="rId4"/>
                <a:stretch>
                  <a:fillRect l="-145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C437489-DC3F-42E2-A580-776D65FDFC4F}"/>
              </a:ext>
            </a:extLst>
          </p:cNvPr>
          <p:cNvSpPr txBox="1"/>
          <p:nvPr/>
        </p:nvSpPr>
        <p:spPr>
          <a:xfrm>
            <a:off x="5378495" y="963288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EM </a:t>
            </a:r>
            <a:r>
              <a:rPr lang="pt-BR" dirty="0" err="1"/>
              <a:t>spectrum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0CD78A-72C4-4E6D-91F5-27FB93A6AE3D}"/>
                  </a:ext>
                </a:extLst>
              </p:cNvPr>
              <p:cNvSpPr txBox="1"/>
              <p:nvPr/>
            </p:nvSpPr>
            <p:spPr>
              <a:xfrm>
                <a:off x="379895" y="4211268"/>
                <a:ext cx="6284541" cy="9883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pt-B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𝒉𝒇</m:t>
                    </m:r>
                    <m:r>
                      <a:rPr lang="pt-B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  <m:f>
                      <m:fPr>
                        <m:ctrlPr>
                          <a:rPr lang="pt-B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lang="pt-B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den>
                    </m:f>
                  </m:oMath>
                </a14:m>
                <a:r>
                  <a:rPr lang="en-US" sz="2000" dirty="0"/>
                  <a:t>, [J, eV, </a:t>
                </a:r>
                <a:r>
                  <a:rPr lang="en-US" sz="2000" dirty="0" err="1"/>
                  <a:t>cal</a:t>
                </a:r>
                <a:r>
                  <a:rPr lang="en-US" sz="2000" dirty="0"/>
                  <a:t>]</a:t>
                </a:r>
              </a:p>
              <a:p>
                <a:pPr algn="ctr"/>
                <a:r>
                  <a:rPr lang="en-US" dirty="0"/>
                  <a:t>where</a:t>
                </a:r>
                <a:r>
                  <a:rPr lang="pt-BR" sz="1600" dirty="0"/>
                  <a:t>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t-BR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𝜇𝜀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/>
                  <a:t>  and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/>
                  <a:t> = </a:t>
                </a:r>
                <a:r>
                  <a:rPr lang="pt-BR" sz="2000" dirty="0"/>
                  <a:t>6.626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2000" dirty="0"/>
                  <a:t>10</a:t>
                </a:r>
                <a:r>
                  <a:rPr lang="pt-BR" sz="2000" baseline="30000" dirty="0"/>
                  <a:t>−34</a:t>
                </a:r>
                <a:r>
                  <a:rPr lang="pt-BR" sz="2000" dirty="0"/>
                  <a:t> </a:t>
                </a:r>
                <a:r>
                  <a:rPr lang="pt-BR" sz="2000" dirty="0" err="1"/>
                  <a:t>J·s</a:t>
                </a:r>
                <a:r>
                  <a:rPr lang="pt-BR" sz="2000" dirty="0"/>
                  <a:t> (</a:t>
                </a:r>
                <a:r>
                  <a:rPr lang="pt-BR" sz="2000" dirty="0" err="1"/>
                  <a:t>Planck´s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constant</a:t>
                </a:r>
                <a:r>
                  <a:rPr lang="pt-BR" sz="2000" dirty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0CD78A-72C4-4E6D-91F5-27FB93A6A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5" y="4211268"/>
                <a:ext cx="6284541" cy="9883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AB6264-9B39-4092-AEA4-AC1C253A293F}"/>
                  </a:ext>
                </a:extLst>
              </p:cNvPr>
              <p:cNvSpPr txBox="1"/>
              <p:nvPr/>
            </p:nvSpPr>
            <p:spPr>
              <a:xfrm>
                <a:off x="1691257" y="5539080"/>
                <a:ext cx="3661818" cy="4371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dirty="0"/>
                  <a:t>In vacum,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pt-BR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dirty="0"/>
                  <a:t> 3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dirty="0"/>
                  <a:t>10</a:t>
                </a:r>
                <a:r>
                  <a:rPr lang="pt-BR" baseline="30000" dirty="0"/>
                  <a:t>8</a:t>
                </a:r>
                <a:r>
                  <a:rPr lang="pt-BR" dirty="0"/>
                  <a:t> m.s</a:t>
                </a:r>
                <a:r>
                  <a:rPr lang="pt-BR" baseline="30000" dirty="0"/>
                  <a:t>-1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AB6264-9B39-4092-AEA4-AC1C253A2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257" y="5539080"/>
                <a:ext cx="3661818" cy="437171"/>
              </a:xfrm>
              <a:prstGeom prst="rect">
                <a:avLst/>
              </a:prstGeom>
              <a:blipFill>
                <a:blip r:embed="rId6"/>
                <a:stretch>
                  <a:fillRect l="-3827" t="-4225" r="-1498" b="-1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D3B6B5-91A0-4D74-A11B-61885046B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62" y="4151958"/>
            <a:ext cx="2652231" cy="25382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EB9611-2A66-43B4-94E7-3D343DA5DC7E}"/>
              </a:ext>
            </a:extLst>
          </p:cNvPr>
          <p:cNvSpPr txBox="1"/>
          <p:nvPr/>
        </p:nvSpPr>
        <p:spPr>
          <a:xfrm>
            <a:off x="10480786" y="4788982"/>
            <a:ext cx="1590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 </a:t>
            </a:r>
            <a:r>
              <a:rPr lang="pt-BR" dirty="0"/>
              <a:t> A </a:t>
            </a:r>
            <a:r>
              <a:rPr lang="pt-BR" b="1" dirty="0" err="1"/>
              <a:t>photon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quantum of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force </a:t>
            </a:r>
            <a:r>
              <a:rPr lang="pt-BR" dirty="0" err="1"/>
              <a:t>carrier</a:t>
            </a:r>
            <a:r>
              <a:rPr lang="pt-BR" dirty="0"/>
              <a:t> of EM radiation </a:t>
            </a:r>
            <a:endParaRPr lang="en-US" dirty="0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F60987F9-FCB3-43AE-91E2-608E6B037D85}"/>
              </a:ext>
            </a:extLst>
          </p:cNvPr>
          <p:cNvSpPr/>
          <p:nvPr/>
        </p:nvSpPr>
        <p:spPr>
          <a:xfrm rot="4994823">
            <a:off x="9119839" y="5109806"/>
            <a:ext cx="398834" cy="56420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9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4" grpId="0"/>
      <p:bldP spid="18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3" descr="wave_anim_1_.gif">
            <a:extLst>
              <a:ext uri="{FF2B5EF4-FFF2-40B4-BE49-F238E27FC236}">
                <a16:creationId xmlns:a16="http://schemas.microsoft.com/office/drawing/2014/main" id="{5B229080-E79A-4B3A-8314-2F8A31BB95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63169">
            <a:off x="-724877" y="3719173"/>
            <a:ext cx="7185811" cy="3832433"/>
          </a:xfrm>
          <a:prstGeom prst="rect">
            <a:avLst/>
          </a:prstGeom>
          <a:ln>
            <a:noFill/>
          </a:ln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96E34917-B9AE-44B8-891C-7D978736A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8655"/>
          <a:stretch/>
        </p:blipFill>
        <p:spPr bwMode="auto">
          <a:xfrm>
            <a:off x="2044182" y="3047746"/>
            <a:ext cx="2856493" cy="231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11">
                <a:extLst>
                  <a:ext uri="{FF2B5EF4-FFF2-40B4-BE49-F238E27FC236}">
                    <a16:creationId xmlns:a16="http://schemas.microsoft.com/office/drawing/2014/main" id="{31C3C12B-6455-4C5B-A5DB-759E6D9AC488}"/>
                  </a:ext>
                </a:extLst>
              </p:cNvPr>
              <p:cNvSpPr/>
              <p:nvPr/>
            </p:nvSpPr>
            <p:spPr>
              <a:xfrm>
                <a:off x="6535173" y="5063473"/>
                <a:ext cx="5112567" cy="860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/>
                  <a:t>The interaction between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/>
                  <a:t>and matter (atoms) is way more substantial. Dielectric polarizability is ~10</a:t>
                </a:r>
                <a:r>
                  <a:rPr lang="en-US" sz="1600" baseline="30000" dirty="0"/>
                  <a:t>6</a:t>
                </a:r>
                <a:r>
                  <a:rPr lang="en-US" sz="1600" dirty="0"/>
                  <a:t> greater than diamagnetic susceptibility (Electrodynamics).</a:t>
                </a:r>
                <a:endParaRPr lang="pt-BR" sz="1600" dirty="0"/>
              </a:p>
            </p:txBody>
          </p:sp>
        </mc:Choice>
        <mc:Fallback xmlns="">
          <p:sp>
            <p:nvSpPr>
              <p:cNvPr id="6" name="Retângulo 11">
                <a:extLst>
                  <a:ext uri="{FF2B5EF4-FFF2-40B4-BE49-F238E27FC236}">
                    <a16:creationId xmlns:a16="http://schemas.microsoft.com/office/drawing/2014/main" id="{31C3C12B-6455-4C5B-A5DB-759E6D9AC4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173" y="5063473"/>
                <a:ext cx="5112567" cy="860941"/>
              </a:xfrm>
              <a:prstGeom prst="rect">
                <a:avLst/>
              </a:prstGeom>
              <a:blipFill>
                <a:blip r:embed="rId4"/>
                <a:stretch>
                  <a:fillRect r="-1192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10">
                <a:extLst>
                  <a:ext uri="{FF2B5EF4-FFF2-40B4-BE49-F238E27FC236}">
                    <a16:creationId xmlns:a16="http://schemas.microsoft.com/office/drawing/2014/main" id="{10248FB3-DDA9-424B-BFF3-162C73169319}"/>
                  </a:ext>
                </a:extLst>
              </p:cNvPr>
              <p:cNvSpPr/>
              <p:nvPr/>
            </p:nvSpPr>
            <p:spPr>
              <a:xfrm>
                <a:off x="6672106" y="3587840"/>
                <a:ext cx="4572000" cy="115993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sz="1600" dirty="0"/>
                  <a:t>The </a:t>
                </a:r>
                <a:r>
                  <a:rPr lang="en-US" sz="1600" dirty="0">
                    <a:solidFill>
                      <a:srgbClr val="FF0000"/>
                    </a:solidFill>
                  </a:rPr>
                  <a:t>electric field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/>
                  <a:t>is perpendicular to the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magnetic field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sz="1600" dirty="0"/>
                  <a:t>and both oscillate perpendicularly to the propagation vector </a:t>
                </a:r>
                <a:r>
                  <a:rPr lang="en-US" sz="1600" b="1" u="sng" dirty="0"/>
                  <a:t>s</a:t>
                </a:r>
                <a:r>
                  <a:rPr lang="en-US" sz="1600" b="1" baseline="-25000" dirty="0"/>
                  <a:t>o</a:t>
                </a:r>
                <a:r>
                  <a:rPr lang="en-US" sz="1600" b="1" dirty="0"/>
                  <a:t>, </a:t>
                </a:r>
                <a:r>
                  <a:rPr lang="en-US" sz="1600" dirty="0"/>
                  <a:t>with a </a:t>
                </a:r>
                <a:r>
                  <a:rPr lang="en-US" sz="1600" dirty="0">
                    <a:solidFill>
                      <a:schemeClr val="accent3">
                        <a:lumMod val="75000"/>
                      </a:schemeClr>
                    </a:solidFill>
                  </a:rPr>
                  <a:t>wavelength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600" dirty="0"/>
                  <a:t>, and </a:t>
                </a:r>
                <a:r>
                  <a:rPr lang="en-US" sz="1600" dirty="0">
                    <a:solidFill>
                      <a:srgbClr val="7030A0"/>
                    </a:solidFill>
                  </a:rPr>
                  <a:t>phase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600" dirty="0"/>
                  <a:t>.</a:t>
                </a:r>
                <a:endParaRPr lang="en-US" sz="1600" dirty="0">
                  <a:effectLst/>
                </a:endParaRPr>
              </a:p>
            </p:txBody>
          </p:sp>
        </mc:Choice>
        <mc:Fallback xmlns="">
          <p:sp>
            <p:nvSpPr>
              <p:cNvPr id="7" name="Retângulo 10">
                <a:extLst>
                  <a:ext uri="{FF2B5EF4-FFF2-40B4-BE49-F238E27FC236}">
                    <a16:creationId xmlns:a16="http://schemas.microsoft.com/office/drawing/2014/main" id="{10248FB3-DDA9-424B-BFF3-162C73169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106" y="3587840"/>
                <a:ext cx="4572000" cy="1159933"/>
              </a:xfrm>
              <a:prstGeom prst="rect">
                <a:avLst/>
              </a:prstGeom>
              <a:blipFill>
                <a:blip r:embed="rId5"/>
                <a:stretch>
                  <a:fillRect r="-133" b="-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8">
            <a:extLst>
              <a:ext uri="{FF2B5EF4-FFF2-40B4-BE49-F238E27FC236}">
                <a16:creationId xmlns:a16="http://schemas.microsoft.com/office/drawing/2014/main" id="{FDDED6CB-3562-4DED-9EC6-1435B5F707C7}"/>
              </a:ext>
            </a:extLst>
          </p:cNvPr>
          <p:cNvSpPr txBox="1"/>
          <p:nvPr/>
        </p:nvSpPr>
        <p:spPr>
          <a:xfrm>
            <a:off x="2515692" y="3218508"/>
            <a:ext cx="347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EM wave</a:t>
            </a:r>
          </a:p>
        </p:txBody>
      </p:sp>
      <p:pic>
        <p:nvPicPr>
          <p:cNvPr id="9" name="Imagem 3">
            <a:extLst>
              <a:ext uri="{FF2B5EF4-FFF2-40B4-BE49-F238E27FC236}">
                <a16:creationId xmlns:a16="http://schemas.microsoft.com/office/drawing/2014/main" id="{F8253C59-2874-4EA6-9616-CB58F27527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2464" y="463354"/>
            <a:ext cx="8007071" cy="2053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FC47C7-8772-4284-8A75-045BB8FB4EFB}"/>
              </a:ext>
            </a:extLst>
          </p:cNvPr>
          <p:cNvSpPr txBox="1"/>
          <p:nvPr/>
        </p:nvSpPr>
        <p:spPr>
          <a:xfrm>
            <a:off x="5378496" y="86597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EM </a:t>
            </a:r>
            <a:r>
              <a:rPr lang="pt-BR" b="1" dirty="0" err="1"/>
              <a:t>spectrum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409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B83CAC-9E2C-48A1-B459-40277720A848}"/>
              </a:ext>
            </a:extLst>
          </p:cNvPr>
          <p:cNvSpPr txBox="1"/>
          <p:nvPr/>
        </p:nvSpPr>
        <p:spPr>
          <a:xfrm>
            <a:off x="1568222" y="87090"/>
            <a:ext cx="9055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/>
                </a:solidFill>
              </a:rPr>
              <a:t>Lorentz Force </a:t>
            </a:r>
            <a:r>
              <a:rPr lang="pt-BR" sz="2400" dirty="0" err="1">
                <a:solidFill>
                  <a:schemeClr val="accent1"/>
                </a:solidFill>
              </a:rPr>
              <a:t>law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and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Maxwell's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equations</a:t>
            </a:r>
            <a:r>
              <a:rPr lang="pt-BR" sz="2400" dirty="0">
                <a:solidFill>
                  <a:schemeClr val="accent1"/>
                </a:solidFill>
              </a:rPr>
              <a:t>: </a:t>
            </a:r>
            <a:r>
              <a:rPr lang="pt-BR" sz="2400" dirty="0" err="1">
                <a:solidFill>
                  <a:schemeClr val="accent1"/>
                </a:solidFill>
              </a:rPr>
              <a:t>Classical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electromagnetism</a:t>
            </a:r>
            <a:endParaRPr lang="en-US" sz="2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274E-7A20-4686-A9AC-39D69935F0C7}"/>
                  </a:ext>
                </a:extLst>
              </p:cNvPr>
              <p:cNvSpPr txBox="1"/>
              <p:nvPr/>
            </p:nvSpPr>
            <p:spPr>
              <a:xfrm>
                <a:off x="1453994" y="3092514"/>
                <a:ext cx="9302483" cy="369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𝒒</m:t>
                    </m:r>
                    <m:d>
                      <m:dPr>
                        <m:ctrlPr>
                          <a:rPr lang="pt-BR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pt-BR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pt-BR" sz="20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pt-BR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  <m:r>
                          <a:rPr lang="pt-B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pt-B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</m:d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combination of electric and magnetic force on a point charge due to EM field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274E-7A20-4686-A9AC-39D69935F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994" y="3092514"/>
                <a:ext cx="9302483" cy="369781"/>
              </a:xfrm>
              <a:prstGeom prst="rect">
                <a:avLst/>
              </a:prstGeom>
              <a:blipFill>
                <a:blip r:embed="rId2"/>
                <a:stretch>
                  <a:fillRect l="-655" t="-1639" r="-1180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332E1E4-2684-4C8C-A2A7-01BFD638DDDA}"/>
              </a:ext>
            </a:extLst>
          </p:cNvPr>
          <p:cNvSpPr txBox="1"/>
          <p:nvPr/>
        </p:nvSpPr>
        <p:spPr>
          <a:xfrm>
            <a:off x="2795866" y="633488"/>
            <a:ext cx="660026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dirty="0" err="1"/>
              <a:t>Describe</a:t>
            </a:r>
            <a:r>
              <a:rPr lang="pt-BR" dirty="0"/>
              <a:t> </a:t>
            </a:r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charged</a:t>
            </a:r>
            <a:r>
              <a:rPr lang="pt-BR" dirty="0"/>
              <a:t> </a:t>
            </a:r>
            <a:r>
              <a:rPr lang="pt-BR" dirty="0" err="1"/>
              <a:t>particles</a:t>
            </a:r>
            <a:r>
              <a:rPr lang="pt-BR" dirty="0"/>
              <a:t> </a:t>
            </a:r>
            <a:r>
              <a:rPr lang="pt-BR" dirty="0" err="1"/>
              <a:t>generate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are </a:t>
            </a:r>
            <a:r>
              <a:rPr lang="pt-BR" dirty="0" err="1"/>
              <a:t>affected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EM </a:t>
            </a:r>
            <a:r>
              <a:rPr lang="pt-BR" dirty="0" err="1"/>
              <a:t>fields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5CF250-F64A-4C96-B967-A40A79842E34}"/>
                  </a:ext>
                </a:extLst>
              </p:cNvPr>
              <p:cNvSpPr txBox="1"/>
              <p:nvPr/>
            </p:nvSpPr>
            <p:spPr>
              <a:xfrm>
                <a:off x="9588137" y="1063783"/>
                <a:ext cx="2534194" cy="110716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Region in which each point is affected by a force</a:t>
                </a:r>
                <a:r>
                  <a:rPr lang="pt-BR" sz="1600" dirty="0"/>
                  <a:t> (</a:t>
                </a:r>
                <a:r>
                  <a:rPr lang="pt-BR" sz="1600" dirty="0" err="1"/>
                  <a:t>according</a:t>
                </a:r>
                <a:r>
                  <a:rPr lang="pt-BR" sz="1600" dirty="0"/>
                  <a:t> </a:t>
                </a:r>
                <a:r>
                  <a:rPr lang="pt-BR" sz="1600" dirty="0" err="1"/>
                  <a:t>to</a:t>
                </a:r>
                <a:r>
                  <a:rPr lang="pt-BR" sz="1600" dirty="0"/>
                  <a:t> </a:t>
                </a:r>
                <a:r>
                  <a:rPr lang="pt-BR" sz="1600" dirty="0" err="1"/>
                  <a:t>Newton’s</a:t>
                </a:r>
                <a:r>
                  <a:rPr lang="pt-BR" sz="1600" dirty="0"/>
                  <a:t> 2</a:t>
                </a:r>
                <a:r>
                  <a:rPr lang="pt-BR" sz="1600" baseline="30000" dirty="0"/>
                  <a:t>nd</a:t>
                </a:r>
                <a:r>
                  <a:rPr lang="pt-BR" sz="1600" dirty="0"/>
                  <a:t> </a:t>
                </a:r>
                <a:r>
                  <a:rPr lang="pt-BR" sz="1600" dirty="0" err="1"/>
                  <a:t>law</a:t>
                </a:r>
                <a:r>
                  <a:rPr lang="pt-BR" sz="1600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t-B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600" b="0" i="1" smtClean="0"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pt-B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pt-BR" sz="1600" dirty="0"/>
                  <a:t>)</a:t>
                </a:r>
                <a:endParaRPr lang="en-US" sz="16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5CF250-F64A-4C96-B967-A40A79842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137" y="1063783"/>
                <a:ext cx="2534194" cy="1107163"/>
              </a:xfrm>
              <a:prstGeom prst="rect">
                <a:avLst/>
              </a:prstGeom>
              <a:blipFill>
                <a:blip r:embed="rId3"/>
                <a:stretch>
                  <a:fillRect t="-1093" r="-239" b="-6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Bent 11">
            <a:extLst>
              <a:ext uri="{FF2B5EF4-FFF2-40B4-BE49-F238E27FC236}">
                <a16:creationId xmlns:a16="http://schemas.microsoft.com/office/drawing/2014/main" id="{28B9E5F0-55C8-4D56-9A28-738A28676819}"/>
              </a:ext>
            </a:extLst>
          </p:cNvPr>
          <p:cNvSpPr/>
          <p:nvPr/>
        </p:nvSpPr>
        <p:spPr>
          <a:xfrm rot="10800000" flipH="1">
            <a:off x="9039496" y="1101508"/>
            <a:ext cx="483500" cy="598902"/>
          </a:xfrm>
          <a:prstGeom prst="bentArrow">
            <a:avLst>
              <a:gd name="adj1" fmla="val 10591"/>
              <a:gd name="adj2" fmla="val 16895"/>
              <a:gd name="adj3" fmla="val 25000"/>
              <a:gd name="adj4" fmla="val 43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7721C3-8DC5-4816-9093-F4CF3983978C}"/>
                  </a:ext>
                </a:extLst>
              </p:cNvPr>
              <p:cNvSpPr txBox="1"/>
              <p:nvPr/>
            </p:nvSpPr>
            <p:spPr>
              <a:xfrm>
                <a:off x="0" y="4622151"/>
                <a:ext cx="12191999" cy="20812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acc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num>
                      <m:den>
                        <m:sSub>
                          <m:sSubPr>
                            <m:ctrlP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𝒐</m:t>
                            </m:r>
                          </m:sub>
                        </m:sSub>
                      </m:den>
                    </m:f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(</a:t>
                </a:r>
                <a:r>
                  <a:rPr lang="en-US" b="1" dirty="0"/>
                  <a:t>Gauss´</a:t>
                </a:r>
                <a:r>
                  <a:rPr lang="en-US" dirty="0"/>
                  <a:t>) relationship between a static electric field and the electric charges that cause it</a:t>
                </a:r>
                <a:endParaRPr lang="pt-BR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(</a:t>
                </a:r>
                <a:r>
                  <a:rPr lang="en-US" b="1" dirty="0"/>
                  <a:t>Gauss´ for magnetism</a:t>
                </a:r>
                <a:r>
                  <a:rPr lang="en-US" dirty="0"/>
                  <a:t>) magnetic field has divergence equal to zero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</m:acc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acc>
                          <m:accPr>
                            <m:chr m:val="⃗"/>
                            <m:ctrlP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num>
                      <m:den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(</a:t>
                </a:r>
                <a:r>
                  <a:rPr lang="en-US" b="1" dirty="0"/>
                  <a:t>Faraday´s</a:t>
                </a:r>
                <a:r>
                  <a:rPr lang="en-US" dirty="0"/>
                  <a:t>) time varying magnetic field creates an electric field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𝜵</m:t>
                    </m:r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pt-BR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</m:t>
                        </m:r>
                      </m:sub>
                    </m:sSub>
                    <m:acc>
                      <m:accPr>
                        <m:chr m:val="⃗"/>
                        <m:ctrlP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e>
                    </m:acc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</m:t>
                        </m:r>
                      </m:sub>
                    </m:sSub>
                    <m:sSub>
                      <m:sSubPr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</m:t>
                        </m:r>
                      </m:sub>
                    </m:sSub>
                    <m:f>
                      <m:fPr>
                        <m:ctrlP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acc>
                          <m:accPr>
                            <m:chr m:val="⃗"/>
                            <m:ctrlPr>
                              <a:rPr lang="pt-BR" sz="20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0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</m:acc>
                      </m:num>
                      <m:den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r>
                          <a:rPr lang="pt-BR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(</a:t>
                </a:r>
                <a:r>
                  <a:rPr lang="en-US" b="1" dirty="0"/>
                  <a:t>Ampère-Maxwell´s</a:t>
                </a:r>
                <a:r>
                  <a:rPr lang="en-US" dirty="0"/>
                  <a:t>)</a:t>
                </a:r>
                <a:r>
                  <a:rPr lang="en-US" b="1" dirty="0"/>
                  <a:t> </a:t>
                </a:r>
                <a:r>
                  <a:rPr lang="en-US" dirty="0"/>
                  <a:t>magnetic fields can be generated by electric current and…</a:t>
                </a: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7721C3-8DC5-4816-9093-F4CF39839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22151"/>
                <a:ext cx="12191999" cy="2081211"/>
              </a:xfrm>
              <a:prstGeom prst="rect">
                <a:avLst/>
              </a:prstGeom>
              <a:blipFill>
                <a:blip r:embed="rId6"/>
                <a:stretch>
                  <a:fillRect t="-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0159428-F727-438E-8FCA-450CE9ABF8CB}"/>
              </a:ext>
            </a:extLst>
          </p:cNvPr>
          <p:cNvSpPr txBox="1"/>
          <p:nvPr/>
        </p:nvSpPr>
        <p:spPr>
          <a:xfrm>
            <a:off x="5160295" y="2630849"/>
            <a:ext cx="1871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1"/>
                </a:solidFill>
              </a:rPr>
              <a:t>Lorentz Force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2C9215-4843-4A0C-8A74-0F838AF819FF}"/>
              </a:ext>
            </a:extLst>
          </p:cNvPr>
          <p:cNvSpPr txBox="1"/>
          <p:nvPr/>
        </p:nvSpPr>
        <p:spPr>
          <a:xfrm>
            <a:off x="4738739" y="4076802"/>
            <a:ext cx="273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Maxwell's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equations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5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EDCA531-FD45-4F56-88EB-0B40F6465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2538" b="12860"/>
          <a:stretch/>
        </p:blipFill>
        <p:spPr>
          <a:xfrm>
            <a:off x="7170344" y="1666595"/>
            <a:ext cx="3168713" cy="3257763"/>
          </a:xfrm>
          <a:prstGeom prst="rect">
            <a:avLst/>
          </a:prstGeom>
        </p:spPr>
      </p:pic>
      <p:pic>
        <p:nvPicPr>
          <p:cNvPr id="5" name="Picture 4" descr="A picture containing indoor, person, necklace&#10;&#10;Description automatically generated">
            <a:extLst>
              <a:ext uri="{FF2B5EF4-FFF2-40B4-BE49-F238E27FC236}">
                <a16:creationId xmlns:a16="http://schemas.microsoft.com/office/drawing/2014/main" id="{5AE09FD2-0DD2-4BFE-8D46-3F331F137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8" y="1349968"/>
            <a:ext cx="4219575" cy="4219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3D5F6D-3535-40F3-8726-7B7FF83197F4}"/>
              </a:ext>
            </a:extLst>
          </p:cNvPr>
          <p:cNvSpPr txBox="1"/>
          <p:nvPr/>
        </p:nvSpPr>
        <p:spPr>
          <a:xfrm>
            <a:off x="885552" y="5384877"/>
            <a:ext cx="385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Orbit</a:t>
            </a:r>
            <a:r>
              <a:rPr lang="pt-BR" dirty="0"/>
              <a:t>: </a:t>
            </a:r>
            <a:r>
              <a:rPr lang="pt-BR" dirty="0" err="1"/>
              <a:t>mathematically</a:t>
            </a:r>
            <a:r>
              <a:rPr lang="pt-BR" dirty="0"/>
              <a:t> </a:t>
            </a:r>
            <a:r>
              <a:rPr lang="pt-BR" dirty="0" err="1"/>
              <a:t>defined</a:t>
            </a:r>
            <a:r>
              <a:rPr lang="pt-BR" dirty="0"/>
              <a:t> </a:t>
            </a:r>
            <a:r>
              <a:rPr lang="pt-BR" dirty="0" err="1"/>
              <a:t>pathway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85CF4-DD4F-4E38-8D31-03F6C6905BAB}"/>
              </a:ext>
            </a:extLst>
          </p:cNvPr>
          <p:cNvSpPr txBox="1"/>
          <p:nvPr/>
        </p:nvSpPr>
        <p:spPr>
          <a:xfrm>
            <a:off x="5443163" y="5375824"/>
            <a:ext cx="6551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Orbital</a:t>
            </a:r>
            <a:r>
              <a:rPr lang="pt-BR" dirty="0"/>
              <a:t>: </a:t>
            </a:r>
            <a:r>
              <a:rPr lang="en-US" dirty="0"/>
              <a:t> where an electron is likely to be found in an atom 90% of the time, with fixed amount of energy (boundary surface):</a:t>
            </a:r>
          </a:p>
          <a:p>
            <a:pPr algn="ctr"/>
            <a:r>
              <a:rPr lang="en-US" b="1" dirty="0"/>
              <a:t>Energy + shape = orbital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F661F9-673B-48F4-AC04-18CFE60F4034}"/>
              </a:ext>
            </a:extLst>
          </p:cNvPr>
          <p:cNvSpPr txBox="1"/>
          <p:nvPr/>
        </p:nvSpPr>
        <p:spPr>
          <a:xfrm>
            <a:off x="5386636" y="6381288"/>
            <a:ext cx="660789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know</a:t>
            </a:r>
            <a:r>
              <a:rPr lang="pt-BR" dirty="0"/>
              <a:t> </a:t>
            </a:r>
            <a:r>
              <a:rPr lang="pt-BR" dirty="0" err="1"/>
              <a:t>nothing</a:t>
            </a:r>
            <a:r>
              <a:rPr lang="pt-BR" dirty="0"/>
              <a:t> </a:t>
            </a:r>
            <a:r>
              <a:rPr lang="pt-BR" dirty="0" err="1"/>
              <a:t>about</a:t>
            </a:r>
            <a:r>
              <a:rPr lang="pt-BR" dirty="0"/>
              <a:t> </a:t>
            </a:r>
            <a:r>
              <a:rPr lang="pt-BR" dirty="0" err="1"/>
              <a:t>how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electron</a:t>
            </a:r>
            <a:r>
              <a:rPr lang="pt-BR" dirty="0"/>
              <a:t> moves </a:t>
            </a:r>
            <a:r>
              <a:rPr lang="pt-BR" dirty="0" err="1"/>
              <a:t>around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nucleus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FDA7B-EE38-4785-968B-037ACA625FC3}"/>
              </a:ext>
            </a:extLst>
          </p:cNvPr>
          <p:cNvSpPr txBox="1"/>
          <p:nvPr/>
        </p:nvSpPr>
        <p:spPr>
          <a:xfrm>
            <a:off x="4768569" y="87090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accent1"/>
                </a:solidFill>
              </a:rPr>
              <a:t>Models</a:t>
            </a:r>
            <a:r>
              <a:rPr lang="pt-BR" sz="2400" dirty="0">
                <a:solidFill>
                  <a:schemeClr val="accent1"/>
                </a:solidFill>
              </a:rPr>
              <a:t> of </a:t>
            </a:r>
            <a:r>
              <a:rPr lang="pt-BR" sz="2400" dirty="0" err="1">
                <a:solidFill>
                  <a:schemeClr val="accent1"/>
                </a:solidFill>
              </a:rPr>
              <a:t>the</a:t>
            </a:r>
            <a:r>
              <a:rPr lang="pt-BR" sz="2400" dirty="0">
                <a:solidFill>
                  <a:schemeClr val="accent1"/>
                </a:solidFill>
              </a:rPr>
              <a:t> </a:t>
            </a:r>
            <a:r>
              <a:rPr lang="pt-BR" sz="2400" dirty="0" err="1">
                <a:solidFill>
                  <a:schemeClr val="accent1"/>
                </a:solidFill>
              </a:rPr>
              <a:t>atom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85748-38F2-4664-B401-22000C128CAF}"/>
              </a:ext>
            </a:extLst>
          </p:cNvPr>
          <p:cNvSpPr txBox="1"/>
          <p:nvPr/>
        </p:nvSpPr>
        <p:spPr>
          <a:xfrm>
            <a:off x="1429129" y="1103791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Classical</a:t>
            </a:r>
            <a:r>
              <a:rPr lang="pt-BR" b="1" dirty="0"/>
              <a:t> </a:t>
            </a:r>
            <a:r>
              <a:rPr lang="pt-BR" b="1" dirty="0" err="1"/>
              <a:t>model</a:t>
            </a:r>
            <a:r>
              <a:rPr lang="pt-BR" b="1" dirty="0"/>
              <a:t> of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atom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788DE4-FD1C-4130-AE19-B29DE6C9E5AE}"/>
              </a:ext>
            </a:extLst>
          </p:cNvPr>
          <p:cNvSpPr txBox="1"/>
          <p:nvPr/>
        </p:nvSpPr>
        <p:spPr>
          <a:xfrm>
            <a:off x="6720328" y="1103791"/>
            <a:ext cx="406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Quantum </a:t>
            </a:r>
            <a:r>
              <a:rPr lang="pt-BR" b="1" dirty="0" err="1"/>
              <a:t>mechanical</a:t>
            </a:r>
            <a:r>
              <a:rPr lang="pt-BR" b="1" dirty="0"/>
              <a:t> </a:t>
            </a:r>
            <a:r>
              <a:rPr lang="pt-BR" b="1" dirty="0" err="1"/>
              <a:t>model</a:t>
            </a:r>
            <a:r>
              <a:rPr lang="pt-BR" b="1" dirty="0"/>
              <a:t> of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atom</a:t>
            </a:r>
            <a:endParaRPr lang="en-US" b="1" dirty="0"/>
          </a:p>
        </p:txBody>
      </p:sp>
      <p:pic>
        <p:nvPicPr>
          <p:cNvPr id="4" name="Picture 3" descr="A picture containing sitting, light, table, lit&#10;&#10;Description automatically generated">
            <a:extLst>
              <a:ext uri="{FF2B5EF4-FFF2-40B4-BE49-F238E27FC236}">
                <a16:creationId xmlns:a16="http://schemas.microsoft.com/office/drawing/2014/main" id="{E92F55AB-B80F-4120-B892-2419B3D23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39" y="2165455"/>
            <a:ext cx="4034599" cy="30259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3A1244-7593-4AB7-AC9B-2576D53A505E}"/>
              </a:ext>
            </a:extLst>
          </p:cNvPr>
          <p:cNvSpPr txBox="1"/>
          <p:nvPr/>
        </p:nvSpPr>
        <p:spPr>
          <a:xfrm>
            <a:off x="6598920" y="4814617"/>
            <a:ext cx="135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Solar system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19F0559EEEA240AC9BF9D7788F1A72" ma:contentTypeVersion="2" ma:contentTypeDescription="Create a new document." ma:contentTypeScope="" ma:versionID="13fe2ba49979da4ce9ca453a6a90a23b">
  <xsd:schema xmlns:xsd="http://www.w3.org/2001/XMLSchema" xmlns:xs="http://www.w3.org/2001/XMLSchema" xmlns:p="http://schemas.microsoft.com/office/2006/metadata/properties" xmlns:ns3="37e32e8e-548c-43b0-8408-d6e18d95fa48" targetNamespace="http://schemas.microsoft.com/office/2006/metadata/properties" ma:root="true" ma:fieldsID="445cfce7d7908c43c08e89b004fed33d" ns3:_="">
    <xsd:import namespace="37e32e8e-548c-43b0-8408-d6e18d95fa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32e8e-548c-43b0-8408-d6e18d95fa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F57B07-98F4-4C55-9FAB-840F7994D6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5BA04C-3C11-4398-812C-7C20C513B8DE}">
  <ds:schemaRefs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37e32e8e-548c-43b0-8408-d6e18d95fa4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C4CE9D-F9E6-4B01-928E-B4257FFD7C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e32e8e-548c-43b0-8408-d6e18d95fa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4513</TotalTime>
  <Words>1570</Words>
  <Application>Microsoft Office PowerPoint</Application>
  <PresentationFormat>Widescreen</PresentationFormat>
  <Paragraphs>280</Paragraphs>
  <Slides>22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Ambrosio</dc:creator>
  <cp:lastModifiedBy>Andre Ambrosio</cp:lastModifiedBy>
  <cp:revision>190</cp:revision>
  <cp:lastPrinted>2019-11-07T12:40:45Z</cp:lastPrinted>
  <dcterms:created xsi:type="dcterms:W3CDTF">2019-11-05T18:34:48Z</dcterms:created>
  <dcterms:modified xsi:type="dcterms:W3CDTF">2022-04-19T15:30:40Z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0x010100B119F0559EEEA240AC9BF9D7788F1A72</vt:lpwstr>
  </property>
</Properties>
</file>