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sldIdLst>
    <p:sldId id="257" r:id="rId2"/>
    <p:sldId id="256" r:id="rId3"/>
    <p:sldId id="258" r:id="rId4"/>
    <p:sldId id="266" r:id="rId5"/>
    <p:sldId id="267" r:id="rId6"/>
    <p:sldId id="259" r:id="rId7"/>
    <p:sldId id="260" r:id="rId8"/>
    <p:sldId id="261" r:id="rId9"/>
    <p:sldId id="262" r:id="rId10"/>
    <p:sldId id="263" r:id="rId11"/>
    <p:sldId id="264" r:id="rId12"/>
    <p:sldId id="265" r:id="rId13"/>
    <p:sldId id="274" r:id="rId14"/>
    <p:sldId id="275" r:id="rId15"/>
    <p:sldId id="276" r:id="rId16"/>
    <p:sldId id="277" r:id="rId17"/>
    <p:sldId id="278" r:id="rId18"/>
    <p:sldId id="279" r:id="rId19"/>
    <p:sldId id="280" r:id="rId20"/>
    <p:sldId id="273" r:id="rId21"/>
    <p:sldId id="268" r:id="rId22"/>
    <p:sldId id="271" r:id="rId23"/>
    <p:sldId id="282"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080CC84-C2E5-4CF7-8A78-F4FDE75AC894}" type="datetimeFigureOut">
              <a:rPr lang="en-US" smtClean="0"/>
              <a:t>3/30/18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19899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163461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46372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6D979D1-2877-46FF-A19D-F630CF998D73}" type="slidenum">
              <a:rPr lang="en-US" smtClean="0"/>
              <a:t>‹nº›</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9654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288328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B080CC84-C2E5-4CF7-8A78-F4FDE75AC894}" type="datetimeFigureOut">
              <a:rPr lang="en-US" smtClean="0"/>
              <a:t>3/30/18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99832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B080CC84-C2E5-4CF7-8A78-F4FDE75AC894}" type="datetimeFigureOut">
              <a:rPr lang="en-US" smtClean="0"/>
              <a:t>3/30/18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254024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080CC84-C2E5-4CF7-8A78-F4FDE75AC894}" type="datetimeFigureOut">
              <a:rPr lang="en-US" smtClean="0"/>
              <a:t>3/30/18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293836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080CC84-C2E5-4CF7-8A78-F4FDE75AC894}" type="datetimeFigureOut">
              <a:rPr lang="en-US" smtClean="0"/>
              <a:t>3/30/18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6D979D1-2877-46FF-A19D-F630CF998D73}" type="slidenum">
              <a:rPr lang="en-US" smtClean="0"/>
              <a:t>‹nº›</a:t>
            </a:fld>
            <a:endParaRPr lang="en-US"/>
          </a:p>
        </p:txBody>
      </p:sp>
    </p:spTree>
    <p:extLst>
      <p:ext uri="{BB962C8B-B14F-4D97-AF65-F5344CB8AC3E}">
        <p14:creationId xmlns:p14="http://schemas.microsoft.com/office/powerpoint/2010/main" val="341968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080CC84-C2E5-4CF7-8A78-F4FDE75AC894}" type="datetimeFigureOut">
              <a:rPr lang="en-US" smtClean="0"/>
              <a:t>3/30/18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409670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080CC84-C2E5-4CF7-8A78-F4FDE75AC894}" type="datetimeFigureOut">
              <a:rPr lang="en-US" smtClean="0"/>
              <a:t>3/30/18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67263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17736906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080CC84-C2E5-4CF7-8A78-F4FDE75AC894}" type="datetimeFigureOut">
              <a:rPr lang="en-US" smtClean="0"/>
              <a:t>3/30/18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3659736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080CC84-C2E5-4CF7-8A78-F4FDE75AC894}" type="datetimeFigureOut">
              <a:rPr lang="en-US" smtClean="0"/>
              <a:t>3/30/18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420610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080CC84-C2E5-4CF7-8A78-F4FDE75AC894}" type="datetimeFigureOut">
              <a:rPr lang="en-US" smtClean="0"/>
              <a:t>3/30/18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84765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29446438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B080CC84-C2E5-4CF7-8A78-F4FDE75AC894}" type="datetimeFigureOut">
              <a:rPr lang="en-US" smtClean="0"/>
              <a:t>3/30/18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979D1-2877-46FF-A19D-F630CF998D73}" type="slidenum">
              <a:rPr lang="en-US" smtClean="0"/>
              <a:t>‹nº›</a:t>
            </a:fld>
            <a:endParaRPr lang="en-US"/>
          </a:p>
        </p:txBody>
      </p:sp>
    </p:spTree>
    <p:extLst>
      <p:ext uri="{BB962C8B-B14F-4D97-AF65-F5344CB8AC3E}">
        <p14:creationId xmlns:p14="http://schemas.microsoft.com/office/powerpoint/2010/main" val="395993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80CC84-C2E5-4CF7-8A78-F4FDE75AC894}" type="datetimeFigureOut">
              <a:rPr lang="en-US" smtClean="0"/>
              <a:t>3/30/18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6D979D1-2877-46FF-A19D-F630CF998D73}" type="slidenum">
              <a:rPr lang="en-US" smtClean="0"/>
              <a:t>‹nº›</a:t>
            </a:fld>
            <a:endParaRPr lang="en-US"/>
          </a:p>
        </p:txBody>
      </p:sp>
    </p:spTree>
    <p:extLst>
      <p:ext uri="{BB962C8B-B14F-4D97-AF65-F5344CB8AC3E}">
        <p14:creationId xmlns:p14="http://schemas.microsoft.com/office/powerpoint/2010/main" val="2109889218"/>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6523" y="2628047"/>
            <a:ext cx="8014448" cy="1576400"/>
          </a:xfrm>
        </p:spPr>
        <p:txBody>
          <a:bodyPr>
            <a:normAutofit/>
          </a:bodyPr>
          <a:lstStyle/>
          <a:p>
            <a:r>
              <a:rPr lang="pt-BR" sz="2800" dirty="0"/>
              <a:t>Amostragem do banco de semente e flora emergente de plantas daninhas</a:t>
            </a:r>
            <a:br>
              <a:rPr lang="pt-BR" sz="2800" dirty="0"/>
            </a:br>
            <a:endParaRPr lang="pt-BR" altLang="pt-BR" sz="2800" dirty="0"/>
          </a:p>
        </p:txBody>
      </p:sp>
      <p:sp>
        <p:nvSpPr>
          <p:cNvPr id="4" name="CaixaDeTexto 3"/>
          <p:cNvSpPr txBox="1"/>
          <p:nvPr/>
        </p:nvSpPr>
        <p:spPr>
          <a:xfrm>
            <a:off x="938011" y="488133"/>
            <a:ext cx="10315978" cy="1200329"/>
          </a:xfrm>
          <a:prstGeom prst="rect">
            <a:avLst/>
          </a:prstGeom>
          <a:noFill/>
        </p:spPr>
        <p:txBody>
          <a:bodyPr wrap="square" rtlCol="0">
            <a:spAutoFit/>
          </a:bodyPr>
          <a:lstStyle/>
          <a:p>
            <a:pPr algn="ctr"/>
            <a:r>
              <a:rPr lang="pt-BR" dirty="0">
                <a:solidFill>
                  <a:schemeClr val="bg1"/>
                </a:solidFill>
              </a:rPr>
              <a:t>Universidade de São Paulo</a:t>
            </a:r>
          </a:p>
          <a:p>
            <a:pPr algn="ctr"/>
            <a:r>
              <a:rPr lang="pt-BR" dirty="0">
                <a:solidFill>
                  <a:schemeClr val="bg1"/>
                </a:solidFill>
              </a:rPr>
              <a:t>Escola Superior de Agricultura “Luiz de Queiroz”</a:t>
            </a:r>
          </a:p>
          <a:p>
            <a:pPr algn="ctr"/>
            <a:r>
              <a:rPr lang="pt-BR" dirty="0">
                <a:solidFill>
                  <a:schemeClr val="bg1"/>
                </a:solidFill>
              </a:rPr>
              <a:t>Programa de Pós Graduação em Fitotecnia</a:t>
            </a:r>
          </a:p>
          <a:p>
            <a:pPr algn="ctr"/>
            <a:r>
              <a:rPr lang="pt-BR" dirty="0">
                <a:solidFill>
                  <a:schemeClr val="bg1"/>
                </a:solidFill>
              </a:rPr>
              <a:t>LPV – Biologia de Plantas Daninhas</a:t>
            </a:r>
          </a:p>
        </p:txBody>
      </p:sp>
      <p:sp>
        <p:nvSpPr>
          <p:cNvPr id="5" name="CaixaDeTexto 4"/>
          <p:cNvSpPr txBox="1"/>
          <p:nvPr/>
        </p:nvSpPr>
        <p:spPr>
          <a:xfrm>
            <a:off x="8283389" y="4722399"/>
            <a:ext cx="3631892" cy="646331"/>
          </a:xfrm>
          <a:prstGeom prst="rect">
            <a:avLst/>
          </a:prstGeom>
          <a:noFill/>
        </p:spPr>
        <p:txBody>
          <a:bodyPr wrap="none" rtlCol="0">
            <a:spAutoFit/>
          </a:bodyPr>
          <a:lstStyle/>
          <a:p>
            <a:r>
              <a:rPr lang="pt-BR" dirty="0">
                <a:solidFill>
                  <a:schemeClr val="bg1"/>
                </a:solidFill>
              </a:rPr>
              <a:t>Prof. Pedro Jacob </a:t>
            </a:r>
            <a:r>
              <a:rPr lang="pt-BR" dirty="0" err="1">
                <a:solidFill>
                  <a:schemeClr val="bg1"/>
                </a:solidFill>
              </a:rPr>
              <a:t>Christoffoleti</a:t>
            </a:r>
            <a:endParaRPr lang="pt-BR" dirty="0">
              <a:solidFill>
                <a:schemeClr val="bg1"/>
              </a:solidFill>
            </a:endParaRPr>
          </a:p>
          <a:p>
            <a:r>
              <a:rPr lang="pt-BR" dirty="0">
                <a:solidFill>
                  <a:schemeClr val="bg1"/>
                </a:solidFill>
              </a:rPr>
              <a:t>Everton </a:t>
            </a:r>
            <a:r>
              <a:rPr lang="pt-BR" dirty="0" err="1">
                <a:solidFill>
                  <a:schemeClr val="bg1"/>
                </a:solidFill>
              </a:rPr>
              <a:t>Servilho</a:t>
            </a:r>
            <a:r>
              <a:rPr lang="pt-BR" dirty="0">
                <a:solidFill>
                  <a:schemeClr val="bg1"/>
                </a:solidFill>
              </a:rPr>
              <a:t> Teixeira Barbosa</a:t>
            </a:r>
            <a:endParaRPr lang="en-US" dirty="0">
              <a:solidFill>
                <a:schemeClr val="bg1"/>
              </a:solidFill>
            </a:endParaRPr>
          </a:p>
        </p:txBody>
      </p:sp>
      <p:sp>
        <p:nvSpPr>
          <p:cNvPr id="7" name="CaixaDeTexto 6"/>
          <p:cNvSpPr txBox="1"/>
          <p:nvPr/>
        </p:nvSpPr>
        <p:spPr>
          <a:xfrm>
            <a:off x="4773747" y="6096000"/>
            <a:ext cx="2789931" cy="369332"/>
          </a:xfrm>
          <a:prstGeom prst="rect">
            <a:avLst/>
          </a:prstGeom>
          <a:noFill/>
        </p:spPr>
        <p:txBody>
          <a:bodyPr wrap="none" rtlCol="0">
            <a:spAutoFit/>
          </a:bodyPr>
          <a:lstStyle/>
          <a:p>
            <a:r>
              <a:rPr lang="pt-BR" dirty="0">
                <a:solidFill>
                  <a:schemeClr val="bg1"/>
                </a:solidFill>
              </a:rPr>
              <a:t>Piracicaba – Março – 2018</a:t>
            </a:r>
          </a:p>
        </p:txBody>
      </p:sp>
      <p:pic>
        <p:nvPicPr>
          <p:cNvPr id="6" name="Imagem 5" descr="C:\Users\Henrique\Desktop\ESALQ-USP\usp-brasao.png"/>
          <p:cNvPicPr/>
          <p:nvPr/>
        </p:nvPicPr>
        <p:blipFill>
          <a:blip r:embed="rId2" cstate="print"/>
          <a:srcRect/>
          <a:stretch>
            <a:fillRect/>
          </a:stretch>
        </p:blipFill>
        <p:spPr bwMode="auto">
          <a:xfrm>
            <a:off x="766523" y="392849"/>
            <a:ext cx="1313289" cy="1797869"/>
          </a:xfrm>
          <a:prstGeom prst="rect">
            <a:avLst/>
          </a:prstGeom>
          <a:noFill/>
        </p:spPr>
      </p:pic>
      <p:pic>
        <p:nvPicPr>
          <p:cNvPr id="8" name="Imagem 7" descr="C:\Users\Henrique\Desktop\Logo_esalq.jpg"/>
          <p:cNvPicPr/>
          <p:nvPr/>
        </p:nvPicPr>
        <p:blipFill>
          <a:blip r:embed="rId3" cstate="print"/>
          <a:srcRect/>
          <a:stretch>
            <a:fillRect/>
          </a:stretch>
        </p:blipFill>
        <p:spPr bwMode="auto">
          <a:xfrm>
            <a:off x="10076330" y="392849"/>
            <a:ext cx="1177660" cy="1797869"/>
          </a:xfrm>
          <a:prstGeom prst="rect">
            <a:avLst/>
          </a:prstGeom>
          <a:noFill/>
          <a:ln w="9525">
            <a:noFill/>
            <a:miter lim="800000"/>
            <a:headEnd/>
            <a:tailEnd/>
          </a:ln>
        </p:spPr>
      </p:pic>
    </p:spTree>
    <p:extLst>
      <p:ext uri="{BB962C8B-B14F-4D97-AF65-F5344CB8AC3E}">
        <p14:creationId xmlns:p14="http://schemas.microsoft.com/office/powerpoint/2010/main" val="197089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endParaRPr lang="en-US" dirty="0"/>
          </a:p>
        </p:txBody>
      </p:sp>
      <p:sp>
        <p:nvSpPr>
          <p:cNvPr id="3" name="Espaço Reservado para Conteúdo 2"/>
          <p:cNvSpPr>
            <a:spLocks noGrp="1"/>
          </p:cNvSpPr>
          <p:nvPr>
            <p:ph idx="1"/>
          </p:nvPr>
        </p:nvSpPr>
        <p:spPr/>
        <p:txBody>
          <a:bodyPr>
            <a:normAutofit/>
          </a:bodyPr>
          <a:lstStyle/>
          <a:p>
            <a:r>
              <a:rPr lang="pt-BR" dirty="0">
                <a:solidFill>
                  <a:schemeClr val="bg1"/>
                </a:solidFill>
                <a:effectLst/>
              </a:rPr>
              <a:t>Determinação do número ideal de amostras:</a:t>
            </a:r>
          </a:p>
          <a:p>
            <a:pPr lvl="1"/>
            <a:r>
              <a:rPr lang="pt-BR" dirty="0">
                <a:solidFill>
                  <a:schemeClr val="bg1"/>
                </a:solidFill>
                <a:effectLst/>
              </a:rPr>
              <a:t>Obtenção dos valores de média e variância do número de sementes;</a:t>
            </a:r>
          </a:p>
          <a:p>
            <a:pPr lvl="1"/>
            <a:r>
              <a:rPr lang="pt-BR" dirty="0">
                <a:solidFill>
                  <a:schemeClr val="bg1"/>
                </a:solidFill>
                <a:effectLst/>
              </a:rPr>
              <a:t>Plotagem gráfica dos valores de média e variância e obtenção de equação;</a:t>
            </a:r>
          </a:p>
          <a:p>
            <a:pPr lvl="1"/>
            <a:r>
              <a:rPr lang="pt-BR" dirty="0" err="1">
                <a:solidFill>
                  <a:schemeClr val="bg1"/>
                </a:solidFill>
                <a:effectLst/>
              </a:rPr>
              <a:t>Barralis</a:t>
            </a:r>
            <a:r>
              <a:rPr lang="pt-BR" dirty="0">
                <a:solidFill>
                  <a:schemeClr val="bg1"/>
                </a:solidFill>
                <a:effectLst/>
              </a:rPr>
              <a:t> et al., 1986:</a:t>
            </a:r>
          </a:p>
          <a:p>
            <a:pPr lvl="2"/>
            <a:r>
              <a:rPr lang="pt-BR" dirty="0">
                <a:solidFill>
                  <a:schemeClr val="bg1"/>
                </a:solidFill>
                <a:effectLst/>
              </a:rPr>
              <a:t>Transformação logarítmica:</a:t>
            </a:r>
          </a:p>
          <a:p>
            <a:pPr lvl="3"/>
            <a:r>
              <a:rPr lang="pt-BR" dirty="0">
                <a:solidFill>
                  <a:schemeClr val="bg1"/>
                </a:solidFill>
                <a:effectLst/>
              </a:rPr>
              <a:t>Log s²= a + b Log </a:t>
            </a:r>
            <a:r>
              <a:rPr lang="pt-BR" dirty="0" err="1">
                <a:solidFill>
                  <a:schemeClr val="bg1"/>
                </a:solidFill>
                <a:effectLst/>
              </a:rPr>
              <a:t>Xm</a:t>
            </a:r>
            <a:endParaRPr lang="pt-BR" dirty="0">
              <a:solidFill>
                <a:schemeClr val="bg1"/>
              </a:solidFill>
              <a:effectLst/>
            </a:endParaRPr>
          </a:p>
          <a:p>
            <a:pPr lvl="3"/>
            <a:r>
              <a:rPr lang="pt-BR" dirty="0">
                <a:solidFill>
                  <a:schemeClr val="bg1"/>
                </a:solidFill>
                <a:effectLst/>
              </a:rPr>
              <a:t>s² = 10ª (</a:t>
            </a:r>
            <a:r>
              <a:rPr lang="pt-BR" dirty="0" err="1">
                <a:solidFill>
                  <a:schemeClr val="bg1"/>
                </a:solidFill>
                <a:effectLst/>
              </a:rPr>
              <a:t>Xm</a:t>
            </a:r>
            <a:r>
              <a:rPr lang="pt-BR" dirty="0">
                <a:solidFill>
                  <a:schemeClr val="bg1"/>
                </a:solidFill>
                <a:effectLst/>
              </a:rPr>
              <a:t>)</a:t>
            </a:r>
            <a:r>
              <a:rPr lang="pt-BR" baseline="30000" dirty="0">
                <a:solidFill>
                  <a:schemeClr val="bg1"/>
                </a:solidFill>
                <a:effectLst/>
              </a:rPr>
              <a:t>b</a:t>
            </a:r>
          </a:p>
          <a:p>
            <a:pPr lvl="2"/>
            <a:r>
              <a:rPr lang="pt-BR" dirty="0">
                <a:solidFill>
                  <a:schemeClr val="bg1"/>
                </a:solidFill>
                <a:effectLst/>
              </a:rPr>
              <a:t>Transformação linear do tipo exponencial:</a:t>
            </a:r>
          </a:p>
          <a:p>
            <a:pPr lvl="3"/>
            <a:r>
              <a:rPr lang="pt-BR" dirty="0">
                <a:solidFill>
                  <a:schemeClr val="bg1"/>
                </a:solidFill>
                <a:effectLst/>
              </a:rPr>
              <a:t>s² = a (</a:t>
            </a:r>
            <a:r>
              <a:rPr lang="pt-BR" dirty="0" err="1">
                <a:solidFill>
                  <a:schemeClr val="bg1"/>
                </a:solidFill>
                <a:effectLst/>
              </a:rPr>
              <a:t>Xm</a:t>
            </a:r>
            <a:r>
              <a:rPr lang="pt-BR" dirty="0">
                <a:solidFill>
                  <a:schemeClr val="bg1"/>
                </a:solidFill>
                <a:effectLst/>
              </a:rPr>
              <a:t>)</a:t>
            </a:r>
            <a:r>
              <a:rPr lang="pt-BR" baseline="30000" dirty="0">
                <a:solidFill>
                  <a:schemeClr val="bg1"/>
                </a:solidFill>
                <a:effectLst/>
              </a:rPr>
              <a:t>b</a:t>
            </a:r>
          </a:p>
          <a:p>
            <a:pPr lvl="2"/>
            <a:r>
              <a:rPr lang="pt-BR" dirty="0">
                <a:solidFill>
                  <a:schemeClr val="bg1"/>
                </a:solidFill>
                <a:effectLst/>
              </a:rPr>
              <a:t>Número de amostras estimado:</a:t>
            </a:r>
          </a:p>
          <a:p>
            <a:pPr lvl="3"/>
            <a:r>
              <a:rPr lang="pt-BR" dirty="0">
                <a:solidFill>
                  <a:schemeClr val="bg1"/>
                </a:solidFill>
                <a:effectLst/>
              </a:rPr>
              <a:t>N = t² 10ª (</a:t>
            </a:r>
            <a:r>
              <a:rPr lang="pt-BR" dirty="0" err="1">
                <a:solidFill>
                  <a:schemeClr val="bg1"/>
                </a:solidFill>
                <a:effectLst/>
              </a:rPr>
              <a:t>Xm</a:t>
            </a:r>
            <a:r>
              <a:rPr lang="pt-BR" dirty="0">
                <a:solidFill>
                  <a:schemeClr val="bg1"/>
                </a:solidFill>
                <a:effectLst/>
              </a:rPr>
              <a:t>)</a:t>
            </a:r>
            <a:r>
              <a:rPr lang="pt-BR" baseline="30000" dirty="0">
                <a:solidFill>
                  <a:schemeClr val="bg1"/>
                </a:solidFill>
                <a:effectLst/>
              </a:rPr>
              <a:t>b</a:t>
            </a:r>
            <a:r>
              <a:rPr lang="pt-BR" dirty="0">
                <a:solidFill>
                  <a:schemeClr val="bg1"/>
                </a:solidFill>
                <a:effectLst/>
              </a:rPr>
              <a:t> / CV²</a:t>
            </a:r>
            <a:endParaRPr lang="pt-BR" baseline="30000" dirty="0">
              <a:solidFill>
                <a:schemeClr val="bg1"/>
              </a:solidFill>
              <a:effectLst/>
            </a:endParaRPr>
          </a:p>
          <a:p>
            <a:pPr lvl="2"/>
            <a:endParaRPr lang="en-US" dirty="0">
              <a:solidFill>
                <a:schemeClr val="bg1"/>
              </a:solidFill>
              <a:effectLst/>
            </a:endParaRPr>
          </a:p>
          <a:p>
            <a:pPr lvl="2"/>
            <a:endParaRPr lang="pt-BR" dirty="0">
              <a:solidFill>
                <a:schemeClr val="bg1"/>
              </a:solidFill>
              <a:effectLst/>
            </a:endParaRPr>
          </a:p>
          <a:p>
            <a:pPr lvl="2"/>
            <a:endParaRPr lang="en-US" dirty="0">
              <a:solidFill>
                <a:schemeClr val="bg1"/>
              </a:solidFill>
              <a:effectLst/>
            </a:endParaRPr>
          </a:p>
          <a:p>
            <a:pPr lvl="2"/>
            <a:endParaRPr lang="pt-BR" baseline="30000" dirty="0">
              <a:solidFill>
                <a:schemeClr val="bg1"/>
              </a:solidFill>
              <a:effectLst/>
            </a:endParaRPr>
          </a:p>
          <a:p>
            <a:pPr marL="914400" lvl="2" indent="0">
              <a:buNone/>
            </a:pPr>
            <a:endParaRPr lang="en-US" dirty="0">
              <a:solidFill>
                <a:schemeClr val="bg1"/>
              </a:solidFill>
              <a:effectLst/>
            </a:endParaRPr>
          </a:p>
          <a:p>
            <a:pPr lvl="2"/>
            <a:endParaRPr lang="pt-BR" dirty="0">
              <a:solidFill>
                <a:schemeClr val="bg1"/>
              </a:solidFill>
              <a:effectLst/>
            </a:endParaRPr>
          </a:p>
          <a:p>
            <a:pPr lvl="2"/>
            <a:endParaRPr lang="en-US" dirty="0">
              <a:solidFill>
                <a:schemeClr val="bg1"/>
              </a:solidFill>
              <a:effectLst/>
            </a:endParaRPr>
          </a:p>
        </p:txBody>
      </p:sp>
      <p:sp>
        <p:nvSpPr>
          <p:cNvPr id="4" name="CaixaDeTexto 3"/>
          <p:cNvSpPr txBox="1"/>
          <p:nvPr/>
        </p:nvSpPr>
        <p:spPr>
          <a:xfrm>
            <a:off x="1120588" y="5784267"/>
            <a:ext cx="10363200" cy="646331"/>
          </a:xfrm>
          <a:prstGeom prst="rect">
            <a:avLst/>
          </a:prstGeom>
          <a:noFill/>
        </p:spPr>
        <p:txBody>
          <a:bodyPr wrap="square" rtlCol="0">
            <a:spAutoFit/>
          </a:bodyPr>
          <a:lstStyle/>
          <a:p>
            <a:r>
              <a:rPr lang="pt-BR" dirty="0">
                <a:solidFill>
                  <a:schemeClr val="bg1"/>
                </a:solidFill>
              </a:rPr>
              <a:t>s² = variância; </a:t>
            </a:r>
            <a:r>
              <a:rPr lang="pt-BR" dirty="0" err="1">
                <a:solidFill>
                  <a:schemeClr val="bg1"/>
                </a:solidFill>
              </a:rPr>
              <a:t>Xm</a:t>
            </a:r>
            <a:r>
              <a:rPr lang="pt-BR" dirty="0">
                <a:solidFill>
                  <a:schemeClr val="bg1"/>
                </a:solidFill>
              </a:rPr>
              <a:t> = média do número de sementes por amostra; N = número de amostras; </a:t>
            </a:r>
          </a:p>
          <a:p>
            <a:r>
              <a:rPr lang="pt-BR" dirty="0">
                <a:solidFill>
                  <a:schemeClr val="bg1"/>
                </a:solidFill>
              </a:rPr>
              <a:t>t = valor de t </a:t>
            </a:r>
            <a:r>
              <a:rPr lang="pt-BR" dirty="0" err="1">
                <a:solidFill>
                  <a:schemeClr val="bg1"/>
                </a:solidFill>
              </a:rPr>
              <a:t>Student</a:t>
            </a:r>
            <a:r>
              <a:rPr lang="pt-BR" dirty="0">
                <a:solidFill>
                  <a:schemeClr val="bg1"/>
                </a:solidFill>
              </a:rPr>
              <a:t>; CV = coeficiente de variação desejado.</a:t>
            </a:r>
          </a:p>
        </p:txBody>
      </p:sp>
    </p:spTree>
    <p:extLst>
      <p:ext uri="{BB962C8B-B14F-4D97-AF65-F5344CB8AC3E}">
        <p14:creationId xmlns:p14="http://schemas.microsoft.com/office/powerpoint/2010/main" val="4024084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endParaRPr lang="en-US" dirty="0"/>
          </a:p>
        </p:txBody>
      </p:sp>
      <p:sp>
        <p:nvSpPr>
          <p:cNvPr id="3" name="Espaço Reservado para Conteúdo 2"/>
          <p:cNvSpPr>
            <a:spLocks noGrp="1"/>
          </p:cNvSpPr>
          <p:nvPr>
            <p:ph idx="1"/>
          </p:nvPr>
        </p:nvSpPr>
        <p:spPr>
          <a:xfrm>
            <a:off x="680321" y="2336872"/>
            <a:ext cx="9613861" cy="4019103"/>
          </a:xfrm>
        </p:spPr>
        <p:txBody>
          <a:bodyPr>
            <a:normAutofit fontScale="92500" lnSpcReduction="20000"/>
          </a:bodyPr>
          <a:lstStyle/>
          <a:p>
            <a:r>
              <a:rPr lang="pt-BR" dirty="0">
                <a:solidFill>
                  <a:schemeClr val="bg1"/>
                </a:solidFill>
                <a:effectLst/>
              </a:rPr>
              <a:t>Levantamento da flora emergente:</a:t>
            </a:r>
          </a:p>
          <a:p>
            <a:pPr lvl="1">
              <a:lnSpc>
                <a:spcPct val="200000"/>
              </a:lnSpc>
            </a:pPr>
            <a:r>
              <a:rPr lang="pt-BR" dirty="0">
                <a:solidFill>
                  <a:schemeClr val="bg1"/>
                </a:solidFill>
                <a:effectLst/>
              </a:rPr>
              <a:t>Gabarito de ferro;</a:t>
            </a:r>
          </a:p>
          <a:p>
            <a:pPr lvl="1">
              <a:lnSpc>
                <a:spcPct val="200000"/>
              </a:lnSpc>
            </a:pPr>
            <a:r>
              <a:rPr lang="pt-BR" dirty="0">
                <a:solidFill>
                  <a:schemeClr val="bg1"/>
                </a:solidFill>
                <a:effectLst/>
              </a:rPr>
              <a:t>0,5m x 0,5m;</a:t>
            </a:r>
          </a:p>
          <a:p>
            <a:pPr lvl="1">
              <a:lnSpc>
                <a:spcPct val="200000"/>
              </a:lnSpc>
            </a:pPr>
            <a:r>
              <a:rPr lang="pt-BR" dirty="0">
                <a:solidFill>
                  <a:schemeClr val="bg1"/>
                </a:solidFill>
                <a:effectLst/>
              </a:rPr>
              <a:t>Lançamento aleatório;</a:t>
            </a:r>
          </a:p>
          <a:p>
            <a:pPr lvl="1">
              <a:lnSpc>
                <a:spcPct val="200000"/>
              </a:lnSpc>
            </a:pPr>
            <a:r>
              <a:rPr lang="pt-BR" dirty="0">
                <a:solidFill>
                  <a:schemeClr val="bg1"/>
                </a:solidFill>
                <a:effectLst/>
              </a:rPr>
              <a:t>8 repetições por cada área experimental;</a:t>
            </a:r>
          </a:p>
          <a:p>
            <a:pPr lvl="1">
              <a:lnSpc>
                <a:spcPct val="200000"/>
              </a:lnSpc>
            </a:pPr>
            <a:r>
              <a:rPr lang="pt-BR" dirty="0">
                <a:solidFill>
                  <a:schemeClr val="bg1"/>
                </a:solidFill>
                <a:effectLst/>
              </a:rPr>
              <a:t>Contagem e identificação das espécies;</a:t>
            </a:r>
          </a:p>
          <a:p>
            <a:pPr lvl="1">
              <a:lnSpc>
                <a:spcPct val="200000"/>
              </a:lnSpc>
            </a:pPr>
            <a:r>
              <a:rPr lang="pt-BR" dirty="0">
                <a:solidFill>
                  <a:schemeClr val="bg1"/>
                </a:solidFill>
                <a:effectLst/>
              </a:rPr>
              <a:t>Utilizado o mesmo método para determinação do número de amostras.</a:t>
            </a:r>
            <a:endParaRPr lang="en-US" dirty="0">
              <a:solidFill>
                <a:schemeClr val="bg1"/>
              </a:solidFill>
              <a:effectLst/>
            </a:endParaRPr>
          </a:p>
        </p:txBody>
      </p:sp>
    </p:spTree>
    <p:extLst>
      <p:ext uri="{BB962C8B-B14F-4D97-AF65-F5344CB8AC3E}">
        <p14:creationId xmlns:p14="http://schemas.microsoft.com/office/powerpoint/2010/main" val="15566044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RESULTADOS E DISCUSSÃO</a:t>
            </a:r>
            <a:endParaRPr lang="en-US" dirty="0"/>
          </a:p>
        </p:txBody>
      </p:sp>
      <p:sp>
        <p:nvSpPr>
          <p:cNvPr id="3" name="Espaço Reservado para Conteúdo 2"/>
          <p:cNvSpPr>
            <a:spLocks noGrp="1"/>
          </p:cNvSpPr>
          <p:nvPr>
            <p:ph idx="1"/>
          </p:nvPr>
        </p:nvSpPr>
        <p:spPr/>
        <p:txBody>
          <a:bodyPr/>
          <a:lstStyle/>
          <a:p>
            <a:r>
              <a:rPr lang="pt-BR" dirty="0">
                <a:solidFill>
                  <a:schemeClr val="bg1"/>
                </a:solidFill>
                <a:effectLst/>
              </a:rPr>
              <a:t>Tamanho de amostragem do banco de sementes:</a:t>
            </a:r>
            <a:endParaRPr lang="en-US" dirty="0">
              <a:solidFill>
                <a:schemeClr val="bg1"/>
              </a:solidFill>
              <a:effectLst/>
            </a:endParaRPr>
          </a:p>
        </p:txBody>
      </p:sp>
    </p:spTree>
    <p:extLst>
      <p:ext uri="{BB962C8B-B14F-4D97-AF65-F5344CB8AC3E}">
        <p14:creationId xmlns:p14="http://schemas.microsoft.com/office/powerpoint/2010/main" val="61142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49780" t="17909" r="23970" b="8889"/>
          <a:stretch/>
        </p:blipFill>
        <p:spPr>
          <a:xfrm>
            <a:off x="3899647" y="0"/>
            <a:ext cx="4371974" cy="6858000"/>
          </a:xfrm>
          <a:prstGeom prst="rect">
            <a:avLst/>
          </a:prstGeom>
          <a:ln w="19050">
            <a:solidFill>
              <a:schemeClr val="bg2"/>
            </a:solidFill>
          </a:ln>
        </p:spPr>
      </p:pic>
    </p:spTree>
    <p:extLst>
      <p:ext uri="{BB962C8B-B14F-4D97-AF65-F5344CB8AC3E}">
        <p14:creationId xmlns:p14="http://schemas.microsoft.com/office/powerpoint/2010/main" val="12833587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2868" t="49804" r="50956" b="14510"/>
          <a:stretch/>
        </p:blipFill>
        <p:spPr>
          <a:xfrm>
            <a:off x="735106" y="785065"/>
            <a:ext cx="7346457" cy="5633663"/>
          </a:xfrm>
          <a:prstGeom prst="rect">
            <a:avLst/>
          </a:prstGeom>
          <a:ln w="19050">
            <a:solidFill>
              <a:schemeClr val="bg2"/>
            </a:solidFill>
          </a:ln>
        </p:spPr>
      </p:pic>
      <p:sp>
        <p:nvSpPr>
          <p:cNvPr id="3" name="CaixaDeTexto 2"/>
          <p:cNvSpPr txBox="1"/>
          <p:nvPr/>
        </p:nvSpPr>
        <p:spPr>
          <a:xfrm>
            <a:off x="8453718" y="785065"/>
            <a:ext cx="2499787" cy="923330"/>
          </a:xfrm>
          <a:prstGeom prst="rect">
            <a:avLst/>
          </a:prstGeom>
          <a:noFill/>
        </p:spPr>
        <p:txBody>
          <a:bodyPr wrap="none" rtlCol="0">
            <a:spAutoFit/>
          </a:bodyPr>
          <a:lstStyle/>
          <a:p>
            <a:r>
              <a:rPr lang="pt-BR" dirty="0">
                <a:solidFill>
                  <a:schemeClr val="bg1"/>
                </a:solidFill>
              </a:rPr>
              <a:t>Para áreas de lavoura:</a:t>
            </a:r>
          </a:p>
          <a:p>
            <a:r>
              <a:rPr lang="pt-BR" dirty="0">
                <a:solidFill>
                  <a:schemeClr val="bg1"/>
                </a:solidFill>
              </a:rPr>
              <a:t>s² = 1,321x</a:t>
            </a:r>
            <a:r>
              <a:rPr lang="pt-BR" baseline="30000" dirty="0">
                <a:solidFill>
                  <a:schemeClr val="bg1"/>
                </a:solidFill>
              </a:rPr>
              <a:t>1,283</a:t>
            </a:r>
            <a:endParaRPr lang="en-US" dirty="0">
              <a:solidFill>
                <a:schemeClr val="bg1"/>
              </a:solidFill>
            </a:endParaRPr>
          </a:p>
          <a:p>
            <a:r>
              <a:rPr lang="pt-BR" dirty="0">
                <a:solidFill>
                  <a:schemeClr val="bg1"/>
                </a:solidFill>
              </a:rPr>
              <a:t>r² = 0,79</a:t>
            </a:r>
            <a:endParaRPr lang="en-US" dirty="0">
              <a:solidFill>
                <a:schemeClr val="bg1"/>
              </a:solidFill>
            </a:endParaRPr>
          </a:p>
        </p:txBody>
      </p:sp>
    </p:spTree>
    <p:extLst>
      <p:ext uri="{BB962C8B-B14F-4D97-AF65-F5344CB8AC3E}">
        <p14:creationId xmlns:p14="http://schemas.microsoft.com/office/powerpoint/2010/main" val="3963268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2573" t="21961" r="23897" b="9282"/>
          <a:stretch/>
        </p:blipFill>
        <p:spPr>
          <a:xfrm>
            <a:off x="1447643" y="0"/>
            <a:ext cx="9498260" cy="6862754"/>
          </a:xfrm>
          <a:prstGeom prst="rect">
            <a:avLst/>
          </a:prstGeom>
          <a:ln w="19050">
            <a:solidFill>
              <a:schemeClr val="bg2"/>
            </a:solidFill>
          </a:ln>
        </p:spPr>
      </p:pic>
      <p:sp>
        <p:nvSpPr>
          <p:cNvPr id="4" name="CaixaDeTexto 3"/>
          <p:cNvSpPr txBox="1"/>
          <p:nvPr/>
        </p:nvSpPr>
        <p:spPr>
          <a:xfrm>
            <a:off x="7530353" y="1532965"/>
            <a:ext cx="320922" cy="369332"/>
          </a:xfrm>
          <a:prstGeom prst="rect">
            <a:avLst/>
          </a:prstGeom>
          <a:noFill/>
        </p:spPr>
        <p:txBody>
          <a:bodyPr wrap="none" rtlCol="0">
            <a:spAutoFit/>
          </a:bodyPr>
          <a:lstStyle/>
          <a:p>
            <a:r>
              <a:rPr lang="pt-BR" dirty="0">
                <a:solidFill>
                  <a:schemeClr val="bg1"/>
                </a:solidFill>
              </a:rPr>
              <a:t>A</a:t>
            </a:r>
            <a:endParaRPr lang="en-US" dirty="0">
              <a:solidFill>
                <a:schemeClr val="bg1"/>
              </a:solidFill>
            </a:endParaRPr>
          </a:p>
        </p:txBody>
      </p:sp>
      <p:sp>
        <p:nvSpPr>
          <p:cNvPr id="5" name="CaixaDeTexto 4"/>
          <p:cNvSpPr txBox="1"/>
          <p:nvPr/>
        </p:nvSpPr>
        <p:spPr>
          <a:xfrm>
            <a:off x="8597153" y="1532965"/>
            <a:ext cx="314510" cy="369332"/>
          </a:xfrm>
          <a:prstGeom prst="rect">
            <a:avLst/>
          </a:prstGeom>
          <a:noFill/>
        </p:spPr>
        <p:txBody>
          <a:bodyPr wrap="none" rtlCol="0">
            <a:spAutoFit/>
          </a:bodyPr>
          <a:lstStyle/>
          <a:p>
            <a:r>
              <a:rPr lang="pt-BR" dirty="0">
                <a:solidFill>
                  <a:schemeClr val="bg1"/>
                </a:solidFill>
              </a:rPr>
              <a:t>B</a:t>
            </a:r>
            <a:endParaRPr lang="en-US" dirty="0">
              <a:solidFill>
                <a:schemeClr val="bg1"/>
              </a:solidFill>
            </a:endParaRPr>
          </a:p>
        </p:txBody>
      </p:sp>
    </p:spTree>
    <p:extLst>
      <p:ext uri="{BB962C8B-B14F-4D97-AF65-F5344CB8AC3E}">
        <p14:creationId xmlns:p14="http://schemas.microsoft.com/office/powerpoint/2010/main" val="4018511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3014" t="36079" r="50147" b="22614"/>
          <a:stretch/>
        </p:blipFill>
        <p:spPr>
          <a:xfrm>
            <a:off x="3209364" y="782805"/>
            <a:ext cx="5764307" cy="4990468"/>
          </a:xfrm>
          <a:prstGeom prst="rect">
            <a:avLst/>
          </a:prstGeom>
          <a:ln w="19050">
            <a:solidFill>
              <a:schemeClr val="bg2"/>
            </a:solidFill>
          </a:ln>
        </p:spPr>
      </p:pic>
    </p:spTree>
    <p:extLst>
      <p:ext uri="{BB962C8B-B14F-4D97-AF65-F5344CB8AC3E}">
        <p14:creationId xmlns:p14="http://schemas.microsoft.com/office/powerpoint/2010/main" val="27188144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2941" t="18693" r="23971" b="18693"/>
          <a:stretch/>
        </p:blipFill>
        <p:spPr>
          <a:xfrm>
            <a:off x="864693" y="0"/>
            <a:ext cx="10337109" cy="6858000"/>
          </a:xfrm>
          <a:prstGeom prst="rect">
            <a:avLst/>
          </a:prstGeom>
          <a:ln w="19050">
            <a:solidFill>
              <a:schemeClr val="bg2"/>
            </a:solidFill>
          </a:ln>
        </p:spPr>
      </p:pic>
      <p:sp>
        <p:nvSpPr>
          <p:cNvPr id="5" name="Retângulo 4"/>
          <p:cNvSpPr/>
          <p:nvPr/>
        </p:nvSpPr>
        <p:spPr>
          <a:xfrm>
            <a:off x="1416424" y="4338918"/>
            <a:ext cx="9054352" cy="26894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p:cNvSpPr/>
          <p:nvPr/>
        </p:nvSpPr>
        <p:spPr>
          <a:xfrm>
            <a:off x="1416424" y="3693459"/>
            <a:ext cx="9054352" cy="26894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68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2794" t="27582" r="24044" b="9019"/>
          <a:stretch/>
        </p:blipFill>
        <p:spPr>
          <a:xfrm>
            <a:off x="1097798" y="0"/>
            <a:ext cx="10233589" cy="6864856"/>
          </a:xfrm>
          <a:prstGeom prst="rect">
            <a:avLst/>
          </a:prstGeom>
          <a:ln w="19050">
            <a:solidFill>
              <a:schemeClr val="bg2"/>
            </a:solidFill>
          </a:ln>
        </p:spPr>
      </p:pic>
    </p:spTree>
    <p:extLst>
      <p:ext uri="{BB962C8B-B14F-4D97-AF65-F5344CB8AC3E}">
        <p14:creationId xmlns:p14="http://schemas.microsoft.com/office/powerpoint/2010/main" val="905443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49853" t="35555" r="23750" b="26144"/>
          <a:stretch/>
        </p:blipFill>
        <p:spPr>
          <a:xfrm>
            <a:off x="3021105" y="965343"/>
            <a:ext cx="5836025" cy="4763106"/>
          </a:xfrm>
          <a:prstGeom prst="rect">
            <a:avLst/>
          </a:prstGeom>
          <a:ln w="19050">
            <a:solidFill>
              <a:schemeClr val="bg2"/>
            </a:solidFill>
          </a:ln>
        </p:spPr>
      </p:pic>
    </p:spTree>
    <p:extLst>
      <p:ext uri="{BB962C8B-B14F-4D97-AF65-F5344CB8AC3E}">
        <p14:creationId xmlns:p14="http://schemas.microsoft.com/office/powerpoint/2010/main" val="621153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srcRect l="12500" t="43791" r="32132" b="43137"/>
          <a:stretch/>
        </p:blipFill>
        <p:spPr>
          <a:xfrm>
            <a:off x="0" y="2590793"/>
            <a:ext cx="12192000" cy="1864665"/>
          </a:xfrm>
          <a:prstGeom prst="rect">
            <a:avLst/>
          </a:prstGeom>
        </p:spPr>
      </p:pic>
      <p:sp>
        <p:nvSpPr>
          <p:cNvPr id="2" name="CaixaDeTexto 1"/>
          <p:cNvSpPr txBox="1"/>
          <p:nvPr/>
        </p:nvSpPr>
        <p:spPr>
          <a:xfrm>
            <a:off x="2728251" y="4455458"/>
            <a:ext cx="6735498" cy="369332"/>
          </a:xfrm>
          <a:prstGeom prst="rect">
            <a:avLst/>
          </a:prstGeom>
          <a:noFill/>
        </p:spPr>
        <p:txBody>
          <a:bodyPr wrap="none" rtlCol="0">
            <a:spAutoFit/>
          </a:bodyPr>
          <a:lstStyle/>
          <a:p>
            <a:r>
              <a:rPr lang="pt-BR" dirty="0">
                <a:solidFill>
                  <a:schemeClr val="bg1"/>
                </a:solidFill>
              </a:rPr>
              <a:t>Pesq. </a:t>
            </a:r>
            <a:r>
              <a:rPr lang="pt-BR" dirty="0" err="1">
                <a:solidFill>
                  <a:schemeClr val="bg1"/>
                </a:solidFill>
              </a:rPr>
              <a:t>agropec</a:t>
            </a:r>
            <a:r>
              <a:rPr lang="pt-BR" dirty="0">
                <a:solidFill>
                  <a:schemeClr val="bg1"/>
                </a:solidFill>
              </a:rPr>
              <a:t>. bras., Brasília, v. 38, n. 2, p. 211-218, fev. 2003</a:t>
            </a:r>
            <a:endParaRPr lang="en-US" dirty="0">
              <a:solidFill>
                <a:schemeClr val="bg1"/>
              </a:solidFill>
            </a:endParaRPr>
          </a:p>
        </p:txBody>
      </p:sp>
    </p:spTree>
    <p:extLst>
      <p:ext uri="{BB962C8B-B14F-4D97-AF65-F5344CB8AC3E}">
        <p14:creationId xmlns:p14="http://schemas.microsoft.com/office/powerpoint/2010/main" val="1443972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RESULTADOS E DISCUSSÃO</a:t>
            </a:r>
            <a:endParaRPr lang="en-US" dirty="0"/>
          </a:p>
        </p:txBody>
      </p:sp>
      <p:sp>
        <p:nvSpPr>
          <p:cNvPr id="3" name="Espaço Reservado para Conteúdo 2"/>
          <p:cNvSpPr>
            <a:spLocks noGrp="1"/>
          </p:cNvSpPr>
          <p:nvPr>
            <p:ph idx="1"/>
          </p:nvPr>
        </p:nvSpPr>
        <p:spPr/>
        <p:txBody>
          <a:bodyPr/>
          <a:lstStyle/>
          <a:p>
            <a:r>
              <a:rPr lang="pt-BR" dirty="0">
                <a:solidFill>
                  <a:schemeClr val="bg1"/>
                </a:solidFill>
                <a:effectLst/>
              </a:rPr>
              <a:t>Tamanho de amostragem da flora daninha emergente:</a:t>
            </a:r>
            <a:endParaRPr lang="en-US" dirty="0">
              <a:solidFill>
                <a:schemeClr val="bg1"/>
              </a:solidFill>
              <a:effectLst/>
            </a:endParaRPr>
          </a:p>
        </p:txBody>
      </p:sp>
      <p:pic>
        <p:nvPicPr>
          <p:cNvPr id="4" name="Imagem 3"/>
          <p:cNvPicPr>
            <a:picLocks noChangeAspect="1"/>
          </p:cNvPicPr>
          <p:nvPr/>
        </p:nvPicPr>
        <p:blipFill rotWithShape="1">
          <a:blip r:embed="rId2"/>
          <a:srcRect l="23162" t="44444" r="50661" b="23661"/>
          <a:stretch/>
        </p:blipFill>
        <p:spPr>
          <a:xfrm>
            <a:off x="2922493" y="2819855"/>
            <a:ext cx="5602941" cy="3840216"/>
          </a:xfrm>
          <a:prstGeom prst="rect">
            <a:avLst/>
          </a:prstGeom>
          <a:ln w="19050">
            <a:solidFill>
              <a:schemeClr val="bg2"/>
            </a:solidFill>
          </a:ln>
        </p:spPr>
      </p:pic>
    </p:spTree>
    <p:extLst>
      <p:ext uri="{BB962C8B-B14F-4D97-AF65-F5344CB8AC3E}">
        <p14:creationId xmlns:p14="http://schemas.microsoft.com/office/powerpoint/2010/main" val="1014364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RESULTADOS E DISCUSSÃO</a:t>
            </a:r>
            <a:endParaRPr lang="en-US" dirty="0"/>
          </a:p>
        </p:txBody>
      </p:sp>
      <p:sp>
        <p:nvSpPr>
          <p:cNvPr id="3" name="Espaço Reservado para Conteúdo 2"/>
          <p:cNvSpPr>
            <a:spLocks noGrp="1"/>
          </p:cNvSpPr>
          <p:nvPr>
            <p:ph idx="1"/>
          </p:nvPr>
        </p:nvSpPr>
        <p:spPr/>
        <p:txBody>
          <a:bodyPr/>
          <a:lstStyle/>
          <a:p>
            <a:pPr algn="just"/>
            <a:r>
              <a:rPr lang="pt-BR" dirty="0">
                <a:solidFill>
                  <a:schemeClr val="bg1"/>
                </a:solidFill>
                <a:effectLst/>
              </a:rPr>
              <a:t>Maior precisão do levantamento do banco de sementes (r² = 0,87) em relação ao levantamento da flora emergente (r² = 0,56).</a:t>
            </a:r>
          </a:p>
          <a:p>
            <a:pPr algn="just"/>
            <a:r>
              <a:rPr lang="pt-BR" dirty="0">
                <a:solidFill>
                  <a:schemeClr val="bg1"/>
                </a:solidFill>
                <a:effectLst/>
              </a:rPr>
              <a:t>Maior viabilidade de tempo disponível para o levantamento do banco de sementes.</a:t>
            </a:r>
          </a:p>
          <a:p>
            <a:pPr algn="just"/>
            <a:r>
              <a:rPr lang="pt-BR" dirty="0">
                <a:solidFill>
                  <a:schemeClr val="bg1"/>
                </a:solidFill>
                <a:effectLst/>
              </a:rPr>
              <a:t>O levantamento do banco de sementes permite avaliar a necessidade da aplicação de herbicidas </a:t>
            </a:r>
            <a:r>
              <a:rPr lang="pt-BR" dirty="0" err="1">
                <a:solidFill>
                  <a:schemeClr val="bg1"/>
                </a:solidFill>
                <a:effectLst/>
              </a:rPr>
              <a:t>pré</a:t>
            </a:r>
            <a:r>
              <a:rPr lang="pt-BR" dirty="0">
                <a:solidFill>
                  <a:schemeClr val="bg1"/>
                </a:solidFill>
                <a:effectLst/>
              </a:rPr>
              <a:t>-emergentes.</a:t>
            </a:r>
          </a:p>
          <a:p>
            <a:pPr algn="just"/>
            <a:r>
              <a:rPr lang="pt-BR" dirty="0">
                <a:solidFill>
                  <a:schemeClr val="bg1"/>
                </a:solidFill>
                <a:effectLst/>
              </a:rPr>
              <a:t>Estimativas de perdas de produtividade econômica a partir do banco de sementes e da flora daninha emergente devem estimular o uso de levantamentos.</a:t>
            </a:r>
            <a:endParaRPr lang="en-US" dirty="0">
              <a:solidFill>
                <a:schemeClr val="bg1"/>
              </a:solidFill>
              <a:effectLst/>
            </a:endParaRPr>
          </a:p>
        </p:txBody>
      </p:sp>
    </p:spTree>
    <p:extLst>
      <p:ext uri="{BB962C8B-B14F-4D97-AF65-F5344CB8AC3E}">
        <p14:creationId xmlns:p14="http://schemas.microsoft.com/office/powerpoint/2010/main" val="15500323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CONCLUSÕES</a:t>
            </a:r>
            <a:endParaRPr lang="en-US" dirty="0"/>
          </a:p>
        </p:txBody>
      </p:sp>
      <p:sp>
        <p:nvSpPr>
          <p:cNvPr id="3" name="Espaço Reservado para Conteúdo 2"/>
          <p:cNvSpPr>
            <a:spLocks noGrp="1"/>
          </p:cNvSpPr>
          <p:nvPr>
            <p:ph idx="1"/>
          </p:nvPr>
        </p:nvSpPr>
        <p:spPr/>
        <p:txBody>
          <a:bodyPr>
            <a:normAutofit/>
          </a:bodyPr>
          <a:lstStyle/>
          <a:p>
            <a:pPr algn="just"/>
            <a:r>
              <a:rPr lang="pt-BR" dirty="0">
                <a:solidFill>
                  <a:schemeClr val="bg1"/>
                </a:solidFill>
                <a:effectLst/>
              </a:rPr>
              <a:t>1. O número de amostras de solo necessário para estimar populações de sementes de plantas daninhas é variável com o número médio de sementes no solo e com a precisão desejada.</a:t>
            </a:r>
          </a:p>
          <a:p>
            <a:pPr algn="just"/>
            <a:endParaRPr lang="pt-BR" dirty="0">
              <a:solidFill>
                <a:schemeClr val="bg1"/>
              </a:solidFill>
              <a:effectLst/>
            </a:endParaRPr>
          </a:p>
          <a:p>
            <a:pPr algn="just"/>
            <a:r>
              <a:rPr lang="pt-BR" dirty="0">
                <a:solidFill>
                  <a:schemeClr val="bg1"/>
                </a:solidFill>
                <a:effectLst/>
              </a:rPr>
              <a:t>2. Estimativas da infestação de plantas daninhas em lavouras, para fins de recomendação das estratégias de manejo das plantas daninhas, indicam maior variabilidade dos dados de amostragem da flora emergente em relação aos dados do banco de sementes, obtidos por amostragem de solo.</a:t>
            </a:r>
            <a:endParaRPr lang="en-US" dirty="0">
              <a:solidFill>
                <a:schemeClr val="bg1"/>
              </a:solidFill>
              <a:effectLst/>
            </a:endParaRPr>
          </a:p>
        </p:txBody>
      </p:sp>
    </p:spTree>
    <p:extLst>
      <p:ext uri="{BB962C8B-B14F-4D97-AF65-F5344CB8AC3E}">
        <p14:creationId xmlns:p14="http://schemas.microsoft.com/office/powerpoint/2010/main" val="3704173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REFERÊNCIAS BIBLIOGRÁFICAS</a:t>
            </a:r>
            <a:endParaRPr lang="en-US" dirty="0"/>
          </a:p>
        </p:txBody>
      </p:sp>
      <p:sp>
        <p:nvSpPr>
          <p:cNvPr id="3" name="Espaço Reservado para Conteúdo 2"/>
          <p:cNvSpPr>
            <a:spLocks noGrp="1"/>
          </p:cNvSpPr>
          <p:nvPr>
            <p:ph idx="1"/>
          </p:nvPr>
        </p:nvSpPr>
        <p:spPr/>
        <p:txBody>
          <a:bodyPr>
            <a:normAutofit/>
          </a:bodyPr>
          <a:lstStyle/>
          <a:p>
            <a:pPr algn="just"/>
            <a:r>
              <a:rPr lang="en-US" dirty="0">
                <a:solidFill>
                  <a:schemeClr val="bg1"/>
                </a:solidFill>
                <a:effectLst/>
              </a:rPr>
              <a:t>BARRALIS, G.; CHADOEUF, R.; GOUET, J. P. Study of the size of the sampling for the study of the buried weed seed bank. </a:t>
            </a:r>
            <a:r>
              <a:rPr lang="en-US" b="1" dirty="0">
                <a:solidFill>
                  <a:schemeClr val="bg1"/>
                </a:solidFill>
                <a:effectLst/>
              </a:rPr>
              <a:t>Weed Research</a:t>
            </a:r>
            <a:r>
              <a:rPr lang="en-US" dirty="0">
                <a:solidFill>
                  <a:schemeClr val="bg1"/>
                </a:solidFill>
                <a:effectLst/>
              </a:rPr>
              <a:t>, Oxford, v. 26, n. 2, p. 291-297, 1986.</a:t>
            </a:r>
          </a:p>
          <a:p>
            <a:pPr algn="just"/>
            <a:r>
              <a:rPr lang="en-US" dirty="0">
                <a:solidFill>
                  <a:schemeClr val="bg1"/>
                </a:solidFill>
                <a:effectLst/>
              </a:rPr>
              <a:t>YENISH, J. P.; DOLL, J. D.; BUHLER, D. D. Effects of tillage on vertical distribution and viability of weed seed in soil. </a:t>
            </a:r>
            <a:r>
              <a:rPr lang="en-US" b="1" dirty="0">
                <a:solidFill>
                  <a:schemeClr val="bg1"/>
                </a:solidFill>
                <a:effectLst/>
              </a:rPr>
              <a:t>Weed Science</a:t>
            </a:r>
            <a:r>
              <a:rPr lang="en-US" dirty="0">
                <a:solidFill>
                  <a:schemeClr val="bg1"/>
                </a:solidFill>
                <a:effectLst/>
              </a:rPr>
              <a:t>, Champaign, v. 40, n. 3, p. 429-433, 1992.</a:t>
            </a:r>
          </a:p>
          <a:p>
            <a:pPr algn="just"/>
            <a:r>
              <a:rPr lang="en-US" dirty="0">
                <a:solidFill>
                  <a:schemeClr val="bg1"/>
                </a:solidFill>
                <a:effectLst/>
              </a:rPr>
              <a:t>ZHANG, J.; HAMILL, A. S.; GARDINER, I. O.; WEAVER, S. E. Dependence of weed flora on the active soil seedbank. </a:t>
            </a:r>
            <a:r>
              <a:rPr lang="en-US" b="1" dirty="0">
                <a:solidFill>
                  <a:schemeClr val="bg1"/>
                </a:solidFill>
                <a:effectLst/>
              </a:rPr>
              <a:t>Weed Research</a:t>
            </a:r>
            <a:r>
              <a:rPr lang="en-US" dirty="0">
                <a:solidFill>
                  <a:schemeClr val="bg1"/>
                </a:solidFill>
                <a:effectLst/>
              </a:rPr>
              <a:t>, Oxford, v. 38, n. 1, p. 143-152, 1998.</a:t>
            </a:r>
          </a:p>
        </p:txBody>
      </p:sp>
    </p:spTree>
    <p:extLst>
      <p:ext uri="{BB962C8B-B14F-4D97-AF65-F5344CB8AC3E}">
        <p14:creationId xmlns:p14="http://schemas.microsoft.com/office/powerpoint/2010/main" val="15854006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438" y="2849405"/>
            <a:ext cx="4088903" cy="1080938"/>
          </a:xfrm>
        </p:spPr>
        <p:txBody>
          <a:bodyPr>
            <a:normAutofit/>
          </a:bodyPr>
          <a:lstStyle/>
          <a:p>
            <a:r>
              <a:rPr lang="pt-BR" sz="5400" b="1" dirty="0">
                <a:solidFill>
                  <a:schemeClr val="bg1"/>
                </a:solidFill>
              </a:rPr>
              <a:t>OBRIGADO!!</a:t>
            </a:r>
            <a:endParaRPr lang="en-US" sz="5400" b="1" dirty="0">
              <a:solidFill>
                <a:schemeClr val="bg1"/>
              </a:solidFill>
            </a:endParaRPr>
          </a:p>
        </p:txBody>
      </p:sp>
    </p:spTree>
    <p:extLst>
      <p:ext uri="{BB962C8B-B14F-4D97-AF65-F5344CB8AC3E}">
        <p14:creationId xmlns:p14="http://schemas.microsoft.com/office/powerpoint/2010/main" val="2699849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endParaRPr lang="en-US" dirty="0"/>
          </a:p>
        </p:txBody>
      </p:sp>
      <p:sp>
        <p:nvSpPr>
          <p:cNvPr id="3" name="Espaço Reservado para Conteúdo 2"/>
          <p:cNvSpPr>
            <a:spLocks noGrp="1"/>
          </p:cNvSpPr>
          <p:nvPr>
            <p:ph idx="1"/>
          </p:nvPr>
        </p:nvSpPr>
        <p:spPr>
          <a:xfrm>
            <a:off x="680321" y="2336872"/>
            <a:ext cx="9613861" cy="4395622"/>
          </a:xfrm>
        </p:spPr>
        <p:txBody>
          <a:bodyPr>
            <a:normAutofit/>
          </a:bodyPr>
          <a:lstStyle/>
          <a:p>
            <a:pPr algn="just"/>
            <a:r>
              <a:rPr lang="pt-BR" dirty="0">
                <a:solidFill>
                  <a:schemeClr val="bg1"/>
                </a:solidFill>
                <a:effectLst/>
              </a:rPr>
              <a:t>O QUE É UM LEVANTAMENTO</a:t>
            </a:r>
            <a:r>
              <a:rPr lang="en-US" dirty="0">
                <a:solidFill>
                  <a:schemeClr val="bg1"/>
                </a:solidFill>
                <a:effectLst/>
              </a:rPr>
              <a:t> DO BANCO DE SEMENTES E DA FLORA DE PLANTAS DANINHAS EMERGENTES?</a:t>
            </a:r>
          </a:p>
          <a:p>
            <a:pPr algn="just"/>
            <a:endParaRPr lang="en-US" dirty="0">
              <a:solidFill>
                <a:schemeClr val="bg1"/>
              </a:solidFill>
              <a:effectLst/>
            </a:endParaRPr>
          </a:p>
          <a:p>
            <a:pPr algn="just"/>
            <a:r>
              <a:rPr lang="en-US" dirty="0">
                <a:solidFill>
                  <a:schemeClr val="bg1"/>
                </a:solidFill>
                <a:effectLst/>
              </a:rPr>
              <a:t>POR QUE SE FAZER UM LEVANTAMENTO?</a:t>
            </a:r>
          </a:p>
          <a:p>
            <a:pPr algn="just"/>
            <a:endParaRPr lang="en-US" dirty="0">
              <a:solidFill>
                <a:schemeClr val="bg1"/>
              </a:solidFill>
              <a:effectLst/>
            </a:endParaRPr>
          </a:p>
          <a:p>
            <a:pPr algn="just"/>
            <a:r>
              <a:rPr lang="en-US" dirty="0">
                <a:solidFill>
                  <a:schemeClr val="bg1"/>
                </a:solidFill>
                <a:effectLst/>
              </a:rPr>
              <a:t>QUANDO </a:t>
            </a:r>
            <a:r>
              <a:rPr lang="pt-BR" dirty="0">
                <a:solidFill>
                  <a:schemeClr val="bg1"/>
                </a:solidFill>
                <a:effectLst/>
              </a:rPr>
              <a:t>É NECESSÁRIO</a:t>
            </a:r>
            <a:r>
              <a:rPr lang="en-US" dirty="0">
                <a:solidFill>
                  <a:schemeClr val="bg1"/>
                </a:solidFill>
                <a:effectLst/>
              </a:rPr>
              <a:t>?</a:t>
            </a:r>
          </a:p>
          <a:p>
            <a:pPr algn="just"/>
            <a:endParaRPr lang="en-US" dirty="0">
              <a:solidFill>
                <a:schemeClr val="bg1"/>
              </a:solidFill>
              <a:effectLst/>
            </a:endParaRPr>
          </a:p>
          <a:p>
            <a:pPr algn="just"/>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683" y="2814917"/>
            <a:ext cx="2870947" cy="3827929"/>
          </a:xfrm>
          <a:prstGeom prst="rect">
            <a:avLst/>
          </a:prstGeom>
        </p:spPr>
      </p:pic>
    </p:spTree>
    <p:extLst>
      <p:ext uri="{BB962C8B-B14F-4D97-AF65-F5344CB8AC3E}">
        <p14:creationId xmlns:p14="http://schemas.microsoft.com/office/powerpoint/2010/main" val="227319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QUANDO É NECESSÁRIO</a:t>
            </a:r>
            <a:r>
              <a:rPr lang="en-US" dirty="0"/>
              <a:t>?</a:t>
            </a:r>
          </a:p>
        </p:txBody>
      </p:sp>
      <p:sp>
        <p:nvSpPr>
          <p:cNvPr id="3" name="Espaço Reservado para Conteúdo 2"/>
          <p:cNvSpPr>
            <a:spLocks noGrp="1"/>
          </p:cNvSpPr>
          <p:nvPr>
            <p:ph idx="1"/>
          </p:nvPr>
        </p:nvSpPr>
        <p:spPr>
          <a:xfrm>
            <a:off x="680321" y="2336873"/>
            <a:ext cx="9613861" cy="4368728"/>
          </a:xfrm>
        </p:spPr>
        <p:txBody>
          <a:bodyPr>
            <a:normAutofit lnSpcReduction="10000"/>
          </a:bodyPr>
          <a:lstStyle/>
          <a:p>
            <a:pPr algn="just"/>
            <a:r>
              <a:rPr lang="pt-BR" dirty="0">
                <a:solidFill>
                  <a:schemeClr val="bg1"/>
                </a:solidFill>
                <a:effectLst/>
              </a:rPr>
              <a:t>Áreas sem histórico;</a:t>
            </a:r>
          </a:p>
          <a:p>
            <a:pPr algn="just"/>
            <a:endParaRPr lang="pt-BR" dirty="0">
              <a:solidFill>
                <a:schemeClr val="bg1"/>
              </a:solidFill>
              <a:effectLst/>
            </a:endParaRPr>
          </a:p>
          <a:p>
            <a:pPr algn="just"/>
            <a:r>
              <a:rPr lang="pt-BR" dirty="0">
                <a:solidFill>
                  <a:schemeClr val="bg1"/>
                </a:solidFill>
                <a:effectLst/>
              </a:rPr>
              <a:t>Campos de produção de sementes;</a:t>
            </a:r>
          </a:p>
          <a:p>
            <a:pPr algn="just"/>
            <a:endParaRPr lang="pt-BR" dirty="0">
              <a:solidFill>
                <a:schemeClr val="bg1"/>
              </a:solidFill>
              <a:effectLst/>
            </a:endParaRPr>
          </a:p>
          <a:p>
            <a:pPr algn="just"/>
            <a:r>
              <a:rPr lang="pt-BR" dirty="0">
                <a:solidFill>
                  <a:schemeClr val="bg1"/>
                </a:solidFill>
                <a:effectLst/>
              </a:rPr>
              <a:t>Sistema convencional: Arado altera a distribuição vertical do banco de sementes (</a:t>
            </a:r>
            <a:r>
              <a:rPr lang="pt-BR" dirty="0" err="1">
                <a:solidFill>
                  <a:schemeClr val="bg1"/>
                </a:solidFill>
                <a:effectLst/>
              </a:rPr>
              <a:t>Yenish</a:t>
            </a:r>
            <a:r>
              <a:rPr lang="pt-BR" dirty="0">
                <a:solidFill>
                  <a:schemeClr val="bg1"/>
                </a:solidFill>
                <a:effectLst/>
              </a:rPr>
              <a:t> et al., 1992);</a:t>
            </a:r>
          </a:p>
          <a:p>
            <a:pPr algn="just"/>
            <a:endParaRPr lang="pt-BR" dirty="0">
              <a:solidFill>
                <a:schemeClr val="bg1"/>
              </a:solidFill>
              <a:effectLst/>
            </a:endParaRPr>
          </a:p>
          <a:p>
            <a:pPr algn="just"/>
            <a:r>
              <a:rPr lang="pt-BR" dirty="0">
                <a:solidFill>
                  <a:schemeClr val="bg1"/>
                </a:solidFill>
                <a:effectLst/>
              </a:rPr>
              <a:t>Identificação de escapes;</a:t>
            </a:r>
          </a:p>
          <a:p>
            <a:pPr algn="just"/>
            <a:endParaRPr lang="pt-BR" dirty="0">
              <a:solidFill>
                <a:schemeClr val="bg1"/>
              </a:solidFill>
              <a:effectLst/>
            </a:endParaRPr>
          </a:p>
          <a:p>
            <a:pPr algn="just"/>
            <a:r>
              <a:rPr lang="pt-BR" dirty="0">
                <a:solidFill>
                  <a:schemeClr val="bg1"/>
                </a:solidFill>
                <a:effectLst/>
              </a:rPr>
              <a:t>Mapeamento para agricultura de precisão.</a:t>
            </a:r>
            <a:endParaRPr lang="en-US" dirty="0">
              <a:solidFill>
                <a:schemeClr val="bg1"/>
              </a:solidFill>
              <a:effectLst/>
            </a:endParaRPr>
          </a:p>
        </p:txBody>
      </p:sp>
    </p:spTree>
    <p:extLst>
      <p:ext uri="{BB962C8B-B14F-4D97-AF65-F5344CB8AC3E}">
        <p14:creationId xmlns:p14="http://schemas.microsoft.com/office/powerpoint/2010/main" val="3555485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endParaRPr lang="en-US" dirty="0"/>
          </a:p>
        </p:txBody>
      </p:sp>
      <p:sp>
        <p:nvSpPr>
          <p:cNvPr id="3" name="Espaço Reservado para Conteúdo 2"/>
          <p:cNvSpPr>
            <a:spLocks noGrp="1"/>
          </p:cNvSpPr>
          <p:nvPr>
            <p:ph idx="1"/>
          </p:nvPr>
        </p:nvSpPr>
        <p:spPr>
          <a:xfrm>
            <a:off x="680321" y="2336872"/>
            <a:ext cx="9613861" cy="4395622"/>
          </a:xfrm>
        </p:spPr>
        <p:txBody>
          <a:bodyPr>
            <a:normAutofit/>
          </a:bodyPr>
          <a:lstStyle/>
          <a:p>
            <a:pPr algn="just"/>
            <a:r>
              <a:rPr lang="pt-BR" dirty="0">
                <a:solidFill>
                  <a:schemeClr val="bg1"/>
                </a:solidFill>
                <a:effectLst/>
              </a:rPr>
              <a:t>O QUE É UM LEVANTAMENTO</a:t>
            </a:r>
            <a:r>
              <a:rPr lang="en-US" dirty="0">
                <a:solidFill>
                  <a:schemeClr val="bg1"/>
                </a:solidFill>
                <a:effectLst/>
              </a:rPr>
              <a:t> DO BANCO DE SEMENTES E DA FLORA DE PLANTAS DANINHAS EMERGENTES?</a:t>
            </a:r>
          </a:p>
          <a:p>
            <a:pPr algn="just"/>
            <a:endParaRPr lang="en-US" dirty="0">
              <a:solidFill>
                <a:schemeClr val="bg1"/>
              </a:solidFill>
              <a:effectLst/>
            </a:endParaRPr>
          </a:p>
          <a:p>
            <a:pPr algn="just"/>
            <a:r>
              <a:rPr lang="en-US" dirty="0">
                <a:solidFill>
                  <a:schemeClr val="bg1"/>
                </a:solidFill>
                <a:effectLst/>
              </a:rPr>
              <a:t>POR QUE SE FAZER UM LEVANTAMENTO?</a:t>
            </a:r>
          </a:p>
          <a:p>
            <a:pPr algn="just"/>
            <a:endParaRPr lang="en-US" dirty="0">
              <a:solidFill>
                <a:schemeClr val="bg1"/>
              </a:solidFill>
              <a:effectLst/>
            </a:endParaRPr>
          </a:p>
          <a:p>
            <a:pPr algn="just"/>
            <a:r>
              <a:rPr lang="en-US" dirty="0">
                <a:solidFill>
                  <a:schemeClr val="bg1"/>
                </a:solidFill>
                <a:effectLst/>
              </a:rPr>
              <a:t>QUANDO </a:t>
            </a:r>
            <a:r>
              <a:rPr lang="pt-BR" dirty="0">
                <a:solidFill>
                  <a:schemeClr val="bg1"/>
                </a:solidFill>
                <a:effectLst/>
              </a:rPr>
              <a:t>É NECESSÁRIO</a:t>
            </a:r>
            <a:r>
              <a:rPr lang="en-US" dirty="0">
                <a:solidFill>
                  <a:schemeClr val="bg1"/>
                </a:solidFill>
                <a:effectLst/>
              </a:rPr>
              <a:t>?</a:t>
            </a:r>
          </a:p>
          <a:p>
            <a:pPr algn="just"/>
            <a:endParaRPr lang="en-US" dirty="0">
              <a:solidFill>
                <a:schemeClr val="bg1"/>
              </a:solidFill>
              <a:effectLst/>
            </a:endParaRPr>
          </a:p>
          <a:p>
            <a:pPr algn="just"/>
            <a:r>
              <a:rPr lang="en-US" dirty="0">
                <a:solidFill>
                  <a:schemeClr val="bg1"/>
                </a:solidFill>
                <a:effectLst/>
              </a:rPr>
              <a:t>COMO FAZER?</a:t>
            </a:r>
          </a:p>
          <a:p>
            <a:pPr algn="just"/>
            <a:endParaRPr lang="en-US"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683" y="2814917"/>
            <a:ext cx="2870947" cy="3827929"/>
          </a:xfrm>
          <a:prstGeom prst="rect">
            <a:avLst/>
          </a:prstGeom>
        </p:spPr>
      </p:pic>
    </p:spTree>
    <p:extLst>
      <p:ext uri="{BB962C8B-B14F-4D97-AF65-F5344CB8AC3E}">
        <p14:creationId xmlns:p14="http://schemas.microsoft.com/office/powerpoint/2010/main" val="2841196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a:t>
            </a:r>
            <a:endParaRPr lang="en-US" dirty="0"/>
          </a:p>
        </p:txBody>
      </p:sp>
      <p:sp>
        <p:nvSpPr>
          <p:cNvPr id="3" name="Espaço Reservado para Conteúdo 2"/>
          <p:cNvSpPr>
            <a:spLocks noGrp="1"/>
          </p:cNvSpPr>
          <p:nvPr>
            <p:ph idx="1"/>
          </p:nvPr>
        </p:nvSpPr>
        <p:spPr>
          <a:xfrm>
            <a:off x="680321" y="2336873"/>
            <a:ext cx="9613861" cy="3599316"/>
          </a:xfrm>
        </p:spPr>
        <p:txBody>
          <a:bodyPr/>
          <a:lstStyle/>
          <a:p>
            <a:pPr algn="just"/>
            <a:r>
              <a:rPr lang="pt-BR" dirty="0">
                <a:solidFill>
                  <a:schemeClr val="bg1"/>
                </a:solidFill>
                <a:effectLst/>
              </a:rPr>
              <a:t>DETERMINAR O NÚMERO DE AMOSTRAS NECESSÁRIAS PARA ESTIMAR COM PRECISÃO ACEITÁVEL A QUANTIDADE DE SEMENTES NO SOLO E A FLORA DE PLANTAS DANINHAS EMERGENTES, EM ÁREAS EXPERIMENTAIS E DE LAVOURA.</a:t>
            </a:r>
            <a:endParaRPr lang="en-US" dirty="0">
              <a:solidFill>
                <a:schemeClr val="bg1"/>
              </a:solidFill>
              <a:effectLst/>
            </a:endParaRPr>
          </a:p>
        </p:txBody>
      </p:sp>
    </p:spTree>
    <p:extLst>
      <p:ext uri="{BB962C8B-B14F-4D97-AF65-F5344CB8AC3E}">
        <p14:creationId xmlns:p14="http://schemas.microsoft.com/office/powerpoint/2010/main" val="2502070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COMO</a:t>
            </a:r>
            <a:r>
              <a:rPr lang="en-US" dirty="0"/>
              <a:t> DEFINIR O </a:t>
            </a:r>
            <a:r>
              <a:rPr lang="pt-BR" dirty="0"/>
              <a:t>NÚMERO DE AMOSTRAS</a:t>
            </a:r>
            <a:r>
              <a:rPr lang="en-US" dirty="0"/>
              <a:t>?</a:t>
            </a:r>
          </a:p>
        </p:txBody>
      </p:sp>
      <p:sp>
        <p:nvSpPr>
          <p:cNvPr id="3" name="Espaço Reservado para Conteúdo 2"/>
          <p:cNvSpPr>
            <a:spLocks noGrp="1"/>
          </p:cNvSpPr>
          <p:nvPr>
            <p:ph idx="1"/>
          </p:nvPr>
        </p:nvSpPr>
        <p:spPr/>
        <p:txBody>
          <a:bodyPr>
            <a:normAutofit/>
          </a:bodyPr>
          <a:lstStyle/>
          <a:p>
            <a:pPr algn="just"/>
            <a:r>
              <a:rPr lang="pt-BR" sz="2800" dirty="0">
                <a:solidFill>
                  <a:schemeClr val="bg1"/>
                </a:solidFill>
                <a:effectLst/>
              </a:rPr>
              <a:t>Método matemático:</a:t>
            </a:r>
          </a:p>
          <a:p>
            <a:pPr lvl="1" algn="just"/>
            <a:r>
              <a:rPr lang="pt-BR" sz="2400" dirty="0" err="1">
                <a:solidFill>
                  <a:schemeClr val="bg1"/>
                </a:solidFill>
                <a:effectLst/>
              </a:rPr>
              <a:t>Barralis</a:t>
            </a:r>
            <a:r>
              <a:rPr lang="pt-BR" sz="2400" dirty="0">
                <a:solidFill>
                  <a:schemeClr val="bg1"/>
                </a:solidFill>
                <a:effectLst/>
              </a:rPr>
              <a:t> et al., 1986: A estimativa da quantidade de amostras é possível a partir da média e variância do número de sementes encontradas no solo.</a:t>
            </a:r>
          </a:p>
        </p:txBody>
      </p:sp>
    </p:spTree>
    <p:extLst>
      <p:ext uri="{BB962C8B-B14F-4D97-AF65-F5344CB8AC3E}">
        <p14:creationId xmlns:p14="http://schemas.microsoft.com/office/powerpoint/2010/main" val="4149154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endParaRPr lang="en-US" dirty="0"/>
          </a:p>
        </p:txBody>
      </p:sp>
      <p:sp>
        <p:nvSpPr>
          <p:cNvPr id="3" name="Espaço Reservado para Conteúdo 2"/>
          <p:cNvSpPr>
            <a:spLocks noGrp="1"/>
          </p:cNvSpPr>
          <p:nvPr>
            <p:ph idx="1"/>
          </p:nvPr>
        </p:nvSpPr>
        <p:spPr/>
        <p:txBody>
          <a:bodyPr>
            <a:normAutofit fontScale="92500" lnSpcReduction="20000"/>
          </a:bodyPr>
          <a:lstStyle/>
          <a:p>
            <a:r>
              <a:rPr lang="pt-BR" dirty="0">
                <a:solidFill>
                  <a:schemeClr val="bg1"/>
                </a:solidFill>
                <a:effectLst/>
              </a:rPr>
              <a:t>Levantamento do banco de sementes:</a:t>
            </a:r>
          </a:p>
          <a:p>
            <a:endParaRPr lang="pt-BR" dirty="0">
              <a:solidFill>
                <a:schemeClr val="bg1"/>
              </a:solidFill>
              <a:effectLst/>
            </a:endParaRPr>
          </a:p>
          <a:p>
            <a:pPr lvl="1"/>
            <a:r>
              <a:rPr lang="pt-BR" dirty="0">
                <a:solidFill>
                  <a:schemeClr val="bg1"/>
                </a:solidFill>
                <a:effectLst/>
              </a:rPr>
              <a:t>Amostragem de solo:</a:t>
            </a:r>
          </a:p>
          <a:p>
            <a:pPr lvl="2"/>
            <a:r>
              <a:rPr lang="pt-BR" dirty="0">
                <a:solidFill>
                  <a:schemeClr val="bg1"/>
                </a:solidFill>
                <a:effectLst/>
              </a:rPr>
              <a:t>Trado tubular, 5cm de diâmetro, 20cm² de área, camada de 0-10cm.</a:t>
            </a:r>
          </a:p>
          <a:p>
            <a:pPr lvl="2"/>
            <a:endParaRPr lang="pt-BR" dirty="0">
              <a:solidFill>
                <a:schemeClr val="bg1"/>
              </a:solidFill>
              <a:effectLst/>
            </a:endParaRPr>
          </a:p>
          <a:p>
            <a:pPr lvl="1"/>
            <a:r>
              <a:rPr lang="pt-BR" dirty="0">
                <a:solidFill>
                  <a:schemeClr val="bg1"/>
                </a:solidFill>
                <a:effectLst/>
              </a:rPr>
              <a:t>Áreas:</a:t>
            </a:r>
          </a:p>
          <a:p>
            <a:pPr lvl="1"/>
            <a:endParaRPr lang="pt-BR" dirty="0">
              <a:solidFill>
                <a:schemeClr val="bg1"/>
              </a:solidFill>
              <a:effectLst/>
            </a:endParaRPr>
          </a:p>
          <a:p>
            <a:pPr lvl="2"/>
            <a:r>
              <a:rPr lang="pt-BR" dirty="0">
                <a:solidFill>
                  <a:schemeClr val="bg1"/>
                </a:solidFill>
                <a:effectLst/>
              </a:rPr>
              <a:t>5 áreas experimentais: Londrina, PR – 1989/1990</a:t>
            </a:r>
          </a:p>
          <a:p>
            <a:pPr lvl="3"/>
            <a:r>
              <a:rPr lang="pt-BR" dirty="0">
                <a:solidFill>
                  <a:schemeClr val="bg1"/>
                </a:solidFill>
                <a:effectLst/>
              </a:rPr>
              <a:t>Parcelas 10m x 6m</a:t>
            </a:r>
          </a:p>
          <a:p>
            <a:pPr lvl="3"/>
            <a:r>
              <a:rPr lang="pt-BR" dirty="0">
                <a:solidFill>
                  <a:schemeClr val="bg1"/>
                </a:solidFill>
                <a:effectLst/>
              </a:rPr>
              <a:t>1 amostra composta por 10 </a:t>
            </a:r>
            <a:r>
              <a:rPr lang="pt-BR" dirty="0" err="1">
                <a:solidFill>
                  <a:schemeClr val="bg1"/>
                </a:solidFill>
                <a:effectLst/>
              </a:rPr>
              <a:t>subamostras</a:t>
            </a:r>
            <a:r>
              <a:rPr lang="pt-BR" dirty="0">
                <a:solidFill>
                  <a:schemeClr val="bg1"/>
                </a:solidFill>
                <a:effectLst/>
              </a:rPr>
              <a:t> </a:t>
            </a:r>
            <a:r>
              <a:rPr lang="pt-BR" dirty="0" err="1">
                <a:solidFill>
                  <a:schemeClr val="bg1"/>
                </a:solidFill>
                <a:effectLst/>
              </a:rPr>
              <a:t>casualizadas</a:t>
            </a:r>
            <a:endParaRPr lang="pt-BR" dirty="0">
              <a:solidFill>
                <a:schemeClr val="bg1"/>
              </a:solidFill>
              <a:effectLst/>
            </a:endParaRPr>
          </a:p>
          <a:p>
            <a:pPr lvl="3"/>
            <a:endParaRPr lang="pt-BR" dirty="0">
              <a:solidFill>
                <a:schemeClr val="bg1"/>
              </a:solidFill>
              <a:effectLst/>
            </a:endParaRPr>
          </a:p>
          <a:p>
            <a:pPr lvl="2"/>
            <a:r>
              <a:rPr lang="pt-BR" dirty="0">
                <a:solidFill>
                  <a:schemeClr val="bg1"/>
                </a:solidFill>
                <a:effectLst/>
              </a:rPr>
              <a:t>19 áreas de lavoura: Região centro-oeste do Paraná – 1995-1999</a:t>
            </a:r>
          </a:p>
          <a:p>
            <a:pPr lvl="3"/>
            <a:r>
              <a:rPr lang="pt-BR" dirty="0">
                <a:solidFill>
                  <a:schemeClr val="bg1"/>
                </a:solidFill>
                <a:effectLst/>
              </a:rPr>
              <a:t>“</a:t>
            </a:r>
            <a:r>
              <a:rPr lang="pt-BR" dirty="0" err="1">
                <a:solidFill>
                  <a:schemeClr val="bg1"/>
                </a:solidFill>
                <a:effectLst/>
              </a:rPr>
              <a:t>Parcelões</a:t>
            </a:r>
            <a:r>
              <a:rPr lang="pt-BR" dirty="0">
                <a:solidFill>
                  <a:schemeClr val="bg1"/>
                </a:solidFill>
                <a:effectLst/>
              </a:rPr>
              <a:t>” 0,25~0,5 ha</a:t>
            </a:r>
          </a:p>
          <a:p>
            <a:pPr lvl="3"/>
            <a:r>
              <a:rPr lang="pt-BR" dirty="0">
                <a:solidFill>
                  <a:schemeClr val="bg1"/>
                </a:solidFill>
                <a:effectLst/>
              </a:rPr>
              <a:t>5 amostras composta por 10 </a:t>
            </a:r>
            <a:r>
              <a:rPr lang="pt-BR" dirty="0" err="1">
                <a:solidFill>
                  <a:schemeClr val="bg1"/>
                </a:solidFill>
                <a:effectLst/>
              </a:rPr>
              <a:t>subamostras</a:t>
            </a:r>
            <a:r>
              <a:rPr lang="pt-BR" dirty="0">
                <a:solidFill>
                  <a:schemeClr val="bg1"/>
                </a:solidFill>
                <a:effectLst/>
              </a:rPr>
              <a:t> cada</a:t>
            </a:r>
          </a:p>
          <a:p>
            <a:pPr lvl="3"/>
            <a:endParaRPr lang="pt-BR" dirty="0">
              <a:solidFill>
                <a:schemeClr val="bg1"/>
              </a:solidFill>
              <a:effectLst/>
            </a:endParaRPr>
          </a:p>
          <a:p>
            <a:pPr lvl="1"/>
            <a:endParaRPr lang="en-US" dirty="0">
              <a:solidFill>
                <a:schemeClr val="bg1"/>
              </a:solidFill>
              <a:effectLst/>
            </a:endParaRPr>
          </a:p>
          <a:p>
            <a:pPr lvl="1"/>
            <a:endParaRPr lang="en-US" dirty="0">
              <a:solidFill>
                <a:schemeClr val="bg1"/>
              </a:solidFill>
              <a:effectLst/>
            </a:endParaRPr>
          </a:p>
        </p:txBody>
      </p:sp>
    </p:spTree>
    <p:extLst>
      <p:ext uri="{BB962C8B-B14F-4D97-AF65-F5344CB8AC3E}">
        <p14:creationId xmlns:p14="http://schemas.microsoft.com/office/powerpoint/2010/main" val="1439977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MATERIAL E MÉTODOS</a:t>
            </a:r>
            <a:endParaRPr lang="en-US" dirty="0"/>
          </a:p>
        </p:txBody>
      </p:sp>
      <p:sp>
        <p:nvSpPr>
          <p:cNvPr id="3" name="Espaço Reservado para Conteúdo 2"/>
          <p:cNvSpPr>
            <a:spLocks noGrp="1"/>
          </p:cNvSpPr>
          <p:nvPr>
            <p:ph idx="1"/>
          </p:nvPr>
        </p:nvSpPr>
        <p:spPr>
          <a:xfrm>
            <a:off x="680321" y="2336873"/>
            <a:ext cx="9613861" cy="4225292"/>
          </a:xfrm>
        </p:spPr>
        <p:txBody>
          <a:bodyPr>
            <a:normAutofit/>
          </a:bodyPr>
          <a:lstStyle/>
          <a:p>
            <a:pPr algn="just"/>
            <a:r>
              <a:rPr lang="pt-BR" dirty="0">
                <a:solidFill>
                  <a:schemeClr val="bg1"/>
                </a:solidFill>
                <a:effectLst/>
              </a:rPr>
              <a:t>Lavagem das amostras de solo sob aspersão de água de torneira;</a:t>
            </a:r>
          </a:p>
          <a:p>
            <a:pPr algn="just"/>
            <a:r>
              <a:rPr lang="pt-BR" dirty="0">
                <a:solidFill>
                  <a:schemeClr val="bg1"/>
                </a:solidFill>
                <a:effectLst/>
              </a:rPr>
              <a:t>Peneira de latão com malha inox de 0,5 mm;</a:t>
            </a:r>
          </a:p>
          <a:p>
            <a:pPr algn="just"/>
            <a:r>
              <a:rPr lang="pt-BR" dirty="0">
                <a:solidFill>
                  <a:schemeClr val="bg1"/>
                </a:solidFill>
                <a:effectLst/>
              </a:rPr>
              <a:t>Secagem à sombra;</a:t>
            </a:r>
          </a:p>
          <a:p>
            <a:pPr algn="just"/>
            <a:r>
              <a:rPr lang="pt-BR" dirty="0">
                <a:solidFill>
                  <a:schemeClr val="bg1"/>
                </a:solidFill>
                <a:effectLst/>
              </a:rPr>
              <a:t>Flotação em solução saturada para separação de partículas de areia;</a:t>
            </a:r>
          </a:p>
          <a:p>
            <a:pPr algn="just"/>
            <a:r>
              <a:rPr lang="pt-BR" dirty="0">
                <a:solidFill>
                  <a:schemeClr val="bg1"/>
                </a:solidFill>
                <a:effectLst/>
              </a:rPr>
              <a:t>Secagem à sombra;</a:t>
            </a:r>
          </a:p>
          <a:p>
            <a:pPr algn="just"/>
            <a:r>
              <a:rPr lang="pt-BR" dirty="0">
                <a:solidFill>
                  <a:schemeClr val="bg1"/>
                </a:solidFill>
                <a:effectLst/>
              </a:rPr>
              <a:t>Separação por espécie (Lupa 10X iluminada);</a:t>
            </a:r>
          </a:p>
          <a:p>
            <a:pPr algn="just"/>
            <a:r>
              <a:rPr lang="pt-BR" dirty="0">
                <a:solidFill>
                  <a:schemeClr val="bg1"/>
                </a:solidFill>
                <a:effectLst/>
              </a:rPr>
              <a:t>Contagem das sementes;</a:t>
            </a:r>
          </a:p>
          <a:p>
            <a:pPr algn="just"/>
            <a:r>
              <a:rPr lang="pt-BR" dirty="0">
                <a:solidFill>
                  <a:schemeClr val="bg1"/>
                </a:solidFill>
                <a:effectLst/>
              </a:rPr>
              <a:t>Estimativa do número de sementes/m².</a:t>
            </a:r>
          </a:p>
          <a:p>
            <a:endParaRPr lang="en-US" dirty="0">
              <a:solidFill>
                <a:schemeClr val="bg1"/>
              </a:solidFill>
              <a:effectLst/>
            </a:endParaRPr>
          </a:p>
        </p:txBody>
      </p:sp>
      <p:sp>
        <p:nvSpPr>
          <p:cNvPr id="4" name="CaixaDeTexto 3"/>
          <p:cNvSpPr txBox="1"/>
          <p:nvPr/>
        </p:nvSpPr>
        <p:spPr>
          <a:xfrm>
            <a:off x="6951901" y="5383325"/>
            <a:ext cx="5083443" cy="923330"/>
          </a:xfrm>
          <a:prstGeom prst="rect">
            <a:avLst/>
          </a:prstGeom>
          <a:noFill/>
          <a:ln w="19050">
            <a:solidFill>
              <a:schemeClr val="accent4"/>
            </a:solidFill>
          </a:ln>
        </p:spPr>
        <p:txBody>
          <a:bodyPr wrap="none" rtlCol="0">
            <a:spAutoFit/>
          </a:bodyPr>
          <a:lstStyle/>
          <a:p>
            <a:r>
              <a:rPr lang="pt-BR" dirty="0"/>
              <a:t>20 cm² x 10 </a:t>
            </a:r>
            <a:r>
              <a:rPr lang="pt-BR" dirty="0" err="1"/>
              <a:t>subamostras</a:t>
            </a:r>
            <a:r>
              <a:rPr lang="pt-BR" dirty="0"/>
              <a:t> = 200 cm² = 0,02 m²</a:t>
            </a:r>
          </a:p>
          <a:p>
            <a:r>
              <a:rPr lang="pt-BR" dirty="0"/>
              <a:t>	0,02 m²		X sementes/amostra</a:t>
            </a:r>
          </a:p>
          <a:p>
            <a:r>
              <a:rPr lang="pt-BR" dirty="0"/>
              <a:t>	1 m² 		Y sementes/m²</a:t>
            </a:r>
            <a:endParaRPr lang="en-US" dirty="0"/>
          </a:p>
        </p:txBody>
      </p:sp>
      <p:cxnSp>
        <p:nvCxnSpPr>
          <p:cNvPr id="6" name="Conector reto 5"/>
          <p:cNvCxnSpPr/>
          <p:nvPr/>
        </p:nvCxnSpPr>
        <p:spPr>
          <a:xfrm>
            <a:off x="8866092" y="5844990"/>
            <a:ext cx="788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8866092" y="6131861"/>
            <a:ext cx="7888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have esquerda 8"/>
          <p:cNvSpPr/>
          <p:nvPr/>
        </p:nvSpPr>
        <p:spPr>
          <a:xfrm>
            <a:off x="7718611" y="5755343"/>
            <a:ext cx="206189" cy="4392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CaixaDeTexto 9"/>
          <p:cNvSpPr txBox="1"/>
          <p:nvPr/>
        </p:nvSpPr>
        <p:spPr>
          <a:xfrm>
            <a:off x="7242106" y="5764308"/>
            <a:ext cx="543739" cy="369332"/>
          </a:xfrm>
          <a:prstGeom prst="rect">
            <a:avLst/>
          </a:prstGeom>
          <a:noFill/>
        </p:spPr>
        <p:txBody>
          <a:bodyPr wrap="none" rtlCol="0">
            <a:spAutoFit/>
          </a:bodyPr>
          <a:lstStyle/>
          <a:p>
            <a:r>
              <a:rPr lang="pt-BR" dirty="0"/>
              <a:t>50x</a:t>
            </a:r>
            <a:endParaRPr lang="en-US" dirty="0"/>
          </a:p>
        </p:txBody>
      </p:sp>
    </p:spTree>
    <p:extLst>
      <p:ext uri="{BB962C8B-B14F-4D97-AF65-F5344CB8AC3E}">
        <p14:creationId xmlns:p14="http://schemas.microsoft.com/office/powerpoint/2010/main" val="12869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Lst>
  </p:timing>
</p:sld>
</file>

<file path=ppt/theme/theme1.xml><?xml version="1.0" encoding="utf-8"?>
<a:theme xmlns:a="http://schemas.openxmlformats.org/drawingml/2006/main" name="Berlim">
  <a:themeElements>
    <a:clrScheme name="Berlim">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m">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m">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TM04033917[[fn=Berlim]]</Template>
  <TotalTime>1831</TotalTime>
  <Words>915</Words>
  <Application>Microsoft Macintosh PowerPoint</Application>
  <PresentationFormat>Widescreen</PresentationFormat>
  <Paragraphs>117</Paragraphs>
  <Slides>24</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24</vt:i4>
      </vt:variant>
    </vt:vector>
  </HeadingPairs>
  <TitlesOfParts>
    <vt:vector size="27" baseType="lpstr">
      <vt:lpstr>Arial</vt:lpstr>
      <vt:lpstr>Trebuchet MS</vt:lpstr>
      <vt:lpstr>Berlim</vt:lpstr>
      <vt:lpstr>Amostragem do banco de semente e flora emergente de plantas daninhas </vt:lpstr>
      <vt:lpstr>Apresentação do PowerPoint</vt:lpstr>
      <vt:lpstr>INTRODUÇÃO</vt:lpstr>
      <vt:lpstr>QUANDO É NECESSÁRIO?</vt:lpstr>
      <vt:lpstr>INTRODUÇÃO</vt:lpstr>
      <vt:lpstr>OBJETIVO</vt:lpstr>
      <vt:lpstr>COMO DEFINIR O NÚMERO DE AMOSTRAS?</vt:lpstr>
      <vt:lpstr>MATERIAL E MÉTODOS</vt:lpstr>
      <vt:lpstr>MATERIAL E MÉTODOS</vt:lpstr>
      <vt:lpstr>MATERIAL E MÉTODOS</vt:lpstr>
      <vt:lpstr>MATERIAL E MÉTODOS</vt:lpstr>
      <vt:lpstr>RESULTADOS E DISCUSSÃO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 E DISCUSSÃO</vt:lpstr>
      <vt:lpstr>RESULTADOS E DISCUSSÃO</vt:lpstr>
      <vt:lpstr>CONCLUSÕES</vt:lpstr>
      <vt:lpstr>REFERÊNCIAS BIBLIOGRÁFICAS</vt:lpstr>
      <vt:lpstr>OBRIGADO!!</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Amostragem do banco de semente e flora emergente de plantas daninhas </dc:title>
  <dc:creator>Everton Barbosa</dc:creator>
  <cp:lastModifiedBy>Pedro Christoffoleti</cp:lastModifiedBy>
  <cp:revision>80</cp:revision>
  <dcterms:created xsi:type="dcterms:W3CDTF">2018-03-18T02:55:30Z</dcterms:created>
  <dcterms:modified xsi:type="dcterms:W3CDTF">2018-03-30T23:54:43Z</dcterms:modified>
</cp:coreProperties>
</file>