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1" r:id="rId3"/>
    <p:sldId id="257" r:id="rId4"/>
    <p:sldId id="258" r:id="rId5"/>
    <p:sldId id="268" r:id="rId6"/>
    <p:sldId id="262" r:id="rId7"/>
    <p:sldId id="272" r:id="rId8"/>
    <p:sldId id="265" r:id="rId9"/>
    <p:sldId id="267" r:id="rId10"/>
    <p:sldId id="273" r:id="rId11"/>
    <p:sldId id="270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7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16"/>
    <p:restoredTop sz="94712"/>
  </p:normalViewPr>
  <p:slideViewPr>
    <p:cSldViewPr snapToGrid="0">
      <p:cViewPr>
        <p:scale>
          <a:sx n="125" d="100"/>
          <a:sy n="125" d="100"/>
        </p:scale>
        <p:origin x="176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97BFE6-BBAE-3F05-78F1-CAE623A8D0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C52CF58-02AD-B030-6E0D-BD9EAFB986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5581BA7-DB30-79B0-63F4-FC87FBA51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B12C-D83F-C84B-84DC-7568D11325F5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714A4D-0E7A-DE79-4860-2D10647CE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0B0839-B476-C0DE-2B03-E1CE7545B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C917-1EDD-D04D-8122-2426BA6333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6973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12A3B0-16C3-1739-709B-CFF14E666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736DD96-983F-02CD-B9BA-700EA11521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801431-9735-A80E-9C3F-012BA8E9A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B12C-D83F-C84B-84DC-7568D11325F5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03C1346-9E0D-7723-7708-710E70D19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A20AFFE-664B-C853-F02B-2F42CE347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C917-1EDD-D04D-8122-2426BA6333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7856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3CCB7FF-0652-DCDE-CE62-4ACFC9A723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8C109E2-E0E5-9FF2-6E05-8E4F98A35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D40FE16-C130-9F8F-B4FC-C2C2A65D5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B12C-D83F-C84B-84DC-7568D11325F5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2D19A2-4A0C-5FCA-0223-AE53EA563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F94203-EC21-51E0-94D4-C176C931B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C917-1EDD-D04D-8122-2426BA6333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9336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651AD4-A49E-DB7E-B234-E766AA763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91187C-65EF-B1E9-D56E-32561E69E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E40773-82F7-7727-EF90-3D766252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B12C-D83F-C84B-84DC-7568D11325F5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71C2A9-62A1-923F-69FD-DB86A29AD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7F2AA4-4428-49B3-5DE5-93A1A3A0D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C917-1EDD-D04D-8122-2426BA6333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3268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C862E0-2543-5CAC-6B8B-D95A3269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D5FA73C-98C4-3CAF-99DB-206A75EFF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6F2DD4-BD0F-D8D4-4E8F-F185EA83B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B12C-D83F-C84B-84DC-7568D11325F5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77FB4C5-EEC6-FDCA-D38B-8835A0AF1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EAE1FF-9277-4535-6A54-8C557C7E5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C917-1EDD-D04D-8122-2426BA6333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4364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72BFF9-13FA-C75A-3075-56F2C962B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7A497DE-496A-F1DF-3E2C-AA8AB0A9A9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41AE2BA-6D38-B19B-A983-DC5158469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869BA86-46B6-DCA4-BC3B-1772F3ED7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B12C-D83F-C84B-84DC-7568D11325F5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0FA042-9494-DEC4-10BD-3F1F25816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7B9374D-E53E-927C-2B7D-09A2B8E77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C917-1EDD-D04D-8122-2426BA6333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898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9C5F5B-9DB8-6477-A8BC-F1A604B4B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2A546A5-9899-6048-EAA9-7119343DE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E35D88-12AC-941F-0615-4CD6C59123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EAD10A0-B980-059A-063F-A503B0343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F9559DD-0047-5AC4-35FE-D9E47CE43D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9F8D3FE-D530-23AE-C65D-8C15072DD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B12C-D83F-C84B-84DC-7568D11325F5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ECE4A9C-1F56-CC28-10F6-8B0D9CF17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C993907-7E08-2DA4-6F2F-34770C35F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C917-1EDD-D04D-8122-2426BA6333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833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F243FF-8BCD-FA9E-24D7-29523709F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559090E-C83B-4E40-5121-9CA7231B3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B12C-D83F-C84B-84DC-7568D11325F5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FBB6A58-7103-29AA-0530-3944099D5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5C1208B-E8F7-B6CB-6CA1-B7049129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C917-1EDD-D04D-8122-2426BA6333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6731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E41BFFD-1786-D8DE-7485-4FA5F42E3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B12C-D83F-C84B-84DC-7568D11325F5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DD3D36A-9756-AA90-7328-BFCF9795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4EE5424-3577-593D-6240-04684E33F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C917-1EDD-D04D-8122-2426BA6333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749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8C5968-D55C-D0FC-D28C-FB5D0DE7D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A97782-0ADD-3BCA-520B-D8F732061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627BA37-BE83-78A7-26B7-C565BA779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01D6F61-3771-EDB5-C563-293821CCB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B12C-D83F-C84B-84DC-7568D11325F5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7E4F66A-F043-F330-A417-C6B6B19B3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983CE6C-E5C7-0384-5E4E-D101644B9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C917-1EDD-D04D-8122-2426BA6333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4124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0C26E-156A-F14E-5D5D-79D802A6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6FFBDE0-E60F-BA4F-731A-932F50C39F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BDB3146-BE5B-3DFF-7645-8A8D86A5C6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439998D-B18B-4EE7-B004-93DFFCB6B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B12C-D83F-C84B-84DC-7568D11325F5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E36195D-31CE-D257-C388-50CAD75CB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02C3922-D3B2-3CE5-AC00-E9058BC1E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C917-1EDD-D04D-8122-2426BA6333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9382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C86DBF2-D269-850E-6E01-167206F70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B73F09D-3BC2-E86E-1870-4CC5D378F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DD36A3-393B-4F02-3F97-F83ACDEE50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3CB12C-D83F-C84B-84DC-7568D11325F5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CA1805-34A0-0E6F-D367-48348ADA5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79C52FA-B91B-58C8-81A7-1333D6D19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E0C917-1EDD-D04D-8122-2426BA6333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3171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Macaco em plantas">
            <a:extLst>
              <a:ext uri="{FF2B5EF4-FFF2-40B4-BE49-F238E27FC236}">
                <a16:creationId xmlns:a16="http://schemas.microsoft.com/office/drawing/2014/main" id="{B0DD98A8-0CA8-431A-2E56-80FCCDAAEA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26" r="647" b="12444"/>
          <a:stretch/>
        </p:blipFill>
        <p:spPr>
          <a:xfrm>
            <a:off x="0" y="107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C4AEDE3-D07D-4ADD-A445-4BC23C8DB38D}"/>
              </a:ext>
            </a:extLst>
          </p:cNvPr>
          <p:cNvSpPr txBox="1"/>
          <p:nvPr/>
        </p:nvSpPr>
        <p:spPr>
          <a:xfrm>
            <a:off x="6725927" y="193810"/>
            <a:ext cx="5254324" cy="707886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pt-BR" sz="4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Restauração Ecológica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26D8BE3-519B-8496-087C-F3B1AFFF116C}"/>
              </a:ext>
            </a:extLst>
          </p:cNvPr>
          <p:cNvSpPr txBox="1"/>
          <p:nvPr/>
        </p:nvSpPr>
        <p:spPr>
          <a:xfrm>
            <a:off x="9488480" y="3680165"/>
            <a:ext cx="249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Engenharia Ambiental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395D616-2372-78A5-44F1-2FDAB3AF0BD4}"/>
              </a:ext>
            </a:extLst>
          </p:cNvPr>
          <p:cNvSpPr txBox="1"/>
          <p:nvPr/>
        </p:nvSpPr>
        <p:spPr>
          <a:xfrm>
            <a:off x="7469670" y="5747243"/>
            <a:ext cx="3393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Prof. Maurício Lamano Ferreira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1A1D208-0458-4B92-89AD-F1D3F0608D3C}"/>
              </a:ext>
            </a:extLst>
          </p:cNvPr>
          <p:cNvSpPr txBox="1"/>
          <p:nvPr/>
        </p:nvSpPr>
        <p:spPr>
          <a:xfrm>
            <a:off x="8745894" y="6094687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Aula #1</a:t>
            </a:r>
          </a:p>
        </p:txBody>
      </p:sp>
      <p:pic>
        <p:nvPicPr>
          <p:cNvPr id="1043" name="Picture 19" descr="Identidade Visual da EEL | Bibliotecas - EEL/USP">
            <a:extLst>
              <a:ext uri="{FF2B5EF4-FFF2-40B4-BE49-F238E27FC236}">
                <a16:creationId xmlns:a16="http://schemas.microsoft.com/office/drawing/2014/main" id="{068B061E-D982-06BA-3EBB-0E5D27FE7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290" y="4036410"/>
            <a:ext cx="671830" cy="76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Identidade Visual – Referências de elementos visuais – USP – Identidade  Visual">
            <a:extLst>
              <a:ext uri="{FF2B5EF4-FFF2-40B4-BE49-F238E27FC236}">
                <a16:creationId xmlns:a16="http://schemas.microsoft.com/office/drawing/2014/main" id="{99B2F180-26F2-FD27-0E4E-0A8D60920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988" y="4823253"/>
            <a:ext cx="590434" cy="35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839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54" name="Rectangle 18453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40" name="Picture 8" descr="Fluorescencia de clorofilas | antioxidantsgroup">
            <a:extLst>
              <a:ext uri="{FF2B5EF4-FFF2-40B4-BE49-F238E27FC236}">
                <a16:creationId xmlns:a16="http://schemas.microsoft.com/office/drawing/2014/main" id="{60ACF039-7EE6-E0AA-886F-7B415C14A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781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Medição Da Fotossíntese Das Plantas Utilizando Um Dispositivo Portátil Foto  de Stock - Imagem de ferramenta, cientista: 288340638">
            <a:extLst>
              <a:ext uri="{FF2B5EF4-FFF2-40B4-BE49-F238E27FC236}">
                <a16:creationId xmlns:a16="http://schemas.microsoft.com/office/drawing/2014/main" id="{42833D2B-E52D-7BD9-97FD-5BF4778E2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7" r="-1" b="22691"/>
          <a:stretch/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Viveiro Municipal de Charqueada distribui 500 mudas à população |  Piracicaba e Região | G1">
            <a:extLst>
              <a:ext uri="{FF2B5EF4-FFF2-40B4-BE49-F238E27FC236}">
                <a16:creationId xmlns:a16="http://schemas.microsoft.com/office/drawing/2014/main" id="{312E58AC-E1B0-3963-601D-53C2E6102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r="2" b="2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8456" name="Freeform: Shape 18455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458" name="Freeform: Shape 18457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60" name="Rectangle 18459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62" name="Rectangle 18461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AAC58C1-ADEC-EDDC-54C5-B3AF32950A80}"/>
              </a:ext>
            </a:extLst>
          </p:cNvPr>
          <p:cNvSpPr txBox="1"/>
          <p:nvPr/>
        </p:nvSpPr>
        <p:spPr>
          <a:xfrm>
            <a:off x="448056" y="2258568"/>
            <a:ext cx="2807208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Projeto Experimental</a:t>
            </a:r>
          </a:p>
        </p:txBody>
      </p:sp>
      <p:pic>
        <p:nvPicPr>
          <p:cNvPr id="18434" name="Picture 2" descr="Medidores de Fotossíntese | Marconi – Equipamentos para Laboratório">
            <a:extLst>
              <a:ext uri="{FF2B5EF4-FFF2-40B4-BE49-F238E27FC236}">
                <a16:creationId xmlns:a16="http://schemas.microsoft.com/office/drawing/2014/main" id="{A9B63226-D625-B077-CBED-DFC7A0926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1" b="19010"/>
          <a:stretch/>
        </p:blipFill>
        <p:spPr bwMode="auto"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829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65FAF91-8960-CF76-EB7F-0C48898F4909}"/>
              </a:ext>
            </a:extLst>
          </p:cNvPr>
          <p:cNvSpPr txBox="1"/>
          <p:nvPr/>
        </p:nvSpPr>
        <p:spPr>
          <a:xfrm>
            <a:off x="405688" y="546754"/>
            <a:ext cx="117110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latin typeface="Chalkduster" panose="03050602040202020205" pitchFamily="66" charset="77"/>
              </a:rPr>
              <a:t>Muito Obrigado !!!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9C087B2-9BA9-0552-BD4D-2AFF3B6B6707}"/>
              </a:ext>
            </a:extLst>
          </p:cNvPr>
          <p:cNvGrpSpPr/>
          <p:nvPr/>
        </p:nvGrpSpPr>
        <p:grpSpPr>
          <a:xfrm>
            <a:off x="4656872" y="2351152"/>
            <a:ext cx="2507875" cy="3437679"/>
            <a:chOff x="4487189" y="2153189"/>
            <a:chExt cx="2507875" cy="3437679"/>
          </a:xfrm>
        </p:grpSpPr>
        <p:pic>
          <p:nvPicPr>
            <p:cNvPr id="2" name="Picture 4" descr="Our Team | USP-EEL-Brazil - iGEM 2023">
              <a:extLst>
                <a:ext uri="{FF2B5EF4-FFF2-40B4-BE49-F238E27FC236}">
                  <a16:creationId xmlns:a16="http://schemas.microsoft.com/office/drawing/2014/main" id="{C7838D76-AFF7-AA13-2C17-42011884AA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189" y="2153189"/>
              <a:ext cx="2507875" cy="2908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E7DC5929-0432-0657-B672-70C76CCB042F}"/>
                </a:ext>
              </a:extLst>
            </p:cNvPr>
            <p:cNvSpPr txBox="1"/>
            <p:nvPr/>
          </p:nvSpPr>
          <p:spPr>
            <a:xfrm>
              <a:off x="4967926" y="5221536"/>
              <a:ext cx="17838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/>
                <a:t>lamano@usp.br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2994180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3" name="Rectangle 164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398" name="Picture 14" descr="Ruralistas: cai a máscara definitivamente - Mar Sem Fim">
            <a:extLst>
              <a:ext uri="{FF2B5EF4-FFF2-40B4-BE49-F238E27FC236}">
                <a16:creationId xmlns:a16="http://schemas.microsoft.com/office/drawing/2014/main" id="{6601120E-B2AC-6A59-8E1D-42A4A6405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792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Our Team | USP-EEL-Brazil - iGEM 2023">
            <a:extLst>
              <a:ext uri="{FF2B5EF4-FFF2-40B4-BE49-F238E27FC236}">
                <a16:creationId xmlns:a16="http://schemas.microsoft.com/office/drawing/2014/main" id="{F60C401E-8B62-78B3-0207-B6DFBBFDA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152" y="324389"/>
            <a:ext cx="2507875" cy="290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52DF393-DFC9-8BD1-C57A-9CB336C81A9A}"/>
              </a:ext>
            </a:extLst>
          </p:cNvPr>
          <p:cNvSpPr txBox="1"/>
          <p:nvPr/>
        </p:nvSpPr>
        <p:spPr>
          <a:xfrm>
            <a:off x="248554" y="324389"/>
            <a:ext cx="5022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Objetivos da Disciplina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0474477-D004-AEA1-9AA1-106D13A81A1C}"/>
              </a:ext>
            </a:extLst>
          </p:cNvPr>
          <p:cNvSpPr txBox="1"/>
          <p:nvPr/>
        </p:nvSpPr>
        <p:spPr>
          <a:xfrm>
            <a:off x="248554" y="1258296"/>
            <a:ext cx="86947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OG:</a:t>
            </a:r>
          </a:p>
          <a:p>
            <a:pPr algn="just"/>
            <a:endParaRPr lang="pt-BR" sz="1800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t-B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Ao final da disciplina, os alunos deverão ser capazes de compreender as causas e consequências das perturbação em ecossistemas naturais, bem como reconhecer as principais etapas e processos da restauração ecológica. 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290768E-B796-9BC7-50AC-8C0525A38695}"/>
              </a:ext>
            </a:extLst>
          </p:cNvPr>
          <p:cNvSpPr txBox="1"/>
          <p:nvPr/>
        </p:nvSpPr>
        <p:spPr>
          <a:xfrm>
            <a:off x="248554" y="3238427"/>
            <a:ext cx="1151647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OE:</a:t>
            </a:r>
          </a:p>
          <a:p>
            <a:pPr algn="just"/>
            <a:endParaRPr lang="pt-BR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t-BR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Formar profissionais em nível superior com capacidade de identificar os principais impactos em ecossistemas naturais, com ênfase nos sistemas florestais. </a:t>
            </a:r>
          </a:p>
          <a:p>
            <a:pPr algn="just"/>
            <a:endParaRPr lang="pt-BR" sz="1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t-BR" sz="1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Ao final do curso, os alunos terão condições de identificar corretamente os processos e padrões ecológicos em ambientes estressantes, além de reconhecer as principais etapas da regeneração natural. </a:t>
            </a:r>
          </a:p>
          <a:p>
            <a:pPr algn="just"/>
            <a:endParaRPr lang="pt-BR" sz="16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t-BR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 alunos poderão reconhecer os principais modelos e técnicas de restauração em ambientes perturbados, bem como os conceitos básicos de monitoramento e indicadores de restauração. </a:t>
            </a:r>
          </a:p>
          <a:p>
            <a:pPr algn="just"/>
            <a:endParaRPr lang="pt-BR" sz="1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t-BR" sz="1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 escopo da disciplina oferecerá um ambiente para que o aluno compreenda, vivencie e aplique o conhecimento teórico em práticas de restauração, independente da escala de estudo.</a:t>
            </a:r>
          </a:p>
        </p:txBody>
      </p:sp>
    </p:spTree>
    <p:extLst>
      <p:ext uri="{BB962C8B-B14F-4D97-AF65-F5344CB8AC3E}">
        <p14:creationId xmlns:p14="http://schemas.microsoft.com/office/powerpoint/2010/main" val="3755695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estre dos Magos">
            <a:extLst>
              <a:ext uri="{FF2B5EF4-FFF2-40B4-BE49-F238E27FC236}">
                <a16:creationId xmlns:a16="http://schemas.microsoft.com/office/drawing/2014/main" id="{EB30390C-48EE-345F-931B-AF468CCD1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452" y="2986839"/>
            <a:ext cx="2815554" cy="387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C12B6068-61C7-9AF2-1C6C-29F6531C07FF}"/>
              </a:ext>
            </a:extLst>
          </p:cNvPr>
          <p:cNvGrpSpPr/>
          <p:nvPr/>
        </p:nvGrpSpPr>
        <p:grpSpPr>
          <a:xfrm>
            <a:off x="410165" y="391136"/>
            <a:ext cx="4608644" cy="1445098"/>
            <a:chOff x="343258" y="212716"/>
            <a:chExt cx="5323990" cy="1445098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6EA3AD88-A6F9-4B1B-79F5-1D315F61FA23}"/>
                </a:ext>
              </a:extLst>
            </p:cNvPr>
            <p:cNvSpPr/>
            <p:nvPr/>
          </p:nvSpPr>
          <p:spPr>
            <a:xfrm>
              <a:off x="343258" y="591014"/>
              <a:ext cx="5323990" cy="24532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schemeClr val="tx1"/>
                  </a:solidFill>
                </a:rPr>
                <a:t>Atividades que pontuam diretamente na média final</a:t>
              </a: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D27CE6D3-F0A6-DD3C-3043-78E1CD210B60}"/>
                </a:ext>
              </a:extLst>
            </p:cNvPr>
            <p:cNvSpPr/>
            <p:nvPr/>
          </p:nvSpPr>
          <p:spPr>
            <a:xfrm>
              <a:off x="343258" y="999892"/>
              <a:ext cx="5323990" cy="24532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schemeClr val="tx1"/>
                  </a:solidFill>
                </a:rPr>
                <a:t>Semana sem aula da disciplina</a:t>
              </a: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130994E3-FF46-93D4-EBB7-9C591AE94941}"/>
                </a:ext>
              </a:extLst>
            </p:cNvPr>
            <p:cNvSpPr/>
            <p:nvPr/>
          </p:nvSpPr>
          <p:spPr>
            <a:xfrm>
              <a:off x="343258" y="1412487"/>
              <a:ext cx="5323990" cy="245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schemeClr val="tx1"/>
                  </a:solidFill>
                </a:rPr>
                <a:t>Saída de Campo</a:t>
              </a:r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5A87B667-4162-E876-96E3-FD8209CB423A}"/>
                </a:ext>
              </a:extLst>
            </p:cNvPr>
            <p:cNvSpPr/>
            <p:nvPr/>
          </p:nvSpPr>
          <p:spPr>
            <a:xfrm>
              <a:off x="343258" y="212716"/>
              <a:ext cx="5323990" cy="245327"/>
            </a:xfrm>
            <a:prstGeom prst="rect">
              <a:avLst/>
            </a:prstGeom>
            <a:solidFill>
              <a:srgbClr val="F27F8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schemeClr val="tx1"/>
                  </a:solidFill>
                </a:rPr>
                <a:t>Feriado</a:t>
              </a:r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C18A4E44-9B8C-BB3C-2D71-9DE241437EA9}"/>
              </a:ext>
            </a:extLst>
          </p:cNvPr>
          <p:cNvSpPr txBox="1"/>
          <p:nvPr/>
        </p:nvSpPr>
        <p:spPr>
          <a:xfrm>
            <a:off x="410165" y="2042204"/>
            <a:ext cx="3573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Aulas expositivas teórico práticas!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DF798B6-9AE9-D4CA-74A0-5FC4F81D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186" y="0"/>
            <a:ext cx="6239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86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resença">
            <a:extLst>
              <a:ext uri="{FF2B5EF4-FFF2-40B4-BE49-F238E27FC236}">
                <a16:creationId xmlns:a16="http://schemas.microsoft.com/office/drawing/2014/main" id="{C281B547-791C-A7E8-0521-41144232D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6"/>
          <a:stretch/>
        </p:blipFill>
        <p:spPr bwMode="auto">
          <a:xfrm>
            <a:off x="283799" y="87067"/>
            <a:ext cx="11719052" cy="257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Fugir dos problemas não irá trazer a solução, afinal, cada ciclo tem que  ser fechado. - O Amor">
            <a:extLst>
              <a:ext uri="{FF2B5EF4-FFF2-40B4-BE49-F238E27FC236}">
                <a16:creationId xmlns:a16="http://schemas.microsoft.com/office/drawing/2014/main" id="{49D89460-7CCC-2FFF-AB24-82F4EDD59B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2156" r="1787" b="2156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36B80F9-58D0-6BC5-90F5-AA5B44F5D972}"/>
              </a:ext>
            </a:extLst>
          </p:cNvPr>
          <p:cNvSpPr txBox="1"/>
          <p:nvPr/>
        </p:nvSpPr>
        <p:spPr>
          <a:xfrm>
            <a:off x="5704787" y="6370823"/>
            <a:ext cx="6216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Realizada no início, meio ou término de cada aula !!!</a:t>
            </a:r>
          </a:p>
        </p:txBody>
      </p:sp>
    </p:spTree>
    <p:extLst>
      <p:ext uri="{BB962C8B-B14F-4D97-AF65-F5344CB8AC3E}">
        <p14:creationId xmlns:p14="http://schemas.microsoft.com/office/powerpoint/2010/main" val="728692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1EDBC-6591-2B50-AFD4-9234F82D4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F75C8D0-F3F7-327D-195E-DB47E205F9AB}"/>
              </a:ext>
            </a:extLst>
          </p:cNvPr>
          <p:cNvSpPr txBox="1"/>
          <p:nvPr/>
        </p:nvSpPr>
        <p:spPr>
          <a:xfrm>
            <a:off x="359628" y="1973890"/>
            <a:ext cx="6319952" cy="4526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6695" indent="-226695" algn="just">
              <a:lnSpc>
                <a:spcPct val="150000"/>
              </a:lnSpc>
            </a:pPr>
            <a:r>
              <a:rPr lang="pt-B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método de avaliação será composto por:</a:t>
            </a:r>
          </a:p>
          <a:p>
            <a:pPr marL="226695" indent="-226695" algn="just">
              <a:lnSpc>
                <a:spcPct val="150000"/>
              </a:lnSpc>
            </a:pPr>
            <a:endParaRPr lang="pt-B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695" indent="-226695" algn="just">
              <a:lnSpc>
                <a:spcPct val="150000"/>
              </a:lnSpc>
            </a:pP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t-B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Projeto experimental sobre restauração florestal (valendo 30% da nota final).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t-BR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Duas avaliações teóricas, AV1 (valendo 20% da nota final) e AV2 (Valendo 30% da nota final)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pt-B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695" indent="-226695" algn="just">
              <a:lnSpc>
                <a:spcPct val="150000"/>
              </a:lnSpc>
            </a:pPr>
            <a:r>
              <a:rPr lang="pt-BR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Trabalho de Campo (valendo 20% da nota final)</a:t>
            </a:r>
            <a:endParaRPr lang="pt-BR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Como passar na prova teórica do Detran: confira as dicas! | Baterias Heliar">
            <a:extLst>
              <a:ext uri="{FF2B5EF4-FFF2-40B4-BE49-F238E27FC236}">
                <a16:creationId xmlns:a16="http://schemas.microsoft.com/office/drawing/2014/main" id="{ED760251-594C-0C96-1EBF-7FBE05ED2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236" y="2435741"/>
            <a:ext cx="2978397" cy="1986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orto de Santos">
            <a:extLst>
              <a:ext uri="{FF2B5EF4-FFF2-40B4-BE49-F238E27FC236}">
                <a16:creationId xmlns:a16="http://schemas.microsoft.com/office/drawing/2014/main" id="{6AFA9608-494E-5419-1538-83052229C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422" y="4672831"/>
            <a:ext cx="3518023" cy="2185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Os benefícios das metodologias ativas. | Download Scientific Diagram">
            <a:extLst>
              <a:ext uri="{FF2B5EF4-FFF2-40B4-BE49-F238E27FC236}">
                <a16:creationId xmlns:a16="http://schemas.microsoft.com/office/drawing/2014/main" id="{8FB6A6AB-3FB7-C939-A522-49F2A20F2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121" y="356321"/>
            <a:ext cx="2426629" cy="1821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2BED387-54A2-D18D-915D-477D7F724782}"/>
              </a:ext>
            </a:extLst>
          </p:cNvPr>
          <p:cNvSpPr txBox="1"/>
          <p:nvPr/>
        </p:nvSpPr>
        <p:spPr>
          <a:xfrm>
            <a:off x="359628" y="356321"/>
            <a:ext cx="67798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... do sistema de avaliações:</a:t>
            </a:r>
          </a:p>
        </p:txBody>
      </p:sp>
    </p:spTree>
    <p:extLst>
      <p:ext uri="{BB962C8B-B14F-4D97-AF65-F5344CB8AC3E}">
        <p14:creationId xmlns:p14="http://schemas.microsoft.com/office/powerpoint/2010/main" val="2917206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8344F-B7E8-4F00-5EB5-3BDF2B451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1E88C7F-F4F8-7E9C-8F2F-1BAFC7FAD302}"/>
              </a:ext>
            </a:extLst>
          </p:cNvPr>
          <p:cNvSpPr txBox="1"/>
          <p:nvPr/>
        </p:nvSpPr>
        <p:spPr>
          <a:xfrm>
            <a:off x="359628" y="1973890"/>
            <a:ext cx="6319952" cy="4526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6695" indent="-226695" algn="just">
              <a:lnSpc>
                <a:spcPct val="150000"/>
              </a:lnSpc>
            </a:pPr>
            <a:r>
              <a:rPr lang="pt-B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método de avaliação será composto por:</a:t>
            </a:r>
          </a:p>
          <a:p>
            <a:pPr marL="226695" indent="-226695" algn="just">
              <a:lnSpc>
                <a:spcPct val="150000"/>
              </a:lnSpc>
            </a:pPr>
            <a:endParaRPr lang="pt-B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695" indent="-226695" algn="just">
              <a:lnSpc>
                <a:spcPct val="150000"/>
              </a:lnSpc>
            </a:pP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t-B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Projeto experimental sobre restauração florestal (valendo 30% da nota final).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t-BR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Duas avaliações teóricas, AV1 (valendo 20% da nota final) e AV2 (Valendo 30% da nota final)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pt-B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695" indent="-226695" algn="just">
              <a:lnSpc>
                <a:spcPct val="150000"/>
              </a:lnSpc>
            </a:pPr>
            <a:r>
              <a:rPr lang="pt-BR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Trabalho de Campo (valendo 20% da nota final)</a:t>
            </a:r>
            <a:endParaRPr lang="pt-BR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Como passar na prova teórica do Detran: confira as dicas! | Baterias Heliar">
            <a:extLst>
              <a:ext uri="{FF2B5EF4-FFF2-40B4-BE49-F238E27FC236}">
                <a16:creationId xmlns:a16="http://schemas.microsoft.com/office/drawing/2014/main" id="{C8CDD3A5-456D-E5E2-0D4F-3D41565B9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236" y="2435741"/>
            <a:ext cx="2978397" cy="1986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orto de Santos">
            <a:extLst>
              <a:ext uri="{FF2B5EF4-FFF2-40B4-BE49-F238E27FC236}">
                <a16:creationId xmlns:a16="http://schemas.microsoft.com/office/drawing/2014/main" id="{CC27731B-62A8-8CD3-F136-3377AFD01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422" y="4672831"/>
            <a:ext cx="3518023" cy="2185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Os benefícios das metodologias ativas. | Download Scientific Diagram">
            <a:extLst>
              <a:ext uri="{FF2B5EF4-FFF2-40B4-BE49-F238E27FC236}">
                <a16:creationId xmlns:a16="http://schemas.microsoft.com/office/drawing/2014/main" id="{06F9B2F0-5661-68F3-B618-EADCDDD4A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121" y="356321"/>
            <a:ext cx="2426629" cy="1821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96AFE11-7C77-219C-7A68-D8C1D5EF3734}"/>
              </a:ext>
            </a:extLst>
          </p:cNvPr>
          <p:cNvSpPr txBox="1"/>
          <p:nvPr/>
        </p:nvSpPr>
        <p:spPr>
          <a:xfrm>
            <a:off x="359628" y="356321"/>
            <a:ext cx="67798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... do sistema de avaliações: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9E5EB42-F158-9080-340A-665D46E3B342}"/>
              </a:ext>
            </a:extLst>
          </p:cNvPr>
          <p:cNvSpPr txBox="1"/>
          <p:nvPr/>
        </p:nvSpPr>
        <p:spPr>
          <a:xfrm>
            <a:off x="224481" y="1334382"/>
            <a:ext cx="691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/>
              <a:t>Média = (PROJETO*0,3)+ (AV1*0,2)+ (AV2*0,3)+ (CAMPO*0,2)</a:t>
            </a:r>
          </a:p>
          <a:p>
            <a:pPr algn="ctr"/>
            <a:r>
              <a:rPr lang="pt-BR" i="1" dirty="0"/>
              <a:t> </a:t>
            </a:r>
          </a:p>
        </p:txBody>
      </p:sp>
      <p:pic>
        <p:nvPicPr>
          <p:cNvPr id="6" name="Picture 2" descr="Doutorado em Ciências Contábeis é aprovado pela Capes. Seleção será em 2019  | Universidade Federal do Espírito Santo">
            <a:extLst>
              <a:ext uri="{FF2B5EF4-FFF2-40B4-BE49-F238E27FC236}">
                <a16:creationId xmlns:a16="http://schemas.microsoft.com/office/drawing/2014/main" id="{C446AD94-7458-9826-2975-222E23649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5824236" y="2020060"/>
            <a:ext cx="1219649" cy="81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A967742-3D0D-AE39-C36B-2C442E0EF7E5}"/>
              </a:ext>
            </a:extLst>
          </p:cNvPr>
          <p:cNvSpPr txBox="1"/>
          <p:nvPr/>
        </p:nvSpPr>
        <p:spPr>
          <a:xfrm>
            <a:off x="5237883" y="2786367"/>
            <a:ext cx="23923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chemeClr val="accent6">
                    <a:lumMod val="75000"/>
                  </a:schemeClr>
                </a:solidFill>
                <a:effectLst/>
                <a:cs typeface="Adelle Sans Devanagari" panose="02000503000000020004" pitchFamily="2" charset="-78"/>
              </a:rPr>
              <a:t>Média ≥ 5,0</a:t>
            </a:r>
          </a:p>
        </p:txBody>
      </p:sp>
    </p:spTree>
    <p:extLst>
      <p:ext uri="{BB962C8B-B14F-4D97-AF65-F5344CB8AC3E}">
        <p14:creationId xmlns:p14="http://schemas.microsoft.com/office/powerpoint/2010/main" val="3514400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43831C-CCAA-B5E7-C275-ED817AC71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CMBio - Floresta Nacional de Ipanema - Guia do Visitante">
            <a:extLst>
              <a:ext uri="{FF2B5EF4-FFF2-40B4-BE49-F238E27FC236}">
                <a16:creationId xmlns:a16="http://schemas.microsoft.com/office/drawing/2014/main" id="{63F6F39B-74D9-481B-99EF-C044F5484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1" r="8225" b="2"/>
          <a:stretch/>
        </p:blipFill>
        <p:spPr bwMode="auto">
          <a:xfrm>
            <a:off x="6887044" y="-1"/>
            <a:ext cx="4661488" cy="310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loresta Nacional de Ipanema (@flona_ipanema) • Instagram photos and videos">
            <a:extLst>
              <a:ext uri="{FF2B5EF4-FFF2-40B4-BE49-F238E27FC236}">
                <a16:creationId xmlns:a16="http://schemas.microsoft.com/office/drawing/2014/main" id="{6C54DA1F-466A-F67D-FDAC-783E54153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6" b="4168"/>
          <a:stretch/>
        </p:blipFill>
        <p:spPr bwMode="auto">
          <a:xfrm>
            <a:off x="5419264" y="3265081"/>
            <a:ext cx="6129269" cy="35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Quase 4 mil hectares de floresta nacional de SC serão concedidos à  iniciativa privada">
            <a:extLst>
              <a:ext uri="{FF2B5EF4-FFF2-40B4-BE49-F238E27FC236}">
                <a16:creationId xmlns:a16="http://schemas.microsoft.com/office/drawing/2014/main" id="{DCDA6C59-F1F9-9F0B-2A73-089914B56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r="-2" b="-2"/>
          <a:stretch/>
        </p:blipFill>
        <p:spPr bwMode="auto">
          <a:xfrm>
            <a:off x="643467" y="-6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ICMBio - Floresta Nacional de Ipanema - Guia do Visitante">
            <a:extLst>
              <a:ext uri="{FF2B5EF4-FFF2-40B4-BE49-F238E27FC236}">
                <a16:creationId xmlns:a16="http://schemas.microsoft.com/office/drawing/2014/main" id="{B5FCBC95-B361-6764-383C-45A2FE5B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3" r="1" b="22195"/>
          <a:stretch/>
        </p:blipFill>
        <p:spPr bwMode="auto">
          <a:xfrm>
            <a:off x="643468" y="4080064"/>
            <a:ext cx="4614333" cy="215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597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C3F1CB-C874-96B4-88CB-494AECBA5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01" name="Rectangle 12300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Inventário Florestal e Inventário Florístico: Tudo que Você Precisa Saber!">
            <a:extLst>
              <a:ext uri="{FF2B5EF4-FFF2-40B4-BE49-F238E27FC236}">
                <a16:creationId xmlns:a16="http://schemas.microsoft.com/office/drawing/2014/main" id="{72165C24-0D8A-0DE3-4112-7ECEEA3A5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r="19343" b="-3"/>
          <a:stretch/>
        </p:blipFill>
        <p:spPr bwMode="auto"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Saiba o que é um inventário florestal, para que serve e aprenda a fazer -  Nós cuidamos da sua Floresta">
            <a:extLst>
              <a:ext uri="{FF2B5EF4-FFF2-40B4-BE49-F238E27FC236}">
                <a16:creationId xmlns:a16="http://schemas.microsoft.com/office/drawing/2014/main" id="{64479F45-1D67-02CF-8AFF-0C0357FF8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6"/>
          <a:stretch/>
        </p:blipFill>
        <p:spPr bwMode="auto"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Inventário florestal - Inova">
            <a:extLst>
              <a:ext uri="{FF2B5EF4-FFF2-40B4-BE49-F238E27FC236}">
                <a16:creationId xmlns:a16="http://schemas.microsoft.com/office/drawing/2014/main" id="{10C61D2A-A465-4610-5215-9B8FBB2B5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" r="1" b="1"/>
          <a:stretch/>
        </p:blipFill>
        <p:spPr bwMode="auto"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2303" name="Freeform: Shape 12302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305" name="Freeform: Shape 12304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E9DA652-8826-F760-B767-1FEC63A99B21}"/>
              </a:ext>
            </a:extLst>
          </p:cNvPr>
          <p:cNvSpPr txBox="1"/>
          <p:nvPr/>
        </p:nvSpPr>
        <p:spPr>
          <a:xfrm>
            <a:off x="438912" y="1508760"/>
            <a:ext cx="3429000" cy="28986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Trabalho de Campo</a:t>
            </a:r>
          </a:p>
        </p:txBody>
      </p:sp>
      <p:sp>
        <p:nvSpPr>
          <p:cNvPr id="12307" name="Rectangle 12306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294" name="Picture 6" descr="Inventário Florestal | Consultoria Ambiental">
            <a:extLst>
              <a:ext uri="{FF2B5EF4-FFF2-40B4-BE49-F238E27FC236}">
                <a16:creationId xmlns:a16="http://schemas.microsoft.com/office/drawing/2014/main" id="{E8D8F7A5-38B1-1A2E-D194-34501E1B1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02" b="1"/>
          <a:stretch/>
        </p:blipFill>
        <p:spPr bwMode="auto"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9" name="Rectangle 12308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8209BF1-144B-1D8A-EEB1-8FB29EE4CFBF}"/>
              </a:ext>
            </a:extLst>
          </p:cNvPr>
          <p:cNvSpPr txBox="1"/>
          <p:nvPr/>
        </p:nvSpPr>
        <p:spPr>
          <a:xfrm>
            <a:off x="172104" y="1371600"/>
            <a:ext cx="3587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Dinâmica, estrutura e funcionamento florestal</a:t>
            </a:r>
          </a:p>
        </p:txBody>
      </p:sp>
    </p:spTree>
    <p:extLst>
      <p:ext uri="{BB962C8B-B14F-4D97-AF65-F5344CB8AC3E}">
        <p14:creationId xmlns:p14="http://schemas.microsoft.com/office/powerpoint/2010/main" val="18282009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1549</TotalTime>
  <Words>360</Words>
  <Application>Microsoft Macintosh PowerPoint</Application>
  <PresentationFormat>Widescreen</PresentationFormat>
  <Paragraphs>51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9" baseType="lpstr">
      <vt:lpstr>Adelle Sans Devanagari</vt:lpstr>
      <vt:lpstr>Aptos</vt:lpstr>
      <vt:lpstr>Aptos Display</vt:lpstr>
      <vt:lpstr>Arial</vt:lpstr>
      <vt:lpstr>Calibri</vt:lpstr>
      <vt:lpstr>Chalkduster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UNASP-SP - Mauricio Lamano Ferreira</dc:creator>
  <cp:lastModifiedBy>Mauricio Lamano Ferreira</cp:lastModifiedBy>
  <cp:revision>2</cp:revision>
  <dcterms:created xsi:type="dcterms:W3CDTF">2025-02-24T15:15:34Z</dcterms:created>
  <dcterms:modified xsi:type="dcterms:W3CDTF">2025-02-25T17:05:08Z</dcterms:modified>
</cp:coreProperties>
</file>