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7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18C56-778A-44BE-9898-D8468D1EB05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FA77-7C54-410F-95E1-B02A21805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45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FA77-7C54-410F-95E1-B02A2180557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93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9C0D-9AC3-4DCB-9414-0F6D7705A5EB}" type="datetime1">
              <a:rPr lang="pt-BR" smtClean="0"/>
              <a:t>11/09/2023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84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FB3A-489E-4E0E-8F15-3B7D6A0911C3}" type="datetime1">
              <a:rPr lang="pt-BR" smtClean="0"/>
              <a:t>11/09/2023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46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2424-5D63-44E3-9ACB-390E223E6B4B}" type="datetime1">
              <a:rPr lang="pt-BR" smtClean="0"/>
              <a:t>11/09/2023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37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7341-6968-4AE9-A97A-19E4FED03D53}" type="datetime1">
              <a:rPr lang="pt-BR" smtClean="0"/>
              <a:t>11/09/2023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63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4E62-9511-4EE2-A11A-4EDF311D01F8}" type="datetime1">
              <a:rPr lang="pt-BR" smtClean="0"/>
              <a:t>11/09/2023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2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99E-28AC-4F33-8574-D813E0F78EFE}" type="datetime1">
              <a:rPr lang="pt-BR" smtClean="0"/>
              <a:t>11/09/2023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92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0D0E-92DC-4E8A-B483-647FB8293DCC}" type="datetime1">
              <a:rPr lang="pt-BR" smtClean="0"/>
              <a:t>11/09/2023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48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14C-1FD6-4077-984D-8B1E6832EEE3}" type="datetime1">
              <a:rPr lang="pt-BR" smtClean="0"/>
              <a:t>11/09/2023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40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D62-0EA5-47C8-9C5A-180DDC949D02}" type="datetime1">
              <a:rPr lang="pt-BR" smtClean="0"/>
              <a:t>11/09/2023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14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8C5-89B5-4345-A7E5-3D9CE74554DB}" type="datetime1">
              <a:rPr lang="pt-BR" smtClean="0"/>
              <a:t>11/09/2023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6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27A-4347-453F-BDC6-D1A56D659212}" type="datetime1">
              <a:rPr lang="pt-BR" smtClean="0"/>
              <a:t>11/09/2023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66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55CC-2C25-44DC-A78D-9B10EADB6A44}" type="datetime1">
              <a:rPr lang="pt-BR" smtClean="0"/>
              <a:t>11/09/2023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2B031-9297-4E1D-865E-B21F8FF85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2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09865" y="2456521"/>
            <a:ext cx="77801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 algn="ctr">
              <a:spcAft>
                <a:spcPts val="1200"/>
              </a:spcAft>
            </a:pP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Teoria dos Orbitais Moleculares (TOM)</a:t>
            </a:r>
            <a:endParaRPr lang="pt-BR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6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0205" y="1004651"/>
            <a:ext cx="406290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 smtClean="0">
                <a:solidFill>
                  <a:schemeClr val="bg1"/>
                </a:solidFill>
                <a:sym typeface="Symbol" pitchFamily="18" charset="2"/>
              </a:rPr>
              <a:t>Fundamentos</a:t>
            </a:r>
            <a:r>
              <a:rPr lang="en-US" sz="32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 pitchFamily="18" charset="2"/>
              </a:rPr>
              <a:t>da </a:t>
            </a:r>
            <a:r>
              <a:rPr lang="en-US" sz="3200" dirty="0" err="1" smtClean="0">
                <a:solidFill>
                  <a:schemeClr val="bg1"/>
                </a:solidFill>
                <a:sym typeface="Symbol" pitchFamily="18" charset="2"/>
              </a:rPr>
              <a:t>teoria</a:t>
            </a:r>
            <a:endParaRPr lang="en-US" sz="32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7984" y="2353895"/>
            <a:ext cx="10474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600" dirty="0" smtClean="0">
                <a:sym typeface="Symbol" pitchFamily="18" charset="2"/>
              </a:rPr>
              <a:t>Em TOM o conceito de ligações direcionadas não existem. Um par de elétrons pode contribuir para uma, duas, três ou mais ligações químicas.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39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61377" y="247279"/>
            <a:ext cx="4608569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pt-BR" sz="2400" dirty="0">
                <a:solidFill>
                  <a:schemeClr val="bg1"/>
                </a:solidFill>
              </a:rPr>
              <a:t>Diagrama de orbitais moleculares.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94679" y="2213207"/>
            <a:ext cx="1643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/>
              <a:t>  </a:t>
            </a:r>
            <a:r>
              <a:rPr lang="en-US" sz="2800" dirty="0" err="1"/>
              <a:t>Notação</a:t>
            </a:r>
            <a:endParaRPr lang="en-US" sz="2800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4816" y="1059620"/>
            <a:ext cx="5955285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Construção, configuração e ordem de ligação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CaixaDeTexto 10"/>
          <p:cNvSpPr txBox="1">
            <a:spLocks noChangeArrowheads="1"/>
          </p:cNvSpPr>
          <p:nvPr/>
        </p:nvSpPr>
        <p:spPr bwMode="auto">
          <a:xfrm>
            <a:off x="6336624" y="2797938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400" dirty="0"/>
              <a:t>Configuração eletrônica</a:t>
            </a:r>
          </a:p>
          <a:p>
            <a:pPr eaLnBrk="0" hangingPunct="0"/>
            <a:r>
              <a:rPr lang="pt-BR" sz="2400" dirty="0"/>
              <a:t>H</a:t>
            </a:r>
            <a:r>
              <a:rPr lang="pt-BR" sz="2400" baseline="-25000" dirty="0"/>
              <a:t>2 </a:t>
            </a:r>
            <a:r>
              <a:rPr lang="pt-BR" sz="2400" dirty="0"/>
              <a:t> : </a:t>
            </a:r>
            <a:r>
              <a:rPr lang="pt-BR" sz="2400" dirty="0" smtClean="0">
                <a:sym typeface="Symbol" pitchFamily="18" charset="2"/>
              </a:rPr>
              <a:t></a:t>
            </a:r>
            <a:r>
              <a:rPr lang="pt-BR" sz="2400" baseline="-25000" dirty="0" smtClean="0">
                <a:sym typeface="Symbol" pitchFamily="18" charset="2"/>
              </a:rPr>
              <a:t>1s</a:t>
            </a:r>
            <a:r>
              <a:rPr lang="pt-BR" sz="2400" baseline="30000" dirty="0" smtClean="0">
                <a:sym typeface="Symbol" pitchFamily="18" charset="2"/>
              </a:rPr>
              <a:t>2</a:t>
            </a:r>
            <a:endParaRPr lang="pt-BR" sz="2400" baseline="-25000" dirty="0"/>
          </a:p>
        </p:txBody>
      </p:sp>
      <p:pic>
        <p:nvPicPr>
          <p:cNvPr id="6" name="Picture 4" descr="http://www.meta-synthesis.com/webbook/39_diatomics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402" y="2828835"/>
            <a:ext cx="5191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6336624" y="4701056"/>
            <a:ext cx="4412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BR" sz="2400" dirty="0"/>
              <a:t>Comp. da ligação de H</a:t>
            </a:r>
            <a:r>
              <a:rPr lang="pt-BR" sz="2400" baseline="-25000" dirty="0"/>
              <a:t>2</a:t>
            </a:r>
            <a:r>
              <a:rPr lang="pt-BR" sz="2400" baseline="30000" dirty="0"/>
              <a:t>+</a:t>
            </a:r>
            <a:endParaRPr lang="pt-BR" sz="2400" dirty="0"/>
          </a:p>
          <a:p>
            <a:pPr eaLnBrk="0" hangingPunct="0"/>
            <a:r>
              <a:rPr lang="pt-BR" sz="2400" dirty="0"/>
              <a:t>Exp.                              106 </a:t>
            </a:r>
            <a:r>
              <a:rPr lang="pt-BR" sz="2400" dirty="0" err="1"/>
              <a:t>pm</a:t>
            </a:r>
            <a:endParaRPr lang="pt-BR" sz="2400" dirty="0"/>
          </a:p>
          <a:p>
            <a:pPr eaLnBrk="0" hangingPunct="0"/>
            <a:r>
              <a:rPr lang="pt-BR" sz="2400" dirty="0"/>
              <a:t>Cal.                               130 </a:t>
            </a:r>
            <a:r>
              <a:rPr lang="pt-BR" sz="2400" dirty="0" err="1"/>
              <a:t>pm</a:t>
            </a:r>
            <a:endParaRPr lang="pt-BR" sz="2400" dirty="0"/>
          </a:p>
        </p:txBody>
      </p:sp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6624" y="3883877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400" dirty="0" smtClean="0"/>
              <a:t>Ordem de ligação = 1</a:t>
            </a:r>
            <a:endParaRPr lang="pt-BR" sz="2400" baseline="-25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97402" y="5077494"/>
            <a:ext cx="215642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HOMO</a:t>
            </a:r>
          </a:p>
          <a:p>
            <a:pPr algn="ctr"/>
            <a:r>
              <a:rPr lang="pt-BR" sz="2400" dirty="0" smtClean="0"/>
              <a:t>Caráter, energia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97402" y="2857006"/>
            <a:ext cx="215642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LUMO</a:t>
            </a:r>
          </a:p>
          <a:p>
            <a:pPr algn="ctr"/>
            <a:r>
              <a:rPr lang="pt-BR" sz="2400" dirty="0" smtClean="0"/>
              <a:t>Caráter, energia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471559" y="1797708"/>
            <a:ext cx="776175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4800" dirty="0" smtClean="0"/>
              <a:t>H</a:t>
            </a:r>
            <a:r>
              <a:rPr lang="pt-BR" sz="4800" baseline="-25000" dirty="0" smtClean="0"/>
              <a:t>2</a:t>
            </a:r>
            <a:endParaRPr lang="pt-BR" sz="4800" baseline="-25000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ta-synthesis.com/webbook/39_diatomics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00" y="1825761"/>
            <a:ext cx="57975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3701373" y="4927364"/>
            <a:ext cx="5286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BR" sz="2800" dirty="0"/>
              <a:t>OL = 0</a:t>
            </a:r>
          </a:p>
          <a:p>
            <a:pPr eaLnBrk="0" hangingPunct="0"/>
            <a:r>
              <a:rPr lang="pt-BR" sz="2800" dirty="0"/>
              <a:t>Configuração-He:  </a:t>
            </a:r>
            <a:r>
              <a:rPr lang="pt-BR" sz="2800" dirty="0" smtClean="0">
                <a:sym typeface="Symbol" pitchFamily="18" charset="2"/>
              </a:rPr>
              <a:t></a:t>
            </a:r>
            <a:r>
              <a:rPr lang="pt-BR" sz="2800" baseline="-25000" dirty="0" smtClean="0">
                <a:sym typeface="Symbol" pitchFamily="18" charset="2"/>
              </a:rPr>
              <a:t>1s</a:t>
            </a:r>
            <a:r>
              <a:rPr lang="pt-BR" sz="2800" baseline="30000" dirty="0" smtClean="0">
                <a:sym typeface="Symbol" pitchFamily="18" charset="2"/>
              </a:rPr>
              <a:t>2</a:t>
            </a:r>
            <a:r>
              <a:rPr lang="pt-BR" sz="2800" dirty="0">
                <a:sym typeface="Symbol" pitchFamily="18" charset="2"/>
              </a:rPr>
              <a:t>, </a:t>
            </a:r>
            <a:r>
              <a:rPr lang="pt-BR" sz="2800" dirty="0" smtClean="0">
                <a:sym typeface="Symbol" pitchFamily="18" charset="2"/>
              </a:rPr>
              <a:t></a:t>
            </a:r>
            <a:r>
              <a:rPr lang="pt-BR" sz="2800" baseline="-25000" dirty="0" smtClean="0">
                <a:sym typeface="Symbol" pitchFamily="18" charset="2"/>
              </a:rPr>
              <a:t>1s*</a:t>
            </a:r>
            <a:r>
              <a:rPr lang="pt-BR" sz="2800" baseline="30000" dirty="0" smtClean="0">
                <a:sym typeface="Symbol" pitchFamily="18" charset="2"/>
              </a:rPr>
              <a:t>2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6101" y="809732"/>
            <a:ext cx="108234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4800" dirty="0" smtClean="0"/>
              <a:t>He</a:t>
            </a:r>
            <a:r>
              <a:rPr lang="pt-BR" sz="4800" baseline="-25000" dirty="0" smtClean="0"/>
              <a:t>2</a:t>
            </a:r>
            <a:endParaRPr lang="pt-BR" sz="4800" baseline="-25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0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09701" y="1090294"/>
            <a:ext cx="52190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Configuração:</a:t>
            </a:r>
          </a:p>
          <a:p>
            <a:r>
              <a:rPr lang="pt-BR" sz="2400" dirty="0" smtClean="0">
                <a:sym typeface="Symbol" pitchFamily="18" charset="2"/>
              </a:rPr>
              <a:t></a:t>
            </a:r>
            <a:r>
              <a:rPr lang="pt-BR" sz="2400" baseline="-25000" dirty="0">
                <a:sym typeface="Symbol" pitchFamily="18" charset="2"/>
              </a:rPr>
              <a:t>2</a:t>
            </a:r>
            <a:r>
              <a:rPr lang="pt-BR" sz="2400" baseline="-25000" dirty="0" smtClean="0">
                <a:sym typeface="Symbol" pitchFamily="18" charset="2"/>
              </a:rPr>
              <a:t>s</a:t>
            </a:r>
            <a:r>
              <a:rPr lang="pt-BR" sz="2400" baseline="30000" dirty="0" smtClean="0">
                <a:sym typeface="Symbol" pitchFamily="18" charset="2"/>
              </a:rPr>
              <a:t>2</a:t>
            </a:r>
            <a:r>
              <a:rPr lang="pt-BR" sz="2400" dirty="0" smtClean="0">
                <a:sym typeface="Symbol" pitchFamily="18" charset="2"/>
              </a:rPr>
              <a:t>, </a:t>
            </a:r>
            <a:r>
              <a:rPr lang="pt-BR" sz="2400" baseline="-25000" dirty="0" smtClean="0">
                <a:sym typeface="Symbol" pitchFamily="18" charset="2"/>
              </a:rPr>
              <a:t>2s*</a:t>
            </a:r>
            <a:r>
              <a:rPr lang="pt-BR" sz="2400" baseline="30000" dirty="0" smtClean="0">
                <a:sym typeface="Symbol" pitchFamily="18" charset="2"/>
              </a:rPr>
              <a:t>2</a:t>
            </a:r>
            <a:r>
              <a:rPr lang="pt-BR" sz="2400" dirty="0" smtClean="0">
                <a:sym typeface="Symbol" pitchFamily="18" charset="2"/>
              </a:rPr>
              <a:t>, </a:t>
            </a:r>
            <a:r>
              <a:rPr lang="pt-BR" sz="2400" baseline="-25000" dirty="0" smtClean="0">
                <a:sym typeface="Symbol" pitchFamily="18" charset="2"/>
              </a:rPr>
              <a:t>2px</a:t>
            </a:r>
            <a:r>
              <a:rPr lang="pt-BR" sz="2400" baseline="30000" dirty="0" smtClean="0">
                <a:sym typeface="Symbol" pitchFamily="18" charset="2"/>
              </a:rPr>
              <a:t>2</a:t>
            </a:r>
            <a:r>
              <a:rPr lang="pt-BR" sz="2400" dirty="0">
                <a:sym typeface="Symbol" pitchFamily="18" charset="2"/>
              </a:rPr>
              <a:t>, </a:t>
            </a:r>
            <a:r>
              <a:rPr lang="pt-BR" sz="2400" baseline="-25000" dirty="0">
                <a:sym typeface="Symbol" pitchFamily="18" charset="2"/>
              </a:rPr>
              <a:t>2py</a:t>
            </a:r>
            <a:r>
              <a:rPr lang="pt-BR" sz="2400" baseline="30000" dirty="0">
                <a:sym typeface="Symbol" pitchFamily="18" charset="2"/>
              </a:rPr>
              <a:t>2</a:t>
            </a:r>
            <a:r>
              <a:rPr lang="pt-BR" sz="2400" dirty="0">
                <a:sym typeface="Symbol" pitchFamily="18" charset="2"/>
              </a:rPr>
              <a:t>, </a:t>
            </a:r>
            <a:r>
              <a:rPr lang="pt-BR" sz="2400" baseline="-25000" dirty="0">
                <a:sym typeface="Symbol" pitchFamily="18" charset="2"/>
              </a:rPr>
              <a:t>2pz</a:t>
            </a:r>
            <a:r>
              <a:rPr lang="pt-BR" sz="2400" baseline="30000" dirty="0">
                <a:sym typeface="Symbol" pitchFamily="18" charset="2"/>
              </a:rPr>
              <a:t>2</a:t>
            </a:r>
            <a:r>
              <a:rPr lang="pt-BR" sz="2400" dirty="0" smtClean="0">
                <a:sym typeface="Symbol" pitchFamily="18" charset="2"/>
              </a:rPr>
              <a:t>, </a:t>
            </a:r>
            <a:r>
              <a:rPr lang="pt-BR" sz="2400" baseline="30000" dirty="0" smtClean="0">
                <a:sym typeface="Symbol" pitchFamily="18" charset="2"/>
              </a:rPr>
              <a:t>*</a:t>
            </a:r>
            <a:r>
              <a:rPr lang="pt-BR" sz="2400" baseline="-25000" dirty="0" smtClean="0">
                <a:sym typeface="Symbol" pitchFamily="18" charset="2"/>
              </a:rPr>
              <a:t>2py</a:t>
            </a:r>
            <a:r>
              <a:rPr lang="pt-BR" sz="2400" baseline="30000" dirty="0" smtClean="0">
                <a:sym typeface="Symbol" pitchFamily="18" charset="2"/>
              </a:rPr>
              <a:t>1</a:t>
            </a:r>
            <a:r>
              <a:rPr lang="pt-BR" sz="2400" dirty="0" smtClean="0">
                <a:sym typeface="Symbol" pitchFamily="18" charset="2"/>
              </a:rPr>
              <a:t>, </a:t>
            </a:r>
            <a:r>
              <a:rPr lang="pt-BR" sz="2400" baseline="30000" dirty="0" smtClean="0">
                <a:sym typeface="Symbol" pitchFamily="18" charset="2"/>
              </a:rPr>
              <a:t>*</a:t>
            </a:r>
            <a:r>
              <a:rPr lang="pt-BR" sz="2400" baseline="-25000" dirty="0" smtClean="0">
                <a:sym typeface="Symbol" pitchFamily="18" charset="2"/>
              </a:rPr>
              <a:t>2pz</a:t>
            </a:r>
            <a:r>
              <a:rPr lang="pt-BR" sz="2400" baseline="30000" dirty="0" smtClean="0">
                <a:sym typeface="Symbol" pitchFamily="18" charset="2"/>
              </a:rPr>
              <a:t>1</a:t>
            </a:r>
            <a:r>
              <a:rPr lang="pt-BR" sz="2400" dirty="0" smtClean="0">
                <a:sym typeface="Symbol" pitchFamily="18" charset="2"/>
              </a:rPr>
              <a:t> </a:t>
            </a:r>
            <a:endParaRPr lang="pt-BR" sz="2400" baseline="30000" dirty="0" smtClean="0">
              <a:sym typeface="Symbol" pitchFamily="18" charset="2"/>
            </a:endParaRPr>
          </a:p>
          <a:p>
            <a:endParaRPr lang="pt-BR" sz="2400" baseline="30000" dirty="0">
              <a:sym typeface="Symbol" pitchFamily="18" charset="2"/>
            </a:endParaRPr>
          </a:p>
          <a:p>
            <a:r>
              <a:rPr lang="pt-BR" sz="2400" dirty="0" smtClean="0">
                <a:sym typeface="Symbol" pitchFamily="18" charset="2"/>
              </a:rPr>
              <a:t>OL = 2</a:t>
            </a:r>
          </a:p>
          <a:p>
            <a:r>
              <a:rPr lang="pt-BR" sz="2400" dirty="0" smtClean="0">
                <a:sym typeface="Symbol" pitchFamily="18" charset="2"/>
              </a:rPr>
              <a:t>Energia de ligação = 494 kJ mol</a:t>
            </a:r>
            <a:r>
              <a:rPr lang="pt-BR" sz="2400" baseline="30000" dirty="0" smtClean="0">
                <a:sym typeface="Symbol" pitchFamily="18" charset="2"/>
              </a:rPr>
              <a:t>-1</a:t>
            </a:r>
            <a:endParaRPr lang="pt-BR" sz="2400" dirty="0" smtClean="0"/>
          </a:p>
          <a:p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75182" y="90043"/>
            <a:ext cx="80021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O</a:t>
            </a:r>
            <a:r>
              <a:rPr lang="pt-BR" sz="4800" baseline="-25000" dirty="0" smtClean="0">
                <a:solidFill>
                  <a:schemeClr val="bg1"/>
                </a:solidFill>
              </a:rPr>
              <a:t>2</a:t>
            </a:r>
            <a:endParaRPr lang="pt-BR" sz="4800" baseline="-25000" dirty="0">
              <a:solidFill>
                <a:schemeClr val="bg1"/>
              </a:solidFill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358665" y="921040"/>
            <a:ext cx="4412280" cy="5544766"/>
            <a:chOff x="529147" y="901059"/>
            <a:chExt cx="4412280" cy="554476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47" y="901059"/>
              <a:ext cx="4412280" cy="5544766"/>
            </a:xfrm>
            <a:prstGeom prst="rect">
              <a:avLst/>
            </a:prstGeom>
          </p:spPr>
        </p:pic>
        <p:cxnSp>
          <p:nvCxnSpPr>
            <p:cNvPr id="6" name="Conector de seta reta 5"/>
            <p:cNvCxnSpPr/>
            <p:nvPr/>
          </p:nvCxnSpPr>
          <p:spPr>
            <a:xfrm flipV="1">
              <a:off x="2350907" y="5703279"/>
              <a:ext cx="0" cy="291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2456252" y="5722735"/>
              <a:ext cx="1659" cy="3210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e seta reta 7"/>
            <p:cNvCxnSpPr/>
            <p:nvPr/>
          </p:nvCxnSpPr>
          <p:spPr>
            <a:xfrm flipV="1">
              <a:off x="2354112" y="4493807"/>
              <a:ext cx="0" cy="291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>
              <a:off x="2459457" y="4503535"/>
              <a:ext cx="1659" cy="3210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 flipV="1">
              <a:off x="2350870" y="3663714"/>
              <a:ext cx="0" cy="291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>
              <a:off x="2456215" y="3673442"/>
              <a:ext cx="1659" cy="3210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 flipV="1">
              <a:off x="2201712" y="3037902"/>
              <a:ext cx="0" cy="291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>
              <a:off x="2307057" y="3057358"/>
              <a:ext cx="1659" cy="3210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 flipV="1">
              <a:off x="2556920" y="3047042"/>
              <a:ext cx="0" cy="291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flipV="1">
              <a:off x="2285946" y="1569025"/>
              <a:ext cx="0" cy="291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 flipV="1">
              <a:off x="2564805" y="1565782"/>
              <a:ext cx="0" cy="291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ângulo 16"/>
            <p:cNvSpPr/>
            <p:nvPr/>
          </p:nvSpPr>
          <p:spPr>
            <a:xfrm>
              <a:off x="2201712" y="5859082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ym typeface="Symbol" pitchFamily="18" charset="2"/>
                </a:rPr>
                <a:t></a:t>
              </a:r>
              <a:r>
                <a:rPr lang="pt-BR" baseline="-25000" dirty="0" smtClean="0">
                  <a:sym typeface="Symbol" pitchFamily="18" charset="2"/>
                </a:rPr>
                <a:t>2s</a:t>
              </a:r>
              <a:endParaRPr lang="pt-BR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2153554" y="4824548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ym typeface="Symbol" pitchFamily="18" charset="2"/>
                </a:rPr>
                <a:t></a:t>
              </a:r>
              <a:r>
                <a:rPr lang="pt-BR" baseline="-25000" dirty="0" smtClean="0">
                  <a:sym typeface="Symbol" pitchFamily="18" charset="2"/>
                </a:rPr>
                <a:t>2s</a:t>
              </a:r>
              <a:r>
                <a:rPr lang="pt-BR" baseline="30000" dirty="0" smtClean="0">
                  <a:sym typeface="Symbol" pitchFamily="18" charset="2"/>
                </a:rPr>
                <a:t>*</a:t>
              </a:r>
              <a:endParaRPr lang="pt-BR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201712" y="3897815"/>
              <a:ext cx="468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ym typeface="Symbol" pitchFamily="18" charset="2"/>
                </a:rPr>
                <a:t></a:t>
              </a:r>
              <a:r>
                <a:rPr lang="pt-BR" baseline="-25000" dirty="0" err="1" smtClean="0">
                  <a:sym typeface="Symbol" pitchFamily="18" charset="2"/>
                </a:rPr>
                <a:t>px</a:t>
              </a:r>
              <a:endParaRPr lang="pt-BR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151084" y="1090294"/>
              <a:ext cx="5454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ym typeface="Symbol" pitchFamily="18" charset="2"/>
                </a:rPr>
                <a:t></a:t>
              </a:r>
              <a:r>
                <a:rPr lang="pt-BR" baseline="-25000" dirty="0" err="1" smtClean="0">
                  <a:sym typeface="Symbol" pitchFamily="18" charset="2"/>
                </a:rPr>
                <a:t>px</a:t>
              </a:r>
              <a:r>
                <a:rPr lang="pt-BR" baseline="30000" dirty="0" smtClean="0">
                  <a:sym typeface="Symbol" pitchFamily="18" charset="2"/>
                </a:rPr>
                <a:t>*</a:t>
              </a:r>
              <a:endParaRPr lang="pt-BR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859902" y="3265284"/>
              <a:ext cx="981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ym typeface="Symbol" pitchFamily="18" charset="2"/>
                </a:rPr>
                <a:t></a:t>
              </a:r>
              <a:r>
                <a:rPr lang="pt-BR" baseline="-25000" dirty="0" smtClean="0">
                  <a:sym typeface="Symbol" pitchFamily="18" charset="2"/>
                </a:rPr>
                <a:t>2py</a:t>
              </a:r>
              <a:r>
                <a:rPr lang="pt-BR" dirty="0" smtClean="0">
                  <a:sym typeface="Symbol" pitchFamily="18" charset="2"/>
                </a:rPr>
                <a:t>, </a:t>
              </a:r>
              <a:r>
                <a:rPr lang="pt-BR" dirty="0">
                  <a:sym typeface="Symbol" pitchFamily="18" charset="2"/>
                </a:rPr>
                <a:t></a:t>
              </a:r>
              <a:r>
                <a:rPr lang="pt-BR" baseline="-25000" dirty="0" smtClean="0">
                  <a:sym typeface="Symbol" pitchFamily="18" charset="2"/>
                </a:rPr>
                <a:t>2pz</a:t>
              </a:r>
              <a:endParaRPr lang="pt-BR" dirty="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850425" y="1888938"/>
              <a:ext cx="1146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ym typeface="Symbol" pitchFamily="18" charset="2"/>
                </a:rPr>
                <a:t></a:t>
              </a:r>
              <a:r>
                <a:rPr lang="pt-BR" baseline="-25000" dirty="0" smtClean="0">
                  <a:sym typeface="Symbol" pitchFamily="18" charset="2"/>
                </a:rPr>
                <a:t>2py</a:t>
              </a:r>
              <a:r>
                <a:rPr lang="pt-BR" baseline="30000" dirty="0" smtClean="0">
                  <a:sym typeface="Symbol" pitchFamily="18" charset="2"/>
                </a:rPr>
                <a:t>*</a:t>
              </a:r>
              <a:r>
                <a:rPr lang="pt-BR" dirty="0" smtClean="0">
                  <a:sym typeface="Symbol" pitchFamily="18" charset="2"/>
                </a:rPr>
                <a:t>, </a:t>
              </a:r>
              <a:r>
                <a:rPr lang="pt-BR" dirty="0">
                  <a:sym typeface="Symbol" pitchFamily="18" charset="2"/>
                </a:rPr>
                <a:t></a:t>
              </a:r>
              <a:r>
                <a:rPr lang="pt-BR" baseline="-25000" dirty="0" smtClean="0">
                  <a:sym typeface="Symbol" pitchFamily="18" charset="2"/>
                </a:rPr>
                <a:t>2pz</a:t>
              </a:r>
              <a:r>
                <a:rPr lang="pt-BR" baseline="30000" dirty="0" smtClean="0">
                  <a:sym typeface="Symbol" pitchFamily="18" charset="2"/>
                </a:rPr>
                <a:t>*</a:t>
              </a:r>
              <a:endParaRPr lang="pt-BR" dirty="0"/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4472824" y="505541"/>
            <a:ext cx="215642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LUMO</a:t>
            </a:r>
          </a:p>
          <a:p>
            <a:pPr algn="ctr"/>
            <a:r>
              <a:rPr lang="pt-BR" sz="2400" dirty="0" smtClean="0"/>
              <a:t>Caráter, energia</a:t>
            </a:r>
            <a:endParaRPr lang="pt-BR" sz="2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950619" y="3057358"/>
            <a:ext cx="215642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HOMO</a:t>
            </a:r>
          </a:p>
          <a:p>
            <a:pPr algn="ctr"/>
            <a:r>
              <a:rPr lang="pt-BR" sz="2400" dirty="0" smtClean="0"/>
              <a:t>Caráter, energia</a:t>
            </a:r>
            <a:endParaRPr lang="pt-BR" sz="2400" dirty="0"/>
          </a:p>
        </p:txBody>
      </p:sp>
      <p:sp>
        <p:nvSpPr>
          <p:cNvPr id="25" name="CaixaDeTexto 5"/>
          <p:cNvSpPr txBox="1"/>
          <p:nvPr/>
        </p:nvSpPr>
        <p:spPr>
          <a:xfrm>
            <a:off x="4348133" y="2860009"/>
            <a:ext cx="215642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HOMO</a:t>
            </a:r>
          </a:p>
          <a:p>
            <a:pPr algn="ctr"/>
            <a:r>
              <a:rPr lang="pt-BR" sz="2400" dirty="0" smtClean="0"/>
              <a:t>Caráter, energia</a:t>
            </a:r>
            <a:endParaRPr lang="pt-BR" sz="2400" dirty="0"/>
          </a:p>
        </p:txBody>
      </p:sp>
      <p:sp>
        <p:nvSpPr>
          <p:cNvPr id="26" name="Espaço Reservado para Número de Slid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2769608" y="1498170"/>
            <a:ext cx="6871855" cy="3419549"/>
            <a:chOff x="955950" y="1229720"/>
            <a:chExt cx="6871855" cy="3419549"/>
          </a:xfrm>
        </p:grpSpPr>
        <p:sp>
          <p:nvSpPr>
            <p:cNvPr id="3" name="Oval 3"/>
            <p:cNvSpPr/>
            <p:nvPr/>
          </p:nvSpPr>
          <p:spPr>
            <a:xfrm rot="2591375">
              <a:off x="3534274" y="1807663"/>
              <a:ext cx="734290" cy="1288471"/>
            </a:xfrm>
            <a:prstGeom prst="ellipse">
              <a:avLst/>
            </a:prstGeom>
            <a:gradFill flip="none" rotWithShape="1">
              <a:gsLst>
                <a:gs pos="70000">
                  <a:schemeClr val="tx1">
                    <a:lumMod val="85000"/>
                    <a:lumOff val="1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8"/>
            <p:cNvGrpSpPr/>
            <p:nvPr/>
          </p:nvGrpSpPr>
          <p:grpSpPr>
            <a:xfrm>
              <a:off x="3037534" y="1229720"/>
              <a:ext cx="748145" cy="3380509"/>
              <a:chOff x="3373582" y="1288473"/>
              <a:chExt cx="748145" cy="3380509"/>
            </a:xfrm>
          </p:grpSpPr>
          <p:sp>
            <p:nvSpPr>
              <p:cNvPr id="20" name="Oval 2"/>
              <p:cNvSpPr/>
              <p:nvPr/>
            </p:nvSpPr>
            <p:spPr>
              <a:xfrm>
                <a:off x="3387437" y="1655619"/>
                <a:ext cx="734290" cy="1288471"/>
              </a:xfrm>
              <a:prstGeom prst="ellipse">
                <a:avLst/>
              </a:prstGeom>
              <a:gradFill flip="none" rotWithShape="1">
                <a:gsLst>
                  <a:gs pos="7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7"/>
              <p:cNvSpPr/>
              <p:nvPr/>
            </p:nvSpPr>
            <p:spPr>
              <a:xfrm>
                <a:off x="3373582" y="2944090"/>
                <a:ext cx="734290" cy="12884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5"/>
              <p:cNvCxnSpPr/>
              <p:nvPr/>
            </p:nvCxnSpPr>
            <p:spPr>
              <a:xfrm>
                <a:off x="3754582" y="1288473"/>
                <a:ext cx="0" cy="33805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11"/>
            <p:cNvCxnSpPr/>
            <p:nvPr/>
          </p:nvCxnSpPr>
          <p:spPr>
            <a:xfrm flipH="1">
              <a:off x="2227043" y="1572619"/>
              <a:ext cx="2382982" cy="2625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13"/>
            <p:cNvSpPr/>
            <p:nvPr/>
          </p:nvSpPr>
          <p:spPr>
            <a:xfrm rot="2365662">
              <a:off x="2634280" y="2748621"/>
              <a:ext cx="671650" cy="12884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33"/>
            <p:cNvCxnSpPr/>
            <p:nvPr/>
          </p:nvCxnSpPr>
          <p:spPr>
            <a:xfrm>
              <a:off x="955950" y="2885337"/>
              <a:ext cx="6871855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34"/>
            <p:cNvSpPr/>
            <p:nvPr/>
          </p:nvSpPr>
          <p:spPr>
            <a:xfrm rot="5400000">
              <a:off x="3681769" y="2237767"/>
              <a:ext cx="734290" cy="1288471"/>
            </a:xfrm>
            <a:prstGeom prst="ellipse">
              <a:avLst/>
            </a:prstGeom>
            <a:gradFill flip="none" rotWithShape="1">
              <a:gsLst>
                <a:gs pos="70000">
                  <a:schemeClr val="tx1">
                    <a:lumMod val="85000"/>
                    <a:lumOff val="1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5"/>
            <p:cNvSpPr/>
            <p:nvPr/>
          </p:nvSpPr>
          <p:spPr>
            <a:xfrm rot="5400000">
              <a:off x="2424617" y="2159283"/>
              <a:ext cx="671650" cy="12884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4"/>
            <p:cNvGrpSpPr/>
            <p:nvPr/>
          </p:nvGrpSpPr>
          <p:grpSpPr>
            <a:xfrm>
              <a:off x="4039965" y="1268760"/>
              <a:ext cx="2382982" cy="3380509"/>
              <a:chOff x="2563091" y="1288473"/>
              <a:chExt cx="2382982" cy="3380509"/>
            </a:xfrm>
          </p:grpSpPr>
          <p:sp>
            <p:nvSpPr>
              <p:cNvPr id="14" name="Oval 25"/>
              <p:cNvSpPr/>
              <p:nvPr/>
            </p:nvSpPr>
            <p:spPr>
              <a:xfrm rot="2591375">
                <a:off x="3870322" y="1866416"/>
                <a:ext cx="734290" cy="1288471"/>
              </a:xfrm>
              <a:prstGeom prst="ellipse">
                <a:avLst/>
              </a:prstGeom>
              <a:gradFill flip="none" rotWithShape="1">
                <a:gsLst>
                  <a:gs pos="7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26"/>
              <p:cNvGrpSpPr/>
              <p:nvPr/>
            </p:nvGrpSpPr>
            <p:grpSpPr>
              <a:xfrm>
                <a:off x="3373582" y="1288473"/>
                <a:ext cx="748145" cy="3380509"/>
                <a:chOff x="3373582" y="1288473"/>
                <a:chExt cx="748145" cy="3380509"/>
              </a:xfrm>
            </p:grpSpPr>
            <p:sp>
              <p:nvSpPr>
                <p:cNvPr id="17" name="Oval 29"/>
                <p:cNvSpPr/>
                <p:nvPr/>
              </p:nvSpPr>
              <p:spPr>
                <a:xfrm>
                  <a:off x="3387437" y="1655619"/>
                  <a:ext cx="734290" cy="1288471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30"/>
                <p:cNvSpPr/>
                <p:nvPr/>
              </p:nvSpPr>
              <p:spPr>
                <a:xfrm>
                  <a:off x="3373582" y="2944090"/>
                  <a:ext cx="734290" cy="12884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31"/>
                <p:cNvCxnSpPr/>
                <p:nvPr/>
              </p:nvCxnSpPr>
              <p:spPr>
                <a:xfrm>
                  <a:off x="3754582" y="1288473"/>
                  <a:ext cx="0" cy="3380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27"/>
              <p:cNvCxnSpPr/>
              <p:nvPr/>
            </p:nvCxnSpPr>
            <p:spPr>
              <a:xfrm flipH="1">
                <a:off x="2563091" y="1631372"/>
                <a:ext cx="2382982" cy="2625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37"/>
            <p:cNvSpPr/>
            <p:nvPr/>
          </p:nvSpPr>
          <p:spPr>
            <a:xfrm rot="5400000">
              <a:off x="5460635" y="2276807"/>
              <a:ext cx="671650" cy="12884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36"/>
            <p:cNvSpPr/>
            <p:nvPr/>
          </p:nvSpPr>
          <p:spPr>
            <a:xfrm rot="5400000">
              <a:off x="4140843" y="2221161"/>
              <a:ext cx="734290" cy="1288471"/>
            </a:xfrm>
            <a:prstGeom prst="ellipse">
              <a:avLst/>
            </a:prstGeom>
            <a:gradFill flip="none" rotWithShape="1">
              <a:gsLst>
                <a:gs pos="70000">
                  <a:schemeClr val="tx1">
                    <a:lumMod val="85000"/>
                    <a:lumOff val="1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39"/>
            <p:cNvSpPr/>
            <p:nvPr/>
          </p:nvSpPr>
          <p:spPr>
            <a:xfrm rot="2365662">
              <a:off x="4438429" y="2818663"/>
              <a:ext cx="671650" cy="12884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7838" y="263611"/>
            <a:ext cx="1323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Prática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7838" y="1425146"/>
            <a:ext cx="986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Construa o diagrama de orbitais moleculares qualitativo para o F</a:t>
            </a:r>
            <a:r>
              <a:rPr lang="pt-BR" baseline="-25000" dirty="0" smtClean="0"/>
              <a:t>2</a:t>
            </a:r>
            <a:r>
              <a:rPr lang="pt-BR" dirty="0" smtClean="0"/>
              <a:t> , discuta a ordem energética dos orbitais, ordem de ligação, distância de ligação, caráter do HOMO e LUMO.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196501" y="1385092"/>
            <a:ext cx="984557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ym typeface="Symbol" panose="05050102010706020507" pitchFamily="18" charset="2"/>
              </a:rPr>
              <a:t>Molécula          Lewis         OL           Comp. de ligação               </a:t>
            </a:r>
            <a:r>
              <a:rPr lang="pt-BR" altLang="pt-BR" sz="2400" b="1" dirty="0" err="1">
                <a:sym typeface="Symbol" panose="05050102010706020507" pitchFamily="18" charset="2"/>
              </a:rPr>
              <a:t>En</a:t>
            </a:r>
            <a:r>
              <a:rPr lang="pt-BR" altLang="pt-BR" sz="2400" b="1" dirty="0">
                <a:sym typeface="Symbol" panose="05050102010706020507" pitchFamily="18" charset="2"/>
              </a:rPr>
              <a:t>. de Ligação                                                                                          (KJmol</a:t>
            </a:r>
            <a:r>
              <a:rPr lang="pt-BR" altLang="pt-BR" sz="2400" b="1" baseline="30000" dirty="0">
                <a:sym typeface="Symbol" panose="05050102010706020507" pitchFamily="18" charset="2"/>
              </a:rPr>
              <a:t>-1</a:t>
            </a:r>
            <a:r>
              <a:rPr lang="pt-BR" altLang="pt-BR" sz="2400" b="1" dirty="0">
                <a:sym typeface="Symbol" panose="05050102010706020507" pitchFamily="18" charset="2"/>
              </a:rPr>
              <a:t>)</a:t>
            </a:r>
          </a:p>
          <a:p>
            <a:endParaRPr lang="pt-BR" altLang="pt-BR" sz="2400" b="1" dirty="0">
              <a:sym typeface="Symbol" panose="05050102010706020507" pitchFamily="18" charset="2"/>
            </a:endParaRPr>
          </a:p>
          <a:p>
            <a:r>
              <a:rPr lang="pt-BR" altLang="pt-BR" sz="2400" b="1" dirty="0">
                <a:sym typeface="Symbol" panose="05050102010706020507" pitchFamily="18" charset="2"/>
              </a:rPr>
              <a:t>N</a:t>
            </a:r>
            <a:r>
              <a:rPr lang="pt-BR" altLang="pt-BR" sz="2400" b="1" baseline="-25000" dirty="0">
                <a:sym typeface="Symbol" panose="05050102010706020507" pitchFamily="18" charset="2"/>
              </a:rPr>
              <a:t>2    </a:t>
            </a:r>
            <a:r>
              <a:rPr lang="pt-BR" altLang="pt-BR" sz="2400" b="1" dirty="0">
                <a:sym typeface="Symbol" panose="05050102010706020507" pitchFamily="18" charset="2"/>
              </a:rPr>
              <a:t>                  N</a:t>
            </a:r>
            <a:r>
              <a:rPr lang="el-GR" altLang="pt-BR" sz="2400" b="1" dirty="0">
                <a:sym typeface="Symbol" panose="05050102010706020507" pitchFamily="18" charset="2"/>
              </a:rPr>
              <a:t>Ξ</a:t>
            </a:r>
            <a:r>
              <a:rPr lang="pt-BR" altLang="pt-BR" sz="2400" b="1" dirty="0">
                <a:sym typeface="Symbol" panose="05050102010706020507" pitchFamily="18" charset="2"/>
              </a:rPr>
              <a:t>N            3                   110pm                                942</a:t>
            </a:r>
            <a:endParaRPr lang="el-GR" altLang="pt-BR" sz="2400" b="1" baseline="-25000" dirty="0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None/>
            </a:pPr>
            <a:endParaRPr lang="pt-BR" altLang="pt-BR" sz="2400" b="1" dirty="0">
              <a:sym typeface="Symbol" panose="05050102010706020507" pitchFamily="18" charset="2"/>
            </a:endParaRPr>
          </a:p>
          <a:p>
            <a:r>
              <a:rPr lang="pt-BR" altLang="pt-BR" sz="2400" b="1" dirty="0">
                <a:sym typeface="Symbol" panose="05050102010706020507" pitchFamily="18" charset="2"/>
              </a:rPr>
              <a:t>O</a:t>
            </a:r>
            <a:r>
              <a:rPr lang="pt-BR" altLang="pt-BR" sz="2400" b="1" baseline="-25000" dirty="0">
                <a:sym typeface="Symbol" panose="05050102010706020507" pitchFamily="18" charset="2"/>
              </a:rPr>
              <a:t>2                              </a:t>
            </a:r>
            <a:r>
              <a:rPr lang="pt-BR" altLang="pt-BR" sz="2400" b="1" dirty="0">
                <a:sym typeface="Symbol" panose="05050102010706020507" pitchFamily="18" charset="2"/>
              </a:rPr>
              <a:t>O=O            2</a:t>
            </a:r>
            <a:r>
              <a:rPr lang="pt-BR" altLang="pt-BR" sz="2400" b="1" baseline="-25000" dirty="0">
                <a:sym typeface="Symbol" panose="05050102010706020507" pitchFamily="18" charset="2"/>
              </a:rPr>
              <a:t> </a:t>
            </a:r>
            <a:r>
              <a:rPr lang="pt-BR" altLang="pt-BR" sz="2400" b="1" dirty="0">
                <a:sym typeface="Symbol" panose="05050102010706020507" pitchFamily="18" charset="2"/>
              </a:rPr>
              <a:t>                  121pm                                494</a:t>
            </a:r>
          </a:p>
          <a:p>
            <a:pPr>
              <a:buFont typeface="Symbol" panose="05050102010706020507" pitchFamily="18" charset="2"/>
              <a:buChar char="·"/>
            </a:pPr>
            <a:endParaRPr lang="pt-BR" altLang="pt-BR" sz="2400" b="1" dirty="0">
              <a:sym typeface="Symbol" panose="05050102010706020507" pitchFamily="18" charset="2"/>
            </a:endParaRPr>
          </a:p>
          <a:p>
            <a:r>
              <a:rPr lang="pt-BR" altLang="pt-BR" sz="2400" b="1" dirty="0">
                <a:sym typeface="Symbol" panose="05050102010706020507" pitchFamily="18" charset="2"/>
              </a:rPr>
              <a:t>F</a:t>
            </a:r>
            <a:r>
              <a:rPr lang="pt-BR" altLang="pt-BR" sz="2400" b="1" baseline="-25000" dirty="0">
                <a:sym typeface="Symbol" panose="05050102010706020507" pitchFamily="18" charset="2"/>
              </a:rPr>
              <a:t>2</a:t>
            </a:r>
            <a:r>
              <a:rPr lang="pt-BR" altLang="pt-BR" sz="2400" b="1" dirty="0">
                <a:sym typeface="Symbol" panose="05050102010706020507" pitchFamily="18" charset="2"/>
              </a:rPr>
              <a:t>                     F-F              1                   494pm                               155</a:t>
            </a:r>
          </a:p>
          <a:p>
            <a:pPr>
              <a:buFont typeface="Symbol" panose="05050102010706020507" pitchFamily="18" charset="2"/>
              <a:buChar char="·"/>
            </a:pPr>
            <a:endParaRPr lang="pt-BR" altLang="pt-BR" sz="2400" b="1" dirty="0">
              <a:sym typeface="Symbol" panose="05050102010706020507" pitchFamily="18" charset="2"/>
            </a:endParaRPr>
          </a:p>
          <a:p>
            <a:r>
              <a:rPr lang="pt-BR" altLang="pt-BR" sz="2400" b="1" dirty="0">
                <a:sym typeface="Symbol" panose="05050102010706020507" pitchFamily="18" charset="2"/>
              </a:rPr>
              <a:t>Ne</a:t>
            </a:r>
            <a:r>
              <a:rPr lang="pt-BR" altLang="pt-BR" sz="2400" b="1" baseline="-25000" dirty="0">
                <a:sym typeface="Symbol" panose="05050102010706020507" pitchFamily="18" charset="2"/>
              </a:rPr>
              <a:t>2</a:t>
            </a:r>
            <a:r>
              <a:rPr lang="pt-BR" altLang="pt-BR" sz="2400" b="1" dirty="0">
                <a:sym typeface="Symbol" panose="05050102010706020507" pitchFamily="18" charset="2"/>
              </a:rPr>
              <a:t>               Ne + Ne          0                   Existe?                                 -</a:t>
            </a:r>
          </a:p>
          <a:p>
            <a:pPr>
              <a:buFont typeface="Symbol" panose="05050102010706020507" pitchFamily="18" charset="2"/>
              <a:buChar char="·"/>
            </a:pPr>
            <a:endParaRPr lang="pt-BR" altLang="pt-BR" sz="2400" b="1" dirty="0">
              <a:sym typeface="Symbol" panose="05050102010706020507" pitchFamily="18" charset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6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11" y="517349"/>
            <a:ext cx="5287142" cy="58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5745" y="40296"/>
            <a:ext cx="5070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Diagrama de orbitais moleculares de B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, C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e N</a:t>
            </a:r>
            <a:r>
              <a:rPr lang="pt-BR" sz="2800" baseline="-25000" dirty="0" smtClean="0"/>
              <a:t>2</a:t>
            </a:r>
            <a:endParaRPr lang="en-US" sz="2800" dirty="0"/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65" y="767482"/>
            <a:ext cx="4963506" cy="509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8" t="-3163" r="17872" b="3163"/>
          <a:stretch/>
        </p:blipFill>
        <p:spPr bwMode="auto">
          <a:xfrm>
            <a:off x="332509" y="1228723"/>
            <a:ext cx="6068291" cy="38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193173"/>
              </p:ext>
            </p:extLst>
          </p:nvPr>
        </p:nvGraphicFramePr>
        <p:xfrm>
          <a:off x="7422428" y="2124075"/>
          <a:ext cx="3960009" cy="236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S ChemDraw Drawing" r:id="rId4" imgW="3365500" imgH="2009140" progId="ChemDraw.Document.6.0">
                  <p:embed/>
                </p:oleObj>
              </mc:Choice>
              <mc:Fallback>
                <p:oleObj name="CS ChemDraw Drawing" r:id="rId4" imgW="3365500" imgH="20091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428" y="2124075"/>
                        <a:ext cx="3960009" cy="2364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8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0475" t="14000" r="22826" b="54016"/>
          <a:stretch>
            <a:fillRect/>
          </a:stretch>
        </p:blipFill>
        <p:spPr bwMode="auto">
          <a:xfrm>
            <a:off x="1554810" y="609600"/>
            <a:ext cx="8274665" cy="262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475" t="62461" r="22826" b="11801"/>
          <a:stretch>
            <a:fillRect/>
          </a:stretch>
        </p:blipFill>
        <p:spPr bwMode="auto">
          <a:xfrm>
            <a:off x="1669620" y="3595254"/>
            <a:ext cx="9468162" cy="241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76955" y="1333503"/>
            <a:ext cx="1096020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t-BR" sz="2800" dirty="0">
                <a:sym typeface="Symbol" pitchFamily="18" charset="2"/>
              </a:rPr>
              <a:t>A </a:t>
            </a:r>
            <a:r>
              <a:rPr lang="pt-BR" sz="2800" dirty="0">
                <a:sym typeface="Symbol" pitchFamily="18" charset="2"/>
              </a:rPr>
              <a:t>teoria é </a:t>
            </a:r>
            <a:r>
              <a:rPr lang="pt-BR" sz="2800" b="1" dirty="0">
                <a:sym typeface="Symbol" pitchFamily="18" charset="2"/>
              </a:rPr>
              <a:t>fundamentada na mecânica quântica</a:t>
            </a:r>
            <a:r>
              <a:rPr lang="pt-BR" sz="2800" dirty="0">
                <a:sym typeface="Symbol" pitchFamily="18" charset="2"/>
              </a:rPr>
              <a:t>. </a:t>
            </a:r>
            <a:r>
              <a:rPr lang="pt-BR" sz="2800" b="1" dirty="0">
                <a:sym typeface="Symbol" pitchFamily="18" charset="2"/>
              </a:rPr>
              <a:t>Funções de onda </a:t>
            </a:r>
            <a:r>
              <a:rPr lang="pt-BR" sz="2800" dirty="0">
                <a:sym typeface="Symbol" pitchFamily="18" charset="2"/>
              </a:rPr>
              <a:t>que </a:t>
            </a:r>
            <a:r>
              <a:rPr lang="pt-BR" sz="2800" b="1" dirty="0">
                <a:sym typeface="Symbol" pitchFamily="18" charset="2"/>
              </a:rPr>
              <a:t>descrevem </a:t>
            </a:r>
            <a:r>
              <a:rPr lang="pt-BR" sz="2800" b="1" dirty="0">
                <a:sym typeface="Symbol" pitchFamily="18" charset="2"/>
              </a:rPr>
              <a:t>orbitas</a:t>
            </a:r>
            <a:r>
              <a:rPr lang="pt-BR" sz="2800" dirty="0">
                <a:sym typeface="Symbol" pitchFamily="18" charset="2"/>
              </a:rPr>
              <a:t> </a:t>
            </a:r>
            <a:r>
              <a:rPr lang="pt-BR" sz="2800" b="1" dirty="0">
                <a:sym typeface="Symbol" pitchFamily="18" charset="2"/>
              </a:rPr>
              <a:t>de elétrons </a:t>
            </a:r>
            <a:r>
              <a:rPr lang="pt-BR" sz="2800" dirty="0">
                <a:sym typeface="Symbol" pitchFamily="18" charset="2"/>
              </a:rPr>
              <a:t>em </a:t>
            </a:r>
            <a:r>
              <a:rPr lang="pt-BR" sz="2800" dirty="0" smtClean="0">
                <a:sym typeface="Symbol" pitchFamily="18" charset="2"/>
              </a:rPr>
              <a:t>moléculas: </a:t>
            </a:r>
            <a:r>
              <a:rPr lang="pt-BR" sz="2800" b="1" dirty="0">
                <a:sym typeface="Symbol" pitchFamily="18" charset="2"/>
              </a:rPr>
              <a:t>orbitais </a:t>
            </a:r>
            <a:r>
              <a:rPr lang="pt-BR" sz="2800" b="1" dirty="0" smtClean="0">
                <a:sym typeface="Symbol" pitchFamily="18" charset="2"/>
              </a:rPr>
              <a:t>moleculares</a:t>
            </a:r>
            <a:r>
              <a:rPr lang="pt-BR" sz="2800" dirty="0" smtClean="0">
                <a:sym typeface="Symbol" pitchFamily="18" charset="2"/>
              </a:rPr>
              <a:t>; </a:t>
            </a:r>
            <a:endParaRPr lang="pt-BR" sz="2800" dirty="0">
              <a:sym typeface="Symbol" pitchFamily="18" charset="2"/>
            </a:endParaRP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pt-BR" sz="2800" dirty="0">
              <a:sym typeface="Symbol" pitchFamily="18" charset="2"/>
            </a:endParaRP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t-BR" sz="2800" dirty="0">
                <a:sym typeface="Symbol" pitchFamily="18" charset="2"/>
              </a:rPr>
              <a:t>A </a:t>
            </a:r>
            <a:r>
              <a:rPr lang="pt-BR" sz="2800" dirty="0">
                <a:sym typeface="Symbol" pitchFamily="18" charset="2"/>
              </a:rPr>
              <a:t>exemplo da TLV, TOM assume que </a:t>
            </a:r>
            <a:r>
              <a:rPr lang="pt-BR" sz="2800" b="1" dirty="0">
                <a:sym typeface="Symbol" pitchFamily="18" charset="2"/>
              </a:rPr>
              <a:t>o movimento dos núcleos é desprezível </a:t>
            </a:r>
            <a:r>
              <a:rPr lang="pt-BR" sz="2800" dirty="0">
                <a:sym typeface="Symbol" pitchFamily="18" charset="2"/>
              </a:rPr>
              <a:t>com relação ao movimento dos </a:t>
            </a:r>
            <a:r>
              <a:rPr lang="pt-BR" sz="2800" dirty="0">
                <a:sym typeface="Symbol" pitchFamily="18" charset="2"/>
              </a:rPr>
              <a:t>elétrons; </a:t>
            </a: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t-BR" sz="2800" b="1" dirty="0">
                <a:sym typeface="Symbol" pitchFamily="18" charset="2"/>
              </a:rPr>
              <a:t>TOM </a:t>
            </a:r>
            <a:r>
              <a:rPr lang="pt-BR" sz="2800" b="1" dirty="0">
                <a:sym typeface="Symbol" pitchFamily="18" charset="2"/>
              </a:rPr>
              <a:t>assume que a função de onda </a:t>
            </a:r>
            <a:r>
              <a:rPr lang="pt-BR" sz="2800" dirty="0">
                <a:sym typeface="Symbol" pitchFamily="18" charset="2"/>
              </a:rPr>
              <a:t>que descreve </a:t>
            </a:r>
            <a:r>
              <a:rPr lang="pt-BR" sz="2800" dirty="0">
                <a:sym typeface="Symbol" pitchFamily="18" charset="2"/>
              </a:rPr>
              <a:t>a </a:t>
            </a:r>
            <a:r>
              <a:rPr lang="pt-BR" sz="2800" b="1" dirty="0">
                <a:sym typeface="Symbol" pitchFamily="18" charset="2"/>
              </a:rPr>
              <a:t>órbita eletrônica em </a:t>
            </a:r>
            <a:r>
              <a:rPr lang="pt-BR" sz="2800" b="1" dirty="0">
                <a:sym typeface="Symbol" pitchFamily="18" charset="2"/>
              </a:rPr>
              <a:t>uma molécula </a:t>
            </a:r>
            <a:r>
              <a:rPr lang="pt-BR" sz="2800" dirty="0">
                <a:sym typeface="Symbol" pitchFamily="18" charset="2"/>
              </a:rPr>
              <a:t>pode ser descrito através da </a:t>
            </a:r>
            <a:r>
              <a:rPr lang="pt-BR" sz="2800" b="1" dirty="0">
                <a:sym typeface="Symbol" pitchFamily="18" charset="2"/>
              </a:rPr>
              <a:t>combinação linear de orbitais atômicos</a:t>
            </a:r>
            <a:r>
              <a:rPr lang="pt-BR" sz="2800" dirty="0">
                <a:sym typeface="Symbol" pitchFamily="18" charset="2"/>
              </a:rPr>
              <a:t> </a:t>
            </a:r>
            <a:r>
              <a:rPr lang="pt-BR" sz="2800" dirty="0">
                <a:sym typeface="Symbol" pitchFamily="18" charset="2"/>
              </a:rPr>
              <a:t> - Isso é apenas uma aproximação, mas uma que funciona para determinar distibuição eletrônica e energia em moléculas discretas. </a:t>
            </a:r>
            <a:r>
              <a:rPr lang="en-US" sz="2800" dirty="0">
                <a:sym typeface="Symbol" pitchFamily="18" charset="2"/>
              </a:rPr>
              <a:t> 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34156" y="423004"/>
            <a:ext cx="675877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  <a:sym typeface="Symbol" pitchFamily="18" charset="2"/>
              </a:rPr>
              <a:t>Fundamentos</a:t>
            </a:r>
            <a:r>
              <a:rPr lang="en-US" sz="3200" dirty="0">
                <a:solidFill>
                  <a:schemeClr val="bg1"/>
                </a:solidFill>
                <a:sym typeface="Symbol" pitchFamily="18" charset="2"/>
              </a:rPr>
              <a:t> e </a:t>
            </a:r>
            <a:r>
              <a:rPr lang="en-US" sz="3200" dirty="0" err="1">
                <a:solidFill>
                  <a:schemeClr val="bg1"/>
                </a:solidFill>
                <a:sym typeface="Symbol" pitchFamily="18" charset="2"/>
              </a:rPr>
              <a:t>aproximações</a:t>
            </a:r>
            <a:r>
              <a:rPr lang="en-US" sz="3200" dirty="0">
                <a:solidFill>
                  <a:schemeClr val="bg1"/>
                </a:solidFill>
                <a:sym typeface="Symbol" pitchFamily="18" charset="2"/>
              </a:rPr>
              <a:t> da </a:t>
            </a:r>
            <a:r>
              <a:rPr lang="en-US" sz="3200" dirty="0" err="1">
                <a:solidFill>
                  <a:schemeClr val="bg1"/>
                </a:solidFill>
                <a:sym typeface="Symbol" pitchFamily="18" charset="2"/>
              </a:rPr>
              <a:t>teoria</a:t>
            </a:r>
            <a:endParaRPr lang="en-US" sz="32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9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10052" y="317623"/>
            <a:ext cx="1114914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pt-BR" sz="3200" dirty="0">
                <a:solidFill>
                  <a:schemeClr val="bg1"/>
                </a:solidFill>
                <a:latin typeface="+mj-lt"/>
              </a:rPr>
              <a:t>Diagrama de orbitais </a:t>
            </a:r>
            <a:r>
              <a:rPr lang="pt-BR" sz="3200" dirty="0" smtClean="0">
                <a:solidFill>
                  <a:schemeClr val="bg1"/>
                </a:solidFill>
                <a:latin typeface="+mj-lt"/>
              </a:rPr>
              <a:t>moleculares para moléculas </a:t>
            </a:r>
            <a:r>
              <a:rPr lang="pt-BR" sz="3200" dirty="0" err="1" smtClean="0">
                <a:solidFill>
                  <a:schemeClr val="bg1"/>
                </a:solidFill>
                <a:latin typeface="+mj-lt"/>
              </a:rPr>
              <a:t>heteronucleares</a:t>
            </a:r>
            <a:r>
              <a:rPr lang="pt-BR" sz="32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22552" y="1391079"/>
            <a:ext cx="302882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>
                <a:solidFill>
                  <a:schemeClr val="bg1"/>
                </a:solidFill>
                <a:sym typeface="Symbol"/>
              </a:rPr>
              <a:t> </a:t>
            </a: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= </a:t>
            </a:r>
            <a:r>
              <a:rPr lang="pt-BR" sz="2800" i="1" dirty="0">
                <a:solidFill>
                  <a:schemeClr val="bg1"/>
                </a:solidFill>
                <a:latin typeface="+mj-lt"/>
              </a:rPr>
              <a:t>c</a:t>
            </a:r>
            <a:r>
              <a:rPr lang="pt-BR" sz="2800" baseline="-25000" dirty="0">
                <a:solidFill>
                  <a:schemeClr val="bg1"/>
                </a:solidFill>
                <a:latin typeface="+mj-lt"/>
              </a:rPr>
              <a:t>A</a:t>
            </a:r>
            <a:r>
              <a:rPr 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+mj-lt"/>
                <a:sym typeface="Symbol"/>
              </a:rPr>
              <a:t></a:t>
            </a:r>
            <a:r>
              <a:rPr lang="pt-BR" sz="2800" baseline="-25000" dirty="0" smtClean="0">
                <a:solidFill>
                  <a:schemeClr val="bg1"/>
                </a:solidFill>
                <a:latin typeface="+mj-lt"/>
              </a:rPr>
              <a:t>A</a:t>
            </a: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+mj-lt"/>
              </a:rPr>
              <a:t>+ </a:t>
            </a:r>
            <a:r>
              <a:rPr lang="pt-BR" sz="2800" i="1" dirty="0">
                <a:solidFill>
                  <a:schemeClr val="bg1"/>
                </a:solidFill>
                <a:latin typeface="+mj-lt"/>
              </a:rPr>
              <a:t>c</a:t>
            </a:r>
            <a:r>
              <a:rPr lang="pt-BR" sz="2800" baseline="-25000" dirty="0">
                <a:solidFill>
                  <a:schemeClr val="bg1"/>
                </a:solidFill>
                <a:latin typeface="+mj-lt"/>
              </a:rPr>
              <a:t>B</a:t>
            </a:r>
            <a:r>
              <a:rPr 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>
                <a:solidFill>
                  <a:schemeClr val="bg1"/>
                </a:solidFill>
                <a:sym typeface="Symbol"/>
              </a:rPr>
              <a:t> </a:t>
            </a:r>
            <a:r>
              <a:rPr lang="pt-BR" sz="2800" baseline="-25000" dirty="0" smtClean="0">
                <a:solidFill>
                  <a:schemeClr val="bg1"/>
                </a:solidFill>
                <a:latin typeface="+mj-lt"/>
              </a:rPr>
              <a:t>B</a:t>
            </a: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10052" y="1395542"/>
            <a:ext cx="5731939" cy="5139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Ligação covalente apolar, </a:t>
            </a:r>
            <a:r>
              <a:rPr lang="pt-BR" sz="2400" i="1" dirty="0" err="1">
                <a:latin typeface="+mj-lt"/>
              </a:rPr>
              <a:t>c</a:t>
            </a:r>
            <a:r>
              <a:rPr lang="pt-BR" sz="2400" baseline="-25000" dirty="0" err="1">
                <a:latin typeface="+mj-lt"/>
              </a:rPr>
              <a:t>A</a:t>
            </a:r>
            <a:r>
              <a:rPr lang="pt-BR" sz="2400" dirty="0">
                <a:latin typeface="+mj-lt"/>
              </a:rPr>
              <a:t> = </a:t>
            </a:r>
            <a:r>
              <a:rPr lang="pt-BR" sz="2400" i="1" dirty="0" err="1" smtClean="0">
                <a:latin typeface="+mj-lt"/>
              </a:rPr>
              <a:t>c</a:t>
            </a:r>
            <a:r>
              <a:rPr lang="pt-BR" sz="2400" baseline="-25000" dirty="0" err="1" smtClean="0">
                <a:latin typeface="+mj-lt"/>
              </a:rPr>
              <a:t>B</a:t>
            </a:r>
            <a:endParaRPr lang="pt-BR" sz="2400" baseline="-250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baseline="-250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Ligação </a:t>
            </a:r>
            <a:r>
              <a:rPr lang="pt-BR" sz="2400" dirty="0">
                <a:latin typeface="+mj-lt"/>
              </a:rPr>
              <a:t>covalente polar, os orbitais dos átomos tem energia distintas, logo, </a:t>
            </a:r>
            <a:r>
              <a:rPr lang="pt-BR" sz="2400" dirty="0" smtClean="0">
                <a:latin typeface="+mj-lt"/>
              </a:rPr>
              <a:t>contribuem </a:t>
            </a:r>
            <a:r>
              <a:rPr lang="pt-BR" sz="2400" dirty="0">
                <a:latin typeface="+mj-lt"/>
              </a:rPr>
              <a:t>diferentemente para os orbitais </a:t>
            </a:r>
            <a:r>
              <a:rPr lang="pt-BR" sz="2400" dirty="0" smtClean="0">
                <a:latin typeface="+mj-lt"/>
              </a:rPr>
              <a:t>moleculares.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Elemento </a:t>
            </a:r>
            <a:r>
              <a:rPr lang="pt-BR" sz="2400" dirty="0">
                <a:latin typeface="+mj-lt"/>
              </a:rPr>
              <a:t>mais eletronegativo contribui mais para o orbital ligante e o menos eletronegativo contribui mais para o orbital </a:t>
            </a:r>
            <a:r>
              <a:rPr lang="pt-BR" sz="2400" dirty="0" smtClean="0">
                <a:latin typeface="+mj-lt"/>
              </a:rPr>
              <a:t>antiligante.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Ligação </a:t>
            </a:r>
            <a:r>
              <a:rPr lang="pt-BR" sz="2400" dirty="0">
                <a:latin typeface="+mj-lt"/>
              </a:rPr>
              <a:t>iônica, um dos coeficientes é praticamente zero</a:t>
            </a:r>
          </a:p>
        </p:txBody>
      </p:sp>
      <p:pic>
        <p:nvPicPr>
          <p:cNvPr id="5" name="Picture 2" descr="http://www.forgottenplanet.com/studyguide/chem210/ch3_3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76" y="3188570"/>
            <a:ext cx="5715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79214" y="2222352"/>
            <a:ext cx="302882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>
                <a:solidFill>
                  <a:schemeClr val="bg1"/>
                </a:solidFill>
                <a:sym typeface="Symbol"/>
              </a:rPr>
              <a:t> </a:t>
            </a: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= </a:t>
            </a:r>
            <a:r>
              <a:rPr lang="pt-BR" sz="2800" i="1" dirty="0">
                <a:solidFill>
                  <a:schemeClr val="bg1"/>
                </a:solidFill>
                <a:latin typeface="+mj-lt"/>
              </a:rPr>
              <a:t>c</a:t>
            </a:r>
            <a:r>
              <a:rPr lang="pt-BR" sz="2800" baseline="-25000" dirty="0">
                <a:solidFill>
                  <a:schemeClr val="bg1"/>
                </a:solidFill>
                <a:latin typeface="+mj-lt"/>
              </a:rPr>
              <a:t>A</a:t>
            </a:r>
            <a:r>
              <a:rPr 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+mj-lt"/>
                <a:sym typeface="Symbol"/>
              </a:rPr>
              <a:t></a:t>
            </a:r>
            <a:r>
              <a:rPr lang="pt-BR" sz="2800" baseline="-25000" dirty="0" smtClean="0">
                <a:solidFill>
                  <a:schemeClr val="bg1"/>
                </a:solidFill>
                <a:latin typeface="+mj-lt"/>
              </a:rPr>
              <a:t>A</a:t>
            </a: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+mj-lt"/>
                <a:sym typeface="Symbol"/>
              </a:rPr>
              <a:t></a:t>
            </a: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pt-BR" sz="2800" baseline="-25000" dirty="0" smtClean="0">
                <a:solidFill>
                  <a:schemeClr val="bg1"/>
                </a:solidFill>
                <a:latin typeface="+mj-lt"/>
              </a:rPr>
              <a:t>B</a:t>
            </a: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>
                <a:solidFill>
                  <a:schemeClr val="bg1"/>
                </a:solidFill>
                <a:sym typeface="Symbol"/>
              </a:rPr>
              <a:t> </a:t>
            </a:r>
            <a:r>
              <a:rPr lang="pt-BR" sz="2800" baseline="-25000" dirty="0" smtClean="0">
                <a:solidFill>
                  <a:schemeClr val="bg1"/>
                </a:solidFill>
                <a:latin typeface="+mj-lt"/>
              </a:rPr>
              <a:t>B</a:t>
            </a: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5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/>
          <p:nvPr/>
        </p:nvSpPr>
        <p:spPr>
          <a:xfrm>
            <a:off x="7575799" y="3155598"/>
            <a:ext cx="1970090" cy="1607127"/>
          </a:xfrm>
          <a:prstGeom prst="ellipse">
            <a:avLst/>
          </a:prstGeom>
          <a:solidFill>
            <a:schemeClr val="tx1">
              <a:lumMod val="75000"/>
              <a:lumOff val="2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9" y="225986"/>
            <a:ext cx="6088064" cy="59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8472438" y="268068"/>
            <a:ext cx="28940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Energia de orbitais</a:t>
            </a:r>
          </a:p>
          <a:p>
            <a:r>
              <a:rPr lang="pt-BR" sz="2800" dirty="0" smtClean="0"/>
              <a:t>C (2s ) = - 19,5 eV</a:t>
            </a:r>
          </a:p>
          <a:p>
            <a:r>
              <a:rPr lang="pt-BR" sz="2800" dirty="0" smtClean="0"/>
              <a:t>C (2P) = - 10,6 eV</a:t>
            </a:r>
          </a:p>
          <a:p>
            <a:endParaRPr lang="pt-BR" sz="2800" dirty="0" smtClean="0"/>
          </a:p>
          <a:p>
            <a:r>
              <a:rPr lang="pt-BR" sz="2800" dirty="0"/>
              <a:t>O (2s)  = - 32 eV</a:t>
            </a:r>
            <a:endParaRPr lang="en-US" sz="2800" dirty="0"/>
          </a:p>
          <a:p>
            <a:r>
              <a:rPr lang="pt-BR" sz="2800" dirty="0" smtClean="0"/>
              <a:t>O (2p) = - 15,9 eV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6112116" y="2416459"/>
            <a:ext cx="6871855" cy="3426193"/>
            <a:chOff x="955950" y="1229720"/>
            <a:chExt cx="6871855" cy="3426193"/>
          </a:xfrm>
        </p:grpSpPr>
        <p:cxnSp>
          <p:nvCxnSpPr>
            <p:cNvPr id="6" name="Straight Connector 42"/>
            <p:cNvCxnSpPr/>
            <p:nvPr/>
          </p:nvCxnSpPr>
          <p:spPr>
            <a:xfrm>
              <a:off x="3418534" y="1229720"/>
              <a:ext cx="0" cy="3380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5"/>
            <p:cNvCxnSpPr/>
            <p:nvPr/>
          </p:nvCxnSpPr>
          <p:spPr>
            <a:xfrm flipH="1">
              <a:off x="2227043" y="1572619"/>
              <a:ext cx="2382982" cy="2625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7"/>
            <p:cNvCxnSpPr/>
            <p:nvPr/>
          </p:nvCxnSpPr>
          <p:spPr>
            <a:xfrm>
              <a:off x="955950" y="2885337"/>
              <a:ext cx="6871855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0"/>
            <p:cNvGrpSpPr/>
            <p:nvPr/>
          </p:nvGrpSpPr>
          <p:grpSpPr>
            <a:xfrm>
              <a:off x="4003182" y="1275404"/>
              <a:ext cx="2479962" cy="3380509"/>
              <a:chOff x="2526308" y="1295117"/>
              <a:chExt cx="2479962" cy="3380509"/>
            </a:xfrm>
          </p:grpSpPr>
          <p:grpSp>
            <p:nvGrpSpPr>
              <p:cNvPr id="13" name="Group 35"/>
              <p:cNvGrpSpPr/>
              <p:nvPr/>
            </p:nvGrpSpPr>
            <p:grpSpPr>
              <a:xfrm>
                <a:off x="3717799" y="1295117"/>
                <a:ext cx="1288471" cy="3380509"/>
                <a:chOff x="3717799" y="1295117"/>
                <a:chExt cx="1288471" cy="3380509"/>
              </a:xfrm>
            </p:grpSpPr>
            <p:sp>
              <p:nvSpPr>
                <p:cNvPr id="15" name="Oval 38"/>
                <p:cNvSpPr/>
                <p:nvPr/>
              </p:nvSpPr>
              <p:spPr>
                <a:xfrm rot="16200000">
                  <a:off x="3994890" y="2313623"/>
                  <a:ext cx="734290" cy="12884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39"/>
                <p:cNvCxnSpPr/>
                <p:nvPr/>
              </p:nvCxnSpPr>
              <p:spPr>
                <a:xfrm>
                  <a:off x="3739194" y="1295117"/>
                  <a:ext cx="0" cy="3380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36"/>
              <p:cNvCxnSpPr/>
              <p:nvPr/>
            </p:nvCxnSpPr>
            <p:spPr>
              <a:xfrm flipH="1">
                <a:off x="2526308" y="1672654"/>
                <a:ext cx="2382982" cy="2625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32"/>
            <p:cNvSpPr/>
            <p:nvPr/>
          </p:nvSpPr>
          <p:spPr>
            <a:xfrm rot="5400000">
              <a:off x="4298011" y="2264025"/>
              <a:ext cx="734290" cy="1288471"/>
            </a:xfrm>
            <a:prstGeom prst="ellipse">
              <a:avLst/>
            </a:prstGeom>
            <a:gradFill flip="none" rotWithShape="1">
              <a:gsLst>
                <a:gs pos="70000">
                  <a:schemeClr val="tx1">
                    <a:lumMod val="85000"/>
                    <a:lumOff val="1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28"/>
            <p:cNvSpPr/>
            <p:nvPr/>
          </p:nvSpPr>
          <p:spPr>
            <a:xfrm rot="5400000">
              <a:off x="3681769" y="2237767"/>
              <a:ext cx="734290" cy="1288471"/>
            </a:xfrm>
            <a:prstGeom prst="ellipse">
              <a:avLst/>
            </a:prstGeom>
            <a:gradFill flip="none" rotWithShape="1">
              <a:gsLst>
                <a:gs pos="70000">
                  <a:schemeClr val="tx1">
                    <a:lumMod val="85000"/>
                    <a:lumOff val="1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29"/>
            <p:cNvSpPr/>
            <p:nvPr/>
          </p:nvSpPr>
          <p:spPr>
            <a:xfrm rot="5400000">
              <a:off x="2424617" y="2159283"/>
              <a:ext cx="671650" cy="12884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Espaço Reservado para Número de Slid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0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777528" y="3240010"/>
            <a:ext cx="1970090" cy="160712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0" y="540774"/>
            <a:ext cx="6088064" cy="59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2"/>
          <p:cNvGrpSpPr/>
          <p:nvPr/>
        </p:nvGrpSpPr>
        <p:grpSpPr>
          <a:xfrm>
            <a:off x="5320145" y="2391292"/>
            <a:ext cx="6871855" cy="3426193"/>
            <a:chOff x="955950" y="1229720"/>
            <a:chExt cx="6871855" cy="3426193"/>
          </a:xfrm>
        </p:grpSpPr>
        <p:cxnSp>
          <p:nvCxnSpPr>
            <p:cNvPr id="23" name="Straight Connector 42"/>
            <p:cNvCxnSpPr/>
            <p:nvPr/>
          </p:nvCxnSpPr>
          <p:spPr>
            <a:xfrm>
              <a:off x="3418534" y="1229720"/>
              <a:ext cx="0" cy="3380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5"/>
            <p:cNvCxnSpPr/>
            <p:nvPr/>
          </p:nvCxnSpPr>
          <p:spPr>
            <a:xfrm flipH="1">
              <a:off x="2227043" y="1572619"/>
              <a:ext cx="2382982" cy="2625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>
              <a:off x="955950" y="2885337"/>
              <a:ext cx="6871855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30"/>
            <p:cNvGrpSpPr/>
            <p:nvPr/>
          </p:nvGrpSpPr>
          <p:grpSpPr>
            <a:xfrm>
              <a:off x="4003182" y="1275404"/>
              <a:ext cx="2479962" cy="3380509"/>
              <a:chOff x="2526308" y="1295117"/>
              <a:chExt cx="2479962" cy="3380509"/>
            </a:xfrm>
          </p:grpSpPr>
          <p:grpSp>
            <p:nvGrpSpPr>
              <p:cNvPr id="30" name="Group 35"/>
              <p:cNvGrpSpPr/>
              <p:nvPr/>
            </p:nvGrpSpPr>
            <p:grpSpPr>
              <a:xfrm>
                <a:off x="3717799" y="1295117"/>
                <a:ext cx="1288471" cy="3380509"/>
                <a:chOff x="3717799" y="1295117"/>
                <a:chExt cx="1288471" cy="3380509"/>
              </a:xfrm>
            </p:grpSpPr>
            <p:sp>
              <p:nvSpPr>
                <p:cNvPr id="32" name="Oval 38"/>
                <p:cNvSpPr/>
                <p:nvPr/>
              </p:nvSpPr>
              <p:spPr>
                <a:xfrm rot="16200000">
                  <a:off x="3994890" y="2313623"/>
                  <a:ext cx="734290" cy="12884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3739194" y="1295117"/>
                  <a:ext cx="0" cy="3380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6"/>
              <p:cNvCxnSpPr/>
              <p:nvPr/>
            </p:nvCxnSpPr>
            <p:spPr>
              <a:xfrm flipH="1">
                <a:off x="2526308" y="1672654"/>
                <a:ext cx="2382982" cy="2625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32"/>
            <p:cNvSpPr/>
            <p:nvPr/>
          </p:nvSpPr>
          <p:spPr>
            <a:xfrm rot="5400000">
              <a:off x="4298011" y="2264025"/>
              <a:ext cx="734290" cy="12884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8"/>
            <p:cNvSpPr/>
            <p:nvPr/>
          </p:nvSpPr>
          <p:spPr>
            <a:xfrm rot="5400000">
              <a:off x="3681769" y="2237767"/>
              <a:ext cx="734290" cy="1288471"/>
            </a:xfrm>
            <a:prstGeom prst="ellipse">
              <a:avLst/>
            </a:prstGeom>
            <a:gradFill flip="none" rotWithShape="1">
              <a:gsLst>
                <a:gs pos="70000">
                  <a:schemeClr val="tx1">
                    <a:lumMod val="85000"/>
                    <a:lumOff val="1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9"/>
            <p:cNvSpPr/>
            <p:nvPr/>
          </p:nvSpPr>
          <p:spPr>
            <a:xfrm rot="5400000">
              <a:off x="2424617" y="2159283"/>
              <a:ext cx="671650" cy="12884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4"/>
          <p:cNvSpPr txBox="1"/>
          <p:nvPr/>
        </p:nvSpPr>
        <p:spPr>
          <a:xfrm>
            <a:off x="7614824" y="579893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</a:t>
            </a:r>
            <a:endParaRPr lang="en-US" sz="3200" b="1" dirty="0"/>
          </a:p>
        </p:txBody>
      </p:sp>
      <p:sp>
        <p:nvSpPr>
          <p:cNvPr id="35" name="TextBox 45"/>
          <p:cNvSpPr txBox="1"/>
          <p:nvPr/>
        </p:nvSpPr>
        <p:spPr>
          <a:xfrm>
            <a:off x="9550680" y="5875653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</a:t>
            </a:r>
            <a:endParaRPr lang="en-US" sz="3200" b="1" dirty="0"/>
          </a:p>
        </p:txBody>
      </p:sp>
      <p:sp>
        <p:nvSpPr>
          <p:cNvPr id="36" name="TextBox 20"/>
          <p:cNvSpPr txBox="1"/>
          <p:nvPr/>
        </p:nvSpPr>
        <p:spPr>
          <a:xfrm>
            <a:off x="8071348" y="136857"/>
            <a:ext cx="28940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Energia de orbitais</a:t>
            </a:r>
          </a:p>
          <a:p>
            <a:r>
              <a:rPr lang="pt-BR" sz="2800" dirty="0" smtClean="0"/>
              <a:t>C (2s ) = - 19,5 eV</a:t>
            </a:r>
          </a:p>
          <a:p>
            <a:r>
              <a:rPr lang="pt-BR" sz="2800" dirty="0" smtClean="0"/>
              <a:t>C (2P) = - 10,6 eV</a:t>
            </a:r>
          </a:p>
          <a:p>
            <a:endParaRPr lang="pt-BR" sz="2800" dirty="0" smtClean="0"/>
          </a:p>
          <a:p>
            <a:r>
              <a:rPr lang="pt-BR" sz="2800" dirty="0"/>
              <a:t>O (2s)  = - 32 eV</a:t>
            </a:r>
            <a:endParaRPr lang="en-US" sz="2800" dirty="0"/>
          </a:p>
          <a:p>
            <a:r>
              <a:rPr lang="pt-BR" sz="2800" dirty="0" smtClean="0"/>
              <a:t>O (2p) = - 15,9 eV</a:t>
            </a:r>
          </a:p>
        </p:txBody>
      </p:sp>
      <p:cxnSp>
        <p:nvCxnSpPr>
          <p:cNvPr id="37" name="Straight Connector 6"/>
          <p:cNvCxnSpPr/>
          <p:nvPr/>
        </p:nvCxnSpPr>
        <p:spPr>
          <a:xfrm>
            <a:off x="4154102" y="3240010"/>
            <a:ext cx="2189018" cy="627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3"/>
          <p:cNvSpPr txBox="1"/>
          <p:nvPr/>
        </p:nvSpPr>
        <p:spPr>
          <a:xfrm>
            <a:off x="4513233" y="3285483"/>
            <a:ext cx="12547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ñ ligante</a:t>
            </a:r>
            <a:endParaRPr lang="en-US" sz="2400" dirty="0"/>
          </a:p>
        </p:txBody>
      </p:sp>
      <p:sp>
        <p:nvSpPr>
          <p:cNvPr id="39" name="Espaço Reservado para Número de Slid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8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3"/>
          <p:cNvSpPr/>
          <p:nvPr/>
        </p:nvSpPr>
        <p:spPr>
          <a:xfrm>
            <a:off x="7005347" y="3012985"/>
            <a:ext cx="1970090" cy="1607127"/>
          </a:xfrm>
          <a:prstGeom prst="ellipse">
            <a:avLst/>
          </a:prstGeom>
          <a:solidFill>
            <a:schemeClr val="tx1">
              <a:lumMod val="75000"/>
              <a:lumOff val="2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9" y="423328"/>
            <a:ext cx="6088064" cy="59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2"/>
          <p:cNvGrpSpPr/>
          <p:nvPr/>
        </p:nvGrpSpPr>
        <p:grpSpPr>
          <a:xfrm>
            <a:off x="5541664" y="2273846"/>
            <a:ext cx="6871855" cy="3426193"/>
            <a:chOff x="955950" y="1229720"/>
            <a:chExt cx="6871855" cy="3426193"/>
          </a:xfrm>
        </p:grpSpPr>
        <p:cxnSp>
          <p:nvCxnSpPr>
            <p:cNvPr id="23" name="Straight Connector 42"/>
            <p:cNvCxnSpPr/>
            <p:nvPr/>
          </p:nvCxnSpPr>
          <p:spPr>
            <a:xfrm>
              <a:off x="3418534" y="1229720"/>
              <a:ext cx="0" cy="3380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5"/>
            <p:cNvCxnSpPr/>
            <p:nvPr/>
          </p:nvCxnSpPr>
          <p:spPr>
            <a:xfrm flipH="1">
              <a:off x="2227043" y="1572619"/>
              <a:ext cx="2382982" cy="2625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>
              <a:off x="955950" y="2885337"/>
              <a:ext cx="6871855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30"/>
            <p:cNvGrpSpPr/>
            <p:nvPr/>
          </p:nvGrpSpPr>
          <p:grpSpPr>
            <a:xfrm>
              <a:off x="4003182" y="1275404"/>
              <a:ext cx="2479962" cy="3380509"/>
              <a:chOff x="2526308" y="1295117"/>
              <a:chExt cx="2479962" cy="3380509"/>
            </a:xfrm>
          </p:grpSpPr>
          <p:grpSp>
            <p:nvGrpSpPr>
              <p:cNvPr id="30" name="Group 35"/>
              <p:cNvGrpSpPr/>
              <p:nvPr/>
            </p:nvGrpSpPr>
            <p:grpSpPr>
              <a:xfrm>
                <a:off x="3717799" y="1295117"/>
                <a:ext cx="1288471" cy="3380509"/>
                <a:chOff x="3717799" y="1295117"/>
                <a:chExt cx="1288471" cy="3380509"/>
              </a:xfrm>
            </p:grpSpPr>
            <p:sp>
              <p:nvSpPr>
                <p:cNvPr id="32" name="Oval 38"/>
                <p:cNvSpPr/>
                <p:nvPr/>
              </p:nvSpPr>
              <p:spPr>
                <a:xfrm rot="16200000">
                  <a:off x="3994890" y="2313623"/>
                  <a:ext cx="734290" cy="12884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3739194" y="1295117"/>
                  <a:ext cx="0" cy="3380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6"/>
              <p:cNvCxnSpPr/>
              <p:nvPr/>
            </p:nvCxnSpPr>
            <p:spPr>
              <a:xfrm flipH="1">
                <a:off x="2526308" y="1672654"/>
                <a:ext cx="2382982" cy="2625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32"/>
            <p:cNvSpPr/>
            <p:nvPr/>
          </p:nvSpPr>
          <p:spPr>
            <a:xfrm rot="5400000">
              <a:off x="4298011" y="2264025"/>
              <a:ext cx="734290" cy="12884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8"/>
            <p:cNvSpPr/>
            <p:nvPr/>
          </p:nvSpPr>
          <p:spPr>
            <a:xfrm rot="5400000">
              <a:off x="3681769" y="2237767"/>
              <a:ext cx="734290" cy="1288471"/>
            </a:xfrm>
            <a:prstGeom prst="ellipse">
              <a:avLst/>
            </a:prstGeom>
            <a:gradFill flip="none" rotWithShape="1">
              <a:gsLst>
                <a:gs pos="70000">
                  <a:schemeClr val="tx1">
                    <a:lumMod val="85000"/>
                    <a:lumOff val="1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9"/>
            <p:cNvSpPr/>
            <p:nvPr/>
          </p:nvSpPr>
          <p:spPr>
            <a:xfrm rot="5400000">
              <a:off x="2424617" y="2159283"/>
              <a:ext cx="671650" cy="12884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4"/>
          <p:cNvSpPr txBox="1"/>
          <p:nvPr/>
        </p:nvSpPr>
        <p:spPr>
          <a:xfrm>
            <a:off x="7836343" y="568148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</a:t>
            </a:r>
            <a:endParaRPr lang="en-US" sz="3200" b="1" dirty="0"/>
          </a:p>
        </p:txBody>
      </p:sp>
      <p:sp>
        <p:nvSpPr>
          <p:cNvPr id="35" name="TextBox 45"/>
          <p:cNvSpPr txBox="1"/>
          <p:nvPr/>
        </p:nvSpPr>
        <p:spPr>
          <a:xfrm>
            <a:off x="9772199" y="5758207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</a:t>
            </a:r>
            <a:endParaRPr lang="en-US" sz="3200" b="1" dirty="0"/>
          </a:p>
        </p:txBody>
      </p:sp>
      <p:sp>
        <p:nvSpPr>
          <p:cNvPr id="36" name="TextBox 20"/>
          <p:cNvSpPr txBox="1"/>
          <p:nvPr/>
        </p:nvSpPr>
        <p:spPr>
          <a:xfrm>
            <a:off x="7990392" y="146207"/>
            <a:ext cx="28940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Energia de orbitais</a:t>
            </a:r>
          </a:p>
          <a:p>
            <a:r>
              <a:rPr lang="pt-BR" sz="2800" dirty="0" smtClean="0"/>
              <a:t>C (2s ) = - 19,5 eV</a:t>
            </a:r>
          </a:p>
          <a:p>
            <a:r>
              <a:rPr lang="pt-BR" sz="2800" dirty="0" smtClean="0"/>
              <a:t>C (2P) = - 10,6 eV</a:t>
            </a:r>
          </a:p>
          <a:p>
            <a:endParaRPr lang="pt-BR" sz="2800" dirty="0" smtClean="0"/>
          </a:p>
          <a:p>
            <a:r>
              <a:rPr lang="pt-BR" sz="2800" dirty="0"/>
              <a:t>O (2s)  = - 32 eV</a:t>
            </a:r>
            <a:endParaRPr lang="en-US" sz="2800" dirty="0"/>
          </a:p>
          <a:p>
            <a:r>
              <a:rPr lang="pt-BR" sz="2800" dirty="0" smtClean="0"/>
              <a:t>O (2p) = - 15,9 eV</a:t>
            </a:r>
          </a:p>
        </p:txBody>
      </p:sp>
      <p:cxnSp>
        <p:nvCxnSpPr>
          <p:cNvPr id="37" name="Straight Connector 6"/>
          <p:cNvCxnSpPr/>
          <p:nvPr/>
        </p:nvCxnSpPr>
        <p:spPr>
          <a:xfrm>
            <a:off x="4347912" y="1215132"/>
            <a:ext cx="2812472" cy="17978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3"/>
          <p:cNvSpPr txBox="1"/>
          <p:nvPr/>
        </p:nvSpPr>
        <p:spPr>
          <a:xfrm>
            <a:off x="5304903" y="1638963"/>
            <a:ext cx="1306961" cy="6944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3200" dirty="0" smtClean="0"/>
              <a:t>Anti</a:t>
            </a:r>
          </a:p>
          <a:p>
            <a:pPr>
              <a:lnSpc>
                <a:spcPts val="2200"/>
              </a:lnSpc>
            </a:pPr>
            <a:r>
              <a:rPr lang="pt-BR" sz="3200" dirty="0" smtClean="0"/>
              <a:t>ligante</a:t>
            </a:r>
            <a:endParaRPr lang="en-US" sz="3200" dirty="0"/>
          </a:p>
        </p:txBody>
      </p:sp>
      <p:sp>
        <p:nvSpPr>
          <p:cNvPr id="39" name="Espaço Reservado para Número de Slid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8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1" y="565941"/>
            <a:ext cx="6088064" cy="59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0"/>
          <p:cNvSpPr txBox="1"/>
          <p:nvPr/>
        </p:nvSpPr>
        <p:spPr>
          <a:xfrm>
            <a:off x="8560844" y="288820"/>
            <a:ext cx="28940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Energia de orbitais</a:t>
            </a:r>
          </a:p>
          <a:p>
            <a:r>
              <a:rPr lang="pt-BR" sz="2800" dirty="0" smtClean="0"/>
              <a:t>C (2s ) = - 19,5 eV</a:t>
            </a:r>
          </a:p>
          <a:p>
            <a:r>
              <a:rPr lang="pt-BR" sz="2800" dirty="0" smtClean="0"/>
              <a:t>C (2P) = - 10,6 eV</a:t>
            </a:r>
          </a:p>
          <a:p>
            <a:endParaRPr lang="pt-BR" sz="2800" dirty="0" smtClean="0"/>
          </a:p>
          <a:p>
            <a:r>
              <a:rPr lang="pt-BR" sz="2800" dirty="0"/>
              <a:t>O (2s)  = - 32 eV</a:t>
            </a:r>
            <a:endParaRPr lang="en-US" sz="2800" dirty="0"/>
          </a:p>
          <a:p>
            <a:r>
              <a:rPr lang="pt-BR" sz="2800" dirty="0" smtClean="0"/>
              <a:t>O (2p) = - 15,9 eV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0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/>
          <p:nvPr/>
        </p:nvSpPr>
        <p:spPr>
          <a:xfrm>
            <a:off x="1196502" y="1281737"/>
            <a:ext cx="8200418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Construam os diagramas de orbitais moleculares das moléculas </a:t>
            </a:r>
            <a:r>
              <a:rPr lang="pt-BR" sz="3200" dirty="0" smtClean="0">
                <a:solidFill>
                  <a:schemeClr val="bg1"/>
                </a:solidFill>
                <a:latin typeface="+mj-lt"/>
              </a:rPr>
              <a:t>de</a:t>
            </a:r>
            <a:r>
              <a:rPr lang="pt-BR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NO</a:t>
            </a:r>
            <a:r>
              <a:rPr lang="pt-BR" sz="3200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pt-BR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pt-BR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NO</a:t>
            </a:r>
            <a:r>
              <a:rPr lang="pt-BR" sz="3200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pt-BR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pt-BR" sz="3200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OH</a:t>
            </a:r>
            <a:r>
              <a:rPr lang="pt-BR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6"/>
          <p:cNvSpPr txBox="1"/>
          <p:nvPr/>
        </p:nvSpPr>
        <p:spPr>
          <a:xfrm>
            <a:off x="1196502" y="3204848"/>
            <a:ext cx="8463064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Discuta </a:t>
            </a:r>
            <a:r>
              <a:rPr lang="pt-BR" sz="2800" dirty="0">
                <a:solidFill>
                  <a:schemeClr val="bg1"/>
                </a:solidFill>
              </a:rPr>
              <a:t>ordem de ligação, caráter </a:t>
            </a:r>
            <a:r>
              <a:rPr lang="pt-BR" sz="2800" dirty="0" smtClean="0">
                <a:solidFill>
                  <a:schemeClr val="bg1"/>
                </a:solidFill>
              </a:rPr>
              <a:t>magnético, energia da ligação para as duas moléculas, caráter e energia do HOMO e LUMO, (conexão com a reatividade)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0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/>
          <p:nvPr/>
        </p:nvSpPr>
        <p:spPr>
          <a:xfrm>
            <a:off x="1196502" y="1281737"/>
            <a:ext cx="8200418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Construam os diagramas de orbitais moleculares </a:t>
            </a:r>
            <a:r>
              <a:rPr lang="pt-BR" sz="3200" dirty="0" smtClean="0">
                <a:solidFill>
                  <a:schemeClr val="bg1"/>
                </a:solidFill>
                <a:latin typeface="+mj-lt"/>
              </a:rPr>
              <a:t>de </a:t>
            </a:r>
            <a:r>
              <a:rPr lang="pt-BR" sz="3200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OH</a:t>
            </a:r>
            <a:r>
              <a:rPr lang="pt-BR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6"/>
          <p:cNvSpPr txBox="1"/>
          <p:nvPr/>
        </p:nvSpPr>
        <p:spPr>
          <a:xfrm>
            <a:off x="1196502" y="3204848"/>
            <a:ext cx="8463064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Discuta </a:t>
            </a:r>
            <a:r>
              <a:rPr lang="pt-BR" sz="2800" dirty="0">
                <a:solidFill>
                  <a:schemeClr val="bg1"/>
                </a:solidFill>
              </a:rPr>
              <a:t>ordem de ligação, caráter </a:t>
            </a:r>
            <a:r>
              <a:rPr lang="pt-BR" sz="2800" dirty="0" smtClean="0">
                <a:solidFill>
                  <a:schemeClr val="bg1"/>
                </a:solidFill>
              </a:rPr>
              <a:t>magnético, energia da ligação para as duas moléculas, caráter e energia do HOMO e LUMO, (conexão com a reatividade)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5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9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12009" y="2303936"/>
            <a:ext cx="6357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 dirty="0">
                <a:sym typeface="Symbol" pitchFamily="18" charset="2"/>
              </a:rPr>
              <a:t></a:t>
            </a:r>
            <a:r>
              <a:rPr lang="pt-BR" sz="3200" baseline="-25000" dirty="0">
                <a:sym typeface="Symbol" pitchFamily="18" charset="2"/>
              </a:rPr>
              <a:t>mol</a:t>
            </a:r>
            <a:r>
              <a:rPr lang="pt-BR" sz="3200" dirty="0">
                <a:sym typeface="Symbol" pitchFamily="18" charset="2"/>
              </a:rPr>
              <a:t> = N </a:t>
            </a:r>
            <a:r>
              <a:rPr lang="pt-BR" sz="3200" dirty="0" smtClean="0">
                <a:sym typeface="Symbol" pitchFamily="18" charset="2"/>
              </a:rPr>
              <a:t>{c</a:t>
            </a:r>
            <a:r>
              <a:rPr lang="pt-BR" sz="3200" baseline="-25000" dirty="0" smtClean="0">
                <a:sym typeface="Symbol" pitchFamily="18" charset="2"/>
              </a:rPr>
              <a:t>1</a:t>
            </a:r>
            <a:r>
              <a:rPr lang="pt-BR" sz="3200" dirty="0" smtClean="0">
                <a:sym typeface="Symbol" pitchFamily="18" charset="2"/>
              </a:rPr>
              <a:t></a:t>
            </a:r>
            <a:r>
              <a:rPr lang="pt-BR" sz="3200" baseline="-25000" dirty="0">
                <a:sym typeface="Symbol" pitchFamily="18" charset="2"/>
              </a:rPr>
              <a:t>1s</a:t>
            </a:r>
            <a:r>
              <a:rPr lang="pt-BR" sz="3200" dirty="0">
                <a:sym typeface="Symbol" pitchFamily="18" charset="2"/>
              </a:rPr>
              <a:t>(A) + </a:t>
            </a:r>
            <a:r>
              <a:rPr lang="pt-BR" sz="3200" dirty="0" smtClean="0">
                <a:sym typeface="Symbol" pitchFamily="18" charset="2"/>
              </a:rPr>
              <a:t>c</a:t>
            </a:r>
            <a:r>
              <a:rPr lang="pt-BR" sz="3200" baseline="-25000" dirty="0" smtClean="0">
                <a:sym typeface="Symbol" pitchFamily="18" charset="2"/>
              </a:rPr>
              <a:t>2</a:t>
            </a:r>
            <a:r>
              <a:rPr lang="pt-BR" sz="3200" dirty="0" smtClean="0">
                <a:sym typeface="Symbol" pitchFamily="18" charset="2"/>
              </a:rPr>
              <a:t></a:t>
            </a:r>
            <a:r>
              <a:rPr lang="pt-BR" sz="3200" baseline="-25000" dirty="0">
                <a:sym typeface="Symbol" pitchFamily="18" charset="2"/>
              </a:rPr>
              <a:t>1s</a:t>
            </a:r>
            <a:r>
              <a:rPr lang="pt-BR" sz="3200" dirty="0">
                <a:sym typeface="Symbol" pitchFamily="18" charset="2"/>
              </a:rPr>
              <a:t>(B)} </a:t>
            </a:r>
          </a:p>
          <a:p>
            <a:pPr eaLnBrk="0" hangingPunct="0">
              <a:spcBef>
                <a:spcPct val="50000"/>
              </a:spcBef>
            </a:pPr>
            <a:endParaRPr lang="pt-BR" sz="3200" baseline="-25000" dirty="0">
              <a:sym typeface="Symbol" pitchFamily="18" charset="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17468" y="3324428"/>
            <a:ext cx="76327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dirty="0"/>
              <a:t>O termo técnico para esta soma é:</a:t>
            </a:r>
          </a:p>
          <a:p>
            <a:pPr eaLnBrk="0" hangingPunct="0">
              <a:spcBef>
                <a:spcPct val="50000"/>
              </a:spcBef>
            </a:pPr>
            <a:r>
              <a:rPr lang="pt-BR" sz="2800" dirty="0"/>
              <a:t> combinação linear de orbitais atômicos (CLOA) </a:t>
            </a:r>
            <a:endParaRPr lang="en-US" sz="2800" dirty="0"/>
          </a:p>
        </p:txBody>
      </p:sp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1342319" y="758876"/>
            <a:ext cx="17073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3600" dirty="0"/>
              <a:t>Para H</a:t>
            </a:r>
            <a:r>
              <a:rPr lang="pt-BR" sz="3600" baseline="-25000" dirty="0"/>
              <a:t>2</a:t>
            </a:r>
            <a:r>
              <a:rPr lang="pt-BR" sz="3600" baseline="30000" dirty="0"/>
              <a:t>+</a:t>
            </a:r>
            <a:endParaRPr lang="pt-BR" sz="36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4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90460" y="1699311"/>
            <a:ext cx="969634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Char char="·"/>
            </a:pPr>
            <a:endParaRPr lang="pt-BR" sz="2400" dirty="0"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pt-BR" sz="2800" dirty="0">
                <a:sym typeface="Symbol" pitchFamily="18" charset="2"/>
              </a:rPr>
              <a:t>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baseline="-25000" dirty="0">
                <a:sym typeface="Symbol" pitchFamily="18" charset="2"/>
              </a:rPr>
              <a:t>mol</a:t>
            </a:r>
            <a:r>
              <a:rPr lang="pt-BR" sz="2800" dirty="0">
                <a:sym typeface="Symbol" pitchFamily="18" charset="2"/>
              </a:rPr>
              <a:t> = N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dirty="0">
                <a:sym typeface="Symbol" pitchFamily="18" charset="2"/>
              </a:rPr>
              <a:t> </a:t>
            </a:r>
            <a:r>
              <a:rPr lang="pt-BR" sz="2800" dirty="0" smtClean="0">
                <a:sym typeface="Symbol" pitchFamily="18" charset="2"/>
              </a:rPr>
              <a:t>{c</a:t>
            </a:r>
            <a:r>
              <a:rPr lang="pt-BR" sz="2800" baseline="-25000" dirty="0" smtClean="0">
                <a:sym typeface="Symbol" pitchFamily="18" charset="2"/>
              </a:rPr>
              <a:t>1</a:t>
            </a:r>
            <a:r>
              <a:rPr lang="pt-BR" sz="2800" dirty="0" smtClean="0">
                <a:sym typeface="Symbol" pitchFamily="18" charset="2"/>
              </a:rPr>
              <a:t></a:t>
            </a:r>
            <a:r>
              <a:rPr lang="pt-BR" sz="2800" baseline="-25000" dirty="0">
                <a:sym typeface="Symbol" pitchFamily="18" charset="2"/>
              </a:rPr>
              <a:t>1s</a:t>
            </a:r>
            <a:r>
              <a:rPr lang="pt-BR" sz="2800" dirty="0">
                <a:sym typeface="Symbol" pitchFamily="18" charset="2"/>
              </a:rPr>
              <a:t>(A) + </a:t>
            </a:r>
            <a:r>
              <a:rPr lang="pt-BR" sz="2800" dirty="0" smtClean="0">
                <a:sym typeface="Symbol" pitchFamily="18" charset="2"/>
              </a:rPr>
              <a:t>c</a:t>
            </a:r>
            <a:r>
              <a:rPr lang="pt-BR" sz="2800" baseline="-25000" dirty="0" smtClean="0">
                <a:sym typeface="Symbol" pitchFamily="18" charset="2"/>
              </a:rPr>
              <a:t>2</a:t>
            </a:r>
            <a:r>
              <a:rPr lang="pt-BR" sz="2800" dirty="0" smtClean="0">
                <a:sym typeface="Symbol" pitchFamily="18" charset="2"/>
              </a:rPr>
              <a:t></a:t>
            </a:r>
            <a:r>
              <a:rPr lang="pt-BR" sz="2800" baseline="-25000" dirty="0">
                <a:sym typeface="Symbol" pitchFamily="18" charset="2"/>
              </a:rPr>
              <a:t>1s</a:t>
            </a:r>
            <a:r>
              <a:rPr lang="pt-BR" sz="2800" dirty="0">
                <a:sym typeface="Symbol" pitchFamily="18" charset="2"/>
              </a:rPr>
              <a:t>(B)}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dirty="0">
                <a:sym typeface="Symbol" pitchFamily="18" charset="2"/>
              </a:rPr>
              <a:t> </a:t>
            </a:r>
          </a:p>
          <a:p>
            <a:pPr algn="ctr" eaLnBrk="0" hangingPunct="0">
              <a:spcBef>
                <a:spcPct val="50000"/>
              </a:spcBef>
              <a:buFont typeface="Symbol" pitchFamily="18" charset="2"/>
              <a:buNone/>
            </a:pPr>
            <a:endParaRPr lang="pt-BR" sz="2800" dirty="0"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pt-BR" sz="2800" dirty="0">
                <a:sym typeface="Symbol" pitchFamily="18" charset="2"/>
              </a:rPr>
              <a:t>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dirty="0">
                <a:sym typeface="Symbol" pitchFamily="18" charset="2"/>
              </a:rPr>
              <a:t>  = N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dirty="0">
                <a:sym typeface="Symbol" pitchFamily="18" charset="2"/>
              </a:rPr>
              <a:t> {c</a:t>
            </a:r>
            <a:r>
              <a:rPr lang="pt-BR" sz="2800" baseline="-25000" dirty="0">
                <a:sym typeface="Symbol" pitchFamily="18" charset="2"/>
              </a:rPr>
              <a:t>1 </a:t>
            </a:r>
            <a:r>
              <a:rPr lang="pt-BR" sz="2800" dirty="0" smtClean="0">
                <a:sym typeface="Symbol" pitchFamily="18" charset="2"/>
              </a:rPr>
              <a:t>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baseline="-25000" dirty="0">
                <a:sym typeface="Symbol" pitchFamily="18" charset="2"/>
              </a:rPr>
              <a:t>1s</a:t>
            </a:r>
            <a:r>
              <a:rPr lang="pt-BR" sz="2800" dirty="0">
                <a:sym typeface="Symbol" pitchFamily="18" charset="2"/>
              </a:rPr>
              <a:t>(A) + c</a:t>
            </a:r>
            <a:r>
              <a:rPr lang="pt-BR" sz="2800" baseline="-25000" dirty="0">
                <a:sym typeface="Symbol" pitchFamily="18" charset="2"/>
              </a:rPr>
              <a:t>2 </a:t>
            </a:r>
            <a:r>
              <a:rPr lang="pt-BR" sz="2800" dirty="0" smtClean="0">
                <a:sym typeface="Symbol" pitchFamily="18" charset="2"/>
              </a:rPr>
              <a:t>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baseline="-25000" dirty="0">
                <a:sym typeface="Symbol" pitchFamily="18" charset="2"/>
              </a:rPr>
              <a:t>1s</a:t>
            </a:r>
            <a:r>
              <a:rPr lang="pt-BR" sz="2800" dirty="0">
                <a:sym typeface="Symbol" pitchFamily="18" charset="2"/>
              </a:rPr>
              <a:t>(B) + 2 c</a:t>
            </a:r>
            <a:r>
              <a:rPr lang="pt-BR" sz="2800" baseline="-25000" dirty="0">
                <a:sym typeface="Symbol" pitchFamily="18" charset="2"/>
              </a:rPr>
              <a:t>1 </a:t>
            </a:r>
            <a:r>
              <a:rPr lang="pt-BR" sz="2800" dirty="0">
                <a:sym typeface="Symbol" pitchFamily="18" charset="2"/>
              </a:rPr>
              <a:t>c</a:t>
            </a:r>
            <a:r>
              <a:rPr lang="pt-BR" sz="2800" baseline="-25000" dirty="0">
                <a:sym typeface="Symbol" pitchFamily="18" charset="2"/>
              </a:rPr>
              <a:t>2 </a:t>
            </a:r>
            <a:r>
              <a:rPr lang="pt-BR" sz="2800" dirty="0" smtClean="0">
                <a:sym typeface="Symbol" pitchFamily="18" charset="2"/>
              </a:rPr>
              <a:t></a:t>
            </a:r>
            <a:r>
              <a:rPr lang="pt-BR" sz="2800" baseline="-25000" dirty="0">
                <a:sym typeface="Symbol" pitchFamily="18" charset="2"/>
              </a:rPr>
              <a:t>1s</a:t>
            </a:r>
            <a:r>
              <a:rPr lang="pt-BR" sz="2800" dirty="0">
                <a:sym typeface="Symbol" pitchFamily="18" charset="2"/>
              </a:rPr>
              <a:t>(A)</a:t>
            </a:r>
            <a:r>
              <a:rPr lang="pt-BR" sz="2800" baseline="-25000" dirty="0">
                <a:sym typeface="Symbol" pitchFamily="18" charset="2"/>
              </a:rPr>
              <a:t>1s</a:t>
            </a:r>
            <a:r>
              <a:rPr lang="pt-BR" sz="2800" dirty="0">
                <a:sym typeface="Symbol" pitchFamily="18" charset="2"/>
              </a:rPr>
              <a:t>(B)} </a:t>
            </a:r>
          </a:p>
          <a:p>
            <a:pPr algn="ctr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pt-BR" sz="2400" dirty="0">
                <a:sym typeface="Symbol" pitchFamily="18" charset="2"/>
              </a:rPr>
              <a:t> 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pt-BR" sz="2400" dirty="0" smtClean="0">
                <a:sym typeface="Symbol" pitchFamily="18" charset="2"/>
              </a:rPr>
              <a:t>N (fator de normalização) </a:t>
            </a:r>
            <a:r>
              <a:rPr lang="pt-BR" sz="2400" dirty="0">
                <a:sym typeface="Symbol" pitchFamily="18" charset="2"/>
              </a:rPr>
              <a:t>é um valor numérico necessário para que o valor da integral </a:t>
            </a:r>
            <a:r>
              <a:rPr lang="pt-BR" sz="2400" dirty="0" smtClean="0">
                <a:sym typeface="Symbol" pitchFamily="18" charset="2"/>
              </a:rPr>
              <a:t>de </a:t>
            </a:r>
            <a:r>
              <a:rPr lang="pt-BR" sz="2400" dirty="0">
                <a:sym typeface="Symbol" pitchFamily="18" charset="2"/>
              </a:rPr>
              <a:t></a:t>
            </a:r>
            <a:r>
              <a:rPr lang="pt-BR" sz="2400" baseline="30000" dirty="0">
                <a:sym typeface="Symbol" pitchFamily="18" charset="2"/>
              </a:rPr>
              <a:t>2</a:t>
            </a:r>
            <a:r>
              <a:rPr lang="pt-BR" sz="2400" dirty="0">
                <a:sym typeface="Symbol" pitchFamily="18" charset="2"/>
              </a:rPr>
              <a:t> seja igual a </a:t>
            </a:r>
            <a:r>
              <a:rPr lang="pt-BR" sz="2400" dirty="0" smtClean="0">
                <a:sym typeface="Symbol" pitchFamily="18" charset="2"/>
              </a:rPr>
              <a:t>1 no espaço todo, </a:t>
            </a:r>
            <a:r>
              <a:rPr lang="pt-BR" sz="2400" dirty="0">
                <a:sym typeface="Symbol" pitchFamily="18" charset="2"/>
              </a:rPr>
              <a:t>simplesmente refletindo o fato de que a probabilidade de encontrar o elétron no espaço inteiro é 100%.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8432" y="445716"/>
            <a:ext cx="701151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  <a:sym typeface="Symbol" pitchFamily="18" charset="2"/>
              </a:rPr>
              <a:t>A probabilidade de se encontrar o elétron é proporcional ao quadrado  de sua função de onda:</a:t>
            </a:r>
            <a:endParaRPr lang="pt-BR" sz="24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8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06640" y="644154"/>
            <a:ext cx="9980410" cy="1446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pt-BR" sz="2400" dirty="0">
                <a:solidFill>
                  <a:schemeClr val="bg1"/>
                </a:solidFill>
              </a:rPr>
              <a:t>A combinação de </a:t>
            </a:r>
            <a:r>
              <a:rPr lang="pt-BR" sz="3600" dirty="0">
                <a:solidFill>
                  <a:schemeClr val="bg1"/>
                </a:solidFill>
              </a:rPr>
              <a:t>n</a:t>
            </a:r>
            <a:r>
              <a:rPr lang="pt-BR" sz="2400" dirty="0">
                <a:solidFill>
                  <a:schemeClr val="bg1"/>
                </a:solidFill>
              </a:rPr>
              <a:t> orbitais </a:t>
            </a:r>
            <a:r>
              <a:rPr lang="pt-BR" sz="2400" dirty="0" smtClean="0">
                <a:solidFill>
                  <a:schemeClr val="bg1"/>
                </a:solidFill>
              </a:rPr>
              <a:t>atômicos gera </a:t>
            </a:r>
            <a:r>
              <a:rPr lang="pt-BR" sz="4000" dirty="0">
                <a:solidFill>
                  <a:schemeClr val="bg1"/>
                </a:solidFill>
              </a:rPr>
              <a:t>n</a:t>
            </a:r>
            <a:r>
              <a:rPr lang="pt-BR" sz="2400" dirty="0">
                <a:solidFill>
                  <a:schemeClr val="bg1"/>
                </a:solidFill>
              </a:rPr>
              <a:t> orbitais </a:t>
            </a:r>
            <a:r>
              <a:rPr lang="pt-BR" sz="2400" dirty="0" smtClean="0">
                <a:solidFill>
                  <a:schemeClr val="bg1"/>
                </a:solidFill>
              </a:rPr>
              <a:t>moleculares – </a:t>
            </a:r>
          </a:p>
          <a:p>
            <a:pPr eaLnBrk="0" hangingPunct="0"/>
            <a:r>
              <a:rPr lang="pt-BR" sz="2400" dirty="0" smtClean="0">
                <a:solidFill>
                  <a:schemeClr val="bg1"/>
                </a:solidFill>
              </a:rPr>
              <a:t>Isso é apenas consequência da aproximação e da resolução matemática das equações.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Imagem 13" descr="http://www.mpcfaculty.net/mark_bishop/molecu6.jpg"/>
          <p:cNvPicPr>
            <a:picLocks noChangeAspect="1" noChangeArrowheads="1"/>
          </p:cNvPicPr>
          <p:nvPr/>
        </p:nvPicPr>
        <p:blipFill>
          <a:blip r:embed="rId2" cstate="print"/>
          <a:srcRect t="24315" b="23903"/>
          <a:stretch>
            <a:fillRect/>
          </a:stretch>
        </p:blipFill>
        <p:spPr bwMode="auto">
          <a:xfrm>
            <a:off x="831411" y="3601361"/>
            <a:ext cx="3999892" cy="255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49515" y="2787534"/>
            <a:ext cx="587725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pt-BR" sz="2800" dirty="0">
                <a:solidFill>
                  <a:schemeClr val="bg1"/>
                </a:solidFill>
              </a:rPr>
              <a:t>Orbitais Ligantes e Orbitais Antiligantes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6066407" y="4088208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pt-BR" sz="2400" dirty="0">
                <a:sym typeface="Symbol" pitchFamily="18" charset="2"/>
              </a:rPr>
              <a:t></a:t>
            </a:r>
            <a:r>
              <a:rPr lang="pt-BR" sz="2400" baseline="30000" dirty="0">
                <a:sym typeface="Symbol" pitchFamily="18" charset="2"/>
              </a:rPr>
              <a:t>2</a:t>
            </a:r>
            <a:r>
              <a:rPr lang="pt-BR" sz="2400" baseline="-25000" dirty="0">
                <a:sym typeface="Symbol" pitchFamily="18" charset="2"/>
              </a:rPr>
              <a:t>mol</a:t>
            </a:r>
            <a:r>
              <a:rPr lang="pt-BR" sz="2400" dirty="0">
                <a:sym typeface="Symbol" pitchFamily="18" charset="2"/>
              </a:rPr>
              <a:t> = N</a:t>
            </a:r>
            <a:r>
              <a:rPr lang="pt-BR" sz="2400" baseline="30000" dirty="0">
                <a:sym typeface="Symbol" pitchFamily="18" charset="2"/>
              </a:rPr>
              <a:t>2</a:t>
            </a:r>
            <a:r>
              <a:rPr lang="pt-BR" sz="2400" dirty="0">
                <a:sym typeface="Symbol" pitchFamily="18" charset="2"/>
              </a:rPr>
              <a:t> {c</a:t>
            </a:r>
            <a:r>
              <a:rPr lang="pt-BR" sz="2400" baseline="-25000" dirty="0">
                <a:sym typeface="Symbol" pitchFamily="18" charset="2"/>
              </a:rPr>
              <a:t>1</a:t>
            </a:r>
            <a:r>
              <a:rPr lang="pt-BR" sz="2400" dirty="0">
                <a:sym typeface="Symbol" pitchFamily="18" charset="2"/>
              </a:rPr>
              <a:t></a:t>
            </a:r>
            <a:r>
              <a:rPr lang="pt-BR" sz="2400" baseline="-25000" dirty="0">
                <a:sym typeface="Symbol" pitchFamily="18" charset="2"/>
              </a:rPr>
              <a:t>1s</a:t>
            </a:r>
            <a:r>
              <a:rPr lang="pt-BR" sz="2400" dirty="0">
                <a:sym typeface="Symbol" pitchFamily="18" charset="2"/>
              </a:rPr>
              <a:t>(A) + c</a:t>
            </a:r>
            <a:r>
              <a:rPr lang="pt-BR" sz="2400" baseline="-25000" dirty="0">
                <a:sym typeface="Symbol" pitchFamily="18" charset="2"/>
              </a:rPr>
              <a:t>2</a:t>
            </a:r>
            <a:r>
              <a:rPr lang="pt-BR" sz="2400" dirty="0">
                <a:sym typeface="Symbol" pitchFamily="18" charset="2"/>
              </a:rPr>
              <a:t></a:t>
            </a:r>
            <a:r>
              <a:rPr lang="pt-BR" sz="2400" baseline="-25000" dirty="0">
                <a:sym typeface="Symbol" pitchFamily="18" charset="2"/>
              </a:rPr>
              <a:t>1s</a:t>
            </a:r>
            <a:r>
              <a:rPr lang="pt-BR" sz="2400" dirty="0">
                <a:sym typeface="Symbol" pitchFamily="18" charset="2"/>
              </a:rPr>
              <a:t>(B)}</a:t>
            </a:r>
            <a:r>
              <a:rPr lang="pt-BR" sz="2400" baseline="30000" dirty="0">
                <a:sym typeface="Symbol" pitchFamily="18" charset="2"/>
              </a:rPr>
              <a:t>2</a:t>
            </a:r>
            <a:r>
              <a:rPr lang="pt-BR" sz="2400" dirty="0">
                <a:sym typeface="Symbol" pitchFamily="18" charset="2"/>
              </a:rPr>
              <a:t>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0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0549" y="247279"/>
            <a:ext cx="6708311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pt-BR" sz="3200" dirty="0">
                <a:solidFill>
                  <a:schemeClr val="bg1"/>
                </a:solidFill>
              </a:rPr>
              <a:t>Orbitais Ligantes e Orbitais Antiligantes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17" descr="figure 1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46" y="1831417"/>
            <a:ext cx="2593553" cy="289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14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47" y="2539975"/>
            <a:ext cx="2171908" cy="23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17958" y="5035084"/>
            <a:ext cx="3598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Calibri" panose="020F0502020204030204" pitchFamily="34" charset="0"/>
              </a:rPr>
              <a:t>orbital </a:t>
            </a:r>
            <a:r>
              <a:rPr lang="pt-BR" altLang="pt-BR" sz="2800" dirty="0" smtClean="0">
                <a:latin typeface="Calibri" panose="020F0502020204030204" pitchFamily="34" charset="0"/>
              </a:rPr>
              <a:t>sigma </a:t>
            </a:r>
            <a:r>
              <a:rPr lang="pt-BR" altLang="pt-BR" sz="2800" dirty="0">
                <a:latin typeface="Calibri" panose="020F0502020204030204" pitchFamily="34" charset="0"/>
                <a:sym typeface="Symbol" panose="05050102010706020507" pitchFamily="18" charset="2"/>
              </a:rPr>
              <a:t>ligante,  </a:t>
            </a:r>
          </a:p>
        </p:txBody>
      </p:sp>
      <p:sp>
        <p:nvSpPr>
          <p:cNvPr id="8" name="Retângulo 1"/>
          <p:cNvSpPr/>
          <p:nvPr/>
        </p:nvSpPr>
        <p:spPr>
          <a:xfrm>
            <a:off x="7515978" y="4722290"/>
            <a:ext cx="3993723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pt-BR" sz="2000" b="1" dirty="0" err="1" smtClean="0"/>
              <a:t>Interação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construtiva</a:t>
            </a:r>
            <a:r>
              <a:rPr lang="en-US" altLang="pt-BR" sz="2000" b="1" dirty="0" smtClean="0"/>
              <a:t> de </a:t>
            </a:r>
            <a:r>
              <a:rPr lang="en-US" altLang="pt-BR" sz="2000" b="1" dirty="0" err="1" smtClean="0"/>
              <a:t>dois</a:t>
            </a:r>
            <a:r>
              <a:rPr lang="en-US" altLang="pt-BR" sz="2000" b="1" dirty="0" smtClean="0"/>
              <a:t> orbitals1s. </a:t>
            </a:r>
          </a:p>
          <a:p>
            <a:r>
              <a:rPr lang="en-US" altLang="pt-BR" sz="2000" b="1" dirty="0" err="1" smtClean="0">
                <a:solidFill>
                  <a:srgbClr val="FF0000"/>
                </a:solidFill>
              </a:rPr>
              <a:t>Aumento</a:t>
            </a:r>
            <a:r>
              <a:rPr lang="en-US" altLang="pt-BR" sz="2000" b="1" dirty="0" smtClean="0">
                <a:solidFill>
                  <a:srgbClr val="FF0000"/>
                </a:solidFill>
              </a:rPr>
              <a:t> da 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probabilidade</a:t>
            </a:r>
            <a:r>
              <a:rPr lang="en-US" altLang="pt-BR" sz="20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na</a:t>
            </a:r>
            <a:r>
              <a:rPr lang="en-US" altLang="pt-BR" sz="20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região</a:t>
            </a:r>
            <a:r>
              <a:rPr lang="en-US" altLang="pt-BR" sz="20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internuclear</a:t>
            </a:r>
            <a:endParaRPr lang="en-US" altLang="pt-BR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702" y="2668202"/>
            <a:ext cx="25812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7"/>
          <p:cNvSpPr/>
          <p:nvPr/>
        </p:nvSpPr>
        <p:spPr>
          <a:xfrm>
            <a:off x="1731247" y="1186933"/>
            <a:ext cx="8201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ym typeface="Symbol" pitchFamily="18" charset="2"/>
              </a:rPr>
              <a:t>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dirty="0">
                <a:sym typeface="Symbol" pitchFamily="18" charset="2"/>
              </a:rPr>
              <a:t>  = N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dirty="0">
                <a:sym typeface="Symbol" pitchFamily="18" charset="2"/>
              </a:rPr>
              <a:t> {c</a:t>
            </a:r>
            <a:r>
              <a:rPr lang="pt-BR" sz="2800" baseline="-25000" dirty="0">
                <a:sym typeface="Symbol" pitchFamily="18" charset="2"/>
              </a:rPr>
              <a:t>1 </a:t>
            </a:r>
            <a:r>
              <a:rPr lang="pt-BR" sz="2800" dirty="0">
                <a:sym typeface="Symbol" pitchFamily="18" charset="2"/>
              </a:rPr>
              <a:t>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baseline="-25000" dirty="0">
                <a:sym typeface="Symbol" pitchFamily="18" charset="2"/>
              </a:rPr>
              <a:t>1s</a:t>
            </a:r>
            <a:r>
              <a:rPr lang="pt-BR" sz="2800" dirty="0">
                <a:sym typeface="Symbol" pitchFamily="18" charset="2"/>
              </a:rPr>
              <a:t>(A) + c</a:t>
            </a:r>
            <a:r>
              <a:rPr lang="pt-BR" sz="2800" baseline="-25000" dirty="0">
                <a:sym typeface="Symbol" pitchFamily="18" charset="2"/>
              </a:rPr>
              <a:t>2 </a:t>
            </a:r>
            <a:r>
              <a:rPr lang="pt-BR" sz="2800" dirty="0">
                <a:sym typeface="Symbol" pitchFamily="18" charset="2"/>
              </a:rPr>
              <a:t>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baseline="-25000" dirty="0">
                <a:sym typeface="Symbol" pitchFamily="18" charset="2"/>
              </a:rPr>
              <a:t>1s</a:t>
            </a:r>
            <a:r>
              <a:rPr lang="pt-BR" sz="2800" dirty="0">
                <a:sym typeface="Symbol" pitchFamily="18" charset="2"/>
              </a:rPr>
              <a:t>(B) + </a:t>
            </a:r>
            <a:r>
              <a:rPr lang="pt-BR" sz="3200" b="1" dirty="0">
                <a:sym typeface="Symbol" pitchFamily="18" charset="2"/>
              </a:rPr>
              <a:t>2 c</a:t>
            </a:r>
            <a:r>
              <a:rPr lang="pt-BR" sz="3200" b="1" baseline="-25000" dirty="0">
                <a:sym typeface="Symbol" pitchFamily="18" charset="2"/>
              </a:rPr>
              <a:t>1 </a:t>
            </a:r>
            <a:r>
              <a:rPr lang="pt-BR" sz="3200" b="1" dirty="0">
                <a:sym typeface="Symbol" pitchFamily="18" charset="2"/>
              </a:rPr>
              <a:t>c</a:t>
            </a:r>
            <a:r>
              <a:rPr lang="pt-BR" sz="3200" b="1" baseline="-25000" dirty="0">
                <a:sym typeface="Symbol" pitchFamily="18" charset="2"/>
              </a:rPr>
              <a:t>2 </a:t>
            </a:r>
            <a:r>
              <a:rPr lang="pt-BR" sz="3200" b="1" dirty="0">
                <a:sym typeface="Symbol" pitchFamily="18" charset="2"/>
              </a:rPr>
              <a:t></a:t>
            </a:r>
            <a:r>
              <a:rPr lang="pt-BR" sz="3200" b="1" baseline="-25000" dirty="0">
                <a:sym typeface="Symbol" pitchFamily="18" charset="2"/>
              </a:rPr>
              <a:t>1s</a:t>
            </a:r>
            <a:r>
              <a:rPr lang="pt-BR" sz="3200" b="1" dirty="0">
                <a:sym typeface="Symbol" pitchFamily="18" charset="2"/>
              </a:rPr>
              <a:t>(A)</a:t>
            </a:r>
            <a:r>
              <a:rPr lang="pt-BR" sz="3200" b="1" baseline="-25000" dirty="0">
                <a:sym typeface="Symbol" pitchFamily="18" charset="2"/>
              </a:rPr>
              <a:t>1s</a:t>
            </a:r>
            <a:r>
              <a:rPr lang="pt-BR" sz="3200" b="1" dirty="0">
                <a:sym typeface="Symbol" pitchFamily="18" charset="2"/>
              </a:rPr>
              <a:t>(B)}</a:t>
            </a:r>
            <a:r>
              <a:rPr lang="pt-BR" sz="2800" dirty="0">
                <a:sym typeface="Symbol" pitchFamily="18" charset="2"/>
              </a:rPr>
              <a:t> </a:t>
            </a:r>
            <a:endParaRPr lang="en-US" sz="2800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3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03214" y="4992177"/>
            <a:ext cx="47680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pt-BR" sz="2400" b="1" dirty="0" err="1" smtClean="0"/>
              <a:t>Interação</a:t>
            </a:r>
            <a:r>
              <a:rPr lang="en-US" altLang="pt-BR" sz="2400" b="1" dirty="0" smtClean="0"/>
              <a:t> </a:t>
            </a:r>
            <a:r>
              <a:rPr lang="en-US" altLang="pt-BR" sz="2400" b="1" dirty="0" err="1" smtClean="0"/>
              <a:t>destrutiva</a:t>
            </a:r>
            <a:r>
              <a:rPr lang="en-US" altLang="pt-BR" sz="2400" b="1" dirty="0" smtClean="0"/>
              <a:t> </a:t>
            </a:r>
            <a:r>
              <a:rPr lang="en-US" altLang="pt-BR" sz="2400" b="1" dirty="0"/>
              <a:t>de</a:t>
            </a:r>
          </a:p>
          <a:p>
            <a:r>
              <a:rPr lang="en-US" altLang="pt-BR" sz="2400" b="1" dirty="0" err="1"/>
              <a:t>dois</a:t>
            </a:r>
            <a:r>
              <a:rPr lang="en-US" altLang="pt-BR" sz="2400" b="1" dirty="0"/>
              <a:t> </a:t>
            </a:r>
            <a:r>
              <a:rPr lang="en-US" altLang="pt-BR" sz="2400" b="1" dirty="0" smtClean="0"/>
              <a:t>orbitals 1s</a:t>
            </a:r>
            <a:r>
              <a:rPr lang="en-US" altLang="pt-BR" sz="2400" b="1" dirty="0"/>
              <a:t>.</a:t>
            </a:r>
          </a:p>
          <a:p>
            <a:r>
              <a:rPr lang="en-US" altLang="pt-BR" sz="2400" b="1" dirty="0" err="1">
                <a:solidFill>
                  <a:srgbClr val="FF0000"/>
                </a:solidFill>
              </a:rPr>
              <a:t>Diminuição</a:t>
            </a:r>
            <a:r>
              <a:rPr lang="en-US" altLang="pt-BR" sz="2400" b="1" dirty="0">
                <a:solidFill>
                  <a:srgbClr val="FF0000"/>
                </a:solidFill>
              </a:rPr>
              <a:t> da </a:t>
            </a:r>
            <a:r>
              <a:rPr lang="en-US" altLang="pt-BR" sz="2400" b="1" dirty="0" err="1">
                <a:solidFill>
                  <a:srgbClr val="FF0000"/>
                </a:solidFill>
              </a:rPr>
              <a:t>probabilidade</a:t>
            </a:r>
            <a:r>
              <a:rPr lang="en-US" altLang="pt-BR" sz="2400" b="1" dirty="0">
                <a:solidFill>
                  <a:srgbClr val="FF0000"/>
                </a:solidFill>
              </a:rPr>
              <a:t> </a:t>
            </a:r>
            <a:r>
              <a:rPr lang="en-US" altLang="pt-BR" sz="2400" b="1" dirty="0" err="1">
                <a:solidFill>
                  <a:srgbClr val="FF0000"/>
                </a:solidFill>
              </a:rPr>
              <a:t>na</a:t>
            </a:r>
            <a:r>
              <a:rPr lang="en-US" altLang="pt-BR" sz="2400" b="1" dirty="0">
                <a:solidFill>
                  <a:srgbClr val="FF0000"/>
                </a:solidFill>
              </a:rPr>
              <a:t> </a:t>
            </a:r>
            <a:r>
              <a:rPr lang="en-US" altLang="pt-BR" sz="2400" b="1" dirty="0" err="1">
                <a:solidFill>
                  <a:srgbClr val="FF0000"/>
                </a:solidFill>
              </a:rPr>
              <a:t>região</a:t>
            </a:r>
            <a:r>
              <a:rPr lang="en-US" altLang="pt-BR" sz="2400" b="1" dirty="0">
                <a:solidFill>
                  <a:srgbClr val="FF0000"/>
                </a:solidFill>
              </a:rPr>
              <a:t> </a:t>
            </a:r>
            <a:r>
              <a:rPr lang="en-US" altLang="pt-BR" sz="2400" b="1" dirty="0" err="1">
                <a:solidFill>
                  <a:srgbClr val="FF0000"/>
                </a:solidFill>
              </a:rPr>
              <a:t>internuclear</a:t>
            </a:r>
            <a:endParaRPr lang="en-US" altLang="pt-BR" sz="2400" dirty="0"/>
          </a:p>
        </p:txBody>
      </p:sp>
      <p:pic>
        <p:nvPicPr>
          <p:cNvPr id="5" name="Picture 3" descr="figure 11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60" y="1093523"/>
            <a:ext cx="2751902" cy="340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4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49" y="2241037"/>
            <a:ext cx="2592550" cy="275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51136" y="5333552"/>
            <a:ext cx="3898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latin typeface="Calibri" panose="020F0502020204030204" pitchFamily="34" charset="0"/>
              </a:rPr>
              <a:t>orbital </a:t>
            </a:r>
            <a:r>
              <a:rPr lang="pt-BR" altLang="pt-BR" sz="2400" dirty="0" smtClean="0">
                <a:latin typeface="Calibri" panose="020F0502020204030204" pitchFamily="34" charset="0"/>
              </a:rPr>
              <a:t>sigma antiligante, </a:t>
            </a:r>
            <a:r>
              <a:rPr lang="pt-BR" altLang="pt-BR" sz="2400" dirty="0" smtClean="0">
                <a:latin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pt-BR" altLang="pt-BR" sz="2400" dirty="0">
                <a:latin typeface="Calibri" panose="020F0502020204030204" pitchFamily="34" charset="0"/>
                <a:sym typeface="Symbol" panose="05050102010706020507" pitchFamily="18" charset="2"/>
              </a:rPr>
              <a:t>*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2773" y="208565"/>
            <a:ext cx="6708311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pt-BR" sz="3200" dirty="0">
                <a:solidFill>
                  <a:schemeClr val="bg1"/>
                </a:solidFill>
              </a:rPr>
              <a:t>Orbitais Ligantes e Orbitais Antiligantes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617339" y="2129778"/>
            <a:ext cx="2571750" cy="2081212"/>
            <a:chOff x="3708063" y="4543324"/>
            <a:chExt cx="2571750" cy="208121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8063" y="4543324"/>
              <a:ext cx="2571750" cy="208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orma livre 15"/>
            <p:cNvSpPr/>
            <p:nvPr/>
          </p:nvSpPr>
          <p:spPr>
            <a:xfrm>
              <a:off x="4991450" y="4869161"/>
              <a:ext cx="1182847" cy="734686"/>
            </a:xfrm>
            <a:custGeom>
              <a:avLst/>
              <a:gdLst>
                <a:gd name="connsiteX0" fmla="*/ 0 w 1182847"/>
                <a:gd name="connsiteY0" fmla="*/ 663301 h 663301"/>
                <a:gd name="connsiteX1" fmla="*/ 167779 w 1182847"/>
                <a:gd name="connsiteY1" fmla="*/ 520688 h 663301"/>
                <a:gd name="connsiteX2" fmla="*/ 226502 w 1182847"/>
                <a:gd name="connsiteY2" fmla="*/ 445187 h 663301"/>
                <a:gd name="connsiteX3" fmla="*/ 310392 w 1182847"/>
                <a:gd name="connsiteY3" fmla="*/ 243851 h 663301"/>
                <a:gd name="connsiteX4" fmla="*/ 343948 w 1182847"/>
                <a:gd name="connsiteY4" fmla="*/ 92849 h 663301"/>
                <a:gd name="connsiteX5" fmla="*/ 352337 w 1182847"/>
                <a:gd name="connsiteY5" fmla="*/ 571 h 663301"/>
                <a:gd name="connsiteX6" fmla="*/ 377504 w 1182847"/>
                <a:gd name="connsiteY6" fmla="*/ 134794 h 663301"/>
                <a:gd name="connsiteX7" fmla="*/ 436227 w 1182847"/>
                <a:gd name="connsiteY7" fmla="*/ 269018 h 663301"/>
                <a:gd name="connsiteX8" fmla="*/ 536895 w 1182847"/>
                <a:gd name="connsiteY8" fmla="*/ 394853 h 663301"/>
                <a:gd name="connsiteX9" fmla="*/ 729842 w 1182847"/>
                <a:gd name="connsiteY9" fmla="*/ 554244 h 663301"/>
                <a:gd name="connsiteX10" fmla="*/ 1023456 w 1182847"/>
                <a:gd name="connsiteY10" fmla="*/ 638134 h 663301"/>
                <a:gd name="connsiteX11" fmla="*/ 1182847 w 1182847"/>
                <a:gd name="connsiteY11" fmla="*/ 654912 h 66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2847" h="663301">
                  <a:moveTo>
                    <a:pt x="0" y="663301"/>
                  </a:moveTo>
                  <a:cubicBezTo>
                    <a:pt x="65014" y="610170"/>
                    <a:pt x="130029" y="557040"/>
                    <a:pt x="167779" y="520688"/>
                  </a:cubicBezTo>
                  <a:cubicBezTo>
                    <a:pt x="205529" y="484336"/>
                    <a:pt x="202733" y="491326"/>
                    <a:pt x="226502" y="445187"/>
                  </a:cubicBezTo>
                  <a:cubicBezTo>
                    <a:pt x="250271" y="399048"/>
                    <a:pt x="290818" y="302574"/>
                    <a:pt x="310392" y="243851"/>
                  </a:cubicBezTo>
                  <a:cubicBezTo>
                    <a:pt x="329966" y="185128"/>
                    <a:pt x="336957" y="133396"/>
                    <a:pt x="343948" y="92849"/>
                  </a:cubicBezTo>
                  <a:cubicBezTo>
                    <a:pt x="350939" y="52302"/>
                    <a:pt x="346744" y="-6420"/>
                    <a:pt x="352337" y="571"/>
                  </a:cubicBezTo>
                  <a:cubicBezTo>
                    <a:pt x="357930" y="7562"/>
                    <a:pt x="363522" y="90053"/>
                    <a:pt x="377504" y="134794"/>
                  </a:cubicBezTo>
                  <a:cubicBezTo>
                    <a:pt x="391486" y="179535"/>
                    <a:pt x="409662" y="225675"/>
                    <a:pt x="436227" y="269018"/>
                  </a:cubicBezTo>
                  <a:cubicBezTo>
                    <a:pt x="462792" y="312361"/>
                    <a:pt x="487959" y="347315"/>
                    <a:pt x="536895" y="394853"/>
                  </a:cubicBezTo>
                  <a:cubicBezTo>
                    <a:pt x="585831" y="442391"/>
                    <a:pt x="648749" y="513697"/>
                    <a:pt x="729842" y="554244"/>
                  </a:cubicBezTo>
                  <a:cubicBezTo>
                    <a:pt x="810936" y="594791"/>
                    <a:pt x="947955" y="621356"/>
                    <a:pt x="1023456" y="638134"/>
                  </a:cubicBezTo>
                  <a:cubicBezTo>
                    <a:pt x="1098957" y="654912"/>
                    <a:pt x="1154884" y="652116"/>
                    <a:pt x="1182847" y="654912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Rectangle 12"/>
          <p:cNvSpPr/>
          <p:nvPr/>
        </p:nvSpPr>
        <p:spPr>
          <a:xfrm>
            <a:off x="1516697" y="903842"/>
            <a:ext cx="8201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ym typeface="Symbol" pitchFamily="18" charset="2"/>
              </a:rPr>
              <a:t>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dirty="0">
                <a:sym typeface="Symbol" pitchFamily="18" charset="2"/>
              </a:rPr>
              <a:t>  = N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dirty="0">
                <a:sym typeface="Symbol" pitchFamily="18" charset="2"/>
              </a:rPr>
              <a:t> {c</a:t>
            </a:r>
            <a:r>
              <a:rPr lang="pt-BR" sz="2800" baseline="-25000" dirty="0">
                <a:sym typeface="Symbol" pitchFamily="18" charset="2"/>
              </a:rPr>
              <a:t>1 </a:t>
            </a:r>
            <a:r>
              <a:rPr lang="pt-BR" sz="2800" dirty="0">
                <a:sym typeface="Symbol" pitchFamily="18" charset="2"/>
              </a:rPr>
              <a:t>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baseline="-25000" dirty="0">
                <a:sym typeface="Symbol" pitchFamily="18" charset="2"/>
              </a:rPr>
              <a:t>1s</a:t>
            </a:r>
            <a:r>
              <a:rPr lang="pt-BR" sz="2800" dirty="0">
                <a:sym typeface="Symbol" pitchFamily="18" charset="2"/>
              </a:rPr>
              <a:t>(A) + c</a:t>
            </a:r>
            <a:r>
              <a:rPr lang="pt-BR" sz="2800" baseline="-25000" dirty="0">
                <a:sym typeface="Symbol" pitchFamily="18" charset="2"/>
              </a:rPr>
              <a:t>2 </a:t>
            </a:r>
            <a:r>
              <a:rPr lang="pt-BR" sz="2800" dirty="0">
                <a:sym typeface="Symbol" pitchFamily="18" charset="2"/>
              </a:rPr>
              <a:t></a:t>
            </a:r>
            <a:r>
              <a:rPr lang="pt-BR" sz="2800" baseline="30000" dirty="0">
                <a:sym typeface="Symbol" pitchFamily="18" charset="2"/>
              </a:rPr>
              <a:t>2</a:t>
            </a:r>
            <a:r>
              <a:rPr lang="pt-BR" sz="2800" baseline="-25000" dirty="0">
                <a:sym typeface="Symbol" pitchFamily="18" charset="2"/>
              </a:rPr>
              <a:t>1s</a:t>
            </a:r>
            <a:r>
              <a:rPr lang="pt-BR" sz="2800" dirty="0">
                <a:sym typeface="Symbol" pitchFamily="18" charset="2"/>
              </a:rPr>
              <a:t>(B) </a:t>
            </a:r>
            <a:r>
              <a:rPr lang="pt-BR" sz="2800" dirty="0" smtClean="0">
                <a:sym typeface="Symbol"/>
              </a:rPr>
              <a:t></a:t>
            </a:r>
            <a:r>
              <a:rPr lang="pt-BR" sz="2800" dirty="0" smtClean="0">
                <a:sym typeface="Symbol" pitchFamily="18" charset="2"/>
              </a:rPr>
              <a:t> </a:t>
            </a:r>
            <a:r>
              <a:rPr lang="pt-BR" sz="3200" b="1" dirty="0">
                <a:sym typeface="Symbol" pitchFamily="18" charset="2"/>
              </a:rPr>
              <a:t>2 c</a:t>
            </a:r>
            <a:r>
              <a:rPr lang="pt-BR" sz="3200" b="1" baseline="-25000" dirty="0">
                <a:sym typeface="Symbol" pitchFamily="18" charset="2"/>
              </a:rPr>
              <a:t>1 </a:t>
            </a:r>
            <a:r>
              <a:rPr lang="pt-BR" sz="3200" b="1" dirty="0">
                <a:sym typeface="Symbol" pitchFamily="18" charset="2"/>
              </a:rPr>
              <a:t>c</a:t>
            </a:r>
            <a:r>
              <a:rPr lang="pt-BR" sz="3200" b="1" baseline="-25000" dirty="0">
                <a:sym typeface="Symbol" pitchFamily="18" charset="2"/>
              </a:rPr>
              <a:t>2 </a:t>
            </a:r>
            <a:r>
              <a:rPr lang="pt-BR" sz="3200" b="1" dirty="0">
                <a:sym typeface="Symbol" pitchFamily="18" charset="2"/>
              </a:rPr>
              <a:t></a:t>
            </a:r>
            <a:r>
              <a:rPr lang="pt-BR" sz="3200" b="1" baseline="-25000" dirty="0">
                <a:sym typeface="Symbol" pitchFamily="18" charset="2"/>
              </a:rPr>
              <a:t>1s</a:t>
            </a:r>
            <a:r>
              <a:rPr lang="pt-BR" sz="3200" b="1" dirty="0">
                <a:sym typeface="Symbol" pitchFamily="18" charset="2"/>
              </a:rPr>
              <a:t>(A)</a:t>
            </a:r>
            <a:r>
              <a:rPr lang="pt-BR" sz="3200" b="1" baseline="-25000" dirty="0">
                <a:sym typeface="Symbol" pitchFamily="18" charset="2"/>
              </a:rPr>
              <a:t>1s</a:t>
            </a:r>
            <a:r>
              <a:rPr lang="pt-BR" sz="3200" b="1" dirty="0">
                <a:sym typeface="Symbol" pitchFamily="18" charset="2"/>
              </a:rPr>
              <a:t>(B)}</a:t>
            </a:r>
            <a:r>
              <a:rPr lang="pt-BR" sz="2800" dirty="0">
                <a:sym typeface="Symbol" pitchFamily="18" charset="2"/>
              </a:rPr>
              <a:t> </a:t>
            </a:r>
            <a:endParaRPr lang="en-US" sz="2800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1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86097" y="1616685"/>
            <a:ext cx="654228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endParaRPr lang="pt-BR" sz="2800" dirty="0">
              <a:sym typeface="Symbol" pitchFamily="18" charset="2"/>
            </a:endParaRPr>
          </a:p>
          <a:p>
            <a:pPr lvl="1" eaLnBrk="0" hangingPunct="0">
              <a:spcBef>
                <a:spcPct val="50000"/>
              </a:spcBef>
            </a:pPr>
            <a:r>
              <a:rPr lang="en-US" sz="2800" dirty="0" smtClean="0">
                <a:sym typeface="Symbol" pitchFamily="18" charset="2"/>
              </a:rPr>
              <a:t>1. </a:t>
            </a:r>
            <a:r>
              <a:rPr lang="en-US" sz="2800" dirty="0" err="1" smtClean="0">
                <a:sym typeface="Symbol" pitchFamily="18" charset="2"/>
              </a:rPr>
              <a:t>Os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>
                <a:sym typeface="Symbol" pitchFamily="18" charset="2"/>
              </a:rPr>
              <a:t>orbitais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err="1">
                <a:sym typeface="Symbol" pitchFamily="18" charset="2"/>
              </a:rPr>
              <a:t>atômicos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err="1">
                <a:sym typeface="Symbol" pitchFamily="18" charset="2"/>
              </a:rPr>
              <a:t>devem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err="1">
                <a:sym typeface="Symbol" pitchFamily="18" charset="2"/>
              </a:rPr>
              <a:t>possuir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err="1">
                <a:sym typeface="Symbol" pitchFamily="18" charset="2"/>
              </a:rPr>
              <a:t>energias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err="1">
                <a:sym typeface="Symbol" pitchFamily="18" charset="2"/>
              </a:rPr>
              <a:t>próximas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endParaRPr lang="pt-BR" sz="2800" dirty="0" smtClean="0">
              <a:sym typeface="Symbol" pitchFamily="18" charset="2"/>
            </a:endParaRP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endParaRPr lang="pt-BR" sz="2800" dirty="0">
              <a:sym typeface="Symbol" pitchFamily="18" charset="2"/>
            </a:endParaRP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endParaRPr lang="en-US" sz="2800" dirty="0">
              <a:sym typeface="Symbol" pitchFamily="18" charset="2"/>
            </a:endParaRPr>
          </a:p>
          <a:p>
            <a:pPr lvl="1" eaLnBrk="0" hangingPunct="0">
              <a:spcBef>
                <a:spcPct val="50000"/>
              </a:spcBef>
            </a:pPr>
            <a:r>
              <a:rPr lang="pt-BR" sz="2800" dirty="0" smtClean="0">
                <a:sym typeface="Symbol" pitchFamily="18" charset="2"/>
              </a:rPr>
              <a:t>2. Os </a:t>
            </a:r>
            <a:r>
              <a:rPr lang="pt-BR" sz="2800" dirty="0">
                <a:sym typeface="Symbol" pitchFamily="18" charset="2"/>
              </a:rPr>
              <a:t>orbitais atômicos devem ter simetria apropriada</a:t>
            </a:r>
            <a:r>
              <a:rPr lang="pt-BR" sz="2800" dirty="0" smtClean="0">
                <a:sym typeface="Symbol" pitchFamily="18" charset="2"/>
              </a:rPr>
              <a:t>.</a:t>
            </a:r>
            <a:endParaRPr lang="pt-BR" sz="2800" dirty="0">
              <a:sym typeface="Symbol" pitchFamily="18" charset="2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371138" y="370787"/>
            <a:ext cx="7000875" cy="8302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pt-BR" sz="2400" dirty="0">
                <a:solidFill>
                  <a:schemeClr val="bg1"/>
                </a:solidFill>
                <a:sym typeface="Symbol" pitchFamily="18" charset="2"/>
              </a:rPr>
              <a:t>Fatores importantes para a efetividade da combinação linear de orbitais atômicos</a:t>
            </a:r>
          </a:p>
        </p:txBody>
      </p:sp>
      <p:pic>
        <p:nvPicPr>
          <p:cNvPr id="6" name="Picture 2" descr="Image result for interference of two waves with same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46" y="445716"/>
            <a:ext cx="3166419" cy="21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41" y="3188764"/>
            <a:ext cx="2794827" cy="25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11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273049"/>
              </p:ext>
            </p:extLst>
          </p:nvPr>
        </p:nvGraphicFramePr>
        <p:xfrm>
          <a:off x="2267744" y="1818830"/>
          <a:ext cx="33655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S ChemDraw Drawing" r:id="rId3" imgW="3365280" imgH="2009160" progId="ChemDraw.Document.6.0">
                  <p:embed/>
                </p:oleObj>
              </mc:Choice>
              <mc:Fallback>
                <p:oleObj name="CS ChemDraw Drawing" r:id="rId3" imgW="3365280" imgH="20091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18830"/>
                        <a:ext cx="33655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11"/>
          <p:cNvGrpSpPr/>
          <p:nvPr/>
        </p:nvGrpSpPr>
        <p:grpSpPr>
          <a:xfrm>
            <a:off x="7596336" y="4407999"/>
            <a:ext cx="2016224" cy="1744321"/>
            <a:chOff x="395536" y="4499828"/>
            <a:chExt cx="2016224" cy="1744321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395536" y="4499828"/>
            <a:ext cx="1728192" cy="1744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CS ChemDraw Drawing" r:id="rId5" imgW="1191240" imgH="1201320" progId="ChemDraw.Document.6.0">
                    <p:embed/>
                  </p:oleObj>
                </mc:Choice>
                <mc:Fallback>
                  <p:oleObj name="CS ChemDraw Drawing" r:id="rId5" imgW="1191240" imgH="120132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6" y="4499828"/>
                          <a:ext cx="1728192" cy="1744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Conector de seta reta 14"/>
            <p:cNvCxnSpPr/>
            <p:nvPr/>
          </p:nvCxnSpPr>
          <p:spPr>
            <a:xfrm flipH="1">
              <a:off x="899592" y="5435932"/>
              <a:ext cx="432048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15"/>
            <p:cNvSpPr txBox="1"/>
            <p:nvPr/>
          </p:nvSpPr>
          <p:spPr>
            <a:xfrm>
              <a:off x="827584" y="500388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????</a:t>
              </a:r>
              <a:endParaRPr lang="pt-BR" dirty="0"/>
            </a:p>
          </p:txBody>
        </p:sp>
      </p:grpSp>
      <p:sp>
        <p:nvSpPr>
          <p:cNvPr id="9" name="CaixaDeTexto 17"/>
          <p:cNvSpPr txBox="1"/>
          <p:nvPr/>
        </p:nvSpPr>
        <p:spPr>
          <a:xfrm>
            <a:off x="1581158" y="215765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O que significa ter simetria apropriada?</a:t>
            </a:r>
          </a:p>
          <a:p>
            <a:endParaRPr lang="pt-BR" sz="2000" dirty="0" smtClean="0"/>
          </a:p>
          <a:p>
            <a:r>
              <a:rPr lang="pt-BR" sz="2000" b="1" dirty="0" smtClean="0"/>
              <a:t>INTERAÇÕES DE SIMETRIA SIGMA                               INTERAÇÃO DE SIMETRIA PI</a:t>
            </a:r>
            <a:endParaRPr lang="pt-BR" sz="2000" b="1" dirty="0"/>
          </a:p>
        </p:txBody>
      </p:sp>
      <p:pic>
        <p:nvPicPr>
          <p:cNvPr id="10" name="Picture 9" descr="Resultado de imagem para POSITIV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74886" y="1818830"/>
            <a:ext cx="1176748" cy="1859683"/>
          </a:xfrm>
          <a:prstGeom prst="rect">
            <a:avLst/>
          </a:prstGeom>
          <a:noFill/>
        </p:spPr>
      </p:pic>
      <p:pic>
        <p:nvPicPr>
          <p:cNvPr id="11" name="Picture 9" descr="Resultado de imagem para POSITIV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9754978" y="4314314"/>
            <a:ext cx="1222313" cy="1931691"/>
          </a:xfrm>
          <a:prstGeom prst="rect">
            <a:avLst/>
          </a:prstGeom>
          <a:noFill/>
        </p:spPr>
      </p:pic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43667"/>
              </p:ext>
            </p:extLst>
          </p:nvPr>
        </p:nvGraphicFramePr>
        <p:xfrm>
          <a:off x="8012826" y="1890838"/>
          <a:ext cx="1095678" cy="1645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S ChemDraw Drawing" r:id="rId8" imgW="1287720" imgH="1932840" progId="ChemDraw.Document.6.0">
                  <p:embed/>
                </p:oleObj>
              </mc:Choice>
              <mc:Fallback>
                <p:oleObj name="CS ChemDraw Drawing" r:id="rId8" imgW="1287720" imgH="19328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826" y="1890838"/>
                        <a:ext cx="1095678" cy="1645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B031-9297-4E1D-865E-B21F8FF8534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9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1009</Words>
  <Application>Microsoft Office PowerPoint</Application>
  <PresentationFormat>Widescreen</PresentationFormat>
  <Paragraphs>165</Paragraphs>
  <Slides>27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3</cp:revision>
  <dcterms:created xsi:type="dcterms:W3CDTF">2023-09-11T22:57:06Z</dcterms:created>
  <dcterms:modified xsi:type="dcterms:W3CDTF">2023-09-11T23:18:25Z</dcterms:modified>
</cp:coreProperties>
</file>