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412" r:id="rId2"/>
    <p:sldId id="313" r:id="rId3"/>
    <p:sldId id="280" r:id="rId4"/>
    <p:sldId id="410" r:id="rId5"/>
    <p:sldId id="264" r:id="rId6"/>
    <p:sldId id="268" r:id="rId7"/>
    <p:sldId id="284" r:id="rId8"/>
    <p:sldId id="266" r:id="rId9"/>
    <p:sldId id="265" r:id="rId10"/>
    <p:sldId id="269" r:id="rId11"/>
    <p:sldId id="285" r:id="rId12"/>
    <p:sldId id="267" r:id="rId13"/>
    <p:sldId id="287" r:id="rId14"/>
    <p:sldId id="404" r:id="rId15"/>
    <p:sldId id="401" r:id="rId16"/>
    <p:sldId id="402" r:id="rId17"/>
    <p:sldId id="403" r:id="rId18"/>
    <p:sldId id="270" r:id="rId19"/>
    <p:sldId id="374" r:id="rId20"/>
    <p:sldId id="393" r:id="rId21"/>
    <p:sldId id="292" r:id="rId22"/>
    <p:sldId id="294" r:id="rId23"/>
    <p:sldId id="300" r:id="rId24"/>
    <p:sldId id="378" r:id="rId25"/>
    <p:sldId id="308" r:id="rId26"/>
    <p:sldId id="309" r:id="rId27"/>
    <p:sldId id="406" r:id="rId28"/>
    <p:sldId id="405" r:id="rId29"/>
    <p:sldId id="319" r:id="rId30"/>
    <p:sldId id="394" r:id="rId31"/>
    <p:sldId id="293" r:id="rId32"/>
    <p:sldId id="371" r:id="rId33"/>
    <p:sldId id="372" r:id="rId34"/>
    <p:sldId id="396" r:id="rId35"/>
    <p:sldId id="409" r:id="rId36"/>
    <p:sldId id="273" r:id="rId37"/>
    <p:sldId id="316" r:id="rId38"/>
    <p:sldId id="310" r:id="rId39"/>
    <p:sldId id="306" r:id="rId40"/>
    <p:sldId id="311" r:id="rId41"/>
    <p:sldId id="368" r:id="rId42"/>
    <p:sldId id="369" r:id="rId43"/>
    <p:sldId id="275" r:id="rId44"/>
    <p:sldId id="276" r:id="rId45"/>
    <p:sldId id="375" r:id="rId46"/>
    <p:sldId id="303" r:id="rId47"/>
    <p:sldId id="413" r:id="rId48"/>
    <p:sldId id="411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 Ambrosio" initials="AA" lastIdx="1" clrIdx="0">
    <p:extLst>
      <p:ext uri="{19B8F6BF-5375-455C-9EA6-DF929625EA0E}">
        <p15:presenceInfo xmlns:p15="http://schemas.microsoft.com/office/powerpoint/2012/main" userId="3abff87ec562ea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2CE"/>
    <a:srgbClr val="FF0000"/>
    <a:srgbClr val="FBC9ED"/>
    <a:srgbClr val="FFD44B"/>
    <a:srgbClr val="FBE5D6"/>
    <a:srgbClr val="7F7F7F"/>
    <a:srgbClr val="548235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0664" autoAdjust="0"/>
  </p:normalViewPr>
  <p:slideViewPr>
    <p:cSldViewPr snapToGrid="0">
      <p:cViewPr varScale="1">
        <p:scale>
          <a:sx n="58" d="100"/>
          <a:sy n="58" d="100"/>
        </p:scale>
        <p:origin x="150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290954A6-725B-4F2C-AC01-CD957237F0AF}" type="datetimeFigureOut">
              <a:rPr lang="pt-BR" smtClean="0"/>
              <a:pPr/>
              <a:t>20/03/2024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B35BB6FB-4896-419E-82C1-D77C3A203034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92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961332-3855-4144-B188-081B2FCFA2A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7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E82C92-9B72-BC42-9133-AEBFC542436D}" type="slidenum">
              <a:rPr lang="en-US"/>
              <a:pPr/>
              <a:t>6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961332-3855-4144-B188-081B2FCFA2A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B288B-AEE6-534B-BFB7-CBFBEAE902C0}" type="slidenum">
              <a:rPr lang="en-US"/>
              <a:pPr/>
              <a:t>23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55C7A-DB10-EC4B-8BC6-7D94E403BC1B}" type="slidenum">
              <a:rPr lang="en-US"/>
              <a:pPr/>
              <a:t>25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EB452-CD89-B441-BB20-0FF7A5BC5B12}" type="slidenum">
              <a:rPr lang="en-US"/>
              <a:pPr/>
              <a:t>26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628EA-EBAC-C845-9B51-29A9FF33E1FA}" type="slidenum">
              <a:rPr lang="en-US"/>
              <a:pPr/>
              <a:t>27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4756A0-193B-F74F-A3C0-373EAC75984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3B5F9A-7F21-F84E-89BE-523FB390F7AD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6F51E8BA-E042-4D82-9FD7-90FD0F277F4A}" type="datetimeFigureOut">
              <a:rPr lang="pt-BR" smtClean="0"/>
              <a:pPr/>
              <a:t>20/03/2024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87276C82-FE62-4738-B2BD-A27BAC879AE3}" type="slidenum">
              <a:rPr lang="pt-BR" smtClean="0"/>
              <a:pPr/>
              <a:t>‹#›</a:t>
            </a:fld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3"/>
          </p:nvPr>
        </p:nvSpPr>
        <p:spPr>
          <a:xfrm>
            <a:off x="0" y="1109669"/>
            <a:ext cx="9144000" cy="4467225"/>
          </a:xfrm>
        </p:spPr>
        <p:txBody>
          <a:bodyPr/>
          <a:lstStyle/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179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427F8649-7FC4-473D-A900-F3C8C3132061}" type="datetimeFigureOut">
              <a:rPr lang="pt-BR" smtClean="0"/>
              <a:pPr/>
              <a:t>20/03/2024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A226897A-7968-4E8F-8A5A-7B8E2DEEE8CA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598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81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281" y="0"/>
            <a:ext cx="8384721" cy="36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idx="1"/>
          </p:nvPr>
        </p:nvSpPr>
        <p:spPr>
          <a:xfrm>
            <a:off x="524917" y="886732"/>
            <a:ext cx="81210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911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8">
            <a:hlinkClick r:id="" action="ppaction://media"/>
            <a:extLst>
              <a:ext uri="{FF2B5EF4-FFF2-40B4-BE49-F238E27FC236}">
                <a16:creationId xmlns:a16="http://schemas.microsoft.com/office/drawing/2014/main" id="{02161344-3E92-E731-267D-4DD79DB75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727" r="17841"/>
          <a:stretch/>
        </p:blipFill>
        <p:spPr>
          <a:xfrm>
            <a:off x="0" y="-1"/>
            <a:ext cx="6175101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C71C73E-7B3F-44A8-F4E9-2842C5A675EB}"/>
              </a:ext>
            </a:extLst>
          </p:cNvPr>
          <p:cNvSpPr txBox="1"/>
          <p:nvPr/>
        </p:nvSpPr>
        <p:spPr>
          <a:xfrm>
            <a:off x="4556414" y="7704"/>
            <a:ext cx="4587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Helvetica Neue"/>
              </a:rPr>
              <a:t>Human mitochondrial ribosome in complex with mRNA and P-site tRNA</a:t>
            </a:r>
          </a:p>
          <a:p>
            <a:pPr algn="ctr"/>
            <a:br>
              <a:rPr lang="en-US" dirty="0"/>
            </a:br>
            <a:r>
              <a:rPr lang="en-US" dirty="0"/>
              <a:t>PDB 6ZSB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F314A6-364F-A8A5-EE64-9D2EB3DC7FA8}"/>
              </a:ext>
            </a:extLst>
          </p:cNvPr>
          <p:cNvSpPr txBox="1"/>
          <p:nvPr/>
        </p:nvSpPr>
        <p:spPr>
          <a:xfrm>
            <a:off x="4514850" y="6203969"/>
            <a:ext cx="4623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312075 </a:t>
            </a:r>
            <a:r>
              <a:rPr lang="pt-BR" dirty="0" err="1"/>
              <a:t>atoms</a:t>
            </a:r>
            <a:r>
              <a:rPr lang="pt-BR" dirty="0"/>
              <a:t>, 320953 </a:t>
            </a:r>
            <a:r>
              <a:rPr lang="pt-BR" dirty="0" err="1"/>
              <a:t>bonds</a:t>
            </a:r>
            <a:r>
              <a:rPr lang="pt-BR" dirty="0"/>
              <a:t>, 16802 </a:t>
            </a:r>
            <a:r>
              <a:rPr lang="pt-BR" dirty="0" err="1"/>
              <a:t>residues</a:t>
            </a:r>
            <a:r>
              <a:rPr lang="pt-BR" dirty="0"/>
              <a:t>, 92 </a:t>
            </a:r>
            <a:r>
              <a:rPr lang="pt-BR" dirty="0" err="1"/>
              <a:t>chains</a:t>
            </a:r>
            <a:endParaRPr lang="pt-B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3E2ED-B616-2895-6C10-AF1372E7B939}"/>
              </a:ext>
            </a:extLst>
          </p:cNvPr>
          <p:cNvSpPr txBox="1"/>
          <p:nvPr/>
        </p:nvSpPr>
        <p:spPr>
          <a:xfrm>
            <a:off x="6973677" y="3161841"/>
            <a:ext cx="171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SFI5853 - 2024</a:t>
            </a:r>
          </a:p>
        </p:txBody>
      </p:sp>
    </p:spTree>
    <p:extLst>
      <p:ext uri="{BB962C8B-B14F-4D97-AF65-F5344CB8AC3E}">
        <p14:creationId xmlns:p14="http://schemas.microsoft.com/office/powerpoint/2010/main" val="37279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o 63"/>
          <p:cNvGrpSpPr/>
          <p:nvPr/>
        </p:nvGrpSpPr>
        <p:grpSpPr>
          <a:xfrm>
            <a:off x="2122421" y="5067224"/>
            <a:ext cx="1166069" cy="1140635"/>
            <a:chOff x="2122415" y="5067218"/>
            <a:chExt cx="1166069" cy="1140635"/>
          </a:xfrm>
        </p:grpSpPr>
        <p:grpSp>
          <p:nvGrpSpPr>
            <p:cNvPr id="60" name="Grupo 59"/>
            <p:cNvGrpSpPr/>
            <p:nvPr/>
          </p:nvGrpSpPr>
          <p:grpSpPr>
            <a:xfrm>
              <a:off x="2122415" y="5472560"/>
              <a:ext cx="1166069" cy="735293"/>
              <a:chOff x="2122415" y="5472560"/>
              <a:chExt cx="1166069" cy="735293"/>
            </a:xfrm>
          </p:grpSpPr>
          <p:sp>
            <p:nvSpPr>
              <p:cNvPr id="55" name="Forma livre 54"/>
              <p:cNvSpPr/>
              <p:nvPr/>
            </p:nvSpPr>
            <p:spPr>
              <a:xfrm>
                <a:off x="2122415" y="5712903"/>
                <a:ext cx="1166069" cy="494950"/>
              </a:xfrm>
              <a:custGeom>
                <a:avLst/>
                <a:gdLst>
                  <a:gd name="connsiteX0" fmla="*/ 0 w 1166069"/>
                  <a:gd name="connsiteY0" fmla="*/ 285225 h 494950"/>
                  <a:gd name="connsiteX1" fmla="*/ 411060 w 1166069"/>
                  <a:gd name="connsiteY1" fmla="*/ 0 h 494950"/>
                  <a:gd name="connsiteX2" fmla="*/ 746620 w 1166069"/>
                  <a:gd name="connsiteY2" fmla="*/ 209725 h 494950"/>
                  <a:gd name="connsiteX3" fmla="*/ 989901 w 1166069"/>
                  <a:gd name="connsiteY3" fmla="*/ 16778 h 494950"/>
                  <a:gd name="connsiteX4" fmla="*/ 1166069 w 1166069"/>
                  <a:gd name="connsiteY4" fmla="*/ 159391 h 494950"/>
                  <a:gd name="connsiteX5" fmla="*/ 763398 w 1166069"/>
                  <a:gd name="connsiteY5" fmla="*/ 494950 h 494950"/>
                  <a:gd name="connsiteX6" fmla="*/ 419449 w 1166069"/>
                  <a:gd name="connsiteY6" fmla="*/ 260058 h 494950"/>
                  <a:gd name="connsiteX7" fmla="*/ 159391 w 1166069"/>
                  <a:gd name="connsiteY7" fmla="*/ 427838 h 494950"/>
                  <a:gd name="connsiteX8" fmla="*/ 125835 w 1166069"/>
                  <a:gd name="connsiteY8" fmla="*/ 461394 h 494950"/>
                  <a:gd name="connsiteX9" fmla="*/ 0 w 1166069"/>
                  <a:gd name="connsiteY9" fmla="*/ 285225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069" h="494950">
                    <a:moveTo>
                      <a:pt x="0" y="285225"/>
                    </a:moveTo>
                    <a:lnTo>
                      <a:pt x="411060" y="0"/>
                    </a:lnTo>
                    <a:lnTo>
                      <a:pt x="746620" y="209725"/>
                    </a:lnTo>
                    <a:lnTo>
                      <a:pt x="989901" y="16778"/>
                    </a:lnTo>
                    <a:lnTo>
                      <a:pt x="1166069" y="159391"/>
                    </a:lnTo>
                    <a:lnTo>
                      <a:pt x="763398" y="494950"/>
                    </a:lnTo>
                    <a:lnTo>
                      <a:pt x="419449" y="260058"/>
                    </a:lnTo>
                    <a:lnTo>
                      <a:pt x="159391" y="427838"/>
                    </a:lnTo>
                    <a:lnTo>
                      <a:pt x="125835" y="461394"/>
                    </a:lnTo>
                    <a:lnTo>
                      <a:pt x="0" y="285225"/>
                    </a:lnTo>
                    <a:close/>
                  </a:path>
                </a:pathLst>
              </a:cu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58" name="Seta para baixo 57"/>
              <p:cNvSpPr/>
              <p:nvPr/>
            </p:nvSpPr>
            <p:spPr>
              <a:xfrm rot="1922377">
                <a:off x="2739043" y="5472560"/>
                <a:ext cx="180000" cy="360000"/>
              </a:xfrm>
              <a:prstGeom prst="downArrow">
                <a:avLst/>
              </a:pr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62" name="CaixaDeTexto 61"/>
            <p:cNvSpPr txBox="1"/>
            <p:nvPr/>
          </p:nvSpPr>
          <p:spPr>
            <a:xfrm>
              <a:off x="2254700" y="506721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Φ</a:t>
              </a:r>
              <a:r>
                <a:rPr lang="pt-B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BC9ED"/>
                  </a:solidFill>
                  <a:latin typeface="Calibri Light" panose="020F0302020204030204" pitchFamily="34" charset="0"/>
                </a:rPr>
                <a:t>Phi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4115911" y="5725398"/>
            <a:ext cx="1372264" cy="1139750"/>
            <a:chOff x="4115911" y="5725398"/>
            <a:chExt cx="1372264" cy="1139750"/>
          </a:xfrm>
        </p:grpSpPr>
        <p:sp>
          <p:nvSpPr>
            <p:cNvPr id="57" name="Forma livre 56"/>
            <p:cNvSpPr/>
            <p:nvPr/>
          </p:nvSpPr>
          <p:spPr>
            <a:xfrm>
              <a:off x="4115911" y="5725398"/>
              <a:ext cx="1208015" cy="494950"/>
            </a:xfrm>
            <a:custGeom>
              <a:avLst/>
              <a:gdLst>
                <a:gd name="connsiteX0" fmla="*/ 0 w 1208015"/>
                <a:gd name="connsiteY0" fmla="*/ 167780 h 494950"/>
                <a:gd name="connsiteX1" fmla="*/ 151002 w 1208015"/>
                <a:gd name="connsiteY1" fmla="*/ 0 h 494950"/>
                <a:gd name="connsiteX2" fmla="*/ 494951 w 1208015"/>
                <a:gd name="connsiteY2" fmla="*/ 201336 h 494950"/>
                <a:gd name="connsiteX3" fmla="*/ 755010 w 1208015"/>
                <a:gd name="connsiteY3" fmla="*/ 16778 h 494950"/>
                <a:gd name="connsiteX4" fmla="*/ 1208015 w 1208015"/>
                <a:gd name="connsiteY4" fmla="*/ 318781 h 494950"/>
                <a:gd name="connsiteX5" fmla="*/ 1057013 w 1208015"/>
                <a:gd name="connsiteY5" fmla="*/ 478172 h 494950"/>
                <a:gd name="connsiteX6" fmla="*/ 763399 w 1208015"/>
                <a:gd name="connsiteY6" fmla="*/ 276836 h 494950"/>
                <a:gd name="connsiteX7" fmla="*/ 494951 w 1208015"/>
                <a:gd name="connsiteY7" fmla="*/ 494950 h 494950"/>
                <a:gd name="connsiteX8" fmla="*/ 0 w 1208015"/>
                <a:gd name="connsiteY8" fmla="*/ 167780 h 49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8015" h="494950">
                  <a:moveTo>
                    <a:pt x="0" y="167780"/>
                  </a:moveTo>
                  <a:lnTo>
                    <a:pt x="151002" y="0"/>
                  </a:lnTo>
                  <a:lnTo>
                    <a:pt x="494951" y="201336"/>
                  </a:lnTo>
                  <a:lnTo>
                    <a:pt x="755010" y="16778"/>
                  </a:lnTo>
                  <a:lnTo>
                    <a:pt x="1208015" y="318781"/>
                  </a:lnTo>
                  <a:lnTo>
                    <a:pt x="1057013" y="478172"/>
                  </a:lnTo>
                  <a:lnTo>
                    <a:pt x="763399" y="276836"/>
                  </a:lnTo>
                  <a:lnTo>
                    <a:pt x="494951" y="494950"/>
                  </a:lnTo>
                  <a:lnTo>
                    <a:pt x="0" y="167780"/>
                  </a:lnTo>
                  <a:close/>
                </a:path>
              </a:pathLst>
            </a:cu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9" name="Seta para baixo 58"/>
            <p:cNvSpPr/>
            <p:nvPr/>
          </p:nvSpPr>
          <p:spPr>
            <a:xfrm rot="8843233">
              <a:off x="4802741" y="6138909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4617809" y="6403483"/>
              <a:ext cx="87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ψ</a:t>
              </a:r>
              <a:r>
                <a:rPr lang="pt-B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FD44B"/>
                  </a:solidFill>
                  <a:latin typeface="Calibri Light" panose="020F0302020204030204" pitchFamily="34" charset="0"/>
                </a:rPr>
                <a:t>Psi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pic>
        <p:nvPicPr>
          <p:cNvPr id="53" name="Imagem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8257" y="5130767"/>
            <a:ext cx="6952053" cy="144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Ângulos</a:t>
            </a:r>
            <a:r>
              <a:rPr lang="en-US" b="1" dirty="0"/>
              <a:t> </a:t>
            </a:r>
            <a:r>
              <a:rPr lang="en-US" b="1" dirty="0" err="1"/>
              <a:t>torsionais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387184" y="780157"/>
            <a:ext cx="8377881" cy="44672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900" dirty="0"/>
              <a:t>Devido à natureza ímpar da ligação C-N, os átomos em suas duas extremidades não podem girar em torno da ligação peptídica.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A única liberdade </a:t>
            </a:r>
            <a:r>
              <a:rPr lang="pt-BR" dirty="0" err="1"/>
              <a:t>conformacional</a:t>
            </a:r>
            <a:r>
              <a:rPr lang="pt-BR" dirty="0"/>
              <a:t> que possui o </a:t>
            </a:r>
            <a:r>
              <a:rPr lang="pt-BR" dirty="0" err="1"/>
              <a:t>polipeptídeo</a:t>
            </a:r>
            <a:r>
              <a:rPr lang="pt-BR" dirty="0"/>
              <a:t> vem da rotação em torno de ligações simples verdadeiras.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831" y="2386622"/>
            <a:ext cx="6952053" cy="1440000"/>
          </a:xfrm>
          <a:prstGeom prst="rect">
            <a:avLst/>
          </a:prstGeom>
        </p:spPr>
      </p:pic>
      <p:cxnSp>
        <p:nvCxnSpPr>
          <p:cNvPr id="17" name="Conector de seta reta 16"/>
          <p:cNvCxnSpPr/>
          <p:nvPr/>
        </p:nvCxnSpPr>
        <p:spPr>
          <a:xfrm>
            <a:off x="1441628" y="1186255"/>
            <a:ext cx="741405" cy="176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 rot="19843814">
            <a:off x="1997171" y="2995636"/>
            <a:ext cx="658009" cy="4195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2174393" y="3046144"/>
            <a:ext cx="4708890" cy="340289"/>
            <a:chOff x="2174393" y="3046138"/>
            <a:chExt cx="4708890" cy="340289"/>
          </a:xfrm>
        </p:grpSpPr>
        <p:sp>
          <p:nvSpPr>
            <p:cNvPr id="8" name="Cruz 7"/>
            <p:cNvSpPr/>
            <p:nvPr/>
          </p:nvSpPr>
          <p:spPr>
            <a:xfrm rot="2217306">
              <a:off x="2174393" y="3054377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Cruz 21"/>
            <p:cNvSpPr/>
            <p:nvPr/>
          </p:nvSpPr>
          <p:spPr>
            <a:xfrm rot="2217306">
              <a:off x="3064863" y="3047130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3" name="Cruz 22"/>
            <p:cNvSpPr/>
            <p:nvPr/>
          </p:nvSpPr>
          <p:spPr>
            <a:xfrm rot="2217306">
              <a:off x="3916238" y="3060023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4" name="Cruz 23"/>
            <p:cNvSpPr/>
            <p:nvPr/>
          </p:nvSpPr>
          <p:spPr>
            <a:xfrm rot="2217306">
              <a:off x="4813225" y="3066469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5" name="Cruz 24"/>
            <p:cNvSpPr/>
            <p:nvPr/>
          </p:nvSpPr>
          <p:spPr>
            <a:xfrm rot="2217306">
              <a:off x="5677260" y="3046138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6" name="Cruz 25"/>
            <p:cNvSpPr/>
            <p:nvPr/>
          </p:nvSpPr>
          <p:spPr>
            <a:xfrm rot="2217306">
              <a:off x="6563325" y="3059528"/>
              <a:ext cx="319958" cy="319958"/>
            </a:xfrm>
            <a:prstGeom prst="plus">
              <a:avLst>
                <a:gd name="adj" fmla="val 46774"/>
              </a:avLst>
            </a:prstGeom>
            <a:solidFill>
              <a:srgbClr val="FF0000">
                <a:alpha val="43137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021144" y="3204198"/>
            <a:ext cx="4275999" cy="426268"/>
            <a:chOff x="3021138" y="3204198"/>
            <a:chExt cx="4275999" cy="426268"/>
          </a:xfrm>
        </p:grpSpPr>
        <p:sp>
          <p:nvSpPr>
            <p:cNvPr id="11" name="Seta para baixo 10"/>
            <p:cNvSpPr/>
            <p:nvPr/>
          </p:nvSpPr>
          <p:spPr>
            <a:xfrm rot="8843233">
              <a:off x="3021138" y="3234483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Seta para baixo 26"/>
            <p:cNvSpPr/>
            <p:nvPr/>
          </p:nvSpPr>
          <p:spPr>
            <a:xfrm rot="1705949" flipV="1">
              <a:off x="3631990" y="3226525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9" name="Seta para baixo 28"/>
            <p:cNvSpPr/>
            <p:nvPr/>
          </p:nvSpPr>
          <p:spPr>
            <a:xfrm rot="8843233">
              <a:off x="4747101" y="3204198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1" name="Seta para baixo 30"/>
            <p:cNvSpPr/>
            <p:nvPr/>
          </p:nvSpPr>
          <p:spPr>
            <a:xfrm rot="1705949" flipV="1">
              <a:off x="5368724" y="3247240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Seta para baixo 32"/>
            <p:cNvSpPr/>
            <p:nvPr/>
          </p:nvSpPr>
          <p:spPr>
            <a:xfrm rot="8843233">
              <a:off x="6499787" y="3213925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Seta para baixo 34"/>
            <p:cNvSpPr/>
            <p:nvPr/>
          </p:nvSpPr>
          <p:spPr>
            <a:xfrm rot="1705949" flipV="1">
              <a:off x="7117137" y="3270466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695554" y="2760462"/>
            <a:ext cx="4286295" cy="432554"/>
            <a:chOff x="2695548" y="2760462"/>
            <a:chExt cx="4286295" cy="432554"/>
          </a:xfrm>
        </p:grpSpPr>
        <p:sp>
          <p:nvSpPr>
            <p:cNvPr id="21" name="Seta para baixo 20"/>
            <p:cNvSpPr/>
            <p:nvPr/>
          </p:nvSpPr>
          <p:spPr>
            <a:xfrm rot="1922377">
              <a:off x="2695548" y="2760462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Seta para baixo 27"/>
            <p:cNvSpPr/>
            <p:nvPr/>
          </p:nvSpPr>
          <p:spPr>
            <a:xfrm rot="19556790">
              <a:off x="3291847" y="2789074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Seta para baixo 29"/>
            <p:cNvSpPr/>
            <p:nvPr/>
          </p:nvSpPr>
          <p:spPr>
            <a:xfrm rot="1922377">
              <a:off x="4404053" y="2804403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Seta para baixo 31"/>
            <p:cNvSpPr/>
            <p:nvPr/>
          </p:nvSpPr>
          <p:spPr>
            <a:xfrm rot="19556790">
              <a:off x="5058565" y="2822429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Seta para baixo 33"/>
            <p:cNvSpPr/>
            <p:nvPr/>
          </p:nvSpPr>
          <p:spPr>
            <a:xfrm rot="1922377">
              <a:off x="6164784" y="2810337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6" name="Seta para baixo 35"/>
            <p:cNvSpPr/>
            <p:nvPr/>
          </p:nvSpPr>
          <p:spPr>
            <a:xfrm rot="19556790">
              <a:off x="6801843" y="2833016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0" y="4238178"/>
            <a:ext cx="9144000" cy="712738"/>
            <a:chOff x="0" y="4447903"/>
            <a:chExt cx="9144000" cy="712738"/>
          </a:xfrm>
        </p:grpSpPr>
        <p:sp>
          <p:nvSpPr>
            <p:cNvPr id="50" name="Seta para baixo 49"/>
            <p:cNvSpPr/>
            <p:nvPr/>
          </p:nvSpPr>
          <p:spPr>
            <a:xfrm rot="8843233">
              <a:off x="1693055" y="4448107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Seta para baixo 50"/>
            <p:cNvSpPr/>
            <p:nvPr/>
          </p:nvSpPr>
          <p:spPr>
            <a:xfrm rot="1922377">
              <a:off x="1230792" y="4447903"/>
              <a:ext cx="180000" cy="360000"/>
            </a:xfrm>
            <a:prstGeom prst="downArrow">
              <a:avLst/>
            </a:prstGeom>
            <a:solidFill>
              <a:srgbClr val="FBC9E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0" y="451431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+mj-lt"/>
                </a:rPr>
                <a:t>             Define a rotação de um ângulo sólido ao redor de dois planos.</a:t>
              </a:r>
            </a:p>
            <a:p>
              <a:pPr algn="ctr"/>
              <a:r>
                <a:rPr lang="pt-BR" dirty="0">
                  <a:latin typeface="+mj-lt"/>
                </a:rPr>
                <a:t>Em geometria, são conhecidos como ângulos </a:t>
              </a:r>
              <a:r>
                <a:rPr lang="pt-BR" b="1" dirty="0" err="1">
                  <a:latin typeface="+mj-lt"/>
                </a:rPr>
                <a:t>diedrais</a:t>
              </a:r>
              <a:r>
                <a:rPr lang="pt-BR" dirty="0">
                  <a:latin typeface="+mj-lt"/>
                </a:rPr>
                <a:t> ou </a:t>
              </a:r>
              <a:r>
                <a:rPr lang="pt-BR" b="1" dirty="0" err="1">
                  <a:latin typeface="+mj-lt"/>
                </a:rPr>
                <a:t>torsionais</a:t>
              </a:r>
              <a:r>
                <a:rPr lang="pt-BR" dirty="0"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1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5313411" y="2405458"/>
            <a:ext cx="1210963" cy="518983"/>
          </a:xfrm>
          <a:custGeom>
            <a:avLst/>
            <a:gdLst>
              <a:gd name="connsiteX0" fmla="*/ 65903 w 1210963"/>
              <a:gd name="connsiteY0" fmla="*/ 0 h 518983"/>
              <a:gd name="connsiteX1" fmla="*/ 0 w 1210963"/>
              <a:gd name="connsiteY1" fmla="*/ 263610 h 518983"/>
              <a:gd name="connsiteX2" fmla="*/ 395417 w 1210963"/>
              <a:gd name="connsiteY2" fmla="*/ 477794 h 518983"/>
              <a:gd name="connsiteX3" fmla="*/ 667265 w 1210963"/>
              <a:gd name="connsiteY3" fmla="*/ 296562 h 518983"/>
              <a:gd name="connsiteX4" fmla="*/ 1029730 w 1210963"/>
              <a:gd name="connsiteY4" fmla="*/ 518983 h 518983"/>
              <a:gd name="connsiteX5" fmla="*/ 1210963 w 1210963"/>
              <a:gd name="connsiteY5" fmla="*/ 329513 h 518983"/>
              <a:gd name="connsiteX6" fmla="*/ 716692 w 1210963"/>
              <a:gd name="connsiteY6" fmla="*/ 32951 h 518983"/>
              <a:gd name="connsiteX7" fmla="*/ 428368 w 1210963"/>
              <a:gd name="connsiteY7" fmla="*/ 205946 h 518983"/>
              <a:gd name="connsiteX8" fmla="*/ 65903 w 1210963"/>
              <a:gd name="connsiteY8" fmla="*/ 0 h 51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963" h="518983">
                <a:moveTo>
                  <a:pt x="65903" y="0"/>
                </a:moveTo>
                <a:lnTo>
                  <a:pt x="0" y="263610"/>
                </a:lnTo>
                <a:lnTo>
                  <a:pt x="395417" y="477794"/>
                </a:lnTo>
                <a:lnTo>
                  <a:pt x="667265" y="296562"/>
                </a:lnTo>
                <a:lnTo>
                  <a:pt x="1029730" y="518983"/>
                </a:lnTo>
                <a:lnTo>
                  <a:pt x="1210963" y="329513"/>
                </a:lnTo>
                <a:lnTo>
                  <a:pt x="716692" y="32951"/>
                </a:lnTo>
                <a:lnTo>
                  <a:pt x="428368" y="205946"/>
                </a:lnTo>
                <a:lnTo>
                  <a:pt x="6590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89958" y="1780963"/>
            <a:ext cx="1166069" cy="1140635"/>
            <a:chOff x="2122415" y="5067218"/>
            <a:chExt cx="1166069" cy="1140635"/>
          </a:xfrm>
        </p:grpSpPr>
        <p:grpSp>
          <p:nvGrpSpPr>
            <p:cNvPr id="7" name="Grupo 6"/>
            <p:cNvGrpSpPr/>
            <p:nvPr/>
          </p:nvGrpSpPr>
          <p:grpSpPr>
            <a:xfrm>
              <a:off x="2122415" y="5472560"/>
              <a:ext cx="1166069" cy="735293"/>
              <a:chOff x="2122415" y="5472560"/>
              <a:chExt cx="1166069" cy="735293"/>
            </a:xfrm>
          </p:grpSpPr>
          <p:sp>
            <p:nvSpPr>
              <p:cNvPr id="9" name="Forma livre 8"/>
              <p:cNvSpPr/>
              <p:nvPr/>
            </p:nvSpPr>
            <p:spPr>
              <a:xfrm>
                <a:off x="2122415" y="5712903"/>
                <a:ext cx="1166069" cy="494950"/>
              </a:xfrm>
              <a:custGeom>
                <a:avLst/>
                <a:gdLst>
                  <a:gd name="connsiteX0" fmla="*/ 0 w 1166069"/>
                  <a:gd name="connsiteY0" fmla="*/ 285225 h 494950"/>
                  <a:gd name="connsiteX1" fmla="*/ 411060 w 1166069"/>
                  <a:gd name="connsiteY1" fmla="*/ 0 h 494950"/>
                  <a:gd name="connsiteX2" fmla="*/ 746620 w 1166069"/>
                  <a:gd name="connsiteY2" fmla="*/ 209725 h 494950"/>
                  <a:gd name="connsiteX3" fmla="*/ 989901 w 1166069"/>
                  <a:gd name="connsiteY3" fmla="*/ 16778 h 494950"/>
                  <a:gd name="connsiteX4" fmla="*/ 1166069 w 1166069"/>
                  <a:gd name="connsiteY4" fmla="*/ 159391 h 494950"/>
                  <a:gd name="connsiteX5" fmla="*/ 763398 w 1166069"/>
                  <a:gd name="connsiteY5" fmla="*/ 494950 h 494950"/>
                  <a:gd name="connsiteX6" fmla="*/ 419449 w 1166069"/>
                  <a:gd name="connsiteY6" fmla="*/ 260058 h 494950"/>
                  <a:gd name="connsiteX7" fmla="*/ 159391 w 1166069"/>
                  <a:gd name="connsiteY7" fmla="*/ 427838 h 494950"/>
                  <a:gd name="connsiteX8" fmla="*/ 125835 w 1166069"/>
                  <a:gd name="connsiteY8" fmla="*/ 461394 h 494950"/>
                  <a:gd name="connsiteX9" fmla="*/ 0 w 1166069"/>
                  <a:gd name="connsiteY9" fmla="*/ 285225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6069" h="494950">
                    <a:moveTo>
                      <a:pt x="0" y="285225"/>
                    </a:moveTo>
                    <a:lnTo>
                      <a:pt x="411060" y="0"/>
                    </a:lnTo>
                    <a:lnTo>
                      <a:pt x="746620" y="209725"/>
                    </a:lnTo>
                    <a:lnTo>
                      <a:pt x="989901" y="16778"/>
                    </a:lnTo>
                    <a:lnTo>
                      <a:pt x="1166069" y="159391"/>
                    </a:lnTo>
                    <a:lnTo>
                      <a:pt x="763398" y="494950"/>
                    </a:lnTo>
                    <a:lnTo>
                      <a:pt x="419449" y="260058"/>
                    </a:lnTo>
                    <a:lnTo>
                      <a:pt x="159391" y="427838"/>
                    </a:lnTo>
                    <a:lnTo>
                      <a:pt x="125835" y="461394"/>
                    </a:lnTo>
                    <a:lnTo>
                      <a:pt x="0" y="285225"/>
                    </a:lnTo>
                    <a:close/>
                  </a:path>
                </a:pathLst>
              </a:cu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Seta para baixo 9"/>
              <p:cNvSpPr/>
              <p:nvPr/>
            </p:nvSpPr>
            <p:spPr>
              <a:xfrm rot="1922377">
                <a:off x="2739043" y="5472560"/>
                <a:ext cx="180000" cy="360000"/>
              </a:xfrm>
              <a:prstGeom prst="downArrow">
                <a:avLst/>
              </a:prstGeom>
              <a:solidFill>
                <a:srgbClr val="FBC9E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8" name="CaixaDeTexto 7"/>
            <p:cNvSpPr txBox="1"/>
            <p:nvPr/>
          </p:nvSpPr>
          <p:spPr>
            <a:xfrm>
              <a:off x="2254700" y="506721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Φ</a:t>
              </a:r>
              <a:r>
                <a:rPr lang="pt-BR" sz="2400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BC9ED"/>
                  </a:solidFill>
                  <a:latin typeface="Calibri Light" panose="020F0302020204030204" pitchFamily="34" charset="0"/>
                </a:rPr>
                <a:t>Phi</a:t>
              </a:r>
              <a:r>
                <a:rPr lang="pt-BR" dirty="0">
                  <a:solidFill>
                    <a:srgbClr val="FBC9ED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083448" y="2439137"/>
            <a:ext cx="1372264" cy="1139750"/>
            <a:chOff x="4115911" y="5725398"/>
            <a:chExt cx="1372264" cy="1139750"/>
          </a:xfrm>
        </p:grpSpPr>
        <p:sp>
          <p:nvSpPr>
            <p:cNvPr id="12" name="Forma livre 11"/>
            <p:cNvSpPr/>
            <p:nvPr/>
          </p:nvSpPr>
          <p:spPr>
            <a:xfrm>
              <a:off x="4115911" y="5725398"/>
              <a:ext cx="1208015" cy="494950"/>
            </a:xfrm>
            <a:custGeom>
              <a:avLst/>
              <a:gdLst>
                <a:gd name="connsiteX0" fmla="*/ 0 w 1208015"/>
                <a:gd name="connsiteY0" fmla="*/ 167780 h 494950"/>
                <a:gd name="connsiteX1" fmla="*/ 151002 w 1208015"/>
                <a:gd name="connsiteY1" fmla="*/ 0 h 494950"/>
                <a:gd name="connsiteX2" fmla="*/ 494951 w 1208015"/>
                <a:gd name="connsiteY2" fmla="*/ 201336 h 494950"/>
                <a:gd name="connsiteX3" fmla="*/ 755010 w 1208015"/>
                <a:gd name="connsiteY3" fmla="*/ 16778 h 494950"/>
                <a:gd name="connsiteX4" fmla="*/ 1208015 w 1208015"/>
                <a:gd name="connsiteY4" fmla="*/ 318781 h 494950"/>
                <a:gd name="connsiteX5" fmla="*/ 1057013 w 1208015"/>
                <a:gd name="connsiteY5" fmla="*/ 478172 h 494950"/>
                <a:gd name="connsiteX6" fmla="*/ 763399 w 1208015"/>
                <a:gd name="connsiteY6" fmla="*/ 276836 h 494950"/>
                <a:gd name="connsiteX7" fmla="*/ 494951 w 1208015"/>
                <a:gd name="connsiteY7" fmla="*/ 494950 h 494950"/>
                <a:gd name="connsiteX8" fmla="*/ 0 w 1208015"/>
                <a:gd name="connsiteY8" fmla="*/ 167780 h 49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8015" h="494950">
                  <a:moveTo>
                    <a:pt x="0" y="167780"/>
                  </a:moveTo>
                  <a:lnTo>
                    <a:pt x="151002" y="0"/>
                  </a:lnTo>
                  <a:lnTo>
                    <a:pt x="494951" y="201336"/>
                  </a:lnTo>
                  <a:lnTo>
                    <a:pt x="755010" y="16778"/>
                  </a:lnTo>
                  <a:lnTo>
                    <a:pt x="1208015" y="318781"/>
                  </a:lnTo>
                  <a:lnTo>
                    <a:pt x="1057013" y="478172"/>
                  </a:lnTo>
                  <a:lnTo>
                    <a:pt x="763399" y="276836"/>
                  </a:lnTo>
                  <a:lnTo>
                    <a:pt x="494951" y="494950"/>
                  </a:lnTo>
                  <a:lnTo>
                    <a:pt x="0" y="167780"/>
                  </a:lnTo>
                  <a:close/>
                </a:path>
              </a:pathLst>
            </a:cu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Seta para baixo 12"/>
            <p:cNvSpPr/>
            <p:nvPr/>
          </p:nvSpPr>
          <p:spPr>
            <a:xfrm rot="8843233">
              <a:off x="4802741" y="6138909"/>
              <a:ext cx="180000" cy="360000"/>
            </a:xfrm>
            <a:prstGeom prst="downArrow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617809" y="6403483"/>
              <a:ext cx="870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ψ</a:t>
              </a:r>
              <a:r>
                <a:rPr lang="pt-BR" sz="2400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 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(</a:t>
              </a:r>
              <a:r>
                <a:rPr lang="pt-BR" dirty="0" err="1">
                  <a:solidFill>
                    <a:srgbClr val="FFD44B"/>
                  </a:solidFill>
                  <a:latin typeface="Calibri Light" panose="020F0302020204030204" pitchFamily="34" charset="0"/>
                </a:rPr>
                <a:t>Psi</a:t>
              </a:r>
              <a:r>
                <a:rPr lang="pt-BR" dirty="0">
                  <a:solidFill>
                    <a:srgbClr val="FFD44B"/>
                  </a:solidFill>
                  <a:latin typeface="Calibri Light" panose="020F0302020204030204" pitchFamily="34" charset="0"/>
                </a:rPr>
                <a:t>)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Ângulos</a:t>
            </a:r>
            <a:r>
              <a:rPr lang="en-US" b="1" dirty="0"/>
              <a:t> </a:t>
            </a:r>
            <a:r>
              <a:rPr lang="en-US" b="1" dirty="0" err="1"/>
              <a:t>torsionais</a:t>
            </a:r>
            <a:r>
              <a:rPr lang="en-US" b="1" dirty="0"/>
              <a:t> </a:t>
            </a:r>
            <a:r>
              <a:rPr lang="el-GR" b="1" dirty="0"/>
              <a:t>φ</a:t>
            </a:r>
            <a:r>
              <a:rPr lang="pt-BR" b="1" dirty="0"/>
              <a:t> (</a:t>
            </a:r>
            <a:r>
              <a:rPr lang="pt-BR" b="1" dirty="0" err="1"/>
              <a:t>Phi</a:t>
            </a:r>
            <a:r>
              <a:rPr lang="pt-BR" b="1" dirty="0"/>
              <a:t>) e </a:t>
            </a:r>
            <a:r>
              <a:rPr lang="el-GR" b="1" dirty="0"/>
              <a:t>ψ</a:t>
            </a:r>
            <a:r>
              <a:rPr lang="pt-BR" b="1" dirty="0"/>
              <a:t> (</a:t>
            </a:r>
            <a:r>
              <a:rPr lang="pt-BR" b="1" dirty="0" err="1"/>
              <a:t>Psi</a:t>
            </a:r>
            <a:r>
              <a:rPr lang="pt-BR" b="1" dirty="0"/>
              <a:t>)</a:t>
            </a:r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10" y="4064194"/>
            <a:ext cx="4268094" cy="291962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770223" y="3621023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BC9ED"/>
                </a:solidFill>
                <a:latin typeface="Calibri Light" panose="020F0302020204030204" pitchFamily="34" charset="0"/>
              </a:rPr>
              <a:t>Φ</a:t>
            </a:r>
            <a:r>
              <a:rPr lang="pt-BR" sz="2400" b="1" dirty="0">
                <a:solidFill>
                  <a:srgbClr val="FBC9ED"/>
                </a:solidFill>
                <a:latin typeface="Calibri Light" panose="020F0302020204030204" pitchFamily="34" charset="0"/>
              </a:rPr>
              <a:t> </a:t>
            </a:r>
            <a:r>
              <a:rPr lang="pt-BR" b="1" dirty="0">
                <a:solidFill>
                  <a:srgbClr val="FBC9ED"/>
                </a:solidFill>
                <a:latin typeface="Calibri Light" panose="020F0302020204030204" pitchFamily="34" charset="0"/>
              </a:rPr>
              <a:t>(</a:t>
            </a:r>
            <a:r>
              <a:rPr lang="pt-BR" b="1" dirty="0" err="1">
                <a:solidFill>
                  <a:srgbClr val="FBC9ED"/>
                </a:solidFill>
                <a:latin typeface="Calibri Light" panose="020F0302020204030204" pitchFamily="34" charset="0"/>
              </a:rPr>
              <a:t>Phi</a:t>
            </a:r>
            <a:r>
              <a:rPr lang="pt-BR" b="1" dirty="0">
                <a:solidFill>
                  <a:srgbClr val="FBC9ED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24368" y="3621024"/>
            <a:ext cx="87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D44B"/>
                </a:solidFill>
                <a:latin typeface="Calibri Light" panose="020F0302020204030204" pitchFamily="34" charset="0"/>
              </a:rPr>
              <a:t>ψ</a:t>
            </a:r>
            <a:r>
              <a:rPr lang="pt-BR" sz="2400" b="1" dirty="0">
                <a:solidFill>
                  <a:srgbClr val="FFD44B"/>
                </a:solidFill>
                <a:latin typeface="Calibri Light" panose="020F0302020204030204" pitchFamily="34" charset="0"/>
              </a:rPr>
              <a:t> </a:t>
            </a:r>
            <a:r>
              <a:rPr lang="pt-BR" b="1" dirty="0">
                <a:solidFill>
                  <a:srgbClr val="FFD44B"/>
                </a:solidFill>
                <a:latin typeface="Calibri Light" panose="020F0302020204030204" pitchFamily="34" charset="0"/>
              </a:rPr>
              <a:t>(</a:t>
            </a:r>
            <a:r>
              <a:rPr lang="pt-BR" b="1" dirty="0" err="1">
                <a:solidFill>
                  <a:srgbClr val="FFD44B"/>
                </a:solidFill>
                <a:latin typeface="Calibri Light" panose="020F0302020204030204" pitchFamily="34" charset="0"/>
              </a:rPr>
              <a:t>Psi</a:t>
            </a:r>
            <a:r>
              <a:rPr lang="pt-BR" b="1" dirty="0">
                <a:solidFill>
                  <a:srgbClr val="FFD44B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87144" y="429081"/>
            <a:ext cx="8996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rgbClr val="FBC9ED"/>
                </a:solidFill>
                <a:latin typeface="+mj-lt"/>
              </a:rPr>
              <a:t>φ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C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 err="1">
                <a:latin typeface="+mj-lt"/>
              </a:rPr>
              <a:t>-C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>
                <a:latin typeface="+mj-lt"/>
              </a:rPr>
              <a:t>;</a:t>
            </a:r>
          </a:p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rgbClr val="FFD44B"/>
                </a:solidFill>
                <a:latin typeface="+mj-lt"/>
              </a:rPr>
              <a:t>ψ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</a:t>
            </a:r>
            <a:r>
              <a:rPr lang="pt-BR" dirty="0" err="1">
                <a:latin typeface="+mj-lt"/>
              </a:rPr>
              <a:t>N</a:t>
            </a:r>
            <a:r>
              <a:rPr lang="pt-BR" baseline="-25000" dirty="0" err="1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i+1</a:t>
            </a:r>
            <a:r>
              <a:rPr lang="pt-BR" dirty="0">
                <a:latin typeface="+mj-lt"/>
              </a:rPr>
              <a:t>;</a:t>
            </a:r>
          </a:p>
          <a:p>
            <a:pPr algn="ctr"/>
            <a:r>
              <a:rPr lang="pt-BR" dirty="0">
                <a:latin typeface="+mj-lt"/>
              </a:rPr>
              <a:t>O ângulo </a:t>
            </a:r>
            <a:r>
              <a:rPr lang="pt-BR" dirty="0" err="1">
                <a:latin typeface="+mj-lt"/>
              </a:rPr>
              <a:t>diedral</a:t>
            </a:r>
            <a:r>
              <a:rPr lang="pt-BR" dirty="0">
                <a:latin typeface="+mj-lt"/>
              </a:rPr>
              <a:t> </a:t>
            </a:r>
            <a:r>
              <a:rPr lang="el-GR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ω</a:t>
            </a:r>
            <a:r>
              <a:rPr lang="el-GR" dirty="0">
                <a:latin typeface="+mj-lt"/>
              </a:rPr>
              <a:t> </a:t>
            </a:r>
            <a:r>
              <a:rPr lang="pt-BR" dirty="0">
                <a:latin typeface="+mj-lt"/>
              </a:rPr>
              <a:t>para o resíduo i é definido por 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-C</a:t>
            </a:r>
            <a:r>
              <a:rPr lang="pt-BR" baseline="-25000" dirty="0">
                <a:latin typeface="+mj-lt"/>
              </a:rPr>
              <a:t>i-1</a:t>
            </a:r>
            <a:r>
              <a:rPr lang="pt-BR" dirty="0">
                <a:latin typeface="+mj-lt"/>
              </a:rPr>
              <a:t>-N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-C</a:t>
            </a:r>
            <a:r>
              <a:rPr lang="el-GR" dirty="0">
                <a:latin typeface="+mj-lt"/>
              </a:rPr>
              <a:t>α</a:t>
            </a:r>
            <a:r>
              <a:rPr lang="pt-BR" baseline="-25000" dirty="0">
                <a:latin typeface="+mj-lt"/>
              </a:rPr>
              <a:t>i</a:t>
            </a:r>
            <a:r>
              <a:rPr lang="pt-BR" dirty="0">
                <a:latin typeface="+mj-lt"/>
              </a:rPr>
              <a:t>. </a:t>
            </a:r>
            <a:r>
              <a:rPr lang="el-GR" dirty="0">
                <a:latin typeface="+mj-lt"/>
              </a:rPr>
              <a:t>ω </a:t>
            </a:r>
            <a:r>
              <a:rPr lang="pt-BR" dirty="0">
                <a:latin typeface="+mj-lt"/>
              </a:rPr>
              <a:t>(</a:t>
            </a:r>
            <a:r>
              <a:rPr lang="pt-BR" b="1" u="sng" dirty="0">
                <a:latin typeface="+mj-lt"/>
              </a:rPr>
              <a:t>quase</a:t>
            </a:r>
            <a:r>
              <a:rPr lang="pt-BR" dirty="0">
                <a:latin typeface="+mj-lt"/>
              </a:rPr>
              <a:t> sempre 180°); </a:t>
            </a:r>
          </a:p>
        </p:txBody>
      </p:sp>
      <p:sp>
        <p:nvSpPr>
          <p:cNvPr id="30" name="Cruz 29"/>
          <p:cNvSpPr/>
          <p:nvPr/>
        </p:nvSpPr>
        <p:spPr>
          <a:xfrm rot="2217306">
            <a:off x="5668977" y="2514138"/>
            <a:ext cx="319958" cy="319958"/>
          </a:xfrm>
          <a:prstGeom prst="plus">
            <a:avLst>
              <a:gd name="adj" fmla="val 46774"/>
            </a:avLst>
          </a:prstGeom>
          <a:solidFill>
            <a:srgbClr val="FF0000">
              <a:alpha val="43137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3" name="Seta para baixo 32"/>
          <p:cNvSpPr/>
          <p:nvPr/>
        </p:nvSpPr>
        <p:spPr>
          <a:xfrm rot="1940175">
            <a:off x="6159150" y="2117856"/>
            <a:ext cx="180000" cy="3600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5552085" y="1720365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ω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Omega</a:t>
            </a:r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794" y="1844506"/>
            <a:ext cx="6952053" cy="144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" y="4064194"/>
            <a:ext cx="4268059" cy="29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30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enovelar</a:t>
            </a:r>
            <a:r>
              <a:rPr lang="en-US" b="1" dirty="0"/>
              <a:t>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proteína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131805" y="824989"/>
            <a:ext cx="8896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A conformação da cadeia principal de um determinado resíduo pode ser descrita em termos de dois parâmetros, convenientemente representados em termos de um sistema de coordenadas bidimensional (</a:t>
            </a:r>
            <a:r>
              <a:rPr lang="en-US" dirty="0"/>
              <a:t>ϕ, ψ</a:t>
            </a:r>
            <a:r>
              <a:rPr lang="pt-BR" dirty="0">
                <a:latin typeface="+mj-lt"/>
              </a:rPr>
              <a:t>).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definição</a:t>
            </a:r>
            <a:r>
              <a:rPr lang="en-US" dirty="0">
                <a:latin typeface="+mj-lt"/>
              </a:rPr>
              <a:t>, ambos ϕ e ψ </a:t>
            </a:r>
            <a:r>
              <a:rPr lang="en-US" dirty="0" err="1">
                <a:latin typeface="+mj-lt"/>
              </a:rPr>
              <a:t>variam</a:t>
            </a:r>
            <a:r>
              <a:rPr lang="en-US" dirty="0">
                <a:latin typeface="+mj-lt"/>
              </a:rPr>
              <a:t> entre -180</a:t>
            </a:r>
            <a:r>
              <a:rPr lang="en-US" baseline="30000" dirty="0">
                <a:latin typeface="+mj-lt"/>
              </a:rPr>
              <a:t>o</a:t>
            </a:r>
            <a:r>
              <a:rPr lang="en-US" dirty="0">
                <a:latin typeface="+mj-lt"/>
              </a:rPr>
              <a:t> e +180</a:t>
            </a:r>
            <a:r>
              <a:rPr lang="en-US" baseline="30000" dirty="0">
                <a:latin typeface="+mj-lt"/>
              </a:rPr>
              <a:t>o</a:t>
            </a:r>
            <a:r>
              <a:rPr lang="en-US" dirty="0">
                <a:latin typeface="+mj-lt"/>
              </a:rPr>
              <a:t>.</a:t>
            </a:r>
            <a:endParaRPr lang="pt-BR" dirty="0"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2" y="824995"/>
            <a:ext cx="8696393" cy="59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1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cuidado</a:t>
            </a:r>
            <a:r>
              <a:rPr lang="en-US" b="1" dirty="0"/>
              <a:t> com </a:t>
            </a:r>
            <a:r>
              <a:rPr lang="en-US" b="1" dirty="0" err="1"/>
              <a:t>os</a:t>
            </a:r>
            <a:r>
              <a:rPr lang="en-US" b="1" dirty="0"/>
              <a:t> “</a:t>
            </a:r>
            <a:r>
              <a:rPr lang="en-US" b="1" i="1" dirty="0"/>
              <a:t>clashes</a:t>
            </a:r>
            <a:r>
              <a:rPr lang="en-US" b="1" dirty="0"/>
              <a:t>”</a:t>
            </a: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288325" y="758049"/>
            <a:ext cx="859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Todavia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um </a:t>
            </a:r>
            <a:r>
              <a:rPr lang="en-US" dirty="0" err="1">
                <a:latin typeface="+mj-lt"/>
              </a:rPr>
              <a:t>peptídeo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ângulo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ϕ e ψ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restritos</a:t>
            </a:r>
            <a:r>
              <a:rPr lang="en-US" dirty="0">
                <a:latin typeface="+mj-lt"/>
              </a:rPr>
              <a:t>.</a:t>
            </a:r>
            <a:endParaRPr lang="pt-BR" dirty="0">
              <a:latin typeface="+mj-lt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2378" y="1368534"/>
            <a:ext cx="8995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Nem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todos</a:t>
            </a:r>
            <a:r>
              <a:rPr lang="en-US" dirty="0">
                <a:latin typeface="+mj-lt"/>
              </a:rPr>
              <a:t> ϕ </a:t>
            </a:r>
            <a:r>
              <a:rPr lang="en-US" dirty="0" err="1">
                <a:latin typeface="+mj-lt"/>
              </a:rPr>
              <a:t>eψ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são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possíveis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esteroquimicamente</a:t>
            </a:r>
            <a:r>
              <a:rPr lang="en-US" dirty="0">
                <a:latin typeface="+mj-lt"/>
              </a:rPr>
              <a:t>, dados que </a:t>
            </a:r>
            <a:r>
              <a:rPr lang="en-US" dirty="0" err="1">
                <a:latin typeface="+mj-lt"/>
              </a:rPr>
              <a:t>vários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levam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impedimento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estérico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forças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eletrostáticas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transientes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não-específicas</a:t>
            </a:r>
            <a:r>
              <a:rPr lang="en-US" dirty="0">
                <a:latin typeface="+mj-lt"/>
              </a:rPr>
              <a:t> = van der Waals).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80" y="2038215"/>
            <a:ext cx="4268094" cy="291962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83906" y="2095809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BC9ED"/>
                </a:solidFill>
                <a:latin typeface="Calibri Light" panose="020F0302020204030204" pitchFamily="34" charset="0"/>
              </a:rPr>
              <a:t>Φ</a:t>
            </a:r>
            <a:r>
              <a:rPr lang="pt-BR" sz="2400" dirty="0">
                <a:solidFill>
                  <a:srgbClr val="FBC9ED"/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rgbClr val="FBC9ED"/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rgbClr val="FBC9ED"/>
                </a:solidFill>
                <a:latin typeface="Calibri Light" panose="020F0302020204030204" pitchFamily="34" charset="0"/>
              </a:rPr>
              <a:t>Phi</a:t>
            </a:r>
            <a:r>
              <a:rPr lang="pt-BR" dirty="0">
                <a:solidFill>
                  <a:srgbClr val="FBC9ED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665668" y="2484820"/>
            <a:ext cx="870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D44B"/>
                </a:solidFill>
                <a:latin typeface="Calibri Light" panose="020F0302020204030204" pitchFamily="34" charset="0"/>
              </a:rPr>
              <a:t>ψ</a:t>
            </a:r>
            <a:r>
              <a:rPr lang="pt-BR" sz="2400" dirty="0">
                <a:solidFill>
                  <a:srgbClr val="FFD44B"/>
                </a:solidFill>
                <a:latin typeface="Calibri Light" panose="020F0302020204030204" pitchFamily="34" charset="0"/>
              </a:rPr>
              <a:t> </a:t>
            </a:r>
            <a:r>
              <a:rPr lang="pt-BR" dirty="0">
                <a:solidFill>
                  <a:srgbClr val="FFD44B"/>
                </a:solidFill>
                <a:latin typeface="Calibri Light" panose="020F0302020204030204" pitchFamily="34" charset="0"/>
              </a:rPr>
              <a:t>(</a:t>
            </a:r>
            <a:r>
              <a:rPr lang="pt-BR" dirty="0" err="1">
                <a:solidFill>
                  <a:srgbClr val="FFD44B"/>
                </a:solidFill>
                <a:latin typeface="Calibri Light" panose="020F0302020204030204" pitchFamily="34" charset="0"/>
              </a:rPr>
              <a:t>Psi</a:t>
            </a:r>
            <a:r>
              <a:rPr lang="pt-BR" dirty="0">
                <a:solidFill>
                  <a:srgbClr val="FFD44B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00" y="2038215"/>
            <a:ext cx="4268059" cy="2919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6281357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16" name="Picture 2" descr="G N Ramachandr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/>
          <p:cNvSpPr/>
          <p:nvPr/>
        </p:nvSpPr>
        <p:spPr>
          <a:xfrm>
            <a:off x="2906979" y="5233819"/>
            <a:ext cx="5044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O </a:t>
            </a:r>
            <a:r>
              <a:rPr lang="en-US" dirty="0" err="1">
                <a:latin typeface="+mj-lt"/>
              </a:rPr>
              <a:t>primeiro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mapeamento</a:t>
            </a:r>
            <a:r>
              <a:rPr lang="en-US" dirty="0">
                <a:latin typeface="+mj-lt"/>
              </a:rPr>
              <a:t> das </a:t>
            </a:r>
            <a:r>
              <a:rPr lang="en-US" dirty="0" err="1">
                <a:latin typeface="+mj-lt"/>
              </a:rPr>
              <a:t>combinações</a:t>
            </a:r>
            <a:r>
              <a:rPr lang="en-US" dirty="0">
                <a:latin typeface="+mj-lt"/>
              </a:rPr>
              <a:t> de </a:t>
            </a:r>
            <a:r>
              <a:rPr lang="en-US" dirty="0"/>
              <a:t>ϕ e ψ </a:t>
            </a:r>
            <a:r>
              <a:rPr lang="en-US" dirty="0" err="1">
                <a:latin typeface="+mj-lt"/>
              </a:rPr>
              <a:t>mais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prováveis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feito</a:t>
            </a:r>
            <a:r>
              <a:rPr lang="en-US" dirty="0">
                <a:latin typeface="+mj-lt"/>
              </a:rPr>
              <a:t> logo </a:t>
            </a:r>
            <a:r>
              <a:rPr lang="en-US" dirty="0" err="1">
                <a:latin typeface="+mj-lt"/>
              </a:rPr>
              <a:t>após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determinação</a:t>
            </a:r>
            <a:r>
              <a:rPr lang="en-US" dirty="0">
                <a:latin typeface="+mj-lt"/>
              </a:rPr>
              <a:t> experimental da </a:t>
            </a:r>
            <a:r>
              <a:rPr lang="en-US" dirty="0" err="1">
                <a:latin typeface="+mj-lt"/>
              </a:rPr>
              <a:t>primeira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estrutura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protéica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mioglobina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em</a:t>
            </a:r>
            <a:r>
              <a:rPr lang="en-US" dirty="0">
                <a:latin typeface="+mj-lt"/>
              </a:rPr>
              <a:t> 1960)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8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" y="1331074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/>
              <a:t>Ramachandran Plot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1357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G N Ramachand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230" y="846161"/>
            <a:ext cx="3575222" cy="4083622"/>
          </a:xfrm>
        </p:spPr>
        <p:txBody>
          <a:bodyPr>
            <a:normAutofit/>
          </a:bodyPr>
          <a:lstStyle/>
          <a:p>
            <a:r>
              <a:rPr lang="pt-BR" sz="1600" dirty="0"/>
              <a:t>Contornos para regiões </a:t>
            </a:r>
            <a:r>
              <a:rPr lang="pt-BR" sz="1600" dirty="0" err="1"/>
              <a:t>conformacionais</a:t>
            </a:r>
            <a:r>
              <a:rPr lang="pt-BR" sz="1600" dirty="0"/>
              <a:t> para o caso geral (exceto </a:t>
            </a:r>
            <a:r>
              <a:rPr lang="pt-BR" sz="1600" dirty="0" err="1"/>
              <a:t>Gly</a:t>
            </a:r>
            <a:r>
              <a:rPr lang="pt-BR" sz="1600" dirty="0"/>
              <a:t> e Pro)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65033" y="1719606"/>
            <a:ext cx="10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Favoured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53822" y="2408895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Allowed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698405" y="3639023"/>
            <a:ext cx="113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</a:rPr>
              <a:t>Forbidden</a:t>
            </a:r>
            <a:endParaRPr lang="pt-BR" b="1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2918" y="3003468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Generously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Allowed</a:t>
            </a:r>
            <a:endParaRPr lang="pt-B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ector de seta reta 7"/>
          <p:cNvCxnSpPr>
            <a:stCxn id="24" idx="1"/>
          </p:cNvCxnSpPr>
          <p:nvPr/>
        </p:nvCxnSpPr>
        <p:spPr>
          <a:xfrm flipH="1">
            <a:off x="1601527" y="3188140"/>
            <a:ext cx="451391" cy="4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4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88512" y="836712"/>
            <a:ext cx="5687944" cy="5805008"/>
            <a:chOff x="35224" y="925286"/>
            <a:chExt cx="5275460" cy="5384034"/>
          </a:xfrm>
        </p:grpSpPr>
        <p:pic>
          <p:nvPicPr>
            <p:cNvPr id="3" name="Picture 2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47864" y="116632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/>
                <a:cs typeface="Times New Roman"/>
              </a:rPr>
              <a:t>Restrições em </a:t>
            </a:r>
            <a:r>
              <a:rPr lang="pt-BR" dirty="0" err="1">
                <a:latin typeface="Times New Roman"/>
                <a:cs typeface="Times New Roman"/>
              </a:rPr>
              <a:t>Psi</a:t>
            </a:r>
            <a:r>
              <a:rPr lang="pt-BR" dirty="0">
                <a:latin typeface="Times New Roman"/>
                <a:cs typeface="Times New Roman"/>
              </a:rPr>
              <a:t> (</a:t>
            </a:r>
            <a:r>
              <a:rPr lang="pt-BR" dirty="0" err="1">
                <a:latin typeface="Times New Roman"/>
                <a:cs typeface="Times New Roman"/>
              </a:rPr>
              <a:t>Ψ</a:t>
            </a:r>
            <a:r>
              <a:rPr lang="pt-BR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8" name="Picture 17" descr="psi-definition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8"/>
            <a:ext cx="2539876" cy="199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rved Down Arrow 25"/>
          <p:cNvSpPr/>
          <p:nvPr/>
        </p:nvSpPr>
        <p:spPr bwMode="auto">
          <a:xfrm rot="3008099">
            <a:off x="1467976" y="1455770"/>
            <a:ext cx="434475" cy="18319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91680" y="1156149"/>
            <a:ext cx="32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Times New Roman"/>
                <a:cs typeface="Times New Roman"/>
              </a:rPr>
              <a:t>ψ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3318304" y="3284984"/>
            <a:ext cx="528614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059832" y="4581128"/>
            <a:ext cx="5544616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178" y="338189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Conflito entre N1 e N4</a:t>
            </a:r>
          </a:p>
        </p:txBody>
      </p:sp>
      <p:sp>
        <p:nvSpPr>
          <p:cNvPr id="33" name="Left Brace 32"/>
          <p:cNvSpPr/>
          <p:nvPr/>
        </p:nvSpPr>
        <p:spPr bwMode="auto">
          <a:xfrm>
            <a:off x="2843808" y="3284984"/>
            <a:ext cx="144016" cy="576064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544" y="499450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Conflito entre R e N4</a:t>
            </a:r>
          </a:p>
        </p:txBody>
      </p:sp>
      <p:sp>
        <p:nvSpPr>
          <p:cNvPr id="35" name="Left Brace 34"/>
          <p:cNvSpPr/>
          <p:nvPr/>
        </p:nvSpPr>
        <p:spPr bwMode="auto">
          <a:xfrm>
            <a:off x="2771800" y="4581128"/>
            <a:ext cx="140390" cy="1224136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1768" y="2492896"/>
            <a:ext cx="91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Times New Roman"/>
                <a:cs typeface="Times New Roman"/>
              </a:rPr>
              <a:t>ψ</a:t>
            </a:r>
            <a:r>
              <a:rPr lang="pt-BR" sz="1600" dirty="0">
                <a:latin typeface="Times New Roman"/>
                <a:cs typeface="Times New Roman"/>
              </a:rPr>
              <a:t> = +85º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892302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1663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/>
                <a:cs typeface="Times New Roman"/>
              </a:rPr>
              <a:t>Restrições em </a:t>
            </a:r>
            <a:r>
              <a:rPr lang="pt-BR" dirty="0" err="1">
                <a:latin typeface="Times New Roman"/>
                <a:cs typeface="Times New Roman"/>
              </a:rPr>
              <a:t>Phi</a:t>
            </a:r>
            <a:r>
              <a:rPr lang="pt-BR" dirty="0">
                <a:latin typeface="Times New Roman"/>
                <a:cs typeface="Times New Roman"/>
              </a:rPr>
              <a:t> (</a:t>
            </a:r>
            <a:r>
              <a:rPr lang="pt-BR" dirty="0" err="1">
                <a:latin typeface="Times New Roman"/>
                <a:cs typeface="Times New Roman"/>
              </a:rPr>
              <a:t>ϕ</a:t>
            </a:r>
            <a:r>
              <a:rPr lang="pt-BR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88512" y="648328"/>
            <a:ext cx="5687944" cy="5805008"/>
            <a:chOff x="35224" y="925286"/>
            <a:chExt cx="5275460" cy="5384034"/>
          </a:xfrm>
        </p:grpSpPr>
        <p:pic>
          <p:nvPicPr>
            <p:cNvPr id="4" name="Picture 3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3318304" y="3096600"/>
            <a:ext cx="528614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59832" y="4392744"/>
            <a:ext cx="5544616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5994158" y="6183307"/>
            <a:ext cx="180020" cy="576064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648866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Conflito entre C1 e </a:t>
            </a:r>
            <a:r>
              <a:rPr lang="pt-BR" dirty="0" err="1"/>
              <a:t>R</a:t>
            </a:r>
            <a:endParaRPr lang="pt-BR" dirty="0"/>
          </a:p>
        </p:txBody>
      </p:sp>
      <p:sp>
        <p:nvSpPr>
          <p:cNvPr id="13" name="Left Brace 12"/>
          <p:cNvSpPr/>
          <p:nvPr/>
        </p:nvSpPr>
        <p:spPr bwMode="auto">
          <a:xfrm rot="16200000">
            <a:off x="7507239" y="5750352"/>
            <a:ext cx="250215" cy="1224136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6" name="Picture 15" descr="phi-definition-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7629"/>
            <a:ext cx="2376264" cy="254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572000" y="648866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Conflito entre C1 e C4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87630" y="1959711"/>
            <a:ext cx="306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latin typeface="Times New Roman"/>
                <a:cs typeface="Times New Roman"/>
              </a:rPr>
              <a:t>ϕ</a:t>
            </a:r>
            <a:endParaRPr lang="en-US" dirty="0"/>
          </a:p>
        </p:txBody>
      </p:sp>
      <p:sp>
        <p:nvSpPr>
          <p:cNvPr id="22" name="Curved Down Arrow 21"/>
          <p:cNvSpPr/>
          <p:nvPr/>
        </p:nvSpPr>
        <p:spPr bwMode="auto">
          <a:xfrm rot="7869672" flipV="1">
            <a:off x="1313898" y="2267098"/>
            <a:ext cx="434475" cy="18319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131" y="2989309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latin typeface="Times New Roman"/>
                <a:cs typeface="Times New Roman"/>
              </a:rPr>
              <a:t>ϕ</a:t>
            </a:r>
            <a:r>
              <a:rPr lang="pt-BR" sz="1600" dirty="0">
                <a:latin typeface="Times New Roman"/>
                <a:cs typeface="Times New Roman"/>
              </a:rPr>
              <a:t> = -80º</a:t>
            </a:r>
            <a:endParaRPr lang="pt-BR" sz="1600" dirty="0"/>
          </a:p>
        </p:txBody>
      </p:sp>
      <p:sp>
        <p:nvSpPr>
          <p:cNvPr id="25" name="Rectangle 24"/>
          <p:cNvSpPr/>
          <p:nvPr/>
        </p:nvSpPr>
        <p:spPr bwMode="auto">
          <a:xfrm rot="16200000">
            <a:off x="3331639" y="3013174"/>
            <a:ext cx="5433048" cy="79209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6200000">
            <a:off x="4906484" y="2806490"/>
            <a:ext cx="5451723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70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2368" y="1008368"/>
            <a:ext cx="5687944" cy="5805008"/>
            <a:chOff x="35224" y="925286"/>
            <a:chExt cx="5275460" cy="5384034"/>
          </a:xfrm>
        </p:grpSpPr>
        <p:pic>
          <p:nvPicPr>
            <p:cNvPr id="3" name="Picture 2" descr="Screen shot 2012-04-24 at 11.24.58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494"/>
            <a:stretch/>
          </p:blipFill>
          <p:spPr>
            <a:xfrm>
              <a:off x="35496" y="925286"/>
              <a:ext cx="5275188" cy="53158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 rot="16200000">
              <a:off x="-36512" y="3212976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723984" y="6021288"/>
              <a:ext cx="432048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8462" y="3320453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45219" y="5967424"/>
              <a:ext cx="367525" cy="314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(º)</a:t>
              </a: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2022160" y="3456640"/>
            <a:ext cx="5286149" cy="576064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63688" y="4752784"/>
            <a:ext cx="5544616" cy="1224136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16200000">
            <a:off x="2035495" y="3373214"/>
            <a:ext cx="5433048" cy="792090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3610340" y="3166530"/>
            <a:ext cx="5451723" cy="1224136"/>
          </a:xfrm>
          <a:prstGeom prst="rect">
            <a:avLst/>
          </a:prstGeom>
          <a:pattFill prst="pct75">
            <a:fgClr>
              <a:srgbClr val="FF0000"/>
            </a:fgClr>
            <a:bgClr>
              <a:prstClr val="white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4463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/>
                <a:cs typeface="Times New Roman"/>
              </a:rPr>
              <a:t>Interações 1,4 Limitam o Espaço Conformacional da Cadeia Principal</a:t>
            </a:r>
          </a:p>
        </p:txBody>
      </p:sp>
    </p:spTree>
    <p:extLst>
      <p:ext uri="{BB962C8B-B14F-4D97-AF65-F5344CB8AC3E}">
        <p14:creationId xmlns:p14="http://schemas.microsoft.com/office/powerpoint/2010/main" val="421597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" y="1331074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/>
              <a:t>Ramachandran Plot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6281357" y="6596390"/>
            <a:ext cx="28626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>
                <a:latin typeface="+mj-lt"/>
              </a:rPr>
              <a:t>Gopalasamudram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Narayana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Iyer</a:t>
            </a:r>
            <a:r>
              <a:rPr lang="pt-BR" sz="1100" dirty="0">
                <a:latin typeface="+mj-lt"/>
              </a:rPr>
              <a:t> </a:t>
            </a:r>
            <a:r>
              <a:rPr lang="pt-BR" sz="1100" dirty="0" err="1">
                <a:latin typeface="+mj-lt"/>
              </a:rPr>
              <a:t>Ramachandran</a:t>
            </a:r>
            <a:endParaRPr lang="pt-BR" sz="1100" dirty="0">
              <a:latin typeface="+mj-lt"/>
            </a:endParaRPr>
          </a:p>
        </p:txBody>
      </p:sp>
      <p:pic>
        <p:nvPicPr>
          <p:cNvPr id="3074" name="Picture 2" descr="G N Ramachandr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94" y="5008546"/>
            <a:ext cx="1130504" cy="1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84230" y="846161"/>
            <a:ext cx="3575222" cy="4083622"/>
          </a:xfrm>
        </p:spPr>
        <p:txBody>
          <a:bodyPr>
            <a:normAutofit/>
          </a:bodyPr>
          <a:lstStyle/>
          <a:p>
            <a:r>
              <a:rPr lang="pt-BR" sz="1600" dirty="0"/>
              <a:t>Contornos para regiões </a:t>
            </a:r>
            <a:r>
              <a:rPr lang="pt-BR" sz="1600" dirty="0" err="1"/>
              <a:t>conformacionais</a:t>
            </a:r>
            <a:r>
              <a:rPr lang="pt-BR" sz="1600" dirty="0"/>
              <a:t> para o caso geral (exceto </a:t>
            </a:r>
            <a:r>
              <a:rPr lang="pt-BR" sz="1600" dirty="0" err="1"/>
              <a:t>Gly</a:t>
            </a:r>
            <a:r>
              <a:rPr lang="pt-BR" sz="1600" dirty="0"/>
              <a:t> e Pro)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65033" y="1719606"/>
            <a:ext cx="105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Favoured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53822" y="2408895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+mj-lt"/>
              </a:rPr>
              <a:t>Allowed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698405" y="3639023"/>
            <a:ext cx="113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latin typeface="+mj-lt"/>
              </a:rPr>
              <a:t>Forbidden</a:t>
            </a:r>
            <a:endParaRPr lang="pt-BR" b="1" dirty="0">
              <a:latin typeface="+mj-lt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52918" y="3003468"/>
            <a:ext cx="199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Generously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Allowed</a:t>
            </a:r>
            <a:endParaRPr lang="pt-B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" name="Conector de seta reta 7"/>
          <p:cNvCxnSpPr>
            <a:stCxn id="24" idx="1"/>
          </p:cNvCxnSpPr>
          <p:nvPr/>
        </p:nvCxnSpPr>
        <p:spPr>
          <a:xfrm flipH="1">
            <a:off x="1601527" y="3188140"/>
            <a:ext cx="451391" cy="4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267734" y="5774592"/>
            <a:ext cx="7613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Na verdade, conforme originalmente por </a:t>
            </a:r>
            <a:r>
              <a:rPr lang="pt-BR" dirty="0" err="1">
                <a:latin typeface="+mj-lt"/>
              </a:rPr>
              <a:t>Ramachandram</a:t>
            </a:r>
            <a:r>
              <a:rPr lang="pt-BR" dirty="0">
                <a:latin typeface="+mj-lt"/>
              </a:rPr>
              <a:t> (1968), apenas cerca de um terço do espaço ϕ/ψ é </a:t>
            </a:r>
            <a:r>
              <a:rPr lang="pt-BR" dirty="0" err="1">
                <a:latin typeface="+mj-lt"/>
              </a:rPr>
              <a:t>estereoquimicamente</a:t>
            </a:r>
            <a:r>
              <a:rPr lang="pt-BR" dirty="0">
                <a:latin typeface="+mj-lt"/>
              </a:rPr>
              <a:t> acessível.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15" y="1315877"/>
            <a:ext cx="4358649" cy="4197105"/>
          </a:xfrm>
          <a:prstGeom prst="rect">
            <a:avLst/>
          </a:prstGeom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6116470" y="97568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60 anos depois...</a:t>
            </a:r>
          </a:p>
        </p:txBody>
      </p:sp>
    </p:spTree>
    <p:extLst>
      <p:ext uri="{BB962C8B-B14F-4D97-AF65-F5344CB8AC3E}">
        <p14:creationId xmlns:p14="http://schemas.microsoft.com/office/powerpoint/2010/main" val="9531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2-04-21 at 17.49.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31" y="5134900"/>
            <a:ext cx="2232248" cy="1659604"/>
          </a:xfrm>
          <a:prstGeom prst="rect">
            <a:avLst/>
          </a:prstGeom>
        </p:spPr>
      </p:pic>
      <p:pic>
        <p:nvPicPr>
          <p:cNvPr id="15" name="Picture 14" descr="Screen shot 2012-04-21 at 17.47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6" y="5187119"/>
            <a:ext cx="1946924" cy="13819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46159" y="423074"/>
            <a:ext cx="4316910" cy="4588187"/>
            <a:chOff x="4848972" y="1484784"/>
            <a:chExt cx="4316910" cy="4588187"/>
          </a:xfrm>
        </p:grpSpPr>
        <p:pic>
          <p:nvPicPr>
            <p:cNvPr id="3" name="Picture 2" descr="pro-rama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602" y="1844824"/>
              <a:ext cx="4145280" cy="39380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4756158" y="3571939"/>
              <a:ext cx="5549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/>
                  <a:ea typeface="Lucida Grande"/>
                  <a:cs typeface="Times New Roman"/>
                </a:rPr>
                <a:t>ψ(º)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913068" y="5703639"/>
              <a:ext cx="5325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/>
                  <a:ea typeface="Lucida Grande"/>
                  <a:cs typeface="Times New Roman"/>
                </a:rPr>
                <a:t>ϕ</a:t>
              </a:r>
              <a:r>
                <a:rPr lang="en-US" dirty="0">
                  <a:latin typeface="Times New Roman"/>
                  <a:ea typeface="Lucida Grande"/>
                  <a:cs typeface="Times New Roman"/>
                </a:rPr>
                <a:t>(º)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90341" y="1484784"/>
              <a:ext cx="839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Prolina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672" y="402653"/>
            <a:ext cx="4305723" cy="4662206"/>
            <a:chOff x="1276181" y="1896417"/>
            <a:chExt cx="4305723" cy="4662206"/>
          </a:xfrm>
        </p:grpSpPr>
        <p:pic>
          <p:nvPicPr>
            <p:cNvPr id="8" name="Picture 7" descr="gly-ram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528" y="2259353"/>
              <a:ext cx="4151376" cy="39105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1183367" y="3987191"/>
              <a:ext cx="5549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/>
                  <a:ea typeface="Lucida Grande"/>
                  <a:cs typeface="Times New Roman"/>
                </a:rPr>
                <a:t>ψ(º)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03465" y="6189291"/>
              <a:ext cx="53251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Times New Roman"/>
                  <a:ea typeface="Lucida Grande"/>
                  <a:cs typeface="Times New Roman"/>
                </a:rPr>
                <a:t>ϕ</a:t>
              </a:r>
              <a:r>
                <a:rPr lang="en-US" dirty="0">
                  <a:latin typeface="Times New Roman"/>
                  <a:ea typeface="Lucida Grande"/>
                  <a:cs typeface="Times New Roman"/>
                </a:rPr>
                <a:t>(º)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0795" y="1896417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Glicina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98387" y="6071004"/>
            <a:ext cx="50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3220" y="5851792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Gly</a:t>
            </a:r>
            <a:endParaRPr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580727" y="0"/>
            <a:ext cx="8563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Ramachandran Plot: </a:t>
            </a:r>
            <a:r>
              <a:rPr lang="en-US" sz="1600" b="1" dirty="0" err="1">
                <a:solidFill>
                  <a:schemeClr val="accent1"/>
                </a:solidFill>
              </a:rPr>
              <a:t>Prolina</a:t>
            </a:r>
            <a:r>
              <a:rPr lang="en-US" sz="1600" b="1" dirty="0">
                <a:solidFill>
                  <a:schemeClr val="accent1"/>
                </a:solidFill>
              </a:rPr>
              <a:t> e </a:t>
            </a:r>
            <a:r>
              <a:rPr lang="en-US" sz="1600" b="1" dirty="0" err="1">
                <a:solidFill>
                  <a:schemeClr val="accent1"/>
                </a:solidFill>
              </a:rPr>
              <a:t>Glicina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são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excessões</a:t>
            </a:r>
            <a:endParaRPr lang="pt-BR" sz="1600" b="1" dirty="0">
              <a:solidFill>
                <a:schemeClr val="accent1"/>
              </a:solidFill>
            </a:endParaRPr>
          </a:p>
        </p:txBody>
      </p:sp>
      <p:sp>
        <p:nvSpPr>
          <p:cNvPr id="18" name="Seta para baixo 17"/>
          <p:cNvSpPr/>
          <p:nvPr/>
        </p:nvSpPr>
        <p:spPr bwMode="auto">
          <a:xfrm rot="10800000">
            <a:off x="5927731" y="4693828"/>
            <a:ext cx="576064" cy="648072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SFI5853 - 2023</a:t>
            </a:r>
            <a:endParaRPr lang="pt-BR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6" y="2524134"/>
            <a:ext cx="8079593" cy="339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37888" y="1368075"/>
            <a:ext cx="82253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Propriedades </a:t>
            </a:r>
            <a:r>
              <a:rPr lang="pt-BR" sz="2400" b="1" dirty="0" err="1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conformacionais</a:t>
            </a:r>
            <a:r>
              <a:rPr lang="pt-BR" sz="2400" b="1" dirty="0">
                <a:solidFill>
                  <a:srgbClr val="5B9BD5">
                    <a:lumMod val="75000"/>
                  </a:srgbClr>
                </a:solidFill>
                <a:latin typeface="Calibri Light" panose="020F0302020204030204"/>
                <a:ea typeface="+mj-ea"/>
                <a:cs typeface="+mj-cs"/>
              </a:rPr>
              <a:t> de uma cadeia polipeptídica e de suas cadeias laterais</a:t>
            </a:r>
          </a:p>
        </p:txBody>
      </p:sp>
    </p:spTree>
    <p:extLst>
      <p:ext uri="{BB962C8B-B14F-4D97-AF65-F5344CB8AC3E}">
        <p14:creationId xmlns:p14="http://schemas.microsoft.com/office/powerpoint/2010/main" val="32436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" y="1916119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3124200" y="1981200"/>
            <a:ext cx="54864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04800" y="1981200"/>
            <a:ext cx="17526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8" y="116632"/>
            <a:ext cx="8869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Arial" charset="0"/>
              </a:rPr>
              <a:t>Estrutura Secundária = Enovelamento </a:t>
            </a:r>
            <a:r>
              <a:rPr lang="pt-BR" sz="3200" u="sng" dirty="0">
                <a:solidFill>
                  <a:schemeClr val="tx2"/>
                </a:solidFill>
                <a:latin typeface="Arial" charset="0"/>
              </a:rPr>
              <a:t>local</a:t>
            </a:r>
            <a:r>
              <a:rPr lang="pt-BR" sz="3200" dirty="0">
                <a:solidFill>
                  <a:schemeClr val="tx2"/>
                </a:solidFill>
                <a:latin typeface="Arial" charset="0"/>
              </a:rPr>
              <a:t> e Forma Regular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506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1002" y="679303"/>
            <a:ext cx="8841996" cy="4467225"/>
          </a:xfrm>
        </p:spPr>
        <p:txBody>
          <a:bodyPr/>
          <a:lstStyle/>
          <a:p>
            <a:r>
              <a:rPr lang="pt-BR" dirty="0"/>
              <a:t>Os ângulos ϕ e ψ são restritos; se repetidos, sistematicamente, para todos os resíduos dentro de um trecho do </a:t>
            </a:r>
            <a:r>
              <a:rPr lang="pt-BR" dirty="0" err="1"/>
              <a:t>polipeptideo</a:t>
            </a:r>
            <a:r>
              <a:rPr lang="pt-BR" dirty="0"/>
              <a:t>, o resultado será inevitavelmente uma hélice.</a:t>
            </a:r>
          </a:p>
          <a:p>
            <a:r>
              <a:rPr lang="pt-BR" dirty="0"/>
              <a:t>Teoricamente, um número infinito de tipos de hélice é possível, dependendo da combinação de ϕ e ψ, porém alguns são mais favoráveis!</a:t>
            </a:r>
          </a:p>
          <a:p>
            <a:r>
              <a:rPr lang="pt-BR" dirty="0"/>
              <a:t>Estas podem ser convenientemente caracterizadas por dois parâmetros, n e d (ou p). </a:t>
            </a:r>
          </a:p>
          <a:p>
            <a:r>
              <a:rPr lang="pt-BR" dirty="0"/>
              <a:t>n = número de resíduos por volta helicoidal e p = deslocamento no eixo helicoidal por resíduo. O sinal em n indica a mão.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51008" y="6259814"/>
            <a:ext cx="27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Ligação H: i -&gt; i+4</a:t>
            </a:r>
          </a:p>
          <a:p>
            <a:pPr algn="ctr"/>
            <a:r>
              <a:rPr lang="pt-BR" sz="1400" dirty="0"/>
              <a:t>(empacotamento mais favorável)</a:t>
            </a:r>
          </a:p>
        </p:txBody>
      </p:sp>
      <p:pic>
        <p:nvPicPr>
          <p:cNvPr id="7" name="Picture 7" descr="alfa-hel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3" y="2934275"/>
            <a:ext cx="1742799" cy="332554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73213" y="3848675"/>
            <a:ext cx="341193" cy="109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3" descr="Screen shot 2012-04-24 at 11.26.20.png">
            <a:extLst>
              <a:ext uri="{FF2B5EF4-FFF2-40B4-BE49-F238E27FC236}">
                <a16:creationId xmlns:a16="http://schemas.microsoft.com/office/drawing/2014/main" id="{E8E52092-3239-40FA-83FE-3C1F69657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/>
          <a:stretch/>
        </p:blipFill>
        <p:spPr>
          <a:xfrm>
            <a:off x="3029106" y="3058049"/>
            <a:ext cx="5541693" cy="363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2902" y="729510"/>
            <a:ext cx="8841996" cy="4467225"/>
          </a:xfrm>
        </p:spPr>
        <p:txBody>
          <a:bodyPr/>
          <a:lstStyle/>
          <a:p>
            <a:r>
              <a:rPr lang="pt-BR" dirty="0"/>
              <a:t>Aquelas que são mais importantes no caso de proteínas globulares correspondem a </a:t>
            </a:r>
            <a:r>
              <a:rPr lang="en-US" b="1" dirty="0">
                <a:solidFill>
                  <a:srgbClr val="FF0000"/>
                </a:solidFill>
              </a:rPr>
              <a:t>α-</a:t>
            </a:r>
            <a:r>
              <a:rPr lang="en-US" b="1" dirty="0" err="1">
                <a:solidFill>
                  <a:srgbClr val="FF0000"/>
                </a:solidFill>
              </a:rPr>
              <a:t>hélice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(ϕ ≈ -63</a:t>
            </a:r>
            <a:r>
              <a:rPr lang="en-US" baseline="30000" dirty="0"/>
              <a:t>o</a:t>
            </a:r>
            <a:r>
              <a:rPr lang="en-US" dirty="0"/>
              <a:t>, ψ ≈ -42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 = +3.6, </a:t>
            </a:r>
            <a:r>
              <a:rPr lang="en-US" i="1" dirty="0"/>
              <a:t>d</a:t>
            </a:r>
            <a:r>
              <a:rPr lang="en-US" dirty="0"/>
              <a:t> = 1.5Å) e a </a:t>
            </a:r>
            <a:r>
              <a:rPr lang="en-US" b="1" dirty="0" err="1">
                <a:solidFill>
                  <a:srgbClr val="FF0000"/>
                </a:solidFill>
              </a:rPr>
              <a:t>fita</a:t>
            </a:r>
            <a:r>
              <a:rPr lang="en-US" b="1" dirty="0">
                <a:solidFill>
                  <a:srgbClr val="FF0000"/>
                </a:solidFill>
              </a:rPr>
              <a:t>-β</a:t>
            </a:r>
            <a:r>
              <a:rPr lang="en-US" dirty="0"/>
              <a:t> (ϕ ≈ -120</a:t>
            </a:r>
            <a:r>
              <a:rPr lang="en-US" baseline="30000" dirty="0"/>
              <a:t>o</a:t>
            </a:r>
            <a:r>
              <a:rPr lang="en-US" dirty="0"/>
              <a:t> and ψ ≈ +135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 = -2.3, </a:t>
            </a:r>
            <a:r>
              <a:rPr lang="en-US" i="1" dirty="0"/>
              <a:t>d</a:t>
            </a:r>
            <a:r>
              <a:rPr lang="en-US" dirty="0"/>
              <a:t> = 3.3Å). 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2" y="2582706"/>
            <a:ext cx="1770234" cy="329102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86" y="2936800"/>
            <a:ext cx="1436429" cy="2670452"/>
          </a:xfrm>
          <a:prstGeom prst="rect">
            <a:avLst/>
          </a:prstGeom>
        </p:spPr>
      </p:pic>
      <p:sp>
        <p:nvSpPr>
          <p:cNvPr id="19" name="TextBox 21"/>
          <p:cNvSpPr txBox="1"/>
          <p:nvPr/>
        </p:nvSpPr>
        <p:spPr>
          <a:xfrm>
            <a:off x="5304745" y="6220224"/>
            <a:ext cx="209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latin typeface="+mj-lt"/>
              </a:rPr>
              <a:t>Mais frequentes e</a:t>
            </a:r>
          </a:p>
          <a:p>
            <a:pPr algn="ctr"/>
            <a:r>
              <a:rPr lang="pt-BR" sz="1400" dirty="0">
                <a:latin typeface="+mj-lt"/>
              </a:rPr>
              <a:t>energeticamente favorável</a:t>
            </a:r>
            <a:endParaRPr lang="en-US" sz="1400" dirty="0">
              <a:latin typeface="+mj-l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28488" r="41307" b="31283"/>
          <a:stretch/>
        </p:blipFill>
        <p:spPr>
          <a:xfrm>
            <a:off x="7537799" y="1433789"/>
            <a:ext cx="1054443" cy="154047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82" y="3205514"/>
            <a:ext cx="2964546" cy="2949845"/>
          </a:xfrm>
          <a:prstGeom prst="rect">
            <a:avLst/>
          </a:prstGeom>
        </p:spPr>
      </p:pic>
      <p:sp>
        <p:nvSpPr>
          <p:cNvPr id="23" name="TextBox 21"/>
          <p:cNvSpPr txBox="1"/>
          <p:nvPr/>
        </p:nvSpPr>
        <p:spPr>
          <a:xfrm>
            <a:off x="7649933" y="2883846"/>
            <a:ext cx="830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Paralela</a:t>
            </a:r>
            <a:endParaRPr lang="en-US" dirty="0">
              <a:latin typeface="+mj-lt"/>
            </a:endParaRPr>
          </a:p>
        </p:txBody>
      </p:sp>
      <p:sp>
        <p:nvSpPr>
          <p:cNvPr id="24" name="TextBox 21"/>
          <p:cNvSpPr txBox="1"/>
          <p:nvPr/>
        </p:nvSpPr>
        <p:spPr>
          <a:xfrm>
            <a:off x="5877665" y="2883543"/>
            <a:ext cx="117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+mj-lt"/>
              </a:rPr>
              <a:t>Antiparalela</a:t>
            </a:r>
            <a:endParaRPr lang="en-US" dirty="0">
              <a:latin typeface="+mj-lt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34340" r="15402" b="33191"/>
          <a:stretch/>
        </p:blipFill>
        <p:spPr>
          <a:xfrm>
            <a:off x="3561337" y="1706779"/>
            <a:ext cx="3492843" cy="111855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522969" y="3695767"/>
            <a:ext cx="2310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Fitas-</a:t>
            </a:r>
            <a:r>
              <a:rPr lang="el-GR" dirty="0">
                <a:latin typeface="+mj-lt"/>
              </a:rPr>
              <a:t>β</a:t>
            </a:r>
            <a:r>
              <a:rPr lang="pt-BR" dirty="0">
                <a:latin typeface="+mj-lt"/>
              </a:rPr>
              <a:t> são incapazes de formar ligações de hidrogênio internas. Organizam-se em folhas-&gt;</a:t>
            </a:r>
            <a:r>
              <a:rPr lang="en-US" dirty="0">
                <a:latin typeface="+mj-lt"/>
              </a:rPr>
              <a:t> </a:t>
            </a:r>
            <a:endParaRPr lang="pt-BR" dirty="0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2712" y="2582712"/>
            <a:ext cx="3035374" cy="323321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16363" y="2728135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α-</a:t>
            </a:r>
            <a:r>
              <a:rPr lang="en-US" dirty="0" err="1"/>
              <a:t>hélice</a:t>
            </a:r>
            <a:endParaRPr lang="pt-BR" dirty="0"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475820" y="1648569"/>
            <a:ext cx="5411984" cy="5098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56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fa-nor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6"/>
          <a:stretch/>
        </p:blipFill>
        <p:spPr>
          <a:xfrm>
            <a:off x="4683272" y="2160222"/>
            <a:ext cx="1748790" cy="3560136"/>
          </a:xfrm>
          <a:prstGeom prst="rect">
            <a:avLst/>
          </a:prstGeom>
        </p:spPr>
      </p:pic>
      <p:pic>
        <p:nvPicPr>
          <p:cNvPr id="7" name="Picture 6" descr="pi-helic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 b="30912"/>
          <a:stretch/>
        </p:blipFill>
        <p:spPr>
          <a:xfrm>
            <a:off x="6555480" y="2160222"/>
            <a:ext cx="1748790" cy="2438604"/>
          </a:xfrm>
          <a:prstGeom prst="rect">
            <a:avLst/>
          </a:prstGeom>
        </p:spPr>
      </p:pic>
      <p:pic>
        <p:nvPicPr>
          <p:cNvPr id="9" name="Picture 8" descr="310-helice-dic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3583" r="19512" b="25794"/>
          <a:stretch/>
        </p:blipFill>
        <p:spPr>
          <a:xfrm>
            <a:off x="3146870" y="761944"/>
            <a:ext cx="1509239" cy="1472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12" y="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Hélices</a:t>
            </a:r>
          </a:p>
        </p:txBody>
      </p:sp>
      <p:pic>
        <p:nvPicPr>
          <p:cNvPr id="5" name="Picture 4" descr="30-helic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88" y="2088214"/>
            <a:ext cx="1748790" cy="4725162"/>
          </a:xfrm>
          <a:prstGeom prst="rect">
            <a:avLst/>
          </a:prstGeom>
        </p:spPr>
      </p:pic>
      <p:pic>
        <p:nvPicPr>
          <p:cNvPr id="8" name="Picture 7" descr="alfa-helice-disc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10453" r="16195" b="19452"/>
          <a:stretch/>
        </p:blipFill>
        <p:spPr>
          <a:xfrm>
            <a:off x="4738636" y="577893"/>
            <a:ext cx="1638075" cy="1702422"/>
          </a:xfrm>
          <a:prstGeom prst="rect">
            <a:avLst/>
          </a:prstGeom>
        </p:spPr>
      </p:pic>
      <p:pic>
        <p:nvPicPr>
          <p:cNvPr id="3" name="Picture 2" descr="pi-helice-disco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6375" r="9080" b="15573"/>
          <a:stretch/>
        </p:blipFill>
        <p:spPr>
          <a:xfrm>
            <a:off x="6483472" y="432030"/>
            <a:ext cx="1904952" cy="1895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60593"/>
            <a:ext cx="148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3.10 (</a:t>
            </a:r>
            <a:r>
              <a:rPr lang="en-US" sz="2000" dirty="0" err="1"/>
              <a:t>ou</a:t>
            </a:r>
            <a:r>
              <a:rPr lang="en-US" sz="2000" dirty="0"/>
              <a:t> 3</a:t>
            </a:r>
            <a:r>
              <a:rPr lang="en-US" sz="2000" baseline="-25000" dirty="0"/>
              <a:t>10</a:t>
            </a:r>
            <a:r>
              <a:rPr lang="en-US" sz="20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9281" y="60593"/>
            <a:ext cx="569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alfa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12177" y="60593"/>
            <a:ext cx="38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10" y="5661248"/>
            <a:ext cx="2179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Resíduos por volta: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10" y="5981218"/>
            <a:ext cx="141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Frequência: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6309320"/>
            <a:ext cx="256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Ligação de hidrogênio: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7830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3,0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0875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3,6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6302" y="5661248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4,4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8572" y="6021288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/>
              <a:t>~3%</a:t>
            </a:r>
            <a:endParaRPr lang="pt-BR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48070" y="602128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~97%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1106" y="6021288"/>
            <a:ext cx="61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raro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43808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64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29092" y="630932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/>
              <a:t>i</a:t>
            </a:r>
            <a:r>
              <a:rPr lang="pt-BR" sz="2000" i="1" dirty="0"/>
              <a:t>, i+5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05" y="2420894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Nestes exemplos, as 3 hélices possuem 20 resíduos!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3347864" y="3356992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flipH="1">
            <a:off x="3347864" y="4005064"/>
            <a:ext cx="28803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3854" y="354057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6,0 </a:t>
            </a:r>
            <a:r>
              <a:rPr lang="pt-BR" sz="1400" dirty="0" err="1"/>
              <a:t>Å</a:t>
            </a:r>
            <a:endParaRPr lang="pt-BR" sz="14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3491880" y="3356992"/>
            <a:ext cx="0" cy="144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>
            <a:off x="3491880" y="3861048"/>
            <a:ext cx="0" cy="144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88030" y="361258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5,4 </a:t>
            </a:r>
            <a:r>
              <a:rPr lang="pt-BR" sz="1400" dirty="0" err="1"/>
              <a:t>Å</a:t>
            </a:r>
            <a:endParaRPr lang="pt-BR" sz="1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932040" y="3501008"/>
            <a:ext cx="288032" cy="144016"/>
            <a:chOff x="4932040" y="3429000"/>
            <a:chExt cx="288032" cy="144016"/>
          </a:xfrm>
        </p:grpSpPr>
        <p:cxnSp>
          <p:nvCxnSpPr>
            <p:cNvPr id="40" name="Straight Connector 39"/>
            <p:cNvCxnSpPr/>
            <p:nvPr/>
          </p:nvCxnSpPr>
          <p:spPr bwMode="auto">
            <a:xfrm flipH="1">
              <a:off x="4932040" y="3429000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>
              <a:off x="5076056" y="3429000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932040" y="3933056"/>
            <a:ext cx="288032" cy="144016"/>
            <a:chOff x="4932040" y="3933056"/>
            <a:chExt cx="288032" cy="144016"/>
          </a:xfrm>
        </p:grpSpPr>
        <p:cxnSp>
          <p:nvCxnSpPr>
            <p:cNvPr id="41" name="Straight Connector 40"/>
            <p:cNvCxnSpPr/>
            <p:nvPr/>
          </p:nvCxnSpPr>
          <p:spPr bwMode="auto">
            <a:xfrm flipH="1">
              <a:off x="4932040" y="4077072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>
              <a:off x="5076056" y="3933056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6324386" y="356597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5,2 </a:t>
            </a:r>
            <a:r>
              <a:rPr lang="pt-BR" sz="1400" dirty="0" err="1"/>
              <a:t>Å</a:t>
            </a:r>
            <a:endParaRPr lang="pt-BR" sz="1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732240" y="3501008"/>
            <a:ext cx="288032" cy="144016"/>
            <a:chOff x="6660232" y="3101405"/>
            <a:chExt cx="288032" cy="144016"/>
          </a:xfrm>
        </p:grpSpPr>
        <p:cxnSp>
          <p:nvCxnSpPr>
            <p:cNvPr id="45" name="Straight Connector 44"/>
            <p:cNvCxnSpPr/>
            <p:nvPr/>
          </p:nvCxnSpPr>
          <p:spPr bwMode="auto">
            <a:xfrm flipH="1">
              <a:off x="6660232" y="3101405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>
              <a:off x="6804248" y="3101405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732240" y="3789040"/>
            <a:ext cx="288032" cy="144016"/>
            <a:chOff x="6660232" y="3605461"/>
            <a:chExt cx="288032" cy="144016"/>
          </a:xfrm>
        </p:grpSpPr>
        <p:cxnSp>
          <p:nvCxnSpPr>
            <p:cNvPr id="46" name="Straight Connector 45"/>
            <p:cNvCxnSpPr/>
            <p:nvPr/>
          </p:nvCxnSpPr>
          <p:spPr bwMode="auto">
            <a:xfrm flipH="1">
              <a:off x="6660232" y="3749477"/>
              <a:ext cx="28803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>
              <a:off x="6804248" y="3605461"/>
              <a:ext cx="0" cy="14401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2346102" y="346728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Passo: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Momento de dipolo da α-hélices</a:t>
            </a:r>
          </a:p>
        </p:txBody>
      </p:sp>
      <p:pic>
        <p:nvPicPr>
          <p:cNvPr id="6" name="Picture 5" descr="Screen shot 2012-06-04 at 14.3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36712"/>
            <a:ext cx="1905944" cy="5827266"/>
          </a:xfrm>
          <a:prstGeom prst="rect">
            <a:avLst/>
          </a:prstGeom>
        </p:spPr>
      </p:pic>
      <p:pic>
        <p:nvPicPr>
          <p:cNvPr id="7" name="Picture 2" descr="figure 2-29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2"/>
          <a:stretch/>
        </p:blipFill>
        <p:spPr bwMode="auto">
          <a:xfrm>
            <a:off x="154136" y="692696"/>
            <a:ext cx="28336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70" y="796642"/>
            <a:ext cx="18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Terminal amino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6381328"/>
            <a:ext cx="18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Terminal ácido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84483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/>
                <a:cs typeface="Times New Roman"/>
              </a:rPr>
              <a:t>Momento de dipolo oriundo da orientação da ligação peptídica (3,5 Debye)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56176" y="3436685"/>
            <a:ext cx="2530548" cy="2440593"/>
            <a:chOff x="6156176" y="3284984"/>
            <a:chExt cx="2530548" cy="2440593"/>
          </a:xfrm>
        </p:grpSpPr>
        <p:pic>
          <p:nvPicPr>
            <p:cNvPr id="12" name="Picture 11" descr="Screen shot 2012-06-04 at 14.41.24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4"/>
            <a:stretch/>
          </p:blipFill>
          <p:spPr>
            <a:xfrm>
              <a:off x="6156176" y="3284984"/>
              <a:ext cx="2530548" cy="2440593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131050" y="3284984"/>
              <a:ext cx="800100" cy="1251694"/>
              <a:chOff x="7131050" y="3284984"/>
              <a:chExt cx="800100" cy="1251694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131050" y="3284984"/>
                <a:ext cx="393278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7551886" y="4176638"/>
                <a:ext cx="379264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" charset="0"/>
                    <a:ea typeface="ＭＳ Ｐゴシック" charset="0"/>
                  </a:rPr>
                  <a:t>            </a:t>
                </a: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6444208" y="31409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Times New Roman"/>
                <a:cs typeface="Times New Roman"/>
              </a:rPr>
              <a:t>-0,55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6986" y="4725144"/>
            <a:ext cx="71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Times New Roman"/>
                <a:cs typeface="Times New Roman"/>
              </a:rPr>
              <a:t>-0,35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0558" y="46192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+0,55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9528" y="43651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1736" y="54706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+0,25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00392" y="3933056"/>
            <a:ext cx="77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  <a:latin typeface="Times New Roman"/>
                <a:cs typeface="Times New Roman"/>
              </a:rPr>
              <a:t>+0,10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308304" y="4293096"/>
            <a:ext cx="0" cy="8640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26" name="TextBox 25"/>
          <p:cNvSpPr txBox="1"/>
          <p:nvPr/>
        </p:nvSpPr>
        <p:spPr>
          <a:xfrm>
            <a:off x="6876256" y="390549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Times New Roman"/>
                <a:cs typeface="Times New Roman"/>
              </a:rPr>
              <a:t>μ</a:t>
            </a:r>
            <a:r>
              <a:rPr lang="pt-BR" sz="1600" dirty="0">
                <a:latin typeface="Times New Roman"/>
                <a:cs typeface="Times New Roman"/>
              </a:rPr>
              <a:t> 3,5 </a:t>
            </a:r>
            <a:r>
              <a:rPr lang="pt-BR" sz="1600" dirty="0" err="1">
                <a:latin typeface="Times New Roman"/>
                <a:cs typeface="Times New Roman"/>
              </a:rPr>
              <a:t>D</a:t>
            </a:r>
            <a:endParaRPr lang="pt-BR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88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 2-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/>
        </p:blipFill>
        <p:spPr bwMode="auto">
          <a:xfrm>
            <a:off x="323534" y="1080740"/>
            <a:ext cx="8531225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antiparalelas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 2-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7"/>
          <a:stretch/>
        </p:blipFill>
        <p:spPr bwMode="auto">
          <a:xfrm>
            <a:off x="304806" y="965201"/>
            <a:ext cx="8531225" cy="44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paralelas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 2-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 bwMode="auto">
          <a:xfrm>
            <a:off x="323534" y="764704"/>
            <a:ext cx="8531225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840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/>
                <a:cs typeface="Times New Roman"/>
              </a:rPr>
              <a:t>Folhas β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Combinações de φ e ψ em toda a cadeia de polipeptídica: </a:t>
            </a:r>
            <a:r>
              <a:rPr lang="pt-BR" b="1" dirty="0"/>
              <a:t>estrutura secundária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151002" y="824443"/>
            <a:ext cx="8841996" cy="4467225"/>
          </a:xfrm>
        </p:spPr>
        <p:txBody>
          <a:bodyPr/>
          <a:lstStyle/>
          <a:p>
            <a:r>
              <a:rPr lang="pt-BR" dirty="0"/>
              <a:t>Teoricamente, um número infinito de tipos de hélice é possível, dependendo da combinação de ϕ e ψ, porém alguns são mais favoráveis!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46885"/>
              </p:ext>
            </p:extLst>
          </p:nvPr>
        </p:nvGraphicFramePr>
        <p:xfrm>
          <a:off x="3113365" y="2163831"/>
          <a:ext cx="5879633" cy="3699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87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Secondary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Structure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u="sng" dirty="0" err="1">
                          <a:latin typeface="+mj-lt"/>
                        </a:rPr>
                        <a:t>Frequency</a:t>
                      </a:r>
                      <a:endParaRPr lang="pt-BR" sz="1400" u="sng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Residues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per </a:t>
                      </a:r>
                      <a:r>
                        <a:rPr lang="pt-BR" sz="1400" dirty="0" err="1">
                          <a:latin typeface="+mj-lt"/>
                        </a:rPr>
                        <a:t>turn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b="1" u="sng" dirty="0">
                          <a:latin typeface="+mj-lt"/>
                        </a:rPr>
                        <a:t>n</a:t>
                      </a:r>
                      <a:endParaRPr lang="pt-BR" sz="1400" u="sng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j-lt"/>
                        </a:rPr>
                        <a:t>Rise per</a:t>
                      </a:r>
                    </a:p>
                    <a:p>
                      <a:pPr algn="ctr"/>
                      <a:r>
                        <a:rPr lang="it-IT" sz="1400" dirty="0">
                          <a:latin typeface="+mj-lt"/>
                        </a:rPr>
                        <a:t>residue </a:t>
                      </a:r>
                      <a:r>
                        <a:rPr lang="it-IT" sz="1400" b="1" u="sng" dirty="0">
                          <a:latin typeface="+mj-lt"/>
                        </a:rPr>
                        <a:t>d </a:t>
                      </a:r>
                      <a:r>
                        <a:rPr lang="it-IT" sz="1400" dirty="0">
                          <a:latin typeface="+mj-lt"/>
                        </a:rPr>
                        <a:t>(Å)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Radius of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helix </a:t>
                      </a:r>
                      <a:r>
                        <a:rPr lang="en-US" sz="1400" b="1" u="sng" dirty="0">
                          <a:latin typeface="+mj-lt"/>
                        </a:rPr>
                        <a:t>r</a:t>
                      </a:r>
                      <a:r>
                        <a:rPr lang="en-US" sz="1400" b="1" dirty="0">
                          <a:latin typeface="+mj-lt"/>
                        </a:rPr>
                        <a:t> </a:t>
                      </a:r>
                      <a:r>
                        <a:rPr lang="en-US" sz="1400" dirty="0">
                          <a:latin typeface="+mj-lt"/>
                        </a:rPr>
                        <a:t>(Å)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Right-handed</a:t>
                      </a:r>
                      <a:r>
                        <a:rPr lang="pt-BR" sz="1400" baseline="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α-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algn="ctr"/>
                      <a:r>
                        <a:rPr lang="pt-BR" sz="1400" b="0" dirty="0">
                          <a:latin typeface="+mj-lt"/>
                        </a:rPr>
                        <a:t>(</a:t>
                      </a:r>
                      <a:r>
                        <a:rPr lang="en-US" sz="1400" b="0" dirty="0">
                          <a:latin typeface="+mj-lt"/>
                        </a:rPr>
                        <a:t>ϕ</a:t>
                      </a:r>
                      <a:r>
                        <a:rPr lang="en-US" sz="1400" b="0" baseline="0" dirty="0">
                          <a:latin typeface="+mj-lt"/>
                        </a:rPr>
                        <a:t> = -57</a:t>
                      </a:r>
                      <a:r>
                        <a:rPr lang="en-US" sz="1400" b="0" baseline="30000" dirty="0">
                          <a:latin typeface="+mj-lt"/>
                        </a:rPr>
                        <a:t>o</a:t>
                      </a:r>
                      <a:r>
                        <a:rPr lang="en-US" sz="1400" b="0" baseline="0" dirty="0">
                          <a:latin typeface="+mj-lt"/>
                        </a:rPr>
                        <a:t>; </a:t>
                      </a:r>
                      <a:r>
                        <a:rPr lang="en-US" sz="1400" b="0" dirty="0">
                          <a:latin typeface="+mj-lt"/>
                        </a:rPr>
                        <a:t>ψ = -47</a:t>
                      </a:r>
                      <a:r>
                        <a:rPr lang="en-US" sz="1400" b="0" baseline="30000" dirty="0">
                          <a:latin typeface="+mj-lt"/>
                        </a:rPr>
                        <a:t>o</a:t>
                      </a:r>
                      <a:r>
                        <a:rPr lang="pt-BR" sz="1400" b="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+3.6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1.5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2.3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</a:t>
                      </a:r>
                      <a:r>
                        <a:rPr lang="pt-BR" sz="1400" baseline="-25000" dirty="0">
                          <a:latin typeface="+mj-lt"/>
                        </a:rPr>
                        <a:t>10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-49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-26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infrequent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+3.0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1.9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Left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pt-BR" sz="1400" dirty="0" err="1">
                          <a:latin typeface="+mj-lt"/>
                        </a:rPr>
                        <a:t>handed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α-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57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47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infrequent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-3.6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1.5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+mj-lt"/>
                        </a:rPr>
                        <a:t>π-</a:t>
                      </a:r>
                      <a:r>
                        <a:rPr lang="pt-BR" sz="1400" dirty="0" err="1">
                          <a:latin typeface="+mj-lt"/>
                        </a:rPr>
                        <a:t>helix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-57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-70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rare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+4.3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j-lt"/>
                        </a:rPr>
                        <a:t>1.1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2.8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Parallel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β</a:t>
                      </a:r>
                      <a:r>
                        <a:rPr lang="pt-BR" sz="1400" dirty="0">
                          <a:latin typeface="+mj-lt"/>
                        </a:rPr>
                        <a:t>-</a:t>
                      </a:r>
                      <a:r>
                        <a:rPr lang="pt-BR" sz="1400" dirty="0" err="1">
                          <a:latin typeface="+mj-lt"/>
                        </a:rPr>
                        <a:t>sheet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-119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113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Relatively</a:t>
                      </a:r>
                      <a:r>
                        <a:rPr lang="pt-BR" sz="1400" baseline="0" dirty="0">
                          <a:latin typeface="+mj-lt"/>
                        </a:rPr>
                        <a:t> </a:t>
                      </a:r>
                      <a:r>
                        <a:rPr lang="pt-BR" sz="1400" baseline="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-2.3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Too </a:t>
                      </a:r>
                      <a:r>
                        <a:rPr lang="pt-BR" sz="1400" dirty="0" err="1">
                          <a:latin typeface="+mj-lt"/>
                        </a:rPr>
                        <a:t>narrow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48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Anti-Parallel</a:t>
                      </a:r>
                      <a:r>
                        <a:rPr lang="pt-BR" sz="1400" dirty="0">
                          <a:latin typeface="+mj-lt"/>
                        </a:rPr>
                        <a:t> </a:t>
                      </a:r>
                      <a:r>
                        <a:rPr lang="el-GR" sz="1400" dirty="0">
                          <a:latin typeface="+mj-lt"/>
                        </a:rPr>
                        <a:t>β</a:t>
                      </a:r>
                      <a:r>
                        <a:rPr lang="pt-BR" sz="1400" dirty="0">
                          <a:latin typeface="+mj-lt"/>
                        </a:rPr>
                        <a:t>-</a:t>
                      </a:r>
                      <a:r>
                        <a:rPr lang="pt-BR" sz="1400" dirty="0" err="1">
                          <a:latin typeface="+mj-lt"/>
                        </a:rPr>
                        <a:t>sheet</a:t>
                      </a:r>
                      <a:endParaRPr lang="pt-BR" sz="14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-139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135</a:t>
                      </a:r>
                      <a:r>
                        <a:rPr lang="en-US" sz="14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>
                          <a:latin typeface="+mj-lt"/>
                        </a:rPr>
                        <a:t>Abundant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-2.3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3.3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j-lt"/>
                        </a:rPr>
                        <a:t>Too </a:t>
                      </a:r>
                      <a:r>
                        <a:rPr lang="pt-BR" sz="1400" dirty="0" err="1">
                          <a:latin typeface="+mj-lt"/>
                        </a:rPr>
                        <a:t>narrow</a:t>
                      </a:r>
                      <a:endParaRPr lang="pt-BR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99098" y="5355805"/>
            <a:ext cx="27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Ligação H: i -&gt; i+4</a:t>
            </a:r>
          </a:p>
          <a:p>
            <a:pPr algn="ctr"/>
            <a:r>
              <a:rPr lang="pt-BR" sz="1400" dirty="0"/>
              <a:t>(empacotamento mais favorável)</a:t>
            </a:r>
          </a:p>
        </p:txBody>
      </p:sp>
      <p:pic>
        <p:nvPicPr>
          <p:cNvPr id="7" name="Picture 7" descr="alfa-helic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3" y="2030266"/>
            <a:ext cx="1742799" cy="332554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21303" y="2944666"/>
            <a:ext cx="341193" cy="109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8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Another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Secondary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: Loops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Turns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1070" y="886732"/>
            <a:ext cx="8830100" cy="4351338"/>
          </a:xfrm>
        </p:spPr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adição</a:t>
            </a:r>
            <a:r>
              <a:rPr lang="en-US" dirty="0"/>
              <a:t> a helices e </a:t>
            </a:r>
            <a:r>
              <a:rPr lang="en-US" dirty="0" err="1"/>
              <a:t>fitas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cadeia</a:t>
            </a:r>
            <a:r>
              <a:rPr lang="en-US" dirty="0"/>
              <a:t> </a:t>
            </a:r>
            <a:r>
              <a:rPr lang="en-US" dirty="0" err="1"/>
              <a:t>polipetídica</a:t>
            </a:r>
            <a:r>
              <a:rPr lang="en-US" dirty="0"/>
              <a:t> </a:t>
            </a:r>
            <a:r>
              <a:rPr lang="en-US" dirty="0" err="1"/>
              <a:t>enovelada</a:t>
            </a:r>
            <a:r>
              <a:rPr lang="en-US" dirty="0"/>
              <a:t> </a:t>
            </a:r>
            <a:r>
              <a:rPr lang="en-US" dirty="0" err="1"/>
              <a:t>contém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outros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secundária</a:t>
            </a:r>
            <a:r>
              <a:rPr lang="en-US" dirty="0"/>
              <a:t>, </a:t>
            </a:r>
            <a:r>
              <a:rPr lang="en-US" dirty="0" err="1"/>
              <a:t>chamadas</a:t>
            </a:r>
            <a:r>
              <a:rPr lang="en-US" dirty="0"/>
              <a:t> de </a:t>
            </a:r>
            <a:r>
              <a:rPr lang="en-US" b="1" i="1" dirty="0"/>
              <a:t>loops</a:t>
            </a:r>
            <a:r>
              <a:rPr lang="en-US" dirty="0"/>
              <a:t> e </a:t>
            </a:r>
            <a:r>
              <a:rPr lang="en-US" b="1" i="1" dirty="0"/>
              <a:t>turns</a:t>
            </a:r>
            <a:r>
              <a:rPr lang="en-US" dirty="0"/>
              <a:t>.</a:t>
            </a:r>
          </a:p>
          <a:p>
            <a:r>
              <a:rPr lang="en-US" dirty="0"/>
              <a:t>(</a:t>
            </a:r>
            <a:r>
              <a:rPr lang="pt-BR" dirty="0"/>
              <a:t>Há também regiões de estrutura desordenada, muitas vezes chamadas de </a:t>
            </a:r>
            <a:r>
              <a:rPr lang="en-US" b="1" i="1" dirty="0"/>
              <a:t>random coils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b="1" i="1" dirty="0"/>
              <a:t>Loops</a:t>
            </a:r>
            <a:r>
              <a:rPr lang="en-US" dirty="0"/>
              <a:t> e </a:t>
            </a:r>
            <a:r>
              <a:rPr lang="en-US" b="1" i="1" dirty="0"/>
              <a:t>turns</a:t>
            </a:r>
            <a:r>
              <a:rPr lang="en-US" dirty="0"/>
              <a:t> </a:t>
            </a:r>
            <a:r>
              <a:rPr lang="en-US" dirty="0" err="1"/>
              <a:t>conectam</a:t>
            </a:r>
            <a:r>
              <a:rPr lang="en-US" dirty="0"/>
              <a:t> helices e </a:t>
            </a:r>
            <a:r>
              <a:rPr lang="en-US" dirty="0" err="1"/>
              <a:t>fitas</a:t>
            </a:r>
            <a:r>
              <a:rPr lang="en-US" dirty="0"/>
              <a:t>. </a:t>
            </a:r>
            <a:r>
              <a:rPr lang="pt-BR" dirty="0"/>
              <a:t>Os tipos mais comuns causam uma mudança na direção da cadeia polipeptídica, permitindo que esta dobre e volte sobre si mesma para criar uma estrutura mais compacta</a:t>
            </a:r>
            <a:r>
              <a:rPr lang="en-US" dirty="0"/>
              <a:t>. </a:t>
            </a:r>
            <a:endParaRPr lang="pt-BR" dirty="0"/>
          </a:p>
        </p:txBody>
      </p:sp>
      <p:pic>
        <p:nvPicPr>
          <p:cNvPr id="23554" name="Picture 2" descr="http://www.cs.gmu.edu/%7Eashehu/sites/default/files/images/1coa_loop_ensemble_new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36" y="3604813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119409" y="646231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Long loop</a:t>
            </a:r>
            <a:endParaRPr lang="pt-BR" dirty="0">
              <a:latin typeface="+mj-lt"/>
            </a:endParaRPr>
          </a:p>
        </p:txBody>
      </p:sp>
      <p:pic>
        <p:nvPicPr>
          <p:cNvPr id="8" name="Picture 16" descr="Screen shot 2012-06-04 at 18.15.34.png">
            <a:extLst>
              <a:ext uri="{FF2B5EF4-FFF2-40B4-BE49-F238E27FC236}">
                <a16:creationId xmlns:a16="http://schemas.microsoft.com/office/drawing/2014/main" id="{1C83E559-3ECF-4AF8-8AA9-D1BC40C49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13"/>
          <a:stretch/>
        </p:blipFill>
        <p:spPr>
          <a:xfrm rot="5400000">
            <a:off x="5678240" y="3434827"/>
            <a:ext cx="1817432" cy="1778201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7C9F3D12-0B86-4666-9288-7D73200BC9A8}"/>
              </a:ext>
            </a:extLst>
          </p:cNvPr>
          <p:cNvSpPr/>
          <p:nvPr/>
        </p:nvSpPr>
        <p:spPr>
          <a:xfrm>
            <a:off x="6602386" y="5145790"/>
            <a:ext cx="696686" cy="1146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30D7B01D-E6F7-4483-945A-0DB03026F1AB}"/>
              </a:ext>
            </a:extLst>
          </p:cNvPr>
          <p:cNvSpPr/>
          <p:nvPr/>
        </p:nvSpPr>
        <p:spPr>
          <a:xfrm rot="10800000">
            <a:off x="5613459" y="5033563"/>
            <a:ext cx="696686" cy="1146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171354" y="3062401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β-turn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60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Typical</a:t>
            </a:r>
            <a:r>
              <a:rPr lang="pt-BR" dirty="0"/>
              <a:t> </a:t>
            </a:r>
            <a:r>
              <a:rPr lang="pt-BR" dirty="0" err="1"/>
              <a:t>Representations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</a:t>
            </a:r>
            <a:r>
              <a:rPr lang="pt-BR" dirty="0" err="1"/>
              <a:t>Protein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87" y="1863502"/>
            <a:ext cx="2419350" cy="32727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1863502"/>
            <a:ext cx="2419350" cy="32727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1" y="1863502"/>
            <a:ext cx="2419350" cy="32727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02" y="1863502"/>
            <a:ext cx="2419350" cy="327279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10" y="1863502"/>
            <a:ext cx="2419350" cy="32727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5219" y="5041557"/>
            <a:ext cx="7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Sticks</a:t>
            </a:r>
            <a:endParaRPr lang="pt-BR" dirty="0">
              <a:latin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05143" y="5041557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Ribbons</a:t>
            </a:r>
            <a:endParaRPr lang="pt-BR" dirty="0">
              <a:latin typeface="+mj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989045" y="5041557"/>
            <a:ext cx="93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Cartoon</a:t>
            </a:r>
            <a:endParaRPr lang="pt-BR" dirty="0"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337092" y="5041557"/>
            <a:ext cx="201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Spheres</a:t>
            </a:r>
            <a:r>
              <a:rPr lang="pt-BR" dirty="0">
                <a:latin typeface="+mj-lt"/>
              </a:rPr>
              <a:t> (</a:t>
            </a:r>
            <a:r>
              <a:rPr lang="pt-BR" dirty="0" err="1">
                <a:latin typeface="+mj-lt"/>
              </a:rPr>
              <a:t>VdW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radii</a:t>
            </a:r>
            <a:r>
              <a:rPr lang="pt-BR" dirty="0">
                <a:latin typeface="+mj-lt"/>
              </a:rPr>
              <a:t>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800340" y="5041557"/>
            <a:ext cx="87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Surface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0015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pt-BR" sz="4400" dirty="0">
                <a:solidFill>
                  <a:schemeClr val="tx2"/>
                </a:solidFill>
                <a:latin typeface="Arial" charset="0"/>
              </a:rPr>
              <a:t>Preferências Conformacionais dos Aminoácidos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752600"/>
            <a:ext cx="5581650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17008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α-hélice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2080" y="17008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Voltas 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1700808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Fita/folha β</a:t>
            </a:r>
          </a:p>
        </p:txBody>
      </p:sp>
    </p:spTree>
    <p:extLst>
      <p:ext uri="{BB962C8B-B14F-4D97-AF65-F5344CB8AC3E}">
        <p14:creationId xmlns:p14="http://schemas.microsoft.com/office/powerpoint/2010/main" val="1471375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6" y="1418456"/>
            <a:ext cx="4358649" cy="41971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889" y="0"/>
            <a:ext cx="8700117" cy="369660"/>
          </a:xfrm>
        </p:spPr>
        <p:txBody>
          <a:bodyPr>
            <a:noAutofit/>
          </a:bodyPr>
          <a:lstStyle/>
          <a:p>
            <a:r>
              <a:rPr lang="en-US" dirty="0"/>
              <a:t>The Conformational Properties of a Polypeptide Chain: </a:t>
            </a:r>
            <a:r>
              <a:rPr lang="en-US" b="1" dirty="0"/>
              <a:t>The Ramachandran Plot 50 years later</a:t>
            </a:r>
            <a:endParaRPr lang="pt-BR" b="1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03568"/>
              </p:ext>
            </p:extLst>
          </p:nvPr>
        </p:nvGraphicFramePr>
        <p:xfrm>
          <a:off x="5844625" y="1492592"/>
          <a:ext cx="3044857" cy="434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87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latin typeface="+mj-lt"/>
                        </a:rPr>
                        <a:t>Secondary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latin typeface="+mj-lt"/>
                        </a:rPr>
                        <a:t>Structure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Right-handed</a:t>
                      </a:r>
                      <a:r>
                        <a:rPr lang="pt-BR" sz="18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α-</a:t>
                      </a:r>
                      <a:r>
                        <a:rPr lang="pt-BR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(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ϕ</a:t>
                      </a:r>
                      <a:r>
                        <a:rPr lang="en-US" sz="18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 = -57</a:t>
                      </a:r>
                      <a:r>
                        <a:rPr lang="en-US" sz="1800" b="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en-US" sz="18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; </a:t>
                      </a:r>
                      <a:r>
                        <a:rPr lang="en-US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ψ = -47</a:t>
                      </a:r>
                      <a:r>
                        <a:rPr lang="en-US" sz="1800" b="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o</a:t>
                      </a:r>
                      <a:r>
                        <a:rPr lang="pt-BR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rgbClr val="00B0F0"/>
                          </a:solidFill>
                          <a:latin typeface="+mj-lt"/>
                        </a:rPr>
                        <a:t>3</a:t>
                      </a:r>
                      <a:r>
                        <a:rPr lang="pt-BR" sz="1800" baseline="-25000" dirty="0">
                          <a:solidFill>
                            <a:srgbClr val="00B0F0"/>
                          </a:solidFill>
                          <a:latin typeface="+mj-lt"/>
                        </a:rPr>
                        <a:t>10</a:t>
                      </a:r>
                      <a:r>
                        <a:rPr lang="pt-BR" sz="1800" dirty="0">
                          <a:solidFill>
                            <a:srgbClr val="00B0F0"/>
                          </a:solidFill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solidFill>
                            <a:srgbClr val="00B0F0"/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rgbClr val="00B0F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 = -49</a:t>
                      </a:r>
                      <a:r>
                        <a:rPr lang="en-US" sz="1800" b="0" kern="1200" baseline="300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ψ = -26</a:t>
                      </a:r>
                      <a:r>
                        <a:rPr lang="en-US" sz="1800" b="0" kern="1200" baseline="300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00B0F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Left</a:t>
                      </a:r>
                      <a:r>
                        <a:rPr lang="pt-BR" sz="1800" dirty="0">
                          <a:solidFill>
                            <a:srgbClr val="FFFF00"/>
                          </a:solidFill>
                          <a:latin typeface="+mj-lt"/>
                        </a:rPr>
                        <a:t> </a:t>
                      </a:r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handed</a:t>
                      </a:r>
                      <a:r>
                        <a:rPr lang="pt-BR" sz="1800" dirty="0">
                          <a:solidFill>
                            <a:srgbClr val="FFFF00"/>
                          </a:solidFill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rgbClr val="FFFF00"/>
                          </a:solidFill>
                          <a:latin typeface="+mj-lt"/>
                        </a:rPr>
                        <a:t>α-</a:t>
                      </a:r>
                      <a:r>
                        <a:rPr lang="pt-BR" sz="1800" dirty="0" err="1">
                          <a:solidFill>
                            <a:srgbClr val="FFFF00"/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rgbClr val="FFFF0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= 57</a:t>
                      </a:r>
                      <a:r>
                        <a:rPr lang="en-US" sz="1800" b="0" kern="1200" baseline="300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ψ = 47</a:t>
                      </a:r>
                      <a:r>
                        <a:rPr lang="en-US" sz="1800" b="0" kern="1200" baseline="300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π-</a:t>
                      </a:r>
                      <a:r>
                        <a:rPr lang="pt-BR" sz="18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</a:rPr>
                        <a:t>helix</a:t>
                      </a:r>
                      <a:endParaRPr lang="pt-B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 = -57</a:t>
                      </a:r>
                      <a:r>
                        <a:rPr lang="en-US" sz="1800" b="0" kern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ψ = -70</a:t>
                      </a:r>
                      <a:r>
                        <a:rPr lang="en-US" sz="1800" b="0" kern="12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8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Parallel</a:t>
                      </a:r>
                      <a:r>
                        <a:rPr lang="pt-B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l-G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β</a:t>
                      </a:r>
                      <a:r>
                        <a:rPr lang="pt-BR" sz="1800" dirty="0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pt-BR" sz="1800" dirty="0" err="1">
                          <a:solidFill>
                            <a:srgbClr val="F462CE"/>
                          </a:solidFill>
                          <a:effectLst/>
                          <a:latin typeface="+mj-lt"/>
                        </a:rPr>
                        <a:t>sheet</a:t>
                      </a:r>
                      <a:endParaRPr lang="pt-BR" sz="1800" dirty="0">
                        <a:solidFill>
                          <a:srgbClr val="F462CE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= -119</a:t>
                      </a:r>
                      <a:r>
                        <a:rPr lang="en-US" sz="1800" b="0" kern="1200" baseline="300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ψ = 113</a:t>
                      </a:r>
                      <a:r>
                        <a:rPr lang="en-US" sz="1800" b="0" kern="1200" baseline="300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rgbClr val="F462CE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kern="1200" dirty="0">
                        <a:solidFill>
                          <a:srgbClr val="F462CE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48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latin typeface="+mj-lt"/>
                        </a:rPr>
                        <a:t>Anti-Parallel</a:t>
                      </a:r>
                      <a:r>
                        <a:rPr lang="pt-BR" sz="1800" dirty="0">
                          <a:latin typeface="+mj-lt"/>
                        </a:rPr>
                        <a:t> </a:t>
                      </a:r>
                      <a:r>
                        <a:rPr lang="el-GR" sz="1800" dirty="0">
                          <a:latin typeface="+mj-lt"/>
                        </a:rPr>
                        <a:t>β</a:t>
                      </a:r>
                      <a:r>
                        <a:rPr lang="pt-BR" sz="1800" dirty="0">
                          <a:latin typeface="+mj-lt"/>
                        </a:rPr>
                        <a:t>-</a:t>
                      </a:r>
                      <a:r>
                        <a:rPr lang="pt-BR" sz="1800" dirty="0" err="1">
                          <a:latin typeface="+mj-lt"/>
                        </a:rPr>
                        <a:t>sheet</a:t>
                      </a:r>
                      <a:endParaRPr lang="pt-BR" sz="1800" dirty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ϕ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-139</a:t>
                      </a:r>
                      <a:r>
                        <a:rPr lang="en-US" sz="18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ψ = 135</a:t>
                      </a:r>
                      <a:r>
                        <a:rPr lang="en-US" sz="1800" b="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</a:t>
                      </a:r>
                      <a:r>
                        <a:rPr lang="pt-BR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pt-BR" sz="18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Elipse 13"/>
          <p:cNvSpPr/>
          <p:nvPr/>
        </p:nvSpPr>
        <p:spPr>
          <a:xfrm rot="19224335">
            <a:off x="1646228" y="1624436"/>
            <a:ext cx="322025" cy="562951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9" name="Elipse 38"/>
          <p:cNvSpPr/>
          <p:nvPr/>
        </p:nvSpPr>
        <p:spPr>
          <a:xfrm rot="19307430">
            <a:off x="2156843" y="3044499"/>
            <a:ext cx="464213" cy="94500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1827723" y="1983259"/>
            <a:ext cx="366843" cy="324054"/>
          </a:xfrm>
          <a:prstGeom prst="ellipse">
            <a:avLst/>
          </a:prstGeom>
          <a:noFill/>
          <a:ln w="28575">
            <a:solidFill>
              <a:srgbClr val="F462C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1" name="Elipse 40"/>
          <p:cNvSpPr/>
          <p:nvPr/>
        </p:nvSpPr>
        <p:spPr>
          <a:xfrm rot="20252376">
            <a:off x="3683125" y="2906102"/>
            <a:ext cx="285250" cy="29881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2388943" y="3766819"/>
            <a:ext cx="231770" cy="265020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2469527" y="3384492"/>
            <a:ext cx="231770" cy="26502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14643" y="676247"/>
            <a:ext cx="386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+mj-lt"/>
              </a:rPr>
              <a:t>Left-handed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helices</a:t>
            </a:r>
            <a:r>
              <a:rPr lang="pt-BR" sz="1600" dirty="0">
                <a:latin typeface="+mj-lt"/>
              </a:rPr>
              <a:t> are </a:t>
            </a:r>
            <a:r>
              <a:rPr lang="pt-BR" sz="1600" dirty="0" err="1">
                <a:latin typeface="+mj-lt"/>
              </a:rPr>
              <a:t>rare</a:t>
            </a:r>
            <a:r>
              <a:rPr lang="pt-BR" sz="1600" dirty="0">
                <a:latin typeface="+mj-lt"/>
              </a:rPr>
              <a:t>. </a:t>
            </a:r>
            <a:r>
              <a:rPr lang="pt-BR" sz="1600" dirty="0" err="1">
                <a:latin typeface="+mj-lt"/>
              </a:rPr>
              <a:t>This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region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is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mostly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due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to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Glycine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err="1">
                <a:latin typeface="+mj-lt"/>
              </a:rPr>
              <a:t>residues</a:t>
            </a:r>
            <a:endParaRPr lang="pt-BR" sz="1600" dirty="0">
              <a:latin typeface="+mj-lt"/>
            </a:endParaRPr>
          </a:p>
        </p:txBody>
      </p:sp>
      <p:cxnSp>
        <p:nvCxnSpPr>
          <p:cNvPr id="7" name="Conector de seta reta 6"/>
          <p:cNvCxnSpPr>
            <a:stCxn id="4" idx="2"/>
          </p:cNvCxnSpPr>
          <p:nvPr/>
        </p:nvCxnSpPr>
        <p:spPr>
          <a:xfrm flipH="1">
            <a:off x="4014643" y="1261016"/>
            <a:ext cx="1934851" cy="160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esqucer</a:t>
            </a:r>
            <a:r>
              <a:rPr lang="en-US" dirty="0"/>
              <a:t> das </a:t>
            </a:r>
            <a:r>
              <a:rPr lang="en-US" dirty="0" err="1"/>
              <a:t>cadeias</a:t>
            </a:r>
            <a:r>
              <a:rPr lang="en-US" dirty="0"/>
              <a:t> </a:t>
            </a:r>
            <a:r>
              <a:rPr lang="en-US" dirty="0" err="1"/>
              <a:t>laterais</a:t>
            </a:r>
            <a:r>
              <a:rPr lang="en-US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003" y="1121969"/>
            <a:ext cx="2302514" cy="2179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4" y="4096952"/>
            <a:ext cx="2898322" cy="274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159" y="4082610"/>
            <a:ext cx="3132795" cy="2743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663" y="4035739"/>
            <a:ext cx="3107490" cy="2557934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flipH="1">
            <a:off x="632384" y="5186369"/>
            <a:ext cx="858897" cy="48331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95034" y="5545612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0</a:t>
            </a:r>
            <a:r>
              <a:rPr lang="pt-BR" sz="2400" b="1" baseline="30000" dirty="0">
                <a:solidFill>
                  <a:srgbClr val="FF0000"/>
                </a:solidFill>
              </a:rPr>
              <a:t>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6" y="932082"/>
            <a:ext cx="2799670" cy="248004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382364" y="440078"/>
            <a:ext cx="152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Nomenclatura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492194" y="738992"/>
            <a:ext cx="296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Variabilidade </a:t>
            </a:r>
            <a:r>
              <a:rPr lang="pt-BR" dirty="0" err="1"/>
              <a:t>conformacional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18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ângulos</a:t>
            </a:r>
            <a:r>
              <a:rPr lang="en-US" dirty="0"/>
              <a:t> </a:t>
            </a:r>
            <a:r>
              <a:rPr lang="en-US" dirty="0" err="1"/>
              <a:t>torsionais</a:t>
            </a:r>
            <a:r>
              <a:rPr lang="en-US" dirty="0"/>
              <a:t> </a:t>
            </a:r>
            <a:r>
              <a:rPr lang="en-US" dirty="0" err="1"/>
              <a:t>preferenciais</a:t>
            </a:r>
            <a:r>
              <a:rPr lang="en-US" dirty="0"/>
              <a:t> para </a:t>
            </a:r>
            <a:r>
              <a:rPr lang="en-US" dirty="0" err="1"/>
              <a:t>cadeias</a:t>
            </a:r>
            <a:r>
              <a:rPr lang="en-US" dirty="0"/>
              <a:t> </a:t>
            </a:r>
            <a:r>
              <a:rPr lang="en-US" dirty="0" err="1"/>
              <a:t>laterais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0" t="21356" r="6050"/>
          <a:stretch/>
        </p:blipFill>
        <p:spPr>
          <a:xfrm>
            <a:off x="382730" y="547525"/>
            <a:ext cx="8118926" cy="6055571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10800000" flipV="1">
            <a:off x="2736510" y="369660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+</a:t>
            </a:r>
          </a:p>
        </p:txBody>
      </p:sp>
      <p:sp>
        <p:nvSpPr>
          <p:cNvPr id="6" name="Seta para baixo 5"/>
          <p:cNvSpPr/>
          <p:nvPr/>
        </p:nvSpPr>
        <p:spPr>
          <a:xfrm rot="10800000" flipV="1">
            <a:off x="1208258" y="385046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-</a:t>
            </a:r>
          </a:p>
        </p:txBody>
      </p:sp>
      <p:sp>
        <p:nvSpPr>
          <p:cNvPr id="10" name="Seta para baixo 9"/>
          <p:cNvSpPr/>
          <p:nvPr/>
        </p:nvSpPr>
        <p:spPr>
          <a:xfrm rot="10800000" flipH="1" flipV="1">
            <a:off x="1938652" y="369660"/>
            <a:ext cx="423080" cy="5310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292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eaLnBrk="1" hangingPunct="1"/>
            <a:r>
              <a:rPr lang="pt-BR" sz="4400" dirty="0">
                <a:solidFill>
                  <a:schemeClr val="tx2"/>
                </a:solidFill>
                <a:latin typeface="Arial" charset="0"/>
              </a:rPr>
              <a:t>Estrutura Terciária = Enovelamento </a:t>
            </a:r>
            <a:r>
              <a:rPr lang="pt-BR" sz="4400" u="sng" dirty="0">
                <a:solidFill>
                  <a:schemeClr val="tx2"/>
                </a:solidFill>
                <a:latin typeface="Arial" charset="0"/>
              </a:rPr>
              <a:t>Global</a:t>
            </a:r>
            <a:r>
              <a:rPr lang="pt-BR" sz="4400" dirty="0">
                <a:solidFill>
                  <a:schemeClr val="tx2"/>
                </a:solidFill>
                <a:latin typeface="Arial" charset="0"/>
              </a:rPr>
              <a:t> de Uma Cadeia Protéica</a:t>
            </a:r>
          </a:p>
        </p:txBody>
      </p:sp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" y="1916119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6019800" y="1981200"/>
            <a:ext cx="25908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304800" y="1981200"/>
            <a:ext cx="358140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 b="19490"/>
          <a:stretch/>
        </p:blipFill>
        <p:spPr>
          <a:xfrm>
            <a:off x="179512" y="1052736"/>
            <a:ext cx="8843560" cy="4360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4973106"/>
            <a:ext cx="1039016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sz="2000"/>
              <a:t>α-hélice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8" y="4973106"/>
            <a:ext cx="979755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sz="2000"/>
              <a:t>Folha β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483768" y="1268760"/>
            <a:ext cx="93610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692696"/>
            <a:ext cx="18722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Coordenação por íon metálico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7904" y="858108"/>
            <a:ext cx="1872208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Interações hidrofóbicas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1880" y="5068388"/>
            <a:ext cx="1944216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sz="2000"/>
              <a:t>Pontes dissulfeto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82694" y="1182954"/>
            <a:ext cx="1512168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Interações eletrostáticas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77547" y="3752238"/>
            <a:ext cx="140364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/>
              <a:t>Ligações de H entre cadeias laterais </a:t>
            </a:r>
          </a:p>
        </p:txBody>
      </p:sp>
    </p:spTree>
    <p:extLst>
      <p:ext uri="{BB962C8B-B14F-4D97-AF65-F5344CB8AC3E}">
        <p14:creationId xmlns:p14="http://schemas.microsoft.com/office/powerpoint/2010/main" val="1616664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Tertiary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r>
              <a:rPr lang="pt-BR" dirty="0"/>
              <a:t>: The </a:t>
            </a:r>
            <a:r>
              <a:rPr lang="pt-BR" dirty="0" err="1"/>
              <a:t>Packing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Secondary</a:t>
            </a:r>
            <a:r>
              <a:rPr lang="pt-BR" dirty="0"/>
              <a:t> </a:t>
            </a:r>
            <a:r>
              <a:rPr lang="pt-BR" dirty="0" err="1"/>
              <a:t>Structures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670054"/>
            <a:ext cx="9144000" cy="4467225"/>
          </a:xfrm>
        </p:spPr>
        <p:txBody>
          <a:bodyPr/>
          <a:lstStyle/>
          <a:p>
            <a:endParaRPr lang="en-US" dirty="0"/>
          </a:p>
          <a:p>
            <a:r>
              <a:rPr lang="pt-BR" dirty="0"/>
              <a:t>De maneira a formar estruturas funcionais, os elementos individuais da estrutura secundária de um polipetídeo devem se dobrar uns contra os outro, resultando em uma estrutura terciária estável, compacta e biologicamente ativa: </a:t>
            </a:r>
            <a:r>
              <a:rPr lang="pt-BR" b="1" dirty="0"/>
              <a:t>domínio proteico</a:t>
            </a:r>
            <a:r>
              <a:rPr lang="pt-BR" dirty="0"/>
              <a:t>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98212" y="2214563"/>
            <a:ext cx="4319587" cy="44036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pt-BR" sz="1800" dirty="0" err="1">
                <a:latin typeface="+mj-lt"/>
              </a:rPr>
              <a:t>Descreve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como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i="1" dirty="0">
                <a:latin typeface="+mj-lt"/>
              </a:rPr>
              <a:t>random coils</a:t>
            </a:r>
            <a:r>
              <a:rPr lang="en-US" altLang="pt-BR" sz="1800" dirty="0">
                <a:latin typeface="+mj-lt"/>
              </a:rPr>
              <a:t>, helices-</a:t>
            </a:r>
            <a:r>
              <a:rPr lang="el-GR" altLang="pt-BR" sz="1800" dirty="0">
                <a:latin typeface="+mj-lt"/>
              </a:rPr>
              <a:t>α</a:t>
            </a:r>
            <a:r>
              <a:rPr lang="pt-BR" altLang="pt-BR" sz="1800" dirty="0">
                <a:latin typeface="+mj-lt"/>
              </a:rPr>
              <a:t>, fitas-</a:t>
            </a:r>
            <a:r>
              <a:rPr lang="el-GR" altLang="pt-BR" sz="1800" dirty="0">
                <a:latin typeface="+mj-lt"/>
              </a:rPr>
              <a:t>β</a:t>
            </a:r>
            <a:r>
              <a:rPr lang="en-US" altLang="pt-BR" sz="1800" dirty="0">
                <a:latin typeface="+mj-lt"/>
              </a:rPr>
              <a:t>, </a:t>
            </a:r>
            <a:r>
              <a:rPr lang="en-US" altLang="pt-BR" sz="1800" dirty="0" err="1">
                <a:latin typeface="+mj-lt"/>
              </a:rPr>
              <a:t>etc</a:t>
            </a:r>
            <a:r>
              <a:rPr lang="en-US" altLang="pt-BR" sz="1800" dirty="0">
                <a:latin typeface="+mj-lt"/>
              </a:rPr>
              <a:t>, se </a:t>
            </a:r>
            <a:r>
              <a:rPr lang="en-US" altLang="pt-BR" sz="1800" dirty="0" err="1">
                <a:latin typeface="+mj-lt"/>
              </a:rPr>
              <a:t>enovelam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uns</a:t>
            </a:r>
            <a:r>
              <a:rPr lang="en-US" altLang="pt-BR" sz="1800" dirty="0">
                <a:latin typeface="+mj-lt"/>
              </a:rPr>
              <a:t> com </a:t>
            </a:r>
            <a:r>
              <a:rPr lang="en-US" altLang="pt-BR" sz="1800" dirty="0" err="1">
                <a:latin typeface="+mj-lt"/>
              </a:rPr>
              <a:t>relação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aos</a:t>
            </a:r>
            <a:r>
              <a:rPr lang="en-US" altLang="pt-BR" sz="1800" dirty="0">
                <a:latin typeface="+mj-lt"/>
              </a:rPr>
              <a:t> outros.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pt-BR" sz="1800" dirty="0">
              <a:latin typeface="+mj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pt-BR" sz="1800" dirty="0">
                <a:latin typeface="+mj-lt"/>
              </a:rPr>
              <a:t>A forma é </a:t>
            </a:r>
            <a:r>
              <a:rPr lang="en-US" altLang="pt-BR" sz="1800" dirty="0" err="1">
                <a:latin typeface="+mj-lt"/>
              </a:rPr>
              <a:t>mantida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por</a:t>
            </a:r>
            <a:r>
              <a:rPr lang="en-US" altLang="pt-BR" sz="1800" dirty="0">
                <a:latin typeface="+mj-lt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pt-BR" sz="1800" b="1" dirty="0" err="1">
                <a:latin typeface="+mj-lt"/>
              </a:rPr>
              <a:t>Interações</a:t>
            </a:r>
            <a:r>
              <a:rPr lang="en-US" altLang="pt-BR" sz="1800" b="1" dirty="0">
                <a:latin typeface="+mj-lt"/>
              </a:rPr>
              <a:t> </a:t>
            </a:r>
            <a:r>
              <a:rPr lang="en-US" altLang="pt-BR" sz="1800" b="1" dirty="0" err="1">
                <a:latin typeface="+mj-lt"/>
              </a:rPr>
              <a:t>majoritariamente</a:t>
            </a:r>
            <a:r>
              <a:rPr lang="en-US" altLang="pt-BR" sz="1800" b="1" dirty="0">
                <a:latin typeface="+mj-lt"/>
              </a:rPr>
              <a:t> </a:t>
            </a:r>
            <a:r>
              <a:rPr lang="en-US" altLang="pt-BR" sz="1800" b="1" dirty="0" err="1">
                <a:latin typeface="+mj-lt"/>
              </a:rPr>
              <a:t>hidrofóbicas</a:t>
            </a:r>
            <a:r>
              <a:rPr lang="en-US" altLang="pt-BR" sz="1800" b="1" dirty="0">
                <a:latin typeface="+mj-lt"/>
              </a:rPr>
              <a:t>, </a:t>
            </a:r>
            <a:r>
              <a:rPr lang="en-US" altLang="pt-BR" sz="1800" dirty="0" err="1">
                <a:latin typeface="+mj-lt"/>
              </a:rPr>
              <a:t>concetradas</a:t>
            </a:r>
            <a:r>
              <a:rPr lang="en-US" altLang="pt-BR" sz="1800" dirty="0">
                <a:latin typeface="+mj-lt"/>
              </a:rPr>
              <a:t> no “core” da </a:t>
            </a:r>
            <a:r>
              <a:rPr lang="en-US" altLang="pt-BR" sz="1800" dirty="0" err="1">
                <a:latin typeface="+mj-lt"/>
              </a:rPr>
              <a:t>estrutura</a:t>
            </a:r>
            <a:r>
              <a:rPr lang="en-US" altLang="pt-BR" sz="1800" dirty="0">
                <a:latin typeface="+mj-lt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altLang="pt-BR" sz="1800" b="1" dirty="0" err="1">
                <a:latin typeface="+mj-lt"/>
              </a:rPr>
              <a:t>Ligações</a:t>
            </a:r>
            <a:r>
              <a:rPr lang="en-US" altLang="pt-BR" sz="1800" b="1" dirty="0">
                <a:latin typeface="+mj-lt"/>
              </a:rPr>
              <a:t> de H</a:t>
            </a:r>
            <a:r>
              <a:rPr lang="en-US" altLang="pt-BR" sz="1800" dirty="0">
                <a:latin typeface="+mj-lt"/>
              </a:rPr>
              <a:t> </a:t>
            </a:r>
            <a:r>
              <a:rPr lang="pt-BR" altLang="pt-BR" sz="1800" dirty="0">
                <a:latin typeface="+mj-lt"/>
              </a:rPr>
              <a:t>entre os aminoácidos que se encontram próximos uns dos outros</a:t>
            </a:r>
            <a:r>
              <a:rPr lang="en-US" altLang="pt-BR" sz="1800" dirty="0">
                <a:latin typeface="+mj-lt"/>
              </a:rPr>
              <a:t>, 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pt-BR" altLang="pt-BR" sz="1800" dirty="0">
                <a:latin typeface="+mj-lt"/>
              </a:rPr>
              <a:t>fortes </a:t>
            </a:r>
            <a:r>
              <a:rPr lang="pt-BR" altLang="pt-BR" sz="1800" b="1" dirty="0">
                <a:latin typeface="+mj-lt"/>
              </a:rPr>
              <a:t>ligações iônicas </a:t>
            </a:r>
            <a:r>
              <a:rPr lang="pt-BR" altLang="pt-BR" sz="1800" dirty="0">
                <a:latin typeface="+mj-lt"/>
              </a:rPr>
              <a:t>entre grupos R com cargas positivas e negativas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pt-BR" altLang="pt-BR" sz="1800" b="1" dirty="0">
                <a:latin typeface="+mj-lt"/>
              </a:rPr>
              <a:t>pontes S-S </a:t>
            </a:r>
            <a:r>
              <a:rPr lang="en-US" altLang="pt-BR" sz="1800" dirty="0">
                <a:latin typeface="+mj-lt"/>
              </a:rPr>
              <a:t>(</a:t>
            </a:r>
            <a:r>
              <a:rPr lang="en-US" altLang="pt-BR" sz="1800" dirty="0" err="1">
                <a:latin typeface="+mj-lt"/>
              </a:rPr>
              <a:t>ligações</a:t>
            </a:r>
            <a:r>
              <a:rPr lang="en-US" altLang="pt-BR" sz="1800" dirty="0">
                <a:latin typeface="+mj-lt"/>
              </a:rPr>
              <a:t> </a:t>
            </a:r>
            <a:r>
              <a:rPr lang="en-US" altLang="pt-BR" sz="1800" dirty="0" err="1">
                <a:latin typeface="+mj-lt"/>
              </a:rPr>
              <a:t>covalentes</a:t>
            </a:r>
            <a:r>
              <a:rPr lang="en-US" altLang="pt-BR" sz="1800" dirty="0">
                <a:latin typeface="+mj-lt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pt-BR" sz="1800" dirty="0">
              <a:latin typeface="+mj-lt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altLang="pt-BR" sz="1800" dirty="0">
                <a:latin typeface="+mj-lt"/>
              </a:rPr>
              <a:t>Aminoácidos que eram distantes na estrutura primária podem agora tornar-se muito próximos uns dos outros após o enovelamento</a:t>
            </a:r>
            <a:endParaRPr lang="en-US" altLang="pt-BR" sz="1800" dirty="0">
              <a:latin typeface="+mj-lt"/>
            </a:endParaRPr>
          </a:p>
        </p:txBody>
      </p:sp>
      <p:pic>
        <p:nvPicPr>
          <p:cNvPr id="6" name="Picture 9" descr="Image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" y="2407445"/>
            <a:ext cx="4443873" cy="401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Tipos de interações não-covalentes que mantém a estrutura terciária unida</a:t>
            </a:r>
          </a:p>
        </p:txBody>
      </p:sp>
      <p:graphicFrame>
        <p:nvGraphicFramePr>
          <p:cNvPr id="5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54367"/>
              </p:ext>
            </p:extLst>
          </p:nvPr>
        </p:nvGraphicFramePr>
        <p:xfrm>
          <a:off x="214183" y="1554718"/>
          <a:ext cx="8707396" cy="416607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54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1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5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interaction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nature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bond length, </a:t>
                      </a:r>
                      <a:r>
                        <a:rPr kumimoji="0" lang="en-US" altLang="pt-BR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Å</a:t>
                      </a: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“</a:t>
                      </a:r>
                      <a:r>
                        <a:rPr kumimoji="0" lang="en-US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bond</a:t>
                      </a:r>
                      <a:r>
                        <a:rPr kumimoji="0" lang="ja-JP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”</a:t>
                      </a:r>
                      <a:r>
                        <a:rPr kumimoji="0" lang="en-US" altLang="ja-JP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strength, </a:t>
                      </a:r>
                      <a:r>
                        <a:rPr kumimoji="0" lang="en-US" altLang="ja-JP" sz="18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kcal/</a:t>
                      </a:r>
                      <a:r>
                        <a:rPr kumimoji="0" lang="en-US" altLang="ja-JP" sz="18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mol</a:t>
                      </a:r>
                      <a:endParaRPr kumimoji="0" lang="en-US" altLang="ja-JP" sz="1800" b="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example</a:t>
                      </a:r>
                      <a:endParaRPr kumimoji="0" lang="en-US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5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ionic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(salt bridge)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electrostatic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1.8-4.0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(3.0-10 Å for like charges)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1-6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positive: K, R, H,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N-terminus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negative: D, E,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C-terminus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hydrophobic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entropy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-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2-3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hydrophobic side chains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(M,I,L,V,F,W,Y,A,C,P)</a:t>
                      </a:r>
                      <a:endParaRPr kumimoji="0" lang="en-US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H-bond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H-bonding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2.6-3.5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2-10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 donor, O acceptor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van der Waals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attraction/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repulsion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2.8-4.0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&lt;1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closely-spaced atoms; if too close, repulsion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5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aromatic-aromatic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pi-pi stacking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4.5-7.0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1-2</a:t>
                      </a:r>
                      <a:endParaRPr kumimoji="0" lang="en-US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F,W,Y (stacked)</a:t>
                      </a:r>
                      <a:endParaRPr kumimoji="0" lang="en-US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59279" y="799932"/>
            <a:ext cx="800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dirty="0">
                <a:latin typeface="+mj-lt"/>
              </a:rPr>
              <a:t>Todos contribuem de certa forma para a estrutura e estabilidade das proteínas; são mutuamente encontrados em quase qualquer proteína</a:t>
            </a:r>
            <a:endParaRPr lang="en-US" alt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1916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1800" dirty="0"/>
              <a:t>Estruturas terciárias são definidas como domínios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727915"/>
            <a:ext cx="9144000" cy="6397821"/>
          </a:xfrm>
        </p:spPr>
        <p:txBody>
          <a:bodyPr>
            <a:normAutofit/>
          </a:bodyPr>
          <a:lstStyle/>
          <a:p>
            <a:r>
              <a:rPr lang="pt-BR" dirty="0"/>
              <a:t>Para fins descritivos é útil simplificar a estrutura removendo o detalhe atômico e considerando apenas o caminho percorrido pela cadeia principal no espaço (</a:t>
            </a:r>
            <a:r>
              <a:rPr lang="pt-BR" b="1" i="1" dirty="0" err="1"/>
              <a:t>backbone</a:t>
            </a:r>
            <a:r>
              <a:rPr lang="pt-BR" dirty="0"/>
              <a:t>).</a:t>
            </a:r>
          </a:p>
          <a:p>
            <a:r>
              <a:rPr lang="en-US" dirty="0"/>
              <a:t>Um </a:t>
            </a:r>
            <a:r>
              <a:rPr lang="en-US" dirty="0" err="1"/>
              <a:t>domínio</a:t>
            </a:r>
            <a:r>
              <a:rPr lang="en-US" dirty="0"/>
              <a:t>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unidade</a:t>
            </a:r>
            <a:r>
              <a:rPr lang="en-US" dirty="0"/>
              <a:t> functional e </a:t>
            </a:r>
            <a:r>
              <a:rPr lang="en-US" dirty="0" err="1"/>
              <a:t>estrutural</a:t>
            </a:r>
            <a:r>
              <a:rPr lang="en-US" dirty="0"/>
              <a:t> </a:t>
            </a:r>
            <a:r>
              <a:rPr lang="en-US" dirty="0" err="1"/>
              <a:t>distinto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. </a:t>
            </a:r>
            <a:r>
              <a:rPr lang="en-US" dirty="0" err="1"/>
              <a:t>Domínios</a:t>
            </a:r>
            <a:r>
              <a:rPr lang="en-US" dirty="0"/>
              <a:t> </a:t>
            </a:r>
            <a:r>
              <a:rPr lang="en-US" dirty="0" err="1"/>
              <a:t>evoluem</a:t>
            </a:r>
            <a:r>
              <a:rPr lang="en-US" dirty="0"/>
              <a:t>, </a:t>
            </a:r>
            <a:r>
              <a:rPr lang="en-US" dirty="0" err="1"/>
              <a:t>enovelam</a:t>
            </a:r>
            <a:r>
              <a:rPr lang="en-US" dirty="0"/>
              <a:t>, </a:t>
            </a:r>
            <a:r>
              <a:rPr lang="en-US" dirty="0" err="1"/>
              <a:t>funcionam</a:t>
            </a:r>
            <a:r>
              <a:rPr lang="en-US" dirty="0"/>
              <a:t> e </a:t>
            </a: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independentemente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pt-BR" dirty="0"/>
              <a:t>Proteínas podem ter um domínio único ou ser </a:t>
            </a:r>
            <a:r>
              <a:rPr lang="pt-BR" dirty="0" err="1"/>
              <a:t>multidominios</a:t>
            </a:r>
            <a:r>
              <a:rPr lang="pt-BR" dirty="0"/>
              <a:t>.</a:t>
            </a:r>
            <a:endParaRPr lang="en-US" dirty="0"/>
          </a:p>
        </p:txBody>
      </p:sp>
      <p:pic>
        <p:nvPicPr>
          <p:cNvPr id="7170" name="Picture 2" descr="http://upload.wikimedia.org/wikipedia/commons/thumb/7/7a/Pyruvate_kinase_protein_domains.png/640px-Pyruvate_kinase_protein_domai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65" y="2413542"/>
            <a:ext cx="2566843" cy="37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Abordagem hierárquica para estruturas terciárias: </a:t>
            </a:r>
            <a:r>
              <a:rPr lang="pt-BR" b="1" dirty="0"/>
              <a:t>domínios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62470" y="727915"/>
            <a:ext cx="8476735" cy="4467225"/>
          </a:xfrm>
        </p:spPr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domínio</a:t>
            </a:r>
            <a:r>
              <a:rPr lang="en-US" dirty="0"/>
              <a:t> é </a:t>
            </a:r>
            <a:r>
              <a:rPr lang="en-US" dirty="0" err="1"/>
              <a:t>descrito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hierarquia</a:t>
            </a:r>
            <a:r>
              <a:rPr lang="en-US" dirty="0"/>
              <a:t>: </a:t>
            </a:r>
            <a:r>
              <a:rPr lang="en-US" b="1" dirty="0" err="1"/>
              <a:t>Classe</a:t>
            </a:r>
            <a:r>
              <a:rPr lang="en-US" b="1" dirty="0"/>
              <a:t> -&gt; </a:t>
            </a:r>
            <a:r>
              <a:rPr lang="en-US" b="1" dirty="0" err="1"/>
              <a:t>Arquitetura</a:t>
            </a:r>
            <a:r>
              <a:rPr lang="en-US" b="1" dirty="0"/>
              <a:t> -&gt; </a:t>
            </a:r>
            <a:r>
              <a:rPr lang="en-US" b="1" dirty="0" err="1"/>
              <a:t>Topologia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Classe</a:t>
            </a:r>
            <a:r>
              <a:rPr lang="en-US" dirty="0"/>
              <a:t>: </a:t>
            </a:r>
            <a:r>
              <a:rPr lang="en-US" dirty="0" err="1"/>
              <a:t>composição</a:t>
            </a:r>
            <a:r>
              <a:rPr lang="en-US" dirty="0"/>
              <a:t> de </a:t>
            </a:r>
            <a:r>
              <a:rPr lang="en-US" dirty="0" err="1"/>
              <a:t>estruturas</a:t>
            </a:r>
            <a:r>
              <a:rPr lang="en-US" dirty="0"/>
              <a:t> </a:t>
            </a:r>
            <a:r>
              <a:rPr lang="en-US" dirty="0" err="1"/>
              <a:t>secundárias</a:t>
            </a:r>
            <a:r>
              <a:rPr lang="en-US" dirty="0"/>
              <a:t>. </a:t>
            </a:r>
            <a:r>
              <a:rPr lang="en-US" dirty="0" err="1"/>
              <a:t>Três</a:t>
            </a:r>
            <a:r>
              <a:rPr lang="en-US" dirty="0"/>
              <a:t> classes </a:t>
            </a:r>
            <a:r>
              <a:rPr lang="en-US" dirty="0" err="1"/>
              <a:t>principais</a:t>
            </a:r>
            <a:r>
              <a:rPr lang="en-US" dirty="0"/>
              <a:t>: </a:t>
            </a:r>
            <a:r>
              <a:rPr lang="en-US" b="1" dirty="0"/>
              <a:t>α</a:t>
            </a:r>
            <a:r>
              <a:rPr lang="en-US" dirty="0"/>
              <a:t>, </a:t>
            </a:r>
            <a:r>
              <a:rPr lang="en-US" b="1" dirty="0"/>
              <a:t>β</a:t>
            </a:r>
            <a:r>
              <a:rPr lang="en-US" dirty="0"/>
              <a:t> e </a:t>
            </a:r>
            <a:r>
              <a:rPr lang="en-US" b="1" dirty="0"/>
              <a:t>α/β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pt-BR" b="1" dirty="0"/>
              <a:t>Arquitetura: </a:t>
            </a:r>
            <a:r>
              <a:rPr lang="pt-BR" dirty="0"/>
              <a:t>arranjo geral e relativo dos elementos de estrutura secundária, mas sem preocupação com sua conectividade </a:t>
            </a:r>
            <a:r>
              <a:rPr lang="en-US" dirty="0"/>
              <a:t>(~30 </a:t>
            </a:r>
            <a:r>
              <a:rPr lang="pt-BR" dirty="0"/>
              <a:t>tipos principais em cada classe</a:t>
            </a:r>
            <a:r>
              <a:rPr lang="en-US" dirty="0"/>
              <a:t>). </a:t>
            </a:r>
          </a:p>
          <a:p>
            <a:r>
              <a:rPr lang="en-US" sz="1600" dirty="0"/>
              <a:t>Examples: </a:t>
            </a:r>
            <a:r>
              <a:rPr lang="en-US" sz="1600" b="1" dirty="0"/>
              <a:t>α-class: </a:t>
            </a:r>
            <a:r>
              <a:rPr lang="en-US" sz="1600" dirty="0"/>
              <a:t>α-bundles, α-non-bundles, α-horseshoes, α-solenoids and α/α barrels; </a:t>
            </a:r>
            <a:r>
              <a:rPr lang="en-US" sz="1600" b="1" dirty="0"/>
              <a:t>β-class: </a:t>
            </a:r>
            <a:r>
              <a:rPr lang="en-US" sz="1600" dirty="0"/>
              <a:t>β-rolls, β-barrels, β-clams, β-sandwiches β-trefoils, β-prisms (parallel and orthogonal) β-propellers (with different numbers of blades), different types of β-solenoids (or β-helices); </a:t>
            </a:r>
            <a:r>
              <a:rPr lang="en-US" sz="1600" b="1" dirty="0"/>
              <a:t>α/β-class: </a:t>
            </a:r>
            <a:r>
              <a:rPr lang="en-US" sz="1600" dirty="0"/>
              <a:t>α/β barrels (TIM barrels), α/β sandwiches (with varying numbers of layers and types), the α/β-box, α/β-horseshoe, α/β-</a:t>
            </a:r>
            <a:r>
              <a:rPr lang="en-US" sz="1600" dirty="0" err="1"/>
              <a:t>propellor</a:t>
            </a:r>
            <a:r>
              <a:rPr lang="en-US" sz="1600" dirty="0"/>
              <a:t> etc…</a:t>
            </a:r>
            <a:endParaRPr lang="pt-BR" sz="1600" dirty="0"/>
          </a:p>
          <a:p>
            <a:endParaRPr lang="en-US" dirty="0"/>
          </a:p>
          <a:p>
            <a:r>
              <a:rPr lang="en-US" b="1" dirty="0" err="1"/>
              <a:t>Topologia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pt-BR" dirty="0"/>
              <a:t>Descreve a conexão entre os elementos de estrutura secundária. Duas proteínas podem ter a mesma arquitetura mas diferentes topologias.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1425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" y="1916119"/>
            <a:ext cx="85359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1987420" y="1981200"/>
            <a:ext cx="6623180" cy="2895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8" y="116632"/>
            <a:ext cx="8869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Arial" charset="0"/>
              </a:rPr>
              <a:t>Estrutura Primária = Polimerizando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3900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Abordagem hierárquica para estruturas terciárias: </a:t>
            </a:r>
            <a:r>
              <a:rPr lang="pt-BR" b="1" dirty="0"/>
              <a:t>domínios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741403" y="727915"/>
            <a:ext cx="9144000" cy="4467225"/>
          </a:xfrm>
        </p:spPr>
        <p:txBody>
          <a:bodyPr/>
          <a:lstStyle/>
          <a:p>
            <a:r>
              <a:rPr lang="en-US" dirty="0"/>
              <a:t>An example: </a:t>
            </a:r>
            <a:r>
              <a:rPr lang="en-US" b="1" dirty="0"/>
              <a:t>Class </a:t>
            </a:r>
            <a:r>
              <a:rPr lang="el-GR" b="1" dirty="0"/>
              <a:t>β</a:t>
            </a:r>
            <a:r>
              <a:rPr lang="en-US" b="1" dirty="0"/>
              <a:t> -&gt; Architecture: </a:t>
            </a:r>
            <a:r>
              <a:rPr lang="el-GR" b="1" dirty="0"/>
              <a:t>β</a:t>
            </a:r>
            <a:r>
              <a:rPr lang="pt-BR" b="1" dirty="0"/>
              <a:t>-</a:t>
            </a:r>
            <a:r>
              <a:rPr lang="pt-BR" b="1" dirty="0" err="1"/>
              <a:t>barrel</a:t>
            </a:r>
            <a:r>
              <a:rPr lang="en-US" b="1" dirty="0"/>
              <a:t> -&gt; Topology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2282" r="30749" b="16886"/>
          <a:stretch/>
        </p:blipFill>
        <p:spPr>
          <a:xfrm>
            <a:off x="986360" y="4838775"/>
            <a:ext cx="1761230" cy="1846845"/>
          </a:xfrm>
          <a:prstGeom prst="rect">
            <a:avLst/>
          </a:prstGeom>
        </p:spPr>
      </p:pic>
      <p:pic>
        <p:nvPicPr>
          <p:cNvPr id="7" name="Picture 2" descr="http://upload.wikimedia.org/wikipedia/commons/thumb/7/7a/Pyruvate_kinase_protein_domains.png/640px-Pyruvate_kinase_protein_dom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9"/>
          <a:stretch/>
        </p:blipFill>
        <p:spPr bwMode="auto">
          <a:xfrm rot="16200000">
            <a:off x="6172945" y="5107755"/>
            <a:ext cx="1855276" cy="13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2801863" y="1342505"/>
            <a:ext cx="3540274" cy="770059"/>
            <a:chOff x="2588677" y="1487109"/>
            <a:chExt cx="3892485" cy="930081"/>
          </a:xfrm>
        </p:grpSpPr>
        <p:sp>
          <p:nvSpPr>
            <p:cNvPr id="5" name="Seta para cima 4"/>
            <p:cNvSpPr/>
            <p:nvPr/>
          </p:nvSpPr>
          <p:spPr>
            <a:xfrm>
              <a:off x="2588677" y="148710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Seta para cima 8"/>
            <p:cNvSpPr/>
            <p:nvPr/>
          </p:nvSpPr>
          <p:spPr>
            <a:xfrm rot="10800000">
              <a:off x="3276536" y="158597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Seta para cima 9"/>
            <p:cNvSpPr/>
            <p:nvPr/>
          </p:nvSpPr>
          <p:spPr>
            <a:xfrm>
              <a:off x="3995343" y="148710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Seta para cima 10"/>
            <p:cNvSpPr/>
            <p:nvPr/>
          </p:nvSpPr>
          <p:spPr>
            <a:xfrm rot="10800000">
              <a:off x="4683202" y="158597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Seta para cima 11"/>
            <p:cNvSpPr/>
            <p:nvPr/>
          </p:nvSpPr>
          <p:spPr>
            <a:xfrm>
              <a:off x="5364815" y="1502799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3" name="Seta para cima 12"/>
            <p:cNvSpPr/>
            <p:nvPr/>
          </p:nvSpPr>
          <p:spPr>
            <a:xfrm rot="10800000">
              <a:off x="6052674" y="1601662"/>
              <a:ext cx="428488" cy="815528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1307415" y="4376428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Trypsin</a:t>
            </a:r>
            <a:r>
              <a:rPr lang="pt-BR" dirty="0">
                <a:latin typeface="+mj-lt"/>
              </a:rPr>
              <a:t> d1, d2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156196" y="4380050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Piruvate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Kinase</a:t>
            </a:r>
            <a:r>
              <a:rPr lang="pt-BR" dirty="0">
                <a:latin typeface="+mj-lt"/>
              </a:rPr>
              <a:t> d2</a:t>
            </a:r>
          </a:p>
        </p:txBody>
      </p:sp>
      <p:grpSp>
        <p:nvGrpSpPr>
          <p:cNvPr id="51" name="Grupo 50"/>
          <p:cNvGrpSpPr/>
          <p:nvPr/>
        </p:nvGrpSpPr>
        <p:grpSpPr>
          <a:xfrm>
            <a:off x="241447" y="2600596"/>
            <a:ext cx="3680207" cy="1490031"/>
            <a:chOff x="241441" y="2600590"/>
            <a:chExt cx="3680207" cy="1490031"/>
          </a:xfrm>
        </p:grpSpPr>
        <p:sp>
          <p:nvSpPr>
            <p:cNvPr id="14" name="Colchete esquerdo 13"/>
            <p:cNvSpPr/>
            <p:nvPr/>
          </p:nvSpPr>
          <p:spPr>
            <a:xfrm rot="5400000">
              <a:off x="1164685" y="1872133"/>
              <a:ext cx="455776" cy="1912689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2" name="Colchete esquerdo 31"/>
            <p:cNvSpPr/>
            <p:nvPr/>
          </p:nvSpPr>
          <p:spPr>
            <a:xfrm rot="16200000">
              <a:off x="602621" y="3375498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3" name="Colchete esquerdo 32"/>
            <p:cNvSpPr/>
            <p:nvPr/>
          </p:nvSpPr>
          <p:spPr>
            <a:xfrm rot="16200000">
              <a:off x="2501297" y="3375499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4" name="Colchete esquerdo 33"/>
            <p:cNvSpPr/>
            <p:nvPr/>
          </p:nvSpPr>
          <p:spPr>
            <a:xfrm rot="5400000">
              <a:off x="3132807" y="2664777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35" name="Colchete esquerdo 34"/>
            <p:cNvSpPr/>
            <p:nvPr/>
          </p:nvSpPr>
          <p:spPr>
            <a:xfrm rot="5400000">
              <a:off x="1255389" y="2659925"/>
              <a:ext cx="296388" cy="629174"/>
            </a:xfrm>
            <a:prstGeom prst="leftBracket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451643" y="3652125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NH</a:t>
              </a:r>
              <a:r>
                <a:rPr lang="pt-BR" sz="1600" baseline="-25000" dirty="0">
                  <a:latin typeface="+mj-lt"/>
                </a:rPr>
                <a:t>2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229022" y="3752067"/>
              <a:ext cx="692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COOH</a:t>
              </a:r>
              <a:endParaRPr lang="pt-BR" sz="1600" baseline="-25000" dirty="0">
                <a:latin typeface="+mj-lt"/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241441" y="2961521"/>
              <a:ext cx="3540274" cy="770059"/>
              <a:chOff x="2588677" y="1487109"/>
              <a:chExt cx="3892485" cy="930081"/>
            </a:xfrm>
          </p:grpSpPr>
          <p:sp>
            <p:nvSpPr>
              <p:cNvPr id="18" name="Seta para cima 17"/>
              <p:cNvSpPr/>
              <p:nvPr/>
            </p:nvSpPr>
            <p:spPr>
              <a:xfrm>
                <a:off x="2588677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3</a:t>
                </a:r>
              </a:p>
            </p:txBody>
          </p:sp>
          <p:sp>
            <p:nvSpPr>
              <p:cNvPr id="19" name="Seta para cima 18"/>
              <p:cNvSpPr/>
              <p:nvPr/>
            </p:nvSpPr>
            <p:spPr>
              <a:xfrm rot="10800000">
                <a:off x="3276536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0" name="Seta para cima 19"/>
              <p:cNvSpPr/>
              <p:nvPr/>
            </p:nvSpPr>
            <p:spPr>
              <a:xfrm>
                <a:off x="3995343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1</a:t>
                </a:r>
              </a:p>
            </p:txBody>
          </p:sp>
          <p:sp>
            <p:nvSpPr>
              <p:cNvPr id="21" name="Seta para cima 20"/>
              <p:cNvSpPr/>
              <p:nvPr/>
            </p:nvSpPr>
            <p:spPr>
              <a:xfrm rot="10800000">
                <a:off x="4683202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Seta para cima 21"/>
              <p:cNvSpPr/>
              <p:nvPr/>
            </p:nvSpPr>
            <p:spPr>
              <a:xfrm>
                <a:off x="5364815" y="150279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5</a:t>
                </a:r>
              </a:p>
            </p:txBody>
          </p:sp>
          <p:sp>
            <p:nvSpPr>
              <p:cNvPr id="23" name="Seta para cima 22"/>
              <p:cNvSpPr/>
              <p:nvPr/>
            </p:nvSpPr>
            <p:spPr>
              <a:xfrm rot="10800000">
                <a:off x="6052674" y="160166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52" name="Grupo 51"/>
          <p:cNvGrpSpPr/>
          <p:nvPr/>
        </p:nvGrpSpPr>
        <p:grpSpPr>
          <a:xfrm>
            <a:off x="5215291" y="2606669"/>
            <a:ext cx="3730790" cy="1483952"/>
            <a:chOff x="5215291" y="2606669"/>
            <a:chExt cx="3730790" cy="1483952"/>
          </a:xfrm>
        </p:grpSpPr>
        <p:grpSp>
          <p:nvGrpSpPr>
            <p:cNvPr id="24" name="Grupo 23"/>
            <p:cNvGrpSpPr/>
            <p:nvPr/>
          </p:nvGrpSpPr>
          <p:grpSpPr>
            <a:xfrm>
              <a:off x="5254352" y="2948530"/>
              <a:ext cx="3540274" cy="770059"/>
              <a:chOff x="2588677" y="1487109"/>
              <a:chExt cx="3892485" cy="930081"/>
            </a:xfrm>
          </p:grpSpPr>
          <p:sp>
            <p:nvSpPr>
              <p:cNvPr id="25" name="Seta para cima 24"/>
              <p:cNvSpPr/>
              <p:nvPr/>
            </p:nvSpPr>
            <p:spPr>
              <a:xfrm>
                <a:off x="2588677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1</a:t>
                </a:r>
              </a:p>
            </p:txBody>
          </p:sp>
          <p:sp>
            <p:nvSpPr>
              <p:cNvPr id="26" name="Seta para cima 25"/>
              <p:cNvSpPr/>
              <p:nvPr/>
            </p:nvSpPr>
            <p:spPr>
              <a:xfrm rot="10800000">
                <a:off x="3276536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7" name="Seta para cima 26"/>
              <p:cNvSpPr/>
              <p:nvPr/>
            </p:nvSpPr>
            <p:spPr>
              <a:xfrm>
                <a:off x="3995343" y="148710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5</a:t>
                </a:r>
              </a:p>
            </p:txBody>
          </p:sp>
          <p:sp>
            <p:nvSpPr>
              <p:cNvPr id="28" name="Seta para cima 27"/>
              <p:cNvSpPr/>
              <p:nvPr/>
            </p:nvSpPr>
            <p:spPr>
              <a:xfrm rot="10800000">
                <a:off x="4683202" y="158597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9" name="Seta para cima 28"/>
              <p:cNvSpPr/>
              <p:nvPr/>
            </p:nvSpPr>
            <p:spPr>
              <a:xfrm>
                <a:off x="5364815" y="1502799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dirty="0">
                    <a:latin typeface="Calibri Light" panose="020F0302020204030204" pitchFamily="34" charset="0"/>
                  </a:rPr>
                  <a:t>3</a:t>
                </a:r>
              </a:p>
            </p:txBody>
          </p:sp>
          <p:sp>
            <p:nvSpPr>
              <p:cNvPr id="30" name="Seta para cima 29"/>
              <p:cNvSpPr/>
              <p:nvPr/>
            </p:nvSpPr>
            <p:spPr>
              <a:xfrm rot="10800000">
                <a:off x="6052674" y="1601662"/>
                <a:ext cx="428488" cy="815528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39" name="CaixaDeTexto 38"/>
            <p:cNvSpPr txBox="1"/>
            <p:nvPr/>
          </p:nvSpPr>
          <p:spPr>
            <a:xfrm>
              <a:off x="5215291" y="3654061"/>
              <a:ext cx="514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NH</a:t>
              </a:r>
              <a:r>
                <a:rPr lang="pt-BR" sz="1600" baseline="-25000" dirty="0">
                  <a:latin typeface="+mj-lt"/>
                </a:rPr>
                <a:t>2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8253455" y="3752067"/>
              <a:ext cx="692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+mj-lt"/>
                </a:rPr>
                <a:t>COOH</a:t>
              </a:r>
              <a:endParaRPr lang="pt-BR" sz="1600" baseline="-25000" dirty="0">
                <a:latin typeface="+mj-lt"/>
              </a:endParaRPr>
            </a:p>
          </p:txBody>
        </p:sp>
        <p:sp>
          <p:nvSpPr>
            <p:cNvPr id="41" name="Colchete esquerdo 40"/>
            <p:cNvSpPr/>
            <p:nvPr/>
          </p:nvSpPr>
          <p:spPr>
            <a:xfrm rot="5400000">
              <a:off x="7428365" y="1898745"/>
              <a:ext cx="455776" cy="187162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Colchete esquerdo 41"/>
            <p:cNvSpPr/>
            <p:nvPr/>
          </p:nvSpPr>
          <p:spPr>
            <a:xfrm rot="5400000">
              <a:off x="7478258" y="2660657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Colchete esquerdo 42"/>
            <p:cNvSpPr/>
            <p:nvPr/>
          </p:nvSpPr>
          <p:spPr>
            <a:xfrm rot="5400000">
              <a:off x="5600840" y="2655805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Colchete esquerdo 43"/>
            <p:cNvSpPr/>
            <p:nvPr/>
          </p:nvSpPr>
          <p:spPr>
            <a:xfrm rot="16200000">
              <a:off x="6668810" y="2776963"/>
              <a:ext cx="705767" cy="192154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Colchete esquerdo 44"/>
            <p:cNvSpPr/>
            <p:nvPr/>
          </p:nvSpPr>
          <p:spPr>
            <a:xfrm rot="16200000">
              <a:off x="6902690" y="3371663"/>
              <a:ext cx="296388" cy="629174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7034138" y="513066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Trypsin</a:t>
            </a:r>
            <a:r>
              <a:rPr lang="pt-BR" dirty="0">
                <a:latin typeface="+mj-lt"/>
              </a:rPr>
              <a:t> d1, d2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057300" y="1007911"/>
            <a:ext cx="188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latin typeface="+mj-lt"/>
              </a:rPr>
              <a:t>Piruvate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Kinase</a:t>
            </a:r>
            <a:r>
              <a:rPr lang="pt-BR" dirty="0">
                <a:latin typeface="+mj-lt"/>
              </a:rPr>
              <a:t> d2</a:t>
            </a:r>
          </a:p>
        </p:txBody>
      </p:sp>
      <p:cxnSp>
        <p:nvCxnSpPr>
          <p:cNvPr id="36" name="Conector de seta reta 35"/>
          <p:cNvCxnSpPr/>
          <p:nvPr/>
        </p:nvCxnSpPr>
        <p:spPr>
          <a:xfrm flipV="1">
            <a:off x="6524363" y="722446"/>
            <a:ext cx="435634" cy="184666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6535749" y="911213"/>
            <a:ext cx="432486" cy="170008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2438406" y="769436"/>
            <a:ext cx="642551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3128819" y="720651"/>
            <a:ext cx="2197984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4" name="Retângulo 53"/>
          <p:cNvSpPr/>
          <p:nvPr/>
        </p:nvSpPr>
        <p:spPr>
          <a:xfrm>
            <a:off x="5319110" y="709596"/>
            <a:ext cx="2197984" cy="372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56" name="Retângulo 55"/>
          <p:cNvSpPr/>
          <p:nvPr/>
        </p:nvSpPr>
        <p:spPr>
          <a:xfrm>
            <a:off x="6450361" y="504131"/>
            <a:ext cx="2508144" cy="85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49" grpId="0" animBg="1"/>
      <p:bldP spid="53" grpId="0" animBg="1"/>
      <p:bldP spid="54" grpId="0" animBg="1"/>
      <p:bldP spid="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domains, belonging to the solenoid architecture </a:t>
            </a:r>
            <a:endParaRPr lang="pt-BR" dirty="0"/>
          </a:p>
        </p:txBody>
      </p:sp>
      <p:pic>
        <p:nvPicPr>
          <p:cNvPr id="20482" name="Picture 2" descr="http://upload.wikimedia.org/wikipedia/commons/thumb/7/75/Solenoid-domain-examples.png/800px-Solenoid-domain-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1348" y="867266"/>
            <a:ext cx="5250730" cy="57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85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 Repressor é um </a:t>
            </a:r>
            <a:r>
              <a:rPr lang="en-US" dirty="0" err="1"/>
              <a:t>exemploe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 </a:t>
            </a:r>
            <a:r>
              <a:rPr lang="en-US" dirty="0" err="1"/>
              <a:t>multidomínio</a:t>
            </a:r>
            <a:endParaRPr lang="pt-BR" dirty="0"/>
          </a:p>
        </p:txBody>
      </p:sp>
      <p:pic>
        <p:nvPicPr>
          <p:cNvPr id="21510" name="Picture 6" descr="http://upload.wikimedia.org/wikipedia/commons/thumb/9/93/Annotated_Theoretical_Model_of_Bound_Tetrameric_Lac_Repressor.png/1024px-Annotated_Theoretical_Model_of_Bound_Tetrameric_Lac_Repress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9" y="730551"/>
            <a:ext cx="6826303" cy="59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04947" y="2415941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DNA-binding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domains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79496" y="3127697"/>
            <a:ext cx="79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Linker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278768" y="3395600"/>
            <a:ext cx="791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Linker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674479" y="4983842"/>
            <a:ext cx="1272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Regulatory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domain</a:t>
            </a:r>
            <a:endParaRPr lang="pt-BR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lchete direito 4"/>
          <p:cNvSpPr/>
          <p:nvPr/>
        </p:nvSpPr>
        <p:spPr>
          <a:xfrm rot="820613">
            <a:off x="6433855" y="3795717"/>
            <a:ext cx="246085" cy="2402959"/>
          </a:xfrm>
          <a:prstGeom prst="rightBracket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5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43001"/>
              </p:ext>
            </p:extLst>
          </p:nvPr>
        </p:nvGraphicFramePr>
        <p:xfrm>
          <a:off x="792000" y="1700608"/>
          <a:ext cx="7560000" cy="5231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62320" imgH="2926080" progId="Origin50.Graph">
                  <p:embed/>
                </p:oleObj>
              </mc:Choice>
              <mc:Fallback>
                <p:oleObj name="Graph" r:id="rId2" imgW="416232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2000" y="1700608"/>
                        <a:ext cx="7560000" cy="5231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Crescimento</a:t>
            </a:r>
            <a:r>
              <a:rPr lang="en-US" dirty="0"/>
              <a:t> do </a:t>
            </a:r>
            <a:r>
              <a:rPr lang="en-US" dirty="0" err="1"/>
              <a:t>número</a:t>
            </a:r>
            <a:r>
              <a:rPr lang="en-US" dirty="0"/>
              <a:t> de folds </a:t>
            </a:r>
            <a:r>
              <a:rPr lang="en-US" dirty="0" err="1"/>
              <a:t>únicos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definido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SCOP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664825"/>
            <a:ext cx="9144000" cy="4467225"/>
          </a:xfrm>
        </p:spPr>
        <p:txBody>
          <a:bodyPr/>
          <a:lstStyle/>
          <a:p>
            <a:r>
              <a:rPr lang="pt-BR" dirty="0"/>
              <a:t>Há uma crença geral de que o número total de </a:t>
            </a:r>
            <a:r>
              <a:rPr lang="pt-BR" i="1" dirty="0" err="1"/>
              <a:t>folds</a:t>
            </a:r>
            <a:r>
              <a:rPr lang="pt-BR" dirty="0"/>
              <a:t> é relativamente limitado. </a:t>
            </a:r>
          </a:p>
          <a:p>
            <a:r>
              <a:rPr lang="pt-BR" dirty="0"/>
              <a:t>Espera-se que, como resultado de iniciativas de genômica estrutural, dentro dos próximos anos nosso conhecimento do universo completo seja consideravelmente completo.</a:t>
            </a:r>
            <a:endParaRPr lang="en-US" dirty="0"/>
          </a:p>
          <a:p>
            <a:r>
              <a:rPr lang="en-US" b="1" dirty="0"/>
              <a:t>Are we there yet?</a:t>
            </a:r>
            <a:endParaRPr lang="pt-BR" b="1" dirty="0"/>
          </a:p>
        </p:txBody>
      </p:sp>
      <p:sp>
        <p:nvSpPr>
          <p:cNvPr id="5" name="Espaço Reservado para Texto 2"/>
          <p:cNvSpPr txBox="1">
            <a:spLocks/>
          </p:cNvSpPr>
          <p:nvPr/>
        </p:nvSpPr>
        <p:spPr>
          <a:xfrm>
            <a:off x="0" y="697777"/>
            <a:ext cx="91440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 rot="16200000">
            <a:off x="181233" y="4132818"/>
            <a:ext cx="1777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err="1">
                <a:latin typeface="+mj-lt"/>
              </a:rPr>
              <a:t>Number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of</a:t>
            </a:r>
            <a:r>
              <a:rPr lang="pt-BR" dirty="0">
                <a:latin typeface="+mj-lt"/>
              </a:rPr>
              <a:t> </a:t>
            </a:r>
            <a:r>
              <a:rPr lang="pt-BR" dirty="0" err="1">
                <a:latin typeface="+mj-lt"/>
              </a:rPr>
              <a:t>Folds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6879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Quaternary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814084"/>
            <a:ext cx="9144000" cy="4467225"/>
          </a:xfrm>
        </p:spPr>
        <p:txBody>
          <a:bodyPr/>
          <a:lstStyle/>
          <a:p>
            <a:r>
              <a:rPr lang="pt-BR" dirty="0"/>
              <a:t>Algumas proteínas (uma minoria) são funcionalmente compostas apenas de uma cadeia única de </a:t>
            </a:r>
            <a:r>
              <a:rPr lang="pt-BR" dirty="0" err="1"/>
              <a:t>polipeptídeos</a:t>
            </a:r>
            <a:r>
              <a:rPr lang="pt-BR" dirty="0"/>
              <a:t>, ou monoméricas. O restante são homo- ou </a:t>
            </a:r>
            <a:r>
              <a:rPr lang="pt-BR" dirty="0" err="1"/>
              <a:t>hetero-oligômeros</a:t>
            </a:r>
            <a:r>
              <a:rPr lang="pt-BR" dirty="0"/>
              <a:t> ou conjuntos polímeros macromoleculares .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4502" y="2544482"/>
            <a:ext cx="2094978" cy="486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latin typeface="+mj-lt"/>
              </a:rPr>
              <a:t># </a:t>
            </a:r>
            <a:r>
              <a:rPr lang="pt-BR" sz="1600" dirty="0" err="1">
                <a:latin typeface="+mj-lt"/>
              </a:rPr>
              <a:t>subunits</a:t>
            </a:r>
            <a:r>
              <a:rPr lang="pt-BR" sz="1600" dirty="0">
                <a:latin typeface="+mj-lt"/>
              </a:rPr>
              <a:t>	 % </a:t>
            </a:r>
            <a:r>
              <a:rPr lang="pt-BR" sz="1600" dirty="0" err="1">
                <a:latin typeface="+mj-lt"/>
              </a:rPr>
              <a:t>proteins</a:t>
            </a:r>
            <a:endParaRPr lang="pt-BR" sz="1600" dirty="0">
              <a:latin typeface="+mj-lt"/>
            </a:endParaRP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1	     19.4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2	     38.2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3 	      5.4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4              21.0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5               0.1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6               5.6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7               0.1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8               2.4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9               0.0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10               0.0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11               0.0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12               1.6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&gt;12               2.2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 err="1">
                <a:latin typeface="+mj-lt"/>
              </a:rPr>
              <a:t>Polimers</a:t>
            </a:r>
            <a:r>
              <a:rPr lang="pt-BR" sz="1600" dirty="0">
                <a:latin typeface="+mj-lt"/>
              </a:rPr>
              <a:t>          2.7      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754" y="1959707"/>
            <a:ext cx="36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In a recent evaluation of the proteins encoded by the </a:t>
            </a:r>
            <a:r>
              <a:rPr lang="en-US" sz="1600" i="1" dirty="0">
                <a:latin typeface="+mj-lt"/>
              </a:rPr>
              <a:t>E. coli </a:t>
            </a:r>
            <a:r>
              <a:rPr lang="en-US" sz="1600" dirty="0">
                <a:latin typeface="+mj-lt"/>
              </a:rPr>
              <a:t>genome: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5754" y="1959701"/>
            <a:ext cx="3221373" cy="47179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Picture 12" descr="estru_quaternaria_HMGR-chai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02674" y="4920912"/>
            <a:ext cx="2661869" cy="1833941"/>
          </a:xfrm>
          <a:prstGeom prst="rect">
            <a:avLst/>
          </a:prstGeom>
          <a:noFill/>
        </p:spPr>
      </p:pic>
      <p:pic>
        <p:nvPicPr>
          <p:cNvPr id="12" name="Picture 14" descr="estru_quaternaria_HIV-protease-chai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4890" y="2332279"/>
            <a:ext cx="2505381" cy="1707489"/>
          </a:xfrm>
          <a:prstGeom prst="rect">
            <a:avLst/>
          </a:prstGeom>
          <a:noFill/>
        </p:spPr>
      </p:pic>
      <p:pic>
        <p:nvPicPr>
          <p:cNvPr id="13" name="Picture 16" descr="estru_quaternaria_PNP-chai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63126" y="3406863"/>
            <a:ext cx="1953549" cy="1836163"/>
          </a:xfrm>
          <a:prstGeom prst="rect">
            <a:avLst/>
          </a:prstGeom>
          <a:noFill/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511924" y="2082811"/>
            <a:ext cx="1511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Dímero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650196" y="4582352"/>
            <a:ext cx="187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Tetrâmero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946600" y="3015371"/>
            <a:ext cx="187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dirty="0" err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Trímero</a:t>
            </a:r>
            <a:endParaRPr lang="en-US" sz="1600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7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The </a:t>
            </a:r>
            <a:r>
              <a:rPr lang="pt-BR" dirty="0" err="1"/>
              <a:t>Quaternary</a:t>
            </a:r>
            <a:r>
              <a:rPr lang="pt-BR" dirty="0"/>
              <a:t> </a:t>
            </a:r>
            <a:r>
              <a:rPr lang="pt-BR" dirty="0" err="1"/>
              <a:t>Structure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814084"/>
            <a:ext cx="9144000" cy="4467225"/>
          </a:xfrm>
        </p:spPr>
        <p:txBody>
          <a:bodyPr/>
          <a:lstStyle/>
          <a:p>
            <a:r>
              <a:rPr lang="pt-BR" dirty="0"/>
              <a:t>Algumas proteínas (uma minoria) são funcionalmente compostas apenas de uma cadeia única de </a:t>
            </a:r>
            <a:r>
              <a:rPr lang="pt-BR" dirty="0" err="1"/>
              <a:t>polipeptídeos</a:t>
            </a:r>
            <a:r>
              <a:rPr lang="pt-BR" dirty="0"/>
              <a:t>, ou monoméricas. O restante são homo- ou </a:t>
            </a:r>
            <a:r>
              <a:rPr lang="pt-BR" dirty="0" err="1"/>
              <a:t>hetero-oligômeros</a:t>
            </a:r>
            <a:r>
              <a:rPr lang="pt-BR" dirty="0"/>
              <a:t> ou conjuntos polímeros macromoleculares .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4502" y="2544482"/>
            <a:ext cx="2094978" cy="4869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1600" dirty="0">
                <a:latin typeface="+mj-lt"/>
              </a:rPr>
              <a:t># </a:t>
            </a:r>
            <a:r>
              <a:rPr lang="pt-BR" sz="1600" dirty="0" err="1">
                <a:latin typeface="+mj-lt"/>
              </a:rPr>
              <a:t>subunits</a:t>
            </a:r>
            <a:r>
              <a:rPr lang="pt-BR" sz="1600" dirty="0">
                <a:latin typeface="+mj-lt"/>
              </a:rPr>
              <a:t>	 % </a:t>
            </a:r>
            <a:r>
              <a:rPr lang="pt-BR" sz="1600" dirty="0" err="1">
                <a:latin typeface="+mj-lt"/>
              </a:rPr>
              <a:t>proteins</a:t>
            </a:r>
            <a:endParaRPr lang="pt-BR" sz="1600" dirty="0">
              <a:latin typeface="+mj-lt"/>
            </a:endParaRP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1	     19.4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2	     38.2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3 	      5.4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4              21.0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5               0.1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6               5.6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7               0.1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8               2.4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  9               0.0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10               0.0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11               0.0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  12               1.6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>
                <a:latin typeface="+mj-lt"/>
              </a:rPr>
              <a:t>    &gt;12               2.2</a:t>
            </a:r>
          </a:p>
          <a:p>
            <a:pPr eaLnBrk="0" hangingPunct="0">
              <a:spcBef>
                <a:spcPct val="10000"/>
              </a:spcBef>
            </a:pPr>
            <a:r>
              <a:rPr lang="pt-BR" sz="1600" dirty="0" err="1">
                <a:latin typeface="+mj-lt"/>
              </a:rPr>
              <a:t>Polimers</a:t>
            </a:r>
            <a:r>
              <a:rPr lang="pt-BR" sz="1600" dirty="0">
                <a:latin typeface="+mj-lt"/>
              </a:rPr>
              <a:t>          2.7      </a:t>
            </a:r>
          </a:p>
          <a:p>
            <a:pPr eaLnBrk="0" hangingPunct="0">
              <a:spcBef>
                <a:spcPct val="50000"/>
              </a:spcBef>
            </a:pPr>
            <a:endParaRPr lang="pt-BR" sz="1600" dirty="0"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endParaRPr lang="en-US" sz="1600" dirty="0">
              <a:latin typeface="+mj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94739" y="3340078"/>
            <a:ext cx="525407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BR" b="1" dirty="0">
                <a:latin typeface="+mj-lt"/>
              </a:rPr>
              <a:t>Por que mais que uma subunidade?</a:t>
            </a:r>
          </a:p>
          <a:p>
            <a:pPr algn="ctr">
              <a:spcBef>
                <a:spcPct val="50000"/>
              </a:spcBef>
            </a:pPr>
            <a:r>
              <a:rPr lang="pt-BR" dirty="0">
                <a:latin typeface="+mj-lt"/>
              </a:rPr>
              <a:t>Múltiplos sítios de ligações, associação com membranas, </a:t>
            </a:r>
            <a:r>
              <a:rPr lang="pt-BR" dirty="0" err="1">
                <a:latin typeface="+mj-lt"/>
              </a:rPr>
              <a:t>cooperatividade</a:t>
            </a:r>
            <a:r>
              <a:rPr lang="pt-BR" dirty="0">
                <a:latin typeface="+mj-lt"/>
              </a:rPr>
              <a:t> e </a:t>
            </a:r>
            <a:r>
              <a:rPr lang="pt-BR" dirty="0" err="1">
                <a:latin typeface="+mj-lt"/>
              </a:rPr>
              <a:t>alosterismo</a:t>
            </a:r>
            <a:r>
              <a:rPr lang="pt-BR" dirty="0">
                <a:latin typeface="+mj-lt"/>
              </a:rPr>
              <a:t>, formação de cavidades, canais e poros; formação de sítios ativos, tamanho e estabilidade, múltiplas funções (</a:t>
            </a:r>
            <a:r>
              <a:rPr lang="pt-BR" dirty="0" err="1">
                <a:latin typeface="+mj-lt"/>
              </a:rPr>
              <a:t>hetero-oligômeros</a:t>
            </a:r>
            <a:r>
              <a:rPr lang="pt-BR" dirty="0">
                <a:latin typeface="+mj-lt"/>
              </a:rPr>
              <a:t>).</a:t>
            </a:r>
            <a:endParaRPr lang="en-US" dirty="0">
              <a:latin typeface="+mj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754" y="1959707"/>
            <a:ext cx="3646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In a recent evaluation of the proteins encoded by the </a:t>
            </a:r>
            <a:r>
              <a:rPr lang="en-US" sz="1600" i="1" dirty="0">
                <a:latin typeface="+mj-lt"/>
              </a:rPr>
              <a:t>E. coli </a:t>
            </a:r>
            <a:r>
              <a:rPr lang="en-US" sz="1600" dirty="0">
                <a:latin typeface="+mj-lt"/>
              </a:rPr>
              <a:t>genome:</a:t>
            </a:r>
            <a:endParaRPr lang="pt-BR" sz="1600" dirty="0"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5754" y="1959701"/>
            <a:ext cx="3221373" cy="47179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3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último nível de proteína: </a:t>
            </a:r>
            <a:r>
              <a:rPr lang="pt-BR" b="1" dirty="0"/>
              <a:t>modificação pós-</a:t>
            </a:r>
            <a:r>
              <a:rPr lang="pt-BR" b="1" dirty="0" err="1"/>
              <a:t>traducional</a:t>
            </a:r>
            <a:r>
              <a:rPr lang="pt-BR" b="1" dirty="0"/>
              <a:t>, MPT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5951" y="1645242"/>
            <a:ext cx="8559113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1.</a:t>
            </a:r>
            <a:r>
              <a:rPr lang="pt-BR" altLang="pt-BR" dirty="0">
                <a:latin typeface="+mj-lt"/>
              </a:rPr>
              <a:t> </a:t>
            </a:r>
            <a:r>
              <a:rPr lang="pt-BR" altLang="pt-BR" b="1" dirty="0" err="1">
                <a:latin typeface="+mj-lt"/>
              </a:rPr>
              <a:t>MPTs</a:t>
            </a:r>
            <a:r>
              <a:rPr lang="pt-BR" altLang="pt-BR" b="1" dirty="0">
                <a:latin typeface="+mj-lt"/>
              </a:rPr>
              <a:t> envolvendo adição de grupos funcionais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1.1. </a:t>
            </a:r>
            <a:r>
              <a:rPr lang="pt-BR" altLang="pt-BR" dirty="0" err="1">
                <a:latin typeface="+mj-lt"/>
              </a:rPr>
              <a:t>MPTs</a:t>
            </a:r>
            <a:r>
              <a:rPr lang="pt-BR" altLang="pt-BR" dirty="0">
                <a:latin typeface="+mj-lt"/>
              </a:rPr>
              <a:t> envolvendo a adição de grupos hidrofóbicos para localização de membrana (</a:t>
            </a:r>
            <a:r>
              <a:rPr lang="pt-BR" i="1" dirty="0" err="1">
                <a:latin typeface="Calibri Light" panose="020F0302020204030204" pitchFamily="34" charset="0"/>
              </a:rPr>
              <a:t>myristoylation</a:t>
            </a:r>
            <a:r>
              <a:rPr lang="pt-BR" i="1" dirty="0">
                <a:latin typeface="Calibri Light" panose="020F0302020204030204" pitchFamily="34" charset="0"/>
              </a:rPr>
              <a:t>, palmitoylation, etc.</a:t>
            </a:r>
            <a:r>
              <a:rPr lang="pt-BR" altLang="pt-BR" dirty="0">
                <a:latin typeface="+mj-lt"/>
              </a:rPr>
              <a:t>)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500" dirty="0">
              <a:latin typeface="+mj-lt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1.2. </a:t>
            </a:r>
            <a:r>
              <a:rPr lang="pt-BR" altLang="pt-BR" dirty="0" err="1">
                <a:latin typeface="+mj-lt"/>
              </a:rPr>
              <a:t>MPTs</a:t>
            </a:r>
            <a:r>
              <a:rPr lang="pt-BR" altLang="pt-BR" dirty="0">
                <a:latin typeface="+mj-lt"/>
              </a:rPr>
              <a:t> envolvendo a adição de cofatores para maior atividade enzimática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Calibri Light" panose="020F0302020204030204" pitchFamily="34" charset="0"/>
              </a:rPr>
              <a:t>(</a:t>
            </a:r>
            <a:r>
              <a:rPr lang="pt-BR" altLang="pt-BR" i="1" dirty="0">
                <a:latin typeface="Calibri Light" panose="020F0302020204030204" pitchFamily="34" charset="0"/>
              </a:rPr>
              <a:t>l</a:t>
            </a:r>
            <a:r>
              <a:rPr lang="pt-BR" i="1" dirty="0">
                <a:latin typeface="Calibri Light" panose="020F0302020204030204" pitchFamily="34" charset="0"/>
              </a:rPr>
              <a:t>ipoylation, flavin, heme C, etc.</a:t>
            </a:r>
            <a:r>
              <a:rPr lang="pt-BR" altLang="pt-BR" dirty="0">
                <a:latin typeface="Calibri Light" panose="020F0302020204030204" pitchFamily="34" charset="0"/>
              </a:rPr>
              <a:t>) </a:t>
            </a:r>
            <a:r>
              <a:rPr lang="pt-BR" altLang="pt-BR" dirty="0">
                <a:latin typeface="+mj-lt"/>
              </a:rPr>
              <a:t>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500" dirty="0">
              <a:latin typeface="+mj-lt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+mj-lt"/>
              </a:rPr>
              <a:t>1.3. </a:t>
            </a:r>
            <a:r>
              <a:rPr lang="pt-BR" altLang="pt-BR" dirty="0" err="1">
                <a:latin typeface="+mj-lt"/>
              </a:rPr>
              <a:t>PTMs</a:t>
            </a:r>
            <a:r>
              <a:rPr lang="pt-BR" altLang="pt-BR" dirty="0">
                <a:latin typeface="+mj-lt"/>
              </a:rPr>
              <a:t> envolvendo a adição de grupos químicos menores </a:t>
            </a:r>
            <a:r>
              <a:rPr lang="en-US" altLang="pt-BR" dirty="0">
                <a:latin typeface="+mj-lt"/>
              </a:rPr>
              <a:t>(</a:t>
            </a:r>
            <a:r>
              <a:rPr lang="pt-BR" i="1" dirty="0">
                <a:latin typeface="Calibri Light" panose="020F0302020204030204" pitchFamily="34" charset="0"/>
              </a:rPr>
              <a:t>phosphorylation, glycosylation, acetylation, S-</a:t>
            </a:r>
            <a:r>
              <a:rPr lang="pt-BR" i="1" dirty="0" err="1">
                <a:latin typeface="Calibri Light" panose="020F0302020204030204" pitchFamily="34" charset="0"/>
              </a:rPr>
              <a:t>nitrosylation</a:t>
            </a:r>
            <a:r>
              <a:rPr lang="pt-BR" i="1" dirty="0">
                <a:latin typeface="Calibri Light" panose="020F0302020204030204" pitchFamily="34" charset="0"/>
              </a:rPr>
              <a:t>, hydroxylation,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2. </a:t>
            </a:r>
            <a:r>
              <a:rPr lang="pt-BR" altLang="pt-BR" b="1" dirty="0" err="1"/>
              <a:t>MPTs</a:t>
            </a:r>
            <a:r>
              <a:rPr lang="pt-BR" altLang="pt-BR" b="1" dirty="0"/>
              <a:t> </a:t>
            </a:r>
            <a:r>
              <a:rPr lang="pt-BR" altLang="pt-BR" b="1" dirty="0">
                <a:latin typeface="+mj-lt"/>
              </a:rPr>
              <a:t>envolvendo a adição de outras proteínas ou peptídeos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b="1" dirty="0">
                <a:latin typeface="+mj-lt"/>
              </a:rPr>
              <a:t>	</a:t>
            </a:r>
            <a:r>
              <a:rPr lang="en-US" altLang="pt-BR" dirty="0">
                <a:latin typeface="+mj-lt"/>
              </a:rPr>
              <a:t>(</a:t>
            </a:r>
            <a:r>
              <a:rPr lang="pt-BR" i="1" dirty="0">
                <a:latin typeface="Calibri Light" panose="020F0302020204030204" pitchFamily="34" charset="0"/>
              </a:rPr>
              <a:t>SUMOylation, ubiquitination,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t-BR" altLang="pt-BR" b="1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b="1" dirty="0">
                <a:latin typeface="+mj-lt"/>
              </a:rPr>
              <a:t>3. </a:t>
            </a:r>
            <a:r>
              <a:rPr lang="pt-BR" altLang="pt-BR" b="1" dirty="0" err="1"/>
              <a:t>MPTs</a:t>
            </a:r>
            <a:r>
              <a:rPr lang="pt-BR" altLang="pt-BR" b="1" dirty="0"/>
              <a:t> </a:t>
            </a:r>
            <a:r>
              <a:rPr lang="pt-BR" altLang="pt-BR" b="1" dirty="0">
                <a:latin typeface="+mj-lt"/>
              </a:rPr>
              <a:t>que envolvem mudanças estruturais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b="1" dirty="0">
                <a:latin typeface="+mj-lt"/>
              </a:rPr>
              <a:t>	</a:t>
            </a:r>
            <a:r>
              <a:rPr lang="en-US" altLang="pt-BR" dirty="0">
                <a:latin typeface="+mj-lt"/>
              </a:rPr>
              <a:t>(</a:t>
            </a:r>
            <a:r>
              <a:rPr lang="pt-BR" dirty="0">
                <a:latin typeface="Calibri Light" panose="020F0302020204030204" pitchFamily="34" charset="0"/>
              </a:rPr>
              <a:t>S-S bridges, </a:t>
            </a:r>
            <a:r>
              <a:rPr lang="pt-BR" dirty="0" err="1">
                <a:latin typeface="Calibri Light" panose="020F0302020204030204" pitchFamily="34" charset="0"/>
              </a:rPr>
              <a:t>proteolytic</a:t>
            </a:r>
            <a:r>
              <a:rPr lang="pt-BR" dirty="0">
                <a:latin typeface="Calibri Light" panose="020F0302020204030204" pitchFamily="34" charset="0"/>
              </a:rPr>
              <a:t> cleavage, racemization, etc.</a:t>
            </a:r>
            <a:r>
              <a:rPr lang="en-US" altLang="pt-BR" dirty="0">
                <a:latin typeface="+mj-lt"/>
              </a:rPr>
              <a:t>)</a:t>
            </a:r>
            <a:endParaRPr lang="pt-BR" altLang="pt-BR" dirty="0">
              <a:latin typeface="+mj-lt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50499" y="594844"/>
            <a:ext cx="768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Cadeias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polipeptídicas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passam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por</a:t>
            </a:r>
            <a:r>
              <a:rPr lang="en-US" dirty="0">
                <a:latin typeface="+mj-lt"/>
              </a:rPr>
              <a:t> MPT (</a:t>
            </a:r>
            <a:r>
              <a:rPr lang="pt-BR" dirty="0">
                <a:latin typeface="+mj-lt"/>
              </a:rPr>
              <a:t>como dobragem, clivagem e outros processos) antes de se tornarem o produto maduro: </a:t>
            </a:r>
            <a:r>
              <a:rPr lang="pt-BR" b="1" dirty="0">
                <a:latin typeface="+mj-lt"/>
              </a:rPr>
              <a:t>a proteína funcional</a:t>
            </a:r>
            <a:r>
              <a:rPr lang="pt-BR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5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EF500-EE19-0CF7-7FF7-F458579A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7" y="1656850"/>
            <a:ext cx="8868578" cy="51212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A45EF-0A54-3C5C-9507-61F49824B02A}"/>
              </a:ext>
            </a:extLst>
          </p:cNvPr>
          <p:cNvGrpSpPr/>
          <p:nvPr/>
        </p:nvGrpSpPr>
        <p:grpSpPr>
          <a:xfrm>
            <a:off x="939141" y="2677994"/>
            <a:ext cx="3756440" cy="3278776"/>
            <a:chOff x="906090" y="2775083"/>
            <a:chExt cx="3756440" cy="3278776"/>
          </a:xfrm>
        </p:grpSpPr>
        <p:pic>
          <p:nvPicPr>
            <p:cNvPr id="6" name="Imagem 8">
              <a:extLst>
                <a:ext uri="{FF2B5EF4-FFF2-40B4-BE49-F238E27FC236}">
                  <a16:creationId xmlns:a16="http://schemas.microsoft.com/office/drawing/2014/main" id="{61DADDDD-2B41-9DBD-DD83-53E605874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975"/>
            <a:stretch/>
          </p:blipFill>
          <p:spPr>
            <a:xfrm>
              <a:off x="1110063" y="2775083"/>
              <a:ext cx="3552467" cy="32787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aixaDeTexto 9">
              <a:extLst>
                <a:ext uri="{FF2B5EF4-FFF2-40B4-BE49-F238E27FC236}">
                  <a16:creationId xmlns:a16="http://schemas.microsoft.com/office/drawing/2014/main" id="{741F9FD4-8FE3-D5A6-4E96-428A739D56CB}"/>
                </a:ext>
              </a:extLst>
            </p:cNvPr>
            <p:cNvSpPr txBox="1"/>
            <p:nvPr/>
          </p:nvSpPr>
          <p:spPr>
            <a:xfrm>
              <a:off x="1971225" y="5280338"/>
              <a:ext cx="1016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/>
                <a:t>84.4 %</a:t>
              </a:r>
            </a:p>
          </p:txBody>
        </p:sp>
        <p:sp>
          <p:nvSpPr>
            <p:cNvPr id="8" name="CaixaDeTexto 11">
              <a:extLst>
                <a:ext uri="{FF2B5EF4-FFF2-40B4-BE49-F238E27FC236}">
                  <a16:creationId xmlns:a16="http://schemas.microsoft.com/office/drawing/2014/main" id="{0323A279-03C2-30F5-E6D4-CEFC3F837EEB}"/>
                </a:ext>
              </a:extLst>
            </p:cNvPr>
            <p:cNvSpPr txBox="1"/>
            <p:nvPr/>
          </p:nvSpPr>
          <p:spPr>
            <a:xfrm>
              <a:off x="906090" y="3219786"/>
              <a:ext cx="861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solidFill>
                    <a:srgbClr val="80FF80"/>
                  </a:solidFill>
                </a:rPr>
                <a:t>8.9 %</a:t>
              </a:r>
            </a:p>
          </p:txBody>
        </p:sp>
        <p:sp>
          <p:nvSpPr>
            <p:cNvPr id="9" name="CaixaDeTexto 12">
              <a:extLst>
                <a:ext uri="{FF2B5EF4-FFF2-40B4-BE49-F238E27FC236}">
                  <a16:creationId xmlns:a16="http://schemas.microsoft.com/office/drawing/2014/main" id="{9D83B80A-8C2D-2B5F-367B-3AD674559503}"/>
                </a:ext>
              </a:extLst>
            </p:cNvPr>
            <p:cNvSpPr txBox="1"/>
            <p:nvPr/>
          </p:nvSpPr>
          <p:spPr>
            <a:xfrm>
              <a:off x="1668314" y="2967335"/>
              <a:ext cx="861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solidFill>
                    <a:srgbClr val="FF8080"/>
                  </a:solidFill>
                </a:rPr>
                <a:t>6.5 %</a:t>
              </a:r>
            </a:p>
          </p:txBody>
        </p:sp>
        <p:cxnSp>
          <p:nvCxnSpPr>
            <p:cNvPr id="10" name="Conector reto 14">
              <a:extLst>
                <a:ext uri="{FF2B5EF4-FFF2-40B4-BE49-F238E27FC236}">
                  <a16:creationId xmlns:a16="http://schemas.microsoft.com/office/drawing/2014/main" id="{982DA336-43B5-F784-6E62-D5DB49314C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8881" y="3344630"/>
              <a:ext cx="176027" cy="796968"/>
            </a:xfrm>
            <a:prstGeom prst="line">
              <a:avLst/>
            </a:prstGeom>
            <a:ln w="38100">
              <a:solidFill>
                <a:srgbClr val="FF808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reto 17">
              <a:extLst>
                <a:ext uri="{FF2B5EF4-FFF2-40B4-BE49-F238E27FC236}">
                  <a16:creationId xmlns:a16="http://schemas.microsoft.com/office/drawing/2014/main" id="{A167F360-7B6E-21BC-F89D-04E88EE34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5849" y="3603401"/>
              <a:ext cx="566258" cy="780164"/>
            </a:xfrm>
            <a:prstGeom prst="line">
              <a:avLst/>
            </a:prstGeom>
            <a:ln w="38100">
              <a:solidFill>
                <a:srgbClr val="80FF8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2" descr="RCSB PDB">
            <a:extLst>
              <a:ext uri="{FF2B5EF4-FFF2-40B4-BE49-F238E27FC236}">
                <a16:creationId xmlns:a16="http://schemas.microsoft.com/office/drawing/2014/main" id="{63451F7D-77E4-CF07-4370-E7498E32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7" y="431858"/>
            <a:ext cx="2456213" cy="6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4">
            <a:extLst>
              <a:ext uri="{FF2B5EF4-FFF2-40B4-BE49-F238E27FC236}">
                <a16:creationId xmlns:a16="http://schemas.microsoft.com/office/drawing/2014/main" id="{EDF4AEA5-1220-FAD1-8879-6E59F85A729F}"/>
              </a:ext>
            </a:extLst>
          </p:cNvPr>
          <p:cNvSpPr txBox="1"/>
          <p:nvPr/>
        </p:nvSpPr>
        <p:spPr>
          <a:xfrm>
            <a:off x="3569346" y="502957"/>
            <a:ext cx="5133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337AB7"/>
                </a:solidFill>
                <a:latin typeface="Helvetica Neue"/>
              </a:rPr>
              <a:t>www.rcsb.org</a:t>
            </a:r>
          </a:p>
          <a:p>
            <a:pPr algn="ctr"/>
            <a:r>
              <a:rPr lang="pt-BR" sz="1400" dirty="0">
                <a:solidFill>
                  <a:srgbClr val="FF0000"/>
                </a:solidFill>
                <a:latin typeface="Helvetica Neue"/>
              </a:rPr>
              <a:t>216,854 </a:t>
            </a:r>
            <a:r>
              <a:rPr lang="pt-BR" sz="1400" dirty="0">
                <a:solidFill>
                  <a:srgbClr val="337AB7"/>
                </a:solidFill>
                <a:latin typeface="Helvetica Neue"/>
              </a:rPr>
              <a:t> </a:t>
            </a:r>
            <a:r>
              <a:rPr lang="pt-BR" sz="1400" dirty="0">
                <a:solidFill>
                  <a:srgbClr val="666666"/>
                </a:solidFill>
                <a:latin typeface="Helvetica Neue"/>
              </a:rPr>
              <a:t>Biological Macromolecular Structures (12/3/2024)</a:t>
            </a:r>
          </a:p>
        </p:txBody>
      </p:sp>
    </p:spTree>
    <p:extLst>
      <p:ext uri="{BB962C8B-B14F-4D97-AF65-F5344CB8AC3E}">
        <p14:creationId xmlns:p14="http://schemas.microsoft.com/office/powerpoint/2010/main" val="42166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BF5E7-93F9-C936-0896-59C8E561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4" y="1964656"/>
            <a:ext cx="8890612" cy="43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5672" y="650454"/>
            <a:ext cx="8279838" cy="1159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518990" y="714252"/>
            <a:ext cx="8155459" cy="4467225"/>
          </a:xfrm>
        </p:spPr>
        <p:txBody>
          <a:bodyPr>
            <a:normAutofit/>
          </a:bodyPr>
          <a:lstStyle/>
          <a:p>
            <a:r>
              <a:rPr lang="pt-BR" dirty="0"/>
              <a:t>Uma proteína é uma cadeia polipeptídica, ou um </a:t>
            </a:r>
            <a:r>
              <a:rPr lang="pt-BR" dirty="0" err="1"/>
              <a:t>hetero-polímero</a:t>
            </a:r>
            <a:r>
              <a:rPr lang="pt-BR" dirty="0"/>
              <a:t> linear, composto por resíduos de aminoácidos (aa).</a:t>
            </a:r>
          </a:p>
          <a:p>
            <a:r>
              <a:rPr lang="en-US" sz="2400" dirty="0"/>
              <a:t>aa</a:t>
            </a:r>
            <a:r>
              <a:rPr lang="en-US" sz="2400" baseline="-25000" dirty="0"/>
              <a:t>1</a:t>
            </a:r>
            <a:r>
              <a:rPr lang="en-US" sz="2400" dirty="0"/>
              <a:t>-aa</a:t>
            </a:r>
            <a:r>
              <a:rPr lang="en-US" sz="2400" baseline="-25000" dirty="0"/>
              <a:t>2</a:t>
            </a:r>
            <a:r>
              <a:rPr lang="en-US" sz="2400" dirty="0"/>
              <a:t>-aa</a:t>
            </a:r>
            <a:r>
              <a:rPr lang="en-US" sz="2400" baseline="-25000" dirty="0"/>
              <a:t>3</a:t>
            </a:r>
            <a:r>
              <a:rPr lang="en-US" sz="2400" dirty="0"/>
              <a:t>-aa</a:t>
            </a:r>
            <a:r>
              <a:rPr lang="en-US" sz="2400" baseline="-25000" dirty="0"/>
              <a:t>4</a:t>
            </a:r>
            <a:r>
              <a:rPr lang="en-US" sz="2400" dirty="0"/>
              <a:t>-aa</a:t>
            </a:r>
            <a:r>
              <a:rPr lang="en-US" sz="2400" baseline="-25000" dirty="0"/>
              <a:t>5</a:t>
            </a:r>
            <a:r>
              <a:rPr lang="en-US" sz="2400" dirty="0"/>
              <a:t>-aa</a:t>
            </a:r>
            <a:r>
              <a:rPr lang="en-US" sz="2400" baseline="-25000" dirty="0"/>
              <a:t>6</a:t>
            </a:r>
            <a:r>
              <a:rPr lang="en-US" sz="2400" dirty="0"/>
              <a:t>-aa</a:t>
            </a:r>
            <a:r>
              <a:rPr lang="en-US" sz="2400" baseline="-25000" dirty="0"/>
              <a:t>7</a:t>
            </a:r>
            <a:r>
              <a:rPr lang="en-US" sz="2400" dirty="0"/>
              <a:t>-…</a:t>
            </a:r>
          </a:p>
          <a:p>
            <a:endParaRPr lang="en-US" dirty="0"/>
          </a:p>
          <a:p>
            <a:r>
              <a:rPr lang="pt-BR" dirty="0"/>
              <a:t>Os aminoácidos são moléculas orgânicos compostas de grupamentos funcionais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amina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(-NH</a:t>
            </a:r>
            <a:r>
              <a:rPr lang="en-US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dirty="0"/>
              <a:t>e </a:t>
            </a:r>
            <a:r>
              <a:rPr lang="en-US" b="1" dirty="0" err="1">
                <a:solidFill>
                  <a:srgbClr val="FF0000"/>
                </a:solidFill>
              </a:rPr>
              <a:t>ácido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carboxílico</a:t>
            </a:r>
            <a:r>
              <a:rPr lang="en-US" b="1" dirty="0">
                <a:solidFill>
                  <a:srgbClr val="FF0000"/>
                </a:solidFill>
              </a:rPr>
              <a:t> (-COOH)</a:t>
            </a:r>
            <a:r>
              <a:rPr lang="en-US" dirty="0"/>
              <a:t>, </a:t>
            </a:r>
            <a:r>
              <a:rPr lang="en-US" dirty="0" err="1"/>
              <a:t>juntamente</a:t>
            </a:r>
            <a:r>
              <a:rPr lang="en-US" dirty="0"/>
              <a:t> com um </a:t>
            </a:r>
            <a:r>
              <a:rPr lang="en-US" dirty="0" err="1"/>
              <a:t>substuínte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cadeia</a:t>
            </a:r>
            <a:r>
              <a:rPr lang="en-US" b="1" dirty="0">
                <a:solidFill>
                  <a:srgbClr val="00B050"/>
                </a:solidFill>
              </a:rPr>
              <a:t>-lateral (R)</a:t>
            </a:r>
            <a:r>
              <a:rPr lang="en-US" dirty="0"/>
              <a:t>, </a:t>
            </a:r>
            <a:r>
              <a:rPr lang="en-US" dirty="0" err="1"/>
              <a:t>específico</a:t>
            </a:r>
            <a:r>
              <a:rPr lang="en-US" dirty="0"/>
              <a:t> para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aminoácido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básicos da estrutura de proteínas: definição de uma proteína</a:t>
            </a:r>
            <a:endParaRPr lang="en-US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27" y="3286053"/>
            <a:ext cx="1430464" cy="1440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4596719" y="4726053"/>
            <a:ext cx="252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+mj-lt"/>
              </a:rPr>
              <a:t>Em pH neutro: </a:t>
            </a:r>
            <a:r>
              <a:rPr lang="pt-BR" dirty="0" err="1">
                <a:latin typeface="+mj-lt"/>
              </a:rPr>
              <a:t>zwitterion</a:t>
            </a:r>
            <a:endParaRPr lang="pt-BR" dirty="0">
              <a:latin typeface="+mj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95678" y="5710634"/>
            <a:ext cx="8178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Proteínas que ocorrem naturalmente são formadas por 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α-</a:t>
            </a:r>
            <a:r>
              <a:rPr lang="en-US" b="1" dirty="0" err="1">
                <a:solidFill>
                  <a:schemeClr val="accent2"/>
                </a:solidFill>
                <a:latin typeface="+mj-lt"/>
              </a:rPr>
              <a:t>aminoácidos</a:t>
            </a:r>
            <a:r>
              <a:rPr lang="en-US" dirty="0">
                <a:latin typeface="+mj-lt"/>
              </a:rPr>
              <a:t>: </a:t>
            </a:r>
            <a:r>
              <a:rPr lang="pt-BR" dirty="0">
                <a:latin typeface="+mj-lt"/>
              </a:rPr>
              <a:t>Uma molécula que contém um grupo </a:t>
            </a:r>
            <a:r>
              <a:rPr lang="pt-BR" b="1" dirty="0">
                <a:solidFill>
                  <a:srgbClr val="0070C0"/>
                </a:solidFill>
                <a:latin typeface="+mj-lt"/>
              </a:rPr>
              <a:t>amino</a:t>
            </a:r>
            <a:r>
              <a:rPr lang="pt-BR" dirty="0">
                <a:solidFill>
                  <a:srgbClr val="0070C0"/>
                </a:solidFill>
                <a:latin typeface="+mj-lt"/>
              </a:rPr>
              <a:t> </a:t>
            </a:r>
            <a:r>
              <a:rPr lang="pt-BR" dirty="0">
                <a:latin typeface="+mj-lt"/>
              </a:rPr>
              <a:t>e um grupo </a:t>
            </a:r>
            <a:r>
              <a:rPr lang="pt-BR" b="1" dirty="0">
                <a:solidFill>
                  <a:srgbClr val="FF0000"/>
                </a:solidFill>
                <a:latin typeface="+mj-lt"/>
              </a:rPr>
              <a:t>ácido carboxílico </a:t>
            </a:r>
            <a:r>
              <a:rPr lang="pt-BR" dirty="0">
                <a:latin typeface="+mj-lt"/>
              </a:rPr>
              <a:t>que são separados por um único carbono, chamado o </a:t>
            </a:r>
            <a:r>
              <a:rPr lang="pt-BR" b="1" dirty="0">
                <a:solidFill>
                  <a:schemeClr val="accent2"/>
                </a:solidFill>
                <a:latin typeface="+mj-lt"/>
              </a:rPr>
              <a:t>α-carbono</a:t>
            </a:r>
            <a:r>
              <a:rPr lang="pt-BR" dirty="0">
                <a:latin typeface="+mj-lt"/>
              </a:rPr>
              <a:t>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882238" y="489205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latin typeface="Calibri Light" panose="020F0302020204030204" pitchFamily="34" charset="0"/>
              </a:rPr>
              <a:t>C</a:t>
            </a:r>
            <a:r>
              <a:rPr lang="el-GR" dirty="0">
                <a:solidFill>
                  <a:schemeClr val="accent2"/>
                </a:solidFill>
                <a:latin typeface="Calibri Light" panose="020F0302020204030204" pitchFamily="34" charset="0"/>
              </a:rPr>
              <a:t>α</a:t>
            </a:r>
            <a:endParaRPr lang="pt-BR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Seta para cima 23"/>
          <p:cNvSpPr/>
          <p:nvPr/>
        </p:nvSpPr>
        <p:spPr>
          <a:xfrm rot="710817">
            <a:off x="2179332" y="4167026"/>
            <a:ext cx="146968" cy="768522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978" y="3208615"/>
            <a:ext cx="165754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b="2467"/>
          <a:stretch>
            <a:fillRect/>
          </a:stretch>
        </p:blipFill>
        <p:spPr bwMode="auto">
          <a:xfrm>
            <a:off x="323528" y="643236"/>
            <a:ext cx="8418512" cy="581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2090" y="260654"/>
            <a:ext cx="536575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Guido 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et al.</a:t>
            </a: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 (2008) “</a:t>
            </a:r>
            <a:r>
              <a:rPr lang="en-GB" sz="1600" i="1" dirty="0" err="1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Planejamento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 de </a:t>
            </a:r>
            <a:r>
              <a:rPr lang="en-GB" sz="1600" i="1" dirty="0" err="1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Fármacos</a:t>
            </a:r>
            <a:r>
              <a:rPr lang="en-GB" sz="1600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”. </a:t>
            </a:r>
            <a:r>
              <a:rPr lang="en-GB" sz="1600" i="1" dirty="0">
                <a:solidFill>
                  <a:srgbClr val="000000"/>
                </a:solidFill>
                <a:ea typeface="AR PL ShanHeiSun Uni" charset="0"/>
                <a:cs typeface="AR PL ShanHeiSun Uni" charset="0"/>
              </a:rPr>
              <a:t>In press</a:t>
            </a:r>
          </a:p>
        </p:txBody>
      </p:sp>
      <p:sp>
        <p:nvSpPr>
          <p:cNvPr id="5" name="Retângulo de cantos arredondados 9"/>
          <p:cNvSpPr/>
          <p:nvPr/>
        </p:nvSpPr>
        <p:spPr bwMode="auto">
          <a:xfrm>
            <a:off x="356835" y="1232186"/>
            <a:ext cx="4214842" cy="5214974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6" name="Retângulo de cantos arredondados 11"/>
          <p:cNvSpPr/>
          <p:nvPr/>
        </p:nvSpPr>
        <p:spPr bwMode="auto">
          <a:xfrm>
            <a:off x="356835" y="4661210"/>
            <a:ext cx="4214842" cy="1758056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7" name="Retângulo de cantos arredondados 14"/>
          <p:cNvSpPr/>
          <p:nvPr/>
        </p:nvSpPr>
        <p:spPr bwMode="auto">
          <a:xfrm>
            <a:off x="4571677" y="1232186"/>
            <a:ext cx="4071966" cy="5214974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sp>
        <p:nvSpPr>
          <p:cNvPr id="8" name="Retângulo de cantos arredondados 15"/>
          <p:cNvSpPr/>
          <p:nvPr/>
        </p:nvSpPr>
        <p:spPr bwMode="auto">
          <a:xfrm>
            <a:off x="4571677" y="3303888"/>
            <a:ext cx="4071966" cy="3143272"/>
          </a:xfrm>
          <a:prstGeom prst="roundRect">
            <a:avLst>
              <a:gd name="adj" fmla="val 4985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pt-BR"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342A6A-3621-4A81-83B5-6409592BA06C}"/>
              </a:ext>
            </a:extLst>
          </p:cNvPr>
          <p:cNvGrpSpPr/>
          <p:nvPr/>
        </p:nvGrpSpPr>
        <p:grpSpPr>
          <a:xfrm>
            <a:off x="1886375" y="1815493"/>
            <a:ext cx="4721291" cy="3619732"/>
            <a:chOff x="-718458" y="2006082"/>
            <a:chExt cx="4721291" cy="36197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0FFE5D-A888-4736-9403-A3BA8A4B170B}"/>
                </a:ext>
              </a:extLst>
            </p:cNvPr>
            <p:cNvSpPr/>
            <p:nvPr/>
          </p:nvSpPr>
          <p:spPr>
            <a:xfrm>
              <a:off x="-718458" y="2006082"/>
              <a:ext cx="4721291" cy="361973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agem 3">
              <a:extLst>
                <a:ext uri="{FF2B5EF4-FFF2-40B4-BE49-F238E27FC236}">
                  <a16:creationId xmlns:a16="http://schemas.microsoft.com/office/drawing/2014/main" id="{74AFCA7B-6E0E-4562-B6E6-766F29B7E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30"/>
            <a:stretch/>
          </p:blipFill>
          <p:spPr>
            <a:xfrm>
              <a:off x="-303654" y="2395885"/>
              <a:ext cx="3984539" cy="2988663"/>
            </a:xfrm>
            <a:prstGeom prst="rect">
              <a:avLst/>
            </a:prstGeom>
          </p:spPr>
        </p:pic>
        <p:sp>
          <p:nvSpPr>
            <p:cNvPr id="12" name="CaixaDeTexto 4">
              <a:extLst>
                <a:ext uri="{FF2B5EF4-FFF2-40B4-BE49-F238E27FC236}">
                  <a16:creationId xmlns:a16="http://schemas.microsoft.com/office/drawing/2014/main" id="{DFB8EDE4-CE5F-4C99-991F-E1FE5E4BCE1D}"/>
                </a:ext>
              </a:extLst>
            </p:cNvPr>
            <p:cNvSpPr txBox="1"/>
            <p:nvPr/>
          </p:nvSpPr>
          <p:spPr>
            <a:xfrm>
              <a:off x="691014" y="2211219"/>
              <a:ext cx="2286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+mj-lt"/>
                </a:rPr>
                <a:t>Propriedades químicas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8/Chirality_with_hands.svg/765px-Chirality_with_hand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38" y="2606757"/>
            <a:ext cx="4677851" cy="31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breve nota sobre aminoácidos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1" y="780156"/>
            <a:ext cx="9144000" cy="44672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carbono</a:t>
            </a:r>
            <a:r>
              <a:rPr lang="en-US" dirty="0"/>
              <a:t>-α é tetrahedral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, </a:t>
            </a:r>
            <a:r>
              <a:rPr lang="en-US" dirty="0" err="1"/>
              <a:t>ligado</a:t>
            </a:r>
            <a:r>
              <a:rPr lang="en-US" dirty="0"/>
              <a:t> a 4 </a:t>
            </a:r>
            <a:r>
              <a:rPr lang="en-US" u="sng" dirty="0" err="1"/>
              <a:t>diferentes</a:t>
            </a:r>
            <a:r>
              <a:rPr lang="en-US" dirty="0"/>
              <a:t> </a:t>
            </a:r>
            <a:r>
              <a:rPr lang="en-US" dirty="0" err="1"/>
              <a:t>entidades</a:t>
            </a:r>
            <a:r>
              <a:rPr lang="en-US" dirty="0"/>
              <a:t> </a:t>
            </a:r>
            <a:r>
              <a:rPr lang="en-US" dirty="0" err="1"/>
              <a:t>químicas</a:t>
            </a:r>
            <a:r>
              <a:rPr lang="en-US" dirty="0"/>
              <a:t>. </a:t>
            </a:r>
            <a:r>
              <a:rPr lang="pt-BR" dirty="0"/>
              <a:t>Como tal, é assimétrico (um centro </a:t>
            </a:r>
            <a:r>
              <a:rPr lang="pt-BR" dirty="0" err="1"/>
              <a:t>quiral</a:t>
            </a:r>
            <a:r>
              <a:rPr lang="pt-BR" dirty="0"/>
              <a:t>) e dois </a:t>
            </a:r>
            <a:r>
              <a:rPr lang="pt-BR" dirty="0" err="1"/>
              <a:t>enantiômeros</a:t>
            </a:r>
            <a:r>
              <a:rPr lang="pt-BR" dirty="0"/>
              <a:t> diferentes (D e L) existem para cada aminoácido</a:t>
            </a:r>
            <a:r>
              <a:rPr lang="en-US" dirty="0"/>
              <a:t>.</a:t>
            </a:r>
          </a:p>
          <a:p>
            <a:r>
              <a:rPr lang="en-US" dirty="0" err="1"/>
              <a:t>Aminoácidos</a:t>
            </a:r>
            <a:r>
              <a:rPr lang="en-US" dirty="0"/>
              <a:t> que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naturalmente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L-</a:t>
            </a:r>
            <a:r>
              <a:rPr lang="en-US" dirty="0" err="1"/>
              <a:t>estereoisômeros</a:t>
            </a:r>
            <a:r>
              <a:rPr lang="en-US" dirty="0"/>
              <a:t> ("left-handed"), </a:t>
            </a:r>
            <a:r>
              <a:rPr lang="en-US" dirty="0" err="1"/>
              <a:t>embora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D-</a:t>
            </a:r>
            <a:r>
              <a:rPr lang="en-US" dirty="0" err="1"/>
              <a:t>aminácidos</a:t>
            </a:r>
            <a:r>
              <a:rPr lang="en-US" dirty="0"/>
              <a:t> ("right-handed") </a:t>
            </a:r>
            <a:r>
              <a:rPr lang="pt-BR" dirty="0"/>
              <a:t>ocorrem em envelopes bacterianos e alguns antibióticos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35691" y="6055018"/>
            <a:ext cx="847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A única exceção e a glicina (</a:t>
            </a:r>
            <a:r>
              <a:rPr lang="pt-BR" dirty="0" err="1">
                <a:latin typeface="+mj-lt"/>
              </a:rPr>
              <a:t>Gly</a:t>
            </a:r>
            <a:r>
              <a:rPr lang="pt-BR" dirty="0">
                <a:latin typeface="+mj-lt"/>
              </a:rPr>
              <a:t>, G) onde o grupo R e um átomo de hidrogênio, fazendo com que o carbono-α-carbono seja simétrico.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8909" y="3661339"/>
            <a:ext cx="1568751" cy="588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000000"/>
                </a:solidFill>
              </a:rPr>
              <a:t>The ‘CORN’ Law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3" descr="co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060" y="4071823"/>
            <a:ext cx="1928438" cy="1708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2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047141" y="4069309"/>
            <a:ext cx="4905160" cy="1128281"/>
            <a:chOff x="2047141" y="4069303"/>
            <a:chExt cx="4905160" cy="1128281"/>
          </a:xfrm>
        </p:grpSpPr>
        <p:grpSp>
          <p:nvGrpSpPr>
            <p:cNvPr id="19" name="Grupo 18"/>
            <p:cNvGrpSpPr/>
            <p:nvPr/>
          </p:nvGrpSpPr>
          <p:grpSpPr>
            <a:xfrm flipH="1">
              <a:off x="2917393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20" name="Retângulo 19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Retângulo 21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3804589" y="4184635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33" name="Retângulo 32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Retângulo 34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 flipH="1">
              <a:off x="4674841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37" name="Retângulo 36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39" name="Retângulo 38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54827" y="4184635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41" name="Retângulo 40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3" name="Retângulo 42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flipH="1">
              <a:off x="6425079" y="4069303"/>
              <a:ext cx="527222" cy="1012949"/>
              <a:chOff x="6285470" y="5602342"/>
              <a:chExt cx="527222" cy="1012949"/>
            </a:xfrm>
            <a:solidFill>
              <a:srgbClr val="D9D9D9"/>
            </a:solidFill>
          </p:grpSpPr>
          <p:sp>
            <p:nvSpPr>
              <p:cNvPr id="45" name="Retângulo 44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6" name="Retângulo 45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7" name="Retângulo 46"/>
              <p:cNvSpPr/>
              <p:nvPr/>
            </p:nvSpPr>
            <p:spPr>
              <a:xfrm rot="16200000" flipH="1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2047141" y="4184635"/>
              <a:ext cx="527222" cy="1012949"/>
              <a:chOff x="6285470" y="5602342"/>
              <a:chExt cx="527222" cy="1012949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Retângulo 7"/>
              <p:cNvSpPr/>
              <p:nvPr/>
            </p:nvSpPr>
            <p:spPr>
              <a:xfrm>
                <a:off x="6549081" y="5602342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6285470" y="6088069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0" name="Retângulo 9"/>
              <p:cNvSpPr/>
              <p:nvPr/>
            </p:nvSpPr>
            <p:spPr>
              <a:xfrm rot="5400000">
                <a:off x="6417275" y="5845206"/>
                <a:ext cx="263611" cy="5272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Calibri Light" panose="020F0302020204030204" pitchFamily="34" charset="0"/>
                </a:endParaRPr>
              </a:p>
            </p:txBody>
          </p:sp>
        </p:grpSp>
      </p:grpSp>
      <p:grpSp>
        <p:nvGrpSpPr>
          <p:cNvPr id="49" name="Grupo 48"/>
          <p:cNvGrpSpPr/>
          <p:nvPr/>
        </p:nvGrpSpPr>
        <p:grpSpPr>
          <a:xfrm>
            <a:off x="6140643" y="1664126"/>
            <a:ext cx="527222" cy="1012949"/>
            <a:chOff x="6285470" y="5602342"/>
            <a:chExt cx="527222" cy="1012949"/>
          </a:xfrm>
        </p:grpSpPr>
        <p:sp>
          <p:nvSpPr>
            <p:cNvPr id="51" name="Retângulo 50"/>
            <p:cNvSpPr/>
            <p:nvPr/>
          </p:nvSpPr>
          <p:spPr>
            <a:xfrm>
              <a:off x="6549081" y="5602342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2" name="Retângulo 51"/>
            <p:cNvSpPr/>
            <p:nvPr/>
          </p:nvSpPr>
          <p:spPr>
            <a:xfrm>
              <a:off x="6285470" y="6088069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53" name="Retângulo 52"/>
            <p:cNvSpPr/>
            <p:nvPr/>
          </p:nvSpPr>
          <p:spPr>
            <a:xfrm rot="5400000">
              <a:off x="6417275" y="5845206"/>
              <a:ext cx="263611" cy="527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3204053"/>
            <a:ext cx="9144000" cy="4467225"/>
          </a:xfrm>
        </p:spPr>
        <p:txBody>
          <a:bodyPr>
            <a:normAutofit/>
          </a:bodyPr>
          <a:lstStyle/>
          <a:p>
            <a:r>
              <a:rPr lang="pt-BR" dirty="0"/>
              <a:t>Após o </a:t>
            </a:r>
            <a:r>
              <a:rPr lang="pt-BR" dirty="0" err="1"/>
              <a:t>elongamento</a:t>
            </a:r>
            <a:r>
              <a:rPr lang="pt-BR" dirty="0"/>
              <a:t> do polímero, temos </a:t>
            </a:r>
            <a:r>
              <a:rPr lang="pt-BR" b="1" dirty="0"/>
              <a:t>resíduos</a:t>
            </a:r>
            <a:r>
              <a:rPr lang="pt-BR" dirty="0"/>
              <a:t> de aminoácidos.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assim, podemos definir a estrutura primaria da cadeia polipeptídica, ou proteína, dada pela sequencia linear:</a:t>
            </a:r>
          </a:p>
          <a:p>
            <a:r>
              <a:rPr lang="pt-BR" dirty="0"/>
              <a:t>N-</a:t>
            </a:r>
            <a:r>
              <a:rPr lang="pt-BR" dirty="0" err="1"/>
              <a:t>aa1</a:t>
            </a:r>
            <a:r>
              <a:rPr lang="pt-BR" dirty="0"/>
              <a:t>(</a:t>
            </a:r>
            <a:r>
              <a:rPr lang="pt-BR" dirty="0" err="1"/>
              <a:t>R1</a:t>
            </a:r>
            <a:r>
              <a:rPr lang="pt-BR" dirty="0"/>
              <a:t>)-</a:t>
            </a:r>
            <a:r>
              <a:rPr lang="pt-BR" dirty="0" err="1"/>
              <a:t>aa2</a:t>
            </a:r>
            <a:r>
              <a:rPr lang="pt-BR" dirty="0"/>
              <a:t>(R2)-</a:t>
            </a:r>
            <a:r>
              <a:rPr lang="pt-BR" dirty="0" err="1"/>
              <a:t>aa3</a:t>
            </a:r>
            <a:r>
              <a:rPr lang="pt-BR" dirty="0"/>
              <a:t>(</a:t>
            </a:r>
            <a:r>
              <a:rPr lang="pt-BR" dirty="0" err="1"/>
              <a:t>R3</a:t>
            </a:r>
            <a:r>
              <a:rPr lang="pt-BR" dirty="0"/>
              <a:t>)-</a:t>
            </a:r>
            <a:r>
              <a:rPr lang="pt-BR" dirty="0" err="1"/>
              <a:t>aa4</a:t>
            </a:r>
            <a:r>
              <a:rPr lang="pt-BR" dirty="0"/>
              <a:t>(</a:t>
            </a:r>
            <a:r>
              <a:rPr lang="pt-BR" dirty="0" err="1"/>
              <a:t>R4</a:t>
            </a:r>
            <a:r>
              <a:rPr lang="pt-BR" dirty="0"/>
              <a:t>)-</a:t>
            </a:r>
            <a:r>
              <a:rPr lang="pt-BR" dirty="0" err="1"/>
              <a:t>aa5</a:t>
            </a:r>
            <a:r>
              <a:rPr lang="pt-BR" dirty="0"/>
              <a:t>(</a:t>
            </a:r>
            <a:r>
              <a:rPr lang="pt-BR" dirty="0" err="1"/>
              <a:t>R5</a:t>
            </a:r>
            <a:r>
              <a:rPr lang="pt-BR" dirty="0"/>
              <a:t>)-</a:t>
            </a:r>
            <a:r>
              <a:rPr lang="pt-BR" dirty="0" err="1"/>
              <a:t>aa6</a:t>
            </a:r>
            <a:r>
              <a:rPr lang="pt-BR" dirty="0"/>
              <a:t>(</a:t>
            </a:r>
            <a:r>
              <a:rPr lang="pt-BR" dirty="0" err="1"/>
              <a:t>R6</a:t>
            </a:r>
            <a:r>
              <a:rPr lang="pt-BR" dirty="0"/>
              <a:t>)-</a:t>
            </a:r>
            <a:r>
              <a:rPr lang="pt-BR" dirty="0" err="1"/>
              <a:t>aa7</a:t>
            </a:r>
            <a:r>
              <a:rPr lang="pt-BR" dirty="0"/>
              <a:t>(</a:t>
            </a:r>
            <a:r>
              <a:rPr lang="pt-BR" dirty="0" err="1"/>
              <a:t>R7</a:t>
            </a:r>
            <a:r>
              <a:rPr lang="pt-BR" dirty="0"/>
              <a:t>)-...-C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básicos da estrutura de proteínas: </a:t>
            </a:r>
            <a:r>
              <a:rPr lang="pt-BR" b="1" dirty="0"/>
              <a:t>sequência primária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6156" y="4649926"/>
            <a:ext cx="140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Amino-,</a:t>
            </a:r>
          </a:p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Ou N-terminal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763505" y="4493745"/>
            <a:ext cx="1357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solidFill>
                  <a:srgbClr val="FF0000"/>
                </a:solidFill>
                <a:latin typeface="+mj-lt"/>
              </a:rPr>
              <a:t>Carboxi</a:t>
            </a:r>
            <a:r>
              <a:rPr lang="pt-BR" sz="1600" dirty="0">
                <a:solidFill>
                  <a:srgbClr val="FF0000"/>
                </a:solidFill>
                <a:latin typeface="+mj-lt"/>
              </a:rPr>
              <a:t>-,</a:t>
            </a:r>
          </a:p>
          <a:p>
            <a:pPr algn="ctr"/>
            <a:r>
              <a:rPr lang="pt-BR" sz="1600" dirty="0">
                <a:solidFill>
                  <a:srgbClr val="FF0000"/>
                </a:solidFill>
                <a:latin typeface="+mj-lt"/>
              </a:rPr>
              <a:t>ou C-terminal 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6" y="586914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+mj-lt"/>
              </a:rPr>
              <a:t>Dois aminoácidos são ligados covalentemente pela </a:t>
            </a:r>
            <a:r>
              <a:rPr lang="pt-BR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ligação peptídica</a:t>
            </a:r>
            <a:r>
              <a:rPr lang="pt-BR" dirty="0">
                <a:latin typeface="+mj-lt"/>
              </a:rPr>
              <a:t>: o grupo carboxila de uma molécula reage com o grupo amino de outra molécula.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76" y="1316834"/>
            <a:ext cx="7953377" cy="1440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216" y="3835030"/>
            <a:ext cx="6952053" cy="1440000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 rot="17681407">
            <a:off x="1946654" y="1774941"/>
            <a:ext cx="411891" cy="719755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propriedades </a:t>
            </a:r>
            <a:r>
              <a:rPr lang="pt-BR" dirty="0" err="1"/>
              <a:t>conformacionais</a:t>
            </a:r>
            <a:r>
              <a:rPr lang="pt-BR" dirty="0"/>
              <a:t> de uma cadeia </a:t>
            </a:r>
            <a:r>
              <a:rPr lang="pt-BR" dirty="0" err="1"/>
              <a:t>polipetídica</a:t>
            </a:r>
            <a:r>
              <a:rPr lang="en-US" dirty="0"/>
              <a:t>: </a:t>
            </a:r>
            <a:r>
              <a:rPr lang="en-US" b="1" dirty="0" err="1"/>
              <a:t>grupos</a:t>
            </a:r>
            <a:r>
              <a:rPr lang="en-US" b="1" dirty="0"/>
              <a:t> </a:t>
            </a:r>
            <a:r>
              <a:rPr lang="en-US" b="1" dirty="0" err="1"/>
              <a:t>planares</a:t>
            </a:r>
            <a:endParaRPr lang="pt-BR" b="1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0" y="607159"/>
            <a:ext cx="9144000" cy="44672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100" dirty="0"/>
              <a:t>Devido à natureza química da ligação amida, a ligação peptídica entre dois aminoácidos está sujeita ao fenômeno da ressonância, ou seja, que adquire as características de uma dupla ligação parcial.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A </a:t>
            </a:r>
            <a:r>
              <a:rPr lang="en-US" sz="2100" dirty="0" err="1"/>
              <a:t>distância</a:t>
            </a:r>
            <a:r>
              <a:rPr lang="en-US" sz="2100" dirty="0"/>
              <a:t> C-N (1.32 Å) </a:t>
            </a:r>
            <a:r>
              <a:rPr lang="pt-BR" sz="2100" dirty="0"/>
              <a:t>é menor do que uma ligação simples normal</a:t>
            </a:r>
            <a:r>
              <a:rPr lang="en-US" sz="2100" dirty="0"/>
              <a:t>(1.47 Å) e </a:t>
            </a:r>
            <a:r>
              <a:rPr lang="en-US" sz="2100" dirty="0" err="1"/>
              <a:t>mais</a:t>
            </a:r>
            <a:r>
              <a:rPr lang="en-US" sz="2100" dirty="0"/>
              <a:t> longa que </a:t>
            </a:r>
            <a:r>
              <a:rPr lang="en-US" sz="2100" dirty="0" err="1"/>
              <a:t>uma</a:t>
            </a:r>
            <a:r>
              <a:rPr lang="en-US" sz="2100" dirty="0"/>
              <a:t> </a:t>
            </a:r>
            <a:r>
              <a:rPr lang="en-US" sz="2100" dirty="0" err="1"/>
              <a:t>ligação</a:t>
            </a:r>
            <a:r>
              <a:rPr lang="en-US" sz="2100" dirty="0"/>
              <a:t> </a:t>
            </a:r>
            <a:r>
              <a:rPr lang="en-US" sz="2100" dirty="0" err="1"/>
              <a:t>dupla</a:t>
            </a:r>
            <a:r>
              <a:rPr lang="en-US" sz="2100" dirty="0"/>
              <a:t> normal (1.28 Å). </a:t>
            </a:r>
            <a:r>
              <a:rPr lang="pt-BR" sz="2100" dirty="0"/>
              <a:t>Além disso, apresenta rigidez na estrutura, dado que a ligação já não é livremente </a:t>
            </a:r>
            <a:r>
              <a:rPr lang="pt-BR" sz="2100" dirty="0" err="1"/>
              <a:t>rotacionável</a:t>
            </a:r>
            <a:r>
              <a:rPr lang="pt-BR" sz="2100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100" dirty="0"/>
              <a:t>Assim, os átomos do grupo </a:t>
            </a:r>
            <a:r>
              <a:rPr lang="en-US" sz="2100" b="1" dirty="0"/>
              <a:t>C</a:t>
            </a:r>
            <a:r>
              <a:rPr lang="el-GR" sz="2100" b="1" dirty="0"/>
              <a:t>α</a:t>
            </a:r>
            <a:r>
              <a:rPr lang="pt-BR" sz="2100" b="1" dirty="0"/>
              <a:t>-C=</a:t>
            </a:r>
            <a:r>
              <a:rPr lang="en-US" sz="2100" b="1" dirty="0"/>
              <a:t>O-N-H-C</a:t>
            </a:r>
            <a:r>
              <a:rPr lang="el-GR" sz="2100" b="1" dirty="0"/>
              <a:t>α</a:t>
            </a:r>
            <a:r>
              <a:rPr lang="en-US" sz="2100" b="1" dirty="0"/>
              <a:t> </a:t>
            </a:r>
            <a:r>
              <a:rPr lang="pt-BR" sz="2100" dirty="0"/>
              <a:t>são fixos no mesmo plano, conhecido como o plano peptídico.</a:t>
            </a: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pt-BR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pt-BR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Ou, tridimensionalmente,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831" y="3095078"/>
            <a:ext cx="6952053" cy="1440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923199" y="3510758"/>
            <a:ext cx="5214552" cy="848498"/>
            <a:chOff x="1894703" y="2067697"/>
            <a:chExt cx="5214552" cy="848498"/>
          </a:xfrm>
          <a:solidFill>
            <a:srgbClr val="7F7F7F">
              <a:alpha val="30196"/>
            </a:srgbClr>
          </a:solidFill>
        </p:grpSpPr>
        <p:sp>
          <p:nvSpPr>
            <p:cNvPr id="7" name="Forma livre 6"/>
            <p:cNvSpPr/>
            <p:nvPr/>
          </p:nvSpPr>
          <p:spPr>
            <a:xfrm>
              <a:off x="1894703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2767914" y="2067697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3624649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4489622" y="2075935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5379309" y="2191265"/>
              <a:ext cx="864973" cy="724930"/>
            </a:xfrm>
            <a:custGeom>
              <a:avLst/>
              <a:gdLst>
                <a:gd name="connsiteX0" fmla="*/ 0 w 864973"/>
                <a:gd name="connsiteY0" fmla="*/ 214184 h 724930"/>
                <a:gd name="connsiteX1" fmla="*/ 271848 w 864973"/>
                <a:gd name="connsiteY1" fmla="*/ 724930 h 724930"/>
                <a:gd name="connsiteX2" fmla="*/ 864973 w 864973"/>
                <a:gd name="connsiteY2" fmla="*/ 387178 h 724930"/>
                <a:gd name="connsiteX3" fmla="*/ 560173 w 864973"/>
                <a:gd name="connsiteY3" fmla="*/ 0 h 724930"/>
                <a:gd name="connsiteX4" fmla="*/ 0 w 864973"/>
                <a:gd name="connsiteY4" fmla="*/ 214184 h 72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24930">
                  <a:moveTo>
                    <a:pt x="0" y="214184"/>
                  </a:moveTo>
                  <a:lnTo>
                    <a:pt x="271848" y="724930"/>
                  </a:lnTo>
                  <a:lnTo>
                    <a:pt x="864973" y="387178"/>
                  </a:lnTo>
                  <a:lnTo>
                    <a:pt x="560173" y="0"/>
                  </a:lnTo>
                  <a:lnTo>
                    <a:pt x="0" y="2141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6244282" y="2075935"/>
              <a:ext cx="864973" cy="741406"/>
            </a:xfrm>
            <a:custGeom>
              <a:avLst/>
              <a:gdLst>
                <a:gd name="connsiteX0" fmla="*/ 0 w 864973"/>
                <a:gd name="connsiteY0" fmla="*/ 486033 h 741406"/>
                <a:gd name="connsiteX1" fmla="*/ 560173 w 864973"/>
                <a:gd name="connsiteY1" fmla="*/ 741406 h 741406"/>
                <a:gd name="connsiteX2" fmla="*/ 864973 w 864973"/>
                <a:gd name="connsiteY2" fmla="*/ 337752 h 741406"/>
                <a:gd name="connsiteX3" fmla="*/ 271848 w 864973"/>
                <a:gd name="connsiteY3" fmla="*/ 0 h 741406"/>
                <a:gd name="connsiteX4" fmla="*/ 0 w 864973"/>
                <a:gd name="connsiteY4" fmla="*/ 486033 h 7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973" h="741406">
                  <a:moveTo>
                    <a:pt x="0" y="486033"/>
                  </a:moveTo>
                  <a:lnTo>
                    <a:pt x="560173" y="741406"/>
                  </a:lnTo>
                  <a:lnTo>
                    <a:pt x="864973" y="337752"/>
                  </a:lnTo>
                  <a:lnTo>
                    <a:pt x="271848" y="0"/>
                  </a:lnTo>
                  <a:lnTo>
                    <a:pt x="0" y="4860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alibri Light" panose="020F0302020204030204" pitchFamily="34" charset="0"/>
              </a:endParaRPr>
            </a:p>
          </p:txBody>
        </p:sp>
      </p:grpSp>
      <p:cxnSp>
        <p:nvCxnSpPr>
          <p:cNvPr id="17" name="Conector de seta reta 16"/>
          <p:cNvCxnSpPr/>
          <p:nvPr/>
        </p:nvCxnSpPr>
        <p:spPr>
          <a:xfrm>
            <a:off x="1923199" y="1243920"/>
            <a:ext cx="276304" cy="2446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 rot="19843814">
            <a:off x="2031485" y="3729091"/>
            <a:ext cx="658009" cy="4195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09" y="5074332"/>
            <a:ext cx="5797495" cy="169914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23397" y="4966997"/>
            <a:ext cx="6307082" cy="189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11731</TotalTime>
  <Words>2885</Words>
  <Application>Microsoft Office PowerPoint</Application>
  <PresentationFormat>On-screen Show (4:3)</PresentationFormat>
  <Paragraphs>454</Paragraphs>
  <Slides>48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 PL ShanHeiSun Uni</vt:lpstr>
      <vt:lpstr>Arial</vt:lpstr>
      <vt:lpstr>Calibri Light</vt:lpstr>
      <vt:lpstr>Helvetica Neue</vt:lpstr>
      <vt:lpstr>Times</vt:lpstr>
      <vt:lpstr>Times New Roman</vt:lpstr>
      <vt:lpstr>Wingdings</vt:lpstr>
      <vt:lpstr>Tema do Office</vt:lpstr>
      <vt:lpstr>Graph</vt:lpstr>
      <vt:lpstr>PowerPoint Presentation</vt:lpstr>
      <vt:lpstr>SFI5853 - 2023</vt:lpstr>
      <vt:lpstr>Typical Representations of a Protein Structure</vt:lpstr>
      <vt:lpstr>PowerPoint Presentation</vt:lpstr>
      <vt:lpstr>Princípios básicos da estrutura de proteínas: definição de uma proteína</vt:lpstr>
      <vt:lpstr>PowerPoint Presentation</vt:lpstr>
      <vt:lpstr>Uma breve nota sobre aminoácidos</vt:lpstr>
      <vt:lpstr>Princípios básicos da estrutura de proteínas: sequência primária</vt:lpstr>
      <vt:lpstr>As propriedades conformacionais de uma cadeia polipetídica: grupos planares</vt:lpstr>
      <vt:lpstr>As propriedades conformacionais de uma cadeia polipetídica: Ângulos torsionais</vt:lpstr>
      <vt:lpstr>As propriedades conformacionais de uma cadeia polipetídica: Ângulos torsionais φ (Phi) e ψ (Psi)</vt:lpstr>
      <vt:lpstr>As propriedades conformacionais de uma cadeia polipetídica: como enovelar uma proteína</vt:lpstr>
      <vt:lpstr>As propriedades conformacionais de uma cadeia polipetídica: cuidado com os “clashes”</vt:lpstr>
      <vt:lpstr>As propriedades conformacionais de uma cadeia polipetídica: Ramachandran Plot</vt:lpstr>
      <vt:lpstr>PowerPoint Presentation</vt:lpstr>
      <vt:lpstr>PowerPoint Presentation</vt:lpstr>
      <vt:lpstr>PowerPoint Presentation</vt:lpstr>
      <vt:lpstr>As propriedades conformacionais de uma cadeia polipetídica: Ramachandran Plot</vt:lpstr>
      <vt:lpstr>PowerPoint Presentation</vt:lpstr>
      <vt:lpstr>PowerPoint Presentation</vt:lpstr>
      <vt:lpstr>Combinações de φ e ψ em toda a cadeia de polipeptídica: estrutura secundária</vt:lpstr>
      <vt:lpstr>Combinações de φ e ψ em toda a cadeia de polipeptídica: estrutura secundária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Combinações de φ e ψ em toda a cadeia de polipeptídica: estrutura secundária</vt:lpstr>
      <vt:lpstr>Another type of Secondary Structures: Loops and Turns</vt:lpstr>
      <vt:lpstr>PowerPoint Presentation</vt:lpstr>
      <vt:lpstr>The Conformational Properties of a Polypeptide Chain: The Ramachandran Plot 50 years later</vt:lpstr>
      <vt:lpstr>Não podemos esqucer das cadeias laterais!</vt:lpstr>
      <vt:lpstr>Alguns exemplos de ângulos torsionais preferenciais para cadeias laterais</vt:lpstr>
      <vt:lpstr>PowerPoint Presentation</vt:lpstr>
      <vt:lpstr>PowerPoint Presentation</vt:lpstr>
      <vt:lpstr>Tertiary Structure: The Packing of Secondary Structures</vt:lpstr>
      <vt:lpstr>Tipos de interações não-covalentes que mantém a estrutura terciária unida</vt:lpstr>
      <vt:lpstr>Estruturas terciárias são definidas como domínios</vt:lpstr>
      <vt:lpstr>Abordagem hierárquica para estruturas terciárias: domínios</vt:lpstr>
      <vt:lpstr>Abordagem hierárquica para estruturas terciárias: domínios</vt:lpstr>
      <vt:lpstr>Examples of domains, belonging to the solenoid architecture </vt:lpstr>
      <vt:lpstr>Lac Repressor é um exemploe de uma proteína multidomínio</vt:lpstr>
      <vt:lpstr>Crescimento do número de folds únicos, por ano, como definido pelo SCOP</vt:lpstr>
      <vt:lpstr>The Quaternary Structure</vt:lpstr>
      <vt:lpstr>The Quaternary Structure</vt:lpstr>
      <vt:lpstr>O último nível de proteína: modificação pós-traducional, MPT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Ambrosio</dc:creator>
  <cp:lastModifiedBy>Andre Ambrosio</cp:lastModifiedBy>
  <cp:revision>410</cp:revision>
  <dcterms:created xsi:type="dcterms:W3CDTF">2014-08-30T11:13:42Z</dcterms:created>
  <dcterms:modified xsi:type="dcterms:W3CDTF">2024-03-20T15:39:41Z</dcterms:modified>
</cp:coreProperties>
</file>