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7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D8C69F-8A59-4E23-0FF4-5B378F6824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2AB66CB-FF6D-5E4D-4DAF-6A91A9B570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1613B5F-5CA4-CE76-81F6-031B45E44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7DDD-82DB-4994-9F78-D0E88949FC9D}" type="datetimeFigureOut">
              <a:rPr lang="pt-BR" smtClean="0"/>
              <a:t>03/11/2022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0AFF00A-15EE-FF39-B7ED-EFC87EE83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5423886-BF71-D5FA-B267-F87442794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B916C-C560-4409-B255-112194D05B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1654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E07454-B9D0-DFF7-31F8-D8EEB3D03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654FDE1-6F66-8157-262E-DDF2983F58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453EAD5-5FE3-AA0A-A68F-3FD4EF4EA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7DDD-82DB-4994-9F78-D0E88949FC9D}" type="datetimeFigureOut">
              <a:rPr lang="pt-BR" smtClean="0"/>
              <a:t>03/11/2022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748A34C-28C9-12BE-C788-7255EB743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FF219BA-9072-2664-7D56-8F5B19234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B916C-C560-4409-B255-112194D05B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3694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20C5E7E-90E9-31CC-4411-3BE0444DF6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A759A37-10C2-45BB-EBF5-B3E0AC4E9C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D88B90F-4BDC-DC72-89CE-7870C4E7F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7DDD-82DB-4994-9F78-D0E88949FC9D}" type="datetimeFigureOut">
              <a:rPr lang="pt-BR" smtClean="0"/>
              <a:t>03/11/2022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5E2754E-AA2B-B6E8-5D27-ACFD5C7B6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D4A7E06-AAA5-B500-BAFA-751E02F80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B916C-C560-4409-B255-112194D05B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3924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BD5B6C-756C-84C0-1BDC-3C538D70E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2B93BF7-E07C-9660-0F61-66C6A31862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E7EC8D2-CCAD-952A-0863-3E70491CE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7DDD-82DB-4994-9F78-D0E88949FC9D}" type="datetimeFigureOut">
              <a:rPr lang="pt-BR" smtClean="0"/>
              <a:t>03/11/2022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257BA79-727D-B5E8-B010-A99796B92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0101E2E-52A1-989E-1EDC-BD18036B2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B916C-C560-4409-B255-112194D05B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1787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62AB00-AB6D-A3E1-5B79-13B1D4026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015F9C3-9630-B2C1-1271-F1FD4869DC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A104B27-EF40-4512-5692-2F5CB3AFB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7DDD-82DB-4994-9F78-D0E88949FC9D}" type="datetimeFigureOut">
              <a:rPr lang="pt-BR" smtClean="0"/>
              <a:t>03/11/2022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368C6E9-94C7-9100-7E9B-567EF35DB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E57A3EF-78EF-8048-142B-A7342BBE8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B916C-C560-4409-B255-112194D05B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0457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B58E7-4DA2-EBE6-E02C-54C8F6E68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891F8FA-90A9-50C1-734C-A724C21F01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B310229-2C34-84AA-65E2-D151955C64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E25F4AD-4EE9-3C11-C892-43CE858AF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7DDD-82DB-4994-9F78-D0E88949FC9D}" type="datetimeFigureOut">
              <a:rPr lang="pt-BR" smtClean="0"/>
              <a:t>03/11/2022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15ECD94-74FE-76BE-69B3-128A7E066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F1B78F5-1AD4-8F29-B771-8E2C680A1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B916C-C560-4409-B255-112194D05B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6294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994F2B-C6FF-A7BF-D8AC-B30E38DD9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1DFD9BF-58D0-5DB9-049A-5EB7F9850C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775087C-B536-FFDB-BB95-AC9437A560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70EDE80F-CBBB-DF34-21B4-867A72AD88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D396354D-7133-66E6-63E8-138354ACF0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0F3AE868-B575-2BA9-A7A6-AD2772BE6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7DDD-82DB-4994-9F78-D0E88949FC9D}" type="datetimeFigureOut">
              <a:rPr lang="pt-BR" smtClean="0"/>
              <a:t>03/11/2022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4C0902F-6403-2D0A-DD6A-5AE760AE5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D7744AB5-8708-168A-BC7D-5EA0168EB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B916C-C560-4409-B255-112194D05B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064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73BBE4-128C-47FA-3DB5-1770DFFD4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E08F09F-C632-9AC4-1BFE-8880149A3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7DDD-82DB-4994-9F78-D0E88949FC9D}" type="datetimeFigureOut">
              <a:rPr lang="pt-BR" smtClean="0"/>
              <a:t>03/11/2022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17CC920-591E-C1E3-2ACE-136DF57F5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46D7003C-8F7F-25D3-0033-9A9C94980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B916C-C560-4409-B255-112194D05B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7379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49238AA-7551-F251-2D43-E3D605EDF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7DDD-82DB-4994-9F78-D0E88949FC9D}" type="datetimeFigureOut">
              <a:rPr lang="pt-BR" smtClean="0"/>
              <a:t>03/11/2022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22F8395A-BBF9-49BB-6488-DFF0BB342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7DFD656E-EA8B-4A30-C2A8-D777716D3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B916C-C560-4409-B255-112194D05B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5817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A2EA61-66E1-2A31-3438-EB1E3AB09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8E16F1B-8025-DC2B-E28C-27468E97B3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3DE41CB-5B96-C9E4-9E99-84EAFEB262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49A6FE3-C452-48C0-CA44-32CA067CB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7DDD-82DB-4994-9F78-D0E88949FC9D}" type="datetimeFigureOut">
              <a:rPr lang="pt-BR" smtClean="0"/>
              <a:t>03/11/2022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5B3930D-F366-E9C9-1D81-8D249D659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FFE5946-2032-AD34-C6C4-0A6EACEB4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B916C-C560-4409-B255-112194D05B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145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DC4E1A-15E3-F754-E33B-9DCC4DF2C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E4230785-3475-41C1-96B6-A8719F2C14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FF8DDF6-881F-043E-F85F-CA48A9F54D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04FDE25-DABA-B600-5621-1F9B82A46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7DDD-82DB-4994-9F78-D0E88949FC9D}" type="datetimeFigureOut">
              <a:rPr lang="pt-BR" smtClean="0"/>
              <a:t>03/11/2022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6D6B712-83FB-2DF5-B181-31261E2C9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A3B9C1C-7AEC-E6DD-97A8-FB169782A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B916C-C560-4409-B255-112194D05B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3467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D53FE4E5-5AEC-CB2A-27F1-22A3AC68E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BD44EE2-A1A5-7722-0268-F0E32DB92B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CEA4B29-E352-C45A-9166-465AA11BAC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27DDD-82DB-4994-9F78-D0E88949FC9D}" type="datetimeFigureOut">
              <a:rPr lang="pt-BR" smtClean="0"/>
              <a:t>03/11/2022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3AF97D2-CFA6-7D4F-4609-62E77CB4E8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1EACDA7-ED12-4FF6-B771-03C0C0870F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B916C-C560-4409-B255-112194D05B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4083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0214A7-52C5-B370-B782-735EB00561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9414" y="34290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pt-BR" dirty="0"/>
              <a:t>Separação de Cátions</a:t>
            </a:r>
            <a:br>
              <a:rPr lang="pt-BR" dirty="0"/>
            </a:br>
            <a:br>
              <a:rPr lang="pt-BR" dirty="0"/>
            </a:br>
            <a:br>
              <a:rPr lang="pt-BR" dirty="0"/>
            </a:br>
            <a:br>
              <a:rPr lang="pt-BR" dirty="0"/>
            </a:br>
            <a:br>
              <a:rPr lang="pt-BR" dirty="0"/>
            </a:br>
            <a:r>
              <a:rPr lang="pt-BR" sz="4800" b="1" dirty="0">
                <a:solidFill>
                  <a:srgbClr val="FF0000"/>
                </a:solidFill>
              </a:rPr>
              <a:t>Turma terça-feira</a:t>
            </a:r>
            <a:endParaRPr lang="pt-B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097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0A73F22D-2288-95F0-6521-5FB93C50DD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7172" y="0"/>
            <a:ext cx="7717656" cy="6858000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5C287EF-EF2B-40C1-BF16-BBB6928A4F81}"/>
              </a:ext>
            </a:extLst>
          </p:cNvPr>
          <p:cNvSpPr txBox="1"/>
          <p:nvPr/>
        </p:nvSpPr>
        <p:spPr>
          <a:xfrm>
            <a:off x="2875178" y="5835194"/>
            <a:ext cx="45248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b="1" dirty="0">
                <a:solidFill>
                  <a:schemeClr val="bg2">
                    <a:lumMod val="75000"/>
                  </a:schemeClr>
                </a:solidFill>
              </a:rPr>
              <a:t>NH</a:t>
            </a:r>
            <a:r>
              <a:rPr lang="pt-BR" sz="1100" b="1" baseline="-25000" dirty="0">
                <a:solidFill>
                  <a:schemeClr val="bg2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A539DCA6-F334-FB86-6FCA-671A8BFB784D}"/>
              </a:ext>
            </a:extLst>
          </p:cNvPr>
          <p:cNvSpPr txBox="1"/>
          <p:nvPr/>
        </p:nvSpPr>
        <p:spPr>
          <a:xfrm>
            <a:off x="2573518" y="3082566"/>
            <a:ext cx="7541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b="1" dirty="0">
                <a:solidFill>
                  <a:schemeClr val="bg2">
                    <a:lumMod val="75000"/>
                  </a:schemeClr>
                </a:solidFill>
              </a:rPr>
              <a:t>0,2 M HCl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9A3499FE-A0C1-ACB7-2691-341866AD9040}"/>
              </a:ext>
            </a:extLst>
          </p:cNvPr>
          <p:cNvSpPr txBox="1"/>
          <p:nvPr/>
        </p:nvSpPr>
        <p:spPr>
          <a:xfrm>
            <a:off x="2875178" y="4590855"/>
            <a:ext cx="45248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b="1" dirty="0">
                <a:solidFill>
                  <a:schemeClr val="bg2">
                    <a:lumMod val="75000"/>
                  </a:schemeClr>
                </a:solidFill>
              </a:rPr>
              <a:t>pH 8</a:t>
            </a:r>
          </a:p>
        </p:txBody>
      </p:sp>
    </p:spTree>
    <p:extLst>
      <p:ext uri="{BB962C8B-B14F-4D97-AF65-F5344CB8AC3E}">
        <p14:creationId xmlns:p14="http://schemas.microsoft.com/office/powerpoint/2010/main" val="2193354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A5345C44-BC90-D0AA-AB3F-C86AF01AEB06}"/>
              </a:ext>
            </a:extLst>
          </p:cNvPr>
          <p:cNvSpPr txBox="1"/>
          <p:nvPr/>
        </p:nvSpPr>
        <p:spPr>
          <a:xfrm>
            <a:off x="358218" y="1244338"/>
            <a:ext cx="5857244" cy="39395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2400"/>
              </a:spcBef>
              <a:spcAft>
                <a:spcPts val="2400"/>
              </a:spcAft>
            </a:pPr>
            <a:r>
              <a:rPr lang="pt-BR" dirty="0"/>
              <a:t>Grupo I: Identificação de Hg</a:t>
            </a:r>
            <a:r>
              <a:rPr lang="pt-BR" baseline="-25000" dirty="0"/>
              <a:t>2</a:t>
            </a:r>
            <a:r>
              <a:rPr lang="pt-BR" baseline="30000" dirty="0"/>
              <a:t>2+</a:t>
            </a:r>
            <a:r>
              <a:rPr lang="pt-BR" dirty="0"/>
              <a:t> em solo</a:t>
            </a:r>
          </a:p>
          <a:p>
            <a:pPr>
              <a:spcBef>
                <a:spcPts val="2400"/>
              </a:spcBef>
              <a:spcAft>
                <a:spcPts val="2400"/>
              </a:spcAft>
            </a:pPr>
            <a:r>
              <a:rPr lang="pt-BR" dirty="0"/>
              <a:t>Grupo II: Identificação de Sn</a:t>
            </a:r>
            <a:r>
              <a:rPr lang="pt-BR" baseline="30000" dirty="0"/>
              <a:t>2+</a:t>
            </a:r>
            <a:r>
              <a:rPr lang="pt-BR" dirty="0"/>
              <a:t> em efluente de galvanoplastia</a:t>
            </a:r>
          </a:p>
          <a:p>
            <a:pPr>
              <a:spcBef>
                <a:spcPts val="2400"/>
              </a:spcBef>
              <a:spcAft>
                <a:spcPts val="2400"/>
              </a:spcAft>
            </a:pPr>
            <a:r>
              <a:rPr lang="pt-BR" dirty="0"/>
              <a:t>Grupo III: Identificação de Al</a:t>
            </a:r>
            <a:r>
              <a:rPr lang="pt-BR" baseline="30000" dirty="0"/>
              <a:t>3+</a:t>
            </a:r>
            <a:r>
              <a:rPr lang="pt-BR" dirty="0"/>
              <a:t> na saída da ETA</a:t>
            </a:r>
          </a:p>
          <a:p>
            <a:pPr>
              <a:spcBef>
                <a:spcPts val="2400"/>
              </a:spcBef>
              <a:spcAft>
                <a:spcPts val="2400"/>
              </a:spcAft>
            </a:pPr>
            <a:r>
              <a:rPr lang="pt-BR" dirty="0"/>
              <a:t>Grupo IV: Identificação de Ca</a:t>
            </a:r>
            <a:r>
              <a:rPr lang="pt-BR" baseline="30000" dirty="0"/>
              <a:t>2+</a:t>
            </a:r>
            <a:r>
              <a:rPr lang="pt-BR" dirty="0"/>
              <a:t> em água potável</a:t>
            </a:r>
          </a:p>
          <a:p>
            <a:pPr>
              <a:spcBef>
                <a:spcPts val="2400"/>
              </a:spcBef>
              <a:spcAft>
                <a:spcPts val="2400"/>
              </a:spcAft>
            </a:pPr>
            <a:r>
              <a:rPr lang="pt-BR" dirty="0"/>
              <a:t>Grupo V: identificação de Li</a:t>
            </a:r>
            <a:r>
              <a:rPr lang="pt-BR" baseline="30000" dirty="0"/>
              <a:t>+</a:t>
            </a:r>
            <a:r>
              <a:rPr lang="pt-BR" dirty="0"/>
              <a:t> no resíduo tratado industrial</a:t>
            </a:r>
          </a:p>
        </p:txBody>
      </p:sp>
    </p:spTree>
    <p:extLst>
      <p:ext uri="{BB962C8B-B14F-4D97-AF65-F5344CB8AC3E}">
        <p14:creationId xmlns:p14="http://schemas.microsoft.com/office/powerpoint/2010/main" val="1763707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A5345C44-BC90-D0AA-AB3F-C86AF01AEB06}"/>
              </a:ext>
            </a:extLst>
          </p:cNvPr>
          <p:cNvSpPr txBox="1"/>
          <p:nvPr/>
        </p:nvSpPr>
        <p:spPr>
          <a:xfrm>
            <a:off x="358218" y="1244338"/>
            <a:ext cx="5857244" cy="39395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2400"/>
              </a:spcBef>
              <a:spcAft>
                <a:spcPts val="2400"/>
              </a:spcAft>
            </a:pPr>
            <a:r>
              <a:rPr lang="pt-BR" dirty="0"/>
              <a:t>Grupo I: Identificação de Hg</a:t>
            </a:r>
            <a:r>
              <a:rPr lang="pt-BR" baseline="-25000" dirty="0"/>
              <a:t>2</a:t>
            </a:r>
            <a:r>
              <a:rPr lang="pt-BR" baseline="30000" dirty="0"/>
              <a:t>2+</a:t>
            </a:r>
            <a:r>
              <a:rPr lang="pt-BR" dirty="0"/>
              <a:t> em solo</a:t>
            </a:r>
          </a:p>
          <a:p>
            <a:pPr>
              <a:spcBef>
                <a:spcPts val="2400"/>
              </a:spcBef>
              <a:spcAft>
                <a:spcPts val="2400"/>
              </a:spcAft>
            </a:pPr>
            <a:r>
              <a:rPr lang="pt-BR" dirty="0"/>
              <a:t>Grupo II: Identificação de Sn</a:t>
            </a:r>
            <a:r>
              <a:rPr lang="pt-BR" baseline="30000" dirty="0"/>
              <a:t>2+</a:t>
            </a:r>
            <a:r>
              <a:rPr lang="pt-BR" dirty="0"/>
              <a:t> em efluente de galvanoplastia</a:t>
            </a:r>
          </a:p>
          <a:p>
            <a:pPr>
              <a:spcBef>
                <a:spcPts val="2400"/>
              </a:spcBef>
              <a:spcAft>
                <a:spcPts val="2400"/>
              </a:spcAft>
            </a:pPr>
            <a:r>
              <a:rPr lang="pt-BR" dirty="0"/>
              <a:t>Grupo III: Identificação de Al</a:t>
            </a:r>
            <a:r>
              <a:rPr lang="pt-BR" baseline="30000" dirty="0"/>
              <a:t>3+</a:t>
            </a:r>
            <a:r>
              <a:rPr lang="pt-BR" dirty="0"/>
              <a:t> na saída da ETA</a:t>
            </a:r>
          </a:p>
          <a:p>
            <a:pPr>
              <a:spcBef>
                <a:spcPts val="2400"/>
              </a:spcBef>
              <a:spcAft>
                <a:spcPts val="2400"/>
              </a:spcAft>
            </a:pPr>
            <a:r>
              <a:rPr lang="pt-BR" dirty="0"/>
              <a:t>Grupo IV: Identificação de Ca</a:t>
            </a:r>
            <a:r>
              <a:rPr lang="pt-BR" baseline="30000" dirty="0"/>
              <a:t>2+</a:t>
            </a:r>
            <a:r>
              <a:rPr lang="pt-BR" dirty="0"/>
              <a:t> em água potável</a:t>
            </a:r>
          </a:p>
          <a:p>
            <a:pPr>
              <a:spcBef>
                <a:spcPts val="2400"/>
              </a:spcBef>
              <a:spcAft>
                <a:spcPts val="2400"/>
              </a:spcAft>
            </a:pPr>
            <a:r>
              <a:rPr lang="pt-BR" dirty="0"/>
              <a:t>Grupo V: identificação de Li</a:t>
            </a:r>
            <a:r>
              <a:rPr lang="pt-BR" baseline="30000" dirty="0"/>
              <a:t>+</a:t>
            </a:r>
            <a:r>
              <a:rPr lang="pt-BR" dirty="0"/>
              <a:t> no resíduo tratado industrial</a:t>
            </a:r>
          </a:p>
        </p:txBody>
      </p:sp>
      <p:sp>
        <p:nvSpPr>
          <p:cNvPr id="3" name="Seta: para a Esquerda 2">
            <a:extLst>
              <a:ext uri="{FF2B5EF4-FFF2-40B4-BE49-F238E27FC236}">
                <a16:creationId xmlns:a16="http://schemas.microsoft.com/office/drawing/2014/main" id="{E5641666-A700-213B-FD5C-F435EDABAC40}"/>
              </a:ext>
            </a:extLst>
          </p:cNvPr>
          <p:cNvSpPr/>
          <p:nvPr/>
        </p:nvSpPr>
        <p:spPr>
          <a:xfrm>
            <a:off x="6311253" y="2177595"/>
            <a:ext cx="1140643" cy="27337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0000"/>
              </a:solidFill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3D319FF6-7AE6-53AB-CB82-C4C2B4A9F048}"/>
              </a:ext>
            </a:extLst>
          </p:cNvPr>
          <p:cNvSpPr txBox="1"/>
          <p:nvPr/>
        </p:nvSpPr>
        <p:spPr>
          <a:xfrm>
            <a:off x="7409473" y="2129618"/>
            <a:ext cx="3535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FF0000"/>
                </a:solidFill>
              </a:rPr>
              <a:t>Contaminação positiva de Cu</a:t>
            </a:r>
            <a:r>
              <a:rPr lang="pt-BR" baseline="30000" dirty="0">
                <a:solidFill>
                  <a:srgbClr val="FF0000"/>
                </a:solidFill>
              </a:rPr>
              <a:t>2+</a:t>
            </a:r>
          </a:p>
        </p:txBody>
      </p:sp>
      <p:sp>
        <p:nvSpPr>
          <p:cNvPr id="5" name="Seta: para a Esquerda 4">
            <a:extLst>
              <a:ext uri="{FF2B5EF4-FFF2-40B4-BE49-F238E27FC236}">
                <a16:creationId xmlns:a16="http://schemas.microsoft.com/office/drawing/2014/main" id="{76977DA9-E58C-5413-F838-23A096A8DFE3}"/>
              </a:ext>
            </a:extLst>
          </p:cNvPr>
          <p:cNvSpPr/>
          <p:nvPr/>
        </p:nvSpPr>
        <p:spPr>
          <a:xfrm>
            <a:off x="5161178" y="3054286"/>
            <a:ext cx="1140643" cy="27337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0000"/>
              </a:solidFill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18A40311-D0DC-AF77-387A-8E89F12DBB70}"/>
              </a:ext>
            </a:extLst>
          </p:cNvPr>
          <p:cNvSpPr txBox="1"/>
          <p:nvPr/>
        </p:nvSpPr>
        <p:spPr>
          <a:xfrm>
            <a:off x="6259398" y="3006309"/>
            <a:ext cx="3535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FF0000"/>
                </a:solidFill>
              </a:rPr>
              <a:t>Contaminação positiva de Fe</a:t>
            </a:r>
            <a:endParaRPr lang="pt-BR" baseline="30000" dirty="0">
              <a:solidFill>
                <a:srgbClr val="FF0000"/>
              </a:solidFill>
            </a:endParaRPr>
          </a:p>
        </p:txBody>
      </p:sp>
      <p:sp>
        <p:nvSpPr>
          <p:cNvPr id="7" name="Seta: para a Esquerda 6">
            <a:extLst>
              <a:ext uri="{FF2B5EF4-FFF2-40B4-BE49-F238E27FC236}">
                <a16:creationId xmlns:a16="http://schemas.microsoft.com/office/drawing/2014/main" id="{2EDE92BF-9B04-3882-7744-AEE46434DFF5}"/>
              </a:ext>
            </a:extLst>
          </p:cNvPr>
          <p:cNvSpPr/>
          <p:nvPr/>
        </p:nvSpPr>
        <p:spPr>
          <a:xfrm>
            <a:off x="5074819" y="3939565"/>
            <a:ext cx="1140643" cy="27337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0000"/>
              </a:solidFill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E5D9EF6E-AA2C-A08F-1745-01D5ECB2F96F}"/>
              </a:ext>
            </a:extLst>
          </p:cNvPr>
          <p:cNvSpPr txBox="1"/>
          <p:nvPr/>
        </p:nvSpPr>
        <p:spPr>
          <a:xfrm>
            <a:off x="6173039" y="3891588"/>
            <a:ext cx="3535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FF0000"/>
                </a:solidFill>
              </a:rPr>
              <a:t>Contaminação positiva de Mg</a:t>
            </a:r>
            <a:r>
              <a:rPr lang="pt-BR" baseline="30000" dirty="0">
                <a:solidFill>
                  <a:srgbClr val="FF0000"/>
                </a:solidFill>
              </a:rPr>
              <a:t>2+</a:t>
            </a:r>
          </a:p>
        </p:txBody>
      </p:sp>
      <p:sp>
        <p:nvSpPr>
          <p:cNvPr id="9" name="Seta: para a Esquerda 8">
            <a:extLst>
              <a:ext uri="{FF2B5EF4-FFF2-40B4-BE49-F238E27FC236}">
                <a16:creationId xmlns:a16="http://schemas.microsoft.com/office/drawing/2014/main" id="{7CB46D28-B1FA-546B-B79A-05F367FD812F}"/>
              </a:ext>
            </a:extLst>
          </p:cNvPr>
          <p:cNvSpPr/>
          <p:nvPr/>
        </p:nvSpPr>
        <p:spPr>
          <a:xfrm>
            <a:off x="6063009" y="4824844"/>
            <a:ext cx="1140643" cy="27337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0000"/>
              </a:solidFill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57D88113-1D5A-953E-217A-006AF42F251E}"/>
              </a:ext>
            </a:extLst>
          </p:cNvPr>
          <p:cNvSpPr txBox="1"/>
          <p:nvPr/>
        </p:nvSpPr>
        <p:spPr>
          <a:xfrm>
            <a:off x="7161229" y="4776867"/>
            <a:ext cx="3535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FF0000"/>
                </a:solidFill>
              </a:rPr>
              <a:t>Contaminação positiva de Cs</a:t>
            </a:r>
            <a:r>
              <a:rPr lang="pt-BR" baseline="30000" dirty="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11" name="Seta: para a Esquerda 10">
            <a:extLst>
              <a:ext uri="{FF2B5EF4-FFF2-40B4-BE49-F238E27FC236}">
                <a16:creationId xmlns:a16="http://schemas.microsoft.com/office/drawing/2014/main" id="{D5FF350E-F500-3D7D-3EBE-9A9ABA2A9135}"/>
              </a:ext>
            </a:extLst>
          </p:cNvPr>
          <p:cNvSpPr/>
          <p:nvPr/>
        </p:nvSpPr>
        <p:spPr>
          <a:xfrm>
            <a:off x="4444744" y="1319753"/>
            <a:ext cx="1140643" cy="27337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0000"/>
              </a:solidFill>
            </a:endParaRP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F85B676A-D9F2-FC6D-315E-ADEA23AC4345}"/>
              </a:ext>
            </a:extLst>
          </p:cNvPr>
          <p:cNvSpPr txBox="1"/>
          <p:nvPr/>
        </p:nvSpPr>
        <p:spPr>
          <a:xfrm>
            <a:off x="5542964" y="1271776"/>
            <a:ext cx="3535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FF0000"/>
                </a:solidFill>
              </a:rPr>
              <a:t>Contaminação positiva de Pb</a:t>
            </a:r>
            <a:r>
              <a:rPr lang="pt-BR" baseline="30000" dirty="0">
                <a:solidFill>
                  <a:srgbClr val="FF0000"/>
                </a:solidFill>
              </a:rPr>
              <a:t>2+</a:t>
            </a:r>
          </a:p>
        </p:txBody>
      </p:sp>
    </p:spTree>
    <p:extLst>
      <p:ext uri="{BB962C8B-B14F-4D97-AF65-F5344CB8AC3E}">
        <p14:creationId xmlns:p14="http://schemas.microsoft.com/office/powerpoint/2010/main" val="1314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BACE2FD2-CD30-2ED8-BCB2-A27DBB679C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0313" y="1066384"/>
            <a:ext cx="3391373" cy="3839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1266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144</Words>
  <Application>Microsoft Office PowerPoint</Application>
  <PresentationFormat>Widescreen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do Office</vt:lpstr>
      <vt:lpstr>Separação de Cátions     Turma terça-feira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Robson Rocha</dc:creator>
  <cp:lastModifiedBy>Robson Rocha</cp:lastModifiedBy>
  <cp:revision>5</cp:revision>
  <dcterms:created xsi:type="dcterms:W3CDTF">2022-10-25T18:21:05Z</dcterms:created>
  <dcterms:modified xsi:type="dcterms:W3CDTF">2022-11-03T18:31:33Z</dcterms:modified>
</cp:coreProperties>
</file>