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8"/>
  </p:notesMasterIdLst>
  <p:sldIdLst>
    <p:sldId id="291" r:id="rId3"/>
    <p:sldId id="297" r:id="rId4"/>
    <p:sldId id="299" r:id="rId5"/>
    <p:sldId id="277" r:id="rId6"/>
    <p:sldId id="284" r:id="rId7"/>
    <p:sldId id="285" r:id="rId8"/>
    <p:sldId id="296" r:id="rId9"/>
    <p:sldId id="280" r:id="rId10"/>
    <p:sldId id="283" r:id="rId11"/>
    <p:sldId id="301" r:id="rId12"/>
    <p:sldId id="308" r:id="rId13"/>
    <p:sldId id="306" r:id="rId14"/>
    <p:sldId id="307" r:id="rId15"/>
    <p:sldId id="305" r:id="rId16"/>
    <p:sldId id="314" r:id="rId17"/>
    <p:sldId id="318" r:id="rId18"/>
    <p:sldId id="319" r:id="rId19"/>
    <p:sldId id="326" r:id="rId20"/>
    <p:sldId id="320" r:id="rId21"/>
    <p:sldId id="322" r:id="rId22"/>
    <p:sldId id="323" r:id="rId23"/>
    <p:sldId id="324" r:id="rId24"/>
    <p:sldId id="312" r:id="rId25"/>
    <p:sldId id="266" r:id="rId26"/>
    <p:sldId id="321" r:id="rId2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00"/>
    <a:srgbClr val="F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7"/>
  </p:normalViewPr>
  <p:slideViewPr>
    <p:cSldViewPr>
      <p:cViewPr varScale="1">
        <p:scale>
          <a:sx n="89" d="100"/>
          <a:sy n="89" d="100"/>
        </p:scale>
        <p:origin x="174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ED2BD-0993-40C4-8732-CD73F76DCAA7}" type="datetimeFigureOut">
              <a:rPr lang="pt-BR" smtClean="0"/>
              <a:t>09/05/17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2AA576-9C96-4FB2-B89E-DBF6BFF373F5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75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3CD422E-82F4-4E17-94F3-95261CD11E05}" type="slidenum">
              <a:rPr lang="pt-BR" altLang="pt-BR" sz="1200"/>
              <a:pPr/>
              <a:t>1</a:t>
            </a:fld>
            <a:endParaRPr lang="pt-BR" altLang="pt-BR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2781159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0B854-32FD-4C09-A1D8-70E4CB2252D8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24597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6393B-CB69-4393-B537-1EABC2E65154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67752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73FB95-DB1C-4AC2-9121-9B5D308619AB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5604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C505-593A-4290-B057-BD449141BB96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2632F-BA1D-44DB-943E-511928C63ABA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2ED20-AE2F-45F4-A22C-CA6D4AF76BBF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9738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EFD44-74D9-468F-8385-650AE2ABA05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33D73-15F5-4F37-81E1-7F757A5FC9D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E99F2-4EB8-4418-8BE8-D8CE726E4CBC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643D2-5515-49EB-967D-FCDE27617ABC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4810-C2F3-4BCB-B915-03FD719D14EA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142B3-0F4B-4827-9E3D-66C5FED45862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4A84-8697-4D47-BE4B-F32EF45144D7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FC0F1-A730-4648-804F-17784F4E61E6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A60CF-2698-48E4-8595-4DEBD52BA301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D0092-E72C-47C3-AB7B-DE5FBE6C0C1F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6075-63EA-4172-B94D-329721F6894D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4D4FF-D18E-41D4-9FB7-13D3D0F4B29C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2612E-E03C-4998-9684-7DCFA6F1948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3C07-7920-474A-BB07-055894C699B9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3D70F-6E32-482A-9485-3194DDD5EF11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E2452-F0F3-4721-B318-3A83029E05D1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A6334-05BD-4332-91F3-174E966D6778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28806-A4FA-4862-BD16-A9AF29BE4A12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3C846-2C47-4E4E-A6F0-EEE5C3555BB2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1421CB1-81A0-482A-ACE3-80C5B59E293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867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7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8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69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0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71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92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871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2871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8714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87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8716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717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8718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4C5558-4D65-4B99-8F02-48809FC3DEF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scielo.br/scielo.php?script=sci_arttext&amp;pid=S0034-89102011000200014&amp;lng=pt&amp;nrm=iso&amp;tlng=en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tandfonline.com/doi/abs/10.1080/09540121.2013.774312#.Vw08K_krKUk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scielo.br/scielo.php?script=sci_arttext&amp;pid=S0034-89102015000100215&amp;lng=en&amp;nrm=iso&amp;tlng=en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ajcn.nutrition.org/content/72/3/702.lo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scielosp.org/scielo.php?script=sci_arttext&amp;pid=S1415-790X2012000300009&amp;lng=pt&amp;nrm=iso&amp;tlng=p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sciencedirect.com/science/article/pii/S0091743516300433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" Target="slide8.xml"/><Relationship Id="rId3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" Target="slide12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hyperlink" Target="../../../6%20-%20Metodologia/Bases%20Filos%C3%B3ficas%20e%20L%C3%B3gicas/L%C3%B3gica%20da%20nega%C3%A7%C3%A3o%20de%20hip%C3%B3teses.ppt" TargetMode="External"/><Relationship Id="rId5" Type="http://schemas.openxmlformats.org/officeDocument/2006/relationships/image" Target="../media/image5.gif"/><Relationship Id="rId1" Type="http://schemas.openxmlformats.org/officeDocument/2006/relationships/slideLayout" Target="../slideLayouts/slideLayout12.xml"/><Relationship Id="rId2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hyperlink" Target="http://www.scielo.br/scielo.php?script=sci_arttext&amp;pid=S0034-89102008000800011&amp;lng=pt&amp;nrm=iso&amp;tlng=p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631950" y="2276475"/>
            <a:ext cx="7620000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400" b="1" i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eaLnBrk="1" hangingPunct="1">
              <a:spcBef>
                <a:spcPct val="50000"/>
              </a:spcBef>
            </a:pPr>
            <a:r>
              <a:rPr lang="pt-BR" altLang="pt-BR" sz="34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Seção </a:t>
            </a:r>
            <a:r>
              <a:rPr lang="pt-BR" altLang="pt-BR" sz="34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 Discussão</a:t>
            </a:r>
            <a: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pt-BR" altLang="pt-BR" sz="34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4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338" name="Line 5"/>
          <p:cNvSpPr>
            <a:spLocks noChangeShapeType="1"/>
          </p:cNvSpPr>
          <p:nvPr/>
        </p:nvSpPr>
        <p:spPr bwMode="auto">
          <a:xfrm>
            <a:off x="125413" y="1828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4339" name="Line 6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179512" y="228600"/>
            <a:ext cx="8151688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PSP </a:t>
            </a:r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5703 Metodologia e Divulgação do Artigo </a:t>
            </a: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Cientifico</a:t>
            </a:r>
          </a:p>
          <a:p>
            <a:pPr algn="ctr" eaLnBrk="1" hangingPunct="1"/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 </a:t>
            </a:r>
            <a:endParaRPr lang="pt-BR" altLang="pt-BR" sz="2600" b="1" i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2789" name="Text Box 21"/>
          <p:cNvSpPr txBox="1">
            <a:spLocks noChangeArrowheads="1"/>
          </p:cNvSpPr>
          <p:nvPr/>
        </p:nvSpPr>
        <p:spPr bwMode="auto">
          <a:xfrm>
            <a:off x="468313" y="5468938"/>
            <a:ext cx="6900862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Ivan França Jr. - Angela Cuenca – Cassia M </a:t>
            </a:r>
            <a:r>
              <a:rPr lang="pt-BR" altLang="pt-BR" sz="22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Buchalla</a:t>
            </a:r>
            <a:endParaRPr lang="pt-BR" altLang="pt-BR" sz="22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/>
            <a: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Faculdade de Saúde Pública</a:t>
            </a:r>
            <a:b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pt-BR" altLang="pt-BR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5958441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683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FF00"/>
                </a:solidFill>
              </a:rPr>
              <a:t>A </a:t>
            </a:r>
            <a:r>
              <a:rPr lang="en-GB" dirty="0" err="1">
                <a:solidFill>
                  <a:srgbClr val="FFFF00"/>
                </a:solidFill>
              </a:rPr>
              <a:t>prevalência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sedentarismo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observada</a:t>
            </a:r>
            <a:r>
              <a:rPr lang="en-GB" dirty="0">
                <a:solidFill>
                  <a:srgbClr val="FFFF00"/>
                </a:solidFill>
              </a:rPr>
              <a:t> no </a:t>
            </a:r>
            <a:r>
              <a:rPr lang="en-GB" dirty="0" err="1">
                <a:solidFill>
                  <a:srgbClr val="FFFF00"/>
                </a:solidFill>
              </a:rPr>
              <a:t>presente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estudo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mais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baixa</a:t>
            </a:r>
            <a:r>
              <a:rPr lang="en-GB" dirty="0">
                <a:solidFill>
                  <a:srgbClr val="FFFF00"/>
                </a:solidFill>
              </a:rPr>
              <a:t> do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 a </a:t>
            </a:r>
            <a:r>
              <a:rPr lang="en-GB" dirty="0" err="1">
                <a:solidFill>
                  <a:srgbClr val="FFFF00"/>
                </a:solidFill>
              </a:rPr>
              <a:t>encontrada</a:t>
            </a:r>
            <a:r>
              <a:rPr lang="en-GB" dirty="0">
                <a:solidFill>
                  <a:srgbClr val="FFFF00"/>
                </a:solidFill>
              </a:rPr>
              <a:t> entre </a:t>
            </a:r>
            <a:r>
              <a:rPr lang="en-GB" dirty="0" err="1">
                <a:solidFill>
                  <a:srgbClr val="FFFF00"/>
                </a:solidFill>
              </a:rPr>
              <a:t>crianças</a:t>
            </a:r>
            <a:r>
              <a:rPr lang="en-GB" dirty="0">
                <a:solidFill>
                  <a:srgbClr val="FFFF00"/>
                </a:solidFill>
              </a:rPr>
              <a:t> de 10 a 12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Pelotas</a:t>
            </a:r>
            <a:r>
              <a:rPr lang="en-GB" dirty="0">
                <a:solidFill>
                  <a:srgbClr val="FFFF00"/>
                </a:solidFill>
              </a:rPr>
              <a:t>, RS (58,2%)</a:t>
            </a:r>
            <a:r>
              <a:rPr lang="en-GB" baseline="30000" dirty="0">
                <a:solidFill>
                  <a:srgbClr val="FFFF00"/>
                </a:solidFill>
              </a:rPr>
              <a:t>19</a:t>
            </a:r>
            <a:r>
              <a:rPr lang="en-GB" dirty="0"/>
              <a:t>. </a:t>
            </a:r>
            <a:r>
              <a:rPr lang="en-GB" dirty="0" err="1">
                <a:solidFill>
                  <a:srgbClr val="FFFF00"/>
                </a:solidFill>
              </a:rPr>
              <a:t>Entretanto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é</a:t>
            </a:r>
            <a:r>
              <a:rPr lang="en-GB" dirty="0">
                <a:solidFill>
                  <a:srgbClr val="FFFF00"/>
                </a:solidFill>
              </a:rPr>
              <a:t> similar a </a:t>
            </a:r>
            <a:r>
              <a:rPr lang="en-GB" dirty="0" err="1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realizados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Pelotas e </a:t>
            </a:r>
            <a:r>
              <a:rPr lang="en-GB" dirty="0" err="1">
                <a:solidFill>
                  <a:srgbClr val="FFFF00"/>
                </a:solidFill>
              </a:rPr>
              <a:t>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Lages</a:t>
            </a:r>
            <a:r>
              <a:rPr lang="en-GB" dirty="0">
                <a:solidFill>
                  <a:srgbClr val="FFFF00"/>
                </a:solidFill>
              </a:rPr>
              <a:t>, SC, com </a:t>
            </a:r>
            <a:r>
              <a:rPr lang="en-GB" dirty="0" err="1">
                <a:solidFill>
                  <a:srgbClr val="FFFF00"/>
                </a:solidFill>
              </a:rPr>
              <a:t>jovens</a:t>
            </a:r>
            <a:r>
              <a:rPr lang="en-GB" dirty="0">
                <a:solidFill>
                  <a:srgbClr val="FFFF00"/>
                </a:solidFill>
              </a:rPr>
              <a:t> de 15 a 18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 e </a:t>
            </a:r>
            <a:r>
              <a:rPr lang="en-GB" dirty="0" smtClean="0">
                <a:solidFill>
                  <a:srgbClr val="FFFF00"/>
                </a:solidFill>
              </a:rPr>
              <a:t>de </a:t>
            </a:r>
            <a:r>
              <a:rPr lang="en-GB" dirty="0">
                <a:solidFill>
                  <a:srgbClr val="FFFF00"/>
                </a:solidFill>
              </a:rPr>
              <a:t>10 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17 </a:t>
            </a:r>
            <a:r>
              <a:rPr lang="en-GB" dirty="0" err="1">
                <a:solidFill>
                  <a:srgbClr val="FFFF00"/>
                </a:solidFill>
              </a:rPr>
              <a:t>anos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apresentando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respectivamente</a:t>
            </a:r>
            <a:r>
              <a:rPr lang="en-GB" dirty="0">
                <a:solidFill>
                  <a:srgbClr val="FFFF00"/>
                </a:solidFill>
              </a:rPr>
              <a:t>, 39%</a:t>
            </a:r>
            <a:r>
              <a:rPr lang="en-GB" baseline="30000" dirty="0">
                <a:solidFill>
                  <a:srgbClr val="FFFF00"/>
                </a:solidFill>
              </a:rPr>
              <a:t>20</a:t>
            </a:r>
            <a:r>
              <a:rPr lang="en-GB" dirty="0">
                <a:solidFill>
                  <a:srgbClr val="FFFF00"/>
                </a:solidFill>
              </a:rPr>
              <a:t> e 40%</a:t>
            </a:r>
            <a:r>
              <a:rPr lang="en-GB" baseline="30000" dirty="0">
                <a:solidFill>
                  <a:srgbClr val="FFFF00"/>
                </a:solidFill>
              </a:rPr>
              <a:t>12</a:t>
            </a:r>
            <a:r>
              <a:rPr lang="en-GB" dirty="0">
                <a:solidFill>
                  <a:srgbClr val="FFFF00"/>
                </a:solidFill>
              </a:rPr>
              <a:t> de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sedentarismo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87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É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importante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ressaltar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nestes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foram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utilizados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diferentes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inquéritos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para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investigação</a:t>
            </a:r>
            <a:r>
              <a:rPr lang="en-GB" dirty="0">
                <a:solidFill>
                  <a:srgbClr val="FFFF00"/>
                </a:solidFill>
              </a:rPr>
              <a:t> do </a:t>
            </a:r>
            <a:r>
              <a:rPr lang="en-GB" dirty="0" err="1">
                <a:solidFill>
                  <a:srgbClr val="FFFF00"/>
                </a:solidFill>
              </a:rPr>
              <a:t>nível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 smtClean="0">
                <a:solidFill>
                  <a:srgbClr val="FFFF00"/>
                </a:solidFill>
              </a:rPr>
              <a:t>atividade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física</a:t>
            </a:r>
            <a:r>
              <a:rPr lang="en-GB" dirty="0">
                <a:solidFill>
                  <a:srgbClr val="FFFF00"/>
                </a:solidFill>
              </a:rPr>
              <a:t>. As </a:t>
            </a:r>
            <a:r>
              <a:rPr lang="en-GB" dirty="0" err="1">
                <a:solidFill>
                  <a:srgbClr val="FFFF00"/>
                </a:solidFill>
              </a:rPr>
              <a:t>questões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sobre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atividade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física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lazer</a:t>
            </a:r>
            <a:r>
              <a:rPr lang="en-GB" dirty="0">
                <a:solidFill>
                  <a:srgbClr val="FFFF00"/>
                </a:solidFill>
              </a:rPr>
              <a:t> e o </a:t>
            </a:r>
            <a:r>
              <a:rPr lang="en-GB" dirty="0" smtClean="0">
                <a:solidFill>
                  <a:srgbClr val="FFFF00"/>
                </a:solidFill>
              </a:rPr>
              <a:t>tempo </a:t>
            </a:r>
            <a:r>
              <a:rPr lang="en-GB" dirty="0" err="1">
                <a:solidFill>
                  <a:srgbClr val="FFFF00"/>
                </a:solidFill>
              </a:rPr>
              <a:t>inativo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foram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adaptadas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de </a:t>
            </a:r>
            <a:r>
              <a:rPr lang="en-GB" dirty="0" err="1">
                <a:solidFill>
                  <a:srgbClr val="FFFF00"/>
                </a:solidFill>
              </a:rPr>
              <a:t>acordo</a:t>
            </a:r>
            <a:r>
              <a:rPr lang="en-GB" dirty="0">
                <a:solidFill>
                  <a:srgbClr val="FFFF00"/>
                </a:solidFill>
              </a:rPr>
              <a:t> com as </a:t>
            </a:r>
            <a:r>
              <a:rPr lang="en-GB" dirty="0" err="1">
                <a:solidFill>
                  <a:srgbClr val="FFFF00"/>
                </a:solidFill>
              </a:rPr>
              <a:t>diversas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culturas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>e </a:t>
            </a:r>
            <a:r>
              <a:rPr lang="en-GB" dirty="0" err="1">
                <a:solidFill>
                  <a:srgbClr val="FFFF00"/>
                </a:solidFill>
              </a:rPr>
              <a:t>houve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divergência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nos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pontos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corte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para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determinar</a:t>
            </a:r>
            <a:r>
              <a:rPr lang="en-GB" dirty="0">
                <a:solidFill>
                  <a:srgbClr val="FFFF00"/>
                </a:solidFill>
              </a:rPr>
              <a:t> o </a:t>
            </a:r>
            <a:r>
              <a:rPr lang="en-GB" dirty="0" smtClean="0">
                <a:solidFill>
                  <a:srgbClr val="FFFF00"/>
                </a:solidFill>
              </a:rPr>
              <a:t>sedentarismo</a:t>
            </a:r>
            <a:r>
              <a:rPr lang="en-GB" baseline="30000" dirty="0" smtClean="0">
                <a:solidFill>
                  <a:srgbClr val="FFFF00"/>
                </a:solidFill>
              </a:rPr>
              <a:t>11,17,20</a:t>
            </a:r>
            <a:r>
              <a:rPr lang="en-GB" dirty="0">
                <a:solidFill>
                  <a:srgbClr val="FFFF00"/>
                </a:solidFill>
              </a:rPr>
              <a:t>. </a:t>
            </a:r>
            <a:r>
              <a:rPr lang="en-GB" dirty="0" err="1">
                <a:solidFill>
                  <a:srgbClr val="FFFF00"/>
                </a:solidFill>
              </a:rPr>
              <a:t>Tais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divergências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metodologias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utilizadas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não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permitem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estabelecer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uma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correspondência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direta</a:t>
            </a:r>
            <a:r>
              <a:rPr lang="en-GB" dirty="0">
                <a:solidFill>
                  <a:srgbClr val="FFFF00"/>
                </a:solidFill>
              </a:rPr>
              <a:t> entre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diversos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grupos</a:t>
            </a:r>
            <a:r>
              <a:rPr lang="en-GB" dirty="0">
                <a:solidFill>
                  <a:srgbClr val="FFFF00"/>
                </a:solidFill>
              </a:rPr>
              <a:t> de </a:t>
            </a:r>
            <a:r>
              <a:rPr lang="en-GB" dirty="0" err="1">
                <a:solidFill>
                  <a:srgbClr val="FFFF00"/>
                </a:solidFill>
              </a:rPr>
              <a:t>crianças</a:t>
            </a:r>
            <a:r>
              <a:rPr lang="en-GB" dirty="0">
                <a:solidFill>
                  <a:srgbClr val="FFFF00"/>
                </a:solidFill>
              </a:rPr>
              <a:t> e </a:t>
            </a:r>
            <a:r>
              <a:rPr lang="en-GB" dirty="0" err="1" smtClean="0">
                <a:solidFill>
                  <a:srgbClr val="FFFF00"/>
                </a:solidFill>
              </a:rPr>
              <a:t>adolescentes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estudados</a:t>
            </a:r>
            <a:r>
              <a:rPr lang="en-GB" dirty="0">
                <a:solidFill>
                  <a:srgbClr val="FFFF00"/>
                </a:solidFill>
              </a:rPr>
              <a:t>.</a:t>
            </a:r>
            <a:r>
              <a:rPr lang="en-GB" dirty="0"/>
              <a:t>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apesar</a:t>
            </a:r>
            <a:r>
              <a:rPr lang="en-GB" dirty="0"/>
              <a:t> das </a:t>
            </a:r>
            <a:r>
              <a:rPr lang="en-GB" dirty="0" err="1"/>
              <a:t>diferenças</a:t>
            </a:r>
            <a:r>
              <a:rPr lang="en-GB" dirty="0"/>
              <a:t> </a:t>
            </a:r>
            <a:r>
              <a:rPr lang="en-GB" dirty="0" err="1" smtClean="0"/>
              <a:t>metodológicas</a:t>
            </a:r>
            <a:r>
              <a:rPr lang="en-GB" dirty="0" smtClean="0"/>
              <a:t> </a:t>
            </a:r>
            <a:r>
              <a:rPr lang="en-GB" dirty="0"/>
              <a:t>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estudos</a:t>
            </a:r>
            <a:r>
              <a:rPr lang="en-GB" dirty="0"/>
              <a:t>,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err="1"/>
              <a:t>possível</a:t>
            </a:r>
            <a:r>
              <a:rPr lang="en-GB" dirty="0"/>
              <a:t> </a:t>
            </a:r>
            <a:r>
              <a:rPr lang="en-GB" dirty="0" err="1"/>
              <a:t>observar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, </a:t>
            </a:r>
            <a:r>
              <a:rPr lang="en-GB" dirty="0" err="1"/>
              <a:t>dentre</a:t>
            </a:r>
            <a:r>
              <a:rPr lang="en-GB" dirty="0"/>
              <a:t>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 smtClean="0"/>
              <a:t>órfãos</a:t>
            </a:r>
            <a:r>
              <a:rPr lang="en-GB" dirty="0" smtClean="0"/>
              <a:t> </a:t>
            </a: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 err="1" smtClean="0"/>
              <a:t>consequência</a:t>
            </a:r>
            <a:r>
              <a:rPr lang="en-GB" dirty="0" smtClean="0"/>
              <a:t> da </a:t>
            </a:r>
            <a:br>
              <a:rPr lang="en-GB" dirty="0" smtClean="0"/>
            </a:br>
            <a:r>
              <a:rPr lang="en-GB" dirty="0" smtClean="0"/>
              <a:t>aids, o </a:t>
            </a:r>
            <a:r>
              <a:rPr lang="en-GB" dirty="0" err="1" smtClean="0"/>
              <a:t>sedentarismo</a:t>
            </a:r>
            <a:r>
              <a:rPr lang="en-GB" dirty="0" smtClean="0"/>
              <a:t> </a:t>
            </a:r>
            <a:r>
              <a:rPr lang="en-GB" dirty="0" err="1" smtClean="0"/>
              <a:t>é</a:t>
            </a:r>
            <a:r>
              <a:rPr lang="en-GB" dirty="0" smtClean="0"/>
              <a:t> um </a:t>
            </a:r>
            <a:r>
              <a:rPr lang="en-GB" dirty="0" err="1" smtClean="0"/>
              <a:t>problema</a:t>
            </a:r>
            <a:r>
              <a:rPr lang="en-GB" dirty="0" smtClean="0"/>
              <a:t> de </a:t>
            </a:r>
            <a:r>
              <a:rPr lang="en-GB" dirty="0" err="1" smtClean="0"/>
              <a:t>grande</a:t>
            </a:r>
            <a:r>
              <a:rPr lang="en-GB" dirty="0" smtClean="0"/>
              <a:t> magnitude, </a:t>
            </a:r>
            <a:r>
              <a:rPr lang="en-GB" dirty="0" err="1" smtClean="0"/>
              <a:t>assim</a:t>
            </a:r>
            <a:r>
              <a:rPr lang="en-GB" dirty="0" smtClean="0"/>
              <a:t> </a:t>
            </a:r>
            <a:r>
              <a:rPr lang="en-GB" dirty="0" err="1" smtClean="0"/>
              <a:t>como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tem </a:t>
            </a:r>
            <a:r>
              <a:rPr lang="en-GB" dirty="0" err="1" smtClean="0"/>
              <a:t>sido</a:t>
            </a:r>
            <a:r>
              <a:rPr lang="en-GB" dirty="0" smtClean="0"/>
              <a:t> </a:t>
            </a:r>
            <a:r>
              <a:rPr lang="en-GB" dirty="0" err="1" smtClean="0"/>
              <a:t>documentado</a:t>
            </a:r>
            <a:r>
              <a:rPr lang="en-GB" dirty="0" smtClean="0"/>
              <a:t> entre </a:t>
            </a:r>
            <a:r>
              <a:rPr lang="en-GB" dirty="0" err="1" smtClean="0"/>
              <a:t>crianças</a:t>
            </a:r>
            <a:r>
              <a:rPr lang="en-GB" dirty="0" smtClean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r>
              <a:rPr lang="en-GB" dirty="0"/>
              <a:t>da </a:t>
            </a:r>
            <a:r>
              <a:rPr lang="en-GB" dirty="0" err="1"/>
              <a:t>população</a:t>
            </a:r>
            <a:r>
              <a:rPr lang="en-GB" dirty="0"/>
              <a:t> </a:t>
            </a:r>
            <a:r>
              <a:rPr lang="en-GB" dirty="0" err="1"/>
              <a:t>geral</a:t>
            </a: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116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smtClean="0"/>
              <a:t>Conclusões descritivas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endParaRPr lang="pt-BR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908720"/>
            <a:ext cx="9350085" cy="63709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 </a:t>
            </a:r>
            <a:r>
              <a:rPr lang="en-GB" dirty="0" err="1"/>
              <a:t>prevalência</a:t>
            </a:r>
            <a:r>
              <a:rPr lang="en-GB" dirty="0"/>
              <a:t> de </a:t>
            </a:r>
            <a:r>
              <a:rPr lang="en-GB" dirty="0" err="1"/>
              <a:t>sedentarismo</a:t>
            </a:r>
            <a:r>
              <a:rPr lang="en-GB" dirty="0"/>
              <a:t> </a:t>
            </a:r>
            <a:r>
              <a:rPr lang="en-GB" dirty="0" err="1"/>
              <a:t>observada</a:t>
            </a:r>
            <a:r>
              <a:rPr lang="en-GB" dirty="0"/>
              <a:t> no </a:t>
            </a:r>
            <a:r>
              <a:rPr lang="en-GB" dirty="0" err="1"/>
              <a:t>presente</a:t>
            </a:r>
            <a:r>
              <a:rPr lang="en-GB" dirty="0"/>
              <a:t> </a:t>
            </a:r>
            <a:r>
              <a:rPr lang="en-GB" dirty="0" err="1"/>
              <a:t>estudo</a:t>
            </a:r>
            <a:r>
              <a:rPr lang="en-GB" dirty="0"/>
              <a:t> </a:t>
            </a:r>
            <a:r>
              <a:rPr lang="en-GB" dirty="0" err="1"/>
              <a:t>foi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mais</a:t>
            </a:r>
            <a:r>
              <a:rPr lang="en-GB" dirty="0" smtClean="0"/>
              <a:t> </a:t>
            </a:r>
            <a:r>
              <a:rPr lang="en-GB" dirty="0" err="1"/>
              <a:t>baixa</a:t>
            </a:r>
            <a:r>
              <a:rPr lang="en-GB" dirty="0"/>
              <a:t> do </a:t>
            </a:r>
            <a:r>
              <a:rPr lang="en-GB" dirty="0" err="1"/>
              <a:t>que</a:t>
            </a:r>
            <a:r>
              <a:rPr lang="en-GB" dirty="0"/>
              <a:t> a </a:t>
            </a:r>
            <a:r>
              <a:rPr lang="en-GB" dirty="0" err="1"/>
              <a:t>encontrada</a:t>
            </a:r>
            <a:r>
              <a:rPr lang="en-GB" dirty="0"/>
              <a:t> entre </a:t>
            </a:r>
            <a:r>
              <a:rPr lang="en-GB" dirty="0" err="1"/>
              <a:t>crianças</a:t>
            </a:r>
            <a:r>
              <a:rPr lang="en-GB" dirty="0"/>
              <a:t> de 10 a 12 </a:t>
            </a:r>
            <a:r>
              <a:rPr lang="en-GB" dirty="0" err="1"/>
              <a:t>anos</a:t>
            </a:r>
            <a:r>
              <a:rPr lang="en-GB" dirty="0"/>
              <a:t> 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Pelotas</a:t>
            </a:r>
            <a:r>
              <a:rPr lang="en-GB" dirty="0"/>
              <a:t>, RS (58,2%)</a:t>
            </a:r>
            <a:r>
              <a:rPr lang="en-GB" baseline="30000" dirty="0"/>
              <a:t>19</a:t>
            </a:r>
            <a:r>
              <a:rPr lang="en-GB" dirty="0"/>
              <a:t>. </a:t>
            </a:r>
            <a:r>
              <a:rPr lang="en-GB" dirty="0" err="1"/>
              <a:t>Entretanto</a:t>
            </a:r>
            <a:r>
              <a:rPr lang="en-GB" dirty="0"/>
              <a:t>, </a:t>
            </a:r>
            <a:r>
              <a:rPr lang="en-GB" dirty="0" err="1"/>
              <a:t>é</a:t>
            </a:r>
            <a:r>
              <a:rPr lang="en-GB" dirty="0"/>
              <a:t> similar a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realizados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em</a:t>
            </a:r>
            <a:r>
              <a:rPr lang="en-GB" dirty="0" smtClean="0"/>
              <a:t> </a:t>
            </a:r>
            <a:r>
              <a:rPr lang="en-GB" dirty="0"/>
              <a:t>Pelotas e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Lages</a:t>
            </a:r>
            <a:r>
              <a:rPr lang="en-GB" dirty="0"/>
              <a:t>, SC, com </a:t>
            </a:r>
            <a:r>
              <a:rPr lang="en-GB" dirty="0" err="1"/>
              <a:t>jovens</a:t>
            </a:r>
            <a:r>
              <a:rPr lang="en-GB" dirty="0"/>
              <a:t> de 15 a 18 </a:t>
            </a:r>
            <a:r>
              <a:rPr lang="en-GB" dirty="0" err="1"/>
              <a:t>anos</a:t>
            </a:r>
            <a:r>
              <a:rPr lang="en-GB" dirty="0"/>
              <a:t> e </a:t>
            </a:r>
            <a:r>
              <a:rPr lang="en-GB" dirty="0" smtClean="0"/>
              <a:t>de </a:t>
            </a:r>
            <a:r>
              <a:rPr lang="en-GB" dirty="0"/>
              <a:t>10 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17 </a:t>
            </a:r>
            <a:r>
              <a:rPr lang="en-GB" dirty="0" err="1"/>
              <a:t>anos</a:t>
            </a:r>
            <a:r>
              <a:rPr lang="en-GB" dirty="0"/>
              <a:t>, </a:t>
            </a:r>
            <a:r>
              <a:rPr lang="en-GB" dirty="0" err="1"/>
              <a:t>apresentando</a:t>
            </a:r>
            <a:r>
              <a:rPr lang="en-GB" dirty="0"/>
              <a:t>, </a:t>
            </a:r>
            <a:r>
              <a:rPr lang="en-GB" dirty="0" err="1"/>
              <a:t>respectivamente</a:t>
            </a:r>
            <a:r>
              <a:rPr lang="en-GB" dirty="0"/>
              <a:t>, 39%</a:t>
            </a:r>
            <a:r>
              <a:rPr lang="en-GB" baseline="30000" dirty="0"/>
              <a:t>20</a:t>
            </a:r>
            <a:r>
              <a:rPr lang="en-GB" dirty="0"/>
              <a:t> e 40%</a:t>
            </a:r>
            <a:r>
              <a:rPr lang="en-GB" baseline="30000" dirty="0"/>
              <a:t>12</a:t>
            </a:r>
            <a:r>
              <a:rPr lang="en-GB" dirty="0"/>
              <a:t> de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sedentarismo</a:t>
            </a:r>
            <a:r>
              <a:rPr lang="en-GB" dirty="0"/>
              <a:t>. </a:t>
            </a:r>
            <a:r>
              <a:rPr lang="en-GB" dirty="0" err="1"/>
              <a:t>É</a:t>
            </a:r>
            <a:r>
              <a:rPr lang="en-GB" dirty="0"/>
              <a:t> </a:t>
            </a:r>
            <a:r>
              <a:rPr lang="en-GB" dirty="0" err="1"/>
              <a:t>importante</a:t>
            </a:r>
            <a:r>
              <a:rPr lang="en-GB" dirty="0"/>
              <a:t> </a:t>
            </a:r>
            <a:r>
              <a:rPr lang="en-GB" dirty="0" err="1"/>
              <a:t>ressaltar</a:t>
            </a:r>
            <a:r>
              <a:rPr lang="en-GB" dirty="0"/>
              <a:t> </a:t>
            </a:r>
            <a:r>
              <a:rPr lang="en-GB" dirty="0" err="1"/>
              <a:t>que</a:t>
            </a:r>
            <a:r>
              <a:rPr lang="en-GB" dirty="0"/>
              <a:t> </a:t>
            </a:r>
            <a:r>
              <a:rPr lang="en-GB" dirty="0" err="1"/>
              <a:t>nestes</a:t>
            </a:r>
            <a:r>
              <a:rPr lang="en-GB" dirty="0"/>
              <a:t>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utilizados</a:t>
            </a:r>
            <a:r>
              <a:rPr lang="en-GB" dirty="0" smtClean="0"/>
              <a:t> </a:t>
            </a:r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inquéritos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investigação</a:t>
            </a:r>
            <a:r>
              <a:rPr lang="en-GB" dirty="0"/>
              <a:t> do </a:t>
            </a:r>
            <a:r>
              <a:rPr lang="en-GB" dirty="0" err="1"/>
              <a:t>nível</a:t>
            </a:r>
            <a:r>
              <a:rPr lang="en-GB" dirty="0"/>
              <a:t> de </a:t>
            </a:r>
            <a:r>
              <a:rPr lang="en-GB" dirty="0" err="1" smtClean="0"/>
              <a:t>atividade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física</a:t>
            </a:r>
            <a:r>
              <a:rPr lang="en-GB" dirty="0"/>
              <a:t>. As </a:t>
            </a:r>
            <a:r>
              <a:rPr lang="en-GB" dirty="0" err="1"/>
              <a:t>questões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</a:t>
            </a:r>
            <a:r>
              <a:rPr lang="en-GB" dirty="0" err="1"/>
              <a:t>atividade</a:t>
            </a:r>
            <a:r>
              <a:rPr lang="en-GB" dirty="0"/>
              <a:t> </a:t>
            </a:r>
            <a:r>
              <a:rPr lang="en-GB" dirty="0" err="1"/>
              <a:t>física</a:t>
            </a:r>
            <a:r>
              <a:rPr lang="en-GB" dirty="0"/>
              <a:t>, </a:t>
            </a:r>
            <a:r>
              <a:rPr lang="en-GB" dirty="0" err="1"/>
              <a:t>lazer</a:t>
            </a:r>
            <a:r>
              <a:rPr lang="en-GB" dirty="0"/>
              <a:t> e o </a:t>
            </a:r>
            <a:r>
              <a:rPr lang="en-GB" dirty="0" smtClean="0"/>
              <a:t>tempo </a:t>
            </a:r>
            <a:r>
              <a:rPr lang="en-GB" dirty="0" err="1"/>
              <a:t>inativo</a:t>
            </a:r>
            <a:r>
              <a:rPr lang="en-GB" dirty="0"/>
              <a:t> </a:t>
            </a:r>
            <a:r>
              <a:rPr lang="en-GB" dirty="0" err="1"/>
              <a:t>foram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adaptadas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acordo</a:t>
            </a:r>
            <a:r>
              <a:rPr lang="en-GB" dirty="0"/>
              <a:t> com as </a:t>
            </a:r>
            <a:r>
              <a:rPr lang="en-GB" dirty="0" err="1"/>
              <a:t>diversas</a:t>
            </a:r>
            <a:r>
              <a:rPr lang="en-GB" dirty="0"/>
              <a:t> </a:t>
            </a:r>
            <a:r>
              <a:rPr lang="en-GB" dirty="0" err="1"/>
              <a:t>culturas</a:t>
            </a:r>
            <a:r>
              <a:rPr lang="en-GB" dirty="0"/>
              <a:t> </a:t>
            </a:r>
            <a:r>
              <a:rPr lang="en-GB" dirty="0" smtClean="0"/>
              <a:t>e </a:t>
            </a:r>
            <a:r>
              <a:rPr lang="en-GB" dirty="0" err="1"/>
              <a:t>houve</a:t>
            </a:r>
            <a:r>
              <a:rPr lang="en-GB" dirty="0"/>
              <a:t> </a:t>
            </a:r>
            <a:r>
              <a:rPr lang="en-GB" dirty="0" err="1"/>
              <a:t>divergência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nos</a:t>
            </a:r>
            <a:r>
              <a:rPr lang="en-GB" dirty="0" smtClean="0"/>
              <a:t> </a:t>
            </a:r>
            <a:r>
              <a:rPr lang="en-GB" dirty="0" err="1"/>
              <a:t>pontos</a:t>
            </a:r>
            <a:r>
              <a:rPr lang="en-GB" dirty="0"/>
              <a:t> de </a:t>
            </a:r>
            <a:r>
              <a:rPr lang="en-GB" dirty="0" err="1"/>
              <a:t>corte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err="1"/>
              <a:t>determinar</a:t>
            </a:r>
            <a:r>
              <a:rPr lang="en-GB" dirty="0"/>
              <a:t> o </a:t>
            </a:r>
            <a:r>
              <a:rPr lang="en-GB" dirty="0" smtClean="0"/>
              <a:t>sedentarismo</a:t>
            </a:r>
            <a:r>
              <a:rPr lang="en-GB" baseline="30000" dirty="0" smtClean="0"/>
              <a:t>11,17,20</a:t>
            </a:r>
            <a:r>
              <a:rPr lang="en-GB" dirty="0"/>
              <a:t>. </a:t>
            </a:r>
            <a:r>
              <a:rPr lang="en-GB" dirty="0" err="1"/>
              <a:t>Tais</a:t>
            </a:r>
            <a:r>
              <a:rPr lang="en-GB" dirty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divergências</a:t>
            </a:r>
            <a:r>
              <a:rPr lang="en-GB" dirty="0" smtClean="0"/>
              <a:t> </a:t>
            </a:r>
            <a:r>
              <a:rPr lang="en-GB" dirty="0" err="1"/>
              <a:t>nas</a:t>
            </a:r>
            <a:r>
              <a:rPr lang="en-GB" dirty="0"/>
              <a:t> </a:t>
            </a:r>
            <a:r>
              <a:rPr lang="en-GB" dirty="0" err="1"/>
              <a:t>metodologias</a:t>
            </a:r>
            <a:r>
              <a:rPr lang="en-GB" dirty="0"/>
              <a:t> </a:t>
            </a:r>
            <a:r>
              <a:rPr lang="en-GB" dirty="0" err="1" smtClean="0"/>
              <a:t>utilizadas</a:t>
            </a:r>
            <a:r>
              <a:rPr lang="en-GB" dirty="0" smtClean="0"/>
              <a:t> </a:t>
            </a:r>
            <a:r>
              <a:rPr lang="en-GB" dirty="0" err="1"/>
              <a:t>não</a:t>
            </a:r>
            <a:r>
              <a:rPr lang="en-GB" dirty="0"/>
              <a:t> </a:t>
            </a:r>
            <a:r>
              <a:rPr lang="en-GB" dirty="0" err="1"/>
              <a:t>permitem</a:t>
            </a:r>
            <a:r>
              <a:rPr lang="en-GB" dirty="0"/>
              <a:t> </a:t>
            </a:r>
            <a:r>
              <a:rPr lang="en-GB" dirty="0" err="1"/>
              <a:t>estabelecer</a:t>
            </a:r>
            <a:r>
              <a:rPr lang="en-GB" dirty="0"/>
              <a:t> </a:t>
            </a:r>
            <a:r>
              <a:rPr lang="en-GB" dirty="0" err="1" smtClean="0"/>
              <a:t>uma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correspondência</a:t>
            </a:r>
            <a:r>
              <a:rPr lang="en-GB" dirty="0" smtClean="0"/>
              <a:t> </a:t>
            </a:r>
            <a:r>
              <a:rPr lang="en-GB" dirty="0" err="1"/>
              <a:t>direta</a:t>
            </a:r>
            <a:r>
              <a:rPr lang="en-GB" dirty="0"/>
              <a:t> entre </a:t>
            </a:r>
            <a:r>
              <a:rPr lang="en-GB" dirty="0" err="1"/>
              <a:t>os</a:t>
            </a:r>
            <a:r>
              <a:rPr lang="en-GB" dirty="0"/>
              <a:t> </a:t>
            </a:r>
            <a:r>
              <a:rPr lang="en-GB" dirty="0" err="1"/>
              <a:t>diversos</a:t>
            </a:r>
            <a:r>
              <a:rPr lang="en-GB" dirty="0"/>
              <a:t> </a:t>
            </a:r>
            <a:r>
              <a:rPr lang="en-GB" dirty="0" err="1"/>
              <a:t>grupos</a:t>
            </a:r>
            <a:r>
              <a:rPr lang="en-GB" dirty="0"/>
              <a:t> de </a:t>
            </a:r>
            <a:r>
              <a:rPr lang="en-GB" dirty="0" err="1"/>
              <a:t>crianças</a:t>
            </a:r>
            <a:r>
              <a:rPr lang="en-GB" dirty="0"/>
              <a:t> e </a:t>
            </a:r>
            <a:r>
              <a:rPr lang="en-GB" dirty="0" err="1" smtClean="0"/>
              <a:t>adolescentes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estudados</a:t>
            </a:r>
            <a:r>
              <a:rPr lang="en-GB" dirty="0"/>
              <a:t>. </a:t>
            </a:r>
            <a:r>
              <a:rPr lang="en-GB" dirty="0" err="1">
                <a:solidFill>
                  <a:srgbClr val="FFFF00"/>
                </a:solidFill>
              </a:rPr>
              <a:t>Entretanto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apesar</a:t>
            </a:r>
            <a:r>
              <a:rPr lang="en-GB" dirty="0">
                <a:solidFill>
                  <a:srgbClr val="FFFF00"/>
                </a:solidFill>
              </a:rPr>
              <a:t> das </a:t>
            </a:r>
            <a:r>
              <a:rPr lang="en-GB" dirty="0" err="1">
                <a:solidFill>
                  <a:srgbClr val="FFFF00"/>
                </a:solidFill>
              </a:rPr>
              <a:t>diferenças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metodológicas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entre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smtClean="0">
                <a:solidFill>
                  <a:srgbClr val="FFFF00"/>
                </a:solidFill>
              </a:rPr>
              <a:t/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err="1" smtClean="0">
                <a:solidFill>
                  <a:srgbClr val="FFFF00"/>
                </a:solidFill>
              </a:rPr>
              <a:t>estudos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foi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possível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observar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que</a:t>
            </a:r>
            <a:r>
              <a:rPr lang="en-GB" dirty="0">
                <a:solidFill>
                  <a:srgbClr val="FFFF00"/>
                </a:solidFill>
              </a:rPr>
              <a:t>, </a:t>
            </a:r>
            <a:r>
              <a:rPr lang="en-GB" dirty="0" err="1">
                <a:solidFill>
                  <a:srgbClr val="FFFF00"/>
                </a:solidFill>
              </a:rPr>
              <a:t>dentre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os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órfãos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em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consequência</a:t>
            </a:r>
            <a:r>
              <a:rPr lang="en-GB" dirty="0" smtClean="0">
                <a:solidFill>
                  <a:srgbClr val="FFFF00"/>
                </a:solidFill>
              </a:rPr>
              <a:t> da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aids, o </a:t>
            </a:r>
            <a:r>
              <a:rPr lang="en-GB" dirty="0" err="1" smtClean="0">
                <a:solidFill>
                  <a:srgbClr val="FFFF00"/>
                </a:solidFill>
              </a:rPr>
              <a:t>sedentarismo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é</a:t>
            </a:r>
            <a:r>
              <a:rPr lang="en-GB" dirty="0" smtClean="0">
                <a:solidFill>
                  <a:srgbClr val="FFFF00"/>
                </a:solidFill>
              </a:rPr>
              <a:t> um </a:t>
            </a:r>
            <a:r>
              <a:rPr lang="en-GB" dirty="0" err="1" smtClean="0">
                <a:solidFill>
                  <a:srgbClr val="FFFF00"/>
                </a:solidFill>
              </a:rPr>
              <a:t>problema</a:t>
            </a:r>
            <a:r>
              <a:rPr lang="en-GB" dirty="0" smtClean="0">
                <a:solidFill>
                  <a:srgbClr val="FFFF00"/>
                </a:solidFill>
              </a:rPr>
              <a:t> de </a:t>
            </a:r>
            <a:r>
              <a:rPr lang="en-GB" dirty="0" err="1" smtClean="0">
                <a:solidFill>
                  <a:srgbClr val="FFFF00"/>
                </a:solidFill>
              </a:rPr>
              <a:t>grande</a:t>
            </a:r>
            <a:r>
              <a:rPr lang="en-GB" dirty="0" smtClean="0">
                <a:solidFill>
                  <a:srgbClr val="FFFF00"/>
                </a:solidFill>
              </a:rPr>
              <a:t> magnitude, </a:t>
            </a:r>
            <a:r>
              <a:rPr lang="en-GB" dirty="0" err="1" smtClean="0">
                <a:solidFill>
                  <a:srgbClr val="FFFF00"/>
                </a:solidFill>
              </a:rPr>
              <a:t>assim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como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br>
              <a:rPr lang="en-GB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tem </a:t>
            </a:r>
            <a:r>
              <a:rPr lang="en-GB" dirty="0" err="1" smtClean="0">
                <a:solidFill>
                  <a:srgbClr val="FFFF00"/>
                </a:solidFill>
              </a:rPr>
              <a:t>sido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 err="1" smtClean="0">
                <a:solidFill>
                  <a:srgbClr val="FFFF00"/>
                </a:solidFill>
              </a:rPr>
              <a:t>documentado</a:t>
            </a:r>
            <a:r>
              <a:rPr lang="en-GB" dirty="0" smtClean="0">
                <a:solidFill>
                  <a:srgbClr val="FFFF00"/>
                </a:solidFill>
              </a:rPr>
              <a:t> entre </a:t>
            </a:r>
            <a:r>
              <a:rPr lang="en-GB" dirty="0" err="1" smtClean="0">
                <a:solidFill>
                  <a:srgbClr val="FFFF00"/>
                </a:solidFill>
              </a:rPr>
              <a:t>crianças</a:t>
            </a:r>
            <a:r>
              <a:rPr lang="en-GB" dirty="0" smtClean="0">
                <a:solidFill>
                  <a:srgbClr val="FFFF00"/>
                </a:solidFill>
              </a:rPr>
              <a:t> e </a:t>
            </a:r>
            <a:r>
              <a:rPr lang="en-GB" dirty="0" err="1" smtClean="0">
                <a:solidFill>
                  <a:srgbClr val="FFFF00"/>
                </a:solidFill>
              </a:rPr>
              <a:t>adolescentes</a:t>
            </a:r>
            <a:r>
              <a:rPr lang="en-GB" dirty="0" smtClean="0">
                <a:solidFill>
                  <a:srgbClr val="FFFF00"/>
                </a:solidFill>
              </a:rPr>
              <a:t> </a:t>
            </a:r>
            <a:r>
              <a:rPr lang="en-GB" dirty="0">
                <a:solidFill>
                  <a:srgbClr val="FFFF00"/>
                </a:solidFill>
              </a:rPr>
              <a:t>da </a:t>
            </a:r>
            <a:r>
              <a:rPr lang="en-GB" dirty="0" err="1">
                <a:solidFill>
                  <a:srgbClr val="FFFF00"/>
                </a:solidFill>
              </a:rPr>
              <a:t>população</a:t>
            </a:r>
            <a:r>
              <a:rPr lang="en-GB" dirty="0">
                <a:solidFill>
                  <a:srgbClr val="FFFF00"/>
                </a:solidFill>
              </a:rPr>
              <a:t> </a:t>
            </a:r>
            <a:r>
              <a:rPr lang="en-GB" dirty="0" err="1">
                <a:solidFill>
                  <a:srgbClr val="FFFF00"/>
                </a:solidFill>
              </a:rPr>
              <a:t>geral</a:t>
            </a:r>
            <a:r>
              <a:rPr lang="en-GB" dirty="0">
                <a:solidFill>
                  <a:srgbClr val="FFFF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654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21688" cy="1143000"/>
          </a:xfrm>
        </p:spPr>
        <p:txBody>
          <a:bodyPr/>
          <a:lstStyle/>
          <a:p>
            <a:r>
              <a:rPr lang="pt-BR" sz="3600" dirty="0" smtClean="0">
                <a:solidFill>
                  <a:srgbClr val="FFFF00"/>
                </a:solidFill>
              </a:rPr>
              <a:t>Conclusões descritivas/interferências</a:t>
            </a:r>
            <a:endParaRPr lang="pt-BR" sz="3600" dirty="0">
              <a:solidFill>
                <a:srgbClr val="FFFF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1340768"/>
            <a:ext cx="79928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This </a:t>
            </a:r>
            <a:r>
              <a:rPr lang="en-US" dirty="0"/>
              <a:t>study provides further evidence of </a:t>
            </a:r>
            <a:r>
              <a:rPr lang="en-US" dirty="0" smtClean="0"/>
              <a:t>how important </a:t>
            </a:r>
            <a:r>
              <a:rPr lang="en-US" dirty="0"/>
              <a:t>the desire for parenthood is </a:t>
            </a:r>
            <a:r>
              <a:rPr lang="en-US" dirty="0" smtClean="0"/>
              <a:t>among people </a:t>
            </a:r>
            <a:r>
              <a:rPr lang="en-US" dirty="0"/>
              <a:t>living with HIV. Furthermore, in </a:t>
            </a:r>
            <a:r>
              <a:rPr lang="en-US" dirty="0" smtClean="0"/>
              <a:t>contrast to </a:t>
            </a:r>
            <a:r>
              <a:rPr lang="en-US" dirty="0"/>
              <a:t>previous studies in developed </a:t>
            </a:r>
            <a:r>
              <a:rPr lang="en-US" dirty="0" smtClean="0"/>
              <a:t>countries, our </a:t>
            </a:r>
            <a:r>
              <a:rPr lang="en-US" dirty="0"/>
              <a:t>study showed men to be </a:t>
            </a:r>
            <a:r>
              <a:rPr lang="en-US" dirty="0" smtClean="0"/>
              <a:t>significantly more </a:t>
            </a:r>
            <a:r>
              <a:rPr lang="en-US" dirty="0"/>
              <a:t>likely to declare desire for parenthood.</a:t>
            </a:r>
          </a:p>
          <a:p>
            <a:r>
              <a:rPr lang="en-US" dirty="0" smtClean="0"/>
              <a:t>	In </a:t>
            </a:r>
            <a:r>
              <a:rPr lang="en-US" dirty="0"/>
              <a:t>the Swiss HIV Cohort Study</a:t>
            </a:r>
            <a:r>
              <a:rPr lang="en-US" baseline="30000" dirty="0"/>
              <a:t>10</a:t>
            </a:r>
            <a:r>
              <a:rPr lang="en-US" dirty="0"/>
              <a:t> 22% of </a:t>
            </a:r>
            <a:r>
              <a:rPr lang="en-US" dirty="0" smtClean="0"/>
              <a:t>men (aged </a:t>
            </a:r>
            <a:r>
              <a:rPr lang="en-US" dirty="0"/>
              <a:t>20–50) and 20% of women (aged </a:t>
            </a:r>
            <a:r>
              <a:rPr lang="en-US" dirty="0" smtClean="0"/>
              <a:t>20–40) reported </a:t>
            </a:r>
            <a:r>
              <a:rPr lang="en-US" dirty="0"/>
              <a:t>current desire for having </a:t>
            </a:r>
            <a:r>
              <a:rPr lang="en-US" dirty="0" smtClean="0"/>
              <a:t>children. In a </a:t>
            </a:r>
            <a:r>
              <a:rPr lang="en-US" dirty="0"/>
              <a:t>survey of a representative sample of </a:t>
            </a:r>
            <a:r>
              <a:rPr lang="en-US" dirty="0" smtClean="0"/>
              <a:t>people living </a:t>
            </a:r>
            <a:r>
              <a:rPr lang="en-US" dirty="0"/>
              <a:t>with HIV in the United States, 28% of</a:t>
            </a:r>
          </a:p>
          <a:p>
            <a:r>
              <a:rPr lang="en-US" dirty="0"/>
              <a:t>men (aged 20 or older) and 29% of </a:t>
            </a:r>
            <a:r>
              <a:rPr lang="en-US" dirty="0" smtClean="0"/>
              <a:t>women (aged </a:t>
            </a:r>
            <a:r>
              <a:rPr lang="en-US" dirty="0"/>
              <a:t>20–44) expressed desire to have </a:t>
            </a:r>
            <a:r>
              <a:rPr lang="en-US" dirty="0" smtClean="0"/>
              <a:t>children in </a:t>
            </a:r>
            <a:r>
              <a:rPr lang="en-US" dirty="0"/>
              <a:t>the future.</a:t>
            </a:r>
            <a:r>
              <a:rPr lang="en-US" baseline="30000" dirty="0"/>
              <a:t>19</a:t>
            </a:r>
            <a:r>
              <a:rPr lang="en-US" dirty="0"/>
              <a:t> In both these studies, </a:t>
            </a:r>
            <a:r>
              <a:rPr lang="en-US" dirty="0" smtClean="0"/>
              <a:t>gender was </a:t>
            </a:r>
            <a:r>
              <a:rPr lang="en-US" dirty="0"/>
              <a:t>not a predictor of desire for parenthood.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34895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560" y="188640"/>
            <a:ext cx="789746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Construção de um parágrafo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interferência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4365104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Proponha um mecanismo </a:t>
            </a:r>
            <a:br>
              <a:rPr lang="pt-BR" sz="36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testado ou hipotético</a:t>
            </a:r>
            <a:endParaRPr lang="pt-BR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98884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principal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179512" y="292494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Frases que validam (</a:t>
            </a:r>
            <a:r>
              <a:rPr lang="pt-BR" sz="36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, resultados e conclusões) essa ideia</a:t>
            </a:r>
            <a:endParaRPr lang="pt-BR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5877272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técnica do “... e daí?”</a:t>
            </a:r>
          </a:p>
        </p:txBody>
      </p:sp>
    </p:spTree>
    <p:extLst>
      <p:ext uri="{BB962C8B-B14F-4D97-AF65-F5344CB8AC3E}">
        <p14:creationId xmlns:p14="http://schemas.microsoft.com/office/powerpoint/2010/main" val="10733371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71600" y="1340768"/>
            <a:ext cx="2819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– </a:t>
            </a:r>
            <a:r>
              <a:rPr lang="pt-BR" dirty="0" smtClean="0">
                <a:hlinkClick r:id="rId2"/>
              </a:rPr>
              <a:t>RSP 2011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1294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412776"/>
            <a:ext cx="3654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– </a:t>
            </a:r>
            <a:r>
              <a:rPr lang="pt-BR" dirty="0" smtClean="0">
                <a:hlinkClick r:id="rId2"/>
              </a:rPr>
              <a:t>AIDS </a:t>
            </a:r>
            <a:r>
              <a:rPr lang="pt-BR" dirty="0" err="1" smtClean="0">
                <a:hlinkClick r:id="rId2"/>
              </a:rPr>
              <a:t>Care</a:t>
            </a:r>
            <a:r>
              <a:rPr lang="pt-BR" dirty="0" smtClean="0">
                <a:hlinkClick r:id="rId2"/>
              </a:rPr>
              <a:t> 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4394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1628800"/>
            <a:ext cx="5467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de estudo qualitativo – </a:t>
            </a:r>
            <a:r>
              <a:rPr lang="pt-BR" dirty="0" smtClean="0">
                <a:hlinkClick r:id="rId2"/>
              </a:rPr>
              <a:t>RSP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16494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412776"/>
            <a:ext cx="3048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– </a:t>
            </a:r>
            <a:r>
              <a:rPr lang="pt-BR" dirty="0" smtClean="0">
                <a:hlinkClick r:id="rId2"/>
              </a:rPr>
              <a:t>AJCN 2000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5413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O que está em questão na seção de discussão?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420889"/>
            <a:ext cx="7056437" cy="1014462"/>
          </a:xfrm>
          <a:noFill/>
          <a:ln>
            <a:solidFill>
              <a:srgbClr val="FFCC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dirty="0"/>
              <a:t>Como </a:t>
            </a:r>
            <a:r>
              <a:rPr lang="pt-BR" altLang="pt-BR" dirty="0" smtClean="0"/>
              <a:t>EU(NÓS) interpreto(amos) </a:t>
            </a:r>
            <a:r>
              <a:rPr lang="pt-BR" altLang="pt-BR" dirty="0"/>
              <a:t>este resultado?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1258888" y="4070350"/>
            <a:ext cx="7057528" cy="1158850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Clr>
                <a:srgbClr val="FFCC00"/>
              </a:buClr>
              <a:buFont typeface="Wingdings" panose="05000000000000000000" pitchFamily="2" charset="2"/>
              <a:buNone/>
            </a:pP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Que </a:t>
            </a:r>
            <a:r>
              <a:rPr lang="pt-BR" altLang="pt-B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novidade traz </a:t>
            </a: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seu estudo </a:t>
            </a:r>
            <a:r>
              <a:rPr lang="pt-BR" altLang="pt-BR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favor ou </a:t>
            </a:r>
            <a:r>
              <a:rPr lang="pt-BR" altLang="pt-BR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contra paradigmas vigentes?</a:t>
            </a:r>
          </a:p>
        </p:txBody>
      </p:sp>
    </p:spTree>
    <p:extLst>
      <p:ext uri="{BB962C8B-B14F-4D97-AF65-F5344CB8AC3E}">
        <p14:creationId xmlns:p14="http://schemas.microsoft.com/office/powerpoint/2010/main" val="23893856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 animBg="1"/>
      <p:bldP spid="9421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1785" y="188640"/>
            <a:ext cx="805701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200" b="1" dirty="0" smtClean="0">
                <a:solidFill>
                  <a:srgbClr val="FFFF00"/>
                </a:solidFill>
                <a:latin typeface="Arial" charset="0"/>
              </a:rPr>
              <a:t>Construção</a:t>
            </a: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 de um parágrafo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de associação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4194954"/>
            <a:ext cx="864342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pt-BR" sz="3500" b="1" dirty="0" smtClean="0">
                <a:solidFill>
                  <a:srgbClr val="FFFF00"/>
                </a:solidFill>
                <a:latin typeface="Arial" charset="0"/>
              </a:rPr>
              <a:t>Discuta a associação e sua consistência com outros estudos </a:t>
            </a:r>
            <a:br>
              <a:rPr lang="pt-BR" sz="35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3500" b="1" dirty="0" smtClean="0">
                <a:solidFill>
                  <a:srgbClr val="FFFF00"/>
                </a:solidFill>
                <a:latin typeface="Arial" charset="0"/>
              </a:rPr>
              <a:t>NÃO é preciso apontar mecanismo(s) 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536" y="177281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</a:t>
            </a: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principal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-108520" y="2564904"/>
            <a:ext cx="9505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 Frases que validem (</a:t>
            </a:r>
            <a:r>
              <a:rPr lang="pt-BR" sz="35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, resultados e conclusões) essa(</a:t>
            </a:r>
            <a:r>
              <a:rPr lang="pt-BR" sz="3500" b="1" dirty="0" err="1" smtClean="0">
                <a:solidFill>
                  <a:srgbClr val="FFFFFF"/>
                </a:solidFill>
                <a:latin typeface="Arial" charset="0"/>
              </a:rPr>
              <a:t>s</a:t>
            </a:r>
            <a:r>
              <a:rPr lang="pt-BR" sz="3500" b="1" dirty="0" smtClean="0">
                <a:solidFill>
                  <a:srgbClr val="FFFFFF"/>
                </a:solidFill>
                <a:latin typeface="Arial" charset="0"/>
              </a:rPr>
              <a:t>) associações</a:t>
            </a:r>
            <a:endParaRPr lang="pt-BR" sz="35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115616" y="6095256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</a:t>
            </a:r>
            <a:r>
              <a:rPr lang="pt-BR" sz="3500" b="1" dirty="0">
                <a:solidFill>
                  <a:srgbClr val="FFFF00"/>
                </a:solidFill>
                <a:latin typeface="Arial" charset="0"/>
              </a:rPr>
              <a:t>técnica</a:t>
            </a:r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 do “... e daí?”</a:t>
            </a:r>
          </a:p>
        </p:txBody>
      </p:sp>
    </p:spTree>
    <p:extLst>
      <p:ext uri="{BB962C8B-B14F-4D97-AF65-F5344CB8AC3E}">
        <p14:creationId xmlns:p14="http://schemas.microsoft.com/office/powerpoint/2010/main" val="39284958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1124744"/>
            <a:ext cx="5933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2 – resultados negativos – </a:t>
            </a:r>
            <a:r>
              <a:rPr lang="pt-BR" dirty="0" smtClean="0">
                <a:hlinkClick r:id="rId2"/>
              </a:rPr>
              <a:t>RBE 2012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755576" y="2492896"/>
            <a:ext cx="65029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Orfandade por aids ou por homicídio apresenta 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efeitos </a:t>
            </a:r>
            <a:r>
              <a:rPr lang="pt-BR" b="1" dirty="0"/>
              <a:t>sobre o </a:t>
            </a:r>
            <a:r>
              <a:rPr lang="pt-BR" b="1" dirty="0" smtClean="0"/>
              <a:t>estado </a:t>
            </a:r>
            <a:r>
              <a:rPr lang="pt-BR" b="1" dirty="0"/>
              <a:t>nutricional das crianças?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3026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87624" y="1124744"/>
            <a:ext cx="4615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</a:t>
            </a:r>
            <a:r>
              <a:rPr lang="pt-BR" dirty="0" err="1" smtClean="0">
                <a:hlinkClick r:id="rId2"/>
              </a:rPr>
              <a:t>Preventive</a:t>
            </a:r>
            <a:r>
              <a:rPr lang="pt-BR" dirty="0" smtClean="0">
                <a:hlinkClick r:id="rId2"/>
              </a:rPr>
              <a:t> Medicine 2016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2348880"/>
            <a:ext cx="82189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Food environments in schools and in the immediate vicinity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associated </a:t>
            </a:r>
            <a:r>
              <a:rPr lang="en-US" dirty="0"/>
              <a:t>with unhealthy food consumption among Brazilian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                                                               adolescents</a:t>
            </a: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479187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04226" cy="59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Inicie com as conclusões</a:t>
            </a:r>
          </a:p>
          <a:p>
            <a:pPr algn="ctr" eaLnBrk="1" hangingPunct="1"/>
            <a:endParaRPr lang="pt-BR" sz="3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a metodologia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>    </a:t>
            </a:r>
            <a:r>
              <a:rPr lang="pt-BR" sz="2800" b="1" dirty="0" smtClean="0">
                <a:latin typeface="Arial" charset="0"/>
              </a:rPr>
              <a:t>(incluir aqui as limitações)</a:t>
            </a: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os </a:t>
            </a:r>
            <a:r>
              <a:rPr lang="pt-BR" sz="3600" b="1" dirty="0">
                <a:latin typeface="Arial" charset="0"/>
              </a:rPr>
              <a:t>resultados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latin typeface="Arial" charset="0"/>
              </a:rPr>
              <a:t>(recapitule seus ou coloque resultados de outros)</a:t>
            </a:r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lvl="0" algn="ctr" eaLnBrk="1" hangingPunct="1"/>
            <a:r>
              <a:rPr lang="pt-BR" sz="3600" b="1" dirty="0" smtClean="0">
                <a:latin typeface="Arial" charset="0"/>
              </a:rPr>
              <a:t>Valide as </a:t>
            </a:r>
            <a:r>
              <a:rPr lang="pt-BR" sz="3600" b="1" dirty="0">
                <a:latin typeface="Arial" charset="0"/>
              </a:rPr>
              <a:t>conclusões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solidFill>
                  <a:srgbClr val="FFFFFF"/>
                </a:solidFill>
                <a:latin typeface="Arial" charset="0"/>
              </a:rPr>
              <a:t>(articule ou confronte paradigmas vigentes</a:t>
            </a: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pt-BR" sz="36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594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04" name="Picture 6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125538"/>
            <a:ext cx="3506788" cy="455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276600" y="4221163"/>
            <a:ext cx="5410200" cy="1368425"/>
            <a:chOff x="2064" y="2659"/>
            <a:chExt cx="3408" cy="862"/>
          </a:xfrm>
        </p:grpSpPr>
        <p:sp>
          <p:nvSpPr>
            <p:cNvPr id="6161" name="Oval 69"/>
            <p:cNvSpPr>
              <a:spLocks noChangeArrowheads="1"/>
            </p:cNvSpPr>
            <p:nvPr/>
          </p:nvSpPr>
          <p:spPr bwMode="auto">
            <a:xfrm>
              <a:off x="2064" y="2659"/>
              <a:ext cx="1044" cy="86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2" name="Line 74"/>
            <p:cNvSpPr>
              <a:spLocks noChangeShapeType="1"/>
            </p:cNvSpPr>
            <p:nvPr/>
          </p:nvSpPr>
          <p:spPr bwMode="auto">
            <a:xfrm flipH="1">
              <a:off x="3152" y="3113"/>
              <a:ext cx="63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63" name="Text Box 75"/>
            <p:cNvSpPr txBox="1">
              <a:spLocks noChangeArrowheads="1"/>
            </p:cNvSpPr>
            <p:nvPr/>
          </p:nvSpPr>
          <p:spPr bwMode="auto">
            <a:xfrm>
              <a:off x="3820" y="2976"/>
              <a:ext cx="165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Validar a Metodologia</a:t>
              </a:r>
            </a:p>
          </p:txBody>
        </p:sp>
      </p:grpSp>
      <p:sp>
        <p:nvSpPr>
          <p:cNvPr id="14412" name="Text Box 76"/>
          <p:cNvSpPr txBox="1">
            <a:spLocks noChangeArrowheads="1"/>
          </p:cNvSpPr>
          <p:nvPr/>
        </p:nvSpPr>
        <p:spPr bwMode="auto">
          <a:xfrm>
            <a:off x="5992813" y="2565400"/>
            <a:ext cx="255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Validar os Resultados</a:t>
            </a:r>
          </a:p>
        </p:txBody>
      </p: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3563938" y="2492375"/>
            <a:ext cx="2447925" cy="576263"/>
            <a:chOff x="2245" y="1570"/>
            <a:chExt cx="1542" cy="363"/>
          </a:xfrm>
        </p:grpSpPr>
        <p:sp>
          <p:nvSpPr>
            <p:cNvPr id="6159" name="Oval 70"/>
            <p:cNvSpPr>
              <a:spLocks noChangeArrowheads="1"/>
            </p:cNvSpPr>
            <p:nvPr/>
          </p:nvSpPr>
          <p:spPr bwMode="auto">
            <a:xfrm>
              <a:off x="2245" y="1570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60" name="Line 78"/>
            <p:cNvSpPr>
              <a:spLocks noChangeShapeType="1"/>
            </p:cNvSpPr>
            <p:nvPr/>
          </p:nvSpPr>
          <p:spPr bwMode="auto">
            <a:xfrm flipH="1">
              <a:off x="2971" y="1752"/>
              <a:ext cx="8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2411413" y="1052513"/>
            <a:ext cx="6162675" cy="1368425"/>
            <a:chOff x="1519" y="663"/>
            <a:chExt cx="3882" cy="862"/>
          </a:xfrm>
        </p:grpSpPr>
        <p:sp>
          <p:nvSpPr>
            <p:cNvPr id="6154" name="Oval 72"/>
            <p:cNvSpPr>
              <a:spLocks noChangeArrowheads="1"/>
            </p:cNvSpPr>
            <p:nvPr/>
          </p:nvSpPr>
          <p:spPr bwMode="auto">
            <a:xfrm>
              <a:off x="2245" y="1162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5" name="Oval 73"/>
            <p:cNvSpPr>
              <a:spLocks noChangeArrowheads="1"/>
            </p:cNvSpPr>
            <p:nvPr/>
          </p:nvSpPr>
          <p:spPr bwMode="auto">
            <a:xfrm>
              <a:off x="1519" y="663"/>
              <a:ext cx="680" cy="363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6" name="Text Box 77"/>
            <p:cNvSpPr txBox="1">
              <a:spLocks noChangeArrowheads="1"/>
            </p:cNvSpPr>
            <p:nvPr/>
          </p:nvSpPr>
          <p:spPr bwMode="auto">
            <a:xfrm>
              <a:off x="3775" y="845"/>
              <a:ext cx="162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2000" b="1"/>
                <a:t>Validar as Conclusões</a:t>
              </a:r>
            </a:p>
          </p:txBody>
        </p:sp>
        <p:sp>
          <p:nvSpPr>
            <p:cNvPr id="6157" name="Line 79"/>
            <p:cNvSpPr>
              <a:spLocks noChangeShapeType="1"/>
            </p:cNvSpPr>
            <p:nvPr/>
          </p:nvSpPr>
          <p:spPr bwMode="auto">
            <a:xfrm flipH="1">
              <a:off x="2971" y="981"/>
              <a:ext cx="771" cy="31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6158" name="Line 80"/>
            <p:cNvSpPr>
              <a:spLocks noChangeShapeType="1"/>
            </p:cNvSpPr>
            <p:nvPr/>
          </p:nvSpPr>
          <p:spPr bwMode="auto">
            <a:xfrm flipH="1" flipV="1">
              <a:off x="2245" y="845"/>
              <a:ext cx="1497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5" name="Group 87"/>
          <p:cNvGrpSpPr>
            <a:grpSpLocks/>
          </p:cNvGrpSpPr>
          <p:nvPr/>
        </p:nvGrpSpPr>
        <p:grpSpPr bwMode="auto">
          <a:xfrm>
            <a:off x="3132138" y="2852738"/>
            <a:ext cx="2879725" cy="1152525"/>
            <a:chOff x="1973" y="1797"/>
            <a:chExt cx="1814" cy="726"/>
          </a:xfrm>
        </p:grpSpPr>
        <p:sp>
          <p:nvSpPr>
            <p:cNvPr id="6152" name="Oval 84"/>
            <p:cNvSpPr>
              <a:spLocks noChangeArrowheads="1"/>
            </p:cNvSpPr>
            <p:nvPr/>
          </p:nvSpPr>
          <p:spPr bwMode="auto">
            <a:xfrm>
              <a:off x="1973" y="1978"/>
              <a:ext cx="681" cy="54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3" name="Line 85"/>
            <p:cNvSpPr>
              <a:spLocks noChangeShapeType="1"/>
            </p:cNvSpPr>
            <p:nvPr/>
          </p:nvSpPr>
          <p:spPr bwMode="auto">
            <a:xfrm flipH="1">
              <a:off x="2653" y="1797"/>
              <a:ext cx="1134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68" name="Line 52"/>
          <p:cNvSpPr>
            <a:spLocks noChangeShapeType="1"/>
          </p:cNvSpPr>
          <p:nvPr/>
        </p:nvSpPr>
        <p:spPr bwMode="auto">
          <a:xfrm>
            <a:off x="4427538" y="836613"/>
            <a:ext cx="0" cy="590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8" name="Line 2"/>
          <p:cNvSpPr>
            <a:spLocks noChangeShapeType="1"/>
          </p:cNvSpPr>
          <p:nvPr/>
        </p:nvSpPr>
        <p:spPr bwMode="auto">
          <a:xfrm>
            <a:off x="125413" y="8366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101600" y="6742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491331" y="166688"/>
            <a:ext cx="8736013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BR" altLang="pt-BR" sz="2600" b="1" i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Roteiros NÃO-OBRIGATÓRIOS para </a:t>
            </a:r>
            <a:r>
              <a:rPr lang="pt-BR" altLang="pt-BR" sz="2600" b="1" i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seção de discussão</a:t>
            </a:r>
          </a:p>
        </p:txBody>
      </p:sp>
      <p:grpSp>
        <p:nvGrpSpPr>
          <p:cNvPr id="86063" name="Group 47"/>
          <p:cNvGrpSpPr>
            <a:grpSpLocks/>
          </p:cNvGrpSpPr>
          <p:nvPr/>
        </p:nvGrpSpPr>
        <p:grpSpPr bwMode="auto">
          <a:xfrm>
            <a:off x="228600" y="1076325"/>
            <a:ext cx="3822700" cy="1541463"/>
            <a:chOff x="144" y="678"/>
            <a:chExt cx="2408" cy="971"/>
          </a:xfrm>
        </p:grpSpPr>
        <p:sp>
          <p:nvSpPr>
            <p:cNvPr id="86044" name="Line 28"/>
            <p:cNvSpPr>
              <a:spLocks noChangeShapeType="1"/>
            </p:cNvSpPr>
            <p:nvPr/>
          </p:nvSpPr>
          <p:spPr bwMode="auto">
            <a:xfrm>
              <a:off x="1338" y="1377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86042" name="Text Box 26"/>
            <p:cNvSpPr txBox="1">
              <a:spLocks noChangeArrowheads="1"/>
            </p:cNvSpPr>
            <p:nvPr/>
          </p:nvSpPr>
          <p:spPr bwMode="auto">
            <a:xfrm>
              <a:off x="144" y="678"/>
              <a:ext cx="2408" cy="697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O que seu estudo mostrou?</a:t>
              </a:r>
              <a:br>
                <a:rPr lang="pt-BR" altLang="pt-BR" sz="2200"/>
              </a:br>
              <a:r>
                <a:rPr lang="pt-BR" altLang="pt-BR" sz="2200"/>
                <a:t>Assinale os objetivos afirmados </a:t>
              </a:r>
              <a:br>
                <a:rPr lang="pt-BR" altLang="pt-BR" sz="2200"/>
              </a:br>
              <a:r>
                <a:rPr lang="pt-BR" altLang="pt-BR" sz="2200"/>
                <a:t>na introdução</a:t>
              </a:r>
              <a:endParaRPr lang="en-US" altLang="pt-BR" sz="2200"/>
            </a:p>
          </p:txBody>
        </p:sp>
      </p:grpSp>
      <p:grpSp>
        <p:nvGrpSpPr>
          <p:cNvPr id="86054" name="Group 38"/>
          <p:cNvGrpSpPr>
            <a:grpSpLocks/>
          </p:cNvGrpSpPr>
          <p:nvPr/>
        </p:nvGrpSpPr>
        <p:grpSpPr bwMode="auto">
          <a:xfrm>
            <a:off x="4784725" y="1076325"/>
            <a:ext cx="4095750" cy="1247775"/>
            <a:chOff x="3014" y="678"/>
            <a:chExt cx="2580" cy="786"/>
          </a:xfrm>
        </p:grpSpPr>
        <p:sp>
          <p:nvSpPr>
            <p:cNvPr id="86043" name="Text Box 27"/>
            <p:cNvSpPr txBox="1">
              <a:spLocks noChangeArrowheads="1"/>
            </p:cNvSpPr>
            <p:nvPr/>
          </p:nvSpPr>
          <p:spPr bwMode="auto">
            <a:xfrm>
              <a:off x="3014" y="678"/>
              <a:ext cx="2580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Missão cumprida?</a:t>
              </a:r>
              <a:br>
                <a:rPr lang="pt-BR" altLang="pt-BR" sz="2200"/>
              </a:br>
              <a:r>
                <a:rPr lang="pt-BR" altLang="pt-BR" sz="2200"/>
                <a:t>Discuta seu PRINCIPAL resultado</a:t>
              </a:r>
              <a:endParaRPr lang="en-US" altLang="pt-BR" sz="2200"/>
            </a:p>
          </p:txBody>
        </p:sp>
        <p:sp>
          <p:nvSpPr>
            <p:cNvPr id="86045" name="Line 29"/>
            <p:cNvSpPr>
              <a:spLocks noChangeShapeType="1"/>
            </p:cNvSpPr>
            <p:nvPr/>
          </p:nvSpPr>
          <p:spPr bwMode="auto">
            <a:xfrm>
              <a:off x="4286" y="1192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64" name="Group 48"/>
          <p:cNvGrpSpPr>
            <a:grpSpLocks/>
          </p:cNvGrpSpPr>
          <p:nvPr/>
        </p:nvGrpSpPr>
        <p:grpSpPr bwMode="auto">
          <a:xfrm>
            <a:off x="914400" y="2708275"/>
            <a:ext cx="2419350" cy="1214438"/>
            <a:chOff x="576" y="1706"/>
            <a:chExt cx="1524" cy="765"/>
          </a:xfrm>
        </p:grpSpPr>
        <p:sp>
          <p:nvSpPr>
            <p:cNvPr id="86046" name="Text Box 30"/>
            <p:cNvSpPr txBox="1">
              <a:spLocks noChangeArrowheads="1"/>
            </p:cNvSpPr>
            <p:nvPr/>
          </p:nvSpPr>
          <p:spPr bwMode="auto">
            <a:xfrm>
              <a:off x="576" y="1706"/>
              <a:ext cx="1524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Forças e limitações </a:t>
              </a:r>
              <a:br>
                <a:rPr lang="pt-BR" altLang="pt-BR" sz="2200"/>
              </a:br>
              <a:r>
                <a:rPr lang="pt-BR" altLang="pt-BR" sz="2200"/>
                <a:t>de seus métodos</a:t>
              </a:r>
              <a:endParaRPr lang="en-US" altLang="pt-BR" sz="2200"/>
            </a:p>
          </p:txBody>
        </p:sp>
        <p:sp>
          <p:nvSpPr>
            <p:cNvPr id="86048" name="Line 32"/>
            <p:cNvSpPr>
              <a:spLocks noChangeShapeType="1"/>
            </p:cNvSpPr>
            <p:nvPr/>
          </p:nvSpPr>
          <p:spPr bwMode="auto">
            <a:xfrm>
              <a:off x="1338" y="2199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53" name="Group 37"/>
          <p:cNvGrpSpPr>
            <a:grpSpLocks/>
          </p:cNvGrpSpPr>
          <p:nvPr/>
        </p:nvGrpSpPr>
        <p:grpSpPr bwMode="auto">
          <a:xfrm>
            <a:off x="5297488" y="2444750"/>
            <a:ext cx="3016250" cy="1243013"/>
            <a:chOff x="3337" y="1740"/>
            <a:chExt cx="1900" cy="783"/>
          </a:xfrm>
        </p:grpSpPr>
        <p:sp>
          <p:nvSpPr>
            <p:cNvPr id="86047" name="Text Box 31"/>
            <p:cNvSpPr txBox="1">
              <a:spLocks noChangeArrowheads="1"/>
            </p:cNvSpPr>
            <p:nvPr/>
          </p:nvSpPr>
          <p:spPr bwMode="auto">
            <a:xfrm>
              <a:off x="3337" y="1740"/>
              <a:ext cx="1900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Há outros achados?</a:t>
              </a:r>
              <a:br>
                <a:rPr lang="pt-BR" altLang="pt-BR" sz="2200"/>
              </a:br>
              <a:r>
                <a:rPr lang="pt-BR" altLang="pt-BR" sz="2200"/>
                <a:t>Discuta outros resultados</a:t>
              </a:r>
              <a:endParaRPr lang="en-US" altLang="pt-BR" sz="2200"/>
            </a:p>
          </p:txBody>
        </p:sp>
        <p:sp>
          <p:nvSpPr>
            <p:cNvPr id="86049" name="Line 33"/>
            <p:cNvSpPr>
              <a:spLocks noChangeShapeType="1"/>
            </p:cNvSpPr>
            <p:nvPr/>
          </p:nvSpPr>
          <p:spPr bwMode="auto">
            <a:xfrm>
              <a:off x="4377" y="2251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52" name="Group 36"/>
          <p:cNvGrpSpPr>
            <a:grpSpLocks/>
          </p:cNvGrpSpPr>
          <p:nvPr/>
        </p:nvGrpSpPr>
        <p:grpSpPr bwMode="auto">
          <a:xfrm>
            <a:off x="5303838" y="3884613"/>
            <a:ext cx="3630612" cy="1239837"/>
            <a:chOff x="3365" y="2674"/>
            <a:chExt cx="2287" cy="781"/>
          </a:xfrm>
        </p:grpSpPr>
        <p:sp>
          <p:nvSpPr>
            <p:cNvPr id="86050" name="Text Box 34"/>
            <p:cNvSpPr txBox="1">
              <a:spLocks noChangeArrowheads="1"/>
            </p:cNvSpPr>
            <p:nvPr/>
          </p:nvSpPr>
          <p:spPr bwMode="auto">
            <a:xfrm>
              <a:off x="3365" y="2674"/>
              <a:ext cx="2287" cy="486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 i="1"/>
                <a:t>Mea culpa, mea maxima culpa</a:t>
              </a:r>
              <a:r>
                <a:rPr lang="pt-BR" altLang="pt-BR" sz="2200"/>
                <a:t/>
              </a:r>
              <a:br>
                <a:rPr lang="pt-BR" altLang="pt-BR" sz="2200"/>
              </a:br>
              <a:r>
                <a:rPr lang="pt-BR" altLang="pt-BR" sz="2200"/>
                <a:t>Limitações do estudo</a:t>
              </a:r>
              <a:endParaRPr lang="en-US" altLang="pt-BR" sz="2200"/>
            </a:p>
          </p:txBody>
        </p:sp>
        <p:sp>
          <p:nvSpPr>
            <p:cNvPr id="86051" name="Line 35"/>
            <p:cNvSpPr>
              <a:spLocks noChangeShapeType="1"/>
            </p:cNvSpPr>
            <p:nvPr/>
          </p:nvSpPr>
          <p:spPr bwMode="auto">
            <a:xfrm>
              <a:off x="4550" y="3183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grpSp>
        <p:nvGrpSpPr>
          <p:cNvPr id="86065" name="Group 49"/>
          <p:cNvGrpSpPr>
            <a:grpSpLocks/>
          </p:cNvGrpSpPr>
          <p:nvPr/>
        </p:nvGrpSpPr>
        <p:grpSpPr bwMode="auto">
          <a:xfrm>
            <a:off x="598488" y="4005263"/>
            <a:ext cx="3325812" cy="1554162"/>
            <a:chOff x="377" y="2523"/>
            <a:chExt cx="2095" cy="979"/>
          </a:xfrm>
        </p:grpSpPr>
        <p:sp>
          <p:nvSpPr>
            <p:cNvPr id="86056" name="Text Box 40"/>
            <p:cNvSpPr txBox="1">
              <a:spLocks noChangeArrowheads="1"/>
            </p:cNvSpPr>
            <p:nvPr/>
          </p:nvSpPr>
          <p:spPr bwMode="auto">
            <a:xfrm>
              <a:off x="377" y="2523"/>
              <a:ext cx="2095" cy="697"/>
            </a:xfrm>
            <a:prstGeom prst="rect">
              <a:avLst/>
            </a:prstGeom>
            <a:noFill/>
            <a:ln w="9525" algn="ctr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pt-BR" altLang="pt-BR" sz="2200"/>
                <a:t>Discuta como os resultados </a:t>
              </a:r>
              <a:br>
                <a:rPr lang="pt-BR" altLang="pt-BR" sz="2200"/>
              </a:br>
              <a:r>
                <a:rPr lang="pt-BR" altLang="pt-BR" sz="2200"/>
                <a:t>apóiam ou refutam </a:t>
              </a:r>
              <a:br>
                <a:rPr lang="pt-BR" altLang="pt-BR" sz="2200"/>
              </a:br>
              <a:r>
                <a:rPr lang="pt-BR" altLang="pt-BR" sz="2200"/>
                <a:t>conhecimento atual</a:t>
              </a:r>
              <a:endParaRPr lang="en-US" altLang="pt-BR" sz="2200"/>
            </a:p>
          </p:txBody>
        </p:sp>
        <p:sp>
          <p:nvSpPr>
            <p:cNvPr id="86057" name="Line 41"/>
            <p:cNvSpPr>
              <a:spLocks noChangeShapeType="1"/>
            </p:cNvSpPr>
            <p:nvPr/>
          </p:nvSpPr>
          <p:spPr bwMode="auto">
            <a:xfrm>
              <a:off x="1429" y="3230"/>
              <a:ext cx="0" cy="272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86060" name="Text Box 44"/>
          <p:cNvSpPr txBox="1">
            <a:spLocks noChangeArrowheads="1"/>
          </p:cNvSpPr>
          <p:nvPr/>
        </p:nvSpPr>
        <p:spPr bwMode="auto">
          <a:xfrm>
            <a:off x="144463" y="5589588"/>
            <a:ext cx="4714875" cy="7715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200"/>
              <a:t>Direções futuras “E daí?”</a:t>
            </a:r>
            <a:br>
              <a:rPr lang="pt-BR" altLang="pt-BR" sz="2200"/>
            </a:br>
            <a:r>
              <a:rPr lang="pt-BR" altLang="pt-BR" sz="2200"/>
              <a:t>Impactos no pensamento e prática atuais</a:t>
            </a:r>
            <a:endParaRPr lang="en-US" altLang="pt-BR" sz="2200"/>
          </a:p>
        </p:txBody>
      </p:sp>
      <p:sp>
        <p:nvSpPr>
          <p:cNvPr id="86062" name="Text Box 46"/>
          <p:cNvSpPr txBox="1">
            <a:spLocks noChangeArrowheads="1"/>
          </p:cNvSpPr>
          <p:nvPr/>
        </p:nvSpPr>
        <p:spPr bwMode="auto">
          <a:xfrm>
            <a:off x="5575300" y="5445125"/>
            <a:ext cx="3365500" cy="771525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2200"/>
              <a:t>Implicações no pensamento </a:t>
            </a:r>
            <a:br>
              <a:rPr lang="pt-BR" altLang="pt-BR" sz="2200"/>
            </a:br>
            <a:r>
              <a:rPr lang="pt-BR" altLang="pt-BR" sz="2200"/>
              <a:t>científico e prática atuais</a:t>
            </a:r>
            <a:endParaRPr lang="en-US" altLang="pt-BR" sz="2200"/>
          </a:p>
        </p:txBody>
      </p:sp>
      <p:sp>
        <p:nvSpPr>
          <p:cNvPr id="86066" name="Text Box 50"/>
          <p:cNvSpPr txBox="1">
            <a:spLocks noChangeArrowheads="1"/>
          </p:cNvSpPr>
          <p:nvPr/>
        </p:nvSpPr>
        <p:spPr bwMode="auto">
          <a:xfrm>
            <a:off x="615950" y="6302375"/>
            <a:ext cx="173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800"/>
              <a:t>Peat e cols, 2002</a:t>
            </a:r>
            <a:endParaRPr lang="en-US" altLang="pt-BR" sz="1800"/>
          </a:p>
        </p:txBody>
      </p:sp>
      <p:sp>
        <p:nvSpPr>
          <p:cNvPr id="86067" name="Text Box 51"/>
          <p:cNvSpPr txBox="1">
            <a:spLocks noChangeArrowheads="1"/>
          </p:cNvSpPr>
          <p:nvPr/>
        </p:nvSpPr>
        <p:spPr bwMode="auto">
          <a:xfrm>
            <a:off x="4643438" y="6381750"/>
            <a:ext cx="4546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t-BR" altLang="pt-BR" sz="1800"/>
              <a:t>McFarland modificado por França-Junior, 2005</a:t>
            </a:r>
            <a:endParaRPr lang="en-US" altLang="pt-BR" sz="1800"/>
          </a:p>
        </p:txBody>
      </p:sp>
    </p:spTree>
    <p:extLst>
      <p:ext uri="{BB962C8B-B14F-4D97-AF65-F5344CB8AC3E}">
        <p14:creationId xmlns:p14="http://schemas.microsoft.com/office/powerpoint/2010/main" val="4184543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6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6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86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6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6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86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86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8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86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68" grpId="0" animBg="1"/>
      <p:bldP spid="86018" grpId="0" animBg="1"/>
      <p:bldP spid="86019" grpId="0" animBg="1"/>
      <p:bldP spid="86020" grpId="0"/>
      <p:bldP spid="86060" grpId="0" animBg="1"/>
      <p:bldP spid="86062" grpId="0" animBg="1"/>
      <p:bldP spid="86066" grpId="0"/>
      <p:bldP spid="860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/>
          <p:cNvSpPr>
            <a:spLocks noChangeShapeType="1"/>
          </p:cNvSpPr>
          <p:nvPr/>
        </p:nvSpPr>
        <p:spPr bwMode="auto">
          <a:xfrm>
            <a:off x="125413" y="1143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101600" y="6615113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35000" y="-298450"/>
            <a:ext cx="7620000" cy="179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 typeface="Wingdings" panose="05000000000000000000" pitchFamily="2" charset="2"/>
              <a:buNone/>
            </a:pPr>
            <a:endParaRPr lang="pt-BR" altLang="pt-BR" sz="3200" b="1" i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l">
              <a:spcBef>
                <a:spcPct val="50000"/>
              </a:spcBef>
            </a:pPr>
            <a:r>
              <a:rPr lang="pt-BR" altLang="pt-BR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Erros comuns na seção de discussão</a:t>
            </a:r>
            <a:br>
              <a:rPr lang="pt-BR" altLang="pt-BR" sz="3200" b="1" i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pt-BR" altLang="pt-BR" sz="3200" b="1" i="1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773113" y="2170113"/>
            <a:ext cx="76946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descrever a literatura sem diálogo com seus resultados </a:t>
            </a:r>
            <a:b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                                                                (técnica da lula)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773113" y="1125538"/>
            <a:ext cx="36496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/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recapitular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resultados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/>
            </a:r>
            <a:br>
              <a:rPr lang="pt-BR" altLang="pt-BR" b="1" i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</a:b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798513" y="3254375"/>
            <a:ext cx="7908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redação que transpareça timidez, insegurança ou dúvida</a:t>
            </a:r>
            <a:endParaRPr lang="pt-BR" altLang="pt-BR" b="1" i="1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>
            <a:off x="809625" y="4191000"/>
            <a:ext cx="75898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endParaRPr lang="pt-BR" altLang="pt-BR" b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  <a:p>
            <a:pPr algn="l">
              <a:buClr>
                <a:srgbClr val="FFCC00"/>
              </a:buClr>
              <a:buFont typeface="Wingdings" panose="05000000000000000000" pitchFamily="2" charset="2"/>
              <a:buChar char="§"/>
            </a:pPr>
            <a:r>
              <a:rPr lang="pt-BR" altLang="pt-BR" b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anose="02020603050405020304" pitchFamily="18" charset="0"/>
              </a:rPr>
              <a:t>   conclusões generalizantes não baseadas nos resultados</a:t>
            </a:r>
            <a:endParaRPr lang="pt-BR" altLang="pt-BR" b="1" i="1" dirty="0">
              <a:effectLst>
                <a:outerShdw blurRad="38100" dist="38100" dir="2700000" algn="tl">
                  <a:srgbClr val="000000"/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40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1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/>
      <p:bldP spid="61443" grpId="0" animBg="1"/>
      <p:bldP spid="61444" grpId="0"/>
      <p:bldP spid="61445" grpId="0"/>
      <p:bldP spid="61449" grpId="0"/>
      <p:bldP spid="61451" grpId="0"/>
      <p:bldP spid="614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57338" y="1106496"/>
            <a:ext cx="2540000" cy="346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2932" y="142875"/>
            <a:ext cx="5121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FF00"/>
                </a:solidFill>
                <a:latin typeface="Arial" charset="0"/>
              </a:rPr>
              <a:t>Fuja da Discussão fofoca</a:t>
            </a:r>
          </a:p>
        </p:txBody>
      </p:sp>
      <p:pic>
        <p:nvPicPr>
          <p:cNvPr id="4100" name="Picture 4" descr="corr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87457"/>
            <a:ext cx="25400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312" y="4901525"/>
            <a:ext cx="5659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2800" b="1" dirty="0">
                <a:latin typeface="Arial" charset="0"/>
              </a:rPr>
              <a:t>Ela apenas compara os dados com os de outros autores, mas não acrescenta mais nada.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57338" y="1106496"/>
            <a:ext cx="2540000" cy="34655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012932" y="142875"/>
            <a:ext cx="5121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200" b="1" dirty="0">
                <a:solidFill>
                  <a:srgbClr val="FFFF00"/>
                </a:solidFill>
                <a:latin typeface="Arial" charset="0"/>
              </a:rPr>
              <a:t>Fuja da Discussão fofoca</a:t>
            </a:r>
          </a:p>
        </p:txBody>
      </p:sp>
      <p:pic>
        <p:nvPicPr>
          <p:cNvPr id="4100" name="Picture 4" descr="corr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338" y="1187457"/>
            <a:ext cx="2540000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1312" y="4901525"/>
            <a:ext cx="56594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pt-BR" sz="2800" b="1" dirty="0">
                <a:latin typeface="Arial" charset="0"/>
              </a:rPr>
              <a:t>Ela apenas compara os dados com os de outros autores, mas não acrescenta mais nada.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657952" y="1500174"/>
            <a:ext cx="414178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sz="3200" b="1" dirty="0">
                <a:latin typeface="Arial" charset="0"/>
              </a:rPr>
              <a:t>A discussão deve ser um </a:t>
            </a:r>
            <a:r>
              <a:rPr lang="pt-BR" sz="3200" b="1" dirty="0" smtClean="0">
                <a:latin typeface="Arial" charset="0"/>
              </a:rPr>
              <a:t>texto argumentativo </a:t>
            </a:r>
            <a:r>
              <a:rPr lang="pt-BR" sz="3200" b="1" dirty="0">
                <a:latin typeface="Arial" charset="0"/>
              </a:rPr>
              <a:t>onde o autor valida suas conclusões</a:t>
            </a:r>
          </a:p>
        </p:txBody>
      </p:sp>
      <p:pic>
        <p:nvPicPr>
          <p:cNvPr id="7" name="Picture 9" descr="terra1">
            <a:hlinkClick r:id="rId4" action="ppaction://hlinkpres?slideindex=1&amp;slidetitle=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86423" y="6200776"/>
            <a:ext cx="65757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1124744"/>
            <a:ext cx="3061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Exemplo 1 – </a:t>
            </a:r>
            <a:r>
              <a:rPr lang="pt-BR" dirty="0" smtClean="0">
                <a:hlinkClick r:id="rId2"/>
              </a:rPr>
              <a:t>RSP 2008</a:t>
            </a:r>
            <a:endParaRPr lang="pt-BR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58775" y="1057032"/>
            <a:ext cx="842486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600" dirty="0">
                <a:latin typeface="AdvPTimes" charset="0"/>
              </a:rPr>
              <a:t>A </a:t>
            </a:r>
            <a:r>
              <a:rPr lang="pt-BR" sz="3600" dirty="0" err="1">
                <a:latin typeface="AdvPTimes" charset="0"/>
              </a:rPr>
              <a:t>third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limitation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our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study</a:t>
            </a:r>
            <a:r>
              <a:rPr lang="pt-BR" sz="3600" dirty="0">
                <a:latin typeface="AdvPTimes" charset="0"/>
              </a:rPr>
              <a:t> is </a:t>
            </a:r>
            <a:r>
              <a:rPr lang="pt-BR" sz="3600" dirty="0" err="1">
                <a:latin typeface="AdvPTimes" charset="0"/>
              </a:rPr>
              <a:t>that</a:t>
            </a:r>
            <a:r>
              <a:rPr lang="pt-BR" sz="3600" dirty="0">
                <a:latin typeface="AdvPTimes" charset="0"/>
              </a:rPr>
              <a:t> it </a:t>
            </a:r>
            <a:r>
              <a:rPr lang="pt-BR" sz="3600" dirty="0" err="1">
                <a:latin typeface="AdvPTimes" charset="0"/>
              </a:rPr>
              <a:t>did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not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provide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estimation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smtClean="0">
                <a:latin typeface="AdvPTimes" charset="0"/>
              </a:rPr>
              <a:t>... </a:t>
            </a:r>
            <a:r>
              <a:rPr lang="pt-BR" sz="3600" dirty="0" err="1" smtClean="0">
                <a:latin typeface="AdvPTimes" charset="0"/>
              </a:rPr>
              <a:t>Thus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even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though</a:t>
            </a:r>
            <a:r>
              <a:rPr lang="pt-BR" sz="3600" dirty="0">
                <a:latin typeface="AdvPTimes" charset="0"/>
              </a:rPr>
              <a:t> 61.8%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respondents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had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received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incompetent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reviews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at</a:t>
            </a:r>
            <a:r>
              <a:rPr lang="pt-BR" sz="3600" dirty="0">
                <a:latin typeface="AdvPTimes" charset="0"/>
              </a:rPr>
              <a:t> some </a:t>
            </a:r>
            <a:r>
              <a:rPr lang="pt-BR" sz="3600" dirty="0" err="1">
                <a:latin typeface="AdvPTimes" charset="0"/>
              </a:rPr>
              <a:t>point</a:t>
            </a:r>
            <a:r>
              <a:rPr lang="pt-BR" sz="3600" dirty="0">
                <a:latin typeface="AdvPTimes" charset="0"/>
              </a:rPr>
              <a:t> in </a:t>
            </a:r>
            <a:r>
              <a:rPr lang="pt-BR" sz="3600" dirty="0" err="1">
                <a:latin typeface="AdvPTimes" charset="0"/>
              </a:rPr>
              <a:t>their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careers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actual</a:t>
            </a:r>
            <a:r>
              <a:rPr lang="pt-BR" sz="3600" dirty="0">
                <a:latin typeface="AdvPTimes" charset="0"/>
              </a:rPr>
              <a:t> rate </a:t>
            </a:r>
            <a:r>
              <a:rPr lang="pt-BR" sz="3600" dirty="0" err="1">
                <a:latin typeface="AdvPTimes" charset="0"/>
              </a:rPr>
              <a:t>of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incompetence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might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be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much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lower</a:t>
            </a:r>
            <a:r>
              <a:rPr lang="pt-BR" sz="3600" dirty="0">
                <a:latin typeface="AdvPTimes" charset="0"/>
              </a:rPr>
              <a:t>. </a:t>
            </a:r>
            <a:r>
              <a:rPr lang="pt-BR" sz="3600" dirty="0" err="1">
                <a:latin typeface="AdvPTimes" charset="0"/>
              </a:rPr>
              <a:t>Again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we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recognize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this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limitation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but</a:t>
            </a:r>
            <a:r>
              <a:rPr lang="pt-BR" sz="3600" dirty="0">
                <a:latin typeface="AdvPTimes" charset="0"/>
              </a:rPr>
              <a:t> still </a:t>
            </a:r>
            <a:r>
              <a:rPr lang="pt-BR" sz="3600" dirty="0" err="1">
                <a:latin typeface="AdvPTimes" charset="0"/>
              </a:rPr>
              <a:t>maintain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that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the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survey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provides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useful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err="1">
                <a:latin typeface="AdvPTimes" charset="0"/>
              </a:rPr>
              <a:t>information</a:t>
            </a:r>
            <a:r>
              <a:rPr lang="pt-BR" sz="3600" dirty="0">
                <a:latin typeface="AdvPTimes" charset="0"/>
              </a:rPr>
              <a:t>, </a:t>
            </a:r>
            <a:r>
              <a:rPr lang="pt-BR" sz="3600" dirty="0" err="1">
                <a:latin typeface="AdvPTimes" charset="0"/>
              </a:rPr>
              <a:t>because</a:t>
            </a:r>
            <a:r>
              <a:rPr lang="pt-BR" sz="3600" dirty="0">
                <a:latin typeface="AdvPTimes" charset="0"/>
              </a:rPr>
              <a:t> </a:t>
            </a:r>
            <a:r>
              <a:rPr lang="pt-BR" sz="3600" dirty="0" smtClean="0">
                <a:latin typeface="AdvPTimes" charset="0"/>
              </a:rPr>
              <a:t>...</a:t>
            </a:r>
            <a:endParaRPr lang="pt-BR" sz="3600" dirty="0">
              <a:latin typeface="AdvPTimes" charset="0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112357" y="142852"/>
            <a:ext cx="93378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Não ignore limitações,</a:t>
            </a:r>
            <a:r>
              <a:rPr kumimoji="0" lang="pt-BR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</a:rPr>
              <a:t> mas não inviabilize o estudo</a:t>
            </a:r>
            <a:endParaRPr kumimoji="0" lang="pt-BR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844370" y="6429396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Sci</a:t>
            </a:r>
            <a:r>
              <a:rPr lang="pt-BR" dirty="0" smtClean="0"/>
              <a:t> </a:t>
            </a:r>
            <a:r>
              <a:rPr lang="pt-BR" dirty="0" err="1" smtClean="0"/>
              <a:t>Eng</a:t>
            </a:r>
            <a:r>
              <a:rPr lang="pt-BR" dirty="0" smtClean="0"/>
              <a:t> </a:t>
            </a:r>
            <a:r>
              <a:rPr lang="pt-BR" dirty="0" err="1" smtClean="0"/>
              <a:t>Ethics</a:t>
            </a:r>
            <a:r>
              <a:rPr lang="pt-BR" dirty="0" smtClean="0"/>
              <a:t> 14: 305-310, 2008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7993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260648"/>
            <a:ext cx="8704226" cy="594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Inicie com as conclusões</a:t>
            </a:r>
          </a:p>
          <a:p>
            <a:pPr algn="ctr" eaLnBrk="1" hangingPunct="1"/>
            <a:endParaRPr lang="pt-BR" sz="3600" b="1" dirty="0" smtClean="0">
              <a:solidFill>
                <a:srgbClr val="FFFF00"/>
              </a:solidFill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a metodologia</a:t>
            </a:r>
            <a:br>
              <a:rPr lang="pt-BR" sz="3600" b="1" dirty="0" smtClean="0">
                <a:latin typeface="Arial" charset="0"/>
              </a:rPr>
            </a:br>
            <a:r>
              <a:rPr lang="pt-BR" sz="3600" b="1" dirty="0" smtClean="0">
                <a:latin typeface="Arial" charset="0"/>
              </a:rPr>
              <a:t>    </a:t>
            </a:r>
            <a:r>
              <a:rPr lang="pt-BR" sz="2800" b="1" dirty="0" smtClean="0">
                <a:latin typeface="Arial" charset="0"/>
              </a:rPr>
              <a:t>(incluir aqui as limitações)</a:t>
            </a: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algn="ctr" eaLnBrk="1" hangingPunct="1"/>
            <a:r>
              <a:rPr lang="pt-BR" sz="3600" b="1" dirty="0" smtClean="0">
                <a:latin typeface="Arial" charset="0"/>
              </a:rPr>
              <a:t>Valide os </a:t>
            </a:r>
            <a:r>
              <a:rPr lang="pt-BR" sz="3600" b="1" dirty="0">
                <a:latin typeface="Arial" charset="0"/>
              </a:rPr>
              <a:t>resultados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latin typeface="Arial" charset="0"/>
              </a:rPr>
              <a:t>(recapitule seus ou coloque resultados de outros)</a:t>
            </a:r>
            <a:endParaRPr lang="pt-BR" sz="2800" b="1" dirty="0">
              <a:latin typeface="Arial" charset="0"/>
            </a:endParaRPr>
          </a:p>
          <a:p>
            <a:pPr algn="ctr" eaLnBrk="1" hangingPunct="1"/>
            <a:endParaRPr lang="pt-BR" sz="3600" b="1" dirty="0" smtClean="0">
              <a:latin typeface="Arial" charset="0"/>
            </a:endParaRPr>
          </a:p>
          <a:p>
            <a:pPr lvl="0" algn="ctr" eaLnBrk="1" hangingPunct="1"/>
            <a:r>
              <a:rPr lang="pt-BR" sz="3600" b="1" dirty="0" smtClean="0">
                <a:latin typeface="Arial" charset="0"/>
              </a:rPr>
              <a:t>Valide as </a:t>
            </a:r>
            <a:r>
              <a:rPr lang="pt-BR" sz="3600" b="1" dirty="0">
                <a:latin typeface="Arial" charset="0"/>
              </a:rPr>
              <a:t>conclusões</a:t>
            </a:r>
            <a:br>
              <a:rPr lang="pt-BR" sz="3600" b="1" dirty="0">
                <a:latin typeface="Arial" charset="0"/>
              </a:rPr>
            </a:br>
            <a:r>
              <a:rPr lang="pt-BR" sz="2800" b="1" dirty="0" smtClean="0">
                <a:solidFill>
                  <a:srgbClr val="FFFFFF"/>
                </a:solidFill>
                <a:latin typeface="Arial" charset="0"/>
              </a:rPr>
              <a:t>(articule ou confronte paradigmas vigentes</a:t>
            </a:r>
            <a:r>
              <a:rPr lang="pt-BR" sz="2800" b="1" dirty="0">
                <a:solidFill>
                  <a:srgbClr val="FFFFFF"/>
                </a:solidFill>
                <a:latin typeface="Arial" charset="0"/>
              </a:rPr>
              <a:t>)</a:t>
            </a:r>
          </a:p>
          <a:p>
            <a:pPr algn="ctr" eaLnBrk="1" hangingPunct="1"/>
            <a:endParaRPr lang="pt-BR" sz="3600" b="1" dirty="0">
              <a:latin typeface="Arial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691680" y="404664"/>
            <a:ext cx="560957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Construção de um </a:t>
            </a:r>
            <a:br>
              <a:rPr lang="pt-BR" sz="4400" b="1" dirty="0" smtClean="0">
                <a:solidFill>
                  <a:srgbClr val="FFFF00"/>
                </a:solidFill>
                <a:latin typeface="Arial" charset="0"/>
              </a:rPr>
            </a:br>
            <a:r>
              <a:rPr lang="pt-BR" sz="4400" b="1" dirty="0" smtClean="0">
                <a:solidFill>
                  <a:srgbClr val="FFFF00"/>
                </a:solidFill>
                <a:latin typeface="Arial" charset="0"/>
              </a:rPr>
              <a:t>parágrafo descritivo 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259632" y="4581128"/>
            <a:ext cx="67787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 smtClean="0">
                <a:solidFill>
                  <a:srgbClr val="FFFF00"/>
                </a:solidFill>
                <a:latin typeface="Arial" charset="0"/>
              </a:rPr>
              <a:t>Contextualize a sua descrição</a:t>
            </a:r>
            <a:endParaRPr lang="pt-BR" sz="3600" b="1" dirty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15214" y="2132856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Ideia principal do parágrafo</a:t>
            </a:r>
          </a:p>
        </p:txBody>
      </p:sp>
      <p:sp>
        <p:nvSpPr>
          <p:cNvPr id="5" name="Retângulo 4"/>
          <p:cNvSpPr/>
          <p:nvPr/>
        </p:nvSpPr>
        <p:spPr>
          <a:xfrm>
            <a:off x="214282" y="306056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buFont typeface="Arial" charset="0"/>
              <a:buChar char="•"/>
            </a:pP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 Frases que validam (</a:t>
            </a:r>
            <a:r>
              <a:rPr lang="pt-BR" sz="3600" b="1" dirty="0" err="1" smtClean="0">
                <a:solidFill>
                  <a:srgbClr val="FFFFFF"/>
                </a:solidFill>
                <a:latin typeface="Arial" charset="0"/>
              </a:rPr>
              <a:t>metódos</a:t>
            </a:r>
            <a:r>
              <a:rPr lang="pt-BR" sz="3600" b="1" dirty="0" smtClean="0">
                <a:solidFill>
                  <a:srgbClr val="FFFFFF"/>
                </a:solidFill>
                <a:latin typeface="Arial" charset="0"/>
              </a:rPr>
              <a:t>, resultados e conclusões) essa ideia</a:t>
            </a:r>
            <a:endParaRPr lang="pt-BR" sz="36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03648" y="5805264"/>
            <a:ext cx="62626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t-BR" sz="3600" b="1" dirty="0">
                <a:solidFill>
                  <a:srgbClr val="FFFF00"/>
                </a:solidFill>
                <a:latin typeface="Arial" charset="0"/>
              </a:rPr>
              <a:t>Use a técnica do “... e daí?”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eixe">
  <a:themeElements>
    <a:clrScheme name="Feixe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Feix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eixe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eix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516</Words>
  <Application>Microsoft Macintosh PowerPoint</Application>
  <PresentationFormat>Apresentação na tela (4:3)</PresentationFormat>
  <Paragraphs>97</Paragraphs>
  <Slides>25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25</vt:i4>
      </vt:variant>
    </vt:vector>
  </HeadingPairs>
  <TitlesOfParts>
    <vt:vector size="33" baseType="lpstr">
      <vt:lpstr>AdvPTimes</vt:lpstr>
      <vt:lpstr>Arial</vt:lpstr>
      <vt:lpstr>Calibri</vt:lpstr>
      <vt:lpstr>MS PGothic</vt:lpstr>
      <vt:lpstr>Times New Roman</vt:lpstr>
      <vt:lpstr>Wingdings</vt:lpstr>
      <vt:lpstr>Design padrão</vt:lpstr>
      <vt:lpstr>Feixe</vt:lpstr>
      <vt:lpstr>Apresentação do PowerPoint</vt:lpstr>
      <vt:lpstr>O que está em questão na seção de discussão?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Conclusões descritivas</vt:lpstr>
      <vt:lpstr>Conclusões descritivas</vt:lpstr>
      <vt:lpstr>Conclusões descritivas</vt:lpstr>
      <vt:lpstr>Conclusões descritivas</vt:lpstr>
      <vt:lpstr>Conclusões descritivas/interferências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Organização não conhecida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Gilson L. Volpato</dc:creator>
  <cp:lastModifiedBy>Ivan Franca Junior</cp:lastModifiedBy>
  <cp:revision>141</cp:revision>
  <dcterms:created xsi:type="dcterms:W3CDTF">2003-04-07T11:35:14Z</dcterms:created>
  <dcterms:modified xsi:type="dcterms:W3CDTF">2017-05-10T00:21:26Z</dcterms:modified>
</cp:coreProperties>
</file>