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0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90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12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99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97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37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4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58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84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52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0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3DA5-0BFC-460B-83A3-2D9D30375EFF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8697-A528-4DC3-88C8-475666779E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8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5468" y="1446222"/>
            <a:ext cx="7992888" cy="3384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 b="1" i="1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79561" y="1674254"/>
            <a:ext cx="628489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mtClean="0"/>
              <a:t>FLS0648 – SOCIOLOGIA POLÍTICA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07298" y="2799184"/>
            <a:ext cx="56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DEFINIÇÕES DE ESTADO E SUAS IMPLICAÇÕES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84775" y="3907268"/>
            <a:ext cx="32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Prof. Dr. Sérgio Adorno</a:t>
            </a:r>
          </a:p>
          <a:p>
            <a:r>
              <a:rPr lang="pt-BR" sz="1400" b="1" dirty="0" smtClean="0"/>
              <a:t>Departamento de Sociologia USP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191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57804" y="139959"/>
            <a:ext cx="5607698" cy="8677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Definições de Estado na Sociologia Política Clássica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 flipV="1">
            <a:off x="1744824" y="1250302"/>
            <a:ext cx="8500188" cy="559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223935" y="1884784"/>
            <a:ext cx="3526971" cy="33216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MARX-MARXISMO</a:t>
            </a:r>
          </a:p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“O executivo do Estado moderno não é senão um comitê para gerenciar os assuntos de toda burguesia”</a:t>
            </a:r>
          </a:p>
          <a:p>
            <a:pPr algn="ctr"/>
            <a:r>
              <a:rPr lang="pt-BR" sz="1600" b="1" i="1" dirty="0" smtClean="0">
                <a:solidFill>
                  <a:schemeClr val="tx2"/>
                </a:solidFill>
              </a:rPr>
              <a:t>(O Manifesto do Partido Comunista, 1848)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208106" y="2090057"/>
            <a:ext cx="3573624" cy="3116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+mj-lt"/>
              </a:rPr>
              <a:t>DURKHEIM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...chamaremos mais especificamente de Estado os agentes da autoridade soberana, e de sociedade política* o grupo complexo de que o Estado é o órgão eminente”. [...] É um grupo de funcionários </a:t>
            </a:r>
            <a:r>
              <a:rPr lang="pt-BR" sz="1400" b="1" i="1" dirty="0" smtClean="0">
                <a:solidFill>
                  <a:schemeClr val="tx1"/>
                </a:solidFill>
                <a:latin typeface="+mj-lt"/>
              </a:rPr>
              <a:t>sui generis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, no seio do qual se elaboram representações e volições que envolvem a coletividade,... (</a:t>
            </a:r>
            <a:r>
              <a:rPr lang="pt-BR" sz="1400" b="1" i="1" dirty="0" smtClean="0">
                <a:solidFill>
                  <a:schemeClr val="tx1"/>
                </a:solidFill>
                <a:latin typeface="+mj-lt"/>
              </a:rPr>
              <a:t>Lições de Sociologia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) </a:t>
            </a:r>
            <a:endParaRPr lang="pt-B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2490" y="5523722"/>
            <a:ext cx="5673012" cy="11290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* 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Sociedade política... Uma sociedade formada pela reunião de um número mais ou menos considerável de grupos sociais secundários, submetidos a uma mesma autoridade, que por sua vez não depende de nenhuma autoridade superior regularmente constituída. (...) Autoridade soberana e que chamamos mais especificamente de Estado”. (</a:t>
            </a:r>
            <a:r>
              <a:rPr lang="pt-BR" sz="1400" b="1" i="1" dirty="0" smtClean="0">
                <a:solidFill>
                  <a:schemeClr val="tx1"/>
                </a:solidFill>
                <a:latin typeface="+mj-lt"/>
              </a:rPr>
              <a:t>Lições de Sociologia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).  </a:t>
            </a:r>
            <a:endParaRPr lang="pt-BR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8322906" y="2015411"/>
            <a:ext cx="3405674" cy="334035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WEBER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pt-BR" sz="1600" b="1" dirty="0" smtClean="0">
                <a:solidFill>
                  <a:srgbClr val="FF0000"/>
                </a:solidFill>
                <a:latin typeface="+mj-lt"/>
              </a:rPr>
              <a:t>Estado, </a:t>
            </a:r>
            <a:r>
              <a:rPr lang="pt-BR" sz="1600" b="1" i="1" dirty="0" smtClean="0">
                <a:solidFill>
                  <a:schemeClr val="tx1"/>
                </a:solidFill>
                <a:latin typeface="+mj-lt"/>
              </a:rPr>
              <a:t>“deve entender-se um instituto político de atividade continuada, quando e à medida que seu quadro administrativo mantenha com êxito a pretensão ao monopólio legítimo da coação física para a manutenção da ordem vigente”.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pt-BR" sz="1400" b="1" i="1" dirty="0" smtClean="0">
                <a:solidFill>
                  <a:schemeClr val="tx1"/>
                </a:solidFill>
                <a:latin typeface="+mj-lt"/>
              </a:rPr>
              <a:t>Economia e Sociedade)</a:t>
            </a:r>
            <a:endParaRPr lang="pt-BR" sz="1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1744824" y="13062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1744824" y="1306286"/>
            <a:ext cx="0" cy="5131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761653" y="1012370"/>
            <a:ext cx="4665" cy="2425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5761653" y="1250302"/>
            <a:ext cx="0" cy="7651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10245012" y="1250302"/>
            <a:ext cx="0" cy="7651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606490" y="6088224"/>
            <a:ext cx="2052734" cy="6158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Estado e dominação de classe</a:t>
            </a:r>
            <a:endParaRPr lang="pt-BR" sz="1600" b="1" dirty="0">
              <a:solidFill>
                <a:schemeClr val="tx1"/>
              </a:solidFill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1744824" y="5206482"/>
            <a:ext cx="0" cy="7931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9" idx="4"/>
          </p:cNvCxnSpPr>
          <p:nvPr/>
        </p:nvCxnSpPr>
        <p:spPr>
          <a:xfrm>
            <a:off x="5994918" y="5206482"/>
            <a:ext cx="0" cy="2239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1" idx="4"/>
          </p:cNvCxnSpPr>
          <p:nvPr/>
        </p:nvCxnSpPr>
        <p:spPr>
          <a:xfrm>
            <a:off x="10025743" y="5355770"/>
            <a:ext cx="0" cy="4758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8892073" y="5831633"/>
            <a:ext cx="2575249" cy="769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Estado e burocracia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22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1331913" y="1916113"/>
            <a:ext cx="6911975" cy="0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2F2B2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47813" y="1125538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pt-BR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Estado e </a:t>
            </a:r>
            <a:r>
              <a:rPr lang="en-US" altLang="pt-BR" b="1" dirty="0" err="1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suas</a:t>
            </a:r>
            <a:r>
              <a:rPr lang="en-US" altLang="pt-BR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altLang="pt-BR" b="1" dirty="0" err="1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correlações</a:t>
            </a:r>
            <a:endParaRPr lang="en-US" altLang="pt-BR" b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692275" y="3500438"/>
            <a:ext cx="5472113" cy="1727200"/>
          </a:xfrm>
          <a:prstGeom prst="ellipse">
            <a:avLst/>
          </a:prstGeom>
          <a:solidFill>
            <a:srgbClr val="A9A57C"/>
          </a:solidFill>
          <a:ln w="9525">
            <a:solidFill>
              <a:srgbClr val="2F2B2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1000" b="0" i="0" u="none" strike="noStrike" kern="0" cap="none" spc="0" normalizeH="0" baseline="0" noProof="0" smtClean="0">
                <a:ln>
                  <a:noFill/>
                </a:ln>
                <a:solidFill>
                  <a:srgbClr val="9CBEBD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Relações sociertárias</a:t>
            </a: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195513" y="3860800"/>
            <a:ext cx="4968875" cy="935038"/>
          </a:xfrm>
          <a:prstGeom prst="ellipse">
            <a:avLst/>
          </a:prstGeom>
          <a:solidFill>
            <a:srgbClr val="D0FAFC">
              <a:alpha val="85097"/>
            </a:srgbClr>
          </a:solidFill>
          <a:ln w="9525">
            <a:solidFill>
              <a:srgbClr val="2F2B2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1000" b="0" i="0" u="none" strike="noStrike" kern="0" cap="none" spc="0" normalizeH="0" baseline="0" noProof="0" smtClean="0">
                <a:ln>
                  <a:noFill/>
                </a:ln>
                <a:solidFill>
                  <a:srgbClr val="9CBEBD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Relações societárias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132138" y="4076700"/>
            <a:ext cx="3887787" cy="504825"/>
          </a:xfrm>
          <a:prstGeom prst="ellipse">
            <a:avLst/>
          </a:prstGeom>
          <a:solidFill>
            <a:srgbClr val="A6F4F8"/>
          </a:solidFill>
          <a:ln w="9525">
            <a:solidFill>
              <a:srgbClr val="2F2B2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0" cap="none" spc="0" normalizeH="0" baseline="0" noProof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4572000" y="4252119"/>
            <a:ext cx="2016125" cy="215900"/>
          </a:xfrm>
          <a:prstGeom prst="ellipse">
            <a:avLst/>
          </a:prstGeom>
          <a:solidFill>
            <a:srgbClr val="9FEDFF"/>
          </a:solidFill>
          <a:ln w="9525">
            <a:solidFill>
              <a:srgbClr val="2F2B2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Arial" panose="020B0604020202020204" pitchFamily="34" charset="0"/>
              </a:rPr>
              <a:t>secundários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979613" y="3789363"/>
            <a:ext cx="1223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pt-BR" sz="1400" b="1">
                <a:solidFill>
                  <a:srgbClr val="2F2B20"/>
                </a:solidFill>
                <a:latin typeface="Franklin Gothic Medium" panose="020B0603020102020204" pitchFamily="34" charset="0"/>
              </a:rPr>
              <a:t>Sociedade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99389" y="4149725"/>
            <a:ext cx="18249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pt-BR" sz="1200" b="1" dirty="0" err="1" smtClean="0">
                <a:solidFill>
                  <a:srgbClr val="2F2B20"/>
                </a:solidFill>
                <a:latin typeface="Franklin Gothic Medium" panose="020B0603020102020204" pitchFamily="34" charset="0"/>
              </a:rPr>
              <a:t>Sociedade</a:t>
            </a:r>
            <a:r>
              <a:rPr lang="en-US" altLang="pt-BR" sz="1200" b="1" dirty="0" smtClean="0">
                <a:solidFill>
                  <a:srgbClr val="2F2B20"/>
                </a:solidFill>
                <a:latin typeface="Franklin Gothic Medium" panose="020B0603020102020204" pitchFamily="34" charset="0"/>
              </a:rPr>
              <a:t> </a:t>
            </a:r>
            <a:r>
              <a:rPr lang="en-US" altLang="pt-BR" sz="1200" b="1" dirty="0" err="1" smtClean="0">
                <a:solidFill>
                  <a:srgbClr val="2F2B20"/>
                </a:solidFill>
                <a:latin typeface="Franklin Gothic Medium" panose="020B0603020102020204" pitchFamily="34" charset="0"/>
              </a:rPr>
              <a:t>Política</a:t>
            </a:r>
            <a:endParaRPr lang="en-US" altLang="pt-BR" sz="1200" b="1" dirty="0">
              <a:solidFill>
                <a:srgbClr val="2F2B2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008915" y="4221163"/>
            <a:ext cx="939574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pt-BR" sz="1000" b="1" dirty="0" err="1">
                <a:solidFill>
                  <a:srgbClr val="2F2B20"/>
                </a:solidFill>
                <a:latin typeface="Franklin Gothic Medium" panose="020B0603020102020204" pitchFamily="34" charset="0"/>
              </a:rPr>
              <a:t>Indivíduo</a:t>
            </a:r>
            <a:endParaRPr lang="en-US" altLang="pt-BR" sz="1000" b="1" dirty="0">
              <a:solidFill>
                <a:srgbClr val="2F2B2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814763" y="4206993"/>
            <a:ext cx="8651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pt-BR" sz="1200" b="1" dirty="0" smtClean="0">
                <a:solidFill>
                  <a:srgbClr val="2F2B20"/>
                </a:solidFill>
                <a:latin typeface="Arial Narrow" panose="020B0606020202030204" pitchFamily="34" charset="0"/>
              </a:rPr>
              <a:t>Estado</a:t>
            </a:r>
            <a:endParaRPr lang="en-US" altLang="pt-BR" sz="1200" b="1" dirty="0">
              <a:solidFill>
                <a:srgbClr val="2F2B2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4211638" y="2349500"/>
            <a:ext cx="0" cy="1079500"/>
          </a:xfrm>
          <a:prstGeom prst="line">
            <a:avLst/>
          </a:prstGeom>
          <a:noFill/>
          <a:ln w="9525">
            <a:solidFill>
              <a:srgbClr val="2F2B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4356100" y="5300663"/>
            <a:ext cx="0" cy="865187"/>
          </a:xfrm>
          <a:prstGeom prst="line">
            <a:avLst/>
          </a:prstGeom>
          <a:noFill/>
          <a:ln w="9525">
            <a:solidFill>
              <a:srgbClr val="2F2B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476375" y="2492375"/>
            <a:ext cx="23749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pt-BR" sz="1400" b="1" dirty="0" err="1">
                <a:solidFill>
                  <a:srgbClr val="9CBEBD"/>
                </a:solidFill>
                <a:latin typeface="Franklin Gothic Medium" panose="020B0603020102020204" pitchFamily="34" charset="0"/>
              </a:rPr>
              <a:t>Elementos</a:t>
            </a:r>
            <a:r>
              <a:rPr lang="en-US" altLang="pt-BR" sz="1400" b="1" dirty="0">
                <a:solidFill>
                  <a:srgbClr val="9CBEBD"/>
                </a:solidFill>
                <a:latin typeface="Franklin Gothic Medium" panose="020B0603020102020204" pitchFamily="34" charset="0"/>
              </a:rPr>
              <a:t> macro-</a:t>
            </a:r>
            <a:r>
              <a:rPr lang="en-US" altLang="pt-BR" sz="1400" b="1" dirty="0" err="1">
                <a:solidFill>
                  <a:srgbClr val="9CBEBD"/>
                </a:solidFill>
                <a:latin typeface="Franklin Gothic Medium" panose="020B0603020102020204" pitchFamily="34" charset="0"/>
              </a:rPr>
              <a:t>estruturais</a:t>
            </a:r>
            <a:endParaRPr lang="en-US" altLang="pt-BR" sz="1400" b="1" dirty="0">
              <a:solidFill>
                <a:srgbClr val="9CBEBD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80063" y="5445125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0" cap="none" spc="0" normalizeH="0" baseline="0" noProof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859338" y="5445125"/>
            <a:ext cx="201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pt-BR" sz="1400" b="1">
                <a:solidFill>
                  <a:srgbClr val="9CBEBD"/>
                </a:solidFill>
                <a:latin typeface="Franklin Gothic Medium" panose="020B0603020102020204" pitchFamily="34" charset="0"/>
              </a:rPr>
              <a:t>Elementos micro-estruturais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702549" y="1125539"/>
            <a:ext cx="4324609" cy="53402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Estrutura burocrática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Poderes constituídos e hierarquias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Funções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Política internacional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Relações com mercado (política econômica, industrial, comercial, Ciência &amp; Tecnologia)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Planejamento e Orçamento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Governo, classes sociais, grupos de interesse, partidos e sindicatos, movimentos sociais, eleições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Defesa, território, recursos naturais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Lei e Ordem, Segurança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C00000"/>
                </a:solidFill>
                <a:latin typeface="+mj-lt"/>
              </a:rPr>
              <a:t>Políticas Sociais, Educação, Cultura, Comunicações</a:t>
            </a:r>
          </a:p>
          <a:p>
            <a:pPr algn="ctr"/>
            <a:endParaRPr lang="pt-BR" b="1" dirty="0" smtClean="0">
              <a:solidFill>
                <a:srgbClr val="C00000"/>
              </a:solidFill>
            </a:endParaRPr>
          </a:p>
          <a:p>
            <a:pPr algn="ctr"/>
            <a:endParaRPr lang="pt-BR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80931" y="270587"/>
            <a:ext cx="8528179" cy="6997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ESTADO E ORGANIZAÇÕES BUROCRÁTICAS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4441" y="1225689"/>
            <a:ext cx="100957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“As </a:t>
            </a:r>
            <a:r>
              <a:rPr lang="pt-BR" b="1" dirty="0"/>
              <a:t>sociedades ocidentais modernas são caracterizadas pelas comunidades políticas nacionais. Elas exemplificam a moderna dualidade entre governo e sociedade: uma jurisdição de âmbito nacional com </a:t>
            </a:r>
            <a:r>
              <a:rPr lang="pt-BR" b="1" dirty="0" smtClean="0"/>
              <a:t>autoridade administrativa </a:t>
            </a:r>
            <a:r>
              <a:rPr lang="pt-BR" b="1" dirty="0"/>
              <a:t>nas mãos de um grupo de funcionários funcionalmente definidos de</a:t>
            </a:r>
            <a:br>
              <a:rPr lang="pt-BR" b="1" dirty="0"/>
            </a:br>
            <a:r>
              <a:rPr lang="pt-BR" b="1" dirty="0"/>
              <a:t>um lado, e a participação formalmente igual nos negócios públicos por todos </a:t>
            </a:r>
            <a:r>
              <a:rPr lang="pt-BR" b="1" dirty="0" smtClean="0"/>
              <a:t>os cidadãos</a:t>
            </a:r>
            <a:r>
              <a:rPr lang="pt-BR" b="1" dirty="0"/>
              <a:t>, de </a:t>
            </a:r>
            <a:r>
              <a:rPr lang="pt-BR" b="1" dirty="0" smtClean="0"/>
              <a:t>outro. </a:t>
            </a:r>
            <a:r>
              <a:rPr lang="pt-BR" b="1" dirty="0"/>
              <a:t>Como foi afirmado anteriormente, a política nessas </a:t>
            </a:r>
            <a:r>
              <a:rPr lang="pt-BR" b="1" dirty="0" smtClean="0"/>
              <a:t>circuns</a:t>
            </a:r>
            <a:r>
              <a:rPr lang="pt-BR" b="1" dirty="0"/>
              <a:t>tâncias deixa de ser uma luta pela distribuição </a:t>
            </a:r>
            <a:r>
              <a:rPr lang="pt-BR" b="1" dirty="0" smtClean="0"/>
              <a:t>de poderes soberanos</a:t>
            </a:r>
            <a:r>
              <a:rPr lang="pt-BR" b="1" dirty="0"/>
              <a:t>, </a:t>
            </a:r>
            <a:r>
              <a:rPr lang="pt-BR" b="1" dirty="0" smtClean="0"/>
              <a:t>tornando-se, em </a:t>
            </a:r>
            <a:r>
              <a:rPr lang="pt-BR" b="1" dirty="0"/>
              <a:t>vez </a:t>
            </a:r>
            <a:r>
              <a:rPr lang="pt-BR" b="1" dirty="0" smtClean="0"/>
              <a:t>disso, uma </a:t>
            </a:r>
            <a:r>
              <a:rPr lang="pt-BR" b="1" dirty="0"/>
              <a:t>luta pela </a:t>
            </a:r>
            <a:r>
              <a:rPr lang="pt-BR" b="1" dirty="0" smtClean="0"/>
              <a:t>distribuição </a:t>
            </a:r>
            <a:r>
              <a:rPr lang="pt-BR" b="1" dirty="0"/>
              <a:t>do produto nacional e por </a:t>
            </a:r>
            <a:r>
              <a:rPr lang="pt-BR" b="1" dirty="0" smtClean="0"/>
              <a:t>princípios norteadores </a:t>
            </a:r>
            <a:r>
              <a:rPr lang="pt-BR" b="1" dirty="0"/>
              <a:t>da administração governamental. Com a </a:t>
            </a:r>
            <a:r>
              <a:rPr lang="pt-BR" b="1" dirty="0" smtClean="0"/>
              <a:t>universalização </a:t>
            </a:r>
            <a:r>
              <a:rPr lang="pt-BR" b="1" dirty="0"/>
              <a:t>da </a:t>
            </a:r>
            <a:r>
              <a:rPr lang="pt-BR" b="1" dirty="0" smtClean="0"/>
              <a:t>cidadania, as </a:t>
            </a:r>
            <a:r>
              <a:rPr lang="pt-BR" b="1" dirty="0"/>
              <a:t>demandas no governo e, portanto, nas atividades governamentais </a:t>
            </a:r>
            <a:r>
              <a:rPr lang="pt-BR" b="1" dirty="0" smtClean="0"/>
              <a:t>expandem-se muito</a:t>
            </a:r>
            <a:r>
              <a:rPr lang="pt-BR" b="1" dirty="0"/>
              <a:t>. Esse crescimento do </a:t>
            </a:r>
            <a:r>
              <a:rPr lang="pt-BR" b="1" dirty="0" err="1" smtClean="0"/>
              <a:t>plebiscitarianismo</a:t>
            </a:r>
            <a:r>
              <a:rPr lang="pt-BR" b="1" dirty="0" smtClean="0"/>
              <a:t> </a:t>
            </a:r>
            <a:r>
              <a:rPr lang="pt-BR" b="1" dirty="0"/>
              <a:t>reflete-se no </a:t>
            </a:r>
            <a:r>
              <a:rPr lang="pt-BR" b="1" dirty="0" smtClean="0"/>
              <a:t>desenvolvimento de partidos </a:t>
            </a:r>
            <a:r>
              <a:rPr lang="pt-BR" b="1" dirty="0"/>
              <a:t>políticos em organizações de massa. Os Parlamentos transformam-se </a:t>
            </a:r>
            <a:r>
              <a:rPr lang="pt-BR" b="1" dirty="0" smtClean="0"/>
              <a:t>de um </a:t>
            </a:r>
            <a:r>
              <a:rPr lang="pt-BR" b="1" dirty="0"/>
              <a:t>corpo de notáveis deliberativos, que representam ou dizem representar </a:t>
            </a:r>
            <a:r>
              <a:rPr lang="pt-BR" b="1" dirty="0" smtClean="0"/>
              <a:t>o público </a:t>
            </a:r>
            <a:r>
              <a:rPr lang="pt-BR" b="1" dirty="0"/>
              <a:t>em geral, num corpo de políticos profissionais que se identificam </a:t>
            </a:r>
            <a:r>
              <a:rPr lang="pt-BR" b="1" dirty="0" smtClean="0"/>
              <a:t>com um partido </a:t>
            </a:r>
            <a:r>
              <a:rPr lang="pt-BR" b="1" dirty="0"/>
              <a:t>político e representam seu eleitorado. No campo do emprego público, </a:t>
            </a:r>
            <a:r>
              <a:rPr lang="pt-BR" b="1" dirty="0" smtClean="0"/>
              <a:t>as antigas </a:t>
            </a:r>
            <a:r>
              <a:rPr lang="pt-BR" b="1" dirty="0"/>
              <a:t>restrições baseadas na experiência familiar e na posição social são gradualmente substituídas pela confiança nas qualificações de instrução e </a:t>
            </a:r>
            <a:r>
              <a:rPr lang="pt-BR" b="1" dirty="0" smtClean="0"/>
              <a:t>educação como o </a:t>
            </a:r>
            <a:r>
              <a:rPr lang="pt-BR" b="1" dirty="0"/>
              <a:t>único critério de </a:t>
            </a:r>
            <a:r>
              <a:rPr lang="pt-BR" b="1" dirty="0" smtClean="0"/>
              <a:t>seleção</a:t>
            </a:r>
            <a:r>
              <a:rPr lang="pt-BR" b="1" dirty="0"/>
              <a:t>. com essas mudanças, dá-se uma importante transformação da vida pública que se origina no desenvolvimento dos meios de comunicação de massa e a gradual mas profunda intromissão da publicidade em </a:t>
            </a:r>
            <a:r>
              <a:rPr lang="pt-BR" b="1" dirty="0" smtClean="0"/>
              <a:t>esferas previamente </a:t>
            </a:r>
            <a:r>
              <a:rPr lang="pt-BR" b="1" dirty="0"/>
              <a:t>consideradas confidenciais e </a:t>
            </a:r>
            <a:r>
              <a:rPr lang="pt-BR" b="1" dirty="0" smtClean="0"/>
              <a:t>privilegiadas”. (</a:t>
            </a:r>
            <a:r>
              <a:rPr lang="pt-BR" b="1" dirty="0" err="1" smtClean="0"/>
              <a:t>Bendix</a:t>
            </a:r>
            <a:r>
              <a:rPr lang="pt-BR" b="1" dirty="0" smtClean="0"/>
              <a:t>, R. ‘Autoridade administrativa no Estado-nação’ in </a:t>
            </a:r>
            <a:r>
              <a:rPr lang="pt-BR" b="1" i="1" dirty="0" smtClean="0"/>
              <a:t>Construção nacional e cidadania. </a:t>
            </a:r>
            <a:r>
              <a:rPr lang="pt-BR" b="1" dirty="0" smtClean="0"/>
              <a:t>São Paulo: EDUSP, 1998, pp. 161-62). 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552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6531" y="242596"/>
            <a:ext cx="6839338" cy="5038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Características na burocracia no moderno Estado-nação de tipo ocidental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6531" y="1194318"/>
            <a:ext cx="11318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Direitos e deveres definidos, prescritos em regulamentos escritos;</a:t>
            </a:r>
          </a:p>
          <a:p>
            <a:pPr marL="342900" indent="-342900">
              <a:buAutoNum type="arabicPeriod"/>
            </a:pPr>
            <a:r>
              <a:rPr lang="pt-BR" dirty="0" smtClean="0"/>
              <a:t>Relações de autoridade entre posições hierárquicas determinadas;</a:t>
            </a:r>
          </a:p>
          <a:p>
            <a:pPr marL="342900" indent="-342900">
              <a:buAutoNum type="arabicPeriod"/>
            </a:pPr>
            <a:r>
              <a:rPr lang="pt-BR" dirty="0" smtClean="0"/>
              <a:t>Nomeação e promoção regulamentadas segundo modelo “contratual”;</a:t>
            </a:r>
          </a:p>
          <a:p>
            <a:pPr marL="342900" indent="-342900">
              <a:buAutoNum type="arabicPeriod"/>
            </a:pPr>
            <a:r>
              <a:rPr lang="pt-BR" dirty="0" smtClean="0"/>
              <a:t>Treinamento técnico como requisito de emprego formal;</a:t>
            </a:r>
          </a:p>
          <a:p>
            <a:pPr marL="342900" indent="-342900">
              <a:buAutoNum type="arabicPeriod"/>
            </a:pPr>
            <a:r>
              <a:rPr lang="pt-BR" dirty="0" smtClean="0"/>
              <a:t>Salários monetários fixados;</a:t>
            </a:r>
          </a:p>
          <a:p>
            <a:pPr marL="342900" indent="-342900">
              <a:buAutoNum type="arabicPeriod"/>
            </a:pPr>
            <a:r>
              <a:rPr lang="pt-BR" dirty="0" smtClean="0"/>
              <a:t>Estrita separação entre cargo e encarregado, destituídos dos “meios de administração e das propriedade do cargo;</a:t>
            </a:r>
          </a:p>
          <a:p>
            <a:pPr marL="342900" indent="-342900">
              <a:buAutoNum type="arabicPeriod"/>
            </a:pPr>
            <a:r>
              <a:rPr lang="pt-BR" dirty="0" smtClean="0"/>
              <a:t>Trabalho administrativo como ocupação de tempo integral</a:t>
            </a:r>
          </a:p>
          <a:p>
            <a:r>
              <a:rPr lang="pt-BR" dirty="0"/>
              <a:t>	</a:t>
            </a:r>
            <a:r>
              <a:rPr lang="pt-BR" dirty="0" smtClean="0"/>
              <a:t>							(Weber apud </a:t>
            </a:r>
            <a:r>
              <a:rPr lang="pt-BR" dirty="0" err="1" smtClean="0"/>
              <a:t>Bendix</a:t>
            </a:r>
            <a:r>
              <a:rPr lang="pt-BR" dirty="0" smtClean="0"/>
              <a:t>).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606490" y="3760237"/>
            <a:ext cx="9442579" cy="9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09127" y="4077478"/>
            <a:ext cx="9339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Problemas de gerenciamento. Limites da racionalidade formal e substantiva:</a:t>
            </a:r>
          </a:p>
          <a:p>
            <a:pPr marL="342900" indent="-342900">
              <a:buAutoNum type="arabicPeriod"/>
            </a:pPr>
            <a:r>
              <a:rPr lang="pt-BR" dirty="0" smtClean="0"/>
              <a:t>Subjetividade no exercício das funções públicas;</a:t>
            </a:r>
          </a:p>
          <a:p>
            <a:pPr marL="342900" indent="-342900">
              <a:buAutoNum type="arabicPeriod"/>
            </a:pPr>
            <a:r>
              <a:rPr lang="pt-BR" dirty="0" smtClean="0"/>
              <a:t>Tentativas de sujeitar relações hierárquicas a negociações informais;</a:t>
            </a:r>
          </a:p>
          <a:p>
            <a:pPr marL="342900" indent="-342900">
              <a:buAutoNum type="arabicPeriod"/>
            </a:pPr>
            <a:r>
              <a:rPr lang="pt-BR" dirty="0" smtClean="0"/>
              <a:t>Considerações pessoais no acesso e promoção aos cargos elevados;</a:t>
            </a:r>
          </a:p>
          <a:p>
            <a:pPr marL="342900" indent="-342900">
              <a:buAutoNum type="arabicPeriod"/>
            </a:pPr>
            <a:r>
              <a:rPr lang="pt-BR" dirty="0" smtClean="0"/>
              <a:t>Separação entre cargo e encarregado encontra restrições no desempenho do trabalho funcional com características pessoais; </a:t>
            </a:r>
          </a:p>
          <a:p>
            <a:pPr marL="342900" indent="-342900">
              <a:buAutoNum type="arabicPeriod"/>
            </a:pPr>
            <a:r>
              <a:rPr lang="pt-BR" dirty="0" smtClean="0"/>
              <a:t>Ocupação em tempo integral sujeita a disputas e interpretações.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847045" y="139959"/>
            <a:ext cx="4189445" cy="19594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</a:rPr>
              <a:t>Na sociedade moderna... A administração impessoal fornece um suporte indispensável de regularidade, imparcialidade, previsibilidade. Atributos de ordem positiva ligados por considerações de equidade, e não às pessoas ou circunstâncias”. </a:t>
            </a:r>
            <a:endParaRPr lang="pt-BR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44825" y="177281"/>
            <a:ext cx="8490857" cy="569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Autoridade e Padrão Burocrático de Cultura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811763" y="1352939"/>
            <a:ext cx="2192694" cy="130628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50000"/>
                  </a:schemeClr>
                </a:solidFill>
              </a:rPr>
              <a:t>Como devem se comportar os funcionários públicos diante dos cidadãos?  </a:t>
            </a:r>
            <a:endParaRPr lang="pt-BR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09527" y="1138335"/>
            <a:ext cx="4348065" cy="354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Direitos iguais de cidadania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09527" y="1810138"/>
            <a:ext cx="4348065" cy="5131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50000"/>
                  </a:schemeClr>
                </a:solidFill>
              </a:rPr>
              <a:t>Emprego público como suporte político do governo no poder</a:t>
            </a:r>
            <a:endParaRPr lang="pt-BR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09527" y="2659224"/>
            <a:ext cx="4348065" cy="6064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50000"/>
                  </a:schemeClr>
                </a:solidFill>
              </a:rPr>
              <a:t>Renúncia de direitos como requisito de neutralidade política</a:t>
            </a:r>
            <a:endParaRPr lang="pt-BR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69168" y="4758613"/>
            <a:ext cx="6428792" cy="6997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Presença de interesses organizados (lobbies, grupos de pressão, grupos de veto, movimentos sociais). 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616821" y="4609322"/>
            <a:ext cx="3237722" cy="131095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Contatos e consultas públicas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3480318" y="1315616"/>
            <a:ext cx="0" cy="16468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endCxn id="8" idx="1"/>
          </p:cNvCxnSpPr>
          <p:nvPr/>
        </p:nvCxnSpPr>
        <p:spPr>
          <a:xfrm>
            <a:off x="3480318" y="1315616"/>
            <a:ext cx="429209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endCxn id="10" idx="1"/>
          </p:cNvCxnSpPr>
          <p:nvPr/>
        </p:nvCxnSpPr>
        <p:spPr>
          <a:xfrm>
            <a:off x="3480318" y="2066729"/>
            <a:ext cx="429209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endCxn id="11" idx="1"/>
          </p:cNvCxnSpPr>
          <p:nvPr/>
        </p:nvCxnSpPr>
        <p:spPr>
          <a:xfrm>
            <a:off x="3480318" y="2962469"/>
            <a:ext cx="429209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3004457" y="2066729"/>
            <a:ext cx="475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1908110" y="2752531"/>
            <a:ext cx="0" cy="18567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endCxn id="13" idx="2"/>
          </p:cNvCxnSpPr>
          <p:nvPr/>
        </p:nvCxnSpPr>
        <p:spPr>
          <a:xfrm>
            <a:off x="6997960" y="5108511"/>
            <a:ext cx="1618861" cy="15628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582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Franklin Gothic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Adorno</dc:creator>
  <cp:lastModifiedBy>Sergio Adorno</cp:lastModifiedBy>
  <cp:revision>19</cp:revision>
  <dcterms:created xsi:type="dcterms:W3CDTF">2018-04-04T21:26:26Z</dcterms:created>
  <dcterms:modified xsi:type="dcterms:W3CDTF">2018-04-11T22:08:52Z</dcterms:modified>
</cp:coreProperties>
</file>