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7" r:id="rId3"/>
    <p:sldId id="291" r:id="rId4"/>
    <p:sldId id="292" r:id="rId5"/>
    <p:sldId id="263" r:id="rId6"/>
    <p:sldId id="262" r:id="rId7"/>
    <p:sldId id="265" r:id="rId8"/>
    <p:sldId id="259" r:id="rId9"/>
    <p:sldId id="286" r:id="rId10"/>
    <p:sldId id="287" r:id="rId11"/>
    <p:sldId id="288" r:id="rId12"/>
    <p:sldId id="284" r:id="rId13"/>
    <p:sldId id="285" r:id="rId14"/>
    <p:sldId id="290" r:id="rId15"/>
    <p:sldId id="289" r:id="rId16"/>
    <p:sldId id="294" r:id="rId17"/>
    <p:sldId id="295" r:id="rId18"/>
    <p:sldId id="296" r:id="rId19"/>
    <p:sldId id="297" r:id="rId20"/>
    <p:sldId id="298" r:id="rId21"/>
    <p:sldId id="277"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DCEC9-A1CB-4DC8-BA97-CE9C1694F8D8}" type="datetimeFigureOut">
              <a:rPr lang="pt-BR" smtClean="0"/>
              <a:t>15/05/2020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980FD-5049-4358-944C-5FEEF48E6823}" type="slidenum">
              <a:rPr lang="pt-BR" smtClean="0"/>
              <a:t>‹nº›</a:t>
            </a:fld>
            <a:endParaRPr lang="pt-BR"/>
          </a:p>
        </p:txBody>
      </p:sp>
    </p:spTree>
    <p:extLst>
      <p:ext uri="{BB962C8B-B14F-4D97-AF65-F5344CB8AC3E}">
        <p14:creationId xmlns:p14="http://schemas.microsoft.com/office/powerpoint/2010/main" val="30295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nk.springer.com/content/pdf/10.1023/A:1005929032764.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Arable soils emit more N2O to the atmosphere than any other anthropogenic source2,19; some 4.2 </a:t>
            </a:r>
            <a:r>
              <a:rPr lang="en-US" dirty="0" err="1"/>
              <a:t>teragrams</a:t>
            </a:r>
            <a:r>
              <a:rPr lang="en-US" dirty="0"/>
              <a:t> (Tg) of a global anthropogenic flux of 8.1TgN2O-Nyr−1 . Reducing this flux represents a substantial mitigation opportunity, particularly since N2O is often the major source of radiative forcing in intensively managed cropland. Better N management to reduce emissions would also ameliorate other environmental problems such as nitrate pollution of ground and surface waters caused by excess reactive N in agroecosystems (Fig. 1, Table 1).</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8</a:t>
            </a:fld>
            <a:endParaRPr lang="pt-BR"/>
          </a:p>
        </p:txBody>
      </p:sp>
    </p:spTree>
    <p:extLst>
      <p:ext uri="{BB962C8B-B14F-4D97-AF65-F5344CB8AC3E}">
        <p14:creationId xmlns:p14="http://schemas.microsoft.com/office/powerpoint/2010/main" val="223884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N2O is produced in soils by microbial activity—mainly nitrification and denitrification—which occurs readily when stimulated by the abundant N that cycles rapidly in virtually all agroecosystems. During nitrification, ammonium added as fertilizer, fixed from the atmosphere by legumes, or mineralized from soil organic matter, crop residue, or other inputs is oxidized to nitrite and eventually to nitrate in a series of reactions that can also produce N2O. Likewise, when </a:t>
            </a:r>
            <a:r>
              <a:rPr lang="en-US" dirty="0" err="1"/>
              <a:t>denitrifiers</a:t>
            </a:r>
            <a:r>
              <a:rPr lang="en-US" dirty="0"/>
              <a:t> use nitrate as an electron acceptor when soil oxygen is low, N2O is an intermediate product that can readily escape to the atmosphere.</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9</a:t>
            </a:fld>
            <a:endParaRPr lang="pt-BR"/>
          </a:p>
        </p:txBody>
      </p:sp>
    </p:spTree>
    <p:extLst>
      <p:ext uri="{BB962C8B-B14F-4D97-AF65-F5344CB8AC3E}">
        <p14:creationId xmlns:p14="http://schemas.microsoft.com/office/powerpoint/2010/main" val="316975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Arable soils managed to support high crop productivity have the capacity to produce large quantities of N2O, and fluxes are directly related to N inputs. On average, about 1% of the N applied to cropland is directly emitted as N2O (ref. 49), which is the basis for estimating emissions using default Intergovernmental Panel on Climate Change methods18. However, recent evidence suggests that this value is too high for crops that are under-fertilized and too low for crops that are fertilized liberally28. When crops compete with microbes for available N, N2O fluxes are lower. In addition to direct in-field emissions, high N applications cause N losses from leaching and volatilization that contribute to ‘indirect’ N2O emissions, downstream or downwind from the field50.</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10</a:t>
            </a:fld>
            <a:endParaRPr lang="pt-BR"/>
          </a:p>
        </p:txBody>
      </p:sp>
    </p:spTree>
    <p:extLst>
      <p:ext uri="{BB962C8B-B14F-4D97-AF65-F5344CB8AC3E}">
        <p14:creationId xmlns:p14="http://schemas.microsoft.com/office/powerpoint/2010/main" val="366159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Since N2O has no significant terrestrial sink, abatement is best achieved by attenuating known sources of N2O emissions, by altering the environmental factors that affect N2O production (soil N, oxygen, and C) or by biochemically inhibiting conversion pathways using soil additives. For example, nitrification can be inhibited with commercial additives such as </a:t>
            </a:r>
            <a:r>
              <a:rPr lang="en-US" dirty="0" err="1"/>
              <a:t>nitrapyrin</a:t>
            </a:r>
            <a:r>
              <a:rPr lang="en-US" dirty="0"/>
              <a:t> and dicyandiamide, which slow ammonium oxidation, and field experiments suggest that inhibitors can reduce N2O fluxes by up to 40% in some soils, although other soils show little reduction and more research is needed to understand variable site-level responses51. Likewise, tillage and water management can affect N2O fluxes by altering the soil microenvironment52,53</a:t>
            </a:r>
          </a:p>
          <a:p>
            <a:endParaRPr lang="en-US" dirty="0"/>
          </a:p>
          <a:p>
            <a:r>
              <a:rPr lang="en-US" dirty="0"/>
              <a:t>Another means of reducing N2O emissions from arable soils is more precise N management to minimize excess N not used by the crop, while maintaining sustainable high yields. Fertilized crops typically take up less than 50% of the N applied; the remainder is available for loss. According to one recent study54, corn farmers in the midwestern states of the USA could reduce N2O loss by 50% with more conservative fertilizer practices. Nitrogen conservation can be achieved by: (1) better matching application rates of N to crop needs using advanced statistical and quantitative modelling; (2) applying fertilizer at variable rates across a field based on natural patterns of soil fertility, or within the root zone rather than broadcast on the soil surface; and (3) applying fertilizer close to when the crop can use it, such as several weeks after planting, or adding it earlier but using slow-release coatings to delay its dissolution (Fig. 1, Table 1) 50</a:t>
            </a:r>
          </a:p>
          <a:p>
            <a:endParaRPr lang="en-US" dirty="0"/>
          </a:p>
          <a:p>
            <a:r>
              <a:rPr lang="en-US" dirty="0"/>
              <a:t>High temporal and spatial variability make predictions of changes in N2O fluxes in response to management surprisingly difficult. Particularly lacking are empirical data for multi-intervention strategies that may interact in unexpected ways. Aligned to this paucity are gaps in our understanding of how N cycling and net N2O flux in managed soils will respond to future climate change55. The limited number of field manipulation studies to date indicate that changing temperature and precipitation patterns may have large and strongly coupled effects on net N2O emissions56, yet our understanding of the processes that underpin these effects and their robust representation in models is far from complete.</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11</a:t>
            </a:fld>
            <a:endParaRPr lang="pt-BR"/>
          </a:p>
        </p:txBody>
      </p:sp>
    </p:spTree>
    <p:extLst>
      <p:ext uri="{BB962C8B-B14F-4D97-AF65-F5344CB8AC3E}">
        <p14:creationId xmlns:p14="http://schemas.microsoft.com/office/powerpoint/2010/main" val="148985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More than one-third (&gt;200Tg yr−1 ) 9 of global methane (CH4) emissions occur through the microbial breakdown of organic compounds in soils under anaerobic conditions57. As such, wetlands (177–284Tgyr−1 ) and rice cultivation (33–40Tgyr−1 ) 9 represent the largest soil-mediated sources of CH4 globally. In contrast, well aerated soils act as sinks for CH4 (estimated at ~30Tgyr−1 ) from the atmosphere via CH4 oxidation, the bulk of this net sink being in unmanaged upland and forest soils58.</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13</a:t>
            </a:fld>
            <a:endParaRPr lang="pt-BR"/>
          </a:p>
        </p:txBody>
      </p:sp>
    </p:spTree>
    <p:extLst>
      <p:ext uri="{BB962C8B-B14F-4D97-AF65-F5344CB8AC3E}">
        <p14:creationId xmlns:p14="http://schemas.microsoft.com/office/powerpoint/2010/main" val="390416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hlinkClick r:id="rId3"/>
              </a:rPr>
              <a:t>https://link.springer.com/content/pdf/10.1023/A:1005929032764.pdf</a:t>
            </a:r>
            <a:endParaRPr lang="pt-BR" dirty="0"/>
          </a:p>
          <a:p>
            <a:endParaRPr lang="pt-BR" dirty="0"/>
          </a:p>
          <a:p>
            <a:r>
              <a:rPr lang="en-US" dirty="0"/>
              <a:t>Key determinants of soil CH4 fluxes include aeration, substrate availability, temperature and N inputs59; therefore, soil management can radically alter CH4 fluxes. For example, in most soils, conversion to agriculture severely restricts CH4 oxidation, related to the suppression of methanotrophs by accelerated N cycling60. In flooded rice, alterations in drainage regimes and organic residue incorporation could reduce emissions by ~25% or 7.6TgCH4 yr−1 globally19, although cycles of wetting and drying of soils may also enhance N2O production61 and soil C mineralization62, thereby reducing the net mitigation effect.</a:t>
            </a:r>
          </a:p>
          <a:p>
            <a:endParaRPr lang="en-US" dirty="0"/>
          </a:p>
          <a:p>
            <a:r>
              <a:rPr lang="en-US" dirty="0"/>
              <a:t> With global rice production projected to expand by ~40% between 2000 and 2023 (ref. 63), the potential for further GHG mitigation via soil management appears to be large, although the global distribution and diverse nature of rice production systems—including irrigated, rain-fed and deep-water—present challenges to developing effective mitigation strategies. For longer-term (&gt;20 year) projections, climate change and land–atmosphere interactions become increasingly important, with changes in N inputs, temperature, precipitation and atmospheric CO2 concentration all likely to affect net CH4 fluxes from soils64.</a:t>
            </a:r>
          </a:p>
          <a:p>
            <a:endParaRPr lang="en-US" dirty="0"/>
          </a:p>
          <a:p>
            <a:r>
              <a:rPr lang="en-US" dirty="0"/>
              <a:t>This uncertainty highlights important gaps in understanding key processes and their underlying controls. The restoration of soil CH4 uptake following agricultural conversion, for example, appears related to methanotroph community diversity65, about which we know too little. Likewise the abatement of CH4 generation in rice rhizospheres is related to C compounds exuded by roots, such that CH4 mitigation might be achieved through further rice breeding and genetics66. </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14</a:t>
            </a:fld>
            <a:endParaRPr lang="pt-BR"/>
          </a:p>
        </p:txBody>
      </p:sp>
    </p:spTree>
    <p:extLst>
      <p:ext uri="{BB962C8B-B14F-4D97-AF65-F5344CB8AC3E}">
        <p14:creationId xmlns:p14="http://schemas.microsoft.com/office/powerpoint/2010/main" val="210190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How important, in total, is this large, varied set of land-use and management practices as a GHG mitigation strategy? One of the challenges in answering this question is to distinguish between what is technically feasible and what might be achieved given economic, social and policy constraints. A comprehensive global analysis of agricultural practices19 combined climate-stratified modelling of emission reductions and soil C sequestration with economic and land-use change models to estimate mitigation potential as a function of varying ‘C prices’ (reflecting a social incentive to pay for mitigation). They estimated total soil GHG mitigation potential ranging from 5.3PgCO2(eq) yr−1 (without economic constraints) to 1.5 PgCO2(eq) yr−1 at the lowest specified C price (US$20 per Mg of CO2(eq)). Average rates for the majority of management interventions are modest, </a:t>
            </a:r>
          </a:p>
          <a:p>
            <a:endParaRPr lang="en-US" dirty="0"/>
          </a:p>
          <a:p>
            <a:r>
              <a:rPr lang="en-US" dirty="0"/>
              <a:t>A more unconventional intervention that has been proposed is the development of crops with larger, deeper root systems, hence increasing plant C inputs and soil C sinks22,68. Increasing root biomass and selecting for root architectures that store more C in soils has not </a:t>
            </a:r>
            <a:r>
              <a:rPr lang="en-US" dirty="0" err="1"/>
              <a:t>previouslybeen</a:t>
            </a:r>
            <a:r>
              <a:rPr lang="en-US" dirty="0"/>
              <a:t> an objective for crop breeders, although most crops have sufficient genetic plasticity to alter root characteristics substantially69 and selection aimed at improved root adaptation to soil acidity, hypoxia and nutrient limitations could yield greater root C inputs as well as increased crop yields68. Greater root C input is well recognized as a main reason for the higher soil C stocks maintained under perennial grasses compared to annual crops16. Although there are no published estimates of the global C sink potential for ‘root enhancement’ of annual crop species, as a first-order estimate, a sustained increase in root C inputs might add ~1PgCO2(eq) yr−1 or more if applied over a large portion of global cropland area (Fig. 2).</a:t>
            </a:r>
          </a:p>
          <a:p>
            <a:endParaRPr lang="en-US" dirty="0"/>
          </a:p>
          <a:p>
            <a:r>
              <a:rPr lang="en-US" dirty="0"/>
              <a:t>Thus, the overall mitigation potential of existing (and potential future) soil management practices could be as high as ~8PgCO2(eq) yr−1 . How much is achievable will depend heavily on the effectiveness of implementation strategies and socioeconomic and policy constraints. A key strength is that a variety of practices can often be implemented on the same land area, to leverage synergies, while avoiding offsetting effects for different gases (Fig. 1). But regardless of which combination of management interventions are pursued, effective policies, that incentivize land managers to adopt them, will be needed. A common thread across implementation strategies is the role for strong science-based metrics with which to measure and monitor performance.</a:t>
            </a:r>
            <a:endParaRPr lang="pt-BR" dirty="0"/>
          </a:p>
        </p:txBody>
      </p:sp>
      <p:sp>
        <p:nvSpPr>
          <p:cNvPr id="4" name="Espaço Reservado para Número de Slide 3"/>
          <p:cNvSpPr>
            <a:spLocks noGrp="1"/>
          </p:cNvSpPr>
          <p:nvPr>
            <p:ph type="sldNum" sz="quarter" idx="10"/>
          </p:nvPr>
        </p:nvSpPr>
        <p:spPr/>
        <p:txBody>
          <a:bodyPr/>
          <a:lstStyle/>
          <a:p>
            <a:fld id="{C67980FD-5049-4358-944C-5FEEF48E6823}" type="slidenum">
              <a:rPr lang="pt-BR" smtClean="0"/>
              <a:t>15</a:t>
            </a:fld>
            <a:endParaRPr lang="pt-BR"/>
          </a:p>
        </p:txBody>
      </p:sp>
    </p:spTree>
    <p:extLst>
      <p:ext uri="{BB962C8B-B14F-4D97-AF65-F5344CB8AC3E}">
        <p14:creationId xmlns:p14="http://schemas.microsoft.com/office/powerpoint/2010/main" val="345001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037C-ACC1-4F9E-B397-4543D8CF24E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AB62B71-6A60-4C85-933D-0D0E4B3A5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5E774B9-EA26-4839-A1DC-FAD3CE0947EA}"/>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F99FB163-8728-4243-B4EA-AB8CA2737C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CCE6F6-D3E4-4ACE-8F25-F611FCEECDE2}"/>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11836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7EF31-CB74-4DF7-92EF-5AB37CB6AF3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042967D-D7EF-494F-9114-C44978EF014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34C4D28-FD03-489B-85AB-D5A8BCE0C6AE}"/>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9524D29C-179D-4644-8938-5DA5DDEFBF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204814-D2F8-441E-8B83-9D32B851C25E}"/>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283521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6AC39E9-270D-4B02-A96B-9B6FDF8A0F9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1426307-AB55-4BA5-9791-A503DFBA8CDE}"/>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8BFE64-1D35-465F-B1F2-BFFC8487B201}"/>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36770BCB-CDE9-47F2-8416-C91B4A1B9C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0542104-1712-461D-8AF7-70BD3EBC3006}"/>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89695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C0953-4A76-4A4A-AFB9-C8E8DD8B5B7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F9A13E-A34F-4D3E-9601-5A5B3CA51D99}"/>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48C9CD0-C59A-4C5D-BDEF-0B3FD62498CF}"/>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D7B0B5B5-11B1-46D4-B5C1-57FE84E831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50CDC6-DABC-463D-B5C7-CB925787208B}"/>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396140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066E2-7752-4322-9ED0-0F1A10E4818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582AD1-DA3F-48DD-8787-A9B1DD3C0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EC8232E-CA0A-4FD8-9ABD-7F4FCE27F67D}"/>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76C59C68-ABEA-418B-A875-E712D35DC0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CD56D-7CE3-4AD7-8136-35D67CC4EFB4}"/>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272068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C279F-0E27-4F22-A9A6-39A36C49E2D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0F38EF-569D-4083-A717-9848AB0C7A5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9CCEC5D-D0ED-48C7-8FEF-2B7987436F3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D098BE9-95E3-459A-899D-00EEC1257674}"/>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6" name="Espaço Reservado para Rodapé 5">
            <a:extLst>
              <a:ext uri="{FF2B5EF4-FFF2-40B4-BE49-F238E27FC236}">
                <a16:creationId xmlns:a16="http://schemas.microsoft.com/office/drawing/2014/main" id="{BDB900BE-B8FC-4CF7-B74B-2101A5F1D5C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5722878-42D2-4732-8988-182A05793350}"/>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417310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3090D-10D7-4727-BD61-3A1C1B45990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352C1B8-8C3A-4113-BD34-8C51BA610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64F6809-47DC-46B4-A6E0-B06A7BA4B52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4A01A02-C5A3-4275-8C2F-515901603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C6B3920F-AF8B-42DA-A1D4-03460F476E37}"/>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81BADCF-84B0-49CA-A0A6-EBF924B035CE}"/>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8" name="Espaço Reservado para Rodapé 7">
            <a:extLst>
              <a:ext uri="{FF2B5EF4-FFF2-40B4-BE49-F238E27FC236}">
                <a16:creationId xmlns:a16="http://schemas.microsoft.com/office/drawing/2014/main" id="{1AF865D3-3A88-4F8E-AFE3-8EF91FFED93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9BB6691-7915-4B0B-9F5F-78B86AD333B3}"/>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7252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6774C-5571-46E6-8762-23D5229B549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D6D7979-7063-404E-984D-98BB1ADFFC48}"/>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4" name="Espaço Reservado para Rodapé 3">
            <a:extLst>
              <a:ext uri="{FF2B5EF4-FFF2-40B4-BE49-F238E27FC236}">
                <a16:creationId xmlns:a16="http://schemas.microsoft.com/office/drawing/2014/main" id="{E9F1403D-BF78-40D9-B986-2821E9099F8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95CB9E2-637F-4C4E-8CB1-7EBAA2532E6E}"/>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3840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6F5F130-1B95-483E-8DA2-5BA721D4901E}"/>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3" name="Espaço Reservado para Rodapé 2">
            <a:extLst>
              <a:ext uri="{FF2B5EF4-FFF2-40B4-BE49-F238E27FC236}">
                <a16:creationId xmlns:a16="http://schemas.microsoft.com/office/drawing/2014/main" id="{29421AA6-024D-4082-A7FF-862C5A30109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064E4D7-0232-4461-8CE9-1EBA201A91ED}"/>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156128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CDD4A-8526-4EFB-8762-5B8EFF7F84C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5F1CE90-8AA8-4CFC-95BA-164FAC380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914CCCB-CE10-4591-9987-298640120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AB3ED4F-94FE-4B71-9E1C-84D76CCB3B33}"/>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6" name="Espaço Reservado para Rodapé 5">
            <a:extLst>
              <a:ext uri="{FF2B5EF4-FFF2-40B4-BE49-F238E27FC236}">
                <a16:creationId xmlns:a16="http://schemas.microsoft.com/office/drawing/2014/main" id="{49B209FE-F1F5-46E7-AD62-5B9953C6E4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1C3C56C-8B52-4A31-8513-CC1BB926212A}"/>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89182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33079-7455-456D-BB8E-A57D00485DC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10ADA3D-CCFC-433E-8C02-F996535D7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E5EE620-98D5-4425-97BE-3457B1038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6ABB026-DBCE-48F7-9EFF-30A5FBF0D000}"/>
              </a:ext>
            </a:extLst>
          </p:cNvPr>
          <p:cNvSpPr>
            <a:spLocks noGrp="1"/>
          </p:cNvSpPr>
          <p:nvPr>
            <p:ph type="dt" sz="half" idx="10"/>
          </p:nvPr>
        </p:nvSpPr>
        <p:spPr/>
        <p:txBody>
          <a:bodyPr/>
          <a:lstStyle/>
          <a:p>
            <a:fld id="{0E4895B3-6FFB-4B87-91D4-E3C06F75FF0B}" type="datetimeFigureOut">
              <a:rPr lang="pt-BR" smtClean="0"/>
              <a:t>15/05/2020</a:t>
            </a:fld>
            <a:endParaRPr lang="pt-BR"/>
          </a:p>
        </p:txBody>
      </p:sp>
      <p:sp>
        <p:nvSpPr>
          <p:cNvPr id="6" name="Espaço Reservado para Rodapé 5">
            <a:extLst>
              <a:ext uri="{FF2B5EF4-FFF2-40B4-BE49-F238E27FC236}">
                <a16:creationId xmlns:a16="http://schemas.microsoft.com/office/drawing/2014/main" id="{C786D2BB-00FB-48CF-A7F2-C1F438D21D0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4BFE8AC-3AC9-48E5-8AB0-D589702922DE}"/>
              </a:ext>
            </a:extLst>
          </p:cNvPr>
          <p:cNvSpPr>
            <a:spLocks noGrp="1"/>
          </p:cNvSpPr>
          <p:nvPr>
            <p:ph type="sldNum" sz="quarter" idx="12"/>
          </p:nvPr>
        </p:nvSpPr>
        <p:spPr/>
        <p:txBody>
          <a:bodyPr/>
          <a:lstStyle/>
          <a:p>
            <a:fld id="{D8180AF1-5821-446B-90D4-F421BB72987D}" type="slidenum">
              <a:rPr lang="pt-BR" smtClean="0"/>
              <a:t>‹nº›</a:t>
            </a:fld>
            <a:endParaRPr lang="pt-BR"/>
          </a:p>
        </p:txBody>
      </p:sp>
    </p:spTree>
    <p:extLst>
      <p:ext uri="{BB962C8B-B14F-4D97-AF65-F5344CB8AC3E}">
        <p14:creationId xmlns:p14="http://schemas.microsoft.com/office/powerpoint/2010/main" val="205665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F20DDBE-E3B5-413E-9B90-49833D4AB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F4E6684-BBBE-464F-8396-73582D9AC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A73A56A-7A7B-4E66-9410-5F621E9D8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895B3-6FFB-4B87-91D4-E3C06F75FF0B}" type="datetimeFigureOut">
              <a:rPr lang="pt-BR" smtClean="0"/>
              <a:t>15/05/2020</a:t>
            </a:fld>
            <a:endParaRPr lang="pt-BR"/>
          </a:p>
        </p:txBody>
      </p:sp>
      <p:sp>
        <p:nvSpPr>
          <p:cNvPr id="5" name="Espaço Reservado para Rodapé 4">
            <a:extLst>
              <a:ext uri="{FF2B5EF4-FFF2-40B4-BE49-F238E27FC236}">
                <a16:creationId xmlns:a16="http://schemas.microsoft.com/office/drawing/2014/main" id="{2CFA3C82-1BDC-4952-817B-43E2360EB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5A4FE56-6580-4E3C-B074-9BC9B30F8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80AF1-5821-446B-90D4-F421BB72987D}" type="slidenum">
              <a:rPr lang="pt-BR" smtClean="0"/>
              <a:t>‹nº›</a:t>
            </a:fld>
            <a:endParaRPr lang="pt-BR"/>
          </a:p>
        </p:txBody>
      </p:sp>
    </p:spTree>
    <p:extLst>
      <p:ext uri="{BB962C8B-B14F-4D97-AF65-F5344CB8AC3E}">
        <p14:creationId xmlns:p14="http://schemas.microsoft.com/office/powerpoint/2010/main" val="298347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7E9C5-2879-459D-8ACA-C31661F789FF}"/>
              </a:ext>
            </a:extLst>
          </p:cNvPr>
          <p:cNvSpPr>
            <a:spLocks noGrp="1"/>
          </p:cNvSpPr>
          <p:nvPr>
            <p:ph type="ctrTitle"/>
          </p:nvPr>
        </p:nvSpPr>
        <p:spPr>
          <a:xfrm>
            <a:off x="1524000" y="513367"/>
            <a:ext cx="9144000" cy="1651769"/>
          </a:xfrm>
        </p:spPr>
        <p:txBody>
          <a:bodyPr anchor="ctr">
            <a:noAutofit/>
          </a:bodyPr>
          <a:lstStyle/>
          <a:p>
            <a:pPr>
              <a:lnSpc>
                <a:spcPct val="100000"/>
              </a:lnSpc>
            </a:pPr>
            <a:r>
              <a:rPr lang="pt-BR" sz="4800" b="1" dirty="0" err="1">
                <a:latin typeface="Arial" panose="020B0604020202020204" pitchFamily="34" charset="0"/>
                <a:cs typeface="Arial" panose="020B0604020202020204" pitchFamily="34" charset="0"/>
              </a:rPr>
              <a:t>Climate-smart</a:t>
            </a:r>
            <a:r>
              <a:rPr lang="pt-BR" sz="4800" b="1" dirty="0">
                <a:latin typeface="Arial" panose="020B0604020202020204" pitchFamily="34" charset="0"/>
                <a:cs typeface="Arial" panose="020B0604020202020204" pitchFamily="34" charset="0"/>
              </a:rPr>
              <a:t> </a:t>
            </a:r>
            <a:r>
              <a:rPr lang="pt-BR" sz="4800" b="1" dirty="0" err="1">
                <a:latin typeface="Arial" panose="020B0604020202020204" pitchFamily="34" charset="0"/>
                <a:cs typeface="Arial" panose="020B0604020202020204" pitchFamily="34" charset="0"/>
              </a:rPr>
              <a:t>soils</a:t>
            </a:r>
            <a:endParaRPr lang="pt-BR" sz="48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9C9AD068-6BAA-4A99-A3E1-9C72FDEEAE22}"/>
              </a:ext>
            </a:extLst>
          </p:cNvPr>
          <p:cNvSpPr>
            <a:spLocks noGrp="1"/>
          </p:cNvSpPr>
          <p:nvPr>
            <p:ph type="subTitle" idx="1"/>
          </p:nvPr>
        </p:nvSpPr>
        <p:spPr>
          <a:xfrm>
            <a:off x="1129658" y="2674389"/>
            <a:ext cx="9763349" cy="4101323"/>
          </a:xfrm>
        </p:spPr>
        <p:txBody>
          <a:bodyPr>
            <a:normAutofit fontScale="92500" lnSpcReduction="10000"/>
          </a:bodyPr>
          <a:lstStyle/>
          <a:p>
            <a:pPr>
              <a:lnSpc>
                <a:spcPct val="120000"/>
              </a:lnSpc>
            </a:pPr>
            <a:r>
              <a:rPr lang="pt-BR" sz="2800" dirty="0" err="1">
                <a:latin typeface="Arial" panose="020B0604020202020204" pitchFamily="34" charset="0"/>
                <a:cs typeface="Arial" panose="020B0604020202020204" pitchFamily="34" charset="0"/>
              </a:rPr>
              <a:t>Author</a:t>
            </a:r>
            <a:r>
              <a:rPr lang="pt-BR" sz="2800" dirty="0">
                <a:latin typeface="Arial" panose="020B0604020202020204" pitchFamily="34" charset="0"/>
                <a:cs typeface="Arial" panose="020B0604020202020204" pitchFamily="34" charset="0"/>
              </a:rPr>
              <a:t>:</a:t>
            </a:r>
            <a:r>
              <a:rPr lang="pt-BR" sz="2800" dirty="0"/>
              <a:t> K. </a:t>
            </a:r>
            <a:r>
              <a:rPr lang="pt-BR" sz="2800" dirty="0" err="1"/>
              <a:t>Paustian</a:t>
            </a:r>
            <a:r>
              <a:rPr lang="pt-BR" sz="2800" dirty="0"/>
              <a:t>, J. </a:t>
            </a:r>
            <a:r>
              <a:rPr lang="pt-BR" sz="2800" dirty="0" err="1"/>
              <a:t>Lehmann</a:t>
            </a:r>
            <a:r>
              <a:rPr lang="pt-BR" sz="2800" dirty="0"/>
              <a:t>, S. </a:t>
            </a:r>
            <a:r>
              <a:rPr lang="pt-BR" sz="2800" dirty="0" err="1"/>
              <a:t>Ogle</a:t>
            </a:r>
            <a:r>
              <a:rPr lang="pt-BR" sz="2800" dirty="0"/>
              <a:t>, D. </a:t>
            </a:r>
            <a:r>
              <a:rPr lang="pt-BR" sz="2800" dirty="0" err="1"/>
              <a:t>Reay</a:t>
            </a:r>
            <a:r>
              <a:rPr lang="pt-BR" sz="2800" dirty="0"/>
              <a:t>, G. Robertson &amp; P. Smith</a:t>
            </a:r>
          </a:p>
          <a:p>
            <a:pPr>
              <a:lnSpc>
                <a:spcPct val="120000"/>
              </a:lnSpc>
            </a:pPr>
            <a:r>
              <a:rPr lang="pt-BR" sz="2600" dirty="0">
                <a:latin typeface="Arial" panose="020B0604020202020204" pitchFamily="34" charset="0"/>
                <a:cs typeface="Arial" panose="020B0604020202020204" pitchFamily="34" charset="0"/>
              </a:rPr>
              <a:t>(</a:t>
            </a:r>
            <a:r>
              <a:rPr lang="pt-BR" sz="2600" i="1" dirty="0" err="1">
                <a:latin typeface="Arial" panose="020B0604020202020204" pitchFamily="34" charset="0"/>
                <a:cs typeface="Arial" panose="020B0604020202020204" pitchFamily="34" charset="0"/>
              </a:rPr>
              <a:t>Nature</a:t>
            </a:r>
            <a:r>
              <a:rPr lang="pt-BR" sz="2600" i="1" dirty="0">
                <a:latin typeface="Arial" panose="020B0604020202020204" pitchFamily="34" charset="0"/>
                <a:cs typeface="Arial" panose="020B0604020202020204" pitchFamily="34" charset="0"/>
              </a:rPr>
              <a:t>,</a:t>
            </a:r>
            <a:r>
              <a:rPr lang="pt-BR" sz="2600" dirty="0">
                <a:latin typeface="Arial" panose="020B0604020202020204" pitchFamily="34" charset="0"/>
                <a:cs typeface="Arial" panose="020B0604020202020204" pitchFamily="34" charset="0"/>
              </a:rPr>
              <a:t> 2016)</a:t>
            </a:r>
          </a:p>
          <a:p>
            <a:pPr>
              <a:lnSpc>
                <a:spcPct val="120000"/>
              </a:lnSpc>
            </a:pPr>
            <a:endParaRPr lang="pt-BR" dirty="0">
              <a:latin typeface="Arial" panose="020B0604020202020204" pitchFamily="34" charset="0"/>
              <a:cs typeface="Arial" panose="020B0604020202020204" pitchFamily="34" charset="0"/>
            </a:endParaRPr>
          </a:p>
          <a:p>
            <a:r>
              <a:rPr lang="pt-BR" sz="2600" dirty="0">
                <a:latin typeface="Arial" panose="020B0604020202020204" pitchFamily="34" charset="0"/>
                <a:cs typeface="Arial" panose="020B0604020202020204" pitchFamily="34" charset="0"/>
              </a:rPr>
              <a:t>Discentes: Caio M. Gomes, Ícaro M. Galvão e Jorge L. Locatelli</a:t>
            </a:r>
          </a:p>
          <a:p>
            <a:endParaRPr lang="pt-BR" sz="2600" dirty="0">
              <a:latin typeface="Arial" panose="020B0604020202020204" pitchFamily="34" charset="0"/>
              <a:cs typeface="Arial" panose="020B0604020202020204" pitchFamily="34" charset="0"/>
            </a:endParaRPr>
          </a:p>
          <a:p>
            <a:r>
              <a:rPr lang="pt-BR" sz="2600" dirty="0">
                <a:latin typeface="Arial" panose="020B0604020202020204" pitchFamily="34" charset="0"/>
                <a:cs typeface="Arial" panose="020B0604020202020204" pitchFamily="34" charset="0"/>
              </a:rPr>
              <a:t>Docente: Carlos E. P. </a:t>
            </a:r>
            <a:r>
              <a:rPr lang="pt-BR" sz="2600" dirty="0" err="1">
                <a:latin typeface="Arial" panose="020B0604020202020204" pitchFamily="34" charset="0"/>
                <a:cs typeface="Arial" panose="020B0604020202020204" pitchFamily="34" charset="0"/>
              </a:rPr>
              <a:t>Cerri</a:t>
            </a:r>
            <a:endParaRPr lang="pt-BR" sz="2600" dirty="0">
              <a:latin typeface="Arial" panose="020B0604020202020204" pitchFamily="34" charset="0"/>
              <a:cs typeface="Arial" panose="020B0604020202020204" pitchFamily="34" charset="0"/>
            </a:endParaRPr>
          </a:p>
          <a:p>
            <a:endParaRPr lang="pt-BR" sz="2600" dirty="0">
              <a:latin typeface="Arial" panose="020B0604020202020204" pitchFamily="34" charset="0"/>
              <a:cs typeface="Arial" panose="020B0604020202020204" pitchFamily="34" charset="0"/>
            </a:endParaRPr>
          </a:p>
          <a:p>
            <a:r>
              <a:rPr lang="pt-BR" sz="2600" dirty="0">
                <a:latin typeface="Arial" panose="020B0604020202020204" pitchFamily="34" charset="0"/>
                <a:cs typeface="Arial" panose="020B0604020202020204" pitchFamily="34" charset="0"/>
              </a:rPr>
              <a:t>Piracicaba, 2020</a:t>
            </a:r>
          </a:p>
        </p:txBody>
      </p:sp>
      <p:pic>
        <p:nvPicPr>
          <p:cNvPr id="1026" name="Picture 2">
            <a:extLst>
              <a:ext uri="{FF2B5EF4-FFF2-40B4-BE49-F238E27FC236}">
                <a16:creationId xmlns:a16="http://schemas.microsoft.com/office/drawing/2014/main" id="{157343D6-4A52-4F1E-B1E3-EB4CF82D5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90" y="115888"/>
            <a:ext cx="1070555" cy="1539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brasão ESALQ">
            <a:extLst>
              <a:ext uri="{FF2B5EF4-FFF2-40B4-BE49-F238E27FC236}">
                <a16:creationId xmlns:a16="http://schemas.microsoft.com/office/drawing/2014/main" id="{83CC413B-F33E-408C-B68A-F402EBCBCF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4" r="18519"/>
          <a:stretch/>
        </p:blipFill>
        <p:spPr bwMode="auto">
          <a:xfrm>
            <a:off x="11006290" y="45156"/>
            <a:ext cx="1163133" cy="14336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to 4">
            <a:extLst>
              <a:ext uri="{FF2B5EF4-FFF2-40B4-BE49-F238E27FC236}">
                <a16:creationId xmlns:a16="http://schemas.microsoft.com/office/drawing/2014/main" id="{37B265F8-C259-4D10-B7FC-765FF5AA33E4}"/>
              </a:ext>
            </a:extLst>
          </p:cNvPr>
          <p:cNvCxnSpPr>
            <a:cxnSpLocks/>
          </p:cNvCxnSpPr>
          <p:nvPr/>
        </p:nvCxnSpPr>
        <p:spPr>
          <a:xfrm>
            <a:off x="1512711" y="2335613"/>
            <a:ext cx="9155289" cy="0"/>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0743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N</a:t>
            </a:r>
            <a:r>
              <a:rPr lang="pt-BR" sz="4000" b="1" baseline="-25000" dirty="0">
                <a:latin typeface="Arial" panose="020B0604020202020204" pitchFamily="34" charset="0"/>
                <a:cs typeface="Arial" panose="020B0604020202020204" pitchFamily="34" charset="0"/>
              </a:rPr>
              <a:t>2</a:t>
            </a:r>
            <a:r>
              <a:rPr lang="pt-BR" sz="4000" b="1" dirty="0">
                <a:latin typeface="Arial" panose="020B0604020202020204" pitchFamily="34" charset="0"/>
                <a:cs typeface="Arial" panose="020B0604020202020204" pitchFamily="34" charset="0"/>
              </a:rPr>
              <a:t>O – Manejo e emissões</a:t>
            </a:r>
          </a:p>
        </p:txBody>
      </p:sp>
      <p:pic>
        <p:nvPicPr>
          <p:cNvPr id="3078" name="Picture 6" descr="Solo – SULPHURTEC">
            <a:extLst>
              <a:ext uri="{FF2B5EF4-FFF2-40B4-BE49-F238E27FC236}">
                <a16:creationId xmlns:a16="http://schemas.microsoft.com/office/drawing/2014/main" id="{0A28DB3D-7604-4D1E-BF2D-B721B5A5B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2649"/>
            <a:ext cx="12192000" cy="5625351"/>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a:extLst>
              <a:ext uri="{FF2B5EF4-FFF2-40B4-BE49-F238E27FC236}">
                <a16:creationId xmlns:a16="http://schemas.microsoft.com/office/drawing/2014/main" id="{8CA0F7C4-C209-4C02-BDEE-4FEBF5CA06EE}"/>
              </a:ext>
            </a:extLst>
          </p:cNvPr>
          <p:cNvSpPr/>
          <p:nvPr/>
        </p:nvSpPr>
        <p:spPr>
          <a:xfrm>
            <a:off x="513347" y="3933029"/>
            <a:ext cx="1941095" cy="11389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N</a:t>
            </a:r>
          </a:p>
        </p:txBody>
      </p:sp>
      <p:sp>
        <p:nvSpPr>
          <p:cNvPr id="10" name="Seta: para Baixo 9">
            <a:extLst>
              <a:ext uri="{FF2B5EF4-FFF2-40B4-BE49-F238E27FC236}">
                <a16:creationId xmlns:a16="http://schemas.microsoft.com/office/drawing/2014/main" id="{F6FA14E0-2903-4914-BFB3-1C2DBB22E33C}"/>
              </a:ext>
            </a:extLst>
          </p:cNvPr>
          <p:cNvSpPr/>
          <p:nvPr/>
        </p:nvSpPr>
        <p:spPr>
          <a:xfrm>
            <a:off x="1066799" y="2124450"/>
            <a:ext cx="834190" cy="144345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Curva para Cima 10">
            <a:extLst>
              <a:ext uri="{FF2B5EF4-FFF2-40B4-BE49-F238E27FC236}">
                <a16:creationId xmlns:a16="http://schemas.microsoft.com/office/drawing/2014/main" id="{49AF221C-D4AC-4338-AA90-CD877D7D54E3}"/>
              </a:ext>
            </a:extLst>
          </p:cNvPr>
          <p:cNvSpPr/>
          <p:nvPr/>
        </p:nvSpPr>
        <p:spPr>
          <a:xfrm rot="20291873">
            <a:off x="1937075" y="4836782"/>
            <a:ext cx="3360510" cy="1577138"/>
          </a:xfrm>
          <a:prstGeom prst="curvedUpArrow">
            <a:avLst>
              <a:gd name="adj1" fmla="val 25000"/>
              <a:gd name="adj2" fmla="val 50000"/>
              <a:gd name="adj3" fmla="val 2819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highlight>
                <a:srgbClr val="FFFF00"/>
              </a:highlight>
            </a:endParaRPr>
          </a:p>
        </p:txBody>
      </p:sp>
      <p:sp>
        <p:nvSpPr>
          <p:cNvPr id="18" name="Elipse 17">
            <a:extLst>
              <a:ext uri="{FF2B5EF4-FFF2-40B4-BE49-F238E27FC236}">
                <a16:creationId xmlns:a16="http://schemas.microsoft.com/office/drawing/2014/main" id="{257FF534-DF6B-44DA-93AD-76A483C72145}"/>
              </a:ext>
            </a:extLst>
          </p:cNvPr>
          <p:cNvSpPr/>
          <p:nvPr/>
        </p:nvSpPr>
        <p:spPr>
          <a:xfrm>
            <a:off x="3617330" y="2696384"/>
            <a:ext cx="1941095" cy="11389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1%  N</a:t>
            </a:r>
            <a:r>
              <a:rPr lang="pt-BR" sz="2800" b="1" baseline="-25000" dirty="0">
                <a:latin typeface="Arial" panose="020B0604020202020204" pitchFamily="34" charset="0"/>
                <a:cs typeface="Arial" panose="020B0604020202020204" pitchFamily="34" charset="0"/>
              </a:rPr>
              <a:t>2</a:t>
            </a:r>
            <a:r>
              <a:rPr lang="pt-BR" sz="2800" b="1" dirty="0">
                <a:latin typeface="Arial" panose="020B0604020202020204" pitchFamily="34" charset="0"/>
                <a:cs typeface="Arial" panose="020B0604020202020204" pitchFamily="34" charset="0"/>
              </a:rPr>
              <a:t>O</a:t>
            </a:r>
          </a:p>
        </p:txBody>
      </p:sp>
      <p:sp>
        <p:nvSpPr>
          <p:cNvPr id="14" name="Seta: da Esquerda para a Direita 13">
            <a:extLst>
              <a:ext uri="{FF2B5EF4-FFF2-40B4-BE49-F238E27FC236}">
                <a16:creationId xmlns:a16="http://schemas.microsoft.com/office/drawing/2014/main" id="{793360F9-FFAB-4363-9C76-71AF6198CF3C}"/>
              </a:ext>
            </a:extLst>
          </p:cNvPr>
          <p:cNvSpPr/>
          <p:nvPr/>
        </p:nvSpPr>
        <p:spPr>
          <a:xfrm>
            <a:off x="4972886" y="5068023"/>
            <a:ext cx="2903788" cy="84353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Competição</a:t>
            </a:r>
          </a:p>
        </p:txBody>
      </p:sp>
    </p:spTree>
    <p:extLst>
      <p:ext uri="{BB962C8B-B14F-4D97-AF65-F5344CB8AC3E}">
        <p14:creationId xmlns:p14="http://schemas.microsoft.com/office/powerpoint/2010/main" val="209091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a:xfrm>
            <a:off x="1676400" y="1407609"/>
            <a:ext cx="10515600" cy="1325563"/>
          </a:xfrm>
        </p:spPr>
        <p:txBody>
          <a:bodyPr>
            <a:normAutofit/>
          </a:bodyPr>
          <a:lstStyle/>
          <a:p>
            <a:r>
              <a:rPr lang="pt-BR" sz="4000" b="1" dirty="0">
                <a:latin typeface="Arial" panose="020B0604020202020204" pitchFamily="34" charset="0"/>
                <a:cs typeface="Arial" panose="020B0604020202020204" pitchFamily="34" charset="0"/>
              </a:rPr>
              <a:t>NBPT</a:t>
            </a:r>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N</a:t>
            </a:r>
            <a:r>
              <a:rPr lang="pt-BR" sz="4000" b="1" baseline="-25000" dirty="0">
                <a:latin typeface="Arial" panose="020B0604020202020204" pitchFamily="34" charset="0"/>
                <a:cs typeface="Arial" panose="020B0604020202020204" pitchFamily="34" charset="0"/>
              </a:rPr>
              <a:t>2</a:t>
            </a:r>
            <a:r>
              <a:rPr lang="pt-BR" sz="4000" b="1" dirty="0">
                <a:latin typeface="Arial" panose="020B0604020202020204" pitchFamily="34" charset="0"/>
                <a:cs typeface="Arial" panose="020B0604020202020204" pitchFamily="34" charset="0"/>
              </a:rPr>
              <a:t>O – Manejo e emissões</a:t>
            </a:r>
          </a:p>
        </p:txBody>
      </p:sp>
      <p:pic>
        <p:nvPicPr>
          <p:cNvPr id="3" name="Imagem 2">
            <a:extLst>
              <a:ext uri="{FF2B5EF4-FFF2-40B4-BE49-F238E27FC236}">
                <a16:creationId xmlns:a16="http://schemas.microsoft.com/office/drawing/2014/main" id="{0D071FD7-9AC8-4287-9EAD-5CFFB860BBA3}"/>
              </a:ext>
            </a:extLst>
          </p:cNvPr>
          <p:cNvPicPr>
            <a:picLocks noChangeAspect="1"/>
          </p:cNvPicPr>
          <p:nvPr/>
        </p:nvPicPr>
        <p:blipFill rotWithShape="1">
          <a:blip r:embed="rId3"/>
          <a:srcRect l="28685" t="21507" r="26579" b="34027"/>
          <a:stretch/>
        </p:blipFill>
        <p:spPr>
          <a:xfrm>
            <a:off x="625642" y="3072651"/>
            <a:ext cx="5203129" cy="2907631"/>
          </a:xfrm>
          <a:prstGeom prst="rect">
            <a:avLst/>
          </a:prstGeom>
        </p:spPr>
      </p:pic>
      <p:pic>
        <p:nvPicPr>
          <p:cNvPr id="4098" name="Picture 2" descr="Difference Between Nitrification and Denitrification (with ...">
            <a:extLst>
              <a:ext uri="{FF2B5EF4-FFF2-40B4-BE49-F238E27FC236}">
                <a16:creationId xmlns:a16="http://schemas.microsoft.com/office/drawing/2014/main" id="{654DB9AC-4846-4958-ACCB-EC8FB810A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860" y="2711157"/>
            <a:ext cx="3066883" cy="3983942"/>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87D9964B-2D10-4CD3-BD86-0AD0E73B3025}"/>
              </a:ext>
            </a:extLst>
          </p:cNvPr>
          <p:cNvSpPr txBox="1">
            <a:spLocks/>
          </p:cNvSpPr>
          <p:nvPr/>
        </p:nvSpPr>
        <p:spPr>
          <a:xfrm>
            <a:off x="6934200" y="1385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latin typeface="Arial" panose="020B0604020202020204" pitchFamily="34" charset="0"/>
                <a:cs typeface="Arial" panose="020B0604020202020204" pitchFamily="34" charset="0"/>
              </a:rPr>
              <a:t>DCD e </a:t>
            </a:r>
            <a:r>
              <a:rPr lang="pt-BR" sz="4000" b="1" dirty="0" err="1">
                <a:latin typeface="Arial" panose="020B0604020202020204" pitchFamily="34" charset="0"/>
                <a:cs typeface="Arial" panose="020B0604020202020204" pitchFamily="34" charset="0"/>
              </a:rPr>
              <a:t>Nitrapirina</a:t>
            </a:r>
            <a:endParaRPr lang="pt-BR" sz="4000" b="1"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61EB702-102E-4B84-A789-6ED58B483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882" y="3429000"/>
            <a:ext cx="876775" cy="876775"/>
          </a:xfrm>
          <a:prstGeom prst="rect">
            <a:avLst/>
          </a:prstGeom>
        </p:spPr>
      </p:pic>
      <p:sp>
        <p:nvSpPr>
          <p:cNvPr id="19" name="Espaço Reservado para Conteúdo 2">
            <a:extLst>
              <a:ext uri="{FF2B5EF4-FFF2-40B4-BE49-F238E27FC236}">
                <a16:creationId xmlns:a16="http://schemas.microsoft.com/office/drawing/2014/main" id="{A93C50BC-7B1E-4B13-B026-C959DBAC21F6}"/>
              </a:ext>
            </a:extLst>
          </p:cNvPr>
          <p:cNvSpPr>
            <a:spLocks noGrp="1"/>
          </p:cNvSpPr>
          <p:nvPr>
            <p:ph idx="1"/>
          </p:nvPr>
        </p:nvSpPr>
        <p:spPr>
          <a:xfrm>
            <a:off x="6585737" y="2755187"/>
            <a:ext cx="5203127" cy="3230229"/>
          </a:xfrm>
          <a:solidFill>
            <a:schemeClr val="accent6">
              <a:lumMod val="60000"/>
              <a:lumOff val="40000"/>
            </a:schemeClr>
          </a:solidFill>
          <a:ln>
            <a:solidFill>
              <a:schemeClr val="accent6">
                <a:lumMod val="50000"/>
              </a:schemeClr>
            </a:solidFill>
          </a:ln>
        </p:spPr>
        <p:txBody>
          <a:bodyPr/>
          <a:lstStyle/>
          <a:p>
            <a:pPr marL="514350" indent="-514350">
              <a:buAutoNum type="arabicParenR"/>
            </a:pPr>
            <a:r>
              <a:rPr lang="pt-BR" dirty="0">
                <a:latin typeface="Arial" panose="020B0604020202020204" pitchFamily="34" charset="0"/>
                <a:cs typeface="Arial" panose="020B0604020202020204" pitchFamily="34" charset="0"/>
              </a:rPr>
              <a:t>Ajuste da dose aplicada</a:t>
            </a:r>
          </a:p>
          <a:p>
            <a:pPr marL="514350" indent="-514350">
              <a:buAutoNum type="arabicParenR"/>
            </a:pPr>
            <a:endParaRPr lang="pt-BR" dirty="0">
              <a:latin typeface="Arial" panose="020B0604020202020204" pitchFamily="34" charset="0"/>
              <a:cs typeface="Arial" panose="020B0604020202020204" pitchFamily="34" charset="0"/>
            </a:endParaRPr>
          </a:p>
          <a:p>
            <a:pPr marL="514350" indent="-514350">
              <a:buAutoNum type="arabicParenR"/>
            </a:pPr>
            <a:r>
              <a:rPr lang="pt-BR" dirty="0">
                <a:latin typeface="Arial" panose="020B0604020202020204" pitchFamily="34" charset="0"/>
                <a:cs typeface="Arial" panose="020B0604020202020204" pitchFamily="34" charset="0"/>
              </a:rPr>
              <a:t>Aplicação em taxa variável</a:t>
            </a:r>
          </a:p>
          <a:p>
            <a:pPr marL="514350" indent="-514350">
              <a:buAutoNum type="arabicParenR"/>
            </a:pPr>
            <a:endParaRPr lang="pt-BR" dirty="0">
              <a:latin typeface="Arial" panose="020B0604020202020204" pitchFamily="34" charset="0"/>
              <a:cs typeface="Arial" panose="020B0604020202020204" pitchFamily="34" charset="0"/>
            </a:endParaRPr>
          </a:p>
          <a:p>
            <a:pPr marL="514350" indent="-514350">
              <a:buAutoNum type="arabicParenR"/>
            </a:pPr>
            <a:r>
              <a:rPr lang="pt-BR" dirty="0">
                <a:latin typeface="Arial" panose="020B0604020202020204" pitchFamily="34" charset="0"/>
                <a:cs typeface="Arial" panose="020B0604020202020204" pitchFamily="34" charset="0"/>
              </a:rPr>
              <a:t>Sincronizar a aplicação de acordo com a demanda</a:t>
            </a:r>
          </a:p>
        </p:txBody>
      </p:sp>
    </p:spTree>
    <p:extLst>
      <p:ext uri="{BB962C8B-B14F-4D97-AF65-F5344CB8AC3E}">
        <p14:creationId xmlns:p14="http://schemas.microsoft.com/office/powerpoint/2010/main" val="14567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09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2" grpId="1"/>
      <p:bldP spid="1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a:xfrm>
            <a:off x="838200" y="365125"/>
            <a:ext cx="10515600" cy="1325563"/>
          </a:xfrm>
        </p:spPr>
        <p:txBody>
          <a:bodyPr/>
          <a:lstStyle/>
          <a:p>
            <a:endParaRPr lang="pt-BR"/>
          </a:p>
        </p:txBody>
      </p:sp>
      <p:sp>
        <p:nvSpPr>
          <p:cNvPr id="3" name="Espaço Reservado para Conteúdo 2">
            <a:extLst>
              <a:ext uri="{FF2B5EF4-FFF2-40B4-BE49-F238E27FC236}">
                <a16:creationId xmlns:a16="http://schemas.microsoft.com/office/drawing/2014/main" id="{08FC7640-A37D-4033-AFD7-BC2E2B84869D}"/>
              </a:ext>
            </a:extLst>
          </p:cNvPr>
          <p:cNvSpPr>
            <a:spLocks noGrp="1"/>
          </p:cNvSpPr>
          <p:nvPr>
            <p:ph idx="1"/>
          </p:nvPr>
        </p:nvSpPr>
        <p:spPr>
          <a:xfrm>
            <a:off x="838200" y="1825625"/>
            <a:ext cx="10515600" cy="4351338"/>
          </a:xfrm>
        </p:spPr>
        <p:txBody>
          <a:bodyPr/>
          <a:lstStyle/>
          <a:p>
            <a:endParaRPr lang="pt-BR" dirty="0"/>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CH</a:t>
            </a:r>
            <a:r>
              <a:rPr lang="pt-BR" sz="4000" b="1" baseline="-25000" dirty="0">
                <a:latin typeface="Arial" panose="020B0604020202020204" pitchFamily="34" charset="0"/>
                <a:cs typeface="Arial" panose="020B0604020202020204" pitchFamily="34" charset="0"/>
              </a:rPr>
              <a:t>4</a:t>
            </a:r>
            <a:r>
              <a:rPr lang="pt-BR" sz="4000" b="1" dirty="0">
                <a:latin typeface="Arial" panose="020B0604020202020204" pitchFamily="34" charset="0"/>
                <a:cs typeface="Arial" panose="020B0604020202020204" pitchFamily="34" charset="0"/>
              </a:rPr>
              <a:t> – Manejo e emissões</a:t>
            </a:r>
          </a:p>
        </p:txBody>
      </p:sp>
      <p:pic>
        <p:nvPicPr>
          <p:cNvPr id="7" name="Picture 6" descr="Solo – SULPHURTEC">
            <a:extLst>
              <a:ext uri="{FF2B5EF4-FFF2-40B4-BE49-F238E27FC236}">
                <a16:creationId xmlns:a16="http://schemas.microsoft.com/office/drawing/2014/main" id="{4E78CA6C-695A-4841-AAAA-69836D159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2649"/>
            <a:ext cx="12192000" cy="5625351"/>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a:extLst>
              <a:ext uri="{FF2B5EF4-FFF2-40B4-BE49-F238E27FC236}">
                <a16:creationId xmlns:a16="http://schemas.microsoft.com/office/drawing/2014/main" id="{8C8214FA-32EC-49AB-8D96-EFF9C6A16C69}"/>
              </a:ext>
            </a:extLst>
          </p:cNvPr>
          <p:cNvSpPr/>
          <p:nvPr/>
        </p:nvSpPr>
        <p:spPr>
          <a:xfrm>
            <a:off x="9208168" y="5127376"/>
            <a:ext cx="2983832" cy="1541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Solo anaeróbico</a:t>
            </a:r>
          </a:p>
        </p:txBody>
      </p:sp>
      <p:sp>
        <p:nvSpPr>
          <p:cNvPr id="17" name="Elipse 16">
            <a:extLst>
              <a:ext uri="{FF2B5EF4-FFF2-40B4-BE49-F238E27FC236}">
                <a16:creationId xmlns:a16="http://schemas.microsoft.com/office/drawing/2014/main" id="{7D9AD587-78C4-487D-A3C0-F2539548BA81}"/>
              </a:ext>
            </a:extLst>
          </p:cNvPr>
          <p:cNvSpPr/>
          <p:nvPr/>
        </p:nvSpPr>
        <p:spPr>
          <a:xfrm>
            <a:off x="838200" y="1787231"/>
            <a:ext cx="2983832" cy="15419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177-284 Tg ano</a:t>
            </a:r>
            <a:r>
              <a:rPr lang="pt-BR" sz="2800" b="1" baseline="30000" dirty="0">
                <a:latin typeface="Arial" panose="020B0604020202020204" pitchFamily="34" charset="0"/>
                <a:cs typeface="Arial" panose="020B0604020202020204" pitchFamily="34" charset="0"/>
              </a:rPr>
              <a:t>-1</a:t>
            </a:r>
          </a:p>
        </p:txBody>
      </p:sp>
      <p:sp>
        <p:nvSpPr>
          <p:cNvPr id="19" name="Elipse 18">
            <a:extLst>
              <a:ext uri="{FF2B5EF4-FFF2-40B4-BE49-F238E27FC236}">
                <a16:creationId xmlns:a16="http://schemas.microsoft.com/office/drawing/2014/main" id="{2A2B13D3-9E48-4668-B089-19CAEDA24248}"/>
              </a:ext>
            </a:extLst>
          </p:cNvPr>
          <p:cNvSpPr/>
          <p:nvPr/>
        </p:nvSpPr>
        <p:spPr>
          <a:xfrm>
            <a:off x="4118810" y="1825625"/>
            <a:ext cx="2983832" cy="15419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33-40 Tg ano</a:t>
            </a:r>
            <a:r>
              <a:rPr lang="pt-BR" sz="2800" b="1" baseline="30000" dirty="0">
                <a:latin typeface="Arial" panose="020B0604020202020204" pitchFamily="34" charset="0"/>
                <a:cs typeface="Arial" panose="020B0604020202020204" pitchFamily="34" charset="0"/>
              </a:rPr>
              <a:t>-1</a:t>
            </a:r>
          </a:p>
        </p:txBody>
      </p:sp>
      <p:sp>
        <p:nvSpPr>
          <p:cNvPr id="6" name="Seta: para Cima 5">
            <a:extLst>
              <a:ext uri="{FF2B5EF4-FFF2-40B4-BE49-F238E27FC236}">
                <a16:creationId xmlns:a16="http://schemas.microsoft.com/office/drawing/2014/main" id="{3757BFEA-88D5-4279-A937-C3AECC524182}"/>
              </a:ext>
            </a:extLst>
          </p:cNvPr>
          <p:cNvSpPr/>
          <p:nvPr/>
        </p:nvSpPr>
        <p:spPr>
          <a:xfrm>
            <a:off x="3386890" y="3139443"/>
            <a:ext cx="1090863" cy="236337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a:extLst>
              <a:ext uri="{FF2B5EF4-FFF2-40B4-BE49-F238E27FC236}">
                <a16:creationId xmlns:a16="http://schemas.microsoft.com/office/drawing/2014/main" id="{FA8C6B37-AEBB-4107-9DF0-756ACF94B6D5}"/>
              </a:ext>
            </a:extLst>
          </p:cNvPr>
          <p:cNvSpPr/>
          <p:nvPr/>
        </p:nvSpPr>
        <p:spPr>
          <a:xfrm>
            <a:off x="9208168" y="5127376"/>
            <a:ext cx="2983832" cy="1541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Solo aerado</a:t>
            </a:r>
          </a:p>
        </p:txBody>
      </p:sp>
      <p:sp>
        <p:nvSpPr>
          <p:cNvPr id="22" name="Seta: para Cima 21">
            <a:extLst>
              <a:ext uri="{FF2B5EF4-FFF2-40B4-BE49-F238E27FC236}">
                <a16:creationId xmlns:a16="http://schemas.microsoft.com/office/drawing/2014/main" id="{CC6333B7-0E56-484F-ABEA-C5815E9EED97}"/>
              </a:ext>
            </a:extLst>
          </p:cNvPr>
          <p:cNvSpPr/>
          <p:nvPr/>
        </p:nvSpPr>
        <p:spPr>
          <a:xfrm rot="10800000">
            <a:off x="2265947" y="2370640"/>
            <a:ext cx="1090863" cy="2363376"/>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a:extLst>
              <a:ext uri="{FF2B5EF4-FFF2-40B4-BE49-F238E27FC236}">
                <a16:creationId xmlns:a16="http://schemas.microsoft.com/office/drawing/2014/main" id="{FB0A7E4B-22F3-4E7F-8640-C435F85311B5}"/>
              </a:ext>
            </a:extLst>
          </p:cNvPr>
          <p:cNvSpPr/>
          <p:nvPr/>
        </p:nvSpPr>
        <p:spPr>
          <a:xfrm>
            <a:off x="2440404" y="5069663"/>
            <a:ext cx="2983832" cy="15419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~30 Tg ano</a:t>
            </a:r>
            <a:r>
              <a:rPr lang="pt-BR" sz="2800" b="1" baseline="30000" dirty="0">
                <a:latin typeface="Arial" panose="020B0604020202020204" pitchFamily="34" charset="0"/>
                <a:cs typeface="Arial" panose="020B0604020202020204" pitchFamily="34" charset="0"/>
              </a:rPr>
              <a:t>-1</a:t>
            </a:r>
          </a:p>
        </p:txBody>
      </p:sp>
      <p:sp>
        <p:nvSpPr>
          <p:cNvPr id="24" name="Seta: para Cima 23">
            <a:extLst>
              <a:ext uri="{FF2B5EF4-FFF2-40B4-BE49-F238E27FC236}">
                <a16:creationId xmlns:a16="http://schemas.microsoft.com/office/drawing/2014/main" id="{C4A97351-0826-4D3E-837D-0E721AD670B2}"/>
              </a:ext>
            </a:extLst>
          </p:cNvPr>
          <p:cNvSpPr/>
          <p:nvPr/>
        </p:nvSpPr>
        <p:spPr>
          <a:xfrm rot="10800000">
            <a:off x="4589045" y="2370640"/>
            <a:ext cx="1090863" cy="2363376"/>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65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6" grpId="0" animBg="1"/>
      <p:bldP spid="6" grpId="1"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8FC7640-A37D-4033-AFD7-BC2E2B84869D}"/>
              </a:ext>
            </a:extLst>
          </p:cNvPr>
          <p:cNvSpPr>
            <a:spLocks noGrp="1"/>
          </p:cNvSpPr>
          <p:nvPr>
            <p:ph idx="1"/>
          </p:nvPr>
        </p:nvSpPr>
        <p:spPr/>
        <p:txBody>
          <a:bodyPr/>
          <a:lstStyle/>
          <a:p>
            <a:endParaRPr lang="pt-BR" dirty="0"/>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CH</a:t>
            </a:r>
            <a:r>
              <a:rPr lang="pt-BR" sz="4000" b="1" baseline="-25000" dirty="0">
                <a:latin typeface="Arial" panose="020B0604020202020204" pitchFamily="34" charset="0"/>
                <a:cs typeface="Arial" panose="020B0604020202020204" pitchFamily="34" charset="0"/>
              </a:rPr>
              <a:t>4</a:t>
            </a:r>
            <a:r>
              <a:rPr lang="pt-BR" sz="4000" b="1" dirty="0">
                <a:latin typeface="Arial" panose="020B0604020202020204" pitchFamily="34" charset="0"/>
                <a:cs typeface="Arial" panose="020B0604020202020204" pitchFamily="34" charset="0"/>
              </a:rPr>
              <a:t> – Manejo e emissões</a:t>
            </a:r>
          </a:p>
        </p:txBody>
      </p:sp>
      <p:pic>
        <p:nvPicPr>
          <p:cNvPr id="6" name="Imagem 5">
            <a:extLst>
              <a:ext uri="{FF2B5EF4-FFF2-40B4-BE49-F238E27FC236}">
                <a16:creationId xmlns:a16="http://schemas.microsoft.com/office/drawing/2014/main" id="{96458B12-DA13-40B4-B1D1-21C75326903D}"/>
              </a:ext>
            </a:extLst>
          </p:cNvPr>
          <p:cNvPicPr>
            <a:picLocks noChangeAspect="1"/>
          </p:cNvPicPr>
          <p:nvPr/>
        </p:nvPicPr>
        <p:blipFill rotWithShape="1">
          <a:blip r:embed="rId3"/>
          <a:srcRect l="10000" t="37108" r="10781" b="12506"/>
          <a:stretch/>
        </p:blipFill>
        <p:spPr>
          <a:xfrm>
            <a:off x="84900" y="1597774"/>
            <a:ext cx="12022199" cy="5069726"/>
          </a:xfrm>
          <a:prstGeom prst="rect">
            <a:avLst/>
          </a:prstGeom>
        </p:spPr>
      </p:pic>
    </p:spTree>
    <p:extLst>
      <p:ext uri="{BB962C8B-B14F-4D97-AF65-F5344CB8AC3E}">
        <p14:creationId xmlns:p14="http://schemas.microsoft.com/office/powerpoint/2010/main" val="255321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8FC7640-A37D-4033-AFD7-BC2E2B84869D}"/>
              </a:ext>
            </a:extLst>
          </p:cNvPr>
          <p:cNvSpPr>
            <a:spLocks noGrp="1"/>
          </p:cNvSpPr>
          <p:nvPr>
            <p:ph idx="1"/>
          </p:nvPr>
        </p:nvSpPr>
        <p:spPr/>
        <p:txBody>
          <a:bodyPr/>
          <a:lstStyle/>
          <a:p>
            <a:endParaRPr lang="pt-BR" dirty="0"/>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CH</a:t>
            </a:r>
            <a:r>
              <a:rPr lang="pt-BR" sz="4000" b="1" baseline="-25000" dirty="0">
                <a:latin typeface="Arial" panose="020B0604020202020204" pitchFamily="34" charset="0"/>
                <a:cs typeface="Arial" panose="020B0604020202020204" pitchFamily="34" charset="0"/>
              </a:rPr>
              <a:t>4</a:t>
            </a:r>
            <a:r>
              <a:rPr lang="pt-BR" sz="4000" b="1" dirty="0">
                <a:latin typeface="Arial" panose="020B0604020202020204" pitchFamily="34" charset="0"/>
                <a:cs typeface="Arial" panose="020B0604020202020204" pitchFamily="34" charset="0"/>
              </a:rPr>
              <a:t> – Manejo e emissões</a:t>
            </a:r>
          </a:p>
        </p:txBody>
      </p:sp>
      <p:sp>
        <p:nvSpPr>
          <p:cNvPr id="5" name="Retângulo 4">
            <a:extLst>
              <a:ext uri="{FF2B5EF4-FFF2-40B4-BE49-F238E27FC236}">
                <a16:creationId xmlns:a16="http://schemas.microsoft.com/office/drawing/2014/main" id="{35D40035-DD93-41AF-BE96-3B5E736EC972}"/>
              </a:ext>
            </a:extLst>
          </p:cNvPr>
          <p:cNvSpPr/>
          <p:nvPr/>
        </p:nvSpPr>
        <p:spPr>
          <a:xfrm>
            <a:off x="1269243" y="3229425"/>
            <a:ext cx="2279176" cy="11191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Aeração do meio</a:t>
            </a:r>
          </a:p>
        </p:txBody>
      </p:sp>
      <p:sp>
        <p:nvSpPr>
          <p:cNvPr id="7" name="Retângulo 6">
            <a:extLst>
              <a:ext uri="{FF2B5EF4-FFF2-40B4-BE49-F238E27FC236}">
                <a16:creationId xmlns:a16="http://schemas.microsoft.com/office/drawing/2014/main" id="{CA09D886-6057-45AF-B610-50D1AFDD6ABC}"/>
              </a:ext>
            </a:extLst>
          </p:cNvPr>
          <p:cNvSpPr/>
          <p:nvPr/>
        </p:nvSpPr>
        <p:spPr>
          <a:xfrm>
            <a:off x="8284191" y="3229425"/>
            <a:ext cx="2279176" cy="11191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Disponibilidade de substrato</a:t>
            </a:r>
          </a:p>
        </p:txBody>
      </p:sp>
      <p:sp>
        <p:nvSpPr>
          <p:cNvPr id="8" name="Retângulo 7">
            <a:extLst>
              <a:ext uri="{FF2B5EF4-FFF2-40B4-BE49-F238E27FC236}">
                <a16:creationId xmlns:a16="http://schemas.microsoft.com/office/drawing/2014/main" id="{EA89BB07-7BCC-48CC-8C38-F4485E2B65E0}"/>
              </a:ext>
            </a:extLst>
          </p:cNvPr>
          <p:cNvSpPr/>
          <p:nvPr/>
        </p:nvSpPr>
        <p:spPr>
          <a:xfrm>
            <a:off x="4896134" y="1417475"/>
            <a:ext cx="2279176" cy="11191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Temperatura</a:t>
            </a:r>
          </a:p>
        </p:txBody>
      </p:sp>
      <p:sp>
        <p:nvSpPr>
          <p:cNvPr id="9" name="Retângulo 8">
            <a:extLst>
              <a:ext uri="{FF2B5EF4-FFF2-40B4-BE49-F238E27FC236}">
                <a16:creationId xmlns:a16="http://schemas.microsoft.com/office/drawing/2014/main" id="{8177541F-3628-4DFC-B4A2-A241A07CE0F6}"/>
              </a:ext>
            </a:extLst>
          </p:cNvPr>
          <p:cNvSpPr/>
          <p:nvPr/>
        </p:nvSpPr>
        <p:spPr>
          <a:xfrm>
            <a:off x="4896134" y="5011431"/>
            <a:ext cx="2279176" cy="11191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Adição de N</a:t>
            </a:r>
          </a:p>
        </p:txBody>
      </p:sp>
      <p:sp>
        <p:nvSpPr>
          <p:cNvPr id="10" name="Retângulo 9">
            <a:extLst>
              <a:ext uri="{FF2B5EF4-FFF2-40B4-BE49-F238E27FC236}">
                <a16:creationId xmlns:a16="http://schemas.microsoft.com/office/drawing/2014/main" id="{CAFD55E5-C064-442E-9E0F-4583B723F443}"/>
              </a:ext>
            </a:extLst>
          </p:cNvPr>
          <p:cNvSpPr/>
          <p:nvPr/>
        </p:nvSpPr>
        <p:spPr>
          <a:xfrm>
            <a:off x="4896134" y="3229425"/>
            <a:ext cx="2279176" cy="11191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Manejo</a:t>
            </a:r>
          </a:p>
        </p:txBody>
      </p:sp>
      <p:pic>
        <p:nvPicPr>
          <p:cNvPr id="11" name="Picture 6" descr="Solo – SULPHURTEC">
            <a:extLst>
              <a:ext uri="{FF2B5EF4-FFF2-40B4-BE49-F238E27FC236}">
                <a16:creationId xmlns:a16="http://schemas.microsoft.com/office/drawing/2014/main" id="{B0F25F6D-D6BE-4117-A552-F59576C09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2649"/>
            <a:ext cx="12192000" cy="5625351"/>
          </a:xfrm>
          <a:prstGeom prst="rect">
            <a:avLst/>
          </a:prstGeom>
          <a:noFill/>
          <a:extLst>
            <a:ext uri="{909E8E84-426E-40DD-AFC4-6F175D3DCCD1}">
              <a14:hiddenFill xmlns:a14="http://schemas.microsoft.com/office/drawing/2010/main">
                <a:solidFill>
                  <a:srgbClr val="FFFFFF"/>
                </a:solidFill>
              </a14:hiddenFill>
            </a:ext>
          </a:extLst>
        </p:spPr>
      </p:pic>
      <p:sp>
        <p:nvSpPr>
          <p:cNvPr id="12" name="Elipse 11">
            <a:extLst>
              <a:ext uri="{FF2B5EF4-FFF2-40B4-BE49-F238E27FC236}">
                <a16:creationId xmlns:a16="http://schemas.microsoft.com/office/drawing/2014/main" id="{6AC3D7C4-A696-460D-A1DC-8986AE020C7F}"/>
              </a:ext>
            </a:extLst>
          </p:cNvPr>
          <p:cNvSpPr/>
          <p:nvPr/>
        </p:nvSpPr>
        <p:spPr>
          <a:xfrm>
            <a:off x="9071451" y="5216065"/>
            <a:ext cx="2983832" cy="15419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~30 Tg ano</a:t>
            </a:r>
            <a:r>
              <a:rPr lang="pt-BR" sz="2800" b="1" baseline="30000" dirty="0">
                <a:latin typeface="Arial" panose="020B0604020202020204" pitchFamily="34" charset="0"/>
                <a:cs typeface="Arial" panose="020B0604020202020204" pitchFamily="34" charset="0"/>
              </a:rPr>
              <a:t>-1</a:t>
            </a:r>
          </a:p>
        </p:txBody>
      </p:sp>
      <p:sp>
        <p:nvSpPr>
          <p:cNvPr id="14" name="Elipse 13">
            <a:extLst>
              <a:ext uri="{FF2B5EF4-FFF2-40B4-BE49-F238E27FC236}">
                <a16:creationId xmlns:a16="http://schemas.microsoft.com/office/drawing/2014/main" id="{90D58665-A0AC-49E0-B097-1535F44DFB4B}"/>
              </a:ext>
            </a:extLst>
          </p:cNvPr>
          <p:cNvSpPr/>
          <p:nvPr/>
        </p:nvSpPr>
        <p:spPr>
          <a:xfrm>
            <a:off x="1847296" y="4872723"/>
            <a:ext cx="3211175" cy="15419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panose="020B0604020202020204" pitchFamily="34" charset="0"/>
                <a:cs typeface="Arial" panose="020B0604020202020204" pitchFamily="34" charset="0"/>
              </a:rPr>
              <a:t>-25% ou 7,6 Tg ano</a:t>
            </a:r>
            <a:r>
              <a:rPr lang="pt-BR" sz="2800" b="1" baseline="30000" dirty="0">
                <a:latin typeface="Arial" panose="020B0604020202020204" pitchFamily="34" charset="0"/>
                <a:cs typeface="Arial" panose="020B0604020202020204" pitchFamily="34" charset="0"/>
              </a:rPr>
              <a:t>-1</a:t>
            </a:r>
          </a:p>
        </p:txBody>
      </p:sp>
      <p:sp>
        <p:nvSpPr>
          <p:cNvPr id="15" name="Seta: para Cima 14">
            <a:extLst>
              <a:ext uri="{FF2B5EF4-FFF2-40B4-BE49-F238E27FC236}">
                <a16:creationId xmlns:a16="http://schemas.microsoft.com/office/drawing/2014/main" id="{4D0004FC-DFCC-4942-A427-C9281C1C2A92}"/>
              </a:ext>
            </a:extLst>
          </p:cNvPr>
          <p:cNvSpPr/>
          <p:nvPr/>
        </p:nvSpPr>
        <p:spPr>
          <a:xfrm>
            <a:off x="2581044" y="1671978"/>
            <a:ext cx="286123" cy="236337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Cima 15">
            <a:extLst>
              <a:ext uri="{FF2B5EF4-FFF2-40B4-BE49-F238E27FC236}">
                <a16:creationId xmlns:a16="http://schemas.microsoft.com/office/drawing/2014/main" id="{3461C72B-9CCC-4B8A-8508-6CD28E0D7BCD}"/>
              </a:ext>
            </a:extLst>
          </p:cNvPr>
          <p:cNvSpPr/>
          <p:nvPr/>
        </p:nvSpPr>
        <p:spPr>
          <a:xfrm>
            <a:off x="4323888" y="1671978"/>
            <a:ext cx="286123" cy="236337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179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8FC7640-A37D-4033-AFD7-BC2E2B84869D}"/>
              </a:ext>
            </a:extLst>
          </p:cNvPr>
          <p:cNvSpPr>
            <a:spLocks noGrp="1"/>
          </p:cNvSpPr>
          <p:nvPr>
            <p:ph idx="1"/>
          </p:nvPr>
        </p:nvSpPr>
        <p:spPr/>
        <p:txBody>
          <a:bodyPr/>
          <a:lstStyle/>
          <a:p>
            <a:endParaRPr lang="pt-BR" dirty="0"/>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Potencial global de mitigação</a:t>
            </a:r>
          </a:p>
        </p:txBody>
      </p:sp>
      <p:pic>
        <p:nvPicPr>
          <p:cNvPr id="5" name="Imagem 4">
            <a:extLst>
              <a:ext uri="{FF2B5EF4-FFF2-40B4-BE49-F238E27FC236}">
                <a16:creationId xmlns:a16="http://schemas.microsoft.com/office/drawing/2014/main" id="{E6D6E958-8E28-4510-8420-1CD81694D2E5}"/>
              </a:ext>
            </a:extLst>
          </p:cNvPr>
          <p:cNvPicPr>
            <a:picLocks noChangeAspect="1"/>
          </p:cNvPicPr>
          <p:nvPr/>
        </p:nvPicPr>
        <p:blipFill rotWithShape="1">
          <a:blip r:embed="rId3"/>
          <a:srcRect l="23843" t="22886" r="25448" b="16850"/>
          <a:stretch/>
        </p:blipFill>
        <p:spPr>
          <a:xfrm>
            <a:off x="316173" y="1370454"/>
            <a:ext cx="7874758" cy="5261680"/>
          </a:xfrm>
          <a:prstGeom prst="rect">
            <a:avLst/>
          </a:prstGeom>
        </p:spPr>
      </p:pic>
      <p:sp>
        <p:nvSpPr>
          <p:cNvPr id="6" name="Espaço Reservado para Conteúdo 2">
            <a:extLst>
              <a:ext uri="{FF2B5EF4-FFF2-40B4-BE49-F238E27FC236}">
                <a16:creationId xmlns:a16="http://schemas.microsoft.com/office/drawing/2014/main" id="{8785BB53-DAC2-4741-BD92-C446B2B55CA5}"/>
              </a:ext>
            </a:extLst>
          </p:cNvPr>
          <p:cNvSpPr txBox="1">
            <a:spLocks/>
          </p:cNvSpPr>
          <p:nvPr/>
        </p:nvSpPr>
        <p:spPr>
          <a:xfrm>
            <a:off x="7306629" y="1367586"/>
            <a:ext cx="4732970" cy="3098746"/>
          </a:xfrm>
          <a:prstGeom prst="rect">
            <a:avLst/>
          </a:prstGeom>
          <a:solidFill>
            <a:schemeClr val="accent6"/>
          </a:solidFill>
          <a:ln>
            <a:solidFill>
              <a:schemeClr val="accent6">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pt-BR" dirty="0">
                <a:latin typeface="Arial" panose="020B0604020202020204" pitchFamily="34" charset="0"/>
                <a:cs typeface="Arial" panose="020B0604020202020204" pitchFamily="34" charset="0"/>
              </a:rPr>
              <a:t>5,3 </a:t>
            </a:r>
            <a:r>
              <a:rPr lang="pt-BR" dirty="0" err="1">
                <a:latin typeface="Arial" panose="020B0604020202020204" pitchFamily="34" charset="0"/>
                <a:cs typeface="Arial" panose="020B0604020202020204" pitchFamily="34" charset="0"/>
              </a:rPr>
              <a:t>Pg</a:t>
            </a:r>
            <a:r>
              <a:rPr lang="pt-BR" dirty="0">
                <a:latin typeface="Arial" panose="020B0604020202020204" pitchFamily="34" charset="0"/>
                <a:cs typeface="Arial" panose="020B0604020202020204" pitchFamily="34" charset="0"/>
              </a:rPr>
              <a:t> CO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t>
            </a:r>
            <a:r>
              <a:rPr lang="pt-BR" dirty="0" err="1">
                <a:latin typeface="Arial" panose="020B0604020202020204" pitchFamily="34" charset="0"/>
                <a:cs typeface="Arial" panose="020B0604020202020204" pitchFamily="34" charset="0"/>
              </a:rPr>
              <a:t>eq</a:t>
            </a:r>
            <a:r>
              <a:rPr lang="pt-BR" dirty="0">
                <a:latin typeface="Arial" panose="020B0604020202020204" pitchFamily="34" charset="0"/>
                <a:cs typeface="Arial" panose="020B0604020202020204" pitchFamily="34" charset="0"/>
              </a:rPr>
              <a:t>) ano</a:t>
            </a:r>
            <a:r>
              <a:rPr lang="pt-BR" baseline="30000" dirty="0">
                <a:latin typeface="Arial" panose="020B0604020202020204" pitchFamily="34" charset="0"/>
                <a:cs typeface="Arial" panose="020B0604020202020204" pitchFamily="34" charset="0"/>
              </a:rPr>
              <a:t>-1</a:t>
            </a:r>
            <a:r>
              <a:rPr lang="pt-BR" dirty="0">
                <a:latin typeface="Arial" panose="020B0604020202020204" pitchFamily="34" charset="0"/>
                <a:cs typeface="Arial" panose="020B0604020202020204" pitchFamily="34" charset="0"/>
              </a:rPr>
              <a:t> (Sem restrições financeiras)</a:t>
            </a:r>
          </a:p>
          <a:p>
            <a:pPr marL="0" indent="0" algn="ctr">
              <a:lnSpc>
                <a:spcPct val="100000"/>
              </a:lnSpc>
              <a:buNone/>
            </a:pPr>
            <a:endParaRPr lang="pt-BR" baseline="30000" dirty="0">
              <a:latin typeface="Arial" panose="020B0604020202020204" pitchFamily="34" charset="0"/>
              <a:cs typeface="Arial" panose="020B0604020202020204" pitchFamily="34" charset="0"/>
            </a:endParaRPr>
          </a:p>
          <a:p>
            <a:pPr marL="0" indent="0" algn="ctr">
              <a:lnSpc>
                <a:spcPct val="100000"/>
              </a:lnSpc>
              <a:buNone/>
            </a:pPr>
            <a:r>
              <a:rPr lang="pt-BR" dirty="0">
                <a:latin typeface="Arial" panose="020B0604020202020204" pitchFamily="34" charset="0"/>
                <a:cs typeface="Arial" panose="020B0604020202020204" pitchFamily="34" charset="0"/>
              </a:rPr>
              <a:t>1,5 </a:t>
            </a:r>
            <a:r>
              <a:rPr lang="pt-BR" dirty="0" err="1">
                <a:latin typeface="Arial" panose="020B0604020202020204" pitchFamily="34" charset="0"/>
                <a:cs typeface="Arial" panose="020B0604020202020204" pitchFamily="34" charset="0"/>
              </a:rPr>
              <a:t>Pg</a:t>
            </a:r>
            <a:r>
              <a:rPr lang="pt-BR" dirty="0">
                <a:latin typeface="Arial" panose="020B0604020202020204" pitchFamily="34" charset="0"/>
                <a:cs typeface="Arial" panose="020B0604020202020204" pitchFamily="34" charset="0"/>
              </a:rPr>
              <a:t> CO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t>
            </a:r>
            <a:r>
              <a:rPr lang="pt-BR" dirty="0" err="1">
                <a:latin typeface="Arial" panose="020B0604020202020204" pitchFamily="34" charset="0"/>
                <a:cs typeface="Arial" panose="020B0604020202020204" pitchFamily="34" charset="0"/>
              </a:rPr>
              <a:t>eq</a:t>
            </a:r>
            <a:r>
              <a:rPr lang="pt-BR" dirty="0">
                <a:latin typeface="Arial" panose="020B0604020202020204" pitchFamily="34" charset="0"/>
                <a:cs typeface="Arial" panose="020B0604020202020204" pitchFamily="34" charset="0"/>
              </a:rPr>
              <a:t>) ano</a:t>
            </a:r>
            <a:r>
              <a:rPr lang="pt-BR" baseline="30000" dirty="0">
                <a:latin typeface="Arial" panose="020B0604020202020204" pitchFamily="34" charset="0"/>
                <a:cs typeface="Arial" panose="020B0604020202020204" pitchFamily="34" charset="0"/>
              </a:rPr>
              <a:t>-1 </a:t>
            </a:r>
            <a:r>
              <a:rPr lang="pt-BR" dirty="0">
                <a:latin typeface="Arial" panose="020B0604020202020204" pitchFamily="34" charset="0"/>
                <a:cs typeface="Arial" panose="020B0604020202020204" pitchFamily="34" charset="0"/>
              </a:rPr>
              <a:t>(US$ 20 por Mg CO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t>
            </a:r>
            <a:r>
              <a:rPr lang="pt-BR" dirty="0" err="1">
                <a:latin typeface="Arial" panose="020B0604020202020204" pitchFamily="34" charset="0"/>
                <a:cs typeface="Arial" panose="020B0604020202020204" pitchFamily="34" charset="0"/>
              </a:rPr>
              <a:t>eq</a:t>
            </a:r>
            <a:r>
              <a:rPr lang="pt-BR" dirty="0">
                <a:latin typeface="Arial" panose="020B0604020202020204" pitchFamily="34" charset="0"/>
                <a:cs typeface="Arial" panose="020B0604020202020204" pitchFamily="34" charset="0"/>
              </a:rPr>
              <a:t>) </a:t>
            </a:r>
            <a:endParaRPr lang="pt-BR" baseline="30000" dirty="0">
              <a:latin typeface="Arial" panose="020B0604020202020204" pitchFamily="34" charset="0"/>
              <a:cs typeface="Arial" panose="020B0604020202020204" pitchFamily="34" charset="0"/>
            </a:endParaRPr>
          </a:p>
        </p:txBody>
      </p:sp>
      <p:sp>
        <p:nvSpPr>
          <p:cNvPr id="7" name="Elipse 6">
            <a:extLst>
              <a:ext uri="{FF2B5EF4-FFF2-40B4-BE49-F238E27FC236}">
                <a16:creationId xmlns:a16="http://schemas.microsoft.com/office/drawing/2014/main" id="{08D5C293-E2E2-430F-9ADC-74E2C58BCB02}"/>
              </a:ext>
            </a:extLst>
          </p:cNvPr>
          <p:cNvSpPr/>
          <p:nvPr/>
        </p:nvSpPr>
        <p:spPr>
          <a:xfrm>
            <a:off x="8365059" y="4862587"/>
            <a:ext cx="3510768" cy="15419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latin typeface="Arial" panose="020B0604020202020204" pitchFamily="34" charset="0"/>
                <a:cs typeface="Arial" panose="020B0604020202020204" pitchFamily="34" charset="0"/>
              </a:rPr>
              <a:t>~8 </a:t>
            </a:r>
            <a:r>
              <a:rPr lang="pt-BR" sz="2800" b="1" dirty="0" err="1">
                <a:solidFill>
                  <a:schemeClr val="tx1"/>
                </a:solidFill>
                <a:latin typeface="Arial" panose="020B0604020202020204" pitchFamily="34" charset="0"/>
                <a:cs typeface="Arial" panose="020B0604020202020204" pitchFamily="34" charset="0"/>
              </a:rPr>
              <a:t>Pg</a:t>
            </a:r>
            <a:r>
              <a:rPr lang="pt-BR" sz="2800" b="1" dirty="0">
                <a:solidFill>
                  <a:schemeClr val="tx1"/>
                </a:solidFill>
                <a:latin typeface="Arial" panose="020B0604020202020204" pitchFamily="34" charset="0"/>
                <a:cs typeface="Arial" panose="020B0604020202020204" pitchFamily="34" charset="0"/>
              </a:rPr>
              <a:t> CO</a:t>
            </a:r>
            <a:r>
              <a:rPr lang="pt-BR" sz="2800" b="1" baseline="-25000" dirty="0">
                <a:solidFill>
                  <a:schemeClr val="tx1"/>
                </a:solidFill>
                <a:latin typeface="Arial" panose="020B0604020202020204" pitchFamily="34" charset="0"/>
                <a:cs typeface="Arial" panose="020B0604020202020204" pitchFamily="34" charset="0"/>
              </a:rPr>
              <a:t>2</a:t>
            </a:r>
            <a:r>
              <a:rPr lang="pt-BR" sz="2800" b="1" dirty="0">
                <a:solidFill>
                  <a:schemeClr val="tx1"/>
                </a:solidFill>
                <a:latin typeface="Arial" panose="020B0604020202020204" pitchFamily="34" charset="0"/>
                <a:cs typeface="Arial" panose="020B0604020202020204" pitchFamily="34" charset="0"/>
              </a:rPr>
              <a:t>(</a:t>
            </a:r>
            <a:r>
              <a:rPr lang="pt-BR" sz="2800" b="1" dirty="0" err="1">
                <a:solidFill>
                  <a:schemeClr val="tx1"/>
                </a:solidFill>
                <a:latin typeface="Arial" panose="020B0604020202020204" pitchFamily="34" charset="0"/>
                <a:cs typeface="Arial" panose="020B0604020202020204" pitchFamily="34" charset="0"/>
              </a:rPr>
              <a:t>eq</a:t>
            </a:r>
            <a:r>
              <a:rPr lang="pt-BR" sz="2800" b="1" dirty="0">
                <a:solidFill>
                  <a:schemeClr val="tx1"/>
                </a:solidFill>
                <a:latin typeface="Arial" panose="020B0604020202020204" pitchFamily="34" charset="0"/>
                <a:cs typeface="Arial" panose="020B0604020202020204" pitchFamily="34" charset="0"/>
              </a:rPr>
              <a:t>) ano</a:t>
            </a:r>
            <a:r>
              <a:rPr lang="pt-BR" sz="2800" b="1" baseline="30000"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8606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ço Reservado para Conteúdo 2">
            <a:extLst>
              <a:ext uri="{FF2B5EF4-FFF2-40B4-BE49-F238E27FC236}">
                <a16:creationId xmlns:a16="http://schemas.microsoft.com/office/drawing/2014/main" id="{671789AA-79D7-4779-92E1-DF78860DADB6}"/>
              </a:ext>
            </a:extLst>
          </p:cNvPr>
          <p:cNvSpPr txBox="1">
            <a:spLocks/>
          </p:cNvSpPr>
          <p:nvPr/>
        </p:nvSpPr>
        <p:spPr>
          <a:xfrm>
            <a:off x="222097" y="1479390"/>
            <a:ext cx="11969903" cy="6644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latin typeface="Arial" panose="020B0604020202020204" pitchFamily="34" charset="0"/>
                <a:cs typeface="Arial" panose="020B0604020202020204" pitchFamily="34" charset="0"/>
              </a:rPr>
              <a:t>Agropecuária = Escala global</a:t>
            </a:r>
          </a:p>
          <a:p>
            <a:endParaRPr lang="pt-BR" dirty="0"/>
          </a:p>
          <a:p>
            <a:endParaRPr lang="pt-BR" sz="2000" dirty="0"/>
          </a:p>
          <a:p>
            <a:endParaRPr lang="pt-BR" sz="2000" dirty="0"/>
          </a:p>
          <a:p>
            <a:endParaRPr lang="pt-BR" sz="2000" dirty="0"/>
          </a:p>
          <a:p>
            <a:endParaRPr lang="pt-BR" sz="2000" dirty="0"/>
          </a:p>
          <a:p>
            <a:r>
              <a:rPr lang="pt-BR" sz="2400" dirty="0">
                <a:latin typeface="Arial" panose="020B0604020202020204" pitchFamily="34" charset="0"/>
                <a:cs typeface="Arial" panose="020B0604020202020204" pitchFamily="34" charset="0"/>
              </a:rPr>
              <a:t>Políticas de mitigação: </a:t>
            </a:r>
          </a:p>
          <a:p>
            <a:pPr lvl="1"/>
            <a:r>
              <a:rPr lang="pt-BR" i="1" dirty="0" err="1">
                <a:latin typeface="Arial" panose="020B0604020202020204" pitchFamily="34" charset="0"/>
                <a:cs typeface="Arial" panose="020B0604020202020204" pitchFamily="34" charset="0"/>
              </a:rPr>
              <a:t>Cap</a:t>
            </a:r>
            <a:r>
              <a:rPr lang="pt-BR" i="1" dirty="0">
                <a:latin typeface="Arial" panose="020B0604020202020204" pitchFamily="34" charset="0"/>
                <a:cs typeface="Arial" panose="020B0604020202020204" pitchFamily="34" charset="0"/>
              </a:rPr>
              <a:t>-</a:t>
            </a:r>
            <a:r>
              <a:rPr lang="pt-BR" i="1" dirty="0" err="1">
                <a:latin typeface="Arial" panose="020B0604020202020204" pitchFamily="34" charset="0"/>
                <a:cs typeface="Arial" panose="020B0604020202020204" pitchFamily="34" charset="0"/>
              </a:rPr>
              <a:t>and</a:t>
            </a:r>
            <a:r>
              <a:rPr lang="pt-BR" i="1" dirty="0">
                <a:latin typeface="Arial" panose="020B0604020202020204" pitchFamily="34" charset="0"/>
                <a:cs typeface="Arial" panose="020B0604020202020204" pitchFamily="34" charset="0"/>
              </a:rPr>
              <a:t>-trade</a:t>
            </a:r>
            <a:endParaRPr lang="pt-BR" dirty="0">
              <a:latin typeface="Arial" panose="020B0604020202020204" pitchFamily="34" charset="0"/>
              <a:cs typeface="Arial" panose="020B0604020202020204" pitchFamily="34" charset="0"/>
            </a:endParaRPr>
          </a:p>
          <a:p>
            <a:pPr lvl="1"/>
            <a:r>
              <a:rPr lang="pt-BR" i="1" dirty="0">
                <a:latin typeface="Arial" panose="020B0604020202020204" pitchFamily="34" charset="0"/>
                <a:cs typeface="Arial" panose="020B0604020202020204" pitchFamily="34" charset="0"/>
              </a:rPr>
              <a:t>Green </a:t>
            </a:r>
            <a:r>
              <a:rPr lang="pt-BR" i="1" dirty="0" err="1">
                <a:latin typeface="Arial" panose="020B0604020202020204" pitchFamily="34" charset="0"/>
                <a:cs typeface="Arial" panose="020B0604020202020204" pitchFamily="34" charset="0"/>
              </a:rPr>
              <a:t>labelling</a:t>
            </a:r>
            <a:endParaRPr lang="pt-BR" dirty="0">
              <a:latin typeface="Arial" panose="020B0604020202020204" pitchFamily="34" charset="0"/>
              <a:cs typeface="Arial" panose="020B0604020202020204" pitchFamily="34" charset="0"/>
            </a:endParaRPr>
          </a:p>
          <a:p>
            <a:pPr lvl="1"/>
            <a:r>
              <a:rPr lang="pt-BR" dirty="0">
                <a:latin typeface="Arial" panose="020B0604020202020204" pitchFamily="34" charset="0"/>
                <a:cs typeface="Arial" panose="020B0604020202020204" pitchFamily="34" charset="0"/>
              </a:rPr>
              <a:t>Taxação</a:t>
            </a:r>
          </a:p>
          <a:p>
            <a:pPr lvl="1"/>
            <a:r>
              <a:rPr lang="pt-BR" dirty="0">
                <a:latin typeface="Arial" panose="020B0604020202020204" pitchFamily="34" charset="0"/>
                <a:cs typeface="Arial" panose="020B0604020202020204" pitchFamily="34" charset="0"/>
              </a:rPr>
              <a:t>Subsídios</a:t>
            </a:r>
          </a:p>
          <a:p>
            <a:r>
              <a:rPr lang="pt-BR" sz="2400" dirty="0">
                <a:latin typeface="Arial" panose="020B0604020202020204" pitchFamily="34" charset="0"/>
                <a:cs typeface="Arial" panose="020B0604020202020204" pitchFamily="34" charset="0"/>
              </a:rPr>
              <a:t>Monitoramento: avaliações diretas </a:t>
            </a:r>
            <a:r>
              <a:rPr lang="pt-BR" sz="2400" i="1" dirty="0">
                <a:latin typeface="Arial" panose="020B0604020202020204" pitchFamily="34" charset="0"/>
                <a:cs typeface="Arial" panose="020B0604020202020204" pitchFamily="34" charset="0"/>
              </a:rPr>
              <a:t>vs</a:t>
            </a:r>
            <a:r>
              <a:rPr lang="pt-BR" sz="2400" dirty="0">
                <a:latin typeface="Arial" panose="020B0604020202020204" pitchFamily="34" charset="0"/>
                <a:cs typeface="Arial" panose="020B0604020202020204" pitchFamily="34" charset="0"/>
              </a:rPr>
              <a:t> modelos</a:t>
            </a:r>
          </a:p>
          <a:p>
            <a:endParaRPr lang="pt-BR" sz="1600" dirty="0"/>
          </a:p>
        </p:txBody>
      </p:sp>
      <p:grpSp>
        <p:nvGrpSpPr>
          <p:cNvPr id="92" name="Agrupar 91">
            <a:extLst>
              <a:ext uri="{FF2B5EF4-FFF2-40B4-BE49-F238E27FC236}">
                <a16:creationId xmlns:a16="http://schemas.microsoft.com/office/drawing/2014/main" id="{47FAA900-24A0-4BAA-86E7-9432277D9AA7}"/>
              </a:ext>
            </a:extLst>
          </p:cNvPr>
          <p:cNvGrpSpPr/>
          <p:nvPr/>
        </p:nvGrpSpPr>
        <p:grpSpPr>
          <a:xfrm>
            <a:off x="331199" y="2244593"/>
            <a:ext cx="3283501" cy="1362949"/>
            <a:chOff x="327522" y="1363351"/>
            <a:chExt cx="3283501" cy="1362949"/>
          </a:xfrm>
        </p:grpSpPr>
        <p:grpSp>
          <p:nvGrpSpPr>
            <p:cNvPr id="60" name="Agrupar 59">
              <a:extLst>
                <a:ext uri="{FF2B5EF4-FFF2-40B4-BE49-F238E27FC236}">
                  <a16:creationId xmlns:a16="http://schemas.microsoft.com/office/drawing/2014/main" id="{EE634A9E-C38B-4FFF-8838-03259D038074}"/>
                </a:ext>
              </a:extLst>
            </p:cNvPr>
            <p:cNvGrpSpPr/>
            <p:nvPr/>
          </p:nvGrpSpPr>
          <p:grpSpPr>
            <a:xfrm>
              <a:off x="2308998" y="1419847"/>
              <a:ext cx="1302025" cy="1213806"/>
              <a:chOff x="3212012" y="1887339"/>
              <a:chExt cx="1302025" cy="1213806"/>
            </a:xfrm>
          </p:grpSpPr>
          <p:sp>
            <p:nvSpPr>
              <p:cNvPr id="44" name="Retângulo 43">
                <a:extLst>
                  <a:ext uri="{FF2B5EF4-FFF2-40B4-BE49-F238E27FC236}">
                    <a16:creationId xmlns:a16="http://schemas.microsoft.com/office/drawing/2014/main" id="{BADC8D61-76B7-4E3B-BFC9-5C75A78F89DF}"/>
                  </a:ext>
                </a:extLst>
              </p:cNvPr>
              <p:cNvSpPr/>
              <p:nvPr/>
            </p:nvSpPr>
            <p:spPr>
              <a:xfrm>
                <a:off x="3212012" y="1887339"/>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a:extLst>
                  <a:ext uri="{FF2B5EF4-FFF2-40B4-BE49-F238E27FC236}">
                    <a16:creationId xmlns:a16="http://schemas.microsoft.com/office/drawing/2014/main" id="{487D89CD-927C-499A-BA48-9131BB1F03D2}"/>
                  </a:ext>
                </a:extLst>
              </p:cNvPr>
              <p:cNvSpPr/>
              <p:nvPr/>
            </p:nvSpPr>
            <p:spPr>
              <a:xfrm>
                <a:off x="4334037" y="2601967"/>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2E40AC5C-52EA-4E1C-B85C-63CA6D48BA23}"/>
                  </a:ext>
                </a:extLst>
              </p:cNvPr>
              <p:cNvSpPr/>
              <p:nvPr/>
            </p:nvSpPr>
            <p:spPr>
              <a:xfrm>
                <a:off x="3578091" y="2240459"/>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Retângulo 46">
                <a:extLst>
                  <a:ext uri="{FF2B5EF4-FFF2-40B4-BE49-F238E27FC236}">
                    <a16:creationId xmlns:a16="http://schemas.microsoft.com/office/drawing/2014/main" id="{8FA2CBB7-D9F8-4FFC-9DC1-697FB82F138E}"/>
                  </a:ext>
                </a:extLst>
              </p:cNvPr>
              <p:cNvSpPr/>
              <p:nvPr/>
            </p:nvSpPr>
            <p:spPr>
              <a:xfrm>
                <a:off x="3578091" y="2593579"/>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47">
                <a:extLst>
                  <a:ext uri="{FF2B5EF4-FFF2-40B4-BE49-F238E27FC236}">
                    <a16:creationId xmlns:a16="http://schemas.microsoft.com/office/drawing/2014/main" id="{262D0F8F-F969-4977-BB60-838709092845}"/>
                  </a:ext>
                </a:extLst>
              </p:cNvPr>
              <p:cNvSpPr/>
              <p:nvPr/>
            </p:nvSpPr>
            <p:spPr>
              <a:xfrm>
                <a:off x="3951343" y="2919694"/>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a:extLst>
                  <a:ext uri="{FF2B5EF4-FFF2-40B4-BE49-F238E27FC236}">
                    <a16:creationId xmlns:a16="http://schemas.microsoft.com/office/drawing/2014/main" id="{1A122350-ABAF-47F5-9D72-391FC246D86B}"/>
                  </a:ext>
                </a:extLst>
              </p:cNvPr>
              <p:cNvSpPr/>
              <p:nvPr/>
            </p:nvSpPr>
            <p:spPr>
              <a:xfrm>
                <a:off x="4334037" y="1898891"/>
                <a:ext cx="180000" cy="1800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Retângulo 49">
                <a:extLst>
                  <a:ext uri="{FF2B5EF4-FFF2-40B4-BE49-F238E27FC236}">
                    <a16:creationId xmlns:a16="http://schemas.microsoft.com/office/drawing/2014/main" id="{CF846ADF-50B4-4F17-B880-75FDB6E64E33}"/>
                  </a:ext>
                </a:extLst>
              </p:cNvPr>
              <p:cNvSpPr/>
              <p:nvPr/>
            </p:nvSpPr>
            <p:spPr>
              <a:xfrm>
                <a:off x="3212012" y="2250429"/>
                <a:ext cx="180000" cy="180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a:extLst>
                  <a:ext uri="{FF2B5EF4-FFF2-40B4-BE49-F238E27FC236}">
                    <a16:creationId xmlns:a16="http://schemas.microsoft.com/office/drawing/2014/main" id="{82A83284-A932-4770-BDC0-B3ACE895915C}"/>
                  </a:ext>
                </a:extLst>
              </p:cNvPr>
              <p:cNvSpPr/>
              <p:nvPr/>
            </p:nvSpPr>
            <p:spPr>
              <a:xfrm>
                <a:off x="3951343" y="1887339"/>
                <a:ext cx="180000" cy="180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Retângulo 51">
                <a:extLst>
                  <a:ext uri="{FF2B5EF4-FFF2-40B4-BE49-F238E27FC236}">
                    <a16:creationId xmlns:a16="http://schemas.microsoft.com/office/drawing/2014/main" id="{FD266BB4-969C-4174-9930-80244DE754C7}"/>
                  </a:ext>
                </a:extLst>
              </p:cNvPr>
              <p:cNvSpPr/>
              <p:nvPr/>
            </p:nvSpPr>
            <p:spPr>
              <a:xfrm>
                <a:off x="4334037" y="2250429"/>
                <a:ext cx="180000" cy="180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52">
                <a:extLst>
                  <a:ext uri="{FF2B5EF4-FFF2-40B4-BE49-F238E27FC236}">
                    <a16:creationId xmlns:a16="http://schemas.microsoft.com/office/drawing/2014/main" id="{AF84F6C3-29D0-4BEF-973F-6B613BFE937C}"/>
                  </a:ext>
                </a:extLst>
              </p:cNvPr>
              <p:cNvSpPr/>
              <p:nvPr/>
            </p:nvSpPr>
            <p:spPr>
              <a:xfrm>
                <a:off x="3951343" y="2235756"/>
                <a:ext cx="180000" cy="180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a:extLst>
                  <a:ext uri="{FF2B5EF4-FFF2-40B4-BE49-F238E27FC236}">
                    <a16:creationId xmlns:a16="http://schemas.microsoft.com/office/drawing/2014/main" id="{2E28C22B-2CF9-43FD-88D4-61ADA422BD84}"/>
                  </a:ext>
                </a:extLst>
              </p:cNvPr>
              <p:cNvSpPr/>
              <p:nvPr/>
            </p:nvSpPr>
            <p:spPr>
              <a:xfrm>
                <a:off x="3212012" y="2584174"/>
                <a:ext cx="180000" cy="180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tângulo 54">
                <a:extLst>
                  <a:ext uri="{FF2B5EF4-FFF2-40B4-BE49-F238E27FC236}">
                    <a16:creationId xmlns:a16="http://schemas.microsoft.com/office/drawing/2014/main" id="{003AB4F6-3F90-498D-B0C7-A42EDCCEB43D}"/>
                  </a:ext>
                </a:extLst>
              </p:cNvPr>
              <p:cNvSpPr/>
              <p:nvPr/>
            </p:nvSpPr>
            <p:spPr>
              <a:xfrm>
                <a:off x="3951343" y="2593579"/>
                <a:ext cx="180000" cy="18000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a:extLst>
                  <a:ext uri="{FF2B5EF4-FFF2-40B4-BE49-F238E27FC236}">
                    <a16:creationId xmlns:a16="http://schemas.microsoft.com/office/drawing/2014/main" id="{E2312640-77B6-4E75-AB29-0340717BD62A}"/>
                  </a:ext>
                </a:extLst>
              </p:cNvPr>
              <p:cNvSpPr/>
              <p:nvPr/>
            </p:nvSpPr>
            <p:spPr>
              <a:xfrm>
                <a:off x="3212012" y="2919694"/>
                <a:ext cx="180000" cy="18000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4C48355A-9191-4BBB-89D7-0BF0269552F9}"/>
                  </a:ext>
                </a:extLst>
              </p:cNvPr>
              <p:cNvSpPr/>
              <p:nvPr/>
            </p:nvSpPr>
            <p:spPr>
              <a:xfrm>
                <a:off x="3578091" y="2921145"/>
                <a:ext cx="180000" cy="1800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a:extLst>
                  <a:ext uri="{FF2B5EF4-FFF2-40B4-BE49-F238E27FC236}">
                    <a16:creationId xmlns:a16="http://schemas.microsoft.com/office/drawing/2014/main" id="{26765C4B-8D22-4EC4-B50C-26B5A83284E3}"/>
                  </a:ext>
                </a:extLst>
              </p:cNvPr>
              <p:cNvSpPr/>
              <p:nvPr/>
            </p:nvSpPr>
            <p:spPr>
              <a:xfrm>
                <a:off x="3568649" y="1898891"/>
                <a:ext cx="180000" cy="1800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a:extLst>
                  <a:ext uri="{FF2B5EF4-FFF2-40B4-BE49-F238E27FC236}">
                    <a16:creationId xmlns:a16="http://schemas.microsoft.com/office/drawing/2014/main" id="{CC260A80-827C-41BB-82D9-7BD492E30783}"/>
                  </a:ext>
                </a:extLst>
              </p:cNvPr>
              <p:cNvSpPr/>
              <p:nvPr/>
            </p:nvSpPr>
            <p:spPr>
              <a:xfrm>
                <a:off x="4334037" y="2919694"/>
                <a:ext cx="180000" cy="1800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65" name="Agrupar 64">
              <a:extLst>
                <a:ext uri="{FF2B5EF4-FFF2-40B4-BE49-F238E27FC236}">
                  <a16:creationId xmlns:a16="http://schemas.microsoft.com/office/drawing/2014/main" id="{CAAC4049-9AA5-4454-A1A0-EB1E856F6658}"/>
                </a:ext>
              </a:extLst>
            </p:cNvPr>
            <p:cNvGrpSpPr/>
            <p:nvPr/>
          </p:nvGrpSpPr>
          <p:grpSpPr>
            <a:xfrm>
              <a:off x="327522" y="1363351"/>
              <a:ext cx="1815047" cy="1362949"/>
              <a:chOff x="1039553" y="1639049"/>
              <a:chExt cx="1815047" cy="1362949"/>
            </a:xfrm>
          </p:grpSpPr>
          <p:pic>
            <p:nvPicPr>
              <p:cNvPr id="66" name="Imagem 65">
                <a:extLst>
                  <a:ext uri="{FF2B5EF4-FFF2-40B4-BE49-F238E27FC236}">
                    <a16:creationId xmlns:a16="http://schemas.microsoft.com/office/drawing/2014/main" id="{55175D3A-BA3D-4466-B35F-CE1B98FDB4A4}"/>
                  </a:ext>
                </a:extLst>
              </p:cNvPr>
              <p:cNvPicPr>
                <a:picLocks noChangeAspect="1"/>
              </p:cNvPicPr>
              <p:nvPr/>
            </p:nvPicPr>
            <p:blipFill>
              <a:blip r:embed="rId2"/>
              <a:stretch>
                <a:fillRect/>
              </a:stretch>
            </p:blipFill>
            <p:spPr>
              <a:xfrm>
                <a:off x="1039553" y="1664484"/>
                <a:ext cx="1372345" cy="1337514"/>
              </a:xfrm>
              <a:prstGeom prst="rect">
                <a:avLst/>
              </a:prstGeom>
            </p:spPr>
          </p:pic>
          <p:sp>
            <p:nvSpPr>
              <p:cNvPr id="67" name="Chave Esquerda 66">
                <a:extLst>
                  <a:ext uri="{FF2B5EF4-FFF2-40B4-BE49-F238E27FC236}">
                    <a16:creationId xmlns:a16="http://schemas.microsoft.com/office/drawing/2014/main" id="{73E29ED8-EBE4-4E6D-B214-93661CBDF9DB}"/>
                  </a:ext>
                </a:extLst>
              </p:cNvPr>
              <p:cNvSpPr/>
              <p:nvPr/>
            </p:nvSpPr>
            <p:spPr>
              <a:xfrm>
                <a:off x="2524020" y="1639049"/>
                <a:ext cx="330580" cy="1282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grpSp>
      <p:grpSp>
        <p:nvGrpSpPr>
          <p:cNvPr id="97" name="Agrupar 96">
            <a:extLst>
              <a:ext uri="{FF2B5EF4-FFF2-40B4-BE49-F238E27FC236}">
                <a16:creationId xmlns:a16="http://schemas.microsoft.com/office/drawing/2014/main" id="{2F10A774-28A6-417B-80B7-C20B0975A98A}"/>
              </a:ext>
            </a:extLst>
          </p:cNvPr>
          <p:cNvGrpSpPr/>
          <p:nvPr/>
        </p:nvGrpSpPr>
        <p:grpSpPr>
          <a:xfrm>
            <a:off x="3732733" y="1743585"/>
            <a:ext cx="7912358" cy="2444791"/>
            <a:chOff x="3691168" y="999774"/>
            <a:chExt cx="7912358" cy="2444791"/>
          </a:xfrm>
        </p:grpSpPr>
        <p:grpSp>
          <p:nvGrpSpPr>
            <p:cNvPr id="93" name="Agrupar 92">
              <a:extLst>
                <a:ext uri="{FF2B5EF4-FFF2-40B4-BE49-F238E27FC236}">
                  <a16:creationId xmlns:a16="http://schemas.microsoft.com/office/drawing/2014/main" id="{101942C4-4B35-4564-BDB8-00E6C8D339C0}"/>
                </a:ext>
              </a:extLst>
            </p:cNvPr>
            <p:cNvGrpSpPr/>
            <p:nvPr/>
          </p:nvGrpSpPr>
          <p:grpSpPr>
            <a:xfrm>
              <a:off x="4307904" y="999774"/>
              <a:ext cx="7295622" cy="2444791"/>
              <a:chOff x="3925761" y="822353"/>
              <a:chExt cx="7295622" cy="2444791"/>
            </a:xfrm>
          </p:grpSpPr>
          <p:pic>
            <p:nvPicPr>
              <p:cNvPr id="63" name="Imagem 62">
                <a:extLst>
                  <a:ext uri="{FF2B5EF4-FFF2-40B4-BE49-F238E27FC236}">
                    <a16:creationId xmlns:a16="http://schemas.microsoft.com/office/drawing/2014/main" id="{8D2D8A5F-3DCC-4FB8-BAC9-3FAE197E9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761" y="875728"/>
                <a:ext cx="3587124" cy="2391416"/>
              </a:xfrm>
              <a:prstGeom prst="rect">
                <a:avLst/>
              </a:prstGeom>
              <a:ln>
                <a:noFill/>
              </a:ln>
              <a:effectLst>
                <a:softEdge rad="112500"/>
              </a:effectLst>
            </p:spPr>
          </p:pic>
          <p:sp>
            <p:nvSpPr>
              <p:cNvPr id="69" name="Seta: para Baixo 68">
                <a:extLst>
                  <a:ext uri="{FF2B5EF4-FFF2-40B4-BE49-F238E27FC236}">
                    <a16:creationId xmlns:a16="http://schemas.microsoft.com/office/drawing/2014/main" id="{132BE40A-7CD2-48C7-8A5B-B22BC0D1D1D0}"/>
                  </a:ext>
                </a:extLst>
              </p:cNvPr>
              <p:cNvSpPr/>
              <p:nvPr/>
            </p:nvSpPr>
            <p:spPr>
              <a:xfrm rot="10800000">
                <a:off x="4444770" y="1309723"/>
                <a:ext cx="145704" cy="40491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Seta: para Baixo 69">
                <a:extLst>
                  <a:ext uri="{FF2B5EF4-FFF2-40B4-BE49-F238E27FC236}">
                    <a16:creationId xmlns:a16="http://schemas.microsoft.com/office/drawing/2014/main" id="{6454F795-5B4E-4E2A-AB1B-741F68BCC738}"/>
                  </a:ext>
                </a:extLst>
              </p:cNvPr>
              <p:cNvSpPr/>
              <p:nvPr/>
            </p:nvSpPr>
            <p:spPr>
              <a:xfrm rot="10800000">
                <a:off x="5019147" y="1850798"/>
                <a:ext cx="179098" cy="24341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Seta: para Baixo 70">
                <a:extLst>
                  <a:ext uri="{FF2B5EF4-FFF2-40B4-BE49-F238E27FC236}">
                    <a16:creationId xmlns:a16="http://schemas.microsoft.com/office/drawing/2014/main" id="{3CEF6778-D8D3-4270-B0FE-F0C04EA3D0A4}"/>
                  </a:ext>
                </a:extLst>
              </p:cNvPr>
              <p:cNvSpPr/>
              <p:nvPr/>
            </p:nvSpPr>
            <p:spPr>
              <a:xfrm rot="10800000">
                <a:off x="5916902" y="2452202"/>
                <a:ext cx="179098" cy="43737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Seta: para Baixo 71">
                <a:extLst>
                  <a:ext uri="{FF2B5EF4-FFF2-40B4-BE49-F238E27FC236}">
                    <a16:creationId xmlns:a16="http://schemas.microsoft.com/office/drawing/2014/main" id="{62178873-99D2-472E-9A27-DFD90EF85E09}"/>
                  </a:ext>
                </a:extLst>
              </p:cNvPr>
              <p:cNvSpPr/>
              <p:nvPr/>
            </p:nvSpPr>
            <p:spPr>
              <a:xfrm>
                <a:off x="6271161" y="1491075"/>
                <a:ext cx="145704" cy="11317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5" name="Imagem 84">
                <a:extLst>
                  <a:ext uri="{FF2B5EF4-FFF2-40B4-BE49-F238E27FC236}">
                    <a16:creationId xmlns:a16="http://schemas.microsoft.com/office/drawing/2014/main" id="{E37D79A8-A5C5-4D62-9A86-2A260100954E}"/>
                  </a:ext>
                </a:extLst>
              </p:cNvPr>
              <p:cNvPicPr>
                <a:picLocks noChangeAspect="1"/>
              </p:cNvPicPr>
              <p:nvPr/>
            </p:nvPicPr>
            <p:blipFill rotWithShape="1">
              <a:blip r:embed="rId4">
                <a:extLst>
                  <a:ext uri="{28A0092B-C50C-407E-A947-70E740481C1C}">
                    <a14:useLocalDpi xmlns:a14="http://schemas.microsoft.com/office/drawing/2010/main" val="0"/>
                  </a:ext>
                </a:extLst>
              </a:blip>
              <a:srcRect l="5632" t="6713" r="14221" b="15795"/>
              <a:stretch/>
            </p:blipFill>
            <p:spPr>
              <a:xfrm>
                <a:off x="7512885" y="822353"/>
                <a:ext cx="3708498" cy="2390400"/>
              </a:xfrm>
              <a:prstGeom prst="rect">
                <a:avLst/>
              </a:prstGeom>
              <a:ln>
                <a:noFill/>
              </a:ln>
              <a:effectLst>
                <a:softEdge rad="112500"/>
              </a:effectLst>
            </p:spPr>
          </p:pic>
          <p:sp>
            <p:nvSpPr>
              <p:cNvPr id="79" name="Seta: para Baixo 78">
                <a:extLst>
                  <a:ext uri="{FF2B5EF4-FFF2-40B4-BE49-F238E27FC236}">
                    <a16:creationId xmlns:a16="http://schemas.microsoft.com/office/drawing/2014/main" id="{2F5D76C2-1A4F-44FC-B7D3-CEAA894BAF1A}"/>
                  </a:ext>
                </a:extLst>
              </p:cNvPr>
              <p:cNvSpPr/>
              <p:nvPr/>
            </p:nvSpPr>
            <p:spPr>
              <a:xfrm rot="10800000">
                <a:off x="10148914" y="1728274"/>
                <a:ext cx="172259" cy="59195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Seta: para Baixo 79">
                <a:extLst>
                  <a:ext uri="{FF2B5EF4-FFF2-40B4-BE49-F238E27FC236}">
                    <a16:creationId xmlns:a16="http://schemas.microsoft.com/office/drawing/2014/main" id="{7AA194DD-686F-4488-860A-B018FE701564}"/>
                  </a:ext>
                </a:extLst>
              </p:cNvPr>
              <p:cNvSpPr/>
              <p:nvPr/>
            </p:nvSpPr>
            <p:spPr>
              <a:xfrm rot="10800000">
                <a:off x="8887960" y="1682807"/>
                <a:ext cx="172260" cy="59195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Seta: para Baixo 80">
                <a:extLst>
                  <a:ext uri="{FF2B5EF4-FFF2-40B4-BE49-F238E27FC236}">
                    <a16:creationId xmlns:a16="http://schemas.microsoft.com/office/drawing/2014/main" id="{FC431416-00F0-4E9F-8620-9292CB8618E4}"/>
                  </a:ext>
                </a:extLst>
              </p:cNvPr>
              <p:cNvSpPr/>
              <p:nvPr/>
            </p:nvSpPr>
            <p:spPr>
              <a:xfrm rot="10800000">
                <a:off x="8030199" y="2771142"/>
                <a:ext cx="113883" cy="19429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Seta: para Baixo 85">
                <a:extLst>
                  <a:ext uri="{FF2B5EF4-FFF2-40B4-BE49-F238E27FC236}">
                    <a16:creationId xmlns:a16="http://schemas.microsoft.com/office/drawing/2014/main" id="{4BDE6853-31A9-488B-9D8E-7E1B64A11370}"/>
                  </a:ext>
                </a:extLst>
              </p:cNvPr>
              <p:cNvSpPr/>
              <p:nvPr/>
            </p:nvSpPr>
            <p:spPr>
              <a:xfrm rot="10800000">
                <a:off x="8267343" y="1555029"/>
                <a:ext cx="172259" cy="81947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6" name="Chave Esquerda 95">
              <a:extLst>
                <a:ext uri="{FF2B5EF4-FFF2-40B4-BE49-F238E27FC236}">
                  <a16:creationId xmlns:a16="http://schemas.microsoft.com/office/drawing/2014/main" id="{867DA478-069F-4EAE-9484-015BE34AD69C}"/>
                </a:ext>
              </a:extLst>
            </p:cNvPr>
            <p:cNvSpPr/>
            <p:nvPr/>
          </p:nvSpPr>
          <p:spPr>
            <a:xfrm>
              <a:off x="3691168" y="1214650"/>
              <a:ext cx="442541" cy="2060813"/>
            </a:xfrm>
            <a:prstGeom prst="leftBrace">
              <a:avLst>
                <a:gd name="adj1" fmla="val 8333"/>
                <a:gd name="adj2" fmla="val 393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sp>
        <p:nvSpPr>
          <p:cNvPr id="40" name="Título 1">
            <a:extLst>
              <a:ext uri="{FF2B5EF4-FFF2-40B4-BE49-F238E27FC236}">
                <a16:creationId xmlns:a16="http://schemas.microsoft.com/office/drawing/2014/main" id="{F32C8D20-4081-4BE5-9296-AE5EFEC15DC9}"/>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Implementação de práticas “mitigadoras”</a:t>
            </a:r>
          </a:p>
        </p:txBody>
      </p:sp>
      <p:pic>
        <p:nvPicPr>
          <p:cNvPr id="1026" name="Picture 2" descr="Republic of Korea – Carbon Footprint International">
            <a:extLst>
              <a:ext uri="{FF2B5EF4-FFF2-40B4-BE49-F238E27FC236}">
                <a16:creationId xmlns:a16="http://schemas.microsoft.com/office/drawing/2014/main" id="{07FC69E4-57A7-4959-80D3-72F9B71C0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60" y="4433410"/>
            <a:ext cx="1336852" cy="89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6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ço Reservado para Conteúdo 2">
            <a:extLst>
              <a:ext uri="{FF2B5EF4-FFF2-40B4-BE49-F238E27FC236}">
                <a16:creationId xmlns:a16="http://schemas.microsoft.com/office/drawing/2014/main" id="{671789AA-79D7-4779-92E1-DF78860DADB6}"/>
              </a:ext>
            </a:extLst>
          </p:cNvPr>
          <p:cNvSpPr txBox="1">
            <a:spLocks/>
          </p:cNvSpPr>
          <p:nvPr/>
        </p:nvSpPr>
        <p:spPr>
          <a:xfrm>
            <a:off x="0" y="1103765"/>
            <a:ext cx="12129965" cy="56615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sz="1400" dirty="0"/>
          </a:p>
          <a:p>
            <a:r>
              <a:rPr lang="pt-BR" sz="1800" dirty="0">
                <a:latin typeface="Arial" panose="020B0604020202020204" pitchFamily="34" charset="0"/>
                <a:cs typeface="Arial" panose="020B0604020202020204" pitchFamily="34" charset="0"/>
              </a:rPr>
              <a:t>Modelos: quantificação das emissões f(localidade; condições ambientais; manejo)</a:t>
            </a:r>
          </a:p>
          <a:p>
            <a:pPr lvl="1"/>
            <a:r>
              <a:rPr lang="pt-BR" sz="1800" dirty="0">
                <a:latin typeface="Arial" panose="020B0604020202020204" pitchFamily="34" charset="0"/>
                <a:cs typeface="Arial" panose="020B0604020202020204" pitchFamily="34" charset="0"/>
              </a:rPr>
              <a:t>Empíricos </a:t>
            </a:r>
            <a:r>
              <a:rPr lang="pt-BR" sz="1800" i="1" dirty="0">
                <a:latin typeface="Arial" panose="020B0604020202020204" pitchFamily="34" charset="0"/>
                <a:cs typeface="Arial" panose="020B0604020202020204" pitchFamily="34" charset="0"/>
              </a:rPr>
              <a:t>vs </a:t>
            </a:r>
            <a:r>
              <a:rPr lang="pt-BR" sz="1800" dirty="0">
                <a:latin typeface="Arial" panose="020B0604020202020204" pitchFamily="34" charset="0"/>
                <a:cs typeface="Arial" panose="020B0604020202020204" pitchFamily="34" charset="0"/>
              </a:rPr>
              <a:t>mecanicistas (</a:t>
            </a:r>
            <a:r>
              <a:rPr lang="pt-BR" sz="1800" i="1" dirty="0" err="1">
                <a:latin typeface="Arial" panose="020B0604020202020204" pitchFamily="34" charset="0"/>
                <a:cs typeface="Arial" panose="020B0604020202020204" pitchFamily="34" charset="0"/>
              </a:rPr>
              <a:t>process-based</a:t>
            </a:r>
            <a:r>
              <a:rPr lang="pt-BR" sz="1800" dirty="0">
                <a:latin typeface="Arial" panose="020B0604020202020204" pitchFamily="34" charset="0"/>
                <a:cs typeface="Arial" panose="020B0604020202020204" pitchFamily="34" charset="0"/>
              </a:rPr>
              <a:t>)</a:t>
            </a:r>
          </a:p>
          <a:p>
            <a:pPr lvl="1">
              <a:buFont typeface="Wingdings" panose="05000000000000000000" pitchFamily="2" charset="2"/>
              <a:buChar char="§"/>
            </a:pPr>
            <a:endParaRPr lang="pt-BR" sz="1400" dirty="0"/>
          </a:p>
          <a:p>
            <a:r>
              <a:rPr lang="pt-BR" sz="1800" dirty="0">
                <a:latin typeface="Arial" panose="020B0604020202020204" pitchFamily="34" charset="0"/>
                <a:cs typeface="Arial" panose="020B0604020202020204" pitchFamily="34" charset="0"/>
              </a:rPr>
              <a:t>Projetos:</a:t>
            </a:r>
          </a:p>
          <a:p>
            <a:pPr lvl="1"/>
            <a:r>
              <a:rPr lang="pt-BR" sz="1800" dirty="0">
                <a:latin typeface="Arial" panose="020B0604020202020204" pitchFamily="34" charset="0"/>
                <a:cs typeface="Arial" panose="020B0604020202020204" pitchFamily="34" charset="0"/>
              </a:rPr>
              <a:t>Conversão no uso da terra                                        </a:t>
            </a:r>
          </a:p>
          <a:p>
            <a:pPr lvl="1"/>
            <a:r>
              <a:rPr lang="pt-BR" sz="1800" dirty="0">
                <a:latin typeface="Arial" panose="020B0604020202020204" pitchFamily="34" charset="0"/>
                <a:cs typeface="Arial" panose="020B0604020202020204" pitchFamily="34" charset="0"/>
              </a:rPr>
              <a:t>Projetos mais complexos do uso da terra (agropecuária)</a:t>
            </a:r>
          </a:p>
          <a:p>
            <a:pPr lvl="2"/>
            <a:r>
              <a:rPr lang="pt-BR" sz="1800" dirty="0">
                <a:latin typeface="Arial" panose="020B0604020202020204" pitchFamily="34" charset="0"/>
                <a:cs typeface="Arial" panose="020B0604020202020204" pitchFamily="34" charset="0"/>
              </a:rPr>
              <a:t>Precisão do monitoramento</a:t>
            </a:r>
          </a:p>
          <a:p>
            <a:pPr lvl="2"/>
            <a:r>
              <a:rPr lang="pt-BR" sz="1800" dirty="0">
                <a:latin typeface="Arial" panose="020B0604020202020204" pitchFamily="34" charset="0"/>
                <a:cs typeface="Arial" panose="020B0604020202020204" pitchFamily="34" charset="0"/>
              </a:rPr>
              <a:t>Muitas interações entre fatores (culturas, manejo, clima, </a:t>
            </a:r>
          </a:p>
          <a:p>
            <a:pPr marL="914400" lvl="2" indent="0">
              <a:buNone/>
            </a:pPr>
            <a:r>
              <a:rPr lang="pt-BR" sz="1800" dirty="0">
                <a:latin typeface="Arial" panose="020B0604020202020204" pitchFamily="34" charset="0"/>
                <a:cs typeface="Arial" panose="020B0604020202020204" pitchFamily="34" charset="0"/>
              </a:rPr>
              <a:t>solo, etc.)</a:t>
            </a:r>
          </a:p>
          <a:p>
            <a:pPr lvl="1"/>
            <a:endParaRPr lang="pt-BR" sz="1400" dirty="0"/>
          </a:p>
          <a:p>
            <a:r>
              <a:rPr lang="pt-BR" sz="1800" dirty="0">
                <a:latin typeface="Arial" panose="020B0604020202020204" pitchFamily="34" charset="0"/>
                <a:cs typeface="Arial" panose="020B0604020202020204" pitchFamily="34" charset="0"/>
              </a:rPr>
              <a:t>Fonte de dados para input no modelo = produtor</a:t>
            </a:r>
          </a:p>
          <a:p>
            <a:pPr lvl="1"/>
            <a:r>
              <a:rPr lang="pt-BR" sz="1800" dirty="0">
                <a:latin typeface="Arial" panose="020B0604020202020204" pitchFamily="34" charset="0"/>
                <a:cs typeface="Arial" panose="020B0604020202020204" pitchFamily="34" charset="0"/>
              </a:rPr>
              <a:t>Produção, quantidade de fertilizante, defensivos, </a:t>
            </a:r>
          </a:p>
          <a:p>
            <a:pPr marL="457200" lvl="1" indent="0">
              <a:buNone/>
            </a:pPr>
            <a:r>
              <a:rPr lang="pt-BR" sz="1800" dirty="0">
                <a:latin typeface="Arial" panose="020B0604020202020204" pitchFamily="34" charset="0"/>
                <a:cs typeface="Arial" panose="020B0604020202020204" pitchFamily="34" charset="0"/>
              </a:rPr>
              <a:t>combustível, etc.</a:t>
            </a:r>
          </a:p>
          <a:p>
            <a:pPr lvl="1"/>
            <a:r>
              <a:rPr lang="pt-BR" sz="1800" dirty="0">
                <a:latin typeface="Arial" panose="020B0604020202020204" pitchFamily="34" charset="0"/>
                <a:cs typeface="Arial" panose="020B0604020202020204" pitchFamily="34" charset="0"/>
              </a:rPr>
              <a:t>Alternativas para engajar produtores: Cool </a:t>
            </a:r>
            <a:r>
              <a:rPr lang="pt-BR" sz="1800" dirty="0" err="1">
                <a:latin typeface="Arial" panose="020B0604020202020204" pitchFamily="34" charset="0"/>
                <a:cs typeface="Arial" panose="020B0604020202020204" pitchFamily="34" charset="0"/>
              </a:rPr>
              <a:t>farm</a:t>
            </a:r>
            <a:r>
              <a:rPr lang="pt-BR" sz="1800" dirty="0">
                <a:latin typeface="Arial" panose="020B0604020202020204" pitchFamily="34" charset="0"/>
                <a:cs typeface="Arial" panose="020B0604020202020204" pitchFamily="34" charset="0"/>
              </a:rPr>
              <a:t> tool/ </a:t>
            </a:r>
          </a:p>
          <a:p>
            <a:pPr marL="457200" lvl="1" indent="0">
              <a:buNone/>
            </a:pPr>
            <a:r>
              <a:rPr lang="pt-BR" sz="1800" dirty="0">
                <a:latin typeface="Arial" panose="020B0604020202020204" pitchFamily="34" charset="0"/>
                <a:cs typeface="Arial" panose="020B0604020202020204" pitchFamily="34" charset="0"/>
              </a:rPr>
              <a:t>COMET-</a:t>
            </a:r>
            <a:r>
              <a:rPr lang="pt-BR" sz="1800" dirty="0" err="1">
                <a:latin typeface="Arial" panose="020B0604020202020204" pitchFamily="34" charset="0"/>
                <a:cs typeface="Arial" panose="020B0604020202020204" pitchFamily="34" charset="0"/>
              </a:rPr>
              <a:t>Farm</a:t>
            </a:r>
            <a:r>
              <a:rPr lang="pt-BR" sz="1800" dirty="0">
                <a:latin typeface="Arial" panose="020B0604020202020204" pitchFamily="34" charset="0"/>
                <a:cs typeface="Arial" panose="020B0604020202020204" pitchFamily="34" charset="0"/>
              </a:rPr>
              <a:t> tool </a:t>
            </a:r>
          </a:p>
          <a:p>
            <a:pPr marL="457200" lvl="1" indent="0">
              <a:buNone/>
            </a:pPr>
            <a:endParaRPr lang="pt-BR" sz="1800" dirty="0">
              <a:latin typeface="Arial" panose="020B0604020202020204" pitchFamily="34" charset="0"/>
              <a:cs typeface="Arial" panose="020B0604020202020204" pitchFamily="34" charset="0"/>
            </a:endParaRPr>
          </a:p>
          <a:p>
            <a:r>
              <a:rPr lang="pt-BR" sz="1800" dirty="0">
                <a:latin typeface="Arial" panose="020B0604020202020204" pitchFamily="34" charset="0"/>
                <a:cs typeface="Arial" panose="020B0604020202020204" pitchFamily="34" charset="0"/>
              </a:rPr>
              <a:t>Projetos mais abrangentes: sensoriamento remoto</a:t>
            </a:r>
          </a:p>
          <a:p>
            <a:pPr lvl="1"/>
            <a:r>
              <a:rPr lang="pt-BR" sz="1800" dirty="0">
                <a:latin typeface="Arial" panose="020B0604020202020204" pitchFamily="34" charset="0"/>
                <a:cs typeface="Arial" panose="020B0604020202020204" pitchFamily="34" charset="0"/>
              </a:rPr>
              <a:t>E.g.: mudança no uso do solo via imagens de satélite</a:t>
            </a:r>
          </a:p>
          <a:p>
            <a:endParaRPr lang="pt-BR" sz="1800" dirty="0"/>
          </a:p>
        </p:txBody>
      </p:sp>
      <p:pic>
        <p:nvPicPr>
          <p:cNvPr id="1028" name="Picture 4" descr="Brazil's thriving soy industry threatens its forests and global ...">
            <a:extLst>
              <a:ext uri="{FF2B5EF4-FFF2-40B4-BE49-F238E27FC236}">
                <a16:creationId xmlns:a16="http://schemas.microsoft.com/office/drawing/2014/main" id="{C5FA1889-BB8A-4745-8CFA-C9DEDF095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21" y="1776010"/>
            <a:ext cx="4320000" cy="2891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F0ADE072-026C-419A-8743-988A58C031E5}"/>
              </a:ext>
            </a:extLst>
          </p:cNvPr>
          <p:cNvPicPr>
            <a:picLocks noChangeAspect="1"/>
          </p:cNvPicPr>
          <p:nvPr/>
        </p:nvPicPr>
        <p:blipFill rotWithShape="1">
          <a:blip r:embed="rId3"/>
          <a:srcRect l="53319" t="21280" r="30373" b="60005"/>
          <a:stretch/>
        </p:blipFill>
        <p:spPr>
          <a:xfrm>
            <a:off x="7021183" y="4807074"/>
            <a:ext cx="2874132" cy="1854475"/>
          </a:xfrm>
          <a:prstGeom prst="rect">
            <a:avLst/>
          </a:prstGeom>
          <a:ln>
            <a:noFill/>
          </a:ln>
          <a:effectLst>
            <a:softEdge rad="112500"/>
          </a:effectLst>
        </p:spPr>
      </p:pic>
      <p:pic>
        <p:nvPicPr>
          <p:cNvPr id="6" name="Imagem 5">
            <a:extLst>
              <a:ext uri="{FF2B5EF4-FFF2-40B4-BE49-F238E27FC236}">
                <a16:creationId xmlns:a16="http://schemas.microsoft.com/office/drawing/2014/main" id="{FA695C4E-245A-4E1A-8745-01AAF4821154}"/>
              </a:ext>
            </a:extLst>
          </p:cNvPr>
          <p:cNvPicPr>
            <a:picLocks noChangeAspect="1"/>
          </p:cNvPicPr>
          <p:nvPr/>
        </p:nvPicPr>
        <p:blipFill rotWithShape="1">
          <a:blip r:embed="rId3"/>
          <a:srcRect l="77576" t="20483" r="7915" b="63571"/>
          <a:stretch/>
        </p:blipFill>
        <p:spPr>
          <a:xfrm>
            <a:off x="9505534" y="5030117"/>
            <a:ext cx="2657520" cy="1642207"/>
          </a:xfrm>
          <a:prstGeom prst="rect">
            <a:avLst/>
          </a:prstGeom>
          <a:ln>
            <a:noFill/>
          </a:ln>
          <a:effectLst>
            <a:softEdge rad="112500"/>
          </a:effectLst>
        </p:spPr>
      </p:pic>
      <p:sp>
        <p:nvSpPr>
          <p:cNvPr id="3" name="CaixaDeTexto 2">
            <a:extLst>
              <a:ext uri="{FF2B5EF4-FFF2-40B4-BE49-F238E27FC236}">
                <a16:creationId xmlns:a16="http://schemas.microsoft.com/office/drawing/2014/main" id="{D604B60D-B787-4A8C-94B5-C53942E4FEA7}"/>
              </a:ext>
            </a:extLst>
          </p:cNvPr>
          <p:cNvSpPr txBox="1"/>
          <p:nvPr/>
        </p:nvSpPr>
        <p:spPr>
          <a:xfrm>
            <a:off x="8666328" y="3117836"/>
            <a:ext cx="1869743" cy="707886"/>
          </a:xfrm>
          <a:prstGeom prst="rect">
            <a:avLst/>
          </a:prstGeom>
          <a:solidFill>
            <a:schemeClr val="bg1"/>
          </a:solidFill>
          <a:ln w="3175">
            <a:solidFill>
              <a:schemeClr val="tx1"/>
            </a:solidFill>
          </a:ln>
        </p:spPr>
        <p:txBody>
          <a:bodyPr wrap="square" rtlCol="0">
            <a:spAutoFit/>
          </a:bodyPr>
          <a:lstStyle/>
          <a:p>
            <a:pPr algn="ctr"/>
            <a:r>
              <a:rPr lang="pt-BR" sz="4000" dirty="0"/>
              <a:t>∆C / ha</a:t>
            </a:r>
          </a:p>
        </p:txBody>
      </p:sp>
      <p:sp>
        <p:nvSpPr>
          <p:cNvPr id="37" name="CaixaDeTexto 36">
            <a:extLst>
              <a:ext uri="{FF2B5EF4-FFF2-40B4-BE49-F238E27FC236}">
                <a16:creationId xmlns:a16="http://schemas.microsoft.com/office/drawing/2014/main" id="{009E7739-5C1F-4811-B17B-33B604901DF4}"/>
              </a:ext>
            </a:extLst>
          </p:cNvPr>
          <p:cNvSpPr txBox="1"/>
          <p:nvPr/>
        </p:nvSpPr>
        <p:spPr>
          <a:xfrm>
            <a:off x="9138881" y="5543443"/>
            <a:ext cx="815455" cy="307777"/>
          </a:xfrm>
          <a:prstGeom prst="rect">
            <a:avLst/>
          </a:prstGeom>
          <a:solidFill>
            <a:schemeClr val="bg1"/>
          </a:solidFill>
          <a:ln>
            <a:solidFill>
              <a:schemeClr val="tx1"/>
            </a:solidFill>
          </a:ln>
        </p:spPr>
        <p:txBody>
          <a:bodyPr wrap="square" rtlCol="0">
            <a:spAutoFit/>
          </a:bodyPr>
          <a:lstStyle/>
          <a:p>
            <a:pPr algn="ctr"/>
            <a:r>
              <a:rPr lang="pt-BR" sz="1400" dirty="0"/>
              <a:t>∆C/ha</a:t>
            </a:r>
          </a:p>
        </p:txBody>
      </p:sp>
      <p:sp>
        <p:nvSpPr>
          <p:cNvPr id="11" name="Título 1">
            <a:extLst>
              <a:ext uri="{FF2B5EF4-FFF2-40B4-BE49-F238E27FC236}">
                <a16:creationId xmlns:a16="http://schemas.microsoft.com/office/drawing/2014/main" id="{99DE1A24-0280-41EF-8448-5519A48B0E47}"/>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Implementação de práticas “mitigadoras”</a:t>
            </a:r>
          </a:p>
        </p:txBody>
      </p:sp>
    </p:spTree>
    <p:extLst>
      <p:ext uri="{BB962C8B-B14F-4D97-AF65-F5344CB8AC3E}">
        <p14:creationId xmlns:p14="http://schemas.microsoft.com/office/powerpoint/2010/main" val="414841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D3E0C87-2A06-400A-A0C6-011CDB7DF4AE}"/>
              </a:ext>
            </a:extLst>
          </p:cNvPr>
          <p:cNvSpPr>
            <a:spLocks noGrp="1"/>
          </p:cNvSpPr>
          <p:nvPr>
            <p:ph idx="1"/>
          </p:nvPr>
        </p:nvSpPr>
        <p:spPr>
          <a:xfrm>
            <a:off x="318655" y="1279869"/>
            <a:ext cx="11254645" cy="5434830"/>
          </a:xfrm>
        </p:spPr>
        <p:txBody>
          <a:bodyPr>
            <a:normAutofit/>
          </a:bodyPr>
          <a:lstStyle/>
          <a:p>
            <a:r>
              <a:rPr lang="pt-BR" sz="2400" dirty="0">
                <a:latin typeface="Arial" panose="020B0604020202020204" pitchFamily="34" charset="0"/>
                <a:cs typeface="Arial" panose="020B0604020202020204" pitchFamily="34" charset="0"/>
              </a:rPr>
              <a:t>Erros de Modelos </a:t>
            </a:r>
            <a:r>
              <a:rPr lang="pt-BR" sz="2400" i="1" dirty="0" err="1">
                <a:latin typeface="Arial" panose="020B0604020202020204" pitchFamily="34" charset="0"/>
                <a:cs typeface="Arial" panose="020B0604020202020204" pitchFamily="34" charset="0"/>
              </a:rPr>
              <a:t>process-based</a:t>
            </a:r>
            <a:endParaRPr lang="pt-BR" sz="2400" i="1" dirty="0">
              <a:latin typeface="Arial" panose="020B0604020202020204" pitchFamily="34" charset="0"/>
              <a:cs typeface="Arial" panose="020B0604020202020204" pitchFamily="34" charset="0"/>
            </a:endParaRPr>
          </a:p>
          <a:p>
            <a:pPr lvl="1"/>
            <a:r>
              <a:rPr lang="pt-BR" sz="1800" dirty="0">
                <a:latin typeface="Arial" panose="020B0604020202020204" pitchFamily="34" charset="0"/>
                <a:cs typeface="Arial" panose="020B0604020202020204" pitchFamily="34" charset="0"/>
              </a:rPr>
              <a:t>Falta de compreensão do processo</a:t>
            </a:r>
          </a:p>
          <a:p>
            <a:pPr lvl="1"/>
            <a:r>
              <a:rPr lang="pt-BR" sz="1800" dirty="0">
                <a:latin typeface="Arial" panose="020B0604020202020204" pitchFamily="34" charset="0"/>
                <a:cs typeface="Arial" panose="020B0604020202020204" pitchFamily="34" charset="0"/>
              </a:rPr>
              <a:t>Parametrização inadequada</a:t>
            </a:r>
          </a:p>
          <a:p>
            <a:pPr marL="457200" lvl="1" indent="0">
              <a:buNone/>
            </a:pPr>
            <a:endParaRPr lang="pt-BR" sz="9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Erros de Modelos empíricos</a:t>
            </a:r>
          </a:p>
          <a:p>
            <a:pPr lvl="1"/>
            <a:r>
              <a:rPr lang="pt-BR" sz="1800" dirty="0">
                <a:latin typeface="Arial" panose="020B0604020202020204" pitchFamily="34" charset="0"/>
                <a:cs typeface="Arial" panose="020B0604020202020204" pitchFamily="34" charset="0"/>
              </a:rPr>
              <a:t>Própria mensuração para gerar fatores de emissão</a:t>
            </a:r>
          </a:p>
          <a:p>
            <a:pPr lvl="1"/>
            <a:r>
              <a:rPr lang="pt-BR" sz="1800" dirty="0">
                <a:latin typeface="Arial" panose="020B0604020202020204" pitchFamily="34" charset="0"/>
                <a:cs typeface="Arial" panose="020B0604020202020204" pitchFamily="34" charset="0"/>
              </a:rPr>
              <a:t>Falta de representação de interações</a:t>
            </a:r>
          </a:p>
          <a:p>
            <a:pPr marL="457200" lvl="1" indent="0">
              <a:buNone/>
            </a:pPr>
            <a:endParaRPr lang="pt-BR" sz="9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Sistemas de monitoramento, reporte</a:t>
            </a:r>
          </a:p>
          <a:p>
            <a:pPr lvl="1"/>
            <a:r>
              <a:rPr lang="pt-BR" sz="1800" dirty="0">
                <a:latin typeface="Arial" panose="020B0604020202020204" pitchFamily="34" charset="0"/>
                <a:cs typeface="Arial" panose="020B0604020202020204" pitchFamily="34" charset="0"/>
              </a:rPr>
              <a:t>Desconto do “prêmio” ~ nível de incerteza do dado</a:t>
            </a:r>
          </a:p>
          <a:p>
            <a:pPr lvl="1"/>
            <a:r>
              <a:rPr lang="pt-BR" sz="1800" dirty="0">
                <a:latin typeface="Arial" panose="020B0604020202020204" pitchFamily="34" charset="0"/>
                <a:cs typeface="Arial" panose="020B0604020202020204" pitchFamily="34" charset="0"/>
              </a:rPr>
              <a:t>Integração de propriedades =     Incerteza</a:t>
            </a:r>
          </a:p>
          <a:p>
            <a:pPr lvl="1"/>
            <a:endParaRPr lang="pt-BR" sz="9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Verificação independente</a:t>
            </a:r>
            <a:r>
              <a:rPr lang="pt-BR" sz="1800" dirty="0">
                <a:latin typeface="Arial" panose="020B0604020202020204" pitchFamily="34" charset="0"/>
                <a:cs typeface="Arial" panose="020B0604020202020204" pitchFamily="34" charset="0"/>
              </a:rPr>
              <a:t> </a:t>
            </a:r>
          </a:p>
          <a:p>
            <a:pPr lvl="1"/>
            <a:r>
              <a:rPr lang="pt-BR" sz="1800" dirty="0">
                <a:latin typeface="Arial" panose="020B0604020202020204" pitchFamily="34" charset="0"/>
                <a:cs typeface="Arial" panose="020B0604020202020204" pitchFamily="34" charset="0"/>
              </a:rPr>
              <a:t>Mensurações diretas na propriedade</a:t>
            </a:r>
            <a:endParaRPr lang="pt-BR" sz="1800" i="1" dirty="0">
              <a:latin typeface="Arial" panose="020B0604020202020204" pitchFamily="34" charset="0"/>
              <a:cs typeface="Arial" panose="020B0604020202020204" pitchFamily="34" charset="0"/>
            </a:endParaRPr>
          </a:p>
          <a:p>
            <a:pPr lvl="1"/>
            <a:r>
              <a:rPr lang="pt-BR" sz="1800" dirty="0">
                <a:latin typeface="Arial" panose="020B0604020202020204" pitchFamily="34" charset="0"/>
                <a:cs typeface="Arial" panose="020B0604020202020204" pitchFamily="34" charset="0"/>
              </a:rPr>
              <a:t>Julgamento de especialistas</a:t>
            </a:r>
          </a:p>
          <a:p>
            <a:pPr lvl="1"/>
            <a:r>
              <a:rPr lang="pt-BR" sz="1800" dirty="0">
                <a:latin typeface="Arial" panose="020B0604020202020204" pitchFamily="34" charset="0"/>
                <a:cs typeface="Arial" panose="020B0604020202020204" pitchFamily="34" charset="0"/>
              </a:rPr>
              <a:t>Observações atmosféricas: </a:t>
            </a:r>
            <a:r>
              <a:rPr lang="pt-BR" sz="1800" i="1" dirty="0" err="1">
                <a:latin typeface="Arial" panose="020B0604020202020204" pitchFamily="34" charset="0"/>
                <a:cs typeface="Arial" panose="020B0604020202020204" pitchFamily="34" charset="0"/>
              </a:rPr>
              <a:t>inverse</a:t>
            </a:r>
            <a:r>
              <a:rPr lang="pt-BR" sz="1800" i="1" dirty="0">
                <a:latin typeface="Arial" panose="020B0604020202020204" pitchFamily="34" charset="0"/>
                <a:cs typeface="Arial" panose="020B0604020202020204" pitchFamily="34" charset="0"/>
              </a:rPr>
              <a:t> </a:t>
            </a:r>
            <a:r>
              <a:rPr lang="pt-BR" sz="1800" i="1" dirty="0" err="1">
                <a:latin typeface="Arial" panose="020B0604020202020204" pitchFamily="34" charset="0"/>
                <a:cs typeface="Arial" panose="020B0604020202020204" pitchFamily="34" charset="0"/>
              </a:rPr>
              <a:t>modelling</a:t>
            </a:r>
            <a:r>
              <a:rPr lang="pt-BR" sz="1800" i="1" dirty="0">
                <a:latin typeface="Arial" panose="020B0604020202020204" pitchFamily="34" charset="0"/>
                <a:cs typeface="Arial" panose="020B0604020202020204" pitchFamily="34" charset="0"/>
              </a:rPr>
              <a:t> </a:t>
            </a:r>
          </a:p>
        </p:txBody>
      </p:sp>
      <p:grpSp>
        <p:nvGrpSpPr>
          <p:cNvPr id="23" name="Agrupar 22">
            <a:extLst>
              <a:ext uri="{FF2B5EF4-FFF2-40B4-BE49-F238E27FC236}">
                <a16:creationId xmlns:a16="http://schemas.microsoft.com/office/drawing/2014/main" id="{CB03FBE6-2B2E-481C-8F98-FFCDE6AC5806}"/>
              </a:ext>
            </a:extLst>
          </p:cNvPr>
          <p:cNvGrpSpPr/>
          <p:nvPr/>
        </p:nvGrpSpPr>
        <p:grpSpPr>
          <a:xfrm>
            <a:off x="7278037" y="2717213"/>
            <a:ext cx="3570063" cy="3004714"/>
            <a:chOff x="6602177" y="2478674"/>
            <a:chExt cx="3078536" cy="2568675"/>
          </a:xfrm>
        </p:grpSpPr>
        <p:cxnSp>
          <p:nvCxnSpPr>
            <p:cNvPr id="5" name="Conector de Seta Reta 4">
              <a:extLst>
                <a:ext uri="{FF2B5EF4-FFF2-40B4-BE49-F238E27FC236}">
                  <a16:creationId xmlns:a16="http://schemas.microsoft.com/office/drawing/2014/main" id="{A880AAD4-98EC-4231-B62A-F50F452FEDFC}"/>
                </a:ext>
              </a:extLst>
            </p:cNvPr>
            <p:cNvCxnSpPr/>
            <p:nvPr/>
          </p:nvCxnSpPr>
          <p:spPr>
            <a:xfrm flipV="1">
              <a:off x="7050157" y="2737608"/>
              <a:ext cx="0" cy="1847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de Seta Reta 5">
              <a:extLst>
                <a:ext uri="{FF2B5EF4-FFF2-40B4-BE49-F238E27FC236}">
                  <a16:creationId xmlns:a16="http://schemas.microsoft.com/office/drawing/2014/main" id="{46CD6DB2-2F5F-4DE6-AABF-B231515CE270}"/>
                </a:ext>
              </a:extLst>
            </p:cNvPr>
            <p:cNvCxnSpPr>
              <a:cxnSpLocks/>
            </p:cNvCxnSpPr>
            <p:nvPr/>
          </p:nvCxnSpPr>
          <p:spPr>
            <a:xfrm>
              <a:off x="7023653" y="4585252"/>
              <a:ext cx="26570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77570F59-EC16-4CD7-B4CD-3CDAAE6A339A}"/>
                </a:ext>
              </a:extLst>
            </p:cNvPr>
            <p:cNvSpPr/>
            <p:nvPr/>
          </p:nvSpPr>
          <p:spPr>
            <a:xfrm>
              <a:off x="7341704" y="3710615"/>
              <a:ext cx="424065" cy="874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E9C269A3-E55C-41D8-A0A9-1402CDA52357}"/>
                </a:ext>
              </a:extLst>
            </p:cNvPr>
            <p:cNvSpPr/>
            <p:nvPr/>
          </p:nvSpPr>
          <p:spPr>
            <a:xfrm>
              <a:off x="8592790" y="3034748"/>
              <a:ext cx="424065" cy="1550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F4EF90B5-AA71-49B4-82EA-98A24715FF17}"/>
                </a:ext>
              </a:extLst>
            </p:cNvPr>
            <p:cNvSpPr txBox="1"/>
            <p:nvPr/>
          </p:nvSpPr>
          <p:spPr>
            <a:xfrm>
              <a:off x="7023653" y="4678017"/>
              <a:ext cx="1139687" cy="369332"/>
            </a:xfrm>
            <a:prstGeom prst="rect">
              <a:avLst/>
            </a:prstGeom>
            <a:noFill/>
          </p:spPr>
          <p:txBody>
            <a:bodyPr wrap="square" rtlCol="0">
              <a:spAutoFit/>
            </a:bodyPr>
            <a:lstStyle/>
            <a:p>
              <a:pPr algn="ctr"/>
              <a:r>
                <a:rPr lang="pt-BR" dirty="0"/>
                <a:t>Fazenda A</a:t>
              </a:r>
            </a:p>
          </p:txBody>
        </p:sp>
        <p:sp>
          <p:nvSpPr>
            <p:cNvPr id="11" name="CaixaDeTexto 10">
              <a:extLst>
                <a:ext uri="{FF2B5EF4-FFF2-40B4-BE49-F238E27FC236}">
                  <a16:creationId xmlns:a16="http://schemas.microsoft.com/office/drawing/2014/main" id="{B3995E45-E5BE-462A-9D4F-96BB3D415E6C}"/>
                </a:ext>
              </a:extLst>
            </p:cNvPr>
            <p:cNvSpPr txBox="1"/>
            <p:nvPr/>
          </p:nvSpPr>
          <p:spPr>
            <a:xfrm>
              <a:off x="8312426" y="4678017"/>
              <a:ext cx="1139687" cy="369332"/>
            </a:xfrm>
            <a:prstGeom prst="rect">
              <a:avLst/>
            </a:prstGeom>
            <a:noFill/>
          </p:spPr>
          <p:txBody>
            <a:bodyPr wrap="square" rtlCol="0">
              <a:spAutoFit/>
            </a:bodyPr>
            <a:lstStyle/>
            <a:p>
              <a:pPr algn="ctr"/>
              <a:r>
                <a:rPr lang="pt-BR" dirty="0"/>
                <a:t>Fazenda B</a:t>
              </a:r>
            </a:p>
          </p:txBody>
        </p:sp>
        <p:sp>
          <p:nvSpPr>
            <p:cNvPr id="12" name="CaixaDeTexto 11">
              <a:extLst>
                <a:ext uri="{FF2B5EF4-FFF2-40B4-BE49-F238E27FC236}">
                  <a16:creationId xmlns:a16="http://schemas.microsoft.com/office/drawing/2014/main" id="{0844A61A-E766-41E6-9E4E-BE964BC183B6}"/>
                </a:ext>
              </a:extLst>
            </p:cNvPr>
            <p:cNvSpPr txBox="1"/>
            <p:nvPr/>
          </p:nvSpPr>
          <p:spPr>
            <a:xfrm rot="16200000">
              <a:off x="5819800" y="3398392"/>
              <a:ext cx="1934085" cy="369332"/>
            </a:xfrm>
            <a:prstGeom prst="rect">
              <a:avLst/>
            </a:prstGeom>
            <a:noFill/>
          </p:spPr>
          <p:txBody>
            <a:bodyPr wrap="square" rtlCol="0">
              <a:spAutoFit/>
            </a:bodyPr>
            <a:lstStyle/>
            <a:p>
              <a:r>
                <a:rPr lang="pt-BR" dirty="0"/>
                <a:t>Mitigação CO</a:t>
              </a:r>
              <a:r>
                <a:rPr lang="pt-BR" baseline="-25000" dirty="0"/>
                <a:t>2</a:t>
              </a:r>
              <a:r>
                <a:rPr lang="pt-BR" dirty="0"/>
                <a:t> </a:t>
              </a:r>
              <a:r>
                <a:rPr lang="pt-BR" dirty="0" err="1"/>
                <a:t>eq</a:t>
              </a:r>
              <a:endParaRPr lang="pt-BR" dirty="0"/>
            </a:p>
          </p:txBody>
        </p:sp>
        <p:cxnSp>
          <p:nvCxnSpPr>
            <p:cNvPr id="16" name="Conector de Seta Reta 15">
              <a:extLst>
                <a:ext uri="{FF2B5EF4-FFF2-40B4-BE49-F238E27FC236}">
                  <a16:creationId xmlns:a16="http://schemas.microsoft.com/office/drawing/2014/main" id="{6A29EC33-1A50-4FEC-9745-0DF5B7595760}"/>
                </a:ext>
              </a:extLst>
            </p:cNvPr>
            <p:cNvCxnSpPr>
              <a:cxnSpLocks/>
            </p:cNvCxnSpPr>
            <p:nvPr/>
          </p:nvCxnSpPr>
          <p:spPr>
            <a:xfrm>
              <a:off x="8804822" y="2478674"/>
              <a:ext cx="0" cy="11827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C4B34483-1005-4919-AA3F-AD7C7DA91A6C}"/>
                </a:ext>
              </a:extLst>
            </p:cNvPr>
            <p:cNvCxnSpPr>
              <a:cxnSpLocks/>
            </p:cNvCxnSpPr>
            <p:nvPr/>
          </p:nvCxnSpPr>
          <p:spPr>
            <a:xfrm>
              <a:off x="7552482" y="3583059"/>
              <a:ext cx="0" cy="2551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5" name="Conector de Seta Reta 24">
            <a:extLst>
              <a:ext uri="{FF2B5EF4-FFF2-40B4-BE49-F238E27FC236}">
                <a16:creationId xmlns:a16="http://schemas.microsoft.com/office/drawing/2014/main" id="{CE0D6D6C-C49D-4BD0-B9FC-5614B13C46B1}"/>
              </a:ext>
            </a:extLst>
          </p:cNvPr>
          <p:cNvCxnSpPr>
            <a:cxnSpLocks/>
          </p:cNvCxnSpPr>
          <p:nvPr/>
        </p:nvCxnSpPr>
        <p:spPr>
          <a:xfrm>
            <a:off x="4287464" y="4555320"/>
            <a:ext cx="0" cy="233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ítulo 1">
            <a:extLst>
              <a:ext uri="{FF2B5EF4-FFF2-40B4-BE49-F238E27FC236}">
                <a16:creationId xmlns:a16="http://schemas.microsoft.com/office/drawing/2014/main" id="{E03FA291-00FB-4CCE-BAA7-51F1BB92D998}"/>
              </a:ext>
            </a:extLst>
          </p:cNvPr>
          <p:cNvSpPr txBox="1">
            <a:spLocks/>
          </p:cNvSpPr>
          <p:nvPr/>
        </p:nvSpPr>
        <p:spPr>
          <a:xfrm>
            <a:off x="0" y="1"/>
            <a:ext cx="12192000" cy="102447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Quantificação de incertezas</a:t>
            </a:r>
          </a:p>
        </p:txBody>
      </p:sp>
    </p:spTree>
    <p:extLst>
      <p:ext uri="{BB962C8B-B14F-4D97-AF65-F5344CB8AC3E}">
        <p14:creationId xmlns:p14="http://schemas.microsoft.com/office/powerpoint/2010/main" val="215926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8FED057-31E5-4906-8406-F545D2D0A804}"/>
              </a:ext>
            </a:extLst>
          </p:cNvPr>
          <p:cNvPicPr>
            <a:picLocks noChangeAspect="1"/>
          </p:cNvPicPr>
          <p:nvPr/>
        </p:nvPicPr>
        <p:blipFill rotWithShape="1">
          <a:blip r:embed="rId2"/>
          <a:srcRect l="21522" t="26849" r="27174" b="35452"/>
          <a:stretch/>
        </p:blipFill>
        <p:spPr>
          <a:xfrm>
            <a:off x="519854" y="1279870"/>
            <a:ext cx="11152291" cy="4607408"/>
          </a:xfrm>
          <a:prstGeom prst="rect">
            <a:avLst/>
          </a:prstGeom>
        </p:spPr>
      </p:pic>
      <p:sp>
        <p:nvSpPr>
          <p:cNvPr id="7" name="Retângulo 6">
            <a:extLst>
              <a:ext uri="{FF2B5EF4-FFF2-40B4-BE49-F238E27FC236}">
                <a16:creationId xmlns:a16="http://schemas.microsoft.com/office/drawing/2014/main" id="{2BA910F8-71DE-425B-998A-C00F626ADD2C}"/>
              </a:ext>
            </a:extLst>
          </p:cNvPr>
          <p:cNvSpPr/>
          <p:nvPr/>
        </p:nvSpPr>
        <p:spPr>
          <a:xfrm>
            <a:off x="4285984" y="6091536"/>
            <a:ext cx="3882794" cy="461665"/>
          </a:xfrm>
          <a:prstGeom prst="rect">
            <a:avLst/>
          </a:prstGeom>
        </p:spPr>
        <p:txBody>
          <a:bodyPr wrap="none">
            <a:spAutoFit/>
          </a:bodyPr>
          <a:lstStyle/>
          <a:p>
            <a:r>
              <a:rPr lang="pt-BR" sz="2400" dirty="0">
                <a:latin typeface="Arial" panose="020B0604020202020204" pitchFamily="34" charset="0"/>
                <a:cs typeface="Arial" panose="020B0604020202020204" pitchFamily="34" charset="0"/>
              </a:rPr>
              <a:t>“</a:t>
            </a:r>
            <a:r>
              <a:rPr lang="pt-BR" sz="2400" dirty="0" err="1">
                <a:latin typeface="Arial" panose="020B0604020202020204" pitchFamily="34" charset="0"/>
                <a:cs typeface="Arial" panose="020B0604020202020204" pitchFamily="34" charset="0"/>
              </a:rPr>
              <a:t>All</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of</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the</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above</a:t>
            </a:r>
            <a:r>
              <a:rPr lang="pt-BR" sz="2400" dirty="0">
                <a:latin typeface="Arial" panose="020B0604020202020204" pitchFamily="34" charset="0"/>
                <a:cs typeface="Arial" panose="020B0604020202020204" pitchFamily="34" charset="0"/>
              </a:rPr>
              <a:t>” approach</a:t>
            </a:r>
          </a:p>
        </p:txBody>
      </p:sp>
      <p:sp>
        <p:nvSpPr>
          <p:cNvPr id="8" name="Título 1">
            <a:extLst>
              <a:ext uri="{FF2B5EF4-FFF2-40B4-BE49-F238E27FC236}">
                <a16:creationId xmlns:a16="http://schemas.microsoft.com/office/drawing/2014/main" id="{9E8674ED-98AF-49A8-A429-7FFEA618B880}"/>
              </a:ext>
            </a:extLst>
          </p:cNvPr>
          <p:cNvSpPr txBox="1">
            <a:spLocks/>
          </p:cNvSpPr>
          <p:nvPr/>
        </p:nvSpPr>
        <p:spPr>
          <a:xfrm>
            <a:off x="0" y="1"/>
            <a:ext cx="12192000" cy="102447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Conclusões e recomendações</a:t>
            </a:r>
          </a:p>
        </p:txBody>
      </p:sp>
    </p:spTree>
    <p:extLst>
      <p:ext uri="{BB962C8B-B14F-4D97-AF65-F5344CB8AC3E}">
        <p14:creationId xmlns:p14="http://schemas.microsoft.com/office/powerpoint/2010/main" val="320491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BDA03F-D9A7-4CCA-B527-38BAF18F1B09}"/>
              </a:ext>
            </a:extLst>
          </p:cNvPr>
          <p:cNvSpPr>
            <a:spLocks noGrp="1"/>
          </p:cNvSpPr>
          <p:nvPr>
            <p:ph idx="1"/>
          </p:nvPr>
        </p:nvSpPr>
        <p:spPr>
          <a:xfrm>
            <a:off x="498764" y="1573143"/>
            <a:ext cx="7929619" cy="4919732"/>
          </a:xfrm>
        </p:spPr>
        <p:txBody>
          <a:bodyPr>
            <a:normAutofit fontScale="85000" lnSpcReduction="10000"/>
          </a:bodyPr>
          <a:lstStyle/>
          <a:p>
            <a:pPr>
              <a:lnSpc>
                <a:spcPct val="150000"/>
              </a:lnSpc>
            </a:pPr>
            <a:r>
              <a:rPr lang="pt-BR" dirty="0">
                <a:latin typeface="Arial" panose="020B0604020202020204" pitchFamily="34" charset="0"/>
                <a:cs typeface="Arial" panose="020B0604020202020204" pitchFamily="34" charset="0"/>
              </a:rPr>
              <a:t>A agricultura como fonte de emissões de GEE</a:t>
            </a:r>
          </a:p>
          <a:p>
            <a:pPr>
              <a:lnSpc>
                <a:spcPct val="150000"/>
              </a:lnSpc>
            </a:pPr>
            <a:r>
              <a:rPr lang="pt-BR" dirty="0">
                <a:latin typeface="Arial" panose="020B0604020202020204" pitchFamily="34" charset="0"/>
                <a:cs typeface="Arial" panose="020B0604020202020204" pitchFamily="34" charset="0"/>
              </a:rPr>
              <a:t>O uso da terra contribui com ~ 25% do total das emissões antropogênicas globais de GEE</a:t>
            </a:r>
          </a:p>
          <a:p>
            <a:pPr marL="0" indent="0">
              <a:lnSpc>
                <a:spcPct val="150000"/>
              </a:lnSpc>
              <a:buNone/>
            </a:pPr>
            <a:endParaRPr lang="pt-BR" dirty="0">
              <a:latin typeface="Arial" panose="020B0604020202020204" pitchFamily="34" charset="0"/>
              <a:cs typeface="Arial" panose="020B0604020202020204" pitchFamily="34" charset="0"/>
            </a:endParaRPr>
          </a:p>
          <a:p>
            <a:pPr marL="0" indent="0">
              <a:lnSpc>
                <a:spcPct val="150000"/>
              </a:lnSpc>
              <a:buNone/>
            </a:pPr>
            <a:r>
              <a:rPr lang="pt-BR" dirty="0">
                <a:latin typeface="Arial" panose="020B0604020202020204" pitchFamily="34" charset="0"/>
                <a:cs typeface="Arial" panose="020B0604020202020204" pitchFamily="34" charset="0"/>
              </a:rPr>
              <a:t>Principais GEE biogênicos:</a:t>
            </a:r>
          </a:p>
          <a:p>
            <a:pPr>
              <a:lnSpc>
                <a:spcPct val="150000"/>
              </a:lnSpc>
            </a:pPr>
            <a:r>
              <a:rPr lang="pt-BR" dirty="0">
                <a:latin typeface="Arial" panose="020B0604020202020204" pitchFamily="34" charset="0"/>
                <a:cs typeface="Arial" panose="020B0604020202020204" pitchFamily="34" charset="0"/>
              </a:rPr>
              <a:t>Dióxido de carbono (CO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t>
            </a:r>
          </a:p>
          <a:p>
            <a:pPr>
              <a:lnSpc>
                <a:spcPct val="150000"/>
              </a:lnSpc>
            </a:pPr>
            <a:r>
              <a:rPr lang="pt-BR" dirty="0">
                <a:latin typeface="Arial" panose="020B0604020202020204" pitchFamily="34" charset="0"/>
                <a:cs typeface="Arial" panose="020B0604020202020204" pitchFamily="34" charset="0"/>
              </a:rPr>
              <a:t>Metano (CH</a:t>
            </a:r>
            <a:r>
              <a:rPr lang="pt-BR" baseline="-25000" dirty="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a:t>
            </a:r>
          </a:p>
          <a:p>
            <a:pPr>
              <a:lnSpc>
                <a:spcPct val="150000"/>
              </a:lnSpc>
            </a:pPr>
            <a:r>
              <a:rPr lang="pt-BR" dirty="0">
                <a:latin typeface="Arial" panose="020B0604020202020204" pitchFamily="34" charset="0"/>
                <a:cs typeface="Arial" panose="020B0604020202020204" pitchFamily="34" charset="0"/>
              </a:rPr>
              <a:t>Óxido nitroso (N</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O)</a:t>
            </a:r>
          </a:p>
        </p:txBody>
      </p:sp>
      <p:pic>
        <p:nvPicPr>
          <p:cNvPr id="4" name="Picture 2" descr="Amazônia, agora, é fonte de CO2 | Revista Pesquisa Fapesp">
            <a:extLst>
              <a:ext uri="{FF2B5EF4-FFF2-40B4-BE49-F238E27FC236}">
                <a16:creationId xmlns:a16="http://schemas.microsoft.com/office/drawing/2014/main" id="{FA97E882-41F0-4CAA-93C4-503C44DD3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502" y="1594541"/>
            <a:ext cx="2693353" cy="1589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ula 04 preparo do solo">
            <a:extLst>
              <a:ext uri="{FF2B5EF4-FFF2-40B4-BE49-F238E27FC236}">
                <a16:creationId xmlns:a16="http://schemas.microsoft.com/office/drawing/2014/main" id="{3F157348-80F9-4FF7-B56A-D40A6452B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502" y="3406102"/>
            <a:ext cx="2685897" cy="15895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feito estufa: resumo, o que é, causas e consequências - Toda Matéria">
            <a:extLst>
              <a:ext uri="{FF2B5EF4-FFF2-40B4-BE49-F238E27FC236}">
                <a16:creationId xmlns:a16="http://schemas.microsoft.com/office/drawing/2014/main" id="{04245904-E7BA-4660-90BB-51561502A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8" r="8349"/>
          <a:stretch/>
        </p:blipFill>
        <p:spPr bwMode="auto">
          <a:xfrm>
            <a:off x="5332735" y="4174675"/>
            <a:ext cx="2809461"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squisa avaliou estoques de carbono e nitrogênio no solo | ICA">
            <a:extLst>
              <a:ext uri="{FF2B5EF4-FFF2-40B4-BE49-F238E27FC236}">
                <a16:creationId xmlns:a16="http://schemas.microsoft.com/office/drawing/2014/main" id="{B9FCD829-A36E-4686-92CE-DD402A458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8502" y="5217663"/>
            <a:ext cx="2685897" cy="150101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3ED88EF6-222A-452A-8734-6C873652B740}"/>
              </a:ext>
            </a:extLst>
          </p:cNvPr>
          <p:cNvSpPr>
            <a:spLocks noGrp="1"/>
          </p:cNvSpPr>
          <p:nvPr>
            <p:ph type="title"/>
          </p:nvPr>
        </p:nvSpPr>
        <p:spPr>
          <a:xfrm>
            <a:off x="949036" y="-232225"/>
            <a:ext cx="10515600" cy="1325563"/>
          </a:xfrm>
        </p:spPr>
        <p:txBody>
          <a:bodyPr/>
          <a:lstStyle/>
          <a:p>
            <a:endParaRPr lang="pt-BR"/>
          </a:p>
        </p:txBody>
      </p:sp>
      <p:sp>
        <p:nvSpPr>
          <p:cNvPr id="10" name="Título 1">
            <a:extLst>
              <a:ext uri="{FF2B5EF4-FFF2-40B4-BE49-F238E27FC236}">
                <a16:creationId xmlns:a16="http://schemas.microsoft.com/office/drawing/2014/main" id="{B55CC699-D8CD-46ED-8C66-21E5FC3EBA12}"/>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Introdução</a:t>
            </a:r>
          </a:p>
        </p:txBody>
      </p:sp>
    </p:spTree>
    <p:extLst>
      <p:ext uri="{BB962C8B-B14F-4D97-AF65-F5344CB8AC3E}">
        <p14:creationId xmlns:p14="http://schemas.microsoft.com/office/powerpoint/2010/main" val="3048302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D3E0C87-2A06-400A-A0C6-011CDB7DF4AE}"/>
              </a:ext>
            </a:extLst>
          </p:cNvPr>
          <p:cNvSpPr>
            <a:spLocks noGrp="1"/>
          </p:cNvSpPr>
          <p:nvPr>
            <p:ph idx="1"/>
          </p:nvPr>
        </p:nvSpPr>
        <p:spPr>
          <a:xfrm>
            <a:off x="110836" y="1122218"/>
            <a:ext cx="12081164" cy="5735782"/>
          </a:xfrm>
        </p:spPr>
        <p:txBody>
          <a:bodyPr>
            <a:normAutofit/>
          </a:bodyPr>
          <a:lstStyle/>
          <a:p>
            <a:r>
              <a:rPr lang="pt-BR" sz="2000" dirty="0">
                <a:latin typeface="Arial" panose="020B0604020202020204" pitchFamily="34" charset="0"/>
                <a:cs typeface="Arial" panose="020B0604020202020204" pitchFamily="34" charset="0"/>
              </a:rPr>
              <a:t>Limitação à implementação: quantificação e verificação de forma “barata-efetiva”</a:t>
            </a:r>
          </a:p>
          <a:p>
            <a:endParaRPr lang="pt-BR" sz="2000" dirty="0">
              <a:latin typeface="Arial" panose="020B0604020202020204" pitchFamily="34" charset="0"/>
              <a:cs typeface="Arial" panose="020B0604020202020204" pitchFamily="34" charset="0"/>
            </a:endParaRPr>
          </a:p>
          <a:p>
            <a:pPr marL="800100" lvl="1" indent="-342900">
              <a:buFont typeface="+mj-lt"/>
              <a:buAutoNum type="arabicPeriod"/>
            </a:pPr>
            <a:r>
              <a:rPr lang="pt-BR" sz="1800" dirty="0">
                <a:latin typeface="Arial" panose="020B0604020202020204" pitchFamily="34" charset="0"/>
                <a:cs typeface="Arial" panose="020B0604020202020204" pitchFamily="34" charset="0"/>
              </a:rPr>
              <a:t>Inclusão do solo em políticas de </a:t>
            </a:r>
            <a:r>
              <a:rPr lang="pt-BR" sz="1800" i="1" dirty="0" err="1">
                <a:latin typeface="Arial" panose="020B0604020202020204" pitchFamily="34" charset="0"/>
                <a:cs typeface="Arial" panose="020B0604020202020204" pitchFamily="34" charset="0"/>
              </a:rPr>
              <a:t>compliance</a:t>
            </a:r>
            <a:r>
              <a:rPr lang="pt-BR" sz="1800" i="1" dirty="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e mercado de C voluntário</a:t>
            </a:r>
          </a:p>
          <a:p>
            <a:pPr marL="800100" lvl="1" indent="-342900">
              <a:buFont typeface="+mj-lt"/>
              <a:buAutoNum type="arabicPeriod"/>
            </a:pPr>
            <a:r>
              <a:rPr lang="pt-BR" sz="1800" dirty="0">
                <a:latin typeface="Arial" panose="020B0604020202020204" pitchFamily="34" charset="0"/>
                <a:cs typeface="Arial" panose="020B0604020202020204" pitchFamily="34" charset="0"/>
              </a:rPr>
              <a:t>Reduzir custos de governos que forneçam subsídios baseados em boas práticas</a:t>
            </a:r>
          </a:p>
          <a:p>
            <a:pPr marL="800100" lvl="1" indent="-342900">
              <a:buFont typeface="+mj-lt"/>
              <a:buAutoNum type="arabicPeriod"/>
            </a:pPr>
            <a:r>
              <a:rPr lang="pt-BR" sz="1800" dirty="0">
                <a:latin typeface="Arial" panose="020B0604020202020204" pitchFamily="34" charset="0"/>
                <a:cs typeface="Arial" panose="020B0604020202020204" pitchFamily="34" charset="0"/>
              </a:rPr>
              <a:t>Atender a demanda por produtos “</a:t>
            </a:r>
            <a:r>
              <a:rPr lang="pt-BR" sz="1800" dirty="0" err="1">
                <a:latin typeface="Arial" panose="020B0604020202020204" pitchFamily="34" charset="0"/>
                <a:cs typeface="Arial" panose="020B0604020202020204" pitchFamily="34" charset="0"/>
              </a:rPr>
              <a:t>low</a:t>
            </a:r>
            <a:r>
              <a:rPr lang="pt-BR" sz="1800" dirty="0">
                <a:latin typeface="Arial" panose="020B0604020202020204" pitchFamily="34" charset="0"/>
                <a:cs typeface="Arial" panose="020B0604020202020204" pitchFamily="34" charset="0"/>
              </a:rPr>
              <a:t> </a:t>
            </a:r>
            <a:r>
              <a:rPr lang="pt-BR" sz="1800" dirty="0" err="1">
                <a:latin typeface="Arial" panose="020B0604020202020204" pitchFamily="34" charset="0"/>
                <a:cs typeface="Arial" panose="020B0604020202020204" pitchFamily="34" charset="0"/>
              </a:rPr>
              <a:t>carbon</a:t>
            </a:r>
            <a:r>
              <a:rPr lang="pt-BR" sz="1800" dirty="0">
                <a:latin typeface="Arial" panose="020B0604020202020204" pitchFamily="34" charset="0"/>
                <a:cs typeface="Arial" panose="020B0604020202020204" pitchFamily="34" charset="0"/>
              </a:rPr>
              <a:t>”</a:t>
            </a:r>
          </a:p>
          <a:p>
            <a:pPr marL="457200" lvl="1" indent="0">
              <a:buNone/>
            </a:pPr>
            <a:endParaRPr lang="pt-BR" sz="16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Redução de incertezas</a:t>
            </a:r>
          </a:p>
          <a:p>
            <a:pPr lvl="1"/>
            <a:r>
              <a:rPr lang="pt-BR" sz="1800" dirty="0">
                <a:latin typeface="Arial" panose="020B0604020202020204" pitchFamily="34" charset="0"/>
                <a:cs typeface="Arial" panose="020B0604020202020204" pitchFamily="34" charset="0"/>
              </a:rPr>
              <a:t>Melhorar previsões dos modelos e monitoramento</a:t>
            </a:r>
          </a:p>
          <a:p>
            <a:pPr lvl="1"/>
            <a:r>
              <a:rPr lang="pt-BR" sz="1800" dirty="0">
                <a:latin typeface="Arial" panose="020B0604020202020204" pitchFamily="34" charset="0"/>
                <a:cs typeface="Arial" panose="020B0604020202020204" pitchFamily="34" charset="0"/>
              </a:rPr>
              <a:t>Como?</a:t>
            </a:r>
          </a:p>
          <a:p>
            <a:pPr marL="1160463" lvl="1" indent="-342900">
              <a:buFont typeface="+mj-lt"/>
              <a:buAutoNum type="arabicPeriod"/>
              <a:tabLst>
                <a:tab pos="1787525" algn="l"/>
              </a:tabLst>
            </a:pPr>
            <a:r>
              <a:rPr lang="pt-BR" sz="1800" dirty="0">
                <a:latin typeface="Arial" panose="020B0604020202020204" pitchFamily="34" charset="0"/>
                <a:cs typeface="Arial" panose="020B0604020202020204" pitchFamily="34" charset="0"/>
              </a:rPr>
              <a:t>Suporte à pesquisa em fluxos de GEE e Mensuração de C no solo em campos experimentais e “</a:t>
            </a:r>
            <a:r>
              <a:rPr lang="pt-BR" sz="1800" dirty="0" err="1">
                <a:latin typeface="Arial" panose="020B0604020202020204" pitchFamily="34" charset="0"/>
                <a:cs typeface="Arial" panose="020B0604020202020204" pitchFamily="34" charset="0"/>
              </a:rPr>
              <a:t>on-farm</a:t>
            </a:r>
            <a:r>
              <a:rPr lang="pt-BR" sz="1800" dirty="0">
                <a:latin typeface="Arial" panose="020B0604020202020204" pitchFamily="34" charset="0"/>
                <a:cs typeface="Arial" panose="020B0604020202020204" pitchFamily="34" charset="0"/>
              </a:rPr>
              <a:t>”</a:t>
            </a:r>
          </a:p>
          <a:p>
            <a:pPr marL="1160463" lvl="1" indent="-342900">
              <a:buFont typeface="+mj-lt"/>
              <a:buAutoNum type="arabicPeriod"/>
              <a:tabLst>
                <a:tab pos="1787525" algn="l"/>
              </a:tabLst>
            </a:pPr>
            <a:r>
              <a:rPr lang="pt-BR" sz="1800" dirty="0">
                <a:latin typeface="Arial" panose="020B0604020202020204" pitchFamily="34" charset="0"/>
                <a:cs typeface="Arial" panose="020B0604020202020204" pitchFamily="34" charset="0"/>
              </a:rPr>
              <a:t>Protocolos de pesquisa consistentes e integrados</a:t>
            </a:r>
          </a:p>
          <a:p>
            <a:pPr marL="1160463" lvl="1" indent="-342900">
              <a:buFont typeface="+mj-lt"/>
              <a:buAutoNum type="arabicPeriod"/>
              <a:tabLst>
                <a:tab pos="1787525" algn="l"/>
              </a:tabLst>
            </a:pPr>
            <a:r>
              <a:rPr lang="pt-BR" sz="1800" dirty="0">
                <a:latin typeface="Arial" panose="020B0604020202020204" pitchFamily="34" charset="0"/>
                <a:cs typeface="Arial" panose="020B0604020202020204" pitchFamily="34" charset="0"/>
              </a:rPr>
              <a:t>Suporte à pesquisas em escalas menores (estabilização da MOS, microbiologia, interações químicas, etc.)</a:t>
            </a:r>
          </a:p>
          <a:p>
            <a:pPr lvl="1"/>
            <a:r>
              <a:rPr lang="pt-BR" sz="1800" dirty="0">
                <a:latin typeface="Arial" panose="020B0604020202020204" pitchFamily="34" charset="0"/>
                <a:cs typeface="Arial" panose="020B0604020202020204" pitchFamily="34" charset="0"/>
              </a:rPr>
              <a:t>Modelos estilo open-</a:t>
            </a:r>
            <a:r>
              <a:rPr lang="pt-BR" sz="1800" dirty="0" err="1">
                <a:latin typeface="Arial" panose="020B0604020202020204" pitchFamily="34" charset="0"/>
                <a:cs typeface="Arial" panose="020B0604020202020204" pitchFamily="34" charset="0"/>
              </a:rPr>
              <a:t>source</a:t>
            </a:r>
            <a:r>
              <a:rPr lang="pt-BR" sz="1800" dirty="0">
                <a:latin typeface="Arial" panose="020B0604020202020204" pitchFamily="34" charset="0"/>
                <a:cs typeface="Arial" panose="020B0604020202020204" pitchFamily="34" charset="0"/>
              </a:rPr>
              <a:t>, </a:t>
            </a:r>
            <a:r>
              <a:rPr lang="pt-BR" sz="1800" dirty="0" err="1">
                <a:latin typeface="Arial" panose="020B0604020202020204" pitchFamily="34" charset="0"/>
                <a:cs typeface="Arial" panose="020B0604020202020204" pitchFamily="34" charset="0"/>
              </a:rPr>
              <a:t>community-development</a:t>
            </a:r>
            <a:endParaRPr lang="pt-BR" sz="1800" dirty="0">
              <a:latin typeface="Arial" panose="020B0604020202020204" pitchFamily="34" charset="0"/>
              <a:cs typeface="Arial" panose="020B0604020202020204" pitchFamily="34" charset="0"/>
            </a:endParaRPr>
          </a:p>
          <a:p>
            <a:pPr marL="457200" lvl="1" indent="0">
              <a:buNone/>
            </a:pPr>
            <a:endParaRPr lang="pt-BR" sz="16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Contexto político econômico cultural e social = Quem vai ou não emitir/sequestrar/mitigar GEE são </a:t>
            </a:r>
            <a:r>
              <a:rPr lang="pt-BR" sz="2000" b="1" dirty="0">
                <a:latin typeface="Arial" panose="020B0604020202020204" pitchFamily="34" charset="0"/>
                <a:cs typeface="Arial" panose="020B0604020202020204" pitchFamily="34" charset="0"/>
              </a:rPr>
              <a:t>produtores</a:t>
            </a:r>
          </a:p>
        </p:txBody>
      </p:sp>
      <p:sp>
        <p:nvSpPr>
          <p:cNvPr id="6" name="Título 1">
            <a:extLst>
              <a:ext uri="{FF2B5EF4-FFF2-40B4-BE49-F238E27FC236}">
                <a16:creationId xmlns:a16="http://schemas.microsoft.com/office/drawing/2014/main" id="{568DF29E-859E-48A9-9E85-C8345B9A3013}"/>
              </a:ext>
            </a:extLst>
          </p:cNvPr>
          <p:cNvSpPr txBox="1">
            <a:spLocks/>
          </p:cNvSpPr>
          <p:nvPr/>
        </p:nvSpPr>
        <p:spPr>
          <a:xfrm>
            <a:off x="0" y="1"/>
            <a:ext cx="12192000" cy="102447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Conclusões e recomendações</a:t>
            </a:r>
          </a:p>
        </p:txBody>
      </p:sp>
    </p:spTree>
    <p:extLst>
      <p:ext uri="{BB962C8B-B14F-4D97-AF65-F5344CB8AC3E}">
        <p14:creationId xmlns:p14="http://schemas.microsoft.com/office/powerpoint/2010/main" val="73193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5C55D0B-4A1A-4A5B-9815-98E46CDF3AB7}"/>
              </a:ext>
            </a:extLst>
          </p:cNvPr>
          <p:cNvSpPr>
            <a:spLocks noGrp="1"/>
          </p:cNvSpPr>
          <p:nvPr>
            <p:ph idx="1"/>
          </p:nvPr>
        </p:nvSpPr>
        <p:spPr>
          <a:xfrm>
            <a:off x="838200" y="1285009"/>
            <a:ext cx="10515600" cy="5681663"/>
          </a:xfrm>
        </p:spPr>
        <p:txBody>
          <a:bodyPr anchor="ctr">
            <a:normAutofit/>
          </a:bodyPr>
          <a:lstStyle/>
          <a:p>
            <a:pPr marL="0" indent="0" algn="ctr">
              <a:buNone/>
            </a:pPr>
            <a:r>
              <a:rPr lang="pt-BR" dirty="0">
                <a:latin typeface="Arial" panose="020B0604020202020204" pitchFamily="34" charset="0"/>
                <a:cs typeface="Arial" panose="020B0604020202020204" pitchFamily="34" charset="0"/>
              </a:rPr>
              <a:t>Obrigado!</a:t>
            </a:r>
          </a:p>
        </p:txBody>
      </p:sp>
      <p:pic>
        <p:nvPicPr>
          <p:cNvPr id="4" name="Picture 4" descr="Resultado de imagem para brasão ESALQ">
            <a:extLst>
              <a:ext uri="{FF2B5EF4-FFF2-40B4-BE49-F238E27FC236}">
                <a16:creationId xmlns:a16="http://schemas.microsoft.com/office/drawing/2014/main" id="{30EBDFA0-FE88-4152-9C39-CC695873CD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4" r="18519"/>
          <a:stretch/>
        </p:blipFill>
        <p:spPr bwMode="auto">
          <a:xfrm>
            <a:off x="5514433" y="2353093"/>
            <a:ext cx="1163133" cy="14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1EE8C3-CEF0-4CEF-B693-ECE98FA2E617}"/>
              </a:ext>
            </a:extLst>
          </p:cNvPr>
          <p:cNvSpPr>
            <a:spLocks noGrp="1"/>
          </p:cNvSpPr>
          <p:nvPr>
            <p:ph idx="1"/>
          </p:nvPr>
        </p:nvSpPr>
        <p:spPr>
          <a:xfrm>
            <a:off x="462321" y="1676400"/>
            <a:ext cx="7704481" cy="5514109"/>
          </a:xfrm>
        </p:spPr>
        <p:txBody>
          <a:bodyPr>
            <a:normAutofit/>
          </a:bodyPr>
          <a:lstStyle/>
          <a:p>
            <a:pPr algn="just">
              <a:lnSpc>
                <a:spcPct val="150000"/>
              </a:lnSpc>
            </a:pPr>
            <a:r>
              <a:rPr lang="pt-BR" sz="2400" dirty="0">
                <a:latin typeface="Arial" panose="020B0604020202020204" pitchFamily="34" charset="0"/>
                <a:cs typeface="Arial" panose="020B0604020202020204" pitchFamily="34" charset="0"/>
              </a:rPr>
              <a:t>A inclusão de projetos de mitigação centrados no solo indicam um papel crescente na mitigação agrícola de GEE</a:t>
            </a:r>
          </a:p>
          <a:p>
            <a:pPr algn="just">
              <a:lnSpc>
                <a:spcPct val="150000"/>
              </a:lnSpc>
            </a:pPr>
            <a:r>
              <a:rPr lang="pt-BR" sz="2400" dirty="0">
                <a:latin typeface="Arial" panose="020B0604020202020204" pitchFamily="34" charset="0"/>
                <a:cs typeface="Arial" panose="020B0604020202020204" pitchFamily="34" charset="0"/>
              </a:rPr>
              <a:t>A implementação de estratégias de mitigação de GEE baseados no solo em larga escala exigirá a capacidade de medir e monitorar as reduções de GEE com </a:t>
            </a:r>
            <a:r>
              <a:rPr lang="pt-BR" sz="2400" b="1" dirty="0">
                <a:latin typeface="Arial" panose="020B0604020202020204" pitchFamily="34" charset="0"/>
                <a:cs typeface="Arial" panose="020B0604020202020204" pitchFamily="34" charset="0"/>
              </a:rPr>
              <a:t>precisão aceitável, incerteza quantificável e a um custo relativamente baixo</a:t>
            </a:r>
          </a:p>
          <a:p>
            <a:pPr>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p:txBody>
      </p:sp>
      <p:pic>
        <p:nvPicPr>
          <p:cNvPr id="2050" name="Picture 2" descr="Crédito de carbono: como funciona e vantagens para o seu negócio">
            <a:extLst>
              <a:ext uri="{FF2B5EF4-FFF2-40B4-BE49-F238E27FC236}">
                <a16:creationId xmlns:a16="http://schemas.microsoft.com/office/drawing/2014/main" id="{EB09FBDD-6D38-4E98-89A8-10D8F55B9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300" y="4306945"/>
            <a:ext cx="2938543" cy="20275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Afinal o que eh sequestro de carbono?">
            <a:extLst>
              <a:ext uri="{FF2B5EF4-FFF2-40B4-BE49-F238E27FC236}">
                <a16:creationId xmlns:a16="http://schemas.microsoft.com/office/drawing/2014/main" id="{639CA350-CBF9-4DB4-A603-89D44DC13A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6" name="Picture 8" descr="Afinal o que eh sequestro de carbono?">
            <a:extLst>
              <a:ext uri="{FF2B5EF4-FFF2-40B4-BE49-F238E27FC236}">
                <a16:creationId xmlns:a16="http://schemas.microsoft.com/office/drawing/2014/main" id="{0E3DEAAB-E24E-42AF-ADDB-CAAFC71E9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1537252"/>
            <a:ext cx="3783496" cy="189174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0D8CC1B8-F646-43DE-B2B7-138F8A3C3AE8}"/>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Introdução</a:t>
            </a:r>
          </a:p>
        </p:txBody>
      </p:sp>
    </p:spTree>
    <p:extLst>
      <p:ext uri="{BB962C8B-B14F-4D97-AF65-F5344CB8AC3E}">
        <p14:creationId xmlns:p14="http://schemas.microsoft.com/office/powerpoint/2010/main" val="85900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9A7D4AE-B39C-4A43-B770-FDE7D686B525}"/>
              </a:ext>
            </a:extLst>
          </p:cNvPr>
          <p:cNvSpPr>
            <a:spLocks noGrp="1"/>
          </p:cNvSpPr>
          <p:nvPr>
            <p:ph idx="1"/>
          </p:nvPr>
        </p:nvSpPr>
        <p:spPr>
          <a:xfrm>
            <a:off x="352357" y="1443572"/>
            <a:ext cx="5518355" cy="5056042"/>
          </a:xfrm>
        </p:spPr>
        <p:txBody>
          <a:bodyPr>
            <a:normAutofit fontScale="92500"/>
          </a:bodyPr>
          <a:lstStyle/>
          <a:p>
            <a:pPr algn="just">
              <a:lnSpc>
                <a:spcPct val="160000"/>
              </a:lnSpc>
            </a:pPr>
            <a:r>
              <a:rPr lang="pt-BR" sz="2400" dirty="0">
                <a:latin typeface="Arial" panose="020B0604020202020204" pitchFamily="34" charset="0"/>
                <a:cs typeface="Arial" panose="020B0604020202020204" pitchFamily="34" charset="0"/>
              </a:rPr>
              <a:t>Os solos constituem o maior pool de C orgânico terrestre</a:t>
            </a:r>
          </a:p>
          <a:p>
            <a:pPr algn="just">
              <a:lnSpc>
                <a:spcPct val="160000"/>
              </a:lnSpc>
            </a:pPr>
            <a:endParaRPr lang="pt-BR" sz="100" dirty="0">
              <a:latin typeface="Arial" panose="020B0604020202020204" pitchFamily="34" charset="0"/>
              <a:cs typeface="Arial" panose="020B0604020202020204" pitchFamily="34" charset="0"/>
            </a:endParaRPr>
          </a:p>
          <a:p>
            <a:pPr algn="just">
              <a:lnSpc>
                <a:spcPct val="160000"/>
              </a:lnSpc>
            </a:pPr>
            <a:r>
              <a:rPr lang="pt-BR" sz="2400" dirty="0">
                <a:latin typeface="Arial" panose="020B0604020202020204" pitchFamily="34" charset="0"/>
                <a:cs typeface="Arial" panose="020B0604020202020204" pitchFamily="34" charset="0"/>
              </a:rPr>
              <a:t>Assim, aumentar em até alguns % o armazenamento líquido de C no solo representa um potencial sumidouro de C </a:t>
            </a:r>
          </a:p>
          <a:p>
            <a:pPr algn="just">
              <a:lnSpc>
                <a:spcPct val="160000"/>
              </a:lnSpc>
            </a:pPr>
            <a:endParaRPr lang="pt-BR" sz="100" dirty="0">
              <a:latin typeface="Arial" panose="020B0604020202020204" pitchFamily="34" charset="0"/>
              <a:cs typeface="Arial" panose="020B0604020202020204" pitchFamily="34" charset="0"/>
            </a:endParaRPr>
          </a:p>
          <a:p>
            <a:pPr algn="just">
              <a:lnSpc>
                <a:spcPct val="160000"/>
              </a:lnSpc>
            </a:pPr>
            <a:r>
              <a:rPr lang="pt-BR" sz="2400" dirty="0">
                <a:latin typeface="Arial" panose="020B0604020202020204" pitchFamily="34" charset="0"/>
                <a:cs typeface="Arial" panose="020B0604020202020204" pitchFamily="34" charset="0"/>
              </a:rPr>
              <a:t>Evitar a conversão e a degradação de ecossistemas nativos é uma forte alternativa de mitigação</a:t>
            </a:r>
          </a:p>
          <a:p>
            <a:endParaRPr lang="pt-BR" sz="2400" dirty="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p:txBody>
      </p:sp>
      <p:pic>
        <p:nvPicPr>
          <p:cNvPr id="3076" name="Picture 4" descr="Estoque de Carbono no Solo e Fluxo de Gases de Efeito Estufa na Cana-…">
            <a:extLst>
              <a:ext uri="{FF2B5EF4-FFF2-40B4-BE49-F238E27FC236}">
                <a16:creationId xmlns:a16="http://schemas.microsoft.com/office/drawing/2014/main" id="{48E02A01-2882-48F6-8827-B98F96DD0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24" b="35072"/>
          <a:stretch/>
        </p:blipFill>
        <p:spPr bwMode="auto">
          <a:xfrm>
            <a:off x="6321289" y="1690688"/>
            <a:ext cx="5417758" cy="456181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7A6DEC51-0E15-45E8-9A00-89DF41C3C3BA}"/>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Manejo dos sistemas e sequestro de C</a:t>
            </a:r>
          </a:p>
        </p:txBody>
      </p:sp>
    </p:spTree>
    <p:extLst>
      <p:ext uri="{BB962C8B-B14F-4D97-AF65-F5344CB8AC3E}">
        <p14:creationId xmlns:p14="http://schemas.microsoft.com/office/powerpoint/2010/main" val="11252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7D93364E-387E-4093-9AD4-67F9FCD442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157" y="110836"/>
            <a:ext cx="8759686" cy="665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90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EAEBFDF-02B8-46DC-AB9A-E07E475A65B8}"/>
              </a:ext>
            </a:extLst>
          </p:cNvPr>
          <p:cNvPicPr>
            <a:picLocks noChangeAspect="1"/>
          </p:cNvPicPr>
          <p:nvPr/>
        </p:nvPicPr>
        <p:blipFill>
          <a:blip r:embed="rId2"/>
          <a:stretch>
            <a:fillRect/>
          </a:stretch>
        </p:blipFill>
        <p:spPr>
          <a:xfrm>
            <a:off x="595696" y="501017"/>
            <a:ext cx="11000607" cy="5855966"/>
          </a:xfrm>
          <a:prstGeom prst="rect">
            <a:avLst/>
          </a:prstGeom>
        </p:spPr>
      </p:pic>
    </p:spTree>
    <p:extLst>
      <p:ext uri="{BB962C8B-B14F-4D97-AF65-F5344CB8AC3E}">
        <p14:creationId xmlns:p14="http://schemas.microsoft.com/office/powerpoint/2010/main" val="343066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951583F-35C6-4EF6-BB18-38B5D1C04144}"/>
              </a:ext>
            </a:extLst>
          </p:cNvPr>
          <p:cNvSpPr>
            <a:spLocks noGrp="1"/>
          </p:cNvSpPr>
          <p:nvPr>
            <p:ph idx="1"/>
          </p:nvPr>
        </p:nvSpPr>
        <p:spPr>
          <a:xfrm>
            <a:off x="467138" y="1509435"/>
            <a:ext cx="8094249" cy="4983439"/>
          </a:xfrm>
        </p:spPr>
        <p:txBody>
          <a:bodyPr>
            <a:normAutofit/>
          </a:bodyPr>
          <a:lstStyle/>
          <a:p>
            <a:pPr algn="just">
              <a:lnSpc>
                <a:spcPct val="160000"/>
              </a:lnSpc>
            </a:pPr>
            <a:r>
              <a:rPr lang="pt-BR" sz="2400" dirty="0">
                <a:latin typeface="Arial" panose="020B0604020202020204" pitchFamily="34" charset="0"/>
                <a:cs typeface="Arial" panose="020B0604020202020204" pitchFamily="34" charset="0"/>
              </a:rPr>
              <a:t>A adição de C derivado de fontes externas, como compostos ou </a:t>
            </a:r>
            <a:r>
              <a:rPr lang="pt-BR" sz="2400" dirty="0" err="1">
                <a:latin typeface="Arial" panose="020B0604020202020204" pitchFamily="34" charset="0"/>
                <a:cs typeface="Arial" panose="020B0604020202020204" pitchFamily="34" charset="0"/>
              </a:rPr>
              <a:t>biocarvão</a:t>
            </a:r>
            <a:r>
              <a:rPr lang="pt-BR" sz="2400" dirty="0">
                <a:latin typeface="Arial" panose="020B0604020202020204" pitchFamily="34" charset="0"/>
                <a:cs typeface="Arial" panose="020B0604020202020204" pitchFamily="34" charset="0"/>
              </a:rPr>
              <a:t> (biochar), pode aumentar os estoques de C do solo</a:t>
            </a:r>
          </a:p>
          <a:p>
            <a:pPr algn="just">
              <a:lnSpc>
                <a:spcPct val="160000"/>
              </a:lnSpc>
            </a:pPr>
            <a:r>
              <a:rPr lang="pt-BR" sz="2400" dirty="0">
                <a:latin typeface="Arial" panose="020B0604020202020204" pitchFamily="34" charset="0"/>
                <a:cs typeface="Arial" panose="020B0604020202020204" pitchFamily="34" charset="0"/>
              </a:rPr>
              <a:t>Elevado tempo médio de residência</a:t>
            </a:r>
          </a:p>
          <a:p>
            <a:pPr algn="just">
              <a:lnSpc>
                <a:spcPct val="160000"/>
              </a:lnSpc>
            </a:pPr>
            <a:r>
              <a:rPr lang="pt-BR" sz="2400" dirty="0">
                <a:latin typeface="Arial" panose="020B0604020202020204" pitchFamily="34" charset="0"/>
                <a:cs typeface="Arial" panose="020B0604020202020204" pitchFamily="34" charset="0"/>
              </a:rPr>
              <a:t>Os tempos de permanência no solo variam dependendo do tipo de biochar, teor de nutrientes e condições do solo </a:t>
            </a:r>
          </a:p>
        </p:txBody>
      </p:sp>
      <p:pic>
        <p:nvPicPr>
          <p:cNvPr id="5124" name="Picture 4" descr="Figura 1. Conjunto padrão de biocarvão de Edimburgo, incluindo matéria-prima.">
            <a:extLst>
              <a:ext uri="{FF2B5EF4-FFF2-40B4-BE49-F238E27FC236}">
                <a16:creationId xmlns:a16="http://schemas.microsoft.com/office/drawing/2014/main" id="{B564ADFF-0CC4-4EE5-B31E-8DFC0DE0A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382" t="2225" b="4777"/>
          <a:stretch/>
        </p:blipFill>
        <p:spPr bwMode="auto">
          <a:xfrm>
            <a:off x="8828917" y="1690688"/>
            <a:ext cx="3059940" cy="3033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o o Biochar está desencadeando uma nova revolução industrial ...">
            <a:extLst>
              <a:ext uri="{FF2B5EF4-FFF2-40B4-BE49-F238E27FC236}">
                <a16:creationId xmlns:a16="http://schemas.microsoft.com/office/drawing/2014/main" id="{51B60963-096C-45F2-9FD2-E9F352ED9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445" y="4981781"/>
            <a:ext cx="252488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DCA4125E-D01B-4DB8-B1C4-C0C4F7E57A53}"/>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Sequestro de C via adição de C externo</a:t>
            </a:r>
          </a:p>
        </p:txBody>
      </p:sp>
    </p:spTree>
    <p:extLst>
      <p:ext uri="{BB962C8B-B14F-4D97-AF65-F5344CB8AC3E}">
        <p14:creationId xmlns:p14="http://schemas.microsoft.com/office/powerpoint/2010/main" val="180684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N</a:t>
            </a:r>
            <a:r>
              <a:rPr lang="pt-BR" sz="4000" b="1" baseline="-25000" dirty="0">
                <a:latin typeface="Arial" panose="020B0604020202020204" pitchFamily="34" charset="0"/>
                <a:cs typeface="Arial" panose="020B0604020202020204" pitchFamily="34" charset="0"/>
              </a:rPr>
              <a:t>2</a:t>
            </a:r>
            <a:r>
              <a:rPr lang="pt-BR" sz="4000" b="1" dirty="0">
                <a:latin typeface="Arial" panose="020B0604020202020204" pitchFamily="34" charset="0"/>
                <a:cs typeface="Arial" panose="020B0604020202020204" pitchFamily="34" charset="0"/>
              </a:rPr>
              <a:t>O – Manejo e emissões</a:t>
            </a:r>
          </a:p>
        </p:txBody>
      </p:sp>
      <p:sp>
        <p:nvSpPr>
          <p:cNvPr id="5" name="Elipse 4">
            <a:extLst>
              <a:ext uri="{FF2B5EF4-FFF2-40B4-BE49-F238E27FC236}">
                <a16:creationId xmlns:a16="http://schemas.microsoft.com/office/drawing/2014/main" id="{AFDD0675-D54C-48AC-B089-22D81B09A2EE}"/>
              </a:ext>
            </a:extLst>
          </p:cNvPr>
          <p:cNvSpPr/>
          <p:nvPr/>
        </p:nvSpPr>
        <p:spPr>
          <a:xfrm>
            <a:off x="4772891" y="1456054"/>
            <a:ext cx="2646218" cy="13255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8,1 Tg ano</a:t>
            </a:r>
            <a:r>
              <a:rPr lang="pt-BR" sz="2400" baseline="30000" dirty="0">
                <a:latin typeface="Arial" panose="020B0604020202020204" pitchFamily="34" charset="0"/>
                <a:cs typeface="Arial" panose="020B0604020202020204" pitchFamily="34" charset="0"/>
              </a:rPr>
              <a:t>-1</a:t>
            </a:r>
          </a:p>
        </p:txBody>
      </p:sp>
      <p:sp>
        <p:nvSpPr>
          <p:cNvPr id="8" name="Seta: para Baixo 7">
            <a:extLst>
              <a:ext uri="{FF2B5EF4-FFF2-40B4-BE49-F238E27FC236}">
                <a16:creationId xmlns:a16="http://schemas.microsoft.com/office/drawing/2014/main" id="{76A90E99-F597-4FB5-A4DF-99DB8E6C150B}"/>
              </a:ext>
            </a:extLst>
          </p:cNvPr>
          <p:cNvSpPr/>
          <p:nvPr/>
        </p:nvSpPr>
        <p:spPr>
          <a:xfrm>
            <a:off x="5850081" y="3317889"/>
            <a:ext cx="491837" cy="1155038"/>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640B3AE9-2257-4303-B9E0-0D14F8145D10}"/>
              </a:ext>
            </a:extLst>
          </p:cNvPr>
          <p:cNvSpPr/>
          <p:nvPr/>
        </p:nvSpPr>
        <p:spPr>
          <a:xfrm>
            <a:off x="4772891" y="4986337"/>
            <a:ext cx="2646218" cy="13255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anose="020B0604020202020204" pitchFamily="34" charset="0"/>
                <a:cs typeface="Arial" panose="020B0604020202020204" pitchFamily="34" charset="0"/>
              </a:rPr>
              <a:t>4,2 Tg ano</a:t>
            </a:r>
            <a:r>
              <a:rPr lang="pt-BR" sz="2400" baseline="30000" dirty="0">
                <a:latin typeface="Arial" panose="020B0604020202020204" pitchFamily="34" charset="0"/>
                <a:cs typeface="Arial" panose="020B0604020202020204" pitchFamily="34" charset="0"/>
              </a:rPr>
              <a:t>-1</a:t>
            </a:r>
          </a:p>
        </p:txBody>
      </p:sp>
      <p:pic>
        <p:nvPicPr>
          <p:cNvPr id="16" name="Espaço Reservado para Conteúdo 15">
            <a:extLst>
              <a:ext uri="{FF2B5EF4-FFF2-40B4-BE49-F238E27FC236}">
                <a16:creationId xmlns:a16="http://schemas.microsoft.com/office/drawing/2014/main" id="{34A562B7-E926-47DC-9CF9-69F4720973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562" y="1707248"/>
            <a:ext cx="9225038" cy="5189085"/>
          </a:xfrm>
        </p:spPr>
      </p:pic>
      <p:pic>
        <p:nvPicPr>
          <p:cNvPr id="14" name="Imagem 13">
            <a:extLst>
              <a:ext uri="{FF2B5EF4-FFF2-40B4-BE49-F238E27FC236}">
                <a16:creationId xmlns:a16="http://schemas.microsoft.com/office/drawing/2014/main" id="{40F28E26-9C07-4932-B779-2E07E8223A21}"/>
              </a:ext>
            </a:extLst>
          </p:cNvPr>
          <p:cNvPicPr>
            <a:picLocks noChangeAspect="1"/>
          </p:cNvPicPr>
          <p:nvPr/>
        </p:nvPicPr>
        <p:blipFill rotWithShape="1">
          <a:blip r:embed="rId4"/>
          <a:srcRect l="9643" t="24596" r="14185" b="24644"/>
          <a:stretch/>
        </p:blipFill>
        <p:spPr>
          <a:xfrm>
            <a:off x="0" y="1448700"/>
            <a:ext cx="12192000" cy="5409300"/>
          </a:xfrm>
          <a:prstGeom prst="rect">
            <a:avLst/>
          </a:prstGeom>
        </p:spPr>
      </p:pic>
    </p:spTree>
    <p:extLst>
      <p:ext uri="{BB962C8B-B14F-4D97-AF65-F5344CB8AC3E}">
        <p14:creationId xmlns:p14="http://schemas.microsoft.com/office/powerpoint/2010/main" val="27752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2E71-5B3A-4913-BDCD-43964D3B708B}"/>
              </a:ext>
            </a:extLst>
          </p:cNvPr>
          <p:cNvSpPr>
            <a:spLocks noGrp="1"/>
          </p:cNvSpPr>
          <p:nvPr>
            <p:ph type="title"/>
          </p:nvPr>
        </p:nvSpPr>
        <p:spPr/>
        <p:txBody>
          <a:bodyPr/>
          <a:lstStyle/>
          <a:p>
            <a:endParaRPr lang="pt-BR"/>
          </a:p>
        </p:txBody>
      </p:sp>
      <p:sp>
        <p:nvSpPr>
          <p:cNvPr id="4" name="Título 1">
            <a:extLst>
              <a:ext uri="{FF2B5EF4-FFF2-40B4-BE49-F238E27FC236}">
                <a16:creationId xmlns:a16="http://schemas.microsoft.com/office/drawing/2014/main" id="{2D9AD614-8DF0-4A0B-9AF2-6B7A43447D90}"/>
              </a:ext>
            </a:extLst>
          </p:cNvPr>
          <p:cNvSpPr txBox="1">
            <a:spLocks/>
          </p:cNvSpPr>
          <p:nvPr/>
        </p:nvSpPr>
        <p:spPr>
          <a:xfrm>
            <a:off x="0" y="0"/>
            <a:ext cx="12192000" cy="12326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4000" b="1" dirty="0">
                <a:latin typeface="Arial" panose="020B0604020202020204" pitchFamily="34" charset="0"/>
                <a:cs typeface="Arial" panose="020B0604020202020204" pitchFamily="34" charset="0"/>
              </a:rPr>
              <a:t>N</a:t>
            </a:r>
            <a:r>
              <a:rPr lang="pt-BR" sz="4000" b="1" baseline="-25000" dirty="0">
                <a:latin typeface="Arial" panose="020B0604020202020204" pitchFamily="34" charset="0"/>
                <a:cs typeface="Arial" panose="020B0604020202020204" pitchFamily="34" charset="0"/>
              </a:rPr>
              <a:t>2</a:t>
            </a:r>
            <a:r>
              <a:rPr lang="pt-BR" sz="4000" b="1" dirty="0">
                <a:latin typeface="Arial" panose="020B0604020202020204" pitchFamily="34" charset="0"/>
                <a:cs typeface="Arial" panose="020B0604020202020204" pitchFamily="34" charset="0"/>
              </a:rPr>
              <a:t>O – Manejo e emissões</a:t>
            </a:r>
          </a:p>
        </p:txBody>
      </p:sp>
      <p:sp>
        <p:nvSpPr>
          <p:cNvPr id="13" name="Espaço Reservado para Conteúdo 12">
            <a:extLst>
              <a:ext uri="{FF2B5EF4-FFF2-40B4-BE49-F238E27FC236}">
                <a16:creationId xmlns:a16="http://schemas.microsoft.com/office/drawing/2014/main" id="{2069A73C-07D5-494D-B7AF-4EFDCD751842}"/>
              </a:ext>
            </a:extLst>
          </p:cNvPr>
          <p:cNvSpPr>
            <a:spLocks noGrp="1"/>
          </p:cNvSpPr>
          <p:nvPr>
            <p:ph idx="1"/>
          </p:nvPr>
        </p:nvSpPr>
        <p:spPr>
          <a:xfrm>
            <a:off x="838200" y="2055813"/>
            <a:ext cx="10515600" cy="4351338"/>
          </a:xfrm>
        </p:spPr>
        <p:txBody>
          <a:bodyPr/>
          <a:lstStyle/>
          <a:p>
            <a:endParaRPr lang="pt-BR" dirty="0"/>
          </a:p>
        </p:txBody>
      </p:sp>
      <p:pic>
        <p:nvPicPr>
          <p:cNvPr id="2052" name="Picture 4" descr="1 The schematic diagram of nitrogen cycle under AFS. (The dotted ...">
            <a:extLst>
              <a:ext uri="{FF2B5EF4-FFF2-40B4-BE49-F238E27FC236}">
                <a16:creationId xmlns:a16="http://schemas.microsoft.com/office/drawing/2014/main" id="{403CE758-111A-4639-BF57-0EE06205F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421" y="1690688"/>
            <a:ext cx="8251157" cy="45332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193768B3-CAFC-458D-AD0A-7F9823E01276}"/>
              </a:ext>
            </a:extLst>
          </p:cNvPr>
          <p:cNvPicPr>
            <a:picLocks noChangeAspect="1"/>
          </p:cNvPicPr>
          <p:nvPr/>
        </p:nvPicPr>
        <p:blipFill>
          <a:blip r:embed="rId4"/>
          <a:stretch>
            <a:fillRect/>
          </a:stretch>
        </p:blipFill>
        <p:spPr>
          <a:xfrm>
            <a:off x="1090864" y="1247035"/>
            <a:ext cx="9641305" cy="5420587"/>
          </a:xfrm>
          <a:prstGeom prst="rect">
            <a:avLst/>
          </a:prstGeom>
        </p:spPr>
      </p:pic>
    </p:spTree>
    <p:extLst>
      <p:ext uri="{BB962C8B-B14F-4D97-AF65-F5344CB8AC3E}">
        <p14:creationId xmlns:p14="http://schemas.microsoft.com/office/powerpoint/2010/main" val="41887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TotalTime>
  <Words>2385</Words>
  <Application>Microsoft Office PowerPoint</Application>
  <PresentationFormat>Widescreen</PresentationFormat>
  <Paragraphs>168</Paragraphs>
  <Slides>21</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Wingdings</vt:lpstr>
      <vt:lpstr>Tema do Office</vt:lpstr>
      <vt:lpstr>Climate-smart soils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NBPT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Climate-smart soils</dc:title>
  <dc:creator>Jorge Locatelli</dc:creator>
  <cp:lastModifiedBy>jorge</cp:lastModifiedBy>
  <cp:revision>43</cp:revision>
  <dcterms:created xsi:type="dcterms:W3CDTF">2020-04-30T21:06:02Z</dcterms:created>
  <dcterms:modified xsi:type="dcterms:W3CDTF">2020-05-15T14:05:15Z</dcterms:modified>
</cp:coreProperties>
</file>