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4" r:id="rId2"/>
    <p:sldId id="399" r:id="rId3"/>
    <p:sldId id="309" r:id="rId4"/>
    <p:sldId id="360" r:id="rId5"/>
    <p:sldId id="378" r:id="rId6"/>
    <p:sldId id="408" r:id="rId7"/>
    <p:sldId id="379" r:id="rId8"/>
    <p:sldId id="354" r:id="rId9"/>
    <p:sldId id="389" r:id="rId10"/>
    <p:sldId id="392" r:id="rId11"/>
    <p:sldId id="395" r:id="rId12"/>
    <p:sldId id="279" r:id="rId13"/>
    <p:sldId id="368" r:id="rId14"/>
    <p:sldId id="398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16" r:id="rId31"/>
    <p:sldId id="417" r:id="rId32"/>
    <p:sldId id="41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5" autoAdjust="0"/>
    <p:restoredTop sz="89755" autoAdjust="0"/>
  </p:normalViewPr>
  <p:slideViewPr>
    <p:cSldViewPr>
      <p:cViewPr varScale="1">
        <p:scale>
          <a:sx n="71" d="100"/>
          <a:sy n="71" d="100"/>
        </p:scale>
        <p:origin x="184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panose="020F05020202040302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1F679708-46C7-F646-9052-33E2A473638C}" type="datetimeFigureOut">
              <a:rPr lang="pt-BR"/>
              <a:pPr>
                <a:defRPr/>
              </a:pPr>
              <a:t>28/02/16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D1952D-1395-D94F-9A6A-AB1946EE818F}" type="slidenum">
              <a:rPr lang="pt-BR" altLang="es-BO"/>
              <a:pPr>
                <a:defRPr/>
              </a:pPr>
              <a:t>‹n.º›</a:t>
            </a:fld>
            <a:endParaRPr lang="pt-BR" altLang="es-BO"/>
          </a:p>
        </p:txBody>
      </p:sp>
    </p:spTree>
    <p:extLst>
      <p:ext uri="{BB962C8B-B14F-4D97-AF65-F5344CB8AC3E}">
        <p14:creationId xmlns:p14="http://schemas.microsoft.com/office/powerpoint/2010/main" val="1675721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EA8DEB3-448F-A046-836D-10DD9FE7DA97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5FF67C-394D-DE40-AAA6-9EFAE6DF335B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5992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s-BO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482AC213-765B-0E43-A970-94039636BCF1}" type="slidenum">
              <a:rPr lang="en-US" altLang="es-BO">
                <a:solidFill>
                  <a:srgbClr val="000000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s-BO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4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s-BO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502156B3-EB6F-5B40-928D-3FAAA4638E62}" type="slidenum">
              <a:rPr lang="en-US" altLang="es-BO">
                <a:solidFill>
                  <a:srgbClr val="000000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</a:pPr>
              <a:t>12</a:t>
            </a:fld>
            <a:endParaRPr lang="en-US" altLang="es-BO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2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20638"/>
            <a:ext cx="349885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20638"/>
            <a:ext cx="5624512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2817813"/>
            <a:ext cx="7669212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2819400"/>
            <a:ext cx="14605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5089525"/>
            <a:ext cx="9097962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/>
          <p:cNvSpPr/>
          <p:nvPr userDrawn="1"/>
        </p:nvSpPr>
        <p:spPr>
          <a:xfrm>
            <a:off x="8755063" y="2470150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1033895-35E3-4640-B7B3-99A056140A68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9ED5E29-DCFB-2544-A946-47ECF39EBFA5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96215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595313" y="4800600"/>
            <a:ext cx="4873625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media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E143EE-9581-DD4F-99C2-4B2936FA036D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8AAFF-D618-1241-B03B-E1930F7F3FA2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186623289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1792288" y="4800600"/>
            <a:ext cx="5500687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5EA18C-6F18-2C42-9EB0-A3381F2793C7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E84711-7419-BC4B-B610-0BFDA9370EE4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1777652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1C078-C250-914C-AECD-FDD035D5D781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AB82-CF2B-DE46-BAB0-4AFFEC0C5078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120888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7FDA265C-997D-9D4D-BF49-FEF240DFB7F1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fld id="{A3995554-0AC0-FF45-BC57-AAA542980A2C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3956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      </a:t>
            </a:r>
          </a:p>
        </p:txBody>
      </p:sp>
      <p:sp>
        <p:nvSpPr>
          <p:cNvPr id="5" name="Rectangle 8"/>
          <p:cNvSpPr/>
          <p:nvPr userDrawn="1"/>
        </p:nvSpPr>
        <p:spPr>
          <a:xfrm>
            <a:off x="8686800" y="5265738"/>
            <a:ext cx="457200" cy="9683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6" name="Oval 5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fld id="{0AC67B2A-6D6C-754F-8391-911ED8CBC094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33201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27C7B43-E9D8-4F4C-99A1-F229F9E199FF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fld id="{A57611A8-CE1F-6D43-B44C-61C99C91B5CA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9647657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D8FA6F34-7CA0-3746-A47F-FF2720DCF980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fld id="{794DF0DA-AA83-954B-B5D1-6FA77B0017A4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131657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65B55-0009-B549-BEB9-3EE3855CD847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444D5-110A-014A-9D77-81620642203E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3247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2444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1BA1B8-9A5E-6C4D-9FCB-4C354F26CC5B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BF06AB0-CA50-9C4B-840F-1E0EC6756954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369218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04D31-CE35-CD4C-9A33-323F85F8236A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BBCCA-2D10-AA4C-81F3-E4F995370E6C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137562794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A9E74-8CF5-FB4D-B720-60A0A4B8FB13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D89EF3-2734-6444-83E6-03ABC039E26B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3699784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BE881D8-0F5B-AB4A-9419-6F90122C90A8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C49F214-C40B-9047-9D42-7E35F31256F7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</p:spTree>
    <p:extLst>
      <p:ext uri="{BB962C8B-B14F-4D97-AF65-F5344CB8AC3E}">
        <p14:creationId xmlns:p14="http://schemas.microsoft.com/office/powerpoint/2010/main" val="126238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BO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B034A41-59CC-3C4B-85FE-429C4DF8B9FB}" type="datetimeFigureOut">
              <a:rPr lang="en-US"/>
              <a:pPr>
                <a:defRPr/>
              </a:pPr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2A8EC-9746-E64C-B87A-F1DCACF91F4B}" type="slidenum">
              <a:rPr lang="en-US" altLang="es-BO"/>
              <a:pPr>
                <a:defRPr/>
              </a:pPr>
              <a:t>‹n.º›</a:t>
            </a:fld>
            <a:endParaRPr lang="en-US" altLang="es-BO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BO"/>
              <a:t>Click to edit Master text styles</a:t>
            </a:r>
          </a:p>
          <a:p>
            <a:pPr lvl="1"/>
            <a:r>
              <a:rPr lang="en-US" altLang="es-BO"/>
              <a:t>Second level</a:t>
            </a:r>
          </a:p>
          <a:p>
            <a:pPr lvl="2"/>
            <a:r>
              <a:rPr lang="en-US" altLang="es-BO"/>
              <a:t>Third level</a:t>
            </a:r>
          </a:p>
          <a:p>
            <a:pPr lvl="3"/>
            <a:r>
              <a:rPr lang="en-US" altLang="es-BO"/>
              <a:t>Fourth level</a:t>
            </a:r>
          </a:p>
          <a:p>
            <a:pPr lvl="4"/>
            <a:r>
              <a:rPr lang="en-US" altLang="es-BO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416" name="TextBox 3"/>
          <p:cNvSpPr txBox="1">
            <a:spLocks noChangeArrowheads="1"/>
          </p:cNvSpPr>
          <p:nvPr/>
        </p:nvSpPr>
        <p:spPr bwMode="auto">
          <a:xfrm>
            <a:off x="1217613" y="1755775"/>
            <a:ext cx="1219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BO" sz="15000" b="1">
                <a:solidFill>
                  <a:srgbClr val="0000FF"/>
                </a:solidFill>
                <a:latin typeface="Georgia" charset="0"/>
              </a:rPr>
              <a:t>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35424" y="2035018"/>
            <a:ext cx="5929064" cy="1970046"/>
          </a:xfrm>
          <a:ln w="38100">
            <a:solidFill>
              <a:schemeClr val="bg1"/>
            </a:solidFill>
            <a:miter lim="800000"/>
            <a:headEnd/>
            <a:tailEnd/>
          </a:ln>
          <a:effectLst>
            <a:glow rad="101600">
              <a:schemeClr val="tx1">
                <a:alpha val="6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72000" tIns="72000" rIns="0" bIns="72000" rtlCol="0"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2300" dirty="0" smtClean="0"/>
              <a:t>Revisão: </a:t>
            </a:r>
            <a:br>
              <a:rPr lang="pt-BR" sz="2300" dirty="0" smtClean="0"/>
            </a:br>
            <a:r>
              <a:rPr lang="en-US" sz="2400" dirty="0" err="1" smtClean="0">
                <a:solidFill>
                  <a:srgbClr val="FF0000"/>
                </a:solidFill>
                <a:cs typeface="Arial" pitchFamily="34" charset="0"/>
              </a:rPr>
              <a:t>Comportamento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dos herbicidas no solo e </a:t>
            </a:r>
            <a:r>
              <a:rPr lang="en-US" sz="2400" dirty="0" err="1" smtClean="0">
                <a:solidFill>
                  <a:srgbClr val="FF0000"/>
                </a:solidFill>
                <a:cs typeface="Arial" pitchFamily="34" charset="0"/>
              </a:rPr>
              <a:t>inibidores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 do Fotossistema II</a:t>
            </a:r>
            <a:endParaRPr lang="pt-BR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74625" y="557213"/>
            <a:ext cx="889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>
                <a:solidFill>
                  <a:srgbClr val="0000FF"/>
                </a:solidFill>
                <a:latin typeface="Arial" charset="0"/>
              </a:rPr>
              <a:t>9</a:t>
            </a: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)</a:t>
            </a:r>
            <a:r>
              <a:rPr lang="en-US" altLang="es-BO" sz="1800" b="1" dirty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Qual</a:t>
            </a:r>
            <a:r>
              <a:rPr lang="en-US" altLang="es-BO" sz="1800" b="1" dirty="0" smtClean="0">
                <a:latin typeface="Arial" charset="0"/>
              </a:rPr>
              <a:t> a principal </a:t>
            </a:r>
            <a:r>
              <a:rPr lang="en-US" altLang="es-BO" sz="1800" b="1" dirty="0" err="1" smtClean="0">
                <a:latin typeface="Arial" charset="0"/>
              </a:rPr>
              <a:t>modificação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feita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formulação</a:t>
            </a:r>
            <a:r>
              <a:rPr lang="en-US" altLang="es-BO" sz="1800" b="1" dirty="0" smtClean="0">
                <a:latin typeface="Arial" charset="0"/>
              </a:rPr>
              <a:t> do 2,4-D para </a:t>
            </a:r>
            <a:r>
              <a:rPr lang="en-US" altLang="es-BO" sz="1800" b="1" dirty="0" err="1" smtClean="0">
                <a:latin typeface="Arial" charset="0"/>
              </a:rPr>
              <a:t>utilização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culturas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transgênicas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resistentes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herbicida</a:t>
            </a:r>
            <a:r>
              <a:rPr lang="en-US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Uso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adjuvantes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específicos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gotas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pequenas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Uso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redutor</a:t>
            </a:r>
            <a:r>
              <a:rPr kumimoji="1" lang="en-US" altLang="es-BO" sz="1800" b="1" dirty="0" smtClean="0">
                <a:latin typeface="Arial" charset="0"/>
              </a:rPr>
              <a:t> de pH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Agente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compatibilizante</a:t>
            </a:r>
            <a:r>
              <a:rPr kumimoji="1" lang="en-US" altLang="es-BO" sz="1800" b="1" dirty="0" smtClean="0">
                <a:latin typeface="Arial" charset="0"/>
              </a:rPr>
              <a:t> com 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r>
              <a:rPr kumimoji="1" lang="en-US" altLang="es-BO" sz="1800" b="1" dirty="0" smtClean="0">
                <a:latin typeface="Arial" charset="0"/>
              </a:rPr>
              <a:t> glyphosate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Redutor</a:t>
            </a:r>
            <a:r>
              <a:rPr kumimoji="1" lang="en-US" altLang="es-BO" sz="1800" b="1" dirty="0" smtClean="0">
                <a:latin typeface="Arial" charset="0"/>
              </a:rPr>
              <a:t> de sais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água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Agente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redutor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formação</a:t>
            </a:r>
            <a:r>
              <a:rPr kumimoji="1" lang="en-US" altLang="es-BO" sz="1800" b="1" dirty="0" smtClean="0">
                <a:latin typeface="Arial" charset="0"/>
              </a:rPr>
              <a:t> de espuma</a:t>
            </a:r>
            <a:endParaRPr kumimoji="1"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909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74625" y="557213"/>
            <a:ext cx="889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10) </a:t>
            </a:r>
            <a:r>
              <a:rPr lang="en-US" altLang="es-BO" sz="1800" b="1" dirty="0" err="1" smtClean="0">
                <a:latin typeface="Arial" charset="0"/>
              </a:rPr>
              <a:t>Qual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razão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transformação</a:t>
            </a:r>
            <a:r>
              <a:rPr lang="en-US" altLang="es-BO" sz="1800" b="1" dirty="0" smtClean="0">
                <a:latin typeface="Arial" charset="0"/>
              </a:rPr>
              <a:t> do </a:t>
            </a:r>
            <a:r>
              <a:rPr lang="en-US" altLang="es-BO" sz="1800" b="1" dirty="0" err="1" smtClean="0">
                <a:latin typeface="Arial" charset="0"/>
              </a:rPr>
              <a:t>sal</a:t>
            </a:r>
            <a:r>
              <a:rPr lang="en-US" altLang="es-BO" sz="1800" b="1" dirty="0" smtClean="0">
                <a:latin typeface="Arial" charset="0"/>
              </a:rPr>
              <a:t> de 2,4-D </a:t>
            </a:r>
            <a:r>
              <a:rPr lang="en-US" altLang="es-BO" sz="1800" b="1" dirty="0" err="1" smtClean="0">
                <a:latin typeface="Arial" charset="0"/>
              </a:rPr>
              <a:t>dimetilamina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sal</a:t>
            </a:r>
            <a:r>
              <a:rPr lang="en-US" altLang="es-BO" sz="1800" b="1" dirty="0" smtClean="0">
                <a:latin typeface="Arial" charset="0"/>
              </a:rPr>
              <a:t> de 2,4-D </a:t>
            </a:r>
            <a:r>
              <a:rPr lang="en-US" altLang="es-BO" sz="1800" b="1" dirty="0" err="1" smtClean="0">
                <a:latin typeface="Arial" charset="0"/>
              </a:rPr>
              <a:t>colina</a:t>
            </a:r>
            <a:r>
              <a:rPr lang="en-US" altLang="es-BO" sz="1800" b="1" dirty="0" smtClean="0">
                <a:latin typeface="Arial" charset="0"/>
              </a:rPr>
              <a:t> para </a:t>
            </a:r>
            <a:r>
              <a:rPr lang="en-US" altLang="es-BO" sz="1800" b="1" dirty="0" err="1" smtClean="0">
                <a:latin typeface="Arial" charset="0"/>
              </a:rPr>
              <a:t>aplicação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culturas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resistentes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herbicida</a:t>
            </a:r>
            <a:r>
              <a:rPr lang="en-US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da </a:t>
            </a:r>
            <a:r>
              <a:rPr kumimoji="1" lang="en-US" altLang="es-BO" sz="1800" b="1" dirty="0" err="1" smtClean="0">
                <a:latin typeface="Arial" charset="0"/>
              </a:rPr>
              <a:t>fotodegradação</a:t>
            </a:r>
            <a:endParaRPr kumimoji="1" lang="pt-BR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pt-BR" altLang="es-BO" sz="1800" b="1" dirty="0" smtClean="0">
                <a:latin typeface="Arial" charset="0"/>
              </a:rPr>
              <a:t>Aumento do tempo de </a:t>
            </a:r>
            <a:r>
              <a:rPr kumimoji="1" lang="pt-BR" altLang="es-BO" sz="1800" b="1" dirty="0" err="1" smtClean="0">
                <a:latin typeface="Arial" charset="0"/>
              </a:rPr>
              <a:t>extin</a:t>
            </a:r>
            <a:r>
              <a:rPr kumimoji="1" lang="en-US" altLang="es-BO" sz="1800" b="1" dirty="0" err="1" smtClean="0">
                <a:latin typeface="Arial" charset="0"/>
              </a:rPr>
              <a:t>ção</a:t>
            </a:r>
            <a:r>
              <a:rPr kumimoji="1" lang="en-US" altLang="es-BO" sz="1800" b="1" dirty="0" smtClean="0">
                <a:latin typeface="Arial" charset="0"/>
              </a:rPr>
              <a:t> da </a:t>
            </a:r>
            <a:r>
              <a:rPr kumimoji="1" lang="en-US" altLang="es-BO" sz="1800" b="1" dirty="0" err="1" smtClean="0">
                <a:latin typeface="Arial" charset="0"/>
              </a:rPr>
              <a:t>gota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folha</a:t>
            </a:r>
            <a:r>
              <a:rPr kumimoji="1" lang="en-US" altLang="es-BO" sz="1800" b="1" dirty="0" smtClean="0">
                <a:latin typeface="Arial" charset="0"/>
              </a:rPr>
              <a:t> da planta </a:t>
            </a:r>
            <a:r>
              <a:rPr kumimoji="1" lang="en-US" altLang="es-BO" sz="1800" b="1" dirty="0" err="1" smtClean="0">
                <a:latin typeface="Arial" charset="0"/>
              </a:rPr>
              <a:t>daninha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Aumento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efeito</a:t>
            </a:r>
            <a:r>
              <a:rPr kumimoji="1" lang="en-US" altLang="es-BO" sz="1800" b="1" dirty="0" smtClean="0">
                <a:latin typeface="Arial" charset="0"/>
              </a:rPr>
              <a:t> residual do 2,4-D no solo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Melhora</a:t>
            </a:r>
            <a:r>
              <a:rPr kumimoji="1" lang="en-US" altLang="es-BO" sz="1800" b="1" dirty="0" smtClean="0">
                <a:latin typeface="Arial" charset="0"/>
              </a:rPr>
              <a:t> no </a:t>
            </a:r>
            <a:r>
              <a:rPr kumimoji="1" lang="en-US" altLang="es-BO" sz="1800" b="1" dirty="0" err="1" smtClean="0">
                <a:latin typeface="Arial" charset="0"/>
              </a:rPr>
              <a:t>perfil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toxicológico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da </a:t>
            </a:r>
            <a:r>
              <a:rPr kumimoji="1" lang="en-US" altLang="es-BO" sz="1800" b="1" dirty="0" err="1" smtClean="0">
                <a:latin typeface="Arial" charset="0"/>
              </a:rPr>
              <a:t>volatilização</a:t>
            </a:r>
            <a:endParaRPr kumimoji="1" lang="en-US" altLang="es-BO" sz="1800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354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27656" name="TextBox 6"/>
          <p:cNvSpPr txBox="1">
            <a:spLocks noChangeArrowheads="1"/>
          </p:cNvSpPr>
          <p:nvPr/>
        </p:nvSpPr>
        <p:spPr bwMode="auto">
          <a:xfrm>
            <a:off x="1042988" y="2800350"/>
            <a:ext cx="1479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s-BO" sz="2800" b="1"/>
              <a:t>correção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1992313"/>
            <a:ext cx="5867400" cy="19700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3035424" y="2035018"/>
            <a:ext cx="5929064" cy="1970046"/>
          </a:xfrm>
          <a:prstGeom prst="rect">
            <a:avLst/>
          </a:prstGeom>
          <a:ln w="38100" cap="flat" cmpd="sng" algn="ctr">
            <a:solidFill>
              <a:schemeClr val="bg1"/>
            </a:solidFill>
            <a:prstDash val="solid"/>
          </a:ln>
          <a:effectLst>
            <a:glow rad="101600">
              <a:schemeClr val="tx1">
                <a:alpha val="6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72000" tIns="72000" rIns="0" bIns="7200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2300" dirty="0" smtClean="0"/>
              <a:t>Revisão: </a:t>
            </a:r>
            <a:br>
              <a:rPr lang="pt-BR" sz="2300" dirty="0" smtClean="0"/>
            </a:br>
            <a:r>
              <a:rPr lang="en-US" sz="2000" dirty="0" smtClean="0">
                <a:solidFill>
                  <a:srgbClr val="FF0000"/>
                </a:solidFill>
                <a:cs typeface="Arial" pitchFamily="34" charset="0"/>
              </a:rPr>
              <a:t> Comportamento no ambiente e </a:t>
            </a:r>
            <a:r>
              <a:rPr lang="en-US" sz="2000" dirty="0" err="1" smtClean="0">
                <a:solidFill>
                  <a:srgbClr val="FF0000"/>
                </a:solidFill>
                <a:cs typeface="Arial" pitchFamily="34" charset="0"/>
              </a:rPr>
              <a:t>propriedades</a:t>
            </a:r>
            <a:r>
              <a:rPr lang="en-US" sz="20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Arial" pitchFamily="34" charset="0"/>
              </a:rPr>
              <a:t>fisíco-químicas</a:t>
            </a:r>
            <a:r>
              <a:rPr lang="en-US" sz="2000" dirty="0" smtClean="0">
                <a:solidFill>
                  <a:srgbClr val="FF0000"/>
                </a:solidFill>
                <a:cs typeface="Arial" pitchFamily="34" charset="0"/>
              </a:rPr>
              <a:t> dos </a:t>
            </a:r>
            <a:r>
              <a:rPr lang="en-US" sz="2000" dirty="0" err="1" smtClean="0">
                <a:solidFill>
                  <a:srgbClr val="FF0000"/>
                </a:solidFill>
                <a:cs typeface="Arial" pitchFamily="34" charset="0"/>
              </a:rPr>
              <a:t>herbicidas</a:t>
            </a:r>
            <a:endParaRPr lang="pt-BR" sz="23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5"/>
          <p:cNvSpPr txBox="1">
            <a:spLocks noChangeArrowheads="1"/>
          </p:cNvSpPr>
          <p:nvPr/>
        </p:nvSpPr>
        <p:spPr bwMode="auto">
          <a:xfrm>
            <a:off x="250825" y="404813"/>
            <a:ext cx="889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1) </a:t>
            </a:r>
            <a:r>
              <a:rPr lang="pt-BR" altLang="es-BO" sz="1800" b="1" dirty="0" smtClean="0">
                <a:latin typeface="Arial" charset="0"/>
              </a:rPr>
              <a:t>Quanto tempo a</a:t>
            </a:r>
            <a:r>
              <a:rPr lang="en-US" altLang="es-BO" sz="1800" b="1" dirty="0" err="1" smtClean="0">
                <a:latin typeface="Arial" charset="0"/>
              </a:rPr>
              <a:t>pós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aplicação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ocorre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fase</a:t>
            </a:r>
            <a:r>
              <a:rPr lang="en-US" altLang="es-BO" sz="1800" b="1" dirty="0" smtClean="0">
                <a:latin typeface="Arial" charset="0"/>
              </a:rPr>
              <a:t> I (</a:t>
            </a:r>
            <a:r>
              <a:rPr lang="en-US" altLang="es-BO" sz="1800" b="1" dirty="0" err="1" smtClean="0">
                <a:latin typeface="Arial" charset="0"/>
              </a:rPr>
              <a:t>reação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rápida</a:t>
            </a:r>
            <a:r>
              <a:rPr lang="en-US" altLang="es-BO" sz="1800" b="1" dirty="0" smtClean="0">
                <a:latin typeface="Arial" charset="0"/>
              </a:rPr>
              <a:t> da </a:t>
            </a:r>
            <a:r>
              <a:rPr lang="en-US" altLang="es-BO" sz="1800" b="1" dirty="0" err="1" smtClean="0">
                <a:latin typeface="Arial" charset="0"/>
              </a:rPr>
              <a:t>membrana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plasmática</a:t>
            </a:r>
            <a:r>
              <a:rPr lang="en-US" altLang="es-BO" sz="1800" b="1" dirty="0" smtClean="0">
                <a:latin typeface="Arial" charset="0"/>
              </a:rPr>
              <a:t>) do </a:t>
            </a:r>
            <a:r>
              <a:rPr lang="en-US" altLang="es-BO" sz="1800" b="1" dirty="0" err="1" smtClean="0">
                <a:latin typeface="Arial" charset="0"/>
              </a:rPr>
              <a:t>mecanismo</a:t>
            </a:r>
            <a:r>
              <a:rPr lang="en-US" altLang="es-BO" sz="1800" b="1" dirty="0" smtClean="0">
                <a:latin typeface="Arial" charset="0"/>
              </a:rPr>
              <a:t> de ação dos herbicidas </a:t>
            </a:r>
            <a:r>
              <a:rPr lang="en-US" altLang="es-BO" sz="1800" b="1" dirty="0" err="1" smtClean="0">
                <a:latin typeface="Arial" charset="0"/>
              </a:rPr>
              <a:t>mimetizadores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auxinas</a:t>
            </a:r>
            <a:r>
              <a:rPr lang="en-US" altLang="es-BO" sz="1800" b="1" dirty="0" smtClean="0">
                <a:latin typeface="Arial" charset="0"/>
              </a:rPr>
              <a:t>.</a:t>
            </a:r>
            <a:endParaRPr lang="pt-BR" altLang="es-BO" sz="1800" b="1" dirty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0 a 5 horas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5 a 24 horas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24 a 72 horas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12 </a:t>
            </a:r>
            <a:r>
              <a:rPr kumimoji="1" lang="en-US" altLang="es-BO" sz="1800" b="1" dirty="0" err="1" smtClean="0">
                <a:latin typeface="Arial" charset="0"/>
              </a:rPr>
              <a:t>dias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após</a:t>
            </a:r>
            <a:r>
              <a:rPr kumimoji="1" lang="en-US" altLang="es-BO" sz="1800" b="1" dirty="0" smtClean="0">
                <a:latin typeface="Arial" charset="0"/>
              </a:rPr>
              <a:t> a </a:t>
            </a:r>
            <a:r>
              <a:rPr kumimoji="1" lang="en-US" altLang="es-BO" sz="1800" b="1" dirty="0" err="1" smtClean="0">
                <a:latin typeface="Arial" charset="0"/>
              </a:rPr>
              <a:t>aplicação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Não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existe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esta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fase</a:t>
            </a:r>
            <a:r>
              <a:rPr kumimoji="1" lang="en-US" altLang="es-BO" sz="1800" b="1" dirty="0" smtClean="0">
                <a:latin typeface="Arial" charset="0"/>
              </a:rPr>
              <a:t> no </a:t>
            </a:r>
            <a:r>
              <a:rPr kumimoji="1" lang="en-US" altLang="es-BO" sz="1800" b="1" dirty="0" err="1" smtClean="0">
                <a:latin typeface="Arial" charset="0"/>
              </a:rPr>
              <a:t>mecanismo</a:t>
            </a:r>
            <a:r>
              <a:rPr kumimoji="1" lang="en-US" altLang="es-BO" sz="1800" b="1" dirty="0" smtClean="0">
                <a:latin typeface="Arial" charset="0"/>
              </a:rPr>
              <a:t> de ação do herbicidas </a:t>
            </a:r>
            <a:r>
              <a:rPr kumimoji="1" lang="en-US" altLang="es-BO" sz="1800" b="1" dirty="0" err="1" smtClean="0">
                <a:latin typeface="Arial" charset="0"/>
              </a:rPr>
              <a:t>mimetizadores</a:t>
            </a:r>
            <a:r>
              <a:rPr kumimoji="1" lang="en-US" altLang="es-BO" sz="1800" b="1" dirty="0" smtClean="0">
                <a:latin typeface="Arial" charset="0"/>
              </a:rPr>
              <a:t> das </a:t>
            </a:r>
            <a:r>
              <a:rPr kumimoji="1" lang="en-US" altLang="es-BO" sz="1800" b="1" dirty="0" err="1" smtClean="0">
                <a:latin typeface="Arial" charset="0"/>
              </a:rPr>
              <a:t>auxinas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endParaRPr kumimoji="1" lang="pt-BR" altLang="es-BO" sz="1800" b="1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5"/>
          <p:cNvSpPr txBox="1">
            <a:spLocks noChangeArrowheads="1"/>
          </p:cNvSpPr>
          <p:nvPr/>
        </p:nvSpPr>
        <p:spPr bwMode="auto">
          <a:xfrm>
            <a:off x="250825" y="404813"/>
            <a:ext cx="889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1) </a:t>
            </a:r>
            <a:r>
              <a:rPr lang="pt-BR" altLang="es-BO" sz="1800" b="1" dirty="0" smtClean="0">
                <a:latin typeface="Arial" charset="0"/>
              </a:rPr>
              <a:t>Quanto tempo a</a:t>
            </a:r>
            <a:r>
              <a:rPr lang="en-US" altLang="es-BO" sz="1800" b="1" dirty="0" err="1" smtClean="0">
                <a:latin typeface="Arial" charset="0"/>
              </a:rPr>
              <a:t>pós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aplicação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ocorre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fase</a:t>
            </a:r>
            <a:r>
              <a:rPr lang="en-US" altLang="es-BO" sz="1800" b="1" dirty="0" smtClean="0">
                <a:latin typeface="Arial" charset="0"/>
              </a:rPr>
              <a:t> I (</a:t>
            </a:r>
            <a:r>
              <a:rPr lang="en-US" altLang="es-BO" sz="1800" b="1" dirty="0" err="1" smtClean="0">
                <a:latin typeface="Arial" charset="0"/>
              </a:rPr>
              <a:t>reação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rápida</a:t>
            </a:r>
            <a:r>
              <a:rPr lang="en-US" altLang="es-BO" sz="1800" b="1" dirty="0" smtClean="0">
                <a:latin typeface="Arial" charset="0"/>
              </a:rPr>
              <a:t> da </a:t>
            </a:r>
            <a:r>
              <a:rPr lang="en-US" altLang="es-BO" sz="1800" b="1" dirty="0" err="1" smtClean="0">
                <a:latin typeface="Arial" charset="0"/>
              </a:rPr>
              <a:t>membrana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plasmática</a:t>
            </a:r>
            <a:r>
              <a:rPr lang="en-US" altLang="es-BO" sz="1800" b="1" dirty="0" smtClean="0">
                <a:latin typeface="Arial" charset="0"/>
              </a:rPr>
              <a:t>) do </a:t>
            </a:r>
            <a:r>
              <a:rPr lang="en-US" altLang="es-BO" sz="1800" b="1" dirty="0" err="1" smtClean="0">
                <a:latin typeface="Arial" charset="0"/>
              </a:rPr>
              <a:t>mecanismo</a:t>
            </a:r>
            <a:r>
              <a:rPr lang="en-US" altLang="es-BO" sz="1800" b="1" dirty="0" smtClean="0">
                <a:latin typeface="Arial" charset="0"/>
              </a:rPr>
              <a:t> de ação dos herbicidas </a:t>
            </a:r>
            <a:r>
              <a:rPr lang="en-US" altLang="es-BO" sz="1800" b="1" dirty="0" err="1" smtClean="0">
                <a:latin typeface="Arial" charset="0"/>
              </a:rPr>
              <a:t>mimetizadores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auxinas</a:t>
            </a:r>
            <a:r>
              <a:rPr lang="en-US" altLang="es-BO" sz="1800" b="1" dirty="0" smtClean="0">
                <a:latin typeface="Arial" charset="0"/>
              </a:rPr>
              <a:t>.</a:t>
            </a:r>
            <a:endParaRPr lang="pt-BR" altLang="es-BO" sz="1800" b="1" dirty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0 a 5 horas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5 a 24 horas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24 a 72 horas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12 </a:t>
            </a:r>
            <a:r>
              <a:rPr kumimoji="1" lang="en-US" altLang="es-BO" sz="1800" b="1" dirty="0" err="1" smtClean="0">
                <a:latin typeface="Arial" charset="0"/>
              </a:rPr>
              <a:t>dias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após</a:t>
            </a:r>
            <a:r>
              <a:rPr kumimoji="1" lang="en-US" altLang="es-BO" sz="1800" b="1" dirty="0" smtClean="0">
                <a:latin typeface="Arial" charset="0"/>
              </a:rPr>
              <a:t> a </a:t>
            </a:r>
            <a:r>
              <a:rPr kumimoji="1" lang="en-US" altLang="es-BO" sz="1800" b="1" dirty="0" err="1" smtClean="0">
                <a:latin typeface="Arial" charset="0"/>
              </a:rPr>
              <a:t>aplicação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Não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existe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esta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fase</a:t>
            </a:r>
            <a:r>
              <a:rPr kumimoji="1" lang="en-US" altLang="es-BO" sz="1800" b="1" dirty="0" smtClean="0">
                <a:latin typeface="Arial" charset="0"/>
              </a:rPr>
              <a:t> no </a:t>
            </a:r>
            <a:r>
              <a:rPr kumimoji="1" lang="en-US" altLang="es-BO" sz="1800" b="1" dirty="0" err="1" smtClean="0">
                <a:latin typeface="Arial" charset="0"/>
              </a:rPr>
              <a:t>mecanismo</a:t>
            </a:r>
            <a:r>
              <a:rPr kumimoji="1" lang="en-US" altLang="es-BO" sz="1800" b="1" dirty="0" smtClean="0">
                <a:latin typeface="Arial" charset="0"/>
              </a:rPr>
              <a:t> de ação do herbicidas </a:t>
            </a:r>
            <a:r>
              <a:rPr kumimoji="1" lang="en-US" altLang="es-BO" sz="1800" b="1" dirty="0" err="1" smtClean="0">
                <a:latin typeface="Arial" charset="0"/>
              </a:rPr>
              <a:t>mimetizadores</a:t>
            </a:r>
            <a:r>
              <a:rPr kumimoji="1" lang="en-US" altLang="es-BO" sz="1800" b="1" dirty="0" smtClean="0">
                <a:latin typeface="Arial" charset="0"/>
              </a:rPr>
              <a:t> das </a:t>
            </a:r>
            <a:r>
              <a:rPr kumimoji="1" lang="en-US" altLang="es-BO" sz="1800" b="1" dirty="0" err="1" smtClean="0">
                <a:latin typeface="Arial" charset="0"/>
              </a:rPr>
              <a:t>auxinas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endParaRPr kumimoji="1"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10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395288" y="476250"/>
            <a:ext cx="849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2) Onde est</a:t>
            </a:r>
            <a:r>
              <a:rPr lang="en-US" altLang="es-BO" sz="1800" b="1" dirty="0" err="1" smtClean="0">
                <a:solidFill>
                  <a:srgbClr val="0000FF"/>
                </a:solidFill>
                <a:latin typeface="Arial" charset="0"/>
              </a:rPr>
              <a:t>ão</a:t>
            </a:r>
            <a:r>
              <a:rPr lang="en-US" altLang="es-BO" sz="18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rgbClr val="0000FF"/>
                </a:solidFill>
                <a:latin typeface="Arial" charset="0"/>
              </a:rPr>
              <a:t>localizadas</a:t>
            </a:r>
            <a:r>
              <a:rPr lang="en-US" altLang="es-BO" sz="1800" b="1" dirty="0" smtClean="0">
                <a:solidFill>
                  <a:srgbClr val="0000FF"/>
                </a:solidFill>
                <a:latin typeface="Arial" charset="0"/>
              </a:rPr>
              <a:t> as </a:t>
            </a:r>
            <a:r>
              <a:rPr lang="en-US" altLang="es-BO" sz="1800" b="1" dirty="0" err="1" smtClean="0">
                <a:solidFill>
                  <a:srgbClr val="0000FF"/>
                </a:solidFill>
                <a:latin typeface="Arial" charset="0"/>
              </a:rPr>
              <a:t>proteínas</a:t>
            </a:r>
            <a:r>
              <a:rPr lang="en-US" altLang="es-BO" sz="1800" b="1" dirty="0" smtClean="0">
                <a:solidFill>
                  <a:srgbClr val="0000FF"/>
                </a:solidFill>
                <a:latin typeface="Arial" charset="0"/>
              </a:rPr>
              <a:t> ABP1 (”auxin biding protein”)</a:t>
            </a:r>
            <a:r>
              <a:rPr lang="pt-BR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539750" y="1568450"/>
            <a:ext cx="80645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Cloroplasto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err="1" smtClean="0">
                <a:latin typeface="Arial" charset="0"/>
              </a:rPr>
              <a:t>Mitoc</a:t>
            </a:r>
            <a:r>
              <a:rPr lang="en-US" altLang="es-BO" sz="1800" b="1" dirty="0" err="1" smtClean="0">
                <a:latin typeface="Arial" charset="0"/>
              </a:rPr>
              <a:t>ôndrias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Membrana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plasmática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Vacúolo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smtClean="0">
                <a:latin typeface="Arial" charset="0"/>
              </a:rPr>
              <a:t>Ribossomo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311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395288" y="476250"/>
            <a:ext cx="849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2) Onde est</a:t>
            </a:r>
            <a:r>
              <a:rPr lang="en-US" altLang="es-BO" sz="1800" b="1" dirty="0" err="1" smtClean="0">
                <a:solidFill>
                  <a:srgbClr val="0000FF"/>
                </a:solidFill>
                <a:latin typeface="Arial" charset="0"/>
              </a:rPr>
              <a:t>ão</a:t>
            </a:r>
            <a:r>
              <a:rPr lang="en-US" altLang="es-BO" sz="18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rgbClr val="0000FF"/>
                </a:solidFill>
                <a:latin typeface="Arial" charset="0"/>
              </a:rPr>
              <a:t>localizadas</a:t>
            </a:r>
            <a:r>
              <a:rPr lang="en-US" altLang="es-BO" sz="1800" b="1" dirty="0" smtClean="0">
                <a:solidFill>
                  <a:srgbClr val="0000FF"/>
                </a:solidFill>
                <a:latin typeface="Arial" charset="0"/>
              </a:rPr>
              <a:t> as </a:t>
            </a:r>
            <a:r>
              <a:rPr lang="en-US" altLang="es-BO" sz="1800" b="1" dirty="0" err="1" smtClean="0">
                <a:solidFill>
                  <a:srgbClr val="0000FF"/>
                </a:solidFill>
                <a:latin typeface="Arial" charset="0"/>
              </a:rPr>
              <a:t>proteínas</a:t>
            </a:r>
            <a:r>
              <a:rPr lang="en-US" altLang="es-BO" sz="1800" b="1" dirty="0" smtClean="0">
                <a:solidFill>
                  <a:srgbClr val="0000FF"/>
                </a:solidFill>
                <a:latin typeface="Arial" charset="0"/>
              </a:rPr>
              <a:t> ABP1 (”auxin biding protein”)</a:t>
            </a:r>
            <a:r>
              <a:rPr lang="pt-BR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539750" y="1568450"/>
            <a:ext cx="80645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Cloroplasto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err="1" smtClean="0">
                <a:latin typeface="Arial" charset="0"/>
              </a:rPr>
              <a:t>Mitoc</a:t>
            </a:r>
            <a:r>
              <a:rPr lang="en-US" altLang="es-BO" sz="1800" b="1" dirty="0" err="1" smtClean="0">
                <a:latin typeface="Arial" charset="0"/>
              </a:rPr>
              <a:t>ôndrias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Membrana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plasmática</a:t>
            </a:r>
            <a:endParaRPr lang="en-US" altLang="es-BO" sz="1800" b="1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Vacúolo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Ribossomo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818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468313" y="585788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Tahoma" charset="0"/>
                <a:ea typeface="Tahoma" charset="0"/>
                <a:cs typeface="Tahoma" charset="0"/>
              </a:rPr>
              <a:t>3) </a:t>
            </a:r>
            <a:r>
              <a:rPr lang="pt-BR" altLang="es-BO" sz="1800" b="1" dirty="0" smtClean="0">
                <a:latin typeface="Tahoma" charset="0"/>
                <a:ea typeface="Tahoma" charset="0"/>
                <a:cs typeface="Tahoma" charset="0"/>
              </a:rPr>
              <a:t>De que forma as auxinas ativa a respostas dos genes nas plantas </a:t>
            </a:r>
            <a:r>
              <a:rPr lang="pt-BR" altLang="es-BO" sz="1800" b="1" dirty="0" err="1" smtClean="0">
                <a:latin typeface="Tahoma" charset="0"/>
                <a:ea typeface="Tahoma" charset="0"/>
                <a:cs typeface="Tahoma" charset="0"/>
              </a:rPr>
              <a:t>ap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ós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sua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aplicação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nas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plantas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suscetíveis</a:t>
            </a:r>
            <a:endParaRPr lang="pt-BR" altLang="es-BO" sz="1800" b="1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539750" y="1862138"/>
            <a:ext cx="80645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Induzindo</a:t>
            </a:r>
            <a:r>
              <a:rPr lang="en-US" altLang="es-BO" sz="1800" b="1" dirty="0" smtClean="0">
                <a:latin typeface="Arial" charset="0"/>
              </a:rPr>
              <a:t> a planta a </a:t>
            </a:r>
            <a:r>
              <a:rPr lang="en-US" altLang="es-BO" sz="1800" b="1" dirty="0" err="1" smtClean="0">
                <a:latin typeface="Arial" charset="0"/>
              </a:rPr>
              <a:t>formar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novos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cromossomos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Complexando</a:t>
            </a:r>
            <a:r>
              <a:rPr lang="en-US" altLang="es-BO" sz="1800" b="1" dirty="0" smtClean="0">
                <a:latin typeface="Arial" charset="0"/>
              </a:rPr>
              <a:t> com a </a:t>
            </a:r>
            <a:r>
              <a:rPr lang="en-US" altLang="es-BO" sz="1800" b="1" dirty="0" err="1" smtClean="0">
                <a:latin typeface="Arial" charset="0"/>
              </a:rPr>
              <a:t>rede</a:t>
            </a:r>
            <a:r>
              <a:rPr lang="en-US" altLang="es-BO" sz="1800" b="1" dirty="0" smtClean="0">
                <a:latin typeface="Arial" charset="0"/>
              </a:rPr>
              <a:t> de </a:t>
            </a:r>
            <a:r>
              <a:rPr lang="en-US" altLang="es-BO" sz="1800" b="1" dirty="0" err="1" smtClean="0">
                <a:latin typeface="Arial" charset="0"/>
              </a:rPr>
              <a:t>sinalização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inibindo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os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repressores</a:t>
            </a:r>
            <a:r>
              <a:rPr lang="en-US" altLang="es-BO" sz="1800" b="1" dirty="0" smtClean="0">
                <a:latin typeface="Arial" charset="0"/>
              </a:rPr>
              <a:t> da </a:t>
            </a:r>
            <a:r>
              <a:rPr lang="en-US" altLang="es-BO" sz="1800" b="1" dirty="0" err="1" smtClean="0">
                <a:latin typeface="Arial" charset="0"/>
              </a:rPr>
              <a:t>transcrição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Induzindo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célua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formar</a:t>
            </a:r>
            <a:r>
              <a:rPr lang="en-US" altLang="es-BO" sz="1800" b="1" dirty="0" smtClean="0">
                <a:latin typeface="Arial" charset="0"/>
              </a:rPr>
              <a:t> um </a:t>
            </a:r>
            <a:r>
              <a:rPr lang="en-US" altLang="es-BO" sz="1800" b="1" dirty="0" err="1" smtClean="0">
                <a:latin typeface="Arial" charset="0"/>
              </a:rPr>
              <a:t>segundo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núcleo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Indução</a:t>
            </a:r>
            <a:r>
              <a:rPr lang="en-US" altLang="es-BO" sz="1800" b="1" dirty="0" smtClean="0">
                <a:latin typeface="Arial" charset="0"/>
              </a:rPr>
              <a:t> da </a:t>
            </a:r>
            <a:r>
              <a:rPr lang="en-US" altLang="es-BO" sz="1800" b="1" dirty="0" err="1" smtClean="0">
                <a:latin typeface="Arial" charset="0"/>
              </a:rPr>
              <a:t>duplicação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reversa</a:t>
            </a:r>
            <a:r>
              <a:rPr lang="en-US" altLang="es-BO" sz="1800" b="1" dirty="0" smtClean="0">
                <a:latin typeface="Arial" charset="0"/>
              </a:rPr>
              <a:t> do RNA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Nenhuma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smtClean="0">
                <a:latin typeface="Arial" charset="0"/>
              </a:rPr>
              <a:t>anteriores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99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468313" y="585788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Tahoma" charset="0"/>
                <a:ea typeface="Tahoma" charset="0"/>
                <a:cs typeface="Tahoma" charset="0"/>
              </a:rPr>
              <a:t>3) </a:t>
            </a:r>
            <a:r>
              <a:rPr lang="pt-BR" altLang="es-BO" sz="1800" b="1" dirty="0" smtClean="0">
                <a:latin typeface="Tahoma" charset="0"/>
                <a:ea typeface="Tahoma" charset="0"/>
                <a:cs typeface="Tahoma" charset="0"/>
              </a:rPr>
              <a:t>De que forma as auxinas ativa a respostas dos genes nas plantas </a:t>
            </a:r>
            <a:r>
              <a:rPr lang="pt-BR" altLang="es-BO" sz="1800" b="1" dirty="0" err="1" smtClean="0">
                <a:latin typeface="Tahoma" charset="0"/>
                <a:ea typeface="Tahoma" charset="0"/>
                <a:cs typeface="Tahoma" charset="0"/>
              </a:rPr>
              <a:t>ap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ós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sua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aplicação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nas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plantas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suscetíveis</a:t>
            </a:r>
            <a:endParaRPr lang="pt-BR" altLang="es-BO" sz="1800" b="1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539750" y="1862138"/>
            <a:ext cx="80645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Induzindo</a:t>
            </a:r>
            <a:r>
              <a:rPr lang="en-US" altLang="es-BO" sz="1800" b="1" dirty="0" smtClean="0">
                <a:latin typeface="Arial" charset="0"/>
              </a:rPr>
              <a:t> a planta a </a:t>
            </a:r>
            <a:r>
              <a:rPr lang="en-US" altLang="es-BO" sz="1800" b="1" dirty="0" err="1" smtClean="0">
                <a:latin typeface="Arial" charset="0"/>
              </a:rPr>
              <a:t>formar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novos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cromossomos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Complexando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 com a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rede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 de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sinalização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inibindo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os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repressores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 da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transcrição</a:t>
            </a:r>
            <a:endParaRPr lang="en-US" altLang="es-BO" sz="1800" b="1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Induzindo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célua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formar</a:t>
            </a:r>
            <a:r>
              <a:rPr lang="en-US" altLang="es-BO" sz="1800" b="1" dirty="0" smtClean="0">
                <a:latin typeface="Arial" charset="0"/>
              </a:rPr>
              <a:t> um </a:t>
            </a:r>
            <a:r>
              <a:rPr lang="en-US" altLang="es-BO" sz="1800" b="1" dirty="0" err="1" smtClean="0">
                <a:latin typeface="Arial" charset="0"/>
              </a:rPr>
              <a:t>segundo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núcleo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Indução</a:t>
            </a:r>
            <a:r>
              <a:rPr lang="en-US" altLang="es-BO" sz="1800" b="1" dirty="0" smtClean="0">
                <a:latin typeface="Arial" charset="0"/>
              </a:rPr>
              <a:t> da </a:t>
            </a:r>
            <a:r>
              <a:rPr lang="en-US" altLang="es-BO" sz="1800" b="1" dirty="0" err="1" smtClean="0">
                <a:latin typeface="Arial" charset="0"/>
              </a:rPr>
              <a:t>duplicação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reversa</a:t>
            </a:r>
            <a:r>
              <a:rPr lang="en-US" altLang="es-BO" sz="1800" b="1" dirty="0" smtClean="0">
                <a:latin typeface="Arial" charset="0"/>
              </a:rPr>
              <a:t> do RNA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Nenhuma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anteriores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211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5"/>
          <p:cNvSpPr txBox="1">
            <a:spLocks noChangeArrowheads="1"/>
          </p:cNvSpPr>
          <p:nvPr/>
        </p:nvSpPr>
        <p:spPr bwMode="auto">
          <a:xfrm>
            <a:off x="514350" y="908050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4) </a:t>
            </a:r>
            <a:r>
              <a:rPr lang="pt-BR" altLang="es-BO" sz="1800" b="1" dirty="0" smtClean="0">
                <a:latin typeface="Arial" charset="0"/>
              </a:rPr>
              <a:t>A fase de stress permanente que a fase III induz a morte da planta </a:t>
            </a:r>
            <a:r>
              <a:rPr lang="pt-BR" altLang="es-BO" sz="1800" b="1" dirty="0" err="1" smtClean="0">
                <a:latin typeface="Arial" charset="0"/>
              </a:rPr>
              <a:t>suscet</a:t>
            </a:r>
            <a:r>
              <a:rPr lang="en-US" altLang="es-BO" sz="1800" b="1" dirty="0" err="1" smtClean="0">
                <a:latin typeface="Arial" charset="0"/>
              </a:rPr>
              <a:t>ível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pelo</a:t>
            </a:r>
            <a:r>
              <a:rPr lang="en-US" altLang="es-BO" sz="1800" b="1" dirty="0" smtClean="0">
                <a:latin typeface="Arial" charset="0"/>
              </a:rPr>
              <a:t> 2,4-D </a:t>
            </a:r>
            <a:r>
              <a:rPr lang="en-US" altLang="es-BO" sz="1800" b="1" dirty="0" err="1" smtClean="0">
                <a:latin typeface="Arial" charset="0"/>
              </a:rPr>
              <a:t>induz</a:t>
            </a:r>
            <a:r>
              <a:rPr lang="en-US" altLang="es-BO" sz="1800" b="1" dirty="0" smtClean="0">
                <a:latin typeface="Arial" charset="0"/>
              </a:rPr>
              <a:t> a planta a </a:t>
            </a:r>
            <a:r>
              <a:rPr lang="en-US" altLang="es-BO" sz="1800" b="1" dirty="0" err="1" smtClean="0">
                <a:latin typeface="Arial" charset="0"/>
              </a:rPr>
              <a:t>produzir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539750" y="2078038"/>
            <a:ext cx="80645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Ácido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Indol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Acético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Auxina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Giberelina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Etileno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Nenhuma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anteriores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335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5"/>
          <p:cNvSpPr txBox="1">
            <a:spLocks noChangeArrowheads="1"/>
          </p:cNvSpPr>
          <p:nvPr/>
        </p:nvSpPr>
        <p:spPr bwMode="auto">
          <a:xfrm>
            <a:off x="250825" y="404813"/>
            <a:ext cx="889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1) </a:t>
            </a:r>
            <a:r>
              <a:rPr lang="pt-BR" altLang="es-BO" sz="1800" b="1" dirty="0" smtClean="0">
                <a:latin typeface="Arial" charset="0"/>
              </a:rPr>
              <a:t>Quanto tempo a</a:t>
            </a:r>
            <a:r>
              <a:rPr lang="en-US" altLang="es-BO" sz="1800" b="1" dirty="0" err="1" smtClean="0">
                <a:latin typeface="Arial" charset="0"/>
              </a:rPr>
              <a:t>pós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aplicação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ocorre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fase</a:t>
            </a:r>
            <a:r>
              <a:rPr lang="en-US" altLang="es-BO" sz="1800" b="1" dirty="0" smtClean="0">
                <a:latin typeface="Arial" charset="0"/>
              </a:rPr>
              <a:t> I (</a:t>
            </a:r>
            <a:r>
              <a:rPr lang="en-US" altLang="es-BO" sz="1800" b="1" dirty="0" err="1" smtClean="0">
                <a:latin typeface="Arial" charset="0"/>
              </a:rPr>
              <a:t>reação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rápida</a:t>
            </a:r>
            <a:r>
              <a:rPr lang="en-US" altLang="es-BO" sz="1800" b="1" dirty="0" smtClean="0">
                <a:latin typeface="Arial" charset="0"/>
              </a:rPr>
              <a:t> da </a:t>
            </a:r>
            <a:r>
              <a:rPr lang="en-US" altLang="es-BO" sz="1800" b="1" dirty="0" err="1" smtClean="0">
                <a:latin typeface="Arial" charset="0"/>
              </a:rPr>
              <a:t>membrana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plasmática</a:t>
            </a:r>
            <a:r>
              <a:rPr lang="en-US" altLang="es-BO" sz="1800" b="1" dirty="0" smtClean="0">
                <a:latin typeface="Arial" charset="0"/>
              </a:rPr>
              <a:t>) do </a:t>
            </a:r>
            <a:r>
              <a:rPr lang="en-US" altLang="es-BO" sz="1800" b="1" dirty="0" err="1" smtClean="0">
                <a:latin typeface="Arial" charset="0"/>
              </a:rPr>
              <a:t>mecanismo</a:t>
            </a:r>
            <a:r>
              <a:rPr lang="en-US" altLang="es-BO" sz="1800" b="1" dirty="0" smtClean="0">
                <a:latin typeface="Arial" charset="0"/>
              </a:rPr>
              <a:t> de ação dos herbicidas </a:t>
            </a:r>
            <a:r>
              <a:rPr lang="en-US" altLang="es-BO" sz="1800" b="1" dirty="0" err="1" smtClean="0">
                <a:latin typeface="Arial" charset="0"/>
              </a:rPr>
              <a:t>mimetizadores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auxinas</a:t>
            </a:r>
            <a:r>
              <a:rPr lang="en-US" altLang="es-BO" sz="1800" b="1" dirty="0" smtClean="0">
                <a:latin typeface="Arial" charset="0"/>
              </a:rPr>
              <a:t>.</a:t>
            </a:r>
            <a:endParaRPr lang="pt-BR" altLang="es-BO" sz="1800" b="1" dirty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0 a 5 horas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5 a 24 horas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24 a 72 horas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12 </a:t>
            </a:r>
            <a:r>
              <a:rPr kumimoji="1" lang="en-US" altLang="es-BO" sz="1800" b="1" dirty="0" err="1" smtClean="0">
                <a:latin typeface="Arial" charset="0"/>
              </a:rPr>
              <a:t>dias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após</a:t>
            </a:r>
            <a:r>
              <a:rPr kumimoji="1" lang="en-US" altLang="es-BO" sz="1800" b="1" dirty="0" smtClean="0">
                <a:latin typeface="Arial" charset="0"/>
              </a:rPr>
              <a:t> a </a:t>
            </a:r>
            <a:r>
              <a:rPr kumimoji="1" lang="en-US" altLang="es-BO" sz="1800" b="1" dirty="0" err="1" smtClean="0">
                <a:latin typeface="Arial" charset="0"/>
              </a:rPr>
              <a:t>aplicação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Não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existe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esta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fase</a:t>
            </a:r>
            <a:r>
              <a:rPr kumimoji="1" lang="en-US" altLang="es-BO" sz="1800" b="1" dirty="0" smtClean="0">
                <a:latin typeface="Arial" charset="0"/>
              </a:rPr>
              <a:t> no </a:t>
            </a:r>
            <a:r>
              <a:rPr kumimoji="1" lang="en-US" altLang="es-BO" sz="1800" b="1" dirty="0" err="1" smtClean="0">
                <a:latin typeface="Arial" charset="0"/>
              </a:rPr>
              <a:t>mecanismo</a:t>
            </a:r>
            <a:r>
              <a:rPr kumimoji="1" lang="en-US" altLang="es-BO" sz="1800" b="1" dirty="0" smtClean="0">
                <a:latin typeface="Arial" charset="0"/>
              </a:rPr>
              <a:t> de ação do herbicidas </a:t>
            </a:r>
            <a:r>
              <a:rPr kumimoji="1" lang="en-US" altLang="es-BO" sz="1800" b="1" dirty="0" err="1" smtClean="0">
                <a:latin typeface="Arial" charset="0"/>
              </a:rPr>
              <a:t>mimetizadores</a:t>
            </a:r>
            <a:r>
              <a:rPr kumimoji="1" lang="en-US" altLang="es-BO" sz="1800" b="1" dirty="0" smtClean="0">
                <a:latin typeface="Arial" charset="0"/>
              </a:rPr>
              <a:t> das </a:t>
            </a:r>
            <a:r>
              <a:rPr kumimoji="1" lang="en-US" altLang="es-BO" sz="1800" b="1" dirty="0" err="1" smtClean="0">
                <a:latin typeface="Arial" charset="0"/>
              </a:rPr>
              <a:t>auxinas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endParaRPr kumimoji="1"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67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5"/>
          <p:cNvSpPr txBox="1">
            <a:spLocks noChangeArrowheads="1"/>
          </p:cNvSpPr>
          <p:nvPr/>
        </p:nvSpPr>
        <p:spPr bwMode="auto">
          <a:xfrm>
            <a:off x="514350" y="908050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4) </a:t>
            </a:r>
            <a:r>
              <a:rPr lang="pt-BR" altLang="es-BO" sz="1800" b="1" dirty="0" smtClean="0">
                <a:latin typeface="Arial" charset="0"/>
              </a:rPr>
              <a:t>A fase de stress permanente que a fase III induz a morte da planta </a:t>
            </a:r>
            <a:r>
              <a:rPr lang="pt-BR" altLang="es-BO" sz="1800" b="1" dirty="0" err="1" smtClean="0">
                <a:latin typeface="Arial" charset="0"/>
              </a:rPr>
              <a:t>suscet</a:t>
            </a:r>
            <a:r>
              <a:rPr lang="en-US" altLang="es-BO" sz="1800" b="1" dirty="0" err="1" smtClean="0">
                <a:latin typeface="Arial" charset="0"/>
              </a:rPr>
              <a:t>ível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pelo</a:t>
            </a:r>
            <a:r>
              <a:rPr lang="en-US" altLang="es-BO" sz="1800" b="1" dirty="0" smtClean="0">
                <a:latin typeface="Arial" charset="0"/>
              </a:rPr>
              <a:t> 2,4-D </a:t>
            </a:r>
            <a:r>
              <a:rPr lang="en-US" altLang="es-BO" sz="1800" b="1" dirty="0" err="1" smtClean="0">
                <a:latin typeface="Arial" charset="0"/>
              </a:rPr>
              <a:t>induz</a:t>
            </a:r>
            <a:r>
              <a:rPr lang="en-US" altLang="es-BO" sz="1800" b="1" dirty="0" smtClean="0">
                <a:latin typeface="Arial" charset="0"/>
              </a:rPr>
              <a:t> a planta a </a:t>
            </a:r>
            <a:r>
              <a:rPr lang="en-US" altLang="es-BO" sz="1800" b="1" dirty="0" err="1" smtClean="0">
                <a:latin typeface="Arial" charset="0"/>
              </a:rPr>
              <a:t>produzir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539750" y="2078038"/>
            <a:ext cx="80645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Ácido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Indol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Acético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Auxina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Giberelina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Etileno</a:t>
            </a:r>
            <a:endParaRPr lang="en-US" altLang="es-BO" sz="1800" b="1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Nenhuma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anteriores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180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5"/>
          <p:cNvSpPr txBox="1">
            <a:spLocks noChangeArrowheads="1"/>
          </p:cNvSpPr>
          <p:nvPr/>
        </p:nvSpPr>
        <p:spPr bwMode="auto">
          <a:xfrm>
            <a:off x="395288" y="620713"/>
            <a:ext cx="8424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5) </a:t>
            </a:r>
            <a:r>
              <a:rPr lang="pt-BR" altLang="es-BO" sz="1800" b="1" dirty="0" smtClean="0">
                <a:solidFill>
                  <a:schemeClr val="tx2"/>
                </a:solidFill>
                <a:latin typeface="Arial" charset="0"/>
              </a:rPr>
              <a:t>Qual a </a:t>
            </a:r>
            <a:r>
              <a:rPr lang="pt-BR" altLang="es-BO" sz="1800" b="1" dirty="0" err="1" smtClean="0">
                <a:solidFill>
                  <a:schemeClr val="tx2"/>
                </a:solidFill>
                <a:latin typeface="Arial" charset="0"/>
              </a:rPr>
              <a:t>evid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ência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na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sintomatologia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da</a:t>
            </a:r>
            <a:r>
              <a:rPr lang="pt-BR" altLang="es-BO" sz="1800" b="1" dirty="0" smtClean="0">
                <a:solidFill>
                  <a:schemeClr val="tx2"/>
                </a:solidFill>
                <a:latin typeface="Arial" charset="0"/>
              </a:rPr>
              <a:t> planta daninha que evidencia que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é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resistente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ao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2,4-D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ao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nível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da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proteína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ABP1.</a:t>
            </a:r>
            <a:endParaRPr lang="pt-BR" altLang="es-BO" sz="18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19" name="TextBox 6"/>
          <p:cNvSpPr txBox="1">
            <a:spLocks noChangeArrowheads="1"/>
          </p:cNvSpPr>
          <p:nvPr/>
        </p:nvSpPr>
        <p:spPr bwMode="auto">
          <a:xfrm>
            <a:off x="411185" y="1772816"/>
            <a:ext cx="806608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err="1" smtClean="0">
                <a:latin typeface="Arial" charset="0"/>
              </a:rPr>
              <a:t>Aus</a:t>
            </a:r>
            <a:r>
              <a:rPr lang="en-US" altLang="es-BO" sz="1800" b="1" dirty="0" smtClean="0">
                <a:latin typeface="Arial" charset="0"/>
              </a:rPr>
              <a:t>ência total de </a:t>
            </a:r>
            <a:r>
              <a:rPr lang="en-US" altLang="es-BO" sz="1800" b="1" dirty="0" err="1" smtClean="0">
                <a:latin typeface="Arial" charset="0"/>
              </a:rPr>
              <a:t>sintomatologia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planta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Morte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apenas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folhas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mais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velhas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Efeito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epinasticos</a:t>
            </a:r>
            <a:r>
              <a:rPr lang="en-US" altLang="es-BO" sz="1800" b="1" dirty="0" smtClean="0">
                <a:latin typeface="Arial" charset="0"/>
              </a:rPr>
              <a:t>, </a:t>
            </a:r>
            <a:r>
              <a:rPr lang="en-US" altLang="es-BO" sz="1800" b="1" dirty="0" err="1" smtClean="0">
                <a:latin typeface="Arial" charset="0"/>
              </a:rPr>
              <a:t>porém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ausência</a:t>
            </a:r>
            <a:r>
              <a:rPr lang="en-US" altLang="es-BO" sz="1800" b="1" dirty="0" smtClean="0">
                <a:latin typeface="Arial" charset="0"/>
              </a:rPr>
              <a:t> de stress </a:t>
            </a:r>
            <a:r>
              <a:rPr lang="en-US" altLang="es-BO" sz="1800" b="1" dirty="0" err="1" smtClean="0">
                <a:latin typeface="Arial" charset="0"/>
              </a:rPr>
              <a:t>permanente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Efeito</a:t>
            </a:r>
            <a:r>
              <a:rPr lang="en-US" altLang="es-BO" sz="1800" b="1" dirty="0" smtClean="0">
                <a:latin typeface="Arial" charset="0"/>
              </a:rPr>
              <a:t> de </a:t>
            </a:r>
            <a:r>
              <a:rPr lang="en-US" altLang="es-BO" sz="1800" b="1" dirty="0" err="1" smtClean="0">
                <a:latin typeface="Arial" charset="0"/>
              </a:rPr>
              <a:t>albinismos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plantas</a:t>
            </a:r>
            <a:endParaRPr lang="pt-BR" altLang="es-BO" sz="18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err="1" smtClean="0">
                <a:latin typeface="Arial" charset="0"/>
              </a:rPr>
              <a:t>Aus</a:t>
            </a:r>
            <a:r>
              <a:rPr lang="en-US" altLang="es-BO" sz="1800" b="1" dirty="0" smtClean="0">
                <a:latin typeface="Arial" charset="0"/>
              </a:rPr>
              <a:t>ência de </a:t>
            </a:r>
            <a:r>
              <a:rPr lang="en-US" altLang="es-BO" sz="1800" b="1" dirty="0" err="1" smtClean="0">
                <a:latin typeface="Arial" charset="0"/>
              </a:rPr>
              <a:t>epinastia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planta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987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5"/>
          <p:cNvSpPr txBox="1">
            <a:spLocks noChangeArrowheads="1"/>
          </p:cNvSpPr>
          <p:nvPr/>
        </p:nvSpPr>
        <p:spPr bwMode="auto">
          <a:xfrm>
            <a:off x="395288" y="620713"/>
            <a:ext cx="8424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5) </a:t>
            </a:r>
            <a:r>
              <a:rPr lang="pt-BR" altLang="es-BO" sz="1800" b="1" dirty="0" smtClean="0">
                <a:solidFill>
                  <a:schemeClr val="tx2"/>
                </a:solidFill>
                <a:latin typeface="Arial" charset="0"/>
              </a:rPr>
              <a:t>Qual a </a:t>
            </a:r>
            <a:r>
              <a:rPr lang="pt-BR" altLang="es-BO" sz="1800" b="1" dirty="0" err="1" smtClean="0">
                <a:solidFill>
                  <a:schemeClr val="tx2"/>
                </a:solidFill>
                <a:latin typeface="Arial" charset="0"/>
              </a:rPr>
              <a:t>evid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ência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na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sintomatologia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da</a:t>
            </a:r>
            <a:r>
              <a:rPr lang="pt-BR" altLang="es-BO" sz="1800" b="1" dirty="0" smtClean="0">
                <a:solidFill>
                  <a:schemeClr val="tx2"/>
                </a:solidFill>
                <a:latin typeface="Arial" charset="0"/>
              </a:rPr>
              <a:t> planta daninha que evidencia que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é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resistente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ao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2,4-D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ao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nível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da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proteína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ABP1.</a:t>
            </a:r>
            <a:endParaRPr lang="pt-BR" altLang="es-BO" sz="18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19" name="TextBox 6"/>
          <p:cNvSpPr txBox="1">
            <a:spLocks noChangeArrowheads="1"/>
          </p:cNvSpPr>
          <p:nvPr/>
        </p:nvSpPr>
        <p:spPr bwMode="auto">
          <a:xfrm>
            <a:off x="411185" y="1772816"/>
            <a:ext cx="806608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err="1" smtClean="0">
                <a:latin typeface="Arial" charset="0"/>
              </a:rPr>
              <a:t>Aus</a:t>
            </a:r>
            <a:r>
              <a:rPr lang="en-US" altLang="es-BO" sz="1800" b="1" dirty="0" smtClean="0">
                <a:latin typeface="Arial" charset="0"/>
              </a:rPr>
              <a:t>ência total de </a:t>
            </a:r>
            <a:r>
              <a:rPr lang="en-US" altLang="es-BO" sz="1800" b="1" dirty="0" err="1" smtClean="0">
                <a:latin typeface="Arial" charset="0"/>
              </a:rPr>
              <a:t>sintomatologia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planta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Morte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apenas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folhas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mais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velhas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Efeito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epinasticos</a:t>
            </a:r>
            <a:r>
              <a:rPr lang="en-US" altLang="es-BO" sz="1800" b="1" dirty="0" smtClean="0">
                <a:latin typeface="Arial" charset="0"/>
              </a:rPr>
              <a:t>, </a:t>
            </a:r>
            <a:r>
              <a:rPr lang="en-US" altLang="es-BO" sz="1800" b="1" dirty="0" err="1" smtClean="0">
                <a:latin typeface="Arial" charset="0"/>
              </a:rPr>
              <a:t>porém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ausência</a:t>
            </a:r>
            <a:r>
              <a:rPr lang="en-US" altLang="es-BO" sz="1800" b="1" dirty="0" smtClean="0">
                <a:latin typeface="Arial" charset="0"/>
              </a:rPr>
              <a:t> de stress </a:t>
            </a:r>
            <a:r>
              <a:rPr lang="en-US" altLang="es-BO" sz="1800" b="1" dirty="0" err="1" smtClean="0">
                <a:latin typeface="Arial" charset="0"/>
              </a:rPr>
              <a:t>permanente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Efeito</a:t>
            </a:r>
            <a:r>
              <a:rPr lang="en-US" altLang="es-BO" sz="1800" b="1" dirty="0" smtClean="0">
                <a:latin typeface="Arial" charset="0"/>
              </a:rPr>
              <a:t> de </a:t>
            </a:r>
            <a:r>
              <a:rPr lang="en-US" altLang="es-BO" sz="1800" b="1" dirty="0" err="1" smtClean="0">
                <a:latin typeface="Arial" charset="0"/>
              </a:rPr>
              <a:t>albinismos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plantas</a:t>
            </a:r>
            <a:endParaRPr lang="pt-BR" altLang="es-BO" sz="18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err="1" smtClean="0">
                <a:solidFill>
                  <a:srgbClr val="FF0000"/>
                </a:solidFill>
                <a:latin typeface="Arial" charset="0"/>
              </a:rPr>
              <a:t>Aus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ência de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epinastia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na</a:t>
            </a: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 planta</a:t>
            </a:r>
            <a:endParaRPr lang="pt-BR" altLang="es-BO" sz="18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439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539750" y="1916113"/>
            <a:ext cx="80645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Picloran</a:t>
            </a:r>
            <a:r>
              <a:rPr lang="en-US" altLang="es-BO" sz="1800" b="1" dirty="0" smtClean="0">
                <a:latin typeface="Arial" charset="0"/>
              </a:rPr>
              <a:t> – Imazethapyr – 2,4-D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smtClean="0">
                <a:latin typeface="Arial" charset="0"/>
              </a:rPr>
              <a:t>2,4-D – </a:t>
            </a:r>
            <a:r>
              <a:rPr lang="en-US" altLang="es-BO" sz="1800" b="1" dirty="0" err="1" smtClean="0">
                <a:latin typeface="Arial" charset="0"/>
              </a:rPr>
              <a:t>aminociclopyrachlor</a:t>
            </a:r>
            <a:r>
              <a:rPr lang="en-US" altLang="es-BO" sz="1800" b="1" dirty="0" smtClean="0">
                <a:latin typeface="Arial" charset="0"/>
              </a:rPr>
              <a:t> - diuron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smtClean="0">
                <a:latin typeface="Arial" charset="0"/>
              </a:rPr>
              <a:t>Dicamba – 2,4-D - </a:t>
            </a:r>
            <a:r>
              <a:rPr lang="en-US" altLang="es-BO" sz="1800" b="1" dirty="0" err="1" smtClean="0">
                <a:latin typeface="Arial" charset="0"/>
              </a:rPr>
              <a:t>fluroxypir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Chlorimuron</a:t>
            </a:r>
            <a:r>
              <a:rPr lang="en-US" altLang="es-BO" sz="1800" b="1" dirty="0" smtClean="0">
                <a:latin typeface="Arial" charset="0"/>
              </a:rPr>
              <a:t> – 2,4-D - dicamba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Fluroxypir</a:t>
            </a:r>
            <a:r>
              <a:rPr lang="en-US" altLang="es-BO" sz="1800" b="1" dirty="0" smtClean="0">
                <a:latin typeface="Arial" charset="0"/>
              </a:rPr>
              <a:t> – dicamba </a:t>
            </a:r>
            <a:r>
              <a:rPr lang="en-US" altLang="es-BO" sz="1800" b="1" smtClean="0">
                <a:latin typeface="Arial" charset="0"/>
              </a:rPr>
              <a:t>- ametrina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endParaRPr lang="en-US" altLang="es-BO" sz="1800" b="1" dirty="0">
              <a:latin typeface="Arial" charset="0"/>
            </a:endParaRPr>
          </a:p>
        </p:txBody>
      </p: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539750" y="765175"/>
            <a:ext cx="8067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6) </a:t>
            </a:r>
            <a:r>
              <a:rPr lang="pt-BR" altLang="es-BO" sz="1800" b="1" dirty="0" smtClean="0">
                <a:latin typeface="Arial" charset="0"/>
              </a:rPr>
              <a:t>Qual das alternativas </a:t>
            </a:r>
            <a:r>
              <a:rPr lang="pt-BR" altLang="es-BO" sz="1800" b="1" dirty="0" err="1" smtClean="0">
                <a:latin typeface="Arial" charset="0"/>
              </a:rPr>
              <a:t>cont</a:t>
            </a:r>
            <a:r>
              <a:rPr lang="en-US" altLang="es-BO" sz="1800" b="1" dirty="0" err="1" smtClean="0">
                <a:latin typeface="Arial" charset="0"/>
              </a:rPr>
              <a:t>ém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apenas</a:t>
            </a:r>
            <a:r>
              <a:rPr lang="en-US" altLang="es-BO" sz="1800" b="1" dirty="0" smtClean="0">
                <a:latin typeface="Arial" charset="0"/>
              </a:rPr>
              <a:t> herbicidas </a:t>
            </a:r>
            <a:r>
              <a:rPr lang="en-US" altLang="es-BO" sz="1800" b="1" dirty="0" err="1" smtClean="0">
                <a:latin typeface="Arial" charset="0"/>
              </a:rPr>
              <a:t>mimetizadores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auxinas</a:t>
            </a:r>
            <a:r>
              <a:rPr lang="pt-BR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3" y="4652963"/>
            <a:ext cx="83581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es-BO" sz="1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856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539750" y="1916113"/>
            <a:ext cx="80645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Picloran</a:t>
            </a:r>
            <a:r>
              <a:rPr lang="en-US" altLang="es-BO" sz="1800" b="1" dirty="0" smtClean="0">
                <a:latin typeface="Arial" charset="0"/>
              </a:rPr>
              <a:t> – Imazethapyr – 2,4-D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smtClean="0">
                <a:latin typeface="Arial" charset="0"/>
              </a:rPr>
              <a:t>2,4-D – </a:t>
            </a:r>
            <a:r>
              <a:rPr lang="en-US" altLang="es-BO" sz="1800" b="1" dirty="0" err="1" smtClean="0">
                <a:latin typeface="Arial" charset="0"/>
              </a:rPr>
              <a:t>aminociclopyrachlor</a:t>
            </a:r>
            <a:r>
              <a:rPr lang="en-US" altLang="es-BO" sz="1800" b="1" dirty="0" smtClean="0">
                <a:latin typeface="Arial" charset="0"/>
              </a:rPr>
              <a:t> - diuron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smtClean="0">
                <a:solidFill>
                  <a:srgbClr val="FF0000"/>
                </a:solidFill>
                <a:latin typeface="Arial" charset="0"/>
              </a:rPr>
              <a:t>Dicamba – 2,4-D - 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fluroxypir</a:t>
            </a:r>
            <a:endParaRPr lang="en-US" altLang="es-BO" sz="1800" b="1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Chlorimuron</a:t>
            </a:r>
            <a:r>
              <a:rPr lang="en-US" altLang="es-BO" sz="1800" b="1" dirty="0" smtClean="0">
                <a:latin typeface="Arial" charset="0"/>
              </a:rPr>
              <a:t> – 2,4-D - dicamba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Fluroxypir</a:t>
            </a:r>
            <a:r>
              <a:rPr lang="en-US" altLang="es-BO" sz="1800" b="1" dirty="0" smtClean="0">
                <a:latin typeface="Arial" charset="0"/>
              </a:rPr>
              <a:t> – dicamba - ametrina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endParaRPr lang="en-US" altLang="es-BO" sz="1800" b="1" dirty="0">
              <a:latin typeface="Arial" charset="0"/>
            </a:endParaRPr>
          </a:p>
        </p:txBody>
      </p: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539750" y="765175"/>
            <a:ext cx="8067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6) </a:t>
            </a:r>
            <a:r>
              <a:rPr lang="pt-BR" altLang="es-BO" sz="1800" b="1" dirty="0" smtClean="0">
                <a:latin typeface="Arial" charset="0"/>
              </a:rPr>
              <a:t>Qual das alternativas </a:t>
            </a:r>
            <a:r>
              <a:rPr lang="pt-BR" altLang="es-BO" sz="1800" b="1" dirty="0" err="1" smtClean="0">
                <a:latin typeface="Arial" charset="0"/>
              </a:rPr>
              <a:t>cont</a:t>
            </a:r>
            <a:r>
              <a:rPr lang="en-US" altLang="es-BO" sz="1800" b="1" dirty="0" err="1" smtClean="0">
                <a:latin typeface="Arial" charset="0"/>
              </a:rPr>
              <a:t>ém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apenas</a:t>
            </a:r>
            <a:r>
              <a:rPr lang="en-US" altLang="es-BO" sz="1800" b="1" dirty="0" smtClean="0">
                <a:latin typeface="Arial" charset="0"/>
              </a:rPr>
              <a:t> herbicidas </a:t>
            </a:r>
            <a:r>
              <a:rPr lang="en-US" altLang="es-BO" sz="1800" b="1" dirty="0" err="1" smtClean="0">
                <a:latin typeface="Arial" charset="0"/>
              </a:rPr>
              <a:t>mimetizadores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auxinas</a:t>
            </a:r>
            <a:r>
              <a:rPr lang="pt-BR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3" y="4652963"/>
            <a:ext cx="83581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es-BO" sz="1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12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539750" y="620713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7) </a:t>
            </a:r>
            <a:r>
              <a:rPr lang="pt-BR" altLang="es-BO" sz="1800" b="1" dirty="0" smtClean="0">
                <a:latin typeface="Arial" charset="0"/>
              </a:rPr>
              <a:t>Qual das plantas daninhas listada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é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tolerante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2,4-D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468313" y="1557338"/>
            <a:ext cx="790257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endParaRPr lang="pt-BR" altLang="es-BO" sz="18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Trapoeraba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Tiririca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Amendoim bravo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Capim </a:t>
            </a:r>
            <a:r>
              <a:rPr lang="pt-BR" altLang="es-BO" sz="1800" b="1" dirty="0" err="1" smtClean="0">
                <a:latin typeface="Arial" charset="0"/>
              </a:rPr>
              <a:t>colch</a:t>
            </a:r>
            <a:r>
              <a:rPr lang="en-US" altLang="es-BO" sz="1800" b="1" dirty="0" err="1" smtClean="0">
                <a:latin typeface="Arial" charset="0"/>
              </a:rPr>
              <a:t>ão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Todas</a:t>
            </a:r>
            <a:r>
              <a:rPr lang="en-US" altLang="es-BO" sz="1800" b="1" dirty="0" smtClean="0">
                <a:latin typeface="Arial" charset="0"/>
              </a:rPr>
              <a:t> as </a:t>
            </a:r>
            <a:r>
              <a:rPr lang="en-US" altLang="es-BO" sz="1800" b="1" dirty="0" err="1" smtClean="0">
                <a:latin typeface="Arial" charset="0"/>
              </a:rPr>
              <a:t>alternativas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contém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plantas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smtClean="0">
                <a:latin typeface="Arial" charset="0"/>
              </a:rPr>
              <a:t>suscetíveis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64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539750" y="620713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7) </a:t>
            </a:r>
            <a:r>
              <a:rPr lang="pt-BR" altLang="es-BO" sz="1800" b="1" dirty="0" smtClean="0">
                <a:latin typeface="Arial" charset="0"/>
              </a:rPr>
              <a:t>Qual das plantas daninhas listada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é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tolerante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2,4-D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468313" y="1557338"/>
            <a:ext cx="790257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endParaRPr lang="pt-BR" altLang="es-BO" sz="18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Trapoeraba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Tiririca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Amendoim bravo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solidFill>
                  <a:srgbClr val="FF0000"/>
                </a:solidFill>
                <a:latin typeface="Arial" charset="0"/>
              </a:rPr>
              <a:t>Capim </a:t>
            </a:r>
            <a:r>
              <a:rPr lang="pt-BR" altLang="es-BO" sz="1800" b="1" dirty="0" err="1" smtClean="0">
                <a:solidFill>
                  <a:srgbClr val="FF0000"/>
                </a:solidFill>
                <a:latin typeface="Arial" charset="0"/>
              </a:rPr>
              <a:t>colch</a:t>
            </a:r>
            <a:r>
              <a:rPr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ão</a:t>
            </a:r>
            <a:endParaRPr lang="en-US" altLang="es-BO" sz="1800" b="1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Todas</a:t>
            </a:r>
            <a:r>
              <a:rPr lang="en-US" altLang="es-BO" sz="1800" b="1" dirty="0" smtClean="0">
                <a:latin typeface="Arial" charset="0"/>
              </a:rPr>
              <a:t> as </a:t>
            </a:r>
            <a:r>
              <a:rPr lang="en-US" altLang="es-BO" sz="1800" b="1" dirty="0" err="1" smtClean="0">
                <a:latin typeface="Arial" charset="0"/>
              </a:rPr>
              <a:t>alternativas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contém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plantas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suscetíveis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7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74625" y="557213"/>
            <a:ext cx="8893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8) </a:t>
            </a:r>
            <a:r>
              <a:rPr lang="en-US" altLang="es-BO" sz="1800" b="1" dirty="0" err="1" smtClean="0">
                <a:latin typeface="Arial" charset="0"/>
              </a:rPr>
              <a:t>Qual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foi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transformação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realizada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soja</a:t>
            </a:r>
            <a:r>
              <a:rPr lang="en-US" altLang="es-BO" sz="1800" b="1" dirty="0" smtClean="0">
                <a:latin typeface="Arial" charset="0"/>
              </a:rPr>
              <a:t> para </a:t>
            </a:r>
            <a:r>
              <a:rPr lang="en-US" altLang="es-BO" sz="1800" b="1" dirty="0" err="1" smtClean="0">
                <a:latin typeface="Arial" charset="0"/>
              </a:rPr>
              <a:t>tolerância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2,4-D?</a:t>
            </a:r>
            <a:endParaRPr lang="pt-BR" altLang="es-BO" sz="1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absorção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translocação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Aumento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concentração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enzima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degradação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Super </a:t>
            </a:r>
            <a:r>
              <a:rPr kumimoji="1" lang="en-US" altLang="es-BO" sz="1800" b="1" dirty="0" err="1" smtClean="0">
                <a:latin typeface="Arial" charset="0"/>
              </a:rPr>
              <a:t>expressão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gênica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Sequestração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r>
              <a:rPr kumimoji="1" lang="en-US" altLang="es-BO" sz="1800" b="1" dirty="0" smtClean="0">
                <a:latin typeface="Arial" charset="0"/>
              </a:rPr>
              <a:t> no </a:t>
            </a:r>
            <a:r>
              <a:rPr kumimoji="1" lang="en-US" altLang="es-BO" sz="1800" b="1" smtClean="0">
                <a:latin typeface="Arial" charset="0"/>
              </a:rPr>
              <a:t>vacúolo</a:t>
            </a:r>
            <a:endParaRPr kumimoji="1"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74625" y="557213"/>
            <a:ext cx="8893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8) </a:t>
            </a:r>
            <a:r>
              <a:rPr lang="en-US" altLang="es-BO" sz="1800" b="1" dirty="0" err="1" smtClean="0">
                <a:latin typeface="Arial" charset="0"/>
              </a:rPr>
              <a:t>Qual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foi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transformação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realizada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soja</a:t>
            </a:r>
            <a:r>
              <a:rPr lang="en-US" altLang="es-BO" sz="1800" b="1" dirty="0" smtClean="0">
                <a:latin typeface="Arial" charset="0"/>
              </a:rPr>
              <a:t> para </a:t>
            </a:r>
            <a:r>
              <a:rPr lang="en-US" altLang="es-BO" sz="1800" b="1" dirty="0" err="1" smtClean="0">
                <a:latin typeface="Arial" charset="0"/>
              </a:rPr>
              <a:t>tolerância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2,4-D?</a:t>
            </a:r>
            <a:endParaRPr lang="pt-BR" altLang="es-BO" sz="1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absorção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translocação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Aumento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na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concentração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de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enzima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de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degradação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do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herbicida</a:t>
            </a:r>
            <a:endParaRPr kumimoji="1" lang="en-US" altLang="es-BO" sz="1800" b="1" dirty="0" smtClean="0">
              <a:solidFill>
                <a:srgbClr val="FF0000"/>
              </a:solidFill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Super </a:t>
            </a:r>
            <a:r>
              <a:rPr kumimoji="1" lang="en-US" altLang="es-BO" sz="1800" b="1" dirty="0" err="1" smtClean="0">
                <a:latin typeface="Arial" charset="0"/>
              </a:rPr>
              <a:t>expressão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gênica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Sequestração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r>
              <a:rPr kumimoji="1" lang="en-US" altLang="es-BO" sz="1800" b="1" dirty="0" smtClean="0">
                <a:latin typeface="Arial" charset="0"/>
              </a:rPr>
              <a:t> no </a:t>
            </a:r>
            <a:r>
              <a:rPr kumimoji="1" lang="en-US" altLang="es-BO" sz="1800" b="1" dirty="0" err="1" smtClean="0">
                <a:latin typeface="Arial" charset="0"/>
              </a:rPr>
              <a:t>vacúolo</a:t>
            </a:r>
            <a:endParaRPr kumimoji="1"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256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74625" y="557213"/>
            <a:ext cx="889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>
                <a:solidFill>
                  <a:srgbClr val="0000FF"/>
                </a:solidFill>
                <a:latin typeface="Arial" charset="0"/>
              </a:rPr>
              <a:t>9</a:t>
            </a: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)</a:t>
            </a:r>
            <a:r>
              <a:rPr lang="en-US" altLang="es-BO" sz="1800" b="1" dirty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Qual</a:t>
            </a:r>
            <a:r>
              <a:rPr lang="en-US" altLang="es-BO" sz="1800" b="1" dirty="0" smtClean="0">
                <a:latin typeface="Arial" charset="0"/>
              </a:rPr>
              <a:t> a principal </a:t>
            </a:r>
            <a:r>
              <a:rPr lang="en-US" altLang="es-BO" sz="1800" b="1" dirty="0" err="1" smtClean="0">
                <a:latin typeface="Arial" charset="0"/>
              </a:rPr>
              <a:t>modificação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feita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formulação</a:t>
            </a:r>
            <a:r>
              <a:rPr lang="en-US" altLang="es-BO" sz="1800" b="1" dirty="0" smtClean="0">
                <a:latin typeface="Arial" charset="0"/>
              </a:rPr>
              <a:t> do 2,4-D para </a:t>
            </a:r>
            <a:r>
              <a:rPr lang="en-US" altLang="es-BO" sz="1800" b="1" dirty="0" err="1" smtClean="0">
                <a:latin typeface="Arial" charset="0"/>
              </a:rPr>
              <a:t>utilização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culturas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transgênicas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resistentes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herbicida</a:t>
            </a:r>
            <a:r>
              <a:rPr lang="en-US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Uso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adjuvantes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específicos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gotas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pequenas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Uso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redutor</a:t>
            </a:r>
            <a:r>
              <a:rPr kumimoji="1" lang="en-US" altLang="es-BO" sz="1800" b="1" dirty="0" smtClean="0">
                <a:latin typeface="Arial" charset="0"/>
              </a:rPr>
              <a:t> de pH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Agente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compatibilizante</a:t>
            </a:r>
            <a:r>
              <a:rPr kumimoji="1" lang="en-US" altLang="es-BO" sz="1800" b="1" dirty="0" smtClean="0">
                <a:latin typeface="Arial" charset="0"/>
              </a:rPr>
              <a:t> com 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r>
              <a:rPr kumimoji="1" lang="en-US" altLang="es-BO" sz="1800" b="1" dirty="0" smtClean="0">
                <a:latin typeface="Arial" charset="0"/>
              </a:rPr>
              <a:t> glyphosate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Redutor</a:t>
            </a:r>
            <a:r>
              <a:rPr kumimoji="1" lang="en-US" altLang="es-BO" sz="1800" b="1" dirty="0" smtClean="0">
                <a:latin typeface="Arial" charset="0"/>
              </a:rPr>
              <a:t> de sais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água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Agente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redutor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formação</a:t>
            </a:r>
            <a:r>
              <a:rPr kumimoji="1" lang="en-US" altLang="es-BO" sz="1800" b="1" smtClean="0">
                <a:latin typeface="Arial" charset="0"/>
              </a:rPr>
              <a:t> de espuma</a:t>
            </a:r>
            <a:endParaRPr kumimoji="1"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75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395288" y="476250"/>
            <a:ext cx="849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2) Onde est</a:t>
            </a:r>
            <a:r>
              <a:rPr lang="en-US" altLang="es-BO" sz="1800" b="1" dirty="0" err="1" smtClean="0">
                <a:solidFill>
                  <a:srgbClr val="0000FF"/>
                </a:solidFill>
                <a:latin typeface="Arial" charset="0"/>
              </a:rPr>
              <a:t>ão</a:t>
            </a:r>
            <a:r>
              <a:rPr lang="en-US" altLang="es-BO" sz="18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rgbClr val="0000FF"/>
                </a:solidFill>
                <a:latin typeface="Arial" charset="0"/>
              </a:rPr>
              <a:t>localizadas</a:t>
            </a:r>
            <a:r>
              <a:rPr lang="en-US" altLang="es-BO" sz="1800" b="1" dirty="0" smtClean="0">
                <a:solidFill>
                  <a:srgbClr val="0000FF"/>
                </a:solidFill>
                <a:latin typeface="Arial" charset="0"/>
              </a:rPr>
              <a:t> as </a:t>
            </a:r>
            <a:r>
              <a:rPr lang="en-US" altLang="es-BO" sz="1800" b="1" dirty="0" err="1" smtClean="0">
                <a:solidFill>
                  <a:srgbClr val="0000FF"/>
                </a:solidFill>
                <a:latin typeface="Arial" charset="0"/>
              </a:rPr>
              <a:t>proteínas</a:t>
            </a:r>
            <a:r>
              <a:rPr lang="en-US" altLang="es-BO" sz="1800" b="1" dirty="0" smtClean="0">
                <a:solidFill>
                  <a:srgbClr val="0000FF"/>
                </a:solidFill>
                <a:latin typeface="Arial" charset="0"/>
              </a:rPr>
              <a:t> ABP1 (”auxin biding protein”)</a:t>
            </a:r>
            <a:r>
              <a:rPr lang="pt-BR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539750" y="1568450"/>
            <a:ext cx="80645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Cloroplasto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err="1" smtClean="0">
                <a:latin typeface="Arial" charset="0"/>
              </a:rPr>
              <a:t>Mitoc</a:t>
            </a:r>
            <a:r>
              <a:rPr lang="en-US" altLang="es-BO" sz="1800" b="1" dirty="0" err="1" smtClean="0">
                <a:latin typeface="Arial" charset="0"/>
              </a:rPr>
              <a:t>ôndrias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Membrana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plasmática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Vacúolo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Ribossomo</a:t>
            </a:r>
            <a:endParaRPr lang="pt-BR" altLang="es-BO" sz="1800" b="1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74625" y="557213"/>
            <a:ext cx="889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>
                <a:solidFill>
                  <a:srgbClr val="0000FF"/>
                </a:solidFill>
                <a:latin typeface="Arial" charset="0"/>
              </a:rPr>
              <a:t>9</a:t>
            </a: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)</a:t>
            </a:r>
            <a:r>
              <a:rPr lang="en-US" altLang="es-BO" sz="1800" b="1" dirty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Qual</a:t>
            </a:r>
            <a:r>
              <a:rPr lang="en-US" altLang="es-BO" sz="1800" b="1" dirty="0" smtClean="0">
                <a:latin typeface="Arial" charset="0"/>
              </a:rPr>
              <a:t> a principal </a:t>
            </a:r>
            <a:r>
              <a:rPr lang="en-US" altLang="es-BO" sz="1800" b="1" dirty="0" err="1" smtClean="0">
                <a:latin typeface="Arial" charset="0"/>
              </a:rPr>
              <a:t>modificação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feita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formulação</a:t>
            </a:r>
            <a:r>
              <a:rPr lang="en-US" altLang="es-BO" sz="1800" b="1" dirty="0" smtClean="0">
                <a:latin typeface="Arial" charset="0"/>
              </a:rPr>
              <a:t> do 2,4-D para </a:t>
            </a:r>
            <a:r>
              <a:rPr lang="en-US" altLang="es-BO" sz="1800" b="1" dirty="0" err="1" smtClean="0">
                <a:latin typeface="Arial" charset="0"/>
              </a:rPr>
              <a:t>utilização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culturas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transgênicas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resistentes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herbicida</a:t>
            </a:r>
            <a:r>
              <a:rPr lang="en-US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Uso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de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adjuvantes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específicos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de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redução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de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gotas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pequenas</a:t>
            </a:r>
            <a:endParaRPr kumimoji="1" lang="en-US" altLang="es-BO" sz="1800" b="1" dirty="0" smtClean="0">
              <a:solidFill>
                <a:srgbClr val="FF0000"/>
              </a:solidFill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Uso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redutor</a:t>
            </a:r>
            <a:r>
              <a:rPr kumimoji="1" lang="en-US" altLang="es-BO" sz="1800" b="1" dirty="0" smtClean="0">
                <a:latin typeface="Arial" charset="0"/>
              </a:rPr>
              <a:t> de pH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Agente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compatibilizante</a:t>
            </a:r>
            <a:r>
              <a:rPr kumimoji="1" lang="en-US" altLang="es-BO" sz="1800" b="1" dirty="0" smtClean="0">
                <a:latin typeface="Arial" charset="0"/>
              </a:rPr>
              <a:t> com 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r>
              <a:rPr kumimoji="1" lang="en-US" altLang="es-BO" sz="1800" b="1" dirty="0" smtClean="0">
                <a:latin typeface="Arial" charset="0"/>
              </a:rPr>
              <a:t> glyphosate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Redutor</a:t>
            </a:r>
            <a:r>
              <a:rPr kumimoji="1" lang="en-US" altLang="es-BO" sz="1800" b="1" dirty="0" smtClean="0">
                <a:latin typeface="Arial" charset="0"/>
              </a:rPr>
              <a:t> de sais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água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Agente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redutor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formação</a:t>
            </a:r>
            <a:r>
              <a:rPr kumimoji="1" lang="en-US" altLang="es-BO" sz="1800" b="1" dirty="0" smtClean="0">
                <a:latin typeface="Arial" charset="0"/>
              </a:rPr>
              <a:t> de espuma</a:t>
            </a:r>
            <a:endParaRPr kumimoji="1"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786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74625" y="557213"/>
            <a:ext cx="889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10) </a:t>
            </a:r>
            <a:r>
              <a:rPr lang="en-US" altLang="es-BO" sz="1800" b="1" dirty="0" err="1" smtClean="0">
                <a:latin typeface="Arial" charset="0"/>
              </a:rPr>
              <a:t>Qual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razão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transformação</a:t>
            </a:r>
            <a:r>
              <a:rPr lang="en-US" altLang="es-BO" sz="1800" b="1" dirty="0" smtClean="0">
                <a:latin typeface="Arial" charset="0"/>
              </a:rPr>
              <a:t> do </a:t>
            </a:r>
            <a:r>
              <a:rPr lang="en-US" altLang="es-BO" sz="1800" b="1" dirty="0" err="1" smtClean="0">
                <a:latin typeface="Arial" charset="0"/>
              </a:rPr>
              <a:t>sal</a:t>
            </a:r>
            <a:r>
              <a:rPr lang="en-US" altLang="es-BO" sz="1800" b="1" dirty="0" smtClean="0">
                <a:latin typeface="Arial" charset="0"/>
              </a:rPr>
              <a:t> de 2,4-D </a:t>
            </a:r>
            <a:r>
              <a:rPr lang="en-US" altLang="es-BO" sz="1800" b="1" dirty="0" err="1" smtClean="0">
                <a:latin typeface="Arial" charset="0"/>
              </a:rPr>
              <a:t>dimetilamina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sal</a:t>
            </a:r>
            <a:r>
              <a:rPr lang="en-US" altLang="es-BO" sz="1800" b="1" dirty="0" smtClean="0">
                <a:latin typeface="Arial" charset="0"/>
              </a:rPr>
              <a:t> de 2,4-D </a:t>
            </a:r>
            <a:r>
              <a:rPr lang="en-US" altLang="es-BO" sz="1800" b="1" dirty="0" err="1" smtClean="0">
                <a:latin typeface="Arial" charset="0"/>
              </a:rPr>
              <a:t>colina</a:t>
            </a:r>
            <a:r>
              <a:rPr lang="en-US" altLang="es-BO" sz="1800" b="1" dirty="0" smtClean="0">
                <a:latin typeface="Arial" charset="0"/>
              </a:rPr>
              <a:t> para </a:t>
            </a:r>
            <a:r>
              <a:rPr lang="en-US" altLang="es-BO" sz="1800" b="1" dirty="0" err="1" smtClean="0">
                <a:latin typeface="Arial" charset="0"/>
              </a:rPr>
              <a:t>aplicação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culturas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resistentes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herbicida</a:t>
            </a:r>
            <a:r>
              <a:rPr lang="en-US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da </a:t>
            </a:r>
            <a:r>
              <a:rPr kumimoji="1" lang="en-US" altLang="es-BO" sz="1800" b="1" dirty="0" err="1" smtClean="0">
                <a:latin typeface="Arial" charset="0"/>
              </a:rPr>
              <a:t>fotodegradação</a:t>
            </a:r>
            <a:endParaRPr kumimoji="1" lang="pt-BR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pt-BR" altLang="es-BO" sz="1800" b="1" dirty="0" smtClean="0">
                <a:latin typeface="Arial" charset="0"/>
              </a:rPr>
              <a:t>Aumento do tempo de </a:t>
            </a:r>
            <a:r>
              <a:rPr kumimoji="1" lang="pt-BR" altLang="es-BO" sz="1800" b="1" dirty="0" err="1" smtClean="0">
                <a:latin typeface="Arial" charset="0"/>
              </a:rPr>
              <a:t>extin</a:t>
            </a:r>
            <a:r>
              <a:rPr kumimoji="1" lang="en-US" altLang="es-BO" sz="1800" b="1" dirty="0" err="1" smtClean="0">
                <a:latin typeface="Arial" charset="0"/>
              </a:rPr>
              <a:t>ção</a:t>
            </a:r>
            <a:r>
              <a:rPr kumimoji="1" lang="en-US" altLang="es-BO" sz="1800" b="1" dirty="0" smtClean="0">
                <a:latin typeface="Arial" charset="0"/>
              </a:rPr>
              <a:t> da </a:t>
            </a:r>
            <a:r>
              <a:rPr kumimoji="1" lang="en-US" altLang="es-BO" sz="1800" b="1" dirty="0" err="1" smtClean="0">
                <a:latin typeface="Arial" charset="0"/>
              </a:rPr>
              <a:t>gota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folha</a:t>
            </a:r>
            <a:r>
              <a:rPr kumimoji="1" lang="en-US" altLang="es-BO" sz="1800" b="1" dirty="0" smtClean="0">
                <a:latin typeface="Arial" charset="0"/>
              </a:rPr>
              <a:t> da planta </a:t>
            </a:r>
            <a:r>
              <a:rPr kumimoji="1" lang="en-US" altLang="es-BO" sz="1800" b="1" dirty="0" err="1" smtClean="0">
                <a:latin typeface="Arial" charset="0"/>
              </a:rPr>
              <a:t>daninha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Aumento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efeito</a:t>
            </a:r>
            <a:r>
              <a:rPr kumimoji="1" lang="en-US" altLang="es-BO" sz="1800" b="1" dirty="0" smtClean="0">
                <a:latin typeface="Arial" charset="0"/>
              </a:rPr>
              <a:t> residual do 2,4-D no solo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Melhora</a:t>
            </a:r>
            <a:r>
              <a:rPr kumimoji="1" lang="en-US" altLang="es-BO" sz="1800" b="1" dirty="0" smtClean="0">
                <a:latin typeface="Arial" charset="0"/>
              </a:rPr>
              <a:t> no </a:t>
            </a:r>
            <a:r>
              <a:rPr kumimoji="1" lang="en-US" altLang="es-BO" sz="1800" b="1" dirty="0" err="1" smtClean="0">
                <a:latin typeface="Arial" charset="0"/>
              </a:rPr>
              <a:t>perfil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toxicológico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da </a:t>
            </a:r>
            <a:r>
              <a:rPr kumimoji="1" lang="en-US" altLang="es-BO" sz="1800" b="1" smtClean="0">
                <a:latin typeface="Arial" charset="0"/>
              </a:rPr>
              <a:t>volatilização</a:t>
            </a:r>
            <a:endParaRPr kumimoji="1" lang="en-US" altLang="es-BO" sz="1800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18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74625" y="557213"/>
            <a:ext cx="8893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10) </a:t>
            </a:r>
            <a:r>
              <a:rPr lang="en-US" altLang="es-BO" sz="1800" b="1" dirty="0" err="1" smtClean="0">
                <a:latin typeface="Arial" charset="0"/>
              </a:rPr>
              <a:t>Qual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razão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transformação</a:t>
            </a:r>
            <a:r>
              <a:rPr lang="en-US" altLang="es-BO" sz="1800" b="1" dirty="0" smtClean="0">
                <a:latin typeface="Arial" charset="0"/>
              </a:rPr>
              <a:t> do </a:t>
            </a:r>
            <a:r>
              <a:rPr lang="en-US" altLang="es-BO" sz="1800" b="1" dirty="0" err="1" smtClean="0">
                <a:latin typeface="Arial" charset="0"/>
              </a:rPr>
              <a:t>sal</a:t>
            </a:r>
            <a:r>
              <a:rPr lang="en-US" altLang="es-BO" sz="1800" b="1" dirty="0" smtClean="0">
                <a:latin typeface="Arial" charset="0"/>
              </a:rPr>
              <a:t> de 2,4-D </a:t>
            </a:r>
            <a:r>
              <a:rPr lang="en-US" altLang="es-BO" sz="1800" b="1" dirty="0" err="1" smtClean="0">
                <a:latin typeface="Arial" charset="0"/>
              </a:rPr>
              <a:t>dimetilamina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sal</a:t>
            </a:r>
            <a:r>
              <a:rPr lang="en-US" altLang="es-BO" sz="1800" b="1" dirty="0" smtClean="0">
                <a:latin typeface="Arial" charset="0"/>
              </a:rPr>
              <a:t> de 2,4-D </a:t>
            </a:r>
            <a:r>
              <a:rPr lang="en-US" altLang="es-BO" sz="1800" b="1" dirty="0" err="1" smtClean="0">
                <a:latin typeface="Arial" charset="0"/>
              </a:rPr>
              <a:t>colina</a:t>
            </a:r>
            <a:r>
              <a:rPr lang="en-US" altLang="es-BO" sz="1800" b="1" dirty="0" smtClean="0">
                <a:latin typeface="Arial" charset="0"/>
              </a:rPr>
              <a:t> para </a:t>
            </a:r>
            <a:r>
              <a:rPr lang="en-US" altLang="es-BO" sz="1800" b="1" dirty="0" err="1" smtClean="0">
                <a:latin typeface="Arial" charset="0"/>
              </a:rPr>
              <a:t>aplicação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culturas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resistentes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herbicida</a:t>
            </a:r>
            <a:r>
              <a:rPr lang="en-US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da </a:t>
            </a:r>
            <a:r>
              <a:rPr kumimoji="1" lang="en-US" altLang="es-BO" sz="1800" b="1" dirty="0" err="1" smtClean="0">
                <a:latin typeface="Arial" charset="0"/>
              </a:rPr>
              <a:t>fotodegradação</a:t>
            </a:r>
            <a:endParaRPr kumimoji="1" lang="pt-BR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pt-BR" altLang="es-BO" sz="1800" b="1" dirty="0" smtClean="0">
                <a:latin typeface="Arial" charset="0"/>
              </a:rPr>
              <a:t>Aumento do tempo de </a:t>
            </a:r>
            <a:r>
              <a:rPr kumimoji="1" lang="pt-BR" altLang="es-BO" sz="1800" b="1" dirty="0" err="1" smtClean="0">
                <a:latin typeface="Arial" charset="0"/>
              </a:rPr>
              <a:t>extin</a:t>
            </a:r>
            <a:r>
              <a:rPr kumimoji="1" lang="en-US" altLang="es-BO" sz="1800" b="1" dirty="0" err="1" smtClean="0">
                <a:latin typeface="Arial" charset="0"/>
              </a:rPr>
              <a:t>ção</a:t>
            </a:r>
            <a:r>
              <a:rPr kumimoji="1" lang="en-US" altLang="es-BO" sz="1800" b="1" dirty="0" smtClean="0">
                <a:latin typeface="Arial" charset="0"/>
              </a:rPr>
              <a:t> da </a:t>
            </a:r>
            <a:r>
              <a:rPr kumimoji="1" lang="en-US" altLang="es-BO" sz="1800" b="1" dirty="0" err="1" smtClean="0">
                <a:latin typeface="Arial" charset="0"/>
              </a:rPr>
              <a:t>gota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folha</a:t>
            </a:r>
            <a:r>
              <a:rPr kumimoji="1" lang="en-US" altLang="es-BO" sz="1800" b="1" dirty="0" smtClean="0">
                <a:latin typeface="Arial" charset="0"/>
              </a:rPr>
              <a:t> da planta </a:t>
            </a:r>
            <a:r>
              <a:rPr kumimoji="1" lang="en-US" altLang="es-BO" sz="1800" b="1" dirty="0" err="1" smtClean="0">
                <a:latin typeface="Arial" charset="0"/>
              </a:rPr>
              <a:t>daninha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Aumento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efeito</a:t>
            </a:r>
            <a:r>
              <a:rPr kumimoji="1" lang="en-US" altLang="es-BO" sz="1800" b="1" dirty="0" smtClean="0">
                <a:latin typeface="Arial" charset="0"/>
              </a:rPr>
              <a:t> residual do 2,4-D no solo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Melhora</a:t>
            </a:r>
            <a:r>
              <a:rPr kumimoji="1" lang="en-US" altLang="es-BO" sz="1800" b="1" dirty="0" smtClean="0">
                <a:latin typeface="Arial" charset="0"/>
              </a:rPr>
              <a:t> no </a:t>
            </a:r>
            <a:r>
              <a:rPr kumimoji="1" lang="en-US" altLang="es-BO" sz="1800" b="1" dirty="0" err="1" smtClean="0">
                <a:latin typeface="Arial" charset="0"/>
              </a:rPr>
              <a:t>perfil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toxicológico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Redução</a:t>
            </a:r>
            <a:r>
              <a:rPr kumimoji="1" lang="en-US" altLang="es-BO" sz="1800" b="1" dirty="0" smtClean="0">
                <a:solidFill>
                  <a:srgbClr val="FF0000"/>
                </a:solidFill>
                <a:latin typeface="Arial" charset="0"/>
              </a:rPr>
              <a:t> da </a:t>
            </a:r>
            <a:r>
              <a:rPr kumimoji="1" lang="en-US" altLang="es-BO" sz="1800" b="1" dirty="0" err="1" smtClean="0">
                <a:solidFill>
                  <a:srgbClr val="FF0000"/>
                </a:solidFill>
                <a:latin typeface="Arial" charset="0"/>
              </a:rPr>
              <a:t>volatilização</a:t>
            </a:r>
            <a:endParaRPr kumimoji="1" lang="en-US" altLang="es-BO" sz="1800" b="1" dirty="0" smtClean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0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468313" y="585788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Tahoma" charset="0"/>
                <a:ea typeface="Tahoma" charset="0"/>
                <a:cs typeface="Tahoma" charset="0"/>
              </a:rPr>
              <a:t>3) </a:t>
            </a:r>
            <a:r>
              <a:rPr lang="pt-BR" altLang="es-BO" sz="1800" b="1" dirty="0" smtClean="0">
                <a:latin typeface="Tahoma" charset="0"/>
                <a:ea typeface="Tahoma" charset="0"/>
                <a:cs typeface="Tahoma" charset="0"/>
              </a:rPr>
              <a:t>De que forma as auxinas ativa a respostas dos genes nas plantas </a:t>
            </a:r>
            <a:r>
              <a:rPr lang="pt-BR" altLang="es-BO" sz="1800" b="1" dirty="0" err="1" smtClean="0">
                <a:latin typeface="Tahoma" charset="0"/>
                <a:ea typeface="Tahoma" charset="0"/>
                <a:cs typeface="Tahoma" charset="0"/>
              </a:rPr>
              <a:t>ap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ós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sua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aplicação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nas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plantas</a:t>
            </a:r>
            <a:r>
              <a:rPr lang="en-US" altLang="es-BO" sz="1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altLang="es-BO" sz="1800" b="1" dirty="0" err="1" smtClean="0">
                <a:latin typeface="Tahoma" charset="0"/>
                <a:ea typeface="Tahoma" charset="0"/>
                <a:cs typeface="Tahoma" charset="0"/>
              </a:rPr>
              <a:t>suscetíveis</a:t>
            </a:r>
            <a:endParaRPr lang="pt-BR" altLang="es-BO" sz="1800" b="1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539750" y="1862138"/>
            <a:ext cx="80645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Induzindo</a:t>
            </a:r>
            <a:r>
              <a:rPr lang="en-US" altLang="es-BO" sz="1800" b="1" dirty="0" smtClean="0">
                <a:latin typeface="Arial" charset="0"/>
              </a:rPr>
              <a:t> a planta a </a:t>
            </a:r>
            <a:r>
              <a:rPr lang="en-US" altLang="es-BO" sz="1800" b="1" dirty="0" err="1" smtClean="0">
                <a:latin typeface="Arial" charset="0"/>
              </a:rPr>
              <a:t>formar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novos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cromossomos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Complexando</a:t>
            </a:r>
            <a:r>
              <a:rPr lang="en-US" altLang="es-BO" sz="1800" b="1" dirty="0" smtClean="0">
                <a:latin typeface="Arial" charset="0"/>
              </a:rPr>
              <a:t> com a </a:t>
            </a:r>
            <a:r>
              <a:rPr lang="en-US" altLang="es-BO" sz="1800" b="1" dirty="0" err="1" smtClean="0">
                <a:latin typeface="Arial" charset="0"/>
              </a:rPr>
              <a:t>rede</a:t>
            </a:r>
            <a:r>
              <a:rPr lang="en-US" altLang="es-BO" sz="1800" b="1" dirty="0" smtClean="0">
                <a:latin typeface="Arial" charset="0"/>
              </a:rPr>
              <a:t> de </a:t>
            </a:r>
            <a:r>
              <a:rPr lang="en-US" altLang="es-BO" sz="1800" b="1" dirty="0" err="1" smtClean="0">
                <a:latin typeface="Arial" charset="0"/>
              </a:rPr>
              <a:t>sinalização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inibindo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os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repressores</a:t>
            </a:r>
            <a:r>
              <a:rPr lang="en-US" altLang="es-BO" sz="1800" b="1" dirty="0" smtClean="0">
                <a:latin typeface="Arial" charset="0"/>
              </a:rPr>
              <a:t> da </a:t>
            </a:r>
            <a:r>
              <a:rPr lang="en-US" altLang="es-BO" sz="1800" b="1" dirty="0" err="1" smtClean="0">
                <a:latin typeface="Arial" charset="0"/>
              </a:rPr>
              <a:t>transcrição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Induzindo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célua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formar</a:t>
            </a:r>
            <a:r>
              <a:rPr lang="en-US" altLang="es-BO" sz="1800" b="1" dirty="0" smtClean="0">
                <a:latin typeface="Arial" charset="0"/>
              </a:rPr>
              <a:t> um </a:t>
            </a:r>
            <a:r>
              <a:rPr lang="en-US" altLang="es-BO" sz="1800" b="1" dirty="0" err="1" smtClean="0">
                <a:latin typeface="Arial" charset="0"/>
              </a:rPr>
              <a:t>segundo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núcleo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Indução</a:t>
            </a:r>
            <a:r>
              <a:rPr lang="en-US" altLang="es-BO" sz="1800" b="1" dirty="0" smtClean="0">
                <a:latin typeface="Arial" charset="0"/>
              </a:rPr>
              <a:t> da </a:t>
            </a:r>
            <a:r>
              <a:rPr lang="en-US" altLang="es-BO" sz="1800" b="1" dirty="0" err="1" smtClean="0">
                <a:latin typeface="Arial" charset="0"/>
              </a:rPr>
              <a:t>duplicação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reversa</a:t>
            </a:r>
            <a:r>
              <a:rPr lang="en-US" altLang="es-BO" sz="1800" b="1" dirty="0" smtClean="0">
                <a:latin typeface="Arial" charset="0"/>
              </a:rPr>
              <a:t> do RNA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Nenhuma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anteriores</a:t>
            </a:r>
            <a:endParaRPr lang="pt-BR" altLang="es-BO" sz="1800" b="1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5"/>
          <p:cNvSpPr txBox="1">
            <a:spLocks noChangeArrowheads="1"/>
          </p:cNvSpPr>
          <p:nvPr/>
        </p:nvSpPr>
        <p:spPr bwMode="auto">
          <a:xfrm>
            <a:off x="514350" y="908050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4) </a:t>
            </a:r>
            <a:r>
              <a:rPr lang="pt-BR" altLang="es-BO" sz="1800" b="1" dirty="0" smtClean="0">
                <a:latin typeface="Arial" charset="0"/>
              </a:rPr>
              <a:t>A fase de stress permanente que a fase III induz a morte da planta </a:t>
            </a:r>
            <a:r>
              <a:rPr lang="pt-BR" altLang="es-BO" sz="1800" b="1" dirty="0" err="1" smtClean="0">
                <a:latin typeface="Arial" charset="0"/>
              </a:rPr>
              <a:t>suscet</a:t>
            </a:r>
            <a:r>
              <a:rPr lang="en-US" altLang="es-BO" sz="1800" b="1" dirty="0" err="1" smtClean="0">
                <a:latin typeface="Arial" charset="0"/>
              </a:rPr>
              <a:t>ível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pelo</a:t>
            </a:r>
            <a:r>
              <a:rPr lang="en-US" altLang="es-BO" sz="1800" b="1" dirty="0" smtClean="0">
                <a:latin typeface="Arial" charset="0"/>
              </a:rPr>
              <a:t> 2,4-D </a:t>
            </a:r>
            <a:r>
              <a:rPr lang="en-US" altLang="es-BO" sz="1800" b="1" dirty="0" err="1" smtClean="0">
                <a:latin typeface="Arial" charset="0"/>
              </a:rPr>
              <a:t>induz</a:t>
            </a:r>
            <a:r>
              <a:rPr lang="en-US" altLang="es-BO" sz="1800" b="1" dirty="0" smtClean="0">
                <a:latin typeface="Arial" charset="0"/>
              </a:rPr>
              <a:t> a planta a </a:t>
            </a:r>
            <a:r>
              <a:rPr lang="en-US" altLang="es-BO" sz="1800" b="1" dirty="0" err="1" smtClean="0">
                <a:latin typeface="Arial" charset="0"/>
              </a:rPr>
              <a:t>produzir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539750" y="2078038"/>
            <a:ext cx="80645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Ácido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Indol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Acético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Auxina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Giberelina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Etileno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Nenhuma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anteriores</a:t>
            </a:r>
            <a:endParaRPr lang="pt-BR" altLang="es-BO" sz="1800" b="1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5"/>
          <p:cNvSpPr txBox="1">
            <a:spLocks noChangeArrowheads="1"/>
          </p:cNvSpPr>
          <p:nvPr/>
        </p:nvSpPr>
        <p:spPr bwMode="auto">
          <a:xfrm>
            <a:off x="395288" y="620713"/>
            <a:ext cx="8424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5) </a:t>
            </a:r>
            <a:r>
              <a:rPr lang="pt-BR" altLang="es-BO" sz="1800" b="1" dirty="0" smtClean="0">
                <a:solidFill>
                  <a:schemeClr val="tx2"/>
                </a:solidFill>
                <a:latin typeface="Arial" charset="0"/>
              </a:rPr>
              <a:t>Qual a </a:t>
            </a:r>
            <a:r>
              <a:rPr lang="pt-BR" altLang="es-BO" sz="1800" b="1" dirty="0" err="1" smtClean="0">
                <a:solidFill>
                  <a:schemeClr val="tx2"/>
                </a:solidFill>
                <a:latin typeface="Arial" charset="0"/>
              </a:rPr>
              <a:t>evid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ência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na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sintomatologia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da</a:t>
            </a:r>
            <a:r>
              <a:rPr lang="pt-BR" altLang="es-BO" sz="1800" b="1" dirty="0" smtClean="0">
                <a:solidFill>
                  <a:schemeClr val="tx2"/>
                </a:solidFill>
                <a:latin typeface="Arial" charset="0"/>
              </a:rPr>
              <a:t> planta daninha que evidencia que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é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resistente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ao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2,4-D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ao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nível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da </a:t>
            </a:r>
            <a:r>
              <a:rPr lang="en-US" altLang="es-BO" sz="1800" b="1" dirty="0" err="1" smtClean="0">
                <a:solidFill>
                  <a:schemeClr val="tx2"/>
                </a:solidFill>
                <a:latin typeface="Arial" charset="0"/>
              </a:rPr>
              <a:t>proteína</a:t>
            </a:r>
            <a:r>
              <a:rPr lang="en-US" altLang="es-BO" sz="1800" b="1" dirty="0" smtClean="0">
                <a:solidFill>
                  <a:schemeClr val="tx2"/>
                </a:solidFill>
                <a:latin typeface="Arial" charset="0"/>
              </a:rPr>
              <a:t> ABP1.</a:t>
            </a:r>
            <a:endParaRPr lang="pt-BR" altLang="es-BO" sz="18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19" name="TextBox 6"/>
          <p:cNvSpPr txBox="1">
            <a:spLocks noChangeArrowheads="1"/>
          </p:cNvSpPr>
          <p:nvPr/>
        </p:nvSpPr>
        <p:spPr bwMode="auto">
          <a:xfrm>
            <a:off x="411185" y="1772816"/>
            <a:ext cx="806608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err="1" smtClean="0">
                <a:latin typeface="Arial" charset="0"/>
              </a:rPr>
              <a:t>Aus</a:t>
            </a:r>
            <a:r>
              <a:rPr lang="en-US" altLang="es-BO" sz="1800" b="1" dirty="0" smtClean="0">
                <a:latin typeface="Arial" charset="0"/>
              </a:rPr>
              <a:t>ência total de </a:t>
            </a:r>
            <a:r>
              <a:rPr lang="en-US" altLang="es-BO" sz="1800" b="1" dirty="0" err="1" smtClean="0">
                <a:latin typeface="Arial" charset="0"/>
              </a:rPr>
              <a:t>sintomatologia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planta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Morte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apenas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folhas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mais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velhas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Efeito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epinasticos</a:t>
            </a:r>
            <a:r>
              <a:rPr lang="en-US" altLang="es-BO" sz="1800" b="1" dirty="0" smtClean="0">
                <a:latin typeface="Arial" charset="0"/>
              </a:rPr>
              <a:t>, </a:t>
            </a:r>
            <a:r>
              <a:rPr lang="en-US" altLang="es-BO" sz="1800" b="1" dirty="0" err="1" smtClean="0">
                <a:latin typeface="Arial" charset="0"/>
              </a:rPr>
              <a:t>porém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ausência</a:t>
            </a:r>
            <a:r>
              <a:rPr lang="en-US" altLang="es-BO" sz="1800" b="1" dirty="0" smtClean="0">
                <a:latin typeface="Arial" charset="0"/>
              </a:rPr>
              <a:t> de stress </a:t>
            </a:r>
            <a:r>
              <a:rPr lang="en-US" altLang="es-BO" sz="1800" b="1" dirty="0" err="1" smtClean="0">
                <a:latin typeface="Arial" charset="0"/>
              </a:rPr>
              <a:t>permanente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Efeito</a:t>
            </a:r>
            <a:r>
              <a:rPr lang="en-US" altLang="es-BO" sz="1800" b="1" dirty="0" smtClean="0">
                <a:latin typeface="Arial" charset="0"/>
              </a:rPr>
              <a:t> de </a:t>
            </a:r>
            <a:r>
              <a:rPr lang="en-US" altLang="es-BO" sz="1800" b="1" dirty="0" err="1" smtClean="0">
                <a:latin typeface="Arial" charset="0"/>
              </a:rPr>
              <a:t>albinismos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plantas</a:t>
            </a:r>
            <a:endParaRPr lang="pt-BR" altLang="es-BO" sz="18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err="1" smtClean="0">
                <a:latin typeface="Arial" charset="0"/>
              </a:rPr>
              <a:t>Aus</a:t>
            </a:r>
            <a:r>
              <a:rPr lang="en-US" altLang="es-BO" sz="1800" b="1" dirty="0" smtClean="0">
                <a:latin typeface="Arial" charset="0"/>
              </a:rPr>
              <a:t>ência de </a:t>
            </a:r>
            <a:r>
              <a:rPr lang="en-US" altLang="es-BO" sz="1800" b="1" dirty="0" err="1" smtClean="0">
                <a:latin typeface="Arial" charset="0"/>
              </a:rPr>
              <a:t>epinastia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planta</a:t>
            </a:r>
            <a:endParaRPr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36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539750" y="1916113"/>
            <a:ext cx="80645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Picloran</a:t>
            </a:r>
            <a:r>
              <a:rPr lang="en-US" altLang="es-BO" sz="1800" b="1" dirty="0" smtClean="0">
                <a:latin typeface="Arial" charset="0"/>
              </a:rPr>
              <a:t> – Imazethapyr – 2,4-D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smtClean="0">
                <a:latin typeface="Arial" charset="0"/>
              </a:rPr>
              <a:t>2,4-D – </a:t>
            </a:r>
            <a:r>
              <a:rPr lang="en-US" altLang="es-BO" sz="1800" b="1" dirty="0" err="1" smtClean="0">
                <a:latin typeface="Arial" charset="0"/>
              </a:rPr>
              <a:t>aminociclopyrachlor</a:t>
            </a:r>
            <a:r>
              <a:rPr lang="en-US" altLang="es-BO" sz="1800" b="1" dirty="0" smtClean="0">
                <a:latin typeface="Arial" charset="0"/>
              </a:rPr>
              <a:t> - diuron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smtClean="0">
                <a:latin typeface="Arial" charset="0"/>
              </a:rPr>
              <a:t>Dicamba – 2,4-D - </a:t>
            </a:r>
            <a:r>
              <a:rPr lang="en-US" altLang="es-BO" sz="1800" b="1" dirty="0" err="1" smtClean="0">
                <a:latin typeface="Arial" charset="0"/>
              </a:rPr>
              <a:t>fluroxypir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Chlorimuron</a:t>
            </a:r>
            <a:r>
              <a:rPr lang="en-US" altLang="es-BO" sz="1800" b="1" dirty="0" smtClean="0">
                <a:latin typeface="Arial" charset="0"/>
              </a:rPr>
              <a:t> – 2,4-D - dicamba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Fluroxypir</a:t>
            </a:r>
            <a:r>
              <a:rPr lang="en-US" altLang="es-BO" sz="1800" b="1" dirty="0" smtClean="0">
                <a:latin typeface="Arial" charset="0"/>
              </a:rPr>
              <a:t> – dicamba - ametrina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endParaRPr lang="en-US" altLang="es-BO" sz="1800" b="1" dirty="0">
              <a:latin typeface="Arial" charset="0"/>
            </a:endParaRPr>
          </a:p>
        </p:txBody>
      </p: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539750" y="765175"/>
            <a:ext cx="8067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6) </a:t>
            </a:r>
            <a:r>
              <a:rPr lang="pt-BR" altLang="es-BO" sz="1800" b="1" dirty="0" smtClean="0">
                <a:latin typeface="Arial" charset="0"/>
              </a:rPr>
              <a:t>Qual das alternativas </a:t>
            </a:r>
            <a:r>
              <a:rPr lang="pt-BR" altLang="es-BO" sz="1800" b="1" dirty="0" err="1" smtClean="0">
                <a:latin typeface="Arial" charset="0"/>
              </a:rPr>
              <a:t>cont</a:t>
            </a:r>
            <a:r>
              <a:rPr lang="en-US" altLang="es-BO" sz="1800" b="1" dirty="0" err="1" smtClean="0">
                <a:latin typeface="Arial" charset="0"/>
              </a:rPr>
              <a:t>ém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apenas</a:t>
            </a:r>
            <a:r>
              <a:rPr lang="en-US" altLang="es-BO" sz="1800" b="1" dirty="0" smtClean="0">
                <a:latin typeface="Arial" charset="0"/>
              </a:rPr>
              <a:t> herbicidas </a:t>
            </a:r>
            <a:r>
              <a:rPr lang="en-US" altLang="es-BO" sz="1800" b="1" dirty="0" err="1" smtClean="0">
                <a:latin typeface="Arial" charset="0"/>
              </a:rPr>
              <a:t>mimetizadores</a:t>
            </a:r>
            <a:r>
              <a:rPr lang="en-US" altLang="es-BO" sz="1800" b="1" dirty="0" smtClean="0">
                <a:latin typeface="Arial" charset="0"/>
              </a:rPr>
              <a:t> das </a:t>
            </a:r>
            <a:r>
              <a:rPr lang="en-US" altLang="es-BO" sz="1800" b="1" dirty="0" err="1" smtClean="0">
                <a:latin typeface="Arial" charset="0"/>
              </a:rPr>
              <a:t>auxinas</a:t>
            </a:r>
            <a:r>
              <a:rPr lang="pt-BR" altLang="es-BO" sz="1800" b="1" dirty="0" smtClean="0">
                <a:latin typeface="Arial" charset="0"/>
              </a:rPr>
              <a:t>?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5813" y="4652963"/>
            <a:ext cx="83581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es-BO" sz="1800" b="1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539750" y="620713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7) </a:t>
            </a:r>
            <a:r>
              <a:rPr lang="pt-BR" altLang="es-BO" sz="1800" b="1" dirty="0" smtClean="0">
                <a:latin typeface="Arial" charset="0"/>
              </a:rPr>
              <a:t>Qual das plantas daninhas listada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é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tolerante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2,4-D</a:t>
            </a:r>
            <a:endParaRPr lang="pt-BR" altLang="es-BO" sz="1800" b="1" dirty="0">
              <a:latin typeface="Arial" charset="0"/>
            </a:endParaRP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468313" y="1557338"/>
            <a:ext cx="790257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endParaRPr lang="pt-BR" altLang="es-BO" sz="18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Trapoeraba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Tiririca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Amendoim bravo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pt-BR" altLang="es-BO" sz="1800" b="1" dirty="0" smtClean="0">
                <a:latin typeface="Arial" charset="0"/>
              </a:rPr>
              <a:t>Capim </a:t>
            </a:r>
            <a:r>
              <a:rPr lang="pt-BR" altLang="es-BO" sz="1800" b="1" dirty="0" err="1" smtClean="0">
                <a:latin typeface="Arial" charset="0"/>
              </a:rPr>
              <a:t>colch</a:t>
            </a:r>
            <a:r>
              <a:rPr lang="en-US" altLang="es-BO" sz="1800" b="1" dirty="0" err="1" smtClean="0">
                <a:latin typeface="Arial" charset="0"/>
              </a:rPr>
              <a:t>ão</a:t>
            </a:r>
            <a:endParaRPr lang="en-US" altLang="es-BO" sz="1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Font typeface="Calibri" charset="0"/>
              <a:buAutoNum type="alphaLcParenR"/>
            </a:pPr>
            <a:r>
              <a:rPr lang="en-US" altLang="es-BO" sz="1800" b="1" dirty="0" err="1" smtClean="0">
                <a:latin typeface="Arial" charset="0"/>
              </a:rPr>
              <a:t>Todas</a:t>
            </a:r>
            <a:r>
              <a:rPr lang="en-US" altLang="es-BO" sz="1800" b="1" dirty="0" smtClean="0">
                <a:latin typeface="Arial" charset="0"/>
              </a:rPr>
              <a:t> as </a:t>
            </a:r>
            <a:r>
              <a:rPr lang="en-US" altLang="es-BO" sz="1800" b="1" dirty="0" err="1" smtClean="0">
                <a:latin typeface="Arial" charset="0"/>
              </a:rPr>
              <a:t>alternativas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contém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plantas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suscetíveis</a:t>
            </a:r>
            <a:endParaRPr lang="pt-BR" altLang="es-BO" sz="1800" b="1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74625" y="557213"/>
            <a:ext cx="8893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s-BO" sz="1800" b="1" dirty="0" smtClean="0">
                <a:solidFill>
                  <a:srgbClr val="0000FF"/>
                </a:solidFill>
                <a:latin typeface="Arial" charset="0"/>
              </a:rPr>
              <a:t>8) </a:t>
            </a:r>
            <a:r>
              <a:rPr lang="en-US" altLang="es-BO" sz="1800" b="1" dirty="0" err="1" smtClean="0">
                <a:latin typeface="Arial" charset="0"/>
              </a:rPr>
              <a:t>Qual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foi</a:t>
            </a:r>
            <a:r>
              <a:rPr lang="en-US" altLang="es-BO" sz="1800" b="1" dirty="0" smtClean="0">
                <a:latin typeface="Arial" charset="0"/>
              </a:rPr>
              <a:t> a </a:t>
            </a:r>
            <a:r>
              <a:rPr lang="en-US" altLang="es-BO" sz="1800" b="1" dirty="0" err="1" smtClean="0">
                <a:latin typeface="Arial" charset="0"/>
              </a:rPr>
              <a:t>transformação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realizada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na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soja</a:t>
            </a:r>
            <a:r>
              <a:rPr lang="en-US" altLang="es-BO" sz="1800" b="1" dirty="0" smtClean="0">
                <a:latin typeface="Arial" charset="0"/>
              </a:rPr>
              <a:t> para </a:t>
            </a:r>
            <a:r>
              <a:rPr lang="en-US" altLang="es-BO" sz="1800" b="1" dirty="0" err="1" smtClean="0">
                <a:latin typeface="Arial" charset="0"/>
              </a:rPr>
              <a:t>tolerância</a:t>
            </a:r>
            <a:r>
              <a:rPr lang="en-US" altLang="es-BO" sz="1800" b="1" dirty="0" smtClean="0">
                <a:latin typeface="Arial" charset="0"/>
              </a:rPr>
              <a:t> </a:t>
            </a:r>
            <a:r>
              <a:rPr lang="en-US" altLang="es-BO" sz="1800" b="1" dirty="0" err="1" smtClean="0">
                <a:latin typeface="Arial" charset="0"/>
              </a:rPr>
              <a:t>ao</a:t>
            </a:r>
            <a:r>
              <a:rPr lang="en-US" altLang="es-BO" sz="1800" b="1" dirty="0" smtClean="0">
                <a:latin typeface="Arial" charset="0"/>
              </a:rPr>
              <a:t> 2,4-D?</a:t>
            </a:r>
            <a:endParaRPr lang="pt-BR" altLang="es-BO" sz="1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es-BO" sz="1800" b="1" dirty="0">
              <a:latin typeface="Arial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86423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absorção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Redução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translocação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Aumento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na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concentração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enzima</a:t>
            </a:r>
            <a:r>
              <a:rPr kumimoji="1" lang="en-US" altLang="es-BO" sz="1800" b="1" dirty="0" smtClean="0">
                <a:latin typeface="Arial" charset="0"/>
              </a:rPr>
              <a:t> de </a:t>
            </a:r>
            <a:r>
              <a:rPr kumimoji="1" lang="en-US" altLang="es-BO" sz="1800" b="1" dirty="0" err="1" smtClean="0">
                <a:latin typeface="Arial" charset="0"/>
              </a:rPr>
              <a:t>degradação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smtClean="0">
                <a:latin typeface="Arial" charset="0"/>
              </a:rPr>
              <a:t>Super </a:t>
            </a:r>
            <a:r>
              <a:rPr kumimoji="1" lang="en-US" altLang="es-BO" sz="1800" b="1" dirty="0" err="1" smtClean="0">
                <a:latin typeface="Arial" charset="0"/>
              </a:rPr>
              <a:t>expressão</a:t>
            </a:r>
            <a:r>
              <a:rPr kumimoji="1" lang="en-US" altLang="es-BO" sz="1800" b="1" dirty="0" smtClean="0">
                <a:latin typeface="Arial" charset="0"/>
              </a:rPr>
              <a:t> </a:t>
            </a:r>
            <a:r>
              <a:rPr kumimoji="1" lang="en-US" altLang="es-BO" sz="1800" b="1" dirty="0" err="1" smtClean="0">
                <a:latin typeface="Arial" charset="0"/>
              </a:rPr>
              <a:t>gênica</a:t>
            </a:r>
            <a:endParaRPr kumimoji="1" lang="en-US" altLang="es-BO" sz="1800" b="1" dirty="0" smtClean="0"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Font typeface="Calibri" charset="0"/>
              <a:buAutoNum type="alphaLcParenR"/>
            </a:pPr>
            <a:r>
              <a:rPr kumimoji="1" lang="en-US" altLang="es-BO" sz="1800" b="1" dirty="0" err="1" smtClean="0">
                <a:latin typeface="Arial" charset="0"/>
              </a:rPr>
              <a:t>Sequestração</a:t>
            </a:r>
            <a:r>
              <a:rPr kumimoji="1" lang="en-US" altLang="es-BO" sz="1800" b="1" dirty="0" smtClean="0">
                <a:latin typeface="Arial" charset="0"/>
              </a:rPr>
              <a:t> do </a:t>
            </a:r>
            <a:r>
              <a:rPr kumimoji="1" lang="en-US" altLang="es-BO" sz="1800" b="1" dirty="0" err="1" smtClean="0">
                <a:latin typeface="Arial" charset="0"/>
              </a:rPr>
              <a:t>herbicida</a:t>
            </a:r>
            <a:r>
              <a:rPr kumimoji="1" lang="en-US" altLang="es-BO" sz="1800" b="1" dirty="0" smtClean="0">
                <a:latin typeface="Arial" charset="0"/>
              </a:rPr>
              <a:t> no </a:t>
            </a:r>
            <a:r>
              <a:rPr kumimoji="1" lang="en-US" altLang="es-BO" sz="1800" b="1" dirty="0" err="1" smtClean="0">
                <a:latin typeface="Arial" charset="0"/>
              </a:rPr>
              <a:t>vacúolo</a:t>
            </a:r>
            <a:endParaRPr kumimoji="1" lang="pt-BR" altLang="es-BO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71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1323</Words>
  <Application>Microsoft Macintosh PowerPoint</Application>
  <PresentationFormat>Apresentação na tela (4:3)</PresentationFormat>
  <Paragraphs>193</Paragraphs>
  <Slides>32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8" baseType="lpstr">
      <vt:lpstr>Calibri</vt:lpstr>
      <vt:lpstr>Arial</vt:lpstr>
      <vt:lpstr>Georgia</vt:lpstr>
      <vt:lpstr>Tahoma</vt:lpstr>
      <vt:lpstr>Wingdings</vt:lpstr>
      <vt:lpstr>Introducing PowerPoint 2010</vt:lpstr>
      <vt:lpstr>Revisão:  Comportamento dos herbicidas no solo e inibidores do Fotossistema II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2010-11-21T22:33:27Z</dcterms:created>
  <dcterms:modified xsi:type="dcterms:W3CDTF">2016-02-28T22:46:53Z</dcterms:modified>
</cp:coreProperties>
</file>