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3" r:id="rId3"/>
    <p:sldId id="285" r:id="rId4"/>
    <p:sldId id="257" r:id="rId5"/>
    <p:sldId id="258" r:id="rId6"/>
    <p:sldId id="276" r:id="rId7"/>
    <p:sldId id="27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7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7" r:id="rId26"/>
    <p:sldId id="279" r:id="rId27"/>
    <p:sldId id="280" r:id="rId28"/>
    <p:sldId id="281" r:id="rId29"/>
    <p:sldId id="286" r:id="rId30"/>
    <p:sldId id="275" r:id="rId31"/>
  </p:sldIdLst>
  <p:sldSz cx="12192000" cy="6858000"/>
  <p:notesSz cx="6877050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" userId="a14bd6d1b53bea81" providerId="LiveId" clId="{227A31FB-41E3-43F6-B6DC-CCD0368B9D67}"/>
    <pc:docChg chg="custSel addSld modSld">
      <pc:chgData name="Bruno" userId="a14bd6d1b53bea81" providerId="LiveId" clId="{227A31FB-41E3-43F6-B6DC-CCD0368B9D67}" dt="2022-11-30T17:24:52.685" v="61" actId="255"/>
      <pc:docMkLst>
        <pc:docMk/>
      </pc:docMkLst>
      <pc:sldChg chg="modSp mod">
        <pc:chgData name="Bruno" userId="a14bd6d1b53bea81" providerId="LiveId" clId="{227A31FB-41E3-43F6-B6DC-CCD0368B9D67}" dt="2022-11-22T13:19:35.615" v="29" actId="20577"/>
        <pc:sldMkLst>
          <pc:docMk/>
          <pc:sldMk cId="765580589" sldId="256"/>
        </pc:sldMkLst>
        <pc:spChg chg="mod">
          <ac:chgData name="Bruno" userId="a14bd6d1b53bea81" providerId="LiveId" clId="{227A31FB-41E3-43F6-B6DC-CCD0368B9D67}" dt="2022-11-22T13:19:35.615" v="29" actId="20577"/>
          <ac:spMkLst>
            <pc:docMk/>
            <pc:sldMk cId="765580589" sldId="256"/>
            <ac:spMk id="3" creationId="{00000000-0000-0000-0000-000000000000}"/>
          </ac:spMkLst>
        </pc:spChg>
      </pc:sldChg>
      <pc:sldChg chg="addSp delSp modSp new mod">
        <pc:chgData name="Bruno" userId="a14bd6d1b53bea81" providerId="LiveId" clId="{227A31FB-41E3-43F6-B6DC-CCD0368B9D67}" dt="2022-11-30T17:24:52.685" v="61" actId="255"/>
        <pc:sldMkLst>
          <pc:docMk/>
          <pc:sldMk cId="1079197150" sldId="287"/>
        </pc:sldMkLst>
        <pc:spChg chg="mod">
          <ac:chgData name="Bruno" userId="a14bd6d1b53bea81" providerId="LiveId" clId="{227A31FB-41E3-43F6-B6DC-CCD0368B9D67}" dt="2022-11-30T17:23:52.953" v="55" actId="20577"/>
          <ac:spMkLst>
            <pc:docMk/>
            <pc:sldMk cId="1079197150" sldId="287"/>
            <ac:spMk id="2" creationId="{5C2BD48C-A6B9-993A-59E0-7F18F4DA1E1B}"/>
          </ac:spMkLst>
        </pc:spChg>
        <pc:spChg chg="del">
          <ac:chgData name="Bruno" userId="a14bd6d1b53bea81" providerId="LiveId" clId="{227A31FB-41E3-43F6-B6DC-CCD0368B9D67}" dt="2022-11-30T17:23:56.689" v="56" actId="478"/>
          <ac:spMkLst>
            <pc:docMk/>
            <pc:sldMk cId="1079197150" sldId="287"/>
            <ac:spMk id="3" creationId="{56F02A6B-0174-FFD3-DD43-CCF30C6F170E}"/>
          </ac:spMkLst>
        </pc:spChg>
        <pc:spChg chg="add mod">
          <ac:chgData name="Bruno" userId="a14bd6d1b53bea81" providerId="LiveId" clId="{227A31FB-41E3-43F6-B6DC-CCD0368B9D67}" dt="2022-11-30T17:24:52.685" v="61" actId="255"/>
          <ac:spMkLst>
            <pc:docMk/>
            <pc:sldMk cId="1079197150" sldId="287"/>
            <ac:spMk id="6" creationId="{18168E91-3D8D-5729-D20C-3D6C0904728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Sheet9!$P$13</c:f>
              <c:strCache>
                <c:ptCount val="1"/>
                <c:pt idx="0">
                  <c:v>Média</c:v>
                </c:pt>
              </c:strCache>
            </c:strRef>
          </c:tx>
          <c:invertIfNegative val="0"/>
          <c:cat>
            <c:strRef>
              <c:f>Sheet9!$O$14:$O$36</c:f>
              <c:strCache>
                <c:ptCount val="23"/>
                <c:pt idx="0">
                  <c:v>Steel</c:v>
                </c:pt>
                <c:pt idx="1">
                  <c:v>Food and Beverage </c:v>
                </c:pt>
                <c:pt idx="2">
                  <c:v>Footwear</c:v>
                </c:pt>
                <c:pt idx="3">
                  <c:v>Construction Industry</c:v>
                </c:pt>
                <c:pt idx="4">
                  <c:v>Nature Cropping</c:v>
                </c:pt>
                <c:pt idx="5">
                  <c:v>Power</c:v>
                </c:pt>
                <c:pt idx="6">
                  <c:v>Oil extraction</c:v>
                </c:pt>
                <c:pt idx="7">
                  <c:v>Railways</c:v>
                </c:pt>
                <c:pt idx="8">
                  <c:v>Finance</c:v>
                </c:pt>
                <c:pt idx="9">
                  <c:v>Hotel business</c:v>
                </c:pt>
                <c:pt idx="10">
                  <c:v>Industry of various Materials </c:v>
                </c:pt>
                <c:pt idx="11">
                  <c:v>Leisure, Culture and Entertainment </c:v>
                </c:pt>
                <c:pt idx="12">
                  <c:v>Machines</c:v>
                </c:pt>
                <c:pt idx="13">
                  <c:v>Mining</c:v>
                </c:pt>
                <c:pt idx="14">
                  <c:v>Pulp and Paper</c:v>
                </c:pt>
                <c:pt idx="15">
                  <c:v>Basic Chemistry</c:v>
                </c:pt>
                <c:pt idx="16">
                  <c:v>Diversified Chemistry</c:v>
                </c:pt>
                <c:pt idx="17">
                  <c:v>Health Service</c:v>
                </c:pt>
                <c:pt idx="18">
                  <c:v>Various Services</c:v>
                </c:pt>
                <c:pt idx="19">
                  <c:v>Educational Services</c:v>
                </c:pt>
                <c:pt idx="20">
                  <c:v>Telecommunication Services </c:v>
                </c:pt>
                <c:pt idx="21">
                  <c:v>Softwares e-commerce</c:v>
                </c:pt>
                <c:pt idx="22">
                  <c:v>Terrestrial and aerial Vehicles</c:v>
                </c:pt>
              </c:strCache>
            </c:strRef>
          </c:cat>
          <c:val>
            <c:numRef>
              <c:f>Sheet9!$P$14:$P$36</c:f>
              <c:numCache>
                <c:formatCode>0</c:formatCode>
                <c:ptCount val="23"/>
                <c:pt idx="0">
                  <c:v>8.83</c:v>
                </c:pt>
                <c:pt idx="1">
                  <c:v>9</c:v>
                </c:pt>
                <c:pt idx="2">
                  <c:v>10</c:v>
                </c:pt>
                <c:pt idx="3">
                  <c:v>8.25</c:v>
                </c:pt>
                <c:pt idx="4">
                  <c:v>7.5</c:v>
                </c:pt>
                <c:pt idx="5">
                  <c:v>7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8.5</c:v>
                </c:pt>
                <c:pt idx="10">
                  <c:v>7.17</c:v>
                </c:pt>
                <c:pt idx="11">
                  <c:v>6</c:v>
                </c:pt>
                <c:pt idx="12">
                  <c:v>6.4</c:v>
                </c:pt>
                <c:pt idx="13">
                  <c:v>9</c:v>
                </c:pt>
                <c:pt idx="14">
                  <c:v>5.25</c:v>
                </c:pt>
                <c:pt idx="15">
                  <c:v>5.67</c:v>
                </c:pt>
                <c:pt idx="16">
                  <c:v>9.5</c:v>
                </c:pt>
                <c:pt idx="17">
                  <c:v>9.5</c:v>
                </c:pt>
                <c:pt idx="18">
                  <c:v>5</c:v>
                </c:pt>
                <c:pt idx="19">
                  <c:v>5</c:v>
                </c:pt>
                <c:pt idx="20">
                  <c:v>9.4</c:v>
                </c:pt>
                <c:pt idx="21">
                  <c:v>9.67</c:v>
                </c:pt>
                <c:pt idx="2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C-4878-9B41-91E62A622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154728"/>
        <c:axId val="348716080"/>
      </c:barChart>
      <c:catAx>
        <c:axId val="2821547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348716080"/>
        <c:crosses val="autoZero"/>
        <c:auto val="1"/>
        <c:lblAlgn val="ctr"/>
        <c:lblOffset val="100"/>
        <c:noMultiLvlLbl val="0"/>
      </c:catAx>
      <c:valAx>
        <c:axId val="348716080"/>
        <c:scaling>
          <c:orientation val="minMax"/>
        </c:scaling>
        <c:delete val="0"/>
        <c:axPos val="t"/>
        <c:majorGridlines/>
        <c:numFmt formatCode="0" sourceLinked="1"/>
        <c:majorTickMark val="out"/>
        <c:minorTickMark val="none"/>
        <c:tickLblPos val="nextTo"/>
        <c:crossAx val="2821547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BC195-89BA-4DBE-93C2-3C2A50E5933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A03A85-0F5B-4B6F-9C85-3D58B4679165}">
      <dgm:prSet phldrT="[Texto]"/>
      <dgm:spPr/>
      <dgm:t>
        <a:bodyPr/>
        <a:lstStyle/>
        <a:p>
          <a:r>
            <a:rPr lang="pt-BR" dirty="0"/>
            <a:t>Etapa 1</a:t>
          </a:r>
        </a:p>
      </dgm:t>
    </dgm:pt>
    <dgm:pt modelId="{5F821512-03CD-4934-9CD3-5044DB9E566D}" type="parTrans" cxnId="{01B63EBA-9426-4FAA-8274-C5108A68737F}">
      <dgm:prSet/>
      <dgm:spPr/>
      <dgm:t>
        <a:bodyPr/>
        <a:lstStyle/>
        <a:p>
          <a:endParaRPr lang="pt-BR"/>
        </a:p>
      </dgm:t>
    </dgm:pt>
    <dgm:pt modelId="{46D1917F-FE13-4A3E-87CF-5FB1EF31ED65}" type="sibTrans" cxnId="{01B63EBA-9426-4FAA-8274-C5108A68737F}">
      <dgm:prSet/>
      <dgm:spPr/>
      <dgm:t>
        <a:bodyPr/>
        <a:lstStyle/>
        <a:p>
          <a:endParaRPr lang="pt-BR"/>
        </a:p>
      </dgm:t>
    </dgm:pt>
    <dgm:pt modelId="{D568F427-2941-4592-88B0-7D29B0A8BA13}">
      <dgm:prSet phldrT="[Texto]"/>
      <dgm:spPr/>
      <dgm:t>
        <a:bodyPr/>
        <a:lstStyle/>
        <a:p>
          <a:r>
            <a:rPr lang="pt-BR" dirty="0"/>
            <a:t>Etapa 2</a:t>
          </a:r>
        </a:p>
      </dgm:t>
    </dgm:pt>
    <dgm:pt modelId="{1E4F3DF4-0808-42FC-A5F1-2244D0BD0A89}" type="parTrans" cxnId="{83999E72-ED20-48C9-9C4C-C30078ADA85B}">
      <dgm:prSet/>
      <dgm:spPr/>
      <dgm:t>
        <a:bodyPr/>
        <a:lstStyle/>
        <a:p>
          <a:endParaRPr lang="pt-BR"/>
        </a:p>
      </dgm:t>
    </dgm:pt>
    <dgm:pt modelId="{BB8AEDA6-58E8-4D5D-AC3C-1390B7FA5C89}" type="sibTrans" cxnId="{83999E72-ED20-48C9-9C4C-C30078ADA85B}">
      <dgm:prSet/>
      <dgm:spPr/>
      <dgm:t>
        <a:bodyPr/>
        <a:lstStyle/>
        <a:p>
          <a:endParaRPr lang="pt-BR"/>
        </a:p>
      </dgm:t>
    </dgm:pt>
    <dgm:pt modelId="{8A89608D-1E7B-402D-8279-14007C4081C0}">
      <dgm:prSet phldrT="[Texto]"/>
      <dgm:spPr/>
      <dgm:t>
        <a:bodyPr/>
        <a:lstStyle/>
        <a:p>
          <a:r>
            <a:rPr lang="pt-BR" dirty="0"/>
            <a:t>Projeções de variáveis-chave </a:t>
          </a:r>
        </a:p>
      </dgm:t>
    </dgm:pt>
    <dgm:pt modelId="{A6B756BA-F1A2-470B-B443-35C06A8BD0BC}" type="parTrans" cxnId="{18261275-3A9E-45F2-A26E-01E4B0BAFD99}">
      <dgm:prSet/>
      <dgm:spPr/>
      <dgm:t>
        <a:bodyPr/>
        <a:lstStyle/>
        <a:p>
          <a:endParaRPr lang="pt-BR"/>
        </a:p>
      </dgm:t>
    </dgm:pt>
    <dgm:pt modelId="{47A1970F-DF86-4DFC-82F8-75998CB9BBEA}" type="sibTrans" cxnId="{18261275-3A9E-45F2-A26E-01E4B0BAFD99}">
      <dgm:prSet/>
      <dgm:spPr/>
      <dgm:t>
        <a:bodyPr/>
        <a:lstStyle/>
        <a:p>
          <a:endParaRPr lang="pt-BR"/>
        </a:p>
      </dgm:t>
    </dgm:pt>
    <dgm:pt modelId="{9008C12E-85E1-4832-ADAF-E5450A6812E9}">
      <dgm:prSet phldrT="[Texto]"/>
      <dgm:spPr/>
      <dgm:t>
        <a:bodyPr/>
        <a:lstStyle/>
        <a:p>
          <a:r>
            <a:rPr lang="pt-BR" dirty="0"/>
            <a:t>Estimação do valor</a:t>
          </a:r>
        </a:p>
      </dgm:t>
    </dgm:pt>
    <dgm:pt modelId="{0B25E527-8ADF-4BA3-B21E-D36C206A4155}" type="parTrans" cxnId="{918A0992-D290-42EE-895B-F2E54B487C54}">
      <dgm:prSet/>
      <dgm:spPr/>
      <dgm:t>
        <a:bodyPr/>
        <a:lstStyle/>
        <a:p>
          <a:endParaRPr lang="pt-BR"/>
        </a:p>
      </dgm:t>
    </dgm:pt>
    <dgm:pt modelId="{C60DB7FE-863E-47B8-9360-673323AC8A91}" type="sibTrans" cxnId="{918A0992-D290-42EE-895B-F2E54B487C54}">
      <dgm:prSet/>
      <dgm:spPr/>
      <dgm:t>
        <a:bodyPr/>
        <a:lstStyle/>
        <a:p>
          <a:endParaRPr lang="pt-BR"/>
        </a:p>
      </dgm:t>
    </dgm:pt>
    <dgm:pt modelId="{F12DCA3C-7C7F-49E4-B344-97CFC9F486FF}">
      <dgm:prSet phldrT="[Texto]"/>
      <dgm:spPr/>
      <dgm:t>
        <a:bodyPr/>
        <a:lstStyle/>
        <a:p>
          <a:r>
            <a:rPr lang="pt-BR" dirty="0"/>
            <a:t>Etapa 5</a:t>
          </a:r>
        </a:p>
      </dgm:t>
    </dgm:pt>
    <dgm:pt modelId="{ADB44079-3C61-4EAF-BB48-A85B198626F6}" type="parTrans" cxnId="{B203C09E-ECBE-4E58-8746-DC471172E704}">
      <dgm:prSet/>
      <dgm:spPr/>
      <dgm:t>
        <a:bodyPr/>
        <a:lstStyle/>
        <a:p>
          <a:endParaRPr lang="pt-BR"/>
        </a:p>
      </dgm:t>
    </dgm:pt>
    <dgm:pt modelId="{6853F550-D9DE-4EBE-996F-70AE81A5C1D8}" type="sibTrans" cxnId="{B203C09E-ECBE-4E58-8746-DC471172E704}">
      <dgm:prSet/>
      <dgm:spPr/>
      <dgm:t>
        <a:bodyPr/>
        <a:lstStyle/>
        <a:p>
          <a:endParaRPr lang="pt-BR"/>
        </a:p>
      </dgm:t>
    </dgm:pt>
    <dgm:pt modelId="{C2A76646-ADE7-4A48-BF22-E78F6A198F76}">
      <dgm:prSet phldrT="[Texto]"/>
      <dgm:spPr/>
      <dgm:t>
        <a:bodyPr/>
        <a:lstStyle/>
        <a:p>
          <a:r>
            <a:rPr lang="pt-BR" dirty="0"/>
            <a:t>Seleção do modelo de avaliação</a:t>
          </a:r>
        </a:p>
      </dgm:t>
    </dgm:pt>
    <dgm:pt modelId="{C1BB0D24-75DE-4E05-851A-9EF92B6AD573}" type="parTrans" cxnId="{4E1EFB34-4E7B-4B12-A4C8-0714C45D479E}">
      <dgm:prSet/>
      <dgm:spPr/>
      <dgm:t>
        <a:bodyPr/>
        <a:lstStyle/>
        <a:p>
          <a:endParaRPr lang="pt-BR"/>
        </a:p>
      </dgm:t>
    </dgm:pt>
    <dgm:pt modelId="{73448C87-9278-47E0-A96A-DFFBAE8D1294}" type="sibTrans" cxnId="{4E1EFB34-4E7B-4B12-A4C8-0714C45D479E}">
      <dgm:prSet/>
      <dgm:spPr/>
      <dgm:t>
        <a:bodyPr/>
        <a:lstStyle/>
        <a:p>
          <a:endParaRPr lang="pt-BR"/>
        </a:p>
      </dgm:t>
    </dgm:pt>
    <dgm:pt modelId="{8BA377EA-7A95-4251-9C29-9BFCF4D939D5}">
      <dgm:prSet phldrT="[Texto]"/>
      <dgm:spPr/>
      <dgm:t>
        <a:bodyPr/>
        <a:lstStyle/>
        <a:p>
          <a:r>
            <a:rPr lang="pt-BR" dirty="0"/>
            <a:t>Entender o negócio (</a:t>
          </a:r>
          <a:r>
            <a:rPr lang="pt-BR" i="1" dirty="0"/>
            <a:t>drivers</a:t>
          </a:r>
          <a:r>
            <a:rPr lang="pt-BR" dirty="0"/>
            <a:t> de valor)</a:t>
          </a:r>
        </a:p>
      </dgm:t>
    </dgm:pt>
    <dgm:pt modelId="{BC07AC95-9466-4FDE-A7A9-249B0341A71B}" type="parTrans" cxnId="{F5233B27-B7C2-4168-90DE-A09170BAB038}">
      <dgm:prSet/>
      <dgm:spPr/>
      <dgm:t>
        <a:bodyPr/>
        <a:lstStyle/>
        <a:p>
          <a:endParaRPr lang="pt-BR"/>
        </a:p>
      </dgm:t>
    </dgm:pt>
    <dgm:pt modelId="{A7A3D59C-6EDA-4C61-88A3-70FACB1519DB}" type="sibTrans" cxnId="{F5233B27-B7C2-4168-90DE-A09170BAB038}">
      <dgm:prSet/>
      <dgm:spPr/>
      <dgm:t>
        <a:bodyPr/>
        <a:lstStyle/>
        <a:p>
          <a:endParaRPr lang="pt-BR"/>
        </a:p>
      </dgm:t>
    </dgm:pt>
    <dgm:pt modelId="{E66D301E-687A-45A8-B09A-0D657B411EA7}">
      <dgm:prSet phldrT="[Texto]"/>
      <dgm:spPr/>
      <dgm:t>
        <a:bodyPr/>
        <a:lstStyle/>
        <a:p>
          <a:r>
            <a:rPr lang="pt-BR" dirty="0"/>
            <a:t>Etapa 3</a:t>
          </a:r>
        </a:p>
      </dgm:t>
    </dgm:pt>
    <dgm:pt modelId="{3E49AE7D-D0B1-408F-95DC-A0EE0C903302}" type="parTrans" cxnId="{9888371F-878D-4744-9B79-5D03A35C699B}">
      <dgm:prSet/>
      <dgm:spPr/>
      <dgm:t>
        <a:bodyPr/>
        <a:lstStyle/>
        <a:p>
          <a:endParaRPr lang="pt-BR"/>
        </a:p>
      </dgm:t>
    </dgm:pt>
    <dgm:pt modelId="{A45F8003-967F-485C-ABA3-593C22ED416D}" type="sibTrans" cxnId="{9888371F-878D-4744-9B79-5D03A35C699B}">
      <dgm:prSet/>
      <dgm:spPr/>
      <dgm:t>
        <a:bodyPr/>
        <a:lstStyle/>
        <a:p>
          <a:endParaRPr lang="pt-BR"/>
        </a:p>
      </dgm:t>
    </dgm:pt>
    <dgm:pt modelId="{0B5D1D70-5774-4247-8927-E2B33A23B2AB}">
      <dgm:prSet phldrT="[Texto]"/>
      <dgm:spPr/>
      <dgm:t>
        <a:bodyPr/>
        <a:lstStyle/>
        <a:p>
          <a:r>
            <a:rPr lang="pt-BR" dirty="0"/>
            <a:t>Etapa 4</a:t>
          </a:r>
        </a:p>
      </dgm:t>
    </dgm:pt>
    <dgm:pt modelId="{2A1C80E1-134D-48DD-B0DD-71648389DFFE}" type="parTrans" cxnId="{8B64026C-1EC1-47BB-B8DF-0EAE86A67937}">
      <dgm:prSet/>
      <dgm:spPr/>
      <dgm:t>
        <a:bodyPr/>
        <a:lstStyle/>
        <a:p>
          <a:endParaRPr lang="pt-BR"/>
        </a:p>
      </dgm:t>
    </dgm:pt>
    <dgm:pt modelId="{D8B6F5DC-26AD-4763-AD9F-D74F7DACABEF}" type="sibTrans" cxnId="{8B64026C-1EC1-47BB-B8DF-0EAE86A67937}">
      <dgm:prSet/>
      <dgm:spPr/>
      <dgm:t>
        <a:bodyPr/>
        <a:lstStyle/>
        <a:p>
          <a:endParaRPr lang="pt-BR"/>
        </a:p>
      </dgm:t>
    </dgm:pt>
    <dgm:pt modelId="{BBD333D1-8A3C-4FE0-B5C9-3C406CAA29BD}">
      <dgm:prSet phldrT="[Texto]"/>
      <dgm:spPr/>
      <dgm:t>
        <a:bodyPr/>
        <a:lstStyle/>
        <a:p>
          <a:r>
            <a:rPr lang="pt-BR" dirty="0"/>
            <a:t>Recomendações do investimento- conclusões</a:t>
          </a:r>
        </a:p>
      </dgm:t>
    </dgm:pt>
    <dgm:pt modelId="{F0FE4BBA-07D7-4CCA-AAD0-A23C840DDCB7}" type="parTrans" cxnId="{593C31E4-4B6F-4EEA-A9B4-721E3D7C69AD}">
      <dgm:prSet/>
      <dgm:spPr/>
      <dgm:t>
        <a:bodyPr/>
        <a:lstStyle/>
        <a:p>
          <a:endParaRPr lang="pt-BR"/>
        </a:p>
      </dgm:t>
    </dgm:pt>
    <dgm:pt modelId="{BFE4C22F-F61E-4658-9889-E62003C9ADDF}" type="sibTrans" cxnId="{593C31E4-4B6F-4EEA-A9B4-721E3D7C69AD}">
      <dgm:prSet/>
      <dgm:spPr/>
      <dgm:t>
        <a:bodyPr/>
        <a:lstStyle/>
        <a:p>
          <a:endParaRPr lang="pt-BR"/>
        </a:p>
      </dgm:t>
    </dgm:pt>
    <dgm:pt modelId="{FEF95EB7-18D3-4F6C-A5EF-68DA51B3C953}" type="pres">
      <dgm:prSet presAssocID="{C65BC195-89BA-4DBE-93C2-3C2A50E5933A}" presName="Name0" presStyleCnt="0">
        <dgm:presLayoutVars>
          <dgm:dir/>
          <dgm:animLvl val="lvl"/>
          <dgm:resizeHandles val="exact"/>
        </dgm:presLayoutVars>
      </dgm:prSet>
      <dgm:spPr/>
    </dgm:pt>
    <dgm:pt modelId="{445FA4A0-8CBB-47C1-AEBD-C9C792A9F420}" type="pres">
      <dgm:prSet presAssocID="{AEA03A85-0F5B-4B6F-9C85-3D58B4679165}" presName="linNode" presStyleCnt="0"/>
      <dgm:spPr/>
    </dgm:pt>
    <dgm:pt modelId="{C151A3EF-3604-4271-9D46-86A5288F536F}" type="pres">
      <dgm:prSet presAssocID="{AEA03A85-0F5B-4B6F-9C85-3D58B467916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768372D-7BF3-42C6-BC39-1C2F68B49AC5}" type="pres">
      <dgm:prSet presAssocID="{AEA03A85-0F5B-4B6F-9C85-3D58B4679165}" presName="descendantText" presStyleLbl="alignAccFollowNode1" presStyleIdx="0" presStyleCnt="5">
        <dgm:presLayoutVars>
          <dgm:bulletEnabled val="1"/>
        </dgm:presLayoutVars>
      </dgm:prSet>
      <dgm:spPr/>
    </dgm:pt>
    <dgm:pt modelId="{9323E204-E864-4BF8-AD12-F4195981A7CD}" type="pres">
      <dgm:prSet presAssocID="{46D1917F-FE13-4A3E-87CF-5FB1EF31ED65}" presName="sp" presStyleCnt="0"/>
      <dgm:spPr/>
    </dgm:pt>
    <dgm:pt modelId="{4F36CC4A-ED0B-4B17-A801-012FF0667CE0}" type="pres">
      <dgm:prSet presAssocID="{D568F427-2941-4592-88B0-7D29B0A8BA13}" presName="linNode" presStyleCnt="0"/>
      <dgm:spPr/>
    </dgm:pt>
    <dgm:pt modelId="{35DC522F-F91D-4187-A1AC-204553A0ED34}" type="pres">
      <dgm:prSet presAssocID="{D568F427-2941-4592-88B0-7D29B0A8BA1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D3E55AA-21E9-4137-8037-1506F2791802}" type="pres">
      <dgm:prSet presAssocID="{D568F427-2941-4592-88B0-7D29B0A8BA13}" presName="descendantText" presStyleLbl="alignAccFollowNode1" presStyleIdx="1" presStyleCnt="5">
        <dgm:presLayoutVars>
          <dgm:bulletEnabled val="1"/>
        </dgm:presLayoutVars>
      </dgm:prSet>
      <dgm:spPr/>
    </dgm:pt>
    <dgm:pt modelId="{0B4B50A1-AD8D-493D-BC8B-3169988F9C1E}" type="pres">
      <dgm:prSet presAssocID="{BB8AEDA6-58E8-4D5D-AC3C-1390B7FA5C89}" presName="sp" presStyleCnt="0"/>
      <dgm:spPr/>
    </dgm:pt>
    <dgm:pt modelId="{AE3619BD-923B-4D24-97EC-D940220B30C2}" type="pres">
      <dgm:prSet presAssocID="{E66D301E-687A-45A8-B09A-0D657B411EA7}" presName="linNode" presStyleCnt="0"/>
      <dgm:spPr/>
    </dgm:pt>
    <dgm:pt modelId="{42325CC4-B171-4718-857C-671C74B0B41E}" type="pres">
      <dgm:prSet presAssocID="{E66D301E-687A-45A8-B09A-0D657B411EA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D111F3B-6CC6-486A-94D8-5A4C3F8AA11E}" type="pres">
      <dgm:prSet presAssocID="{E66D301E-687A-45A8-B09A-0D657B411EA7}" presName="descendantText" presStyleLbl="alignAccFollowNode1" presStyleIdx="2" presStyleCnt="5">
        <dgm:presLayoutVars>
          <dgm:bulletEnabled val="1"/>
        </dgm:presLayoutVars>
      </dgm:prSet>
      <dgm:spPr/>
    </dgm:pt>
    <dgm:pt modelId="{B3387345-D4EA-4AD0-9A33-A3DFC3C95102}" type="pres">
      <dgm:prSet presAssocID="{A45F8003-967F-485C-ABA3-593C22ED416D}" presName="sp" presStyleCnt="0"/>
      <dgm:spPr/>
    </dgm:pt>
    <dgm:pt modelId="{835EACCA-B3B9-41A6-886D-A873409AFBDD}" type="pres">
      <dgm:prSet presAssocID="{0B5D1D70-5774-4247-8927-E2B33A23B2AB}" presName="linNode" presStyleCnt="0"/>
      <dgm:spPr/>
    </dgm:pt>
    <dgm:pt modelId="{1BB86CD9-3A59-443E-AE63-CC66A5E69656}" type="pres">
      <dgm:prSet presAssocID="{0B5D1D70-5774-4247-8927-E2B33A23B2A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BFD790F-2339-4EC6-86BE-7C38B43F2DB4}" type="pres">
      <dgm:prSet presAssocID="{0B5D1D70-5774-4247-8927-E2B33A23B2AB}" presName="descendantText" presStyleLbl="alignAccFollowNode1" presStyleIdx="3" presStyleCnt="5">
        <dgm:presLayoutVars>
          <dgm:bulletEnabled val="1"/>
        </dgm:presLayoutVars>
      </dgm:prSet>
      <dgm:spPr/>
    </dgm:pt>
    <dgm:pt modelId="{B6F9ED80-9DDE-42D8-97C9-501246A2E636}" type="pres">
      <dgm:prSet presAssocID="{D8B6F5DC-26AD-4763-AD9F-D74F7DACABEF}" presName="sp" presStyleCnt="0"/>
      <dgm:spPr/>
    </dgm:pt>
    <dgm:pt modelId="{3EAE0BBC-E4E1-4F74-89D5-4FAE16DAA104}" type="pres">
      <dgm:prSet presAssocID="{F12DCA3C-7C7F-49E4-B344-97CFC9F486FF}" presName="linNode" presStyleCnt="0"/>
      <dgm:spPr/>
    </dgm:pt>
    <dgm:pt modelId="{0B3C39EB-F648-43B8-A2BB-9B01D9476EDD}" type="pres">
      <dgm:prSet presAssocID="{F12DCA3C-7C7F-49E4-B344-97CFC9F486F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C19EB74-D75F-4B81-A11F-13AC6C4A7E35}" type="pres">
      <dgm:prSet presAssocID="{F12DCA3C-7C7F-49E4-B344-97CFC9F486FF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5B8FD900-32D7-4B4C-A71E-0403C61F4B40}" type="presOf" srcId="{9008C12E-85E1-4832-ADAF-E5450A6812E9}" destId="{1BFD790F-2339-4EC6-86BE-7C38B43F2DB4}" srcOrd="0" destOrd="0" presId="urn:microsoft.com/office/officeart/2005/8/layout/vList5"/>
    <dgm:cxn modelId="{9888371F-878D-4744-9B79-5D03A35C699B}" srcId="{C65BC195-89BA-4DBE-93C2-3C2A50E5933A}" destId="{E66D301E-687A-45A8-B09A-0D657B411EA7}" srcOrd="2" destOrd="0" parTransId="{3E49AE7D-D0B1-408F-95DC-A0EE0C903302}" sibTransId="{A45F8003-967F-485C-ABA3-593C22ED416D}"/>
    <dgm:cxn modelId="{A615DB24-E013-4D33-9A58-A6B1D8339091}" type="presOf" srcId="{AEA03A85-0F5B-4B6F-9C85-3D58B4679165}" destId="{C151A3EF-3604-4271-9D46-86A5288F536F}" srcOrd="0" destOrd="0" presId="urn:microsoft.com/office/officeart/2005/8/layout/vList5"/>
    <dgm:cxn modelId="{F5233B27-B7C2-4168-90DE-A09170BAB038}" srcId="{AEA03A85-0F5B-4B6F-9C85-3D58B4679165}" destId="{8BA377EA-7A95-4251-9C29-9BFCF4D939D5}" srcOrd="0" destOrd="0" parTransId="{BC07AC95-9466-4FDE-A7A9-249B0341A71B}" sibTransId="{A7A3D59C-6EDA-4C61-88A3-70FACB1519DB}"/>
    <dgm:cxn modelId="{4E1EFB34-4E7B-4B12-A4C8-0714C45D479E}" srcId="{E66D301E-687A-45A8-B09A-0D657B411EA7}" destId="{C2A76646-ADE7-4A48-BF22-E78F6A198F76}" srcOrd="0" destOrd="0" parTransId="{C1BB0D24-75DE-4E05-851A-9EF92B6AD573}" sibTransId="{73448C87-9278-47E0-A96A-DFFBAE8D1294}"/>
    <dgm:cxn modelId="{8B64026C-1EC1-47BB-B8DF-0EAE86A67937}" srcId="{C65BC195-89BA-4DBE-93C2-3C2A50E5933A}" destId="{0B5D1D70-5774-4247-8927-E2B33A23B2AB}" srcOrd="3" destOrd="0" parTransId="{2A1C80E1-134D-48DD-B0DD-71648389DFFE}" sibTransId="{D8B6F5DC-26AD-4763-AD9F-D74F7DACABEF}"/>
    <dgm:cxn modelId="{83999E72-ED20-48C9-9C4C-C30078ADA85B}" srcId="{C65BC195-89BA-4DBE-93C2-3C2A50E5933A}" destId="{D568F427-2941-4592-88B0-7D29B0A8BA13}" srcOrd="1" destOrd="0" parTransId="{1E4F3DF4-0808-42FC-A5F1-2244D0BD0A89}" sibTransId="{BB8AEDA6-58E8-4D5D-AC3C-1390B7FA5C89}"/>
    <dgm:cxn modelId="{20C6C772-0F5A-4788-BEA1-8DAC49B63BE6}" type="presOf" srcId="{E66D301E-687A-45A8-B09A-0D657B411EA7}" destId="{42325CC4-B171-4718-857C-671C74B0B41E}" srcOrd="0" destOrd="0" presId="urn:microsoft.com/office/officeart/2005/8/layout/vList5"/>
    <dgm:cxn modelId="{18261275-3A9E-45F2-A26E-01E4B0BAFD99}" srcId="{D568F427-2941-4592-88B0-7D29B0A8BA13}" destId="{8A89608D-1E7B-402D-8279-14007C4081C0}" srcOrd="0" destOrd="0" parTransId="{A6B756BA-F1A2-470B-B443-35C06A8BD0BC}" sibTransId="{47A1970F-DF86-4DFC-82F8-75998CB9BBEA}"/>
    <dgm:cxn modelId="{918A0992-D290-42EE-895B-F2E54B487C54}" srcId="{0B5D1D70-5774-4247-8927-E2B33A23B2AB}" destId="{9008C12E-85E1-4832-ADAF-E5450A6812E9}" srcOrd="0" destOrd="0" parTransId="{0B25E527-8ADF-4BA3-B21E-D36C206A4155}" sibTransId="{C60DB7FE-863E-47B8-9360-673323AC8A91}"/>
    <dgm:cxn modelId="{5560219D-675C-4E95-BCB1-A966DAB6FAF6}" type="presOf" srcId="{8A89608D-1E7B-402D-8279-14007C4081C0}" destId="{3D3E55AA-21E9-4137-8037-1506F2791802}" srcOrd="0" destOrd="0" presId="urn:microsoft.com/office/officeart/2005/8/layout/vList5"/>
    <dgm:cxn modelId="{B203C09E-ECBE-4E58-8746-DC471172E704}" srcId="{C65BC195-89BA-4DBE-93C2-3C2A50E5933A}" destId="{F12DCA3C-7C7F-49E4-B344-97CFC9F486FF}" srcOrd="4" destOrd="0" parTransId="{ADB44079-3C61-4EAF-BB48-A85B198626F6}" sibTransId="{6853F550-D9DE-4EBE-996F-70AE81A5C1D8}"/>
    <dgm:cxn modelId="{62BB7DB1-BC22-43AE-9D95-B1EB2E2CB898}" type="presOf" srcId="{C2A76646-ADE7-4A48-BF22-E78F6A198F76}" destId="{CD111F3B-6CC6-486A-94D8-5A4C3F8AA11E}" srcOrd="0" destOrd="0" presId="urn:microsoft.com/office/officeart/2005/8/layout/vList5"/>
    <dgm:cxn modelId="{54461AB7-64CB-47B1-B53A-A441942DC8DE}" type="presOf" srcId="{0B5D1D70-5774-4247-8927-E2B33A23B2AB}" destId="{1BB86CD9-3A59-443E-AE63-CC66A5E69656}" srcOrd="0" destOrd="0" presId="urn:microsoft.com/office/officeart/2005/8/layout/vList5"/>
    <dgm:cxn modelId="{01B63EBA-9426-4FAA-8274-C5108A68737F}" srcId="{C65BC195-89BA-4DBE-93C2-3C2A50E5933A}" destId="{AEA03A85-0F5B-4B6F-9C85-3D58B4679165}" srcOrd="0" destOrd="0" parTransId="{5F821512-03CD-4934-9CD3-5044DB9E566D}" sibTransId="{46D1917F-FE13-4A3E-87CF-5FB1EF31ED65}"/>
    <dgm:cxn modelId="{63F01ECD-8BDB-40B6-B44F-691609D7BCC6}" type="presOf" srcId="{8BA377EA-7A95-4251-9C29-9BFCF4D939D5}" destId="{B768372D-7BF3-42C6-BC39-1C2F68B49AC5}" srcOrd="0" destOrd="0" presId="urn:microsoft.com/office/officeart/2005/8/layout/vList5"/>
    <dgm:cxn modelId="{2EB0EAD5-3B88-4EC2-848F-D0D73BC80C4E}" type="presOf" srcId="{C65BC195-89BA-4DBE-93C2-3C2A50E5933A}" destId="{FEF95EB7-18D3-4F6C-A5EF-68DA51B3C953}" srcOrd="0" destOrd="0" presId="urn:microsoft.com/office/officeart/2005/8/layout/vList5"/>
    <dgm:cxn modelId="{593C31E4-4B6F-4EEA-A9B4-721E3D7C69AD}" srcId="{F12DCA3C-7C7F-49E4-B344-97CFC9F486FF}" destId="{BBD333D1-8A3C-4FE0-B5C9-3C406CAA29BD}" srcOrd="0" destOrd="0" parTransId="{F0FE4BBA-07D7-4CCA-AAD0-A23C840DDCB7}" sibTransId="{BFE4C22F-F61E-4658-9889-E62003C9ADDF}"/>
    <dgm:cxn modelId="{128A6EE6-9742-4E6B-A9BB-22E39C549391}" type="presOf" srcId="{BBD333D1-8A3C-4FE0-B5C9-3C406CAA29BD}" destId="{0C19EB74-D75F-4B81-A11F-13AC6C4A7E35}" srcOrd="0" destOrd="0" presId="urn:microsoft.com/office/officeart/2005/8/layout/vList5"/>
    <dgm:cxn modelId="{418A25F1-4107-46DF-A57D-C81D9848C4AD}" type="presOf" srcId="{F12DCA3C-7C7F-49E4-B344-97CFC9F486FF}" destId="{0B3C39EB-F648-43B8-A2BB-9B01D9476EDD}" srcOrd="0" destOrd="0" presId="urn:microsoft.com/office/officeart/2005/8/layout/vList5"/>
    <dgm:cxn modelId="{8C28FCFC-DDD9-4C96-8B8E-2D52772A952D}" type="presOf" srcId="{D568F427-2941-4592-88B0-7D29B0A8BA13}" destId="{35DC522F-F91D-4187-A1AC-204553A0ED34}" srcOrd="0" destOrd="0" presId="urn:microsoft.com/office/officeart/2005/8/layout/vList5"/>
    <dgm:cxn modelId="{DCADB07B-16DF-44C8-B4F5-6B1924D75623}" type="presParOf" srcId="{FEF95EB7-18D3-4F6C-A5EF-68DA51B3C953}" destId="{445FA4A0-8CBB-47C1-AEBD-C9C792A9F420}" srcOrd="0" destOrd="0" presId="urn:microsoft.com/office/officeart/2005/8/layout/vList5"/>
    <dgm:cxn modelId="{C1D3B416-3201-4A5C-87AC-967F1F69A306}" type="presParOf" srcId="{445FA4A0-8CBB-47C1-AEBD-C9C792A9F420}" destId="{C151A3EF-3604-4271-9D46-86A5288F536F}" srcOrd="0" destOrd="0" presId="urn:microsoft.com/office/officeart/2005/8/layout/vList5"/>
    <dgm:cxn modelId="{A99CD5A4-4CEE-4235-8213-C0BABE159E2F}" type="presParOf" srcId="{445FA4A0-8CBB-47C1-AEBD-C9C792A9F420}" destId="{B768372D-7BF3-42C6-BC39-1C2F68B49AC5}" srcOrd="1" destOrd="0" presId="urn:microsoft.com/office/officeart/2005/8/layout/vList5"/>
    <dgm:cxn modelId="{DF52A512-EDE2-4162-83AC-499E8445F2D6}" type="presParOf" srcId="{FEF95EB7-18D3-4F6C-A5EF-68DA51B3C953}" destId="{9323E204-E864-4BF8-AD12-F4195981A7CD}" srcOrd="1" destOrd="0" presId="urn:microsoft.com/office/officeart/2005/8/layout/vList5"/>
    <dgm:cxn modelId="{EE65DB5C-F1D4-4EA1-BABA-4D616E948F14}" type="presParOf" srcId="{FEF95EB7-18D3-4F6C-A5EF-68DA51B3C953}" destId="{4F36CC4A-ED0B-4B17-A801-012FF0667CE0}" srcOrd="2" destOrd="0" presId="urn:microsoft.com/office/officeart/2005/8/layout/vList5"/>
    <dgm:cxn modelId="{023A7696-418A-4FDD-AD7A-BAF779E7B981}" type="presParOf" srcId="{4F36CC4A-ED0B-4B17-A801-012FF0667CE0}" destId="{35DC522F-F91D-4187-A1AC-204553A0ED34}" srcOrd="0" destOrd="0" presId="urn:microsoft.com/office/officeart/2005/8/layout/vList5"/>
    <dgm:cxn modelId="{A665424B-C261-4A67-8382-45332253EA29}" type="presParOf" srcId="{4F36CC4A-ED0B-4B17-A801-012FF0667CE0}" destId="{3D3E55AA-21E9-4137-8037-1506F2791802}" srcOrd="1" destOrd="0" presId="urn:microsoft.com/office/officeart/2005/8/layout/vList5"/>
    <dgm:cxn modelId="{B4C05B61-7E7C-4A7F-B777-E5A37494F53F}" type="presParOf" srcId="{FEF95EB7-18D3-4F6C-A5EF-68DA51B3C953}" destId="{0B4B50A1-AD8D-493D-BC8B-3169988F9C1E}" srcOrd="3" destOrd="0" presId="urn:microsoft.com/office/officeart/2005/8/layout/vList5"/>
    <dgm:cxn modelId="{89530C4A-EFAC-455D-8C8A-72E5E4B2B90A}" type="presParOf" srcId="{FEF95EB7-18D3-4F6C-A5EF-68DA51B3C953}" destId="{AE3619BD-923B-4D24-97EC-D940220B30C2}" srcOrd="4" destOrd="0" presId="urn:microsoft.com/office/officeart/2005/8/layout/vList5"/>
    <dgm:cxn modelId="{E23F35B3-9D0B-4327-B53C-C872F19BDFD5}" type="presParOf" srcId="{AE3619BD-923B-4D24-97EC-D940220B30C2}" destId="{42325CC4-B171-4718-857C-671C74B0B41E}" srcOrd="0" destOrd="0" presId="urn:microsoft.com/office/officeart/2005/8/layout/vList5"/>
    <dgm:cxn modelId="{513814A1-E6A4-4C89-AE60-155F16F763EE}" type="presParOf" srcId="{AE3619BD-923B-4D24-97EC-D940220B30C2}" destId="{CD111F3B-6CC6-486A-94D8-5A4C3F8AA11E}" srcOrd="1" destOrd="0" presId="urn:microsoft.com/office/officeart/2005/8/layout/vList5"/>
    <dgm:cxn modelId="{D5B21A0E-F67E-4891-A51E-AB2C356477FC}" type="presParOf" srcId="{FEF95EB7-18D3-4F6C-A5EF-68DA51B3C953}" destId="{B3387345-D4EA-4AD0-9A33-A3DFC3C95102}" srcOrd="5" destOrd="0" presId="urn:microsoft.com/office/officeart/2005/8/layout/vList5"/>
    <dgm:cxn modelId="{553B6D73-1543-4356-981A-C16224D7BE3D}" type="presParOf" srcId="{FEF95EB7-18D3-4F6C-A5EF-68DA51B3C953}" destId="{835EACCA-B3B9-41A6-886D-A873409AFBDD}" srcOrd="6" destOrd="0" presId="urn:microsoft.com/office/officeart/2005/8/layout/vList5"/>
    <dgm:cxn modelId="{3AEEE6C9-A48B-479C-8F49-E7466C68E568}" type="presParOf" srcId="{835EACCA-B3B9-41A6-886D-A873409AFBDD}" destId="{1BB86CD9-3A59-443E-AE63-CC66A5E69656}" srcOrd="0" destOrd="0" presId="urn:microsoft.com/office/officeart/2005/8/layout/vList5"/>
    <dgm:cxn modelId="{E85F2C25-FBEB-47A4-B526-1B33986172C7}" type="presParOf" srcId="{835EACCA-B3B9-41A6-886D-A873409AFBDD}" destId="{1BFD790F-2339-4EC6-86BE-7C38B43F2DB4}" srcOrd="1" destOrd="0" presId="urn:microsoft.com/office/officeart/2005/8/layout/vList5"/>
    <dgm:cxn modelId="{159F90A3-F08B-42AE-B14B-C72ADEAFF400}" type="presParOf" srcId="{FEF95EB7-18D3-4F6C-A5EF-68DA51B3C953}" destId="{B6F9ED80-9DDE-42D8-97C9-501246A2E636}" srcOrd="7" destOrd="0" presId="urn:microsoft.com/office/officeart/2005/8/layout/vList5"/>
    <dgm:cxn modelId="{769C453F-F63A-4BE9-8F18-25A3F932E4C4}" type="presParOf" srcId="{FEF95EB7-18D3-4F6C-A5EF-68DA51B3C953}" destId="{3EAE0BBC-E4E1-4F74-89D5-4FAE16DAA104}" srcOrd="8" destOrd="0" presId="urn:microsoft.com/office/officeart/2005/8/layout/vList5"/>
    <dgm:cxn modelId="{ED4BD3AF-2728-4A9F-9699-D04637C45F6A}" type="presParOf" srcId="{3EAE0BBC-E4E1-4F74-89D5-4FAE16DAA104}" destId="{0B3C39EB-F648-43B8-A2BB-9B01D9476EDD}" srcOrd="0" destOrd="0" presId="urn:microsoft.com/office/officeart/2005/8/layout/vList5"/>
    <dgm:cxn modelId="{86627A11-F31F-46F6-A160-E795BA7E8399}" type="presParOf" srcId="{3EAE0BBC-E4E1-4F74-89D5-4FAE16DAA104}" destId="{0C19EB74-D75F-4B81-A11F-13AC6C4A7E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CC3D5-245C-457A-9F9C-07368D3F862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13C8C3-5B19-4834-84BF-59AC577AF47A}" type="pres">
      <dgm:prSet presAssocID="{F9ACC3D5-245C-457A-9F9C-07368D3F86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73D9F74B-D6B1-4FB4-BA50-2EA81EC74692}" type="presOf" srcId="{F9ACC3D5-245C-457A-9F9C-07368D3F862F}" destId="{BD13C8C3-5B19-4834-84BF-59AC577AF47A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B305FE-55FE-4AE4-A519-0572DA1A38B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A4571C-9782-488B-B962-1F145AF79227}">
      <dgm:prSet phldrT="[Texto]"/>
      <dgm:spPr/>
      <dgm:t>
        <a:bodyPr/>
        <a:lstStyle/>
        <a:p>
          <a:pPr algn="ctr"/>
          <a:r>
            <a:rPr lang="pt-BR" dirty="0"/>
            <a:t>Empresas Jovens</a:t>
          </a:r>
        </a:p>
      </dgm:t>
    </dgm:pt>
    <dgm:pt modelId="{1A0D5B70-85AE-4F5B-B191-E904BD6CAEC9}" type="parTrans" cxnId="{324FEF2F-2D1F-4164-9413-0AFA5268FA53}">
      <dgm:prSet/>
      <dgm:spPr/>
      <dgm:t>
        <a:bodyPr/>
        <a:lstStyle/>
        <a:p>
          <a:endParaRPr lang="pt-BR"/>
        </a:p>
      </dgm:t>
    </dgm:pt>
    <dgm:pt modelId="{D9075675-9BA6-41B0-93BB-F6FF61E34C83}" type="sibTrans" cxnId="{324FEF2F-2D1F-4164-9413-0AFA5268FA53}">
      <dgm:prSet/>
      <dgm:spPr/>
      <dgm:t>
        <a:bodyPr/>
        <a:lstStyle/>
        <a:p>
          <a:endParaRPr lang="pt-BR"/>
        </a:p>
      </dgm:t>
    </dgm:pt>
    <dgm:pt modelId="{19628991-04C6-4BCF-A675-32CEBC506004}">
      <dgm:prSet phldrT="[Texto]"/>
      <dgm:spPr/>
      <dgm:t>
        <a:bodyPr/>
        <a:lstStyle/>
        <a:p>
          <a:pPr algn="just"/>
          <a:r>
            <a:rPr lang="pt-BR" dirty="0"/>
            <a:t>Crescimento da receita, margem-alvo e probabilidade de sobrevivência.</a:t>
          </a:r>
        </a:p>
      </dgm:t>
    </dgm:pt>
    <dgm:pt modelId="{E104C56B-7D46-4B40-BF12-F7AE4F2E42A3}" type="parTrans" cxnId="{AFC7008C-50F0-4C90-8620-9B041DCD348E}">
      <dgm:prSet/>
      <dgm:spPr/>
      <dgm:t>
        <a:bodyPr/>
        <a:lstStyle/>
        <a:p>
          <a:endParaRPr lang="pt-BR"/>
        </a:p>
      </dgm:t>
    </dgm:pt>
    <dgm:pt modelId="{08390463-63C0-4A4F-83E2-BBD9D916429C}" type="sibTrans" cxnId="{AFC7008C-50F0-4C90-8620-9B041DCD348E}">
      <dgm:prSet/>
      <dgm:spPr/>
      <dgm:t>
        <a:bodyPr/>
        <a:lstStyle/>
        <a:p>
          <a:endParaRPr lang="pt-BR"/>
        </a:p>
      </dgm:t>
    </dgm:pt>
    <dgm:pt modelId="{551E55B0-B48F-4764-B9A8-F269D08E67A6}">
      <dgm:prSet phldrT="[Texto]"/>
      <dgm:spPr/>
      <dgm:t>
        <a:bodyPr/>
        <a:lstStyle/>
        <a:p>
          <a:pPr algn="ctr"/>
          <a:r>
            <a:rPr lang="pt-BR" dirty="0"/>
            <a:t>Empresas com crescimento acelerado</a:t>
          </a:r>
        </a:p>
      </dgm:t>
    </dgm:pt>
    <dgm:pt modelId="{AD822288-0836-4940-81C3-3D0A63091827}" type="parTrans" cxnId="{52242840-D1BE-41E0-8AB6-578CEB559788}">
      <dgm:prSet/>
      <dgm:spPr/>
      <dgm:t>
        <a:bodyPr/>
        <a:lstStyle/>
        <a:p>
          <a:endParaRPr lang="pt-BR"/>
        </a:p>
      </dgm:t>
    </dgm:pt>
    <dgm:pt modelId="{E6B8DF14-79D6-4C14-ABFC-56E315D48A2B}" type="sibTrans" cxnId="{52242840-D1BE-41E0-8AB6-578CEB559788}">
      <dgm:prSet/>
      <dgm:spPr/>
      <dgm:t>
        <a:bodyPr/>
        <a:lstStyle/>
        <a:p>
          <a:endParaRPr lang="pt-BR"/>
        </a:p>
      </dgm:t>
    </dgm:pt>
    <dgm:pt modelId="{77104516-47F9-404F-B017-490429127C6D}">
      <dgm:prSet phldrT="[Texto]"/>
      <dgm:spPr/>
      <dgm:t>
        <a:bodyPr/>
        <a:lstStyle/>
        <a:p>
          <a:pPr algn="ctr"/>
          <a:r>
            <a:rPr lang="pt-BR" dirty="0"/>
            <a:t>Empresas Maduras</a:t>
          </a:r>
        </a:p>
      </dgm:t>
    </dgm:pt>
    <dgm:pt modelId="{B17BD59D-DA0A-4A7B-9FFB-EBE2C5425800}" type="parTrans" cxnId="{482061BB-9323-48FD-B596-033772FA62ED}">
      <dgm:prSet/>
      <dgm:spPr/>
      <dgm:t>
        <a:bodyPr/>
        <a:lstStyle/>
        <a:p>
          <a:endParaRPr lang="pt-BR"/>
        </a:p>
      </dgm:t>
    </dgm:pt>
    <dgm:pt modelId="{287E896B-4C91-4FE5-81BD-89D3F93A2298}" type="sibTrans" cxnId="{482061BB-9323-48FD-B596-033772FA62ED}">
      <dgm:prSet/>
      <dgm:spPr/>
      <dgm:t>
        <a:bodyPr/>
        <a:lstStyle/>
        <a:p>
          <a:endParaRPr lang="pt-BR"/>
        </a:p>
      </dgm:t>
    </dgm:pt>
    <dgm:pt modelId="{D1CC98E1-0F54-4D3A-8315-B0C28120DD61}">
      <dgm:prSet phldrT="[Texto]"/>
      <dgm:spPr/>
      <dgm:t>
        <a:bodyPr/>
        <a:lstStyle/>
        <a:p>
          <a:pPr algn="just"/>
          <a:r>
            <a:rPr lang="pt-BR" dirty="0"/>
            <a:t>Níveis e qualidade dos investimentos, margens de lucratividade.</a:t>
          </a:r>
        </a:p>
      </dgm:t>
    </dgm:pt>
    <dgm:pt modelId="{D9F2D21D-1525-4FE8-897A-5B4A0E37F7A1}" type="parTrans" cxnId="{E06A4FB4-D076-458C-B04E-CD38D43F5031}">
      <dgm:prSet/>
      <dgm:spPr/>
      <dgm:t>
        <a:bodyPr/>
        <a:lstStyle/>
        <a:p>
          <a:endParaRPr lang="pt-BR"/>
        </a:p>
      </dgm:t>
    </dgm:pt>
    <dgm:pt modelId="{4E2D2467-06C3-43FB-881B-2FA3667964E0}" type="sibTrans" cxnId="{E06A4FB4-D076-458C-B04E-CD38D43F5031}">
      <dgm:prSet/>
      <dgm:spPr/>
      <dgm:t>
        <a:bodyPr/>
        <a:lstStyle/>
        <a:p>
          <a:endParaRPr lang="pt-BR"/>
        </a:p>
      </dgm:t>
    </dgm:pt>
    <dgm:pt modelId="{1256F59E-13EC-438D-9496-594BBB346CCD}">
      <dgm:prSet phldrT="[Texto]"/>
      <dgm:spPr/>
      <dgm:t>
        <a:bodyPr/>
        <a:lstStyle/>
        <a:p>
          <a:pPr algn="just"/>
          <a:r>
            <a:rPr lang="pt-BR" dirty="0"/>
            <a:t>Endividamento, pagamento de dividendos.</a:t>
          </a:r>
        </a:p>
      </dgm:t>
    </dgm:pt>
    <dgm:pt modelId="{6A903AF2-140E-466C-851D-DF6B149787BB}" type="parTrans" cxnId="{112ED987-5BE3-4AF0-830A-FAC925285307}">
      <dgm:prSet/>
      <dgm:spPr/>
      <dgm:t>
        <a:bodyPr/>
        <a:lstStyle/>
        <a:p>
          <a:endParaRPr lang="pt-BR"/>
        </a:p>
      </dgm:t>
    </dgm:pt>
    <dgm:pt modelId="{B54DE9E5-E5D9-4E4C-B9AA-CD30118E2970}" type="sibTrans" cxnId="{112ED987-5BE3-4AF0-830A-FAC925285307}">
      <dgm:prSet/>
      <dgm:spPr/>
      <dgm:t>
        <a:bodyPr/>
        <a:lstStyle/>
        <a:p>
          <a:endParaRPr lang="pt-BR"/>
        </a:p>
      </dgm:t>
    </dgm:pt>
    <dgm:pt modelId="{DC8C8375-B03A-49E8-81C1-BA48CA97182A}">
      <dgm:prSet phldrT="[Texto]"/>
      <dgm:spPr/>
      <dgm:t>
        <a:bodyPr/>
        <a:lstStyle/>
        <a:p>
          <a:pPr algn="just"/>
          <a:r>
            <a:rPr lang="pt-BR" dirty="0"/>
            <a:t>Valor da empresa em continuidade, probabilidade de insolvência </a:t>
          </a:r>
        </a:p>
      </dgm:t>
    </dgm:pt>
    <dgm:pt modelId="{00E84582-E922-48A7-9972-E33281F81706}" type="parTrans" cxnId="{941A6B16-2F6E-464E-8CAB-A11C05172954}">
      <dgm:prSet/>
      <dgm:spPr/>
      <dgm:t>
        <a:bodyPr/>
        <a:lstStyle/>
        <a:p>
          <a:endParaRPr lang="pt-BR"/>
        </a:p>
      </dgm:t>
    </dgm:pt>
    <dgm:pt modelId="{FB887FF3-6F55-4FE2-8B39-40DA2BEFBF24}" type="sibTrans" cxnId="{941A6B16-2F6E-464E-8CAB-A11C05172954}">
      <dgm:prSet/>
      <dgm:spPr/>
      <dgm:t>
        <a:bodyPr/>
        <a:lstStyle/>
        <a:p>
          <a:endParaRPr lang="pt-BR"/>
        </a:p>
      </dgm:t>
    </dgm:pt>
    <dgm:pt modelId="{CFD67A12-3007-40E2-8772-376E7F7AD5FB}">
      <dgm:prSet phldrT="[Texto]"/>
      <dgm:spPr/>
      <dgm:t>
        <a:bodyPr/>
        <a:lstStyle/>
        <a:p>
          <a:pPr algn="ctr"/>
          <a:r>
            <a:rPr lang="pt-BR" dirty="0"/>
            <a:t>Empresas Decadentes</a:t>
          </a:r>
        </a:p>
      </dgm:t>
    </dgm:pt>
    <dgm:pt modelId="{26023AC7-3A05-4C9F-9D36-FCC9F31564D6}" type="parTrans" cxnId="{3F65F18F-7231-484F-9379-9D4D11E62264}">
      <dgm:prSet/>
      <dgm:spPr/>
      <dgm:t>
        <a:bodyPr/>
        <a:lstStyle/>
        <a:p>
          <a:endParaRPr lang="pt-BR"/>
        </a:p>
      </dgm:t>
    </dgm:pt>
    <dgm:pt modelId="{FEBF416F-6912-4B3A-B7D1-A07AF16F1F4F}" type="sibTrans" cxnId="{3F65F18F-7231-484F-9379-9D4D11E62264}">
      <dgm:prSet/>
      <dgm:spPr/>
      <dgm:t>
        <a:bodyPr/>
        <a:lstStyle/>
        <a:p>
          <a:endParaRPr lang="pt-BR"/>
        </a:p>
      </dgm:t>
    </dgm:pt>
    <dgm:pt modelId="{D2F2BACA-CE01-482E-B220-7F7B6F5C494C}" type="pres">
      <dgm:prSet presAssocID="{B6B305FE-55FE-4AE4-A519-0572DA1A38B6}" presName="Name0" presStyleCnt="0">
        <dgm:presLayoutVars>
          <dgm:dir/>
          <dgm:animLvl val="lvl"/>
          <dgm:resizeHandles val="exact"/>
        </dgm:presLayoutVars>
      </dgm:prSet>
      <dgm:spPr/>
    </dgm:pt>
    <dgm:pt modelId="{8480D8B3-334E-4D75-885D-74295F435709}" type="pres">
      <dgm:prSet presAssocID="{C2A4571C-9782-488B-B962-1F145AF79227}" presName="linNode" presStyleCnt="0"/>
      <dgm:spPr/>
    </dgm:pt>
    <dgm:pt modelId="{E3066CCC-ED1F-496F-BB01-17B6ED8A058D}" type="pres">
      <dgm:prSet presAssocID="{C2A4571C-9782-488B-B962-1F145AF7922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0645325-29D8-4A6D-9203-D70B089E4CCD}" type="pres">
      <dgm:prSet presAssocID="{C2A4571C-9782-488B-B962-1F145AF79227}" presName="descendantText" presStyleLbl="alignAccFollowNode1" presStyleIdx="0" presStyleCnt="4">
        <dgm:presLayoutVars>
          <dgm:bulletEnabled val="1"/>
        </dgm:presLayoutVars>
      </dgm:prSet>
      <dgm:spPr/>
    </dgm:pt>
    <dgm:pt modelId="{77EE86CE-E106-44D3-B84A-63C66C44D3D7}" type="pres">
      <dgm:prSet presAssocID="{D9075675-9BA6-41B0-93BB-F6FF61E34C83}" presName="sp" presStyleCnt="0"/>
      <dgm:spPr/>
    </dgm:pt>
    <dgm:pt modelId="{A1C46168-1DC2-4039-9022-0B59C579AADA}" type="pres">
      <dgm:prSet presAssocID="{551E55B0-B48F-4764-B9A8-F269D08E67A6}" presName="linNode" presStyleCnt="0"/>
      <dgm:spPr/>
    </dgm:pt>
    <dgm:pt modelId="{EAB1CF46-2A96-472E-81B4-48E698716DC8}" type="pres">
      <dgm:prSet presAssocID="{551E55B0-B48F-4764-B9A8-F269D08E67A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AC9995C-08AE-45B0-8AD5-2C7E9402AEAF}" type="pres">
      <dgm:prSet presAssocID="{551E55B0-B48F-4764-B9A8-F269D08E67A6}" presName="descendantText" presStyleLbl="alignAccFollowNode1" presStyleIdx="1" presStyleCnt="4">
        <dgm:presLayoutVars>
          <dgm:bulletEnabled val="1"/>
        </dgm:presLayoutVars>
      </dgm:prSet>
      <dgm:spPr/>
    </dgm:pt>
    <dgm:pt modelId="{69AA10F7-2A02-4A6D-AC2A-CF2098E4E1E1}" type="pres">
      <dgm:prSet presAssocID="{E6B8DF14-79D6-4C14-ABFC-56E315D48A2B}" presName="sp" presStyleCnt="0"/>
      <dgm:spPr/>
    </dgm:pt>
    <dgm:pt modelId="{71BF2CC4-2ED4-48F4-A05A-3D93BECBA94A}" type="pres">
      <dgm:prSet presAssocID="{77104516-47F9-404F-B017-490429127C6D}" presName="linNode" presStyleCnt="0"/>
      <dgm:spPr/>
    </dgm:pt>
    <dgm:pt modelId="{797C3180-3AC6-4313-B237-72E30D5D53F0}" type="pres">
      <dgm:prSet presAssocID="{77104516-47F9-404F-B017-490429127C6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529C8E6-F126-4027-BE11-B4DA4B6424C9}" type="pres">
      <dgm:prSet presAssocID="{77104516-47F9-404F-B017-490429127C6D}" presName="descendantText" presStyleLbl="alignAccFollowNode1" presStyleIdx="2" presStyleCnt="4">
        <dgm:presLayoutVars>
          <dgm:bulletEnabled val="1"/>
        </dgm:presLayoutVars>
      </dgm:prSet>
      <dgm:spPr/>
    </dgm:pt>
    <dgm:pt modelId="{5D5A014F-1505-4929-8D38-0D0514F30BF0}" type="pres">
      <dgm:prSet presAssocID="{287E896B-4C91-4FE5-81BD-89D3F93A2298}" presName="sp" presStyleCnt="0"/>
      <dgm:spPr/>
    </dgm:pt>
    <dgm:pt modelId="{52B723E3-6499-429F-AD69-532A9BD0C64E}" type="pres">
      <dgm:prSet presAssocID="{CFD67A12-3007-40E2-8772-376E7F7AD5FB}" presName="linNode" presStyleCnt="0"/>
      <dgm:spPr/>
    </dgm:pt>
    <dgm:pt modelId="{FF34D0FE-AB9F-483B-BAC6-0652EE9FDA8D}" type="pres">
      <dgm:prSet presAssocID="{CFD67A12-3007-40E2-8772-376E7F7AD5F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D55CC48-A7F7-41AB-BA47-47A27CDE8329}" type="pres">
      <dgm:prSet presAssocID="{CFD67A12-3007-40E2-8772-376E7F7AD5F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27EDA06-8056-4646-AE7D-2DE68A3E3D46}" type="presOf" srcId="{D1CC98E1-0F54-4D3A-8315-B0C28120DD61}" destId="{4AC9995C-08AE-45B0-8AD5-2C7E9402AEAF}" srcOrd="0" destOrd="0" presId="urn:microsoft.com/office/officeart/2005/8/layout/vList5"/>
    <dgm:cxn modelId="{941A6B16-2F6E-464E-8CAB-A11C05172954}" srcId="{CFD67A12-3007-40E2-8772-376E7F7AD5FB}" destId="{DC8C8375-B03A-49E8-81C1-BA48CA97182A}" srcOrd="0" destOrd="0" parTransId="{00E84582-E922-48A7-9972-E33281F81706}" sibTransId="{FB887FF3-6F55-4FE2-8B39-40DA2BEFBF24}"/>
    <dgm:cxn modelId="{324FEF2F-2D1F-4164-9413-0AFA5268FA53}" srcId="{B6B305FE-55FE-4AE4-A519-0572DA1A38B6}" destId="{C2A4571C-9782-488B-B962-1F145AF79227}" srcOrd="0" destOrd="0" parTransId="{1A0D5B70-85AE-4F5B-B191-E904BD6CAEC9}" sibTransId="{D9075675-9BA6-41B0-93BB-F6FF61E34C83}"/>
    <dgm:cxn modelId="{0DFBDF3A-2208-4B42-B177-239BF883E07D}" type="presOf" srcId="{B6B305FE-55FE-4AE4-A519-0572DA1A38B6}" destId="{D2F2BACA-CE01-482E-B220-7F7B6F5C494C}" srcOrd="0" destOrd="0" presId="urn:microsoft.com/office/officeart/2005/8/layout/vList5"/>
    <dgm:cxn modelId="{52242840-D1BE-41E0-8AB6-578CEB559788}" srcId="{B6B305FE-55FE-4AE4-A519-0572DA1A38B6}" destId="{551E55B0-B48F-4764-B9A8-F269D08E67A6}" srcOrd="1" destOrd="0" parTransId="{AD822288-0836-4940-81C3-3D0A63091827}" sibTransId="{E6B8DF14-79D6-4C14-ABFC-56E315D48A2B}"/>
    <dgm:cxn modelId="{E3A8FF5D-200B-4DA5-A710-18D442C30637}" type="presOf" srcId="{19628991-04C6-4BCF-A675-32CEBC506004}" destId="{10645325-29D8-4A6D-9203-D70B089E4CCD}" srcOrd="0" destOrd="0" presId="urn:microsoft.com/office/officeart/2005/8/layout/vList5"/>
    <dgm:cxn modelId="{A9B1A45F-8B61-4243-8CF2-754CD0C0AEB5}" type="presOf" srcId="{DC8C8375-B03A-49E8-81C1-BA48CA97182A}" destId="{9D55CC48-A7F7-41AB-BA47-47A27CDE8329}" srcOrd="0" destOrd="0" presId="urn:microsoft.com/office/officeart/2005/8/layout/vList5"/>
    <dgm:cxn modelId="{BEA80355-FE3F-4DDF-9799-C5418039ED5D}" type="presOf" srcId="{CFD67A12-3007-40E2-8772-376E7F7AD5FB}" destId="{FF34D0FE-AB9F-483B-BAC6-0652EE9FDA8D}" srcOrd="0" destOrd="0" presId="urn:microsoft.com/office/officeart/2005/8/layout/vList5"/>
    <dgm:cxn modelId="{112ED987-5BE3-4AF0-830A-FAC925285307}" srcId="{77104516-47F9-404F-B017-490429127C6D}" destId="{1256F59E-13EC-438D-9496-594BBB346CCD}" srcOrd="0" destOrd="0" parTransId="{6A903AF2-140E-466C-851D-DF6B149787BB}" sibTransId="{B54DE9E5-E5D9-4E4C-B9AA-CD30118E2970}"/>
    <dgm:cxn modelId="{7C3F2B8B-98A1-4821-A5BD-7CAFEA382343}" type="presOf" srcId="{77104516-47F9-404F-B017-490429127C6D}" destId="{797C3180-3AC6-4313-B237-72E30D5D53F0}" srcOrd="0" destOrd="0" presId="urn:microsoft.com/office/officeart/2005/8/layout/vList5"/>
    <dgm:cxn modelId="{AFC7008C-50F0-4C90-8620-9B041DCD348E}" srcId="{C2A4571C-9782-488B-B962-1F145AF79227}" destId="{19628991-04C6-4BCF-A675-32CEBC506004}" srcOrd="0" destOrd="0" parTransId="{E104C56B-7D46-4B40-BF12-F7AE4F2E42A3}" sibTransId="{08390463-63C0-4A4F-83E2-BBD9D916429C}"/>
    <dgm:cxn modelId="{3F65F18F-7231-484F-9379-9D4D11E62264}" srcId="{B6B305FE-55FE-4AE4-A519-0572DA1A38B6}" destId="{CFD67A12-3007-40E2-8772-376E7F7AD5FB}" srcOrd="3" destOrd="0" parTransId="{26023AC7-3A05-4C9F-9D36-FCC9F31564D6}" sibTransId="{FEBF416F-6912-4B3A-B7D1-A07AF16F1F4F}"/>
    <dgm:cxn modelId="{EA58FB98-7F88-4165-952E-082C8C43780B}" type="presOf" srcId="{551E55B0-B48F-4764-B9A8-F269D08E67A6}" destId="{EAB1CF46-2A96-472E-81B4-48E698716DC8}" srcOrd="0" destOrd="0" presId="urn:microsoft.com/office/officeart/2005/8/layout/vList5"/>
    <dgm:cxn modelId="{8F2EFDA8-24D9-4D43-A6FE-05A1D0D02C3B}" type="presOf" srcId="{1256F59E-13EC-438D-9496-594BBB346CCD}" destId="{2529C8E6-F126-4027-BE11-B4DA4B6424C9}" srcOrd="0" destOrd="0" presId="urn:microsoft.com/office/officeart/2005/8/layout/vList5"/>
    <dgm:cxn modelId="{E06A4FB4-D076-458C-B04E-CD38D43F5031}" srcId="{551E55B0-B48F-4764-B9A8-F269D08E67A6}" destId="{D1CC98E1-0F54-4D3A-8315-B0C28120DD61}" srcOrd="0" destOrd="0" parTransId="{D9F2D21D-1525-4FE8-897A-5B4A0E37F7A1}" sibTransId="{4E2D2467-06C3-43FB-881B-2FA3667964E0}"/>
    <dgm:cxn modelId="{482061BB-9323-48FD-B596-033772FA62ED}" srcId="{B6B305FE-55FE-4AE4-A519-0572DA1A38B6}" destId="{77104516-47F9-404F-B017-490429127C6D}" srcOrd="2" destOrd="0" parTransId="{B17BD59D-DA0A-4A7B-9FFB-EBE2C5425800}" sibTransId="{287E896B-4C91-4FE5-81BD-89D3F93A2298}"/>
    <dgm:cxn modelId="{1AEA09CA-A146-45DF-A2CF-24B921732200}" type="presOf" srcId="{C2A4571C-9782-488B-B962-1F145AF79227}" destId="{E3066CCC-ED1F-496F-BB01-17B6ED8A058D}" srcOrd="0" destOrd="0" presId="urn:microsoft.com/office/officeart/2005/8/layout/vList5"/>
    <dgm:cxn modelId="{DE76D1F8-4FA0-4DAC-8693-F0CB07D8A889}" type="presParOf" srcId="{D2F2BACA-CE01-482E-B220-7F7B6F5C494C}" destId="{8480D8B3-334E-4D75-885D-74295F435709}" srcOrd="0" destOrd="0" presId="urn:microsoft.com/office/officeart/2005/8/layout/vList5"/>
    <dgm:cxn modelId="{C3032AE0-8E0A-422C-958F-25DB820CA4DE}" type="presParOf" srcId="{8480D8B3-334E-4D75-885D-74295F435709}" destId="{E3066CCC-ED1F-496F-BB01-17B6ED8A058D}" srcOrd="0" destOrd="0" presId="urn:microsoft.com/office/officeart/2005/8/layout/vList5"/>
    <dgm:cxn modelId="{DD75764B-CCA3-4BFF-BC1E-A85AF5D39D1E}" type="presParOf" srcId="{8480D8B3-334E-4D75-885D-74295F435709}" destId="{10645325-29D8-4A6D-9203-D70B089E4CCD}" srcOrd="1" destOrd="0" presId="urn:microsoft.com/office/officeart/2005/8/layout/vList5"/>
    <dgm:cxn modelId="{C6C2E850-159D-4464-9E2A-D72B072D089C}" type="presParOf" srcId="{D2F2BACA-CE01-482E-B220-7F7B6F5C494C}" destId="{77EE86CE-E106-44D3-B84A-63C66C44D3D7}" srcOrd="1" destOrd="0" presId="urn:microsoft.com/office/officeart/2005/8/layout/vList5"/>
    <dgm:cxn modelId="{4163E091-9688-4238-A631-FE4F15CC9F53}" type="presParOf" srcId="{D2F2BACA-CE01-482E-B220-7F7B6F5C494C}" destId="{A1C46168-1DC2-4039-9022-0B59C579AADA}" srcOrd="2" destOrd="0" presId="urn:microsoft.com/office/officeart/2005/8/layout/vList5"/>
    <dgm:cxn modelId="{C81C71D6-987B-4204-B664-46F49F281D2A}" type="presParOf" srcId="{A1C46168-1DC2-4039-9022-0B59C579AADA}" destId="{EAB1CF46-2A96-472E-81B4-48E698716DC8}" srcOrd="0" destOrd="0" presId="urn:microsoft.com/office/officeart/2005/8/layout/vList5"/>
    <dgm:cxn modelId="{B75B6EB5-ECF8-41CF-AA07-9BBC99DAD461}" type="presParOf" srcId="{A1C46168-1DC2-4039-9022-0B59C579AADA}" destId="{4AC9995C-08AE-45B0-8AD5-2C7E9402AEAF}" srcOrd="1" destOrd="0" presId="urn:microsoft.com/office/officeart/2005/8/layout/vList5"/>
    <dgm:cxn modelId="{513063FA-9A2A-493F-9B17-5BD2034C40F9}" type="presParOf" srcId="{D2F2BACA-CE01-482E-B220-7F7B6F5C494C}" destId="{69AA10F7-2A02-4A6D-AC2A-CF2098E4E1E1}" srcOrd="3" destOrd="0" presId="urn:microsoft.com/office/officeart/2005/8/layout/vList5"/>
    <dgm:cxn modelId="{50D4A68A-2F12-4920-826D-25EBB1038083}" type="presParOf" srcId="{D2F2BACA-CE01-482E-B220-7F7B6F5C494C}" destId="{71BF2CC4-2ED4-48F4-A05A-3D93BECBA94A}" srcOrd="4" destOrd="0" presId="urn:microsoft.com/office/officeart/2005/8/layout/vList5"/>
    <dgm:cxn modelId="{59041B5F-3FBB-4776-AB04-F9E239A6CC21}" type="presParOf" srcId="{71BF2CC4-2ED4-48F4-A05A-3D93BECBA94A}" destId="{797C3180-3AC6-4313-B237-72E30D5D53F0}" srcOrd="0" destOrd="0" presId="urn:microsoft.com/office/officeart/2005/8/layout/vList5"/>
    <dgm:cxn modelId="{FEABE8A0-8D52-4E69-BB13-597656D2E12F}" type="presParOf" srcId="{71BF2CC4-2ED4-48F4-A05A-3D93BECBA94A}" destId="{2529C8E6-F126-4027-BE11-B4DA4B6424C9}" srcOrd="1" destOrd="0" presId="urn:microsoft.com/office/officeart/2005/8/layout/vList5"/>
    <dgm:cxn modelId="{44601820-4836-4397-9641-E1E2BE4E7375}" type="presParOf" srcId="{D2F2BACA-CE01-482E-B220-7F7B6F5C494C}" destId="{5D5A014F-1505-4929-8D38-0D0514F30BF0}" srcOrd="5" destOrd="0" presId="urn:microsoft.com/office/officeart/2005/8/layout/vList5"/>
    <dgm:cxn modelId="{E61C0E95-AEF0-4877-8163-95CAEFB35145}" type="presParOf" srcId="{D2F2BACA-CE01-482E-B220-7F7B6F5C494C}" destId="{52B723E3-6499-429F-AD69-532A9BD0C64E}" srcOrd="6" destOrd="0" presId="urn:microsoft.com/office/officeart/2005/8/layout/vList5"/>
    <dgm:cxn modelId="{119AEF03-47DA-45C7-B9EC-ED18E7303E68}" type="presParOf" srcId="{52B723E3-6499-429F-AD69-532A9BD0C64E}" destId="{FF34D0FE-AB9F-483B-BAC6-0652EE9FDA8D}" srcOrd="0" destOrd="0" presId="urn:microsoft.com/office/officeart/2005/8/layout/vList5"/>
    <dgm:cxn modelId="{AAFEACBF-F3A1-4AA9-A2B5-4D322C9955F0}" type="presParOf" srcId="{52B723E3-6499-429F-AD69-532A9BD0C64E}" destId="{9D55CC48-A7F7-41AB-BA47-47A27CDE83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BEA031-9A5A-4D76-A492-D7AF68F00F6F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8A58A53-8CAD-421B-B697-12E5FDCCCF3F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Premissas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15C72A-9FE6-4302-85E3-6818AACE1F33}" type="parTrans" cxnId="{96314325-B75F-4D38-BD6D-ECA2508BB985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827747-66FC-4138-96CB-03F42835988B}" type="sibTrans" cxnId="{96314325-B75F-4D38-BD6D-ECA2508BB985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EC740-8E5F-4719-A532-5996D58812BF}">
      <dgm:prSet phldrT="[Texto]" custT="1"/>
      <dgm:spPr/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Mercado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307616-4771-43BE-A7D3-CE081B20663C}" type="parTrans" cxnId="{17C34F88-EB43-4329-ADF0-676ABA1462F7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02123-BF83-40D9-8211-129DF057D816}" type="sibTrans" cxnId="{17C34F88-EB43-4329-ADF0-676ABA1462F7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49A11-122D-4EAF-A2E2-498A8E253131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Contábeis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40438E-8DE5-42B8-84DE-BA85E00AB5D9}" type="parTrans" cxnId="{165C3C3D-1374-465B-AB26-6F75C8E857FF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D3015-93C8-4AC3-9AC7-180309B0195D}" type="sibTrans" cxnId="{165C3C3D-1374-465B-AB26-6F75C8E857FF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B747B-A8BA-4452-87C6-29655B72C2C3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Macroeconômicas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3FC4A-166C-4ABE-B69D-C1DD916210BE}" type="parTrans" cxnId="{FCB9AF51-1EC6-4A47-A570-02A331E13CD0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2ACDC2-E8F2-41F2-B81B-243904B06B49}" type="sibTrans" cxnId="{FCB9AF51-1EC6-4A47-A570-02A331E13CD0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ADD0E-1E0C-4690-8828-8A83AD353A3F}">
      <dgm:prSet phldrT="[Texto]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053F0-4681-4024-9485-C56F74B504DB}" type="parTrans" cxnId="{D938A5DB-BF93-4D0D-9EF8-FC6B89FCF719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1328E-2416-42A1-A9BE-451E64E594F1}" type="sibTrans" cxnId="{D938A5DB-BF93-4D0D-9EF8-FC6B89FCF719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D6691-D90F-43E1-AA10-27BB689C67CB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Assimetria de informações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B1D3F-4270-45BC-8A29-8222C847514D}" type="parTrans" cxnId="{411E913B-8E03-4043-BECF-6DF30FBCCF7E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EDC14E-6F01-4996-B41D-3B5857D0BD69}" type="sibTrans" cxnId="{411E913B-8E03-4043-BECF-6DF30FBCCF7E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B6769-21B9-490D-B566-762481BB29D8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Bases de dados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2871A6-C6C0-49DF-B7F2-799F0BDB574B}" type="parTrans" cxnId="{C20A7E37-8DDD-46E6-9810-C032C4F7F47B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6A1456-C402-41DA-9E5F-A81B25736B48}" type="sibTrans" cxnId="{C20A7E37-8DDD-46E6-9810-C032C4F7F47B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878CC0-6D18-4B21-AE6C-4327CF69C96D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Econômico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83577-5AA3-45AA-827A-EBF001E91114}" type="parTrans" cxnId="{97147896-6166-4BC3-B481-7954B9A4BF2C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25E0D-03B1-4096-B299-6F94A325BBB3}" type="sibTrans" cxnId="{97147896-6166-4BC3-B481-7954B9A4BF2C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73ED5-38FB-4BE2-8B64-43EB7AA1B07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Moderna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Financeira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F9A220-DBE4-4E0B-99CE-31FF587DA516}" type="parTrans" cxnId="{96671825-14C1-4FBF-B28A-DB7C4AD9F44A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FE56C8-1BFC-45F8-8A8B-322ADE5A7996}" type="sibTrans" cxnId="{96671825-14C1-4FBF-B28A-DB7C4AD9F44A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B5511-6A93-40FD-AB2F-A903561066FE}">
      <dgm:prSet phldrT="[Texto]" custT="1"/>
      <dgm:spPr/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Choques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econômicos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66660-6926-418E-B44E-09BE8BAF5C33}" type="parTrans" cxnId="{1C381040-F2D7-4939-8D40-DCE1C7CF26A8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7A5C7-6069-4EFC-A365-FC68ECA6BE2E}" type="sibTrans" cxnId="{1C381040-F2D7-4939-8D40-DCE1C7CF26A8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4301F2-9BEF-4BD5-9301-CECCA42AD75F}" type="pres">
      <dgm:prSet presAssocID="{05BEA031-9A5A-4D76-A492-D7AF68F00F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EE9AA6-EA2D-42A1-A83C-869F4079A437}" type="pres">
      <dgm:prSet presAssocID="{A8A58A53-8CAD-421B-B697-12E5FDCCCF3F}" presName="centerShape" presStyleLbl="node0" presStyleIdx="0" presStyleCnt="1" custScaleX="157295" custScaleY="84551"/>
      <dgm:spPr/>
    </dgm:pt>
    <dgm:pt modelId="{999E6C16-7618-4003-A3CC-153ACB574FBD}" type="pres">
      <dgm:prSet presAssocID="{50307616-4771-43BE-A7D3-CE081B20663C}" presName="Name9" presStyleLbl="parChTrans1D2" presStyleIdx="0" presStyleCnt="8"/>
      <dgm:spPr/>
    </dgm:pt>
    <dgm:pt modelId="{C26A952B-867B-4D5E-BCE8-43AD77F08CF5}" type="pres">
      <dgm:prSet presAssocID="{50307616-4771-43BE-A7D3-CE081B20663C}" presName="connTx" presStyleLbl="parChTrans1D2" presStyleIdx="0" presStyleCnt="8"/>
      <dgm:spPr/>
    </dgm:pt>
    <dgm:pt modelId="{5C7D4CE6-1745-4506-B4FE-2CBC592D65BF}" type="pres">
      <dgm:prSet presAssocID="{526EC740-8E5F-4719-A532-5996D58812BF}" presName="node" presStyleLbl="node1" presStyleIdx="0" presStyleCnt="8" custScaleX="208758" custScaleY="75455">
        <dgm:presLayoutVars>
          <dgm:bulletEnabled val="1"/>
        </dgm:presLayoutVars>
      </dgm:prSet>
      <dgm:spPr/>
    </dgm:pt>
    <dgm:pt modelId="{EED4D542-84E2-4FEE-8347-AE659D70D71E}" type="pres">
      <dgm:prSet presAssocID="{EC40438E-8DE5-42B8-84DE-BA85E00AB5D9}" presName="Name9" presStyleLbl="parChTrans1D2" presStyleIdx="1" presStyleCnt="8"/>
      <dgm:spPr/>
    </dgm:pt>
    <dgm:pt modelId="{3B1E1465-9CD0-43BA-BB60-AAD5002AC4B2}" type="pres">
      <dgm:prSet presAssocID="{EC40438E-8DE5-42B8-84DE-BA85E00AB5D9}" presName="connTx" presStyleLbl="parChTrans1D2" presStyleIdx="1" presStyleCnt="8"/>
      <dgm:spPr/>
    </dgm:pt>
    <dgm:pt modelId="{1797BAF4-6633-444F-B75B-3B9462B4FBC2}" type="pres">
      <dgm:prSet presAssocID="{BAD49A11-122D-4EAF-A2E2-498A8E253131}" presName="node" presStyleLbl="node1" presStyleIdx="1" presStyleCnt="8" custScaleX="208758" custScaleY="75455" custRadScaleRad="100640" custRadScaleInc="28777">
        <dgm:presLayoutVars>
          <dgm:bulletEnabled val="1"/>
        </dgm:presLayoutVars>
      </dgm:prSet>
      <dgm:spPr/>
    </dgm:pt>
    <dgm:pt modelId="{78D0175F-A3F2-48E2-8B37-80F5FD5466E4}" type="pres">
      <dgm:prSet presAssocID="{1343FC4A-166C-4ABE-B69D-C1DD916210BE}" presName="Name9" presStyleLbl="parChTrans1D2" presStyleIdx="2" presStyleCnt="8"/>
      <dgm:spPr/>
    </dgm:pt>
    <dgm:pt modelId="{2B926300-0B35-4F96-A3C6-FF6F587C6F32}" type="pres">
      <dgm:prSet presAssocID="{1343FC4A-166C-4ABE-B69D-C1DD916210BE}" presName="connTx" presStyleLbl="parChTrans1D2" presStyleIdx="2" presStyleCnt="8"/>
      <dgm:spPr/>
    </dgm:pt>
    <dgm:pt modelId="{53C116F9-C16E-44B1-AA69-E8C896FB1A50}" type="pres">
      <dgm:prSet presAssocID="{537B747B-A8BA-4452-87C6-29655B72C2C3}" presName="node" presStyleLbl="node1" presStyleIdx="2" presStyleCnt="8" custScaleX="244002" custScaleY="75455" custRadScaleRad="126084" custRadScaleInc="1350">
        <dgm:presLayoutVars>
          <dgm:bulletEnabled val="1"/>
        </dgm:presLayoutVars>
      </dgm:prSet>
      <dgm:spPr/>
    </dgm:pt>
    <dgm:pt modelId="{07D653DA-53C6-4D0C-913D-71EA4FA6F8DC}" type="pres">
      <dgm:prSet presAssocID="{567B1D3F-4270-45BC-8A29-8222C847514D}" presName="Name9" presStyleLbl="parChTrans1D2" presStyleIdx="3" presStyleCnt="8"/>
      <dgm:spPr/>
    </dgm:pt>
    <dgm:pt modelId="{93C75CCF-5B71-4961-AEE3-05257406BE8C}" type="pres">
      <dgm:prSet presAssocID="{567B1D3F-4270-45BC-8A29-8222C847514D}" presName="connTx" presStyleLbl="parChTrans1D2" presStyleIdx="3" presStyleCnt="8"/>
      <dgm:spPr/>
    </dgm:pt>
    <dgm:pt modelId="{6237F52F-FEFF-485D-B49B-CCA1F0733A7E}" type="pres">
      <dgm:prSet presAssocID="{223D6691-D90F-43E1-AA10-27BB689C67CB}" presName="node" presStyleLbl="node1" presStyleIdx="3" presStyleCnt="8" custScaleX="208758" custScaleY="75455" custRadScaleRad="100640" custRadScaleInc="-28777">
        <dgm:presLayoutVars>
          <dgm:bulletEnabled val="1"/>
        </dgm:presLayoutVars>
      </dgm:prSet>
      <dgm:spPr/>
    </dgm:pt>
    <dgm:pt modelId="{FFAEC15F-0DA8-47CE-B82C-CF0743C1DE14}" type="pres">
      <dgm:prSet presAssocID="{9F2871A6-C6C0-49DF-B7F2-799F0BDB574B}" presName="Name9" presStyleLbl="parChTrans1D2" presStyleIdx="4" presStyleCnt="8"/>
      <dgm:spPr/>
    </dgm:pt>
    <dgm:pt modelId="{EE7F71EC-D393-4D21-B441-4371378DC1E2}" type="pres">
      <dgm:prSet presAssocID="{9F2871A6-C6C0-49DF-B7F2-799F0BDB574B}" presName="connTx" presStyleLbl="parChTrans1D2" presStyleIdx="4" presStyleCnt="8"/>
      <dgm:spPr/>
    </dgm:pt>
    <dgm:pt modelId="{1597D842-AD65-4029-98C5-E246018C97A2}" type="pres">
      <dgm:prSet presAssocID="{E54B6769-21B9-490D-B566-762481BB29D8}" presName="node" presStyleLbl="node1" presStyleIdx="4" presStyleCnt="8" custScaleX="208758" custScaleY="75455">
        <dgm:presLayoutVars>
          <dgm:bulletEnabled val="1"/>
        </dgm:presLayoutVars>
      </dgm:prSet>
      <dgm:spPr/>
    </dgm:pt>
    <dgm:pt modelId="{00A21C36-7579-4EE6-BD5B-4BF62621FCDD}" type="pres">
      <dgm:prSet presAssocID="{3CC83577-5AA3-45AA-827A-EBF001E91114}" presName="Name9" presStyleLbl="parChTrans1D2" presStyleIdx="5" presStyleCnt="8"/>
      <dgm:spPr/>
    </dgm:pt>
    <dgm:pt modelId="{C63E3318-C807-40D1-83D8-44A8018E317F}" type="pres">
      <dgm:prSet presAssocID="{3CC83577-5AA3-45AA-827A-EBF001E91114}" presName="connTx" presStyleLbl="parChTrans1D2" presStyleIdx="5" presStyleCnt="8"/>
      <dgm:spPr/>
    </dgm:pt>
    <dgm:pt modelId="{D2FE55D6-A210-4946-998F-9CC172E54922}" type="pres">
      <dgm:prSet presAssocID="{BD878CC0-6D18-4B21-AE6C-4327CF69C96D}" presName="node" presStyleLbl="node1" presStyleIdx="5" presStyleCnt="8" custScaleX="208758" custScaleY="75455" custRadScaleRad="100228" custRadScaleInc="30104">
        <dgm:presLayoutVars>
          <dgm:bulletEnabled val="1"/>
        </dgm:presLayoutVars>
      </dgm:prSet>
      <dgm:spPr/>
    </dgm:pt>
    <dgm:pt modelId="{0E44F422-A915-43C0-9197-8871C67241CB}" type="pres">
      <dgm:prSet presAssocID="{33F9A220-DBE4-4E0B-99CE-31FF587DA516}" presName="Name9" presStyleLbl="parChTrans1D2" presStyleIdx="6" presStyleCnt="8"/>
      <dgm:spPr/>
    </dgm:pt>
    <dgm:pt modelId="{B7A07D4D-DAE4-4A40-8C4B-11A7E3064BC4}" type="pres">
      <dgm:prSet presAssocID="{33F9A220-DBE4-4E0B-99CE-31FF587DA516}" presName="connTx" presStyleLbl="parChTrans1D2" presStyleIdx="6" presStyleCnt="8"/>
      <dgm:spPr/>
    </dgm:pt>
    <dgm:pt modelId="{422E2268-6937-4543-9B34-56D0B45D1E2F}" type="pres">
      <dgm:prSet presAssocID="{68073ED5-38FB-4BE2-8B64-43EB7AA1B072}" presName="node" presStyleLbl="node1" presStyleIdx="6" presStyleCnt="8" custScaleX="208758" custScaleY="75455" custRadScaleRad="120065" custRadScaleInc="1419">
        <dgm:presLayoutVars>
          <dgm:bulletEnabled val="1"/>
        </dgm:presLayoutVars>
      </dgm:prSet>
      <dgm:spPr/>
    </dgm:pt>
    <dgm:pt modelId="{DC7B1AA8-E44B-4D5B-A7A7-80E4065D8E10}" type="pres">
      <dgm:prSet presAssocID="{A5D66660-6926-418E-B44E-09BE8BAF5C33}" presName="Name9" presStyleLbl="parChTrans1D2" presStyleIdx="7" presStyleCnt="8"/>
      <dgm:spPr/>
    </dgm:pt>
    <dgm:pt modelId="{89BDA43A-F791-4E85-A832-1A213EE410DB}" type="pres">
      <dgm:prSet presAssocID="{A5D66660-6926-418E-B44E-09BE8BAF5C33}" presName="connTx" presStyleLbl="parChTrans1D2" presStyleIdx="7" presStyleCnt="8"/>
      <dgm:spPr/>
    </dgm:pt>
    <dgm:pt modelId="{E11D4186-CDFF-4EA0-B921-94B1C8778122}" type="pres">
      <dgm:prSet presAssocID="{B76B5511-6A93-40FD-AB2F-A903561066FE}" presName="node" presStyleLbl="node1" presStyleIdx="7" presStyleCnt="8" custScaleX="208758" custScaleY="75455" custRadScaleRad="100640" custRadScaleInc="-28777">
        <dgm:presLayoutVars>
          <dgm:bulletEnabled val="1"/>
        </dgm:presLayoutVars>
      </dgm:prSet>
      <dgm:spPr/>
    </dgm:pt>
  </dgm:ptLst>
  <dgm:cxnLst>
    <dgm:cxn modelId="{11C6B004-7537-49CE-B0D4-ADB35043C503}" type="presOf" srcId="{A8A58A53-8CAD-421B-B697-12E5FDCCCF3F}" destId="{99EE9AA6-EA2D-42A1-A83C-869F4079A437}" srcOrd="0" destOrd="0" presId="urn:microsoft.com/office/officeart/2005/8/layout/radial1"/>
    <dgm:cxn modelId="{2D599607-C456-4A76-8D3D-24B529E1D5A1}" type="presOf" srcId="{BD878CC0-6D18-4B21-AE6C-4327CF69C96D}" destId="{D2FE55D6-A210-4946-998F-9CC172E54922}" srcOrd="0" destOrd="0" presId="urn:microsoft.com/office/officeart/2005/8/layout/radial1"/>
    <dgm:cxn modelId="{18B11E0E-9841-47DE-A2EA-27443489177F}" type="presOf" srcId="{9F2871A6-C6C0-49DF-B7F2-799F0BDB574B}" destId="{FFAEC15F-0DA8-47CE-B82C-CF0743C1DE14}" srcOrd="0" destOrd="0" presId="urn:microsoft.com/office/officeart/2005/8/layout/radial1"/>
    <dgm:cxn modelId="{C03EF518-00D4-4BB1-9C57-E977D51B65DD}" type="presOf" srcId="{33F9A220-DBE4-4E0B-99CE-31FF587DA516}" destId="{0E44F422-A915-43C0-9197-8871C67241CB}" srcOrd="0" destOrd="0" presId="urn:microsoft.com/office/officeart/2005/8/layout/radial1"/>
    <dgm:cxn modelId="{D9D14B19-D6D8-4FBF-9DFC-75A7CB8AC747}" type="presOf" srcId="{EC40438E-8DE5-42B8-84DE-BA85E00AB5D9}" destId="{EED4D542-84E2-4FEE-8347-AE659D70D71E}" srcOrd="0" destOrd="0" presId="urn:microsoft.com/office/officeart/2005/8/layout/radial1"/>
    <dgm:cxn modelId="{D0EAC823-9FE7-47B8-9A1C-EB1D518B4C43}" type="presOf" srcId="{1343FC4A-166C-4ABE-B69D-C1DD916210BE}" destId="{78D0175F-A3F2-48E2-8B37-80F5FD5466E4}" srcOrd="0" destOrd="0" presId="urn:microsoft.com/office/officeart/2005/8/layout/radial1"/>
    <dgm:cxn modelId="{96671825-14C1-4FBF-B28A-DB7C4AD9F44A}" srcId="{A8A58A53-8CAD-421B-B697-12E5FDCCCF3F}" destId="{68073ED5-38FB-4BE2-8B64-43EB7AA1B072}" srcOrd="6" destOrd="0" parTransId="{33F9A220-DBE4-4E0B-99CE-31FF587DA516}" sibTransId="{54FE56C8-1BFC-45F8-8A8B-322ADE5A7996}"/>
    <dgm:cxn modelId="{96314325-B75F-4D38-BD6D-ECA2508BB985}" srcId="{05BEA031-9A5A-4D76-A492-D7AF68F00F6F}" destId="{A8A58A53-8CAD-421B-B697-12E5FDCCCF3F}" srcOrd="0" destOrd="0" parTransId="{0C15C72A-9FE6-4302-85E3-6818AACE1F33}" sibTransId="{33827747-66FC-4138-96CB-03F42835988B}"/>
    <dgm:cxn modelId="{52B97826-E41D-4A87-BBDA-F784E3ADD3E2}" type="presOf" srcId="{50307616-4771-43BE-A7D3-CE081B20663C}" destId="{999E6C16-7618-4003-A3CC-153ACB574FBD}" srcOrd="0" destOrd="0" presId="urn:microsoft.com/office/officeart/2005/8/layout/radial1"/>
    <dgm:cxn modelId="{C20A7E37-8DDD-46E6-9810-C032C4F7F47B}" srcId="{A8A58A53-8CAD-421B-B697-12E5FDCCCF3F}" destId="{E54B6769-21B9-490D-B566-762481BB29D8}" srcOrd="4" destOrd="0" parTransId="{9F2871A6-C6C0-49DF-B7F2-799F0BDB574B}" sibTransId="{AB6A1456-C402-41DA-9E5F-A81B25736B48}"/>
    <dgm:cxn modelId="{86C29339-B276-40A0-9172-EDB234CC923C}" type="presOf" srcId="{537B747B-A8BA-4452-87C6-29655B72C2C3}" destId="{53C116F9-C16E-44B1-AA69-E8C896FB1A50}" srcOrd="0" destOrd="0" presId="urn:microsoft.com/office/officeart/2005/8/layout/radial1"/>
    <dgm:cxn modelId="{411E913B-8E03-4043-BECF-6DF30FBCCF7E}" srcId="{A8A58A53-8CAD-421B-B697-12E5FDCCCF3F}" destId="{223D6691-D90F-43E1-AA10-27BB689C67CB}" srcOrd="3" destOrd="0" parTransId="{567B1D3F-4270-45BC-8A29-8222C847514D}" sibTransId="{DFEDC14E-6F01-4996-B41D-3B5857D0BD69}"/>
    <dgm:cxn modelId="{165C3C3D-1374-465B-AB26-6F75C8E857FF}" srcId="{A8A58A53-8CAD-421B-B697-12E5FDCCCF3F}" destId="{BAD49A11-122D-4EAF-A2E2-498A8E253131}" srcOrd="1" destOrd="0" parTransId="{EC40438E-8DE5-42B8-84DE-BA85E00AB5D9}" sibTransId="{4ECD3015-93C8-4AC3-9AC7-180309B0195D}"/>
    <dgm:cxn modelId="{1C381040-F2D7-4939-8D40-DCE1C7CF26A8}" srcId="{A8A58A53-8CAD-421B-B697-12E5FDCCCF3F}" destId="{B76B5511-6A93-40FD-AB2F-A903561066FE}" srcOrd="7" destOrd="0" parTransId="{A5D66660-6926-418E-B44E-09BE8BAF5C33}" sibTransId="{3BD7A5C7-6069-4EFC-A365-FC68ECA6BE2E}"/>
    <dgm:cxn modelId="{2016E546-9505-4AE2-A49B-AB66FCD36B9B}" type="presOf" srcId="{A5D66660-6926-418E-B44E-09BE8BAF5C33}" destId="{89BDA43A-F791-4E85-A832-1A213EE410DB}" srcOrd="1" destOrd="0" presId="urn:microsoft.com/office/officeart/2005/8/layout/radial1"/>
    <dgm:cxn modelId="{FCB9AF51-1EC6-4A47-A570-02A331E13CD0}" srcId="{A8A58A53-8CAD-421B-B697-12E5FDCCCF3F}" destId="{537B747B-A8BA-4452-87C6-29655B72C2C3}" srcOrd="2" destOrd="0" parTransId="{1343FC4A-166C-4ABE-B69D-C1DD916210BE}" sibTransId="{6C2ACDC2-E8F2-41F2-B81B-243904B06B49}"/>
    <dgm:cxn modelId="{657B6B72-87A1-46CB-8DAD-646EDC2B202A}" type="presOf" srcId="{223D6691-D90F-43E1-AA10-27BB689C67CB}" destId="{6237F52F-FEFF-485D-B49B-CCA1F0733A7E}" srcOrd="0" destOrd="0" presId="urn:microsoft.com/office/officeart/2005/8/layout/radial1"/>
    <dgm:cxn modelId="{E3B44C52-1291-4B64-B336-D9D889E385DA}" type="presOf" srcId="{567B1D3F-4270-45BC-8A29-8222C847514D}" destId="{93C75CCF-5B71-4961-AEE3-05257406BE8C}" srcOrd="1" destOrd="0" presId="urn:microsoft.com/office/officeart/2005/8/layout/radial1"/>
    <dgm:cxn modelId="{6E455155-4D00-420C-A6DD-4C4ADC81E088}" type="presOf" srcId="{1343FC4A-166C-4ABE-B69D-C1DD916210BE}" destId="{2B926300-0B35-4F96-A3C6-FF6F587C6F32}" srcOrd="1" destOrd="0" presId="urn:microsoft.com/office/officeart/2005/8/layout/radial1"/>
    <dgm:cxn modelId="{DBD66E59-C4B6-471B-B35C-D23550D7F2C2}" type="presOf" srcId="{05BEA031-9A5A-4D76-A492-D7AF68F00F6F}" destId="{464301F2-9BEF-4BD5-9301-CECCA42AD75F}" srcOrd="0" destOrd="0" presId="urn:microsoft.com/office/officeart/2005/8/layout/radial1"/>
    <dgm:cxn modelId="{BC59147B-2308-4AC2-B794-D9EEAF87B56C}" type="presOf" srcId="{526EC740-8E5F-4719-A532-5996D58812BF}" destId="{5C7D4CE6-1745-4506-B4FE-2CBC592D65BF}" srcOrd="0" destOrd="0" presId="urn:microsoft.com/office/officeart/2005/8/layout/radial1"/>
    <dgm:cxn modelId="{37A2D682-9C8E-483C-97F3-34F0114BC79A}" type="presOf" srcId="{3CC83577-5AA3-45AA-827A-EBF001E91114}" destId="{C63E3318-C807-40D1-83D8-44A8018E317F}" srcOrd="1" destOrd="0" presId="urn:microsoft.com/office/officeart/2005/8/layout/radial1"/>
    <dgm:cxn modelId="{17C34F88-EB43-4329-ADF0-676ABA1462F7}" srcId="{A8A58A53-8CAD-421B-B697-12E5FDCCCF3F}" destId="{526EC740-8E5F-4719-A532-5996D58812BF}" srcOrd="0" destOrd="0" parTransId="{50307616-4771-43BE-A7D3-CE081B20663C}" sibTransId="{94E02123-BF83-40D9-8211-129DF057D816}"/>
    <dgm:cxn modelId="{3E4A8988-C5A3-4B9A-BACD-4E624C686DD6}" type="presOf" srcId="{33F9A220-DBE4-4E0B-99CE-31FF587DA516}" destId="{B7A07D4D-DAE4-4A40-8C4B-11A7E3064BC4}" srcOrd="1" destOrd="0" presId="urn:microsoft.com/office/officeart/2005/8/layout/radial1"/>
    <dgm:cxn modelId="{D0D0D58B-2D47-4BE3-8BA1-C7240ADCAB32}" type="presOf" srcId="{EC40438E-8DE5-42B8-84DE-BA85E00AB5D9}" destId="{3B1E1465-9CD0-43BA-BB60-AAD5002AC4B2}" srcOrd="1" destOrd="0" presId="urn:microsoft.com/office/officeart/2005/8/layout/radial1"/>
    <dgm:cxn modelId="{07298191-050D-4897-9F7E-AADB42DC4B7F}" type="presOf" srcId="{BAD49A11-122D-4EAF-A2E2-498A8E253131}" destId="{1797BAF4-6633-444F-B75B-3B9462B4FBC2}" srcOrd="0" destOrd="0" presId="urn:microsoft.com/office/officeart/2005/8/layout/radial1"/>
    <dgm:cxn modelId="{97147896-6166-4BC3-B481-7954B9A4BF2C}" srcId="{A8A58A53-8CAD-421B-B697-12E5FDCCCF3F}" destId="{BD878CC0-6D18-4B21-AE6C-4327CF69C96D}" srcOrd="5" destOrd="0" parTransId="{3CC83577-5AA3-45AA-827A-EBF001E91114}" sibTransId="{A3725E0D-03B1-4096-B299-6F94A325BBB3}"/>
    <dgm:cxn modelId="{4AE4259B-AD96-452F-B606-3834D93E185C}" type="presOf" srcId="{A5D66660-6926-418E-B44E-09BE8BAF5C33}" destId="{DC7B1AA8-E44B-4D5B-A7A7-80E4065D8E10}" srcOrd="0" destOrd="0" presId="urn:microsoft.com/office/officeart/2005/8/layout/radial1"/>
    <dgm:cxn modelId="{BF92F49B-A915-41D3-8A23-4B6F84E0C983}" type="presOf" srcId="{E54B6769-21B9-490D-B566-762481BB29D8}" destId="{1597D842-AD65-4029-98C5-E246018C97A2}" srcOrd="0" destOrd="0" presId="urn:microsoft.com/office/officeart/2005/8/layout/radial1"/>
    <dgm:cxn modelId="{B55B08A8-6BE4-4A8C-8A81-08DA7ACF28E8}" type="presOf" srcId="{68073ED5-38FB-4BE2-8B64-43EB7AA1B072}" destId="{422E2268-6937-4543-9B34-56D0B45D1E2F}" srcOrd="0" destOrd="0" presId="urn:microsoft.com/office/officeart/2005/8/layout/radial1"/>
    <dgm:cxn modelId="{474872BB-DB94-4EE9-9E15-7EBF10681BE4}" type="presOf" srcId="{3CC83577-5AA3-45AA-827A-EBF001E91114}" destId="{00A21C36-7579-4EE6-BD5B-4BF62621FCDD}" srcOrd="0" destOrd="0" presId="urn:microsoft.com/office/officeart/2005/8/layout/radial1"/>
    <dgm:cxn modelId="{D4E9DCCE-3D0C-4FE1-92E6-0497E916F4B3}" type="presOf" srcId="{50307616-4771-43BE-A7D3-CE081B20663C}" destId="{C26A952B-867B-4D5E-BCE8-43AD77F08CF5}" srcOrd="1" destOrd="0" presId="urn:microsoft.com/office/officeart/2005/8/layout/radial1"/>
    <dgm:cxn modelId="{93431AD8-656A-41E8-B633-79DADB8DE010}" type="presOf" srcId="{567B1D3F-4270-45BC-8A29-8222C847514D}" destId="{07D653DA-53C6-4D0C-913D-71EA4FA6F8DC}" srcOrd="0" destOrd="0" presId="urn:microsoft.com/office/officeart/2005/8/layout/radial1"/>
    <dgm:cxn modelId="{AB20F1D9-10F6-4B1F-91F0-046798EF3202}" type="presOf" srcId="{B76B5511-6A93-40FD-AB2F-A903561066FE}" destId="{E11D4186-CDFF-4EA0-B921-94B1C8778122}" srcOrd="0" destOrd="0" presId="urn:microsoft.com/office/officeart/2005/8/layout/radial1"/>
    <dgm:cxn modelId="{D938A5DB-BF93-4D0D-9EF8-FC6B89FCF719}" srcId="{05BEA031-9A5A-4D76-A492-D7AF68F00F6F}" destId="{DD1ADD0E-1E0C-4690-8828-8A83AD353A3F}" srcOrd="1" destOrd="0" parTransId="{4A0053F0-4681-4024-9485-C56F74B504DB}" sibTransId="{98C1328E-2416-42A1-A9BE-451E64E594F1}"/>
    <dgm:cxn modelId="{5B1708FF-9777-420E-AC3C-4489E52E8B35}" type="presOf" srcId="{9F2871A6-C6C0-49DF-B7F2-799F0BDB574B}" destId="{EE7F71EC-D393-4D21-B441-4371378DC1E2}" srcOrd="1" destOrd="0" presId="urn:microsoft.com/office/officeart/2005/8/layout/radial1"/>
    <dgm:cxn modelId="{F710DA8B-FFF8-412D-BD50-51EE8740D492}" type="presParOf" srcId="{464301F2-9BEF-4BD5-9301-CECCA42AD75F}" destId="{99EE9AA6-EA2D-42A1-A83C-869F4079A437}" srcOrd="0" destOrd="0" presId="urn:microsoft.com/office/officeart/2005/8/layout/radial1"/>
    <dgm:cxn modelId="{5DF3196B-1113-4E6A-8DCC-8C655FE360F8}" type="presParOf" srcId="{464301F2-9BEF-4BD5-9301-CECCA42AD75F}" destId="{999E6C16-7618-4003-A3CC-153ACB574FBD}" srcOrd="1" destOrd="0" presId="urn:microsoft.com/office/officeart/2005/8/layout/radial1"/>
    <dgm:cxn modelId="{235FE43B-3C3A-4625-9C2B-D0CACCCAEC2A}" type="presParOf" srcId="{999E6C16-7618-4003-A3CC-153ACB574FBD}" destId="{C26A952B-867B-4D5E-BCE8-43AD77F08CF5}" srcOrd="0" destOrd="0" presId="urn:microsoft.com/office/officeart/2005/8/layout/radial1"/>
    <dgm:cxn modelId="{3D5C79BD-6EAB-4960-8954-5C427E0A5A97}" type="presParOf" srcId="{464301F2-9BEF-4BD5-9301-CECCA42AD75F}" destId="{5C7D4CE6-1745-4506-B4FE-2CBC592D65BF}" srcOrd="2" destOrd="0" presId="urn:microsoft.com/office/officeart/2005/8/layout/radial1"/>
    <dgm:cxn modelId="{11FDDBEC-BFF3-41DE-8CC9-E94A520ED7E1}" type="presParOf" srcId="{464301F2-9BEF-4BD5-9301-CECCA42AD75F}" destId="{EED4D542-84E2-4FEE-8347-AE659D70D71E}" srcOrd="3" destOrd="0" presId="urn:microsoft.com/office/officeart/2005/8/layout/radial1"/>
    <dgm:cxn modelId="{88AA2BEE-F76B-4AD0-9B3D-725FFEF8A15A}" type="presParOf" srcId="{EED4D542-84E2-4FEE-8347-AE659D70D71E}" destId="{3B1E1465-9CD0-43BA-BB60-AAD5002AC4B2}" srcOrd="0" destOrd="0" presId="urn:microsoft.com/office/officeart/2005/8/layout/radial1"/>
    <dgm:cxn modelId="{46064624-273A-4C96-BA20-18FA536DC438}" type="presParOf" srcId="{464301F2-9BEF-4BD5-9301-CECCA42AD75F}" destId="{1797BAF4-6633-444F-B75B-3B9462B4FBC2}" srcOrd="4" destOrd="0" presId="urn:microsoft.com/office/officeart/2005/8/layout/radial1"/>
    <dgm:cxn modelId="{080163D6-05BE-46C2-81CC-49FFFE3A6E61}" type="presParOf" srcId="{464301F2-9BEF-4BD5-9301-CECCA42AD75F}" destId="{78D0175F-A3F2-48E2-8B37-80F5FD5466E4}" srcOrd="5" destOrd="0" presId="urn:microsoft.com/office/officeart/2005/8/layout/radial1"/>
    <dgm:cxn modelId="{EFFA5CE0-670C-42CC-BB22-5652154579A7}" type="presParOf" srcId="{78D0175F-A3F2-48E2-8B37-80F5FD5466E4}" destId="{2B926300-0B35-4F96-A3C6-FF6F587C6F32}" srcOrd="0" destOrd="0" presId="urn:microsoft.com/office/officeart/2005/8/layout/radial1"/>
    <dgm:cxn modelId="{DB2F05CE-FA0B-4ACA-B87C-95646E3C791D}" type="presParOf" srcId="{464301F2-9BEF-4BD5-9301-CECCA42AD75F}" destId="{53C116F9-C16E-44B1-AA69-E8C896FB1A50}" srcOrd="6" destOrd="0" presId="urn:microsoft.com/office/officeart/2005/8/layout/radial1"/>
    <dgm:cxn modelId="{4E6AF7C7-116D-46AA-98FA-C02766C95484}" type="presParOf" srcId="{464301F2-9BEF-4BD5-9301-CECCA42AD75F}" destId="{07D653DA-53C6-4D0C-913D-71EA4FA6F8DC}" srcOrd="7" destOrd="0" presId="urn:microsoft.com/office/officeart/2005/8/layout/radial1"/>
    <dgm:cxn modelId="{48B3905A-A1E3-42CB-A8F6-053C9CA0FAE2}" type="presParOf" srcId="{07D653DA-53C6-4D0C-913D-71EA4FA6F8DC}" destId="{93C75CCF-5B71-4961-AEE3-05257406BE8C}" srcOrd="0" destOrd="0" presId="urn:microsoft.com/office/officeart/2005/8/layout/radial1"/>
    <dgm:cxn modelId="{CBF5A467-FC0C-4394-9063-1934ADC08A5A}" type="presParOf" srcId="{464301F2-9BEF-4BD5-9301-CECCA42AD75F}" destId="{6237F52F-FEFF-485D-B49B-CCA1F0733A7E}" srcOrd="8" destOrd="0" presId="urn:microsoft.com/office/officeart/2005/8/layout/radial1"/>
    <dgm:cxn modelId="{2EC62761-BE89-4C42-9AD1-09B444952804}" type="presParOf" srcId="{464301F2-9BEF-4BD5-9301-CECCA42AD75F}" destId="{FFAEC15F-0DA8-47CE-B82C-CF0743C1DE14}" srcOrd="9" destOrd="0" presId="urn:microsoft.com/office/officeart/2005/8/layout/radial1"/>
    <dgm:cxn modelId="{490DF53A-3B14-4DE9-A695-DA0CC3883296}" type="presParOf" srcId="{FFAEC15F-0DA8-47CE-B82C-CF0743C1DE14}" destId="{EE7F71EC-D393-4D21-B441-4371378DC1E2}" srcOrd="0" destOrd="0" presId="urn:microsoft.com/office/officeart/2005/8/layout/radial1"/>
    <dgm:cxn modelId="{2049B0C4-8BBB-4C3B-86A7-87941566D095}" type="presParOf" srcId="{464301F2-9BEF-4BD5-9301-CECCA42AD75F}" destId="{1597D842-AD65-4029-98C5-E246018C97A2}" srcOrd="10" destOrd="0" presId="urn:microsoft.com/office/officeart/2005/8/layout/radial1"/>
    <dgm:cxn modelId="{9DB3C2E9-564E-43DE-A158-B1EFE3580A6B}" type="presParOf" srcId="{464301F2-9BEF-4BD5-9301-CECCA42AD75F}" destId="{00A21C36-7579-4EE6-BD5B-4BF62621FCDD}" srcOrd="11" destOrd="0" presId="urn:microsoft.com/office/officeart/2005/8/layout/radial1"/>
    <dgm:cxn modelId="{34F8C5A9-E6CB-4581-8892-ACA2F5513233}" type="presParOf" srcId="{00A21C36-7579-4EE6-BD5B-4BF62621FCDD}" destId="{C63E3318-C807-40D1-83D8-44A8018E317F}" srcOrd="0" destOrd="0" presId="urn:microsoft.com/office/officeart/2005/8/layout/radial1"/>
    <dgm:cxn modelId="{8A12451F-61F8-4EBF-B0E7-C6D511DF8FD1}" type="presParOf" srcId="{464301F2-9BEF-4BD5-9301-CECCA42AD75F}" destId="{D2FE55D6-A210-4946-998F-9CC172E54922}" srcOrd="12" destOrd="0" presId="urn:microsoft.com/office/officeart/2005/8/layout/radial1"/>
    <dgm:cxn modelId="{91700C8F-BAF5-482E-8B37-7C3922B50195}" type="presParOf" srcId="{464301F2-9BEF-4BD5-9301-CECCA42AD75F}" destId="{0E44F422-A915-43C0-9197-8871C67241CB}" srcOrd="13" destOrd="0" presId="urn:microsoft.com/office/officeart/2005/8/layout/radial1"/>
    <dgm:cxn modelId="{A1F67F7D-6E52-4A59-9E8D-E32E10884C86}" type="presParOf" srcId="{0E44F422-A915-43C0-9197-8871C67241CB}" destId="{B7A07D4D-DAE4-4A40-8C4B-11A7E3064BC4}" srcOrd="0" destOrd="0" presId="urn:microsoft.com/office/officeart/2005/8/layout/radial1"/>
    <dgm:cxn modelId="{CD19F5A1-AC7A-4A5F-891F-5DD8536BA4A3}" type="presParOf" srcId="{464301F2-9BEF-4BD5-9301-CECCA42AD75F}" destId="{422E2268-6937-4543-9B34-56D0B45D1E2F}" srcOrd="14" destOrd="0" presId="urn:microsoft.com/office/officeart/2005/8/layout/radial1"/>
    <dgm:cxn modelId="{A2ED43D0-C20D-454F-BA35-37719CCB6542}" type="presParOf" srcId="{464301F2-9BEF-4BD5-9301-CECCA42AD75F}" destId="{DC7B1AA8-E44B-4D5B-A7A7-80E4065D8E10}" srcOrd="15" destOrd="0" presId="urn:microsoft.com/office/officeart/2005/8/layout/radial1"/>
    <dgm:cxn modelId="{C7C6F73C-C4DD-413D-BCD1-783AFE50164F}" type="presParOf" srcId="{DC7B1AA8-E44B-4D5B-A7A7-80E4065D8E10}" destId="{89BDA43A-F791-4E85-A832-1A213EE410DB}" srcOrd="0" destOrd="0" presId="urn:microsoft.com/office/officeart/2005/8/layout/radial1"/>
    <dgm:cxn modelId="{32DC2060-59B5-42B7-99A4-28E22C224079}" type="presParOf" srcId="{464301F2-9BEF-4BD5-9301-CECCA42AD75F}" destId="{E11D4186-CDFF-4EA0-B921-94B1C877812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5A4CB2-4301-4398-90AE-4E785B6AF63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DE47463-4833-40DA-9E45-088DC6DC4BD2}" type="pres">
      <dgm:prSet presAssocID="{F75A4CB2-4301-4398-90AE-4E785B6AF632}" presName="Name0" presStyleCnt="0">
        <dgm:presLayoutVars>
          <dgm:dir/>
          <dgm:resizeHandles val="exact"/>
        </dgm:presLayoutVars>
      </dgm:prSet>
      <dgm:spPr/>
    </dgm:pt>
  </dgm:ptLst>
  <dgm:cxnLst>
    <dgm:cxn modelId="{B1B5F87E-0311-44ED-9572-4544037185E7}" type="presOf" srcId="{F75A4CB2-4301-4398-90AE-4E785B6AF632}" destId="{CDE47463-4833-40DA-9E45-088DC6DC4BD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6487B4-29E9-4BC4-A28F-6FE9D6928D55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AE05084-F64A-4E61-A7B5-3316005388D6}">
      <dgm:prSet phldrT="[Texto]" custT="1"/>
      <dgm:spPr/>
      <dgm:t>
        <a:bodyPr/>
        <a:lstStyle/>
        <a:p>
          <a:r>
            <a:rPr lang="pt-BR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Fluxo de Caixa Livre da Firma</a:t>
          </a:r>
        </a:p>
      </dgm:t>
    </dgm:pt>
    <dgm:pt modelId="{E9749A5C-937D-4D29-8722-16BA962C07F0}" type="parTrans" cxnId="{32803C8C-8C67-403E-A0AE-BACD7B59D952}">
      <dgm:prSet/>
      <dgm:spPr/>
      <dgm:t>
        <a:bodyPr/>
        <a:lstStyle/>
        <a:p>
          <a:endParaRPr lang="pt-BR"/>
        </a:p>
      </dgm:t>
    </dgm:pt>
    <dgm:pt modelId="{765AA8E2-89CA-4992-8ED3-0D03993E2D6C}" type="sibTrans" cxnId="{32803C8C-8C67-403E-A0AE-BACD7B59D952}">
      <dgm:prSet/>
      <dgm:spPr/>
      <dgm:t>
        <a:bodyPr/>
        <a:lstStyle/>
        <a:p>
          <a:endParaRPr lang="pt-BR"/>
        </a:p>
      </dgm:t>
    </dgm:pt>
    <dgm:pt modelId="{AD1A7F61-42B9-414E-9960-881D36C68E59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Custo de Capital Próprio</a:t>
          </a:r>
        </a:p>
      </dgm:t>
    </dgm:pt>
    <dgm:pt modelId="{FAC4FEA2-66CE-4D2A-B8BA-4FD835F8E855}" type="parTrans" cxnId="{45BECE19-6F34-4FDB-A4B1-30E83F04ACCA}">
      <dgm:prSet/>
      <dgm:spPr/>
      <dgm:t>
        <a:bodyPr/>
        <a:lstStyle/>
        <a:p>
          <a:endParaRPr lang="pt-BR"/>
        </a:p>
      </dgm:t>
    </dgm:pt>
    <dgm:pt modelId="{BDEB8453-8E17-40CA-9DF3-EC7C1BCFF0B5}" type="sibTrans" cxnId="{45BECE19-6F34-4FDB-A4B1-30E83F04ACCA}">
      <dgm:prSet/>
      <dgm:spPr/>
      <dgm:t>
        <a:bodyPr/>
        <a:lstStyle/>
        <a:p>
          <a:endParaRPr lang="pt-BR"/>
        </a:p>
      </dgm:t>
    </dgm:pt>
    <dgm:pt modelId="{4EAC9941-24DC-4C84-89D5-ED0E3E7BB7F8}">
      <dgm:prSet phldrT="[Texto]" custT="1"/>
      <dgm:spPr/>
      <dgm:t>
        <a:bodyPr/>
        <a:lstStyle/>
        <a:p>
          <a:r>
            <a:rPr lang="pt-BR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Fluxo de Caixa Livre do Acionista</a:t>
          </a:r>
        </a:p>
      </dgm:t>
    </dgm:pt>
    <dgm:pt modelId="{AD59F5B0-5000-4CA6-80A4-64F3A4682B46}" type="parTrans" cxnId="{086C90A3-1EC7-4832-913B-F0DFA21C6B10}">
      <dgm:prSet/>
      <dgm:spPr/>
      <dgm:t>
        <a:bodyPr/>
        <a:lstStyle/>
        <a:p>
          <a:endParaRPr lang="pt-BR"/>
        </a:p>
      </dgm:t>
    </dgm:pt>
    <dgm:pt modelId="{7374AB96-1F23-40D1-B692-AEC95ECE67D6}" type="sibTrans" cxnId="{086C90A3-1EC7-4832-913B-F0DFA21C6B10}">
      <dgm:prSet/>
      <dgm:spPr/>
      <dgm:t>
        <a:bodyPr/>
        <a:lstStyle/>
        <a:p>
          <a:endParaRPr lang="pt-BR"/>
        </a:p>
      </dgm:t>
    </dgm:pt>
    <dgm:pt modelId="{208F1E7F-DD49-4CE0-9510-D2D871FFDFB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Custo Médio Ponderado de Capital (WACC):</a:t>
          </a:r>
        </a:p>
        <a:p>
          <a:r>
            <a:rPr lang="pt-BR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Capital Próprio e de Terceiros</a:t>
          </a:r>
        </a:p>
      </dgm:t>
    </dgm:pt>
    <dgm:pt modelId="{E37C10AC-87EB-417E-8841-19F417598FAF}" type="parTrans" cxnId="{415C8C2C-F6F3-432A-8036-ABCACF7B0957}">
      <dgm:prSet/>
      <dgm:spPr/>
      <dgm:t>
        <a:bodyPr/>
        <a:lstStyle/>
        <a:p>
          <a:endParaRPr lang="pt-BR"/>
        </a:p>
      </dgm:t>
    </dgm:pt>
    <dgm:pt modelId="{3F388A13-5E71-4378-A1DF-6C145768107F}" type="sibTrans" cxnId="{415C8C2C-F6F3-432A-8036-ABCACF7B0957}">
      <dgm:prSet/>
      <dgm:spPr/>
      <dgm:t>
        <a:bodyPr/>
        <a:lstStyle/>
        <a:p>
          <a:endParaRPr lang="pt-BR"/>
        </a:p>
      </dgm:t>
    </dgm:pt>
    <dgm:pt modelId="{851CA111-F7C2-4552-9755-FF634FBBD58B}" type="pres">
      <dgm:prSet presAssocID="{536487B4-29E9-4BC4-A28F-6FE9D6928D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E35FC5-63FA-4F2A-A80B-F83002E82302}" type="pres">
      <dgm:prSet presAssocID="{FAE05084-F64A-4E61-A7B5-3316005388D6}" presName="root1" presStyleCnt="0"/>
      <dgm:spPr/>
    </dgm:pt>
    <dgm:pt modelId="{A409036A-0F65-449B-AE3B-C89677EE0825}" type="pres">
      <dgm:prSet presAssocID="{FAE05084-F64A-4E61-A7B5-3316005388D6}" presName="LevelOneTextNode" presStyleLbl="node0" presStyleIdx="0" presStyleCnt="2">
        <dgm:presLayoutVars>
          <dgm:chPref val="3"/>
        </dgm:presLayoutVars>
      </dgm:prSet>
      <dgm:spPr/>
    </dgm:pt>
    <dgm:pt modelId="{67C821E9-BF88-4675-9947-051840659BCD}" type="pres">
      <dgm:prSet presAssocID="{FAE05084-F64A-4E61-A7B5-3316005388D6}" presName="level2hierChild" presStyleCnt="0"/>
      <dgm:spPr/>
    </dgm:pt>
    <dgm:pt modelId="{E790D95D-B2CA-4CFE-97CD-E9700206A200}" type="pres">
      <dgm:prSet presAssocID="{E37C10AC-87EB-417E-8841-19F417598FAF}" presName="conn2-1" presStyleLbl="parChTrans1D2" presStyleIdx="0" presStyleCnt="2"/>
      <dgm:spPr/>
    </dgm:pt>
    <dgm:pt modelId="{8AAFA3EB-79A5-4217-9696-55170D80BFCD}" type="pres">
      <dgm:prSet presAssocID="{E37C10AC-87EB-417E-8841-19F417598FAF}" presName="connTx" presStyleLbl="parChTrans1D2" presStyleIdx="0" presStyleCnt="2"/>
      <dgm:spPr/>
    </dgm:pt>
    <dgm:pt modelId="{60ED4A8E-F6A4-4D43-AD68-B3F417A53993}" type="pres">
      <dgm:prSet presAssocID="{208F1E7F-DD49-4CE0-9510-D2D871FFDFBE}" presName="root2" presStyleCnt="0"/>
      <dgm:spPr/>
    </dgm:pt>
    <dgm:pt modelId="{2E15ADBE-7703-48DF-9DA5-E3F811EF8680}" type="pres">
      <dgm:prSet presAssocID="{208F1E7F-DD49-4CE0-9510-D2D871FFDFBE}" presName="LevelTwoTextNode" presStyleLbl="node2" presStyleIdx="0" presStyleCnt="2">
        <dgm:presLayoutVars>
          <dgm:chPref val="3"/>
        </dgm:presLayoutVars>
      </dgm:prSet>
      <dgm:spPr/>
    </dgm:pt>
    <dgm:pt modelId="{94DCCF19-8D68-4769-B42E-3EBBC43C4E8E}" type="pres">
      <dgm:prSet presAssocID="{208F1E7F-DD49-4CE0-9510-D2D871FFDFBE}" presName="level3hierChild" presStyleCnt="0"/>
      <dgm:spPr/>
    </dgm:pt>
    <dgm:pt modelId="{641028E2-2BD7-4CE0-A9EE-1B019964D03B}" type="pres">
      <dgm:prSet presAssocID="{4EAC9941-24DC-4C84-89D5-ED0E3E7BB7F8}" presName="root1" presStyleCnt="0"/>
      <dgm:spPr/>
    </dgm:pt>
    <dgm:pt modelId="{CF628CDD-3E91-42A7-8905-2B57B8C58CDA}" type="pres">
      <dgm:prSet presAssocID="{4EAC9941-24DC-4C84-89D5-ED0E3E7BB7F8}" presName="LevelOneTextNode" presStyleLbl="node0" presStyleIdx="1" presStyleCnt="2">
        <dgm:presLayoutVars>
          <dgm:chPref val="3"/>
        </dgm:presLayoutVars>
      </dgm:prSet>
      <dgm:spPr/>
    </dgm:pt>
    <dgm:pt modelId="{C85C2D05-FE00-4FD3-B841-790913883A23}" type="pres">
      <dgm:prSet presAssocID="{4EAC9941-24DC-4C84-89D5-ED0E3E7BB7F8}" presName="level2hierChild" presStyleCnt="0"/>
      <dgm:spPr/>
    </dgm:pt>
    <dgm:pt modelId="{68E8A601-CFD2-4560-B4F4-80175BFC70F4}" type="pres">
      <dgm:prSet presAssocID="{FAC4FEA2-66CE-4D2A-B8BA-4FD835F8E855}" presName="conn2-1" presStyleLbl="parChTrans1D2" presStyleIdx="1" presStyleCnt="2"/>
      <dgm:spPr/>
    </dgm:pt>
    <dgm:pt modelId="{C76DC292-82A7-4AB2-A455-9F90EC7B3C06}" type="pres">
      <dgm:prSet presAssocID="{FAC4FEA2-66CE-4D2A-B8BA-4FD835F8E855}" presName="connTx" presStyleLbl="parChTrans1D2" presStyleIdx="1" presStyleCnt="2"/>
      <dgm:spPr/>
    </dgm:pt>
    <dgm:pt modelId="{4DA5BA05-5585-4576-B3F2-4D5E4C7BEECE}" type="pres">
      <dgm:prSet presAssocID="{AD1A7F61-42B9-414E-9960-881D36C68E59}" presName="root2" presStyleCnt="0"/>
      <dgm:spPr/>
    </dgm:pt>
    <dgm:pt modelId="{D7CF091D-ED84-43B8-A6EF-412C4925131F}" type="pres">
      <dgm:prSet presAssocID="{AD1A7F61-42B9-414E-9960-881D36C68E59}" presName="LevelTwoTextNode" presStyleLbl="node2" presStyleIdx="1" presStyleCnt="2">
        <dgm:presLayoutVars>
          <dgm:chPref val="3"/>
        </dgm:presLayoutVars>
      </dgm:prSet>
      <dgm:spPr/>
    </dgm:pt>
    <dgm:pt modelId="{0F3A77C6-AAB1-4610-B4CB-29881D981617}" type="pres">
      <dgm:prSet presAssocID="{AD1A7F61-42B9-414E-9960-881D36C68E59}" presName="level3hierChild" presStyleCnt="0"/>
      <dgm:spPr/>
    </dgm:pt>
  </dgm:ptLst>
  <dgm:cxnLst>
    <dgm:cxn modelId="{374FE50C-9A5C-4FAA-A468-5CA286C3F354}" type="presOf" srcId="{E37C10AC-87EB-417E-8841-19F417598FAF}" destId="{8AAFA3EB-79A5-4217-9696-55170D80BFCD}" srcOrd="1" destOrd="0" presId="urn:microsoft.com/office/officeart/2005/8/layout/hierarchy2"/>
    <dgm:cxn modelId="{BF9F3218-F756-4772-9385-2425164B3CD6}" type="presOf" srcId="{FAC4FEA2-66CE-4D2A-B8BA-4FD835F8E855}" destId="{68E8A601-CFD2-4560-B4F4-80175BFC70F4}" srcOrd="0" destOrd="0" presId="urn:microsoft.com/office/officeart/2005/8/layout/hierarchy2"/>
    <dgm:cxn modelId="{45BECE19-6F34-4FDB-A4B1-30E83F04ACCA}" srcId="{4EAC9941-24DC-4C84-89D5-ED0E3E7BB7F8}" destId="{AD1A7F61-42B9-414E-9960-881D36C68E59}" srcOrd="0" destOrd="0" parTransId="{FAC4FEA2-66CE-4D2A-B8BA-4FD835F8E855}" sibTransId="{BDEB8453-8E17-40CA-9DF3-EC7C1BCFF0B5}"/>
    <dgm:cxn modelId="{415C8C2C-F6F3-432A-8036-ABCACF7B0957}" srcId="{FAE05084-F64A-4E61-A7B5-3316005388D6}" destId="{208F1E7F-DD49-4CE0-9510-D2D871FFDFBE}" srcOrd="0" destOrd="0" parTransId="{E37C10AC-87EB-417E-8841-19F417598FAF}" sibTransId="{3F388A13-5E71-4378-A1DF-6C145768107F}"/>
    <dgm:cxn modelId="{3B902742-1C6A-41C6-BA90-70BA7FE01662}" type="presOf" srcId="{4EAC9941-24DC-4C84-89D5-ED0E3E7BB7F8}" destId="{CF628CDD-3E91-42A7-8905-2B57B8C58CDA}" srcOrd="0" destOrd="0" presId="urn:microsoft.com/office/officeart/2005/8/layout/hierarchy2"/>
    <dgm:cxn modelId="{39AB6262-2058-4E89-B4D3-9ED50D016500}" type="presOf" srcId="{FAE05084-F64A-4E61-A7B5-3316005388D6}" destId="{A409036A-0F65-449B-AE3B-C89677EE0825}" srcOrd="0" destOrd="0" presId="urn:microsoft.com/office/officeart/2005/8/layout/hierarchy2"/>
    <dgm:cxn modelId="{BD16436F-6C06-47AB-8235-39A3347CFF5A}" type="presOf" srcId="{FAC4FEA2-66CE-4D2A-B8BA-4FD835F8E855}" destId="{C76DC292-82A7-4AB2-A455-9F90EC7B3C06}" srcOrd="1" destOrd="0" presId="urn:microsoft.com/office/officeart/2005/8/layout/hierarchy2"/>
    <dgm:cxn modelId="{32803C8C-8C67-403E-A0AE-BACD7B59D952}" srcId="{536487B4-29E9-4BC4-A28F-6FE9D6928D55}" destId="{FAE05084-F64A-4E61-A7B5-3316005388D6}" srcOrd="0" destOrd="0" parTransId="{E9749A5C-937D-4D29-8722-16BA962C07F0}" sibTransId="{765AA8E2-89CA-4992-8ED3-0D03993E2D6C}"/>
    <dgm:cxn modelId="{FC26128E-4746-4A5A-8D07-17A03966D3FF}" type="presOf" srcId="{208F1E7F-DD49-4CE0-9510-D2D871FFDFBE}" destId="{2E15ADBE-7703-48DF-9DA5-E3F811EF8680}" srcOrd="0" destOrd="0" presId="urn:microsoft.com/office/officeart/2005/8/layout/hierarchy2"/>
    <dgm:cxn modelId="{DC00E9A1-B740-45A8-B877-E2BC8BAAE305}" type="presOf" srcId="{536487B4-29E9-4BC4-A28F-6FE9D6928D55}" destId="{851CA111-F7C2-4552-9755-FF634FBBD58B}" srcOrd="0" destOrd="0" presId="urn:microsoft.com/office/officeart/2005/8/layout/hierarchy2"/>
    <dgm:cxn modelId="{086C90A3-1EC7-4832-913B-F0DFA21C6B10}" srcId="{536487B4-29E9-4BC4-A28F-6FE9D6928D55}" destId="{4EAC9941-24DC-4C84-89D5-ED0E3E7BB7F8}" srcOrd="1" destOrd="0" parTransId="{AD59F5B0-5000-4CA6-80A4-64F3A4682B46}" sibTransId="{7374AB96-1F23-40D1-B692-AEC95ECE67D6}"/>
    <dgm:cxn modelId="{7ED3BACB-8B13-4977-8417-61352254D39E}" type="presOf" srcId="{E37C10AC-87EB-417E-8841-19F417598FAF}" destId="{E790D95D-B2CA-4CFE-97CD-E9700206A200}" srcOrd="0" destOrd="0" presId="urn:microsoft.com/office/officeart/2005/8/layout/hierarchy2"/>
    <dgm:cxn modelId="{B82D5FD5-0757-49E1-B6AF-2FE69FF6DE92}" type="presOf" srcId="{AD1A7F61-42B9-414E-9960-881D36C68E59}" destId="{D7CF091D-ED84-43B8-A6EF-412C4925131F}" srcOrd="0" destOrd="0" presId="urn:microsoft.com/office/officeart/2005/8/layout/hierarchy2"/>
    <dgm:cxn modelId="{DB190C3F-F2EA-45AD-8FBE-AB1B2A386CE8}" type="presParOf" srcId="{851CA111-F7C2-4552-9755-FF634FBBD58B}" destId="{C0E35FC5-63FA-4F2A-A80B-F83002E82302}" srcOrd="0" destOrd="0" presId="urn:microsoft.com/office/officeart/2005/8/layout/hierarchy2"/>
    <dgm:cxn modelId="{F3149BA6-6AB2-4738-A821-A229C29AEEDE}" type="presParOf" srcId="{C0E35FC5-63FA-4F2A-A80B-F83002E82302}" destId="{A409036A-0F65-449B-AE3B-C89677EE0825}" srcOrd="0" destOrd="0" presId="urn:microsoft.com/office/officeart/2005/8/layout/hierarchy2"/>
    <dgm:cxn modelId="{0E42BA58-0779-4325-A8F0-5010FF540E9A}" type="presParOf" srcId="{C0E35FC5-63FA-4F2A-A80B-F83002E82302}" destId="{67C821E9-BF88-4675-9947-051840659BCD}" srcOrd="1" destOrd="0" presId="urn:microsoft.com/office/officeart/2005/8/layout/hierarchy2"/>
    <dgm:cxn modelId="{3518C54B-6BC8-4986-9275-1C6ECB083E27}" type="presParOf" srcId="{67C821E9-BF88-4675-9947-051840659BCD}" destId="{E790D95D-B2CA-4CFE-97CD-E9700206A200}" srcOrd="0" destOrd="0" presId="urn:microsoft.com/office/officeart/2005/8/layout/hierarchy2"/>
    <dgm:cxn modelId="{D210C0B6-8C49-47AB-8A9D-E7973C573FE5}" type="presParOf" srcId="{E790D95D-B2CA-4CFE-97CD-E9700206A200}" destId="{8AAFA3EB-79A5-4217-9696-55170D80BFCD}" srcOrd="0" destOrd="0" presId="urn:microsoft.com/office/officeart/2005/8/layout/hierarchy2"/>
    <dgm:cxn modelId="{7CFF6D20-994F-4319-8DF8-0017C01B2DF7}" type="presParOf" srcId="{67C821E9-BF88-4675-9947-051840659BCD}" destId="{60ED4A8E-F6A4-4D43-AD68-B3F417A53993}" srcOrd="1" destOrd="0" presId="urn:microsoft.com/office/officeart/2005/8/layout/hierarchy2"/>
    <dgm:cxn modelId="{20267050-D4CE-46CA-88E8-C8E416EDB570}" type="presParOf" srcId="{60ED4A8E-F6A4-4D43-AD68-B3F417A53993}" destId="{2E15ADBE-7703-48DF-9DA5-E3F811EF8680}" srcOrd="0" destOrd="0" presId="urn:microsoft.com/office/officeart/2005/8/layout/hierarchy2"/>
    <dgm:cxn modelId="{06255394-55F8-44FF-8265-223449299F42}" type="presParOf" srcId="{60ED4A8E-F6A4-4D43-AD68-B3F417A53993}" destId="{94DCCF19-8D68-4769-B42E-3EBBC43C4E8E}" srcOrd="1" destOrd="0" presId="urn:microsoft.com/office/officeart/2005/8/layout/hierarchy2"/>
    <dgm:cxn modelId="{0D89FD77-3124-4AF9-A91B-86419FF4CBB9}" type="presParOf" srcId="{851CA111-F7C2-4552-9755-FF634FBBD58B}" destId="{641028E2-2BD7-4CE0-A9EE-1B019964D03B}" srcOrd="1" destOrd="0" presId="urn:microsoft.com/office/officeart/2005/8/layout/hierarchy2"/>
    <dgm:cxn modelId="{8C71ECAB-8CDE-4A0A-BEF2-443DD6564AF9}" type="presParOf" srcId="{641028E2-2BD7-4CE0-A9EE-1B019964D03B}" destId="{CF628CDD-3E91-42A7-8905-2B57B8C58CDA}" srcOrd="0" destOrd="0" presId="urn:microsoft.com/office/officeart/2005/8/layout/hierarchy2"/>
    <dgm:cxn modelId="{16F7E00D-F8F7-42A2-970C-5CE083BAE3F2}" type="presParOf" srcId="{641028E2-2BD7-4CE0-A9EE-1B019964D03B}" destId="{C85C2D05-FE00-4FD3-B841-790913883A23}" srcOrd="1" destOrd="0" presId="urn:microsoft.com/office/officeart/2005/8/layout/hierarchy2"/>
    <dgm:cxn modelId="{3B2C06B7-F447-46E2-93BB-1F0915BC7289}" type="presParOf" srcId="{C85C2D05-FE00-4FD3-B841-790913883A23}" destId="{68E8A601-CFD2-4560-B4F4-80175BFC70F4}" srcOrd="0" destOrd="0" presId="urn:microsoft.com/office/officeart/2005/8/layout/hierarchy2"/>
    <dgm:cxn modelId="{E2D8DA0C-68AD-45DF-B690-37F7F60D335B}" type="presParOf" srcId="{68E8A601-CFD2-4560-B4F4-80175BFC70F4}" destId="{C76DC292-82A7-4AB2-A455-9F90EC7B3C06}" srcOrd="0" destOrd="0" presId="urn:microsoft.com/office/officeart/2005/8/layout/hierarchy2"/>
    <dgm:cxn modelId="{E7DD2535-F344-4741-A32F-33947631576F}" type="presParOf" srcId="{C85C2D05-FE00-4FD3-B841-790913883A23}" destId="{4DA5BA05-5585-4576-B3F2-4D5E4C7BEECE}" srcOrd="1" destOrd="0" presId="urn:microsoft.com/office/officeart/2005/8/layout/hierarchy2"/>
    <dgm:cxn modelId="{FB1AECDA-BA56-4300-8AD3-8D0958CC8A10}" type="presParOf" srcId="{4DA5BA05-5585-4576-B3F2-4D5E4C7BEECE}" destId="{D7CF091D-ED84-43B8-A6EF-412C4925131F}" srcOrd="0" destOrd="0" presId="urn:microsoft.com/office/officeart/2005/8/layout/hierarchy2"/>
    <dgm:cxn modelId="{3BBA3659-CDEB-4053-BE90-D39CF221C9E0}" type="presParOf" srcId="{4DA5BA05-5585-4576-B3F2-4D5E4C7BEECE}" destId="{0F3A77C6-AAB1-4610-B4CB-29881D9816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81B7E1-4C86-4BC3-B729-576AF548CF81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</dgm:pt>
    <dgm:pt modelId="{D925B134-C148-4FD1-9F66-293B101A6DE9}">
      <dgm:prSet phldrT="[Texto]"/>
      <dgm:spPr/>
      <dgm:t>
        <a:bodyPr/>
        <a:lstStyle/>
        <a:p>
          <a:r>
            <a:rPr lang="pt-BR" dirty="0"/>
            <a:t>Entender o Negócio</a:t>
          </a:r>
        </a:p>
      </dgm:t>
    </dgm:pt>
    <dgm:pt modelId="{3B484928-5E58-4D43-B615-F22F0021A15A}" type="parTrans" cxnId="{47824974-1B4E-4C29-A9CD-75B422ED5299}">
      <dgm:prSet/>
      <dgm:spPr/>
      <dgm:t>
        <a:bodyPr/>
        <a:lstStyle/>
        <a:p>
          <a:endParaRPr lang="pt-BR"/>
        </a:p>
      </dgm:t>
    </dgm:pt>
    <dgm:pt modelId="{475BD4F5-9FBB-46E4-8445-5864D9116E92}" type="sibTrans" cxnId="{47824974-1B4E-4C29-A9CD-75B422ED5299}">
      <dgm:prSet/>
      <dgm:spPr/>
      <dgm:t>
        <a:bodyPr/>
        <a:lstStyle/>
        <a:p>
          <a:endParaRPr lang="pt-BR"/>
        </a:p>
      </dgm:t>
    </dgm:pt>
    <dgm:pt modelId="{0DEC81FE-7270-42E6-BCE9-8DBDFD02258F}">
      <dgm:prSet phldrT="[Texto]"/>
      <dgm:spPr/>
      <dgm:t>
        <a:bodyPr/>
        <a:lstStyle/>
        <a:p>
          <a:r>
            <a:rPr lang="pt-BR" dirty="0"/>
            <a:t>Projeções de variáveis-chave</a:t>
          </a:r>
        </a:p>
      </dgm:t>
    </dgm:pt>
    <dgm:pt modelId="{1E2A1E8E-66D4-4D91-B001-94EA654F8F28}" type="parTrans" cxnId="{39B2D1E7-B035-4DA9-B9E0-95F1733AC28D}">
      <dgm:prSet/>
      <dgm:spPr/>
      <dgm:t>
        <a:bodyPr/>
        <a:lstStyle/>
        <a:p>
          <a:endParaRPr lang="pt-BR"/>
        </a:p>
      </dgm:t>
    </dgm:pt>
    <dgm:pt modelId="{34ECFC38-076C-4871-B9F6-E743B562BD25}" type="sibTrans" cxnId="{39B2D1E7-B035-4DA9-B9E0-95F1733AC28D}">
      <dgm:prSet/>
      <dgm:spPr/>
      <dgm:t>
        <a:bodyPr/>
        <a:lstStyle/>
        <a:p>
          <a:endParaRPr lang="pt-BR"/>
        </a:p>
      </dgm:t>
    </dgm:pt>
    <dgm:pt modelId="{E0CE611D-A5D3-422F-95C6-78D7F34091A8}">
      <dgm:prSet phldrT="[Texto]"/>
      <dgm:spPr/>
      <dgm:t>
        <a:bodyPr/>
        <a:lstStyle/>
        <a:p>
          <a:r>
            <a:rPr lang="pt-BR" dirty="0"/>
            <a:t>Seleção do modelo de avaliação</a:t>
          </a:r>
        </a:p>
      </dgm:t>
    </dgm:pt>
    <dgm:pt modelId="{49802D51-926C-495C-8DA7-92BA4AF8EB11}" type="parTrans" cxnId="{72BFEA6D-ABDF-44AD-9B59-441AE8562FD9}">
      <dgm:prSet/>
      <dgm:spPr/>
      <dgm:t>
        <a:bodyPr/>
        <a:lstStyle/>
        <a:p>
          <a:endParaRPr lang="pt-BR"/>
        </a:p>
      </dgm:t>
    </dgm:pt>
    <dgm:pt modelId="{3AA81F49-BC0A-49EC-A84B-BF4EE7BB4DB3}" type="sibTrans" cxnId="{72BFEA6D-ABDF-44AD-9B59-441AE8562FD9}">
      <dgm:prSet/>
      <dgm:spPr/>
      <dgm:t>
        <a:bodyPr/>
        <a:lstStyle/>
        <a:p>
          <a:endParaRPr lang="pt-BR"/>
        </a:p>
      </dgm:t>
    </dgm:pt>
    <dgm:pt modelId="{E85B7C15-2A32-47AD-82D6-FD538EEBC691}">
      <dgm:prSet phldrT="[Texto]"/>
      <dgm:spPr/>
      <dgm:t>
        <a:bodyPr/>
        <a:lstStyle/>
        <a:p>
          <a:r>
            <a:rPr lang="pt-BR" dirty="0"/>
            <a:t>Estimação do Valor</a:t>
          </a:r>
        </a:p>
      </dgm:t>
    </dgm:pt>
    <dgm:pt modelId="{2FB6BFD7-9365-4EBF-9374-5DC1D677FE11}" type="parTrans" cxnId="{01703F82-CC19-4F43-AC25-12BB7ABC1FC7}">
      <dgm:prSet/>
      <dgm:spPr/>
      <dgm:t>
        <a:bodyPr/>
        <a:lstStyle/>
        <a:p>
          <a:endParaRPr lang="pt-BR"/>
        </a:p>
      </dgm:t>
    </dgm:pt>
    <dgm:pt modelId="{39D68734-4960-443F-BDBB-DDD771196F12}" type="sibTrans" cxnId="{01703F82-CC19-4F43-AC25-12BB7ABC1FC7}">
      <dgm:prSet/>
      <dgm:spPr/>
      <dgm:t>
        <a:bodyPr/>
        <a:lstStyle/>
        <a:p>
          <a:endParaRPr lang="pt-BR"/>
        </a:p>
      </dgm:t>
    </dgm:pt>
    <dgm:pt modelId="{38A7BD5E-247D-420A-9877-680D60C629EE}" type="pres">
      <dgm:prSet presAssocID="{8881B7E1-4C86-4BC3-B729-576AF548CF81}" presName="Name0" presStyleCnt="0">
        <dgm:presLayoutVars>
          <dgm:dir/>
          <dgm:animLvl val="lvl"/>
          <dgm:resizeHandles val="exact"/>
        </dgm:presLayoutVars>
      </dgm:prSet>
      <dgm:spPr/>
    </dgm:pt>
    <dgm:pt modelId="{D9745383-F063-4815-81DF-DDD1F78C4C00}" type="pres">
      <dgm:prSet presAssocID="{D925B134-C148-4FD1-9F66-293B101A6DE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AE9AC3F-5D31-4845-84B6-996AB1E5AB46}" type="pres">
      <dgm:prSet presAssocID="{475BD4F5-9FBB-46E4-8445-5864D9116E92}" presName="parTxOnlySpace" presStyleCnt="0"/>
      <dgm:spPr/>
    </dgm:pt>
    <dgm:pt modelId="{AAD7A61F-2E61-4235-B0E1-C19FEB91F7F9}" type="pres">
      <dgm:prSet presAssocID="{0DEC81FE-7270-42E6-BCE9-8DBDFD02258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89D8E6-F58D-4930-9E8E-BC2EEC061DBD}" type="pres">
      <dgm:prSet presAssocID="{34ECFC38-076C-4871-B9F6-E743B562BD25}" presName="parTxOnlySpace" presStyleCnt="0"/>
      <dgm:spPr/>
    </dgm:pt>
    <dgm:pt modelId="{3C06FAD8-582F-4015-BE10-6982BF3E18A1}" type="pres">
      <dgm:prSet presAssocID="{E0CE611D-A5D3-422F-95C6-78D7F34091A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0E6ED50-D2EC-446C-A7FE-76020867D3D1}" type="pres">
      <dgm:prSet presAssocID="{3AA81F49-BC0A-49EC-A84B-BF4EE7BB4DB3}" presName="parTxOnlySpace" presStyleCnt="0"/>
      <dgm:spPr/>
    </dgm:pt>
    <dgm:pt modelId="{E1AB1372-400E-45B6-B5B4-330E065FE0F1}" type="pres">
      <dgm:prSet presAssocID="{E85B7C15-2A32-47AD-82D6-FD538EEBC69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DE6E817-99EF-4D1D-B2B9-6F679BF03FA4}" type="presOf" srcId="{E0CE611D-A5D3-422F-95C6-78D7F34091A8}" destId="{3C06FAD8-582F-4015-BE10-6982BF3E18A1}" srcOrd="0" destOrd="0" presId="urn:microsoft.com/office/officeart/2005/8/layout/chevron1"/>
    <dgm:cxn modelId="{460CE41C-A9A1-4D74-8780-8FC695899EDA}" type="presOf" srcId="{E85B7C15-2A32-47AD-82D6-FD538EEBC691}" destId="{E1AB1372-400E-45B6-B5B4-330E065FE0F1}" srcOrd="0" destOrd="0" presId="urn:microsoft.com/office/officeart/2005/8/layout/chevron1"/>
    <dgm:cxn modelId="{766A5769-2071-43A9-9F30-11B057EB26BB}" type="presOf" srcId="{0DEC81FE-7270-42E6-BCE9-8DBDFD02258F}" destId="{AAD7A61F-2E61-4235-B0E1-C19FEB91F7F9}" srcOrd="0" destOrd="0" presId="urn:microsoft.com/office/officeart/2005/8/layout/chevron1"/>
    <dgm:cxn modelId="{72BFEA6D-ABDF-44AD-9B59-441AE8562FD9}" srcId="{8881B7E1-4C86-4BC3-B729-576AF548CF81}" destId="{E0CE611D-A5D3-422F-95C6-78D7F34091A8}" srcOrd="2" destOrd="0" parTransId="{49802D51-926C-495C-8DA7-92BA4AF8EB11}" sibTransId="{3AA81F49-BC0A-49EC-A84B-BF4EE7BB4DB3}"/>
    <dgm:cxn modelId="{47824974-1B4E-4C29-A9CD-75B422ED5299}" srcId="{8881B7E1-4C86-4BC3-B729-576AF548CF81}" destId="{D925B134-C148-4FD1-9F66-293B101A6DE9}" srcOrd="0" destOrd="0" parTransId="{3B484928-5E58-4D43-B615-F22F0021A15A}" sibTransId="{475BD4F5-9FBB-46E4-8445-5864D9116E92}"/>
    <dgm:cxn modelId="{01703F82-CC19-4F43-AC25-12BB7ABC1FC7}" srcId="{8881B7E1-4C86-4BC3-B729-576AF548CF81}" destId="{E85B7C15-2A32-47AD-82D6-FD538EEBC691}" srcOrd="3" destOrd="0" parTransId="{2FB6BFD7-9365-4EBF-9374-5DC1D677FE11}" sibTransId="{39D68734-4960-443F-BDBB-DDD771196F12}"/>
    <dgm:cxn modelId="{CE378594-D602-497F-A3D8-08CBE35E945A}" type="presOf" srcId="{D925B134-C148-4FD1-9F66-293B101A6DE9}" destId="{D9745383-F063-4815-81DF-DDD1F78C4C00}" srcOrd="0" destOrd="0" presId="urn:microsoft.com/office/officeart/2005/8/layout/chevron1"/>
    <dgm:cxn modelId="{39B2D1E7-B035-4DA9-B9E0-95F1733AC28D}" srcId="{8881B7E1-4C86-4BC3-B729-576AF548CF81}" destId="{0DEC81FE-7270-42E6-BCE9-8DBDFD02258F}" srcOrd="1" destOrd="0" parTransId="{1E2A1E8E-66D4-4D91-B001-94EA654F8F28}" sibTransId="{34ECFC38-076C-4871-B9F6-E743B562BD25}"/>
    <dgm:cxn modelId="{900345F6-6830-4ADC-BF22-830190DFE7FF}" type="presOf" srcId="{8881B7E1-4C86-4BC3-B729-576AF548CF81}" destId="{38A7BD5E-247D-420A-9877-680D60C629EE}" srcOrd="0" destOrd="0" presId="urn:microsoft.com/office/officeart/2005/8/layout/chevron1"/>
    <dgm:cxn modelId="{41A02562-16C5-4AF4-82F0-B3FCD67D649F}" type="presParOf" srcId="{38A7BD5E-247D-420A-9877-680D60C629EE}" destId="{D9745383-F063-4815-81DF-DDD1F78C4C00}" srcOrd="0" destOrd="0" presId="urn:microsoft.com/office/officeart/2005/8/layout/chevron1"/>
    <dgm:cxn modelId="{68F6A376-3B0C-44B1-A455-01477911A6C1}" type="presParOf" srcId="{38A7BD5E-247D-420A-9877-680D60C629EE}" destId="{EAE9AC3F-5D31-4845-84B6-996AB1E5AB46}" srcOrd="1" destOrd="0" presId="urn:microsoft.com/office/officeart/2005/8/layout/chevron1"/>
    <dgm:cxn modelId="{B02CF211-BEEE-46BA-898B-0FDF464CE7C6}" type="presParOf" srcId="{38A7BD5E-247D-420A-9877-680D60C629EE}" destId="{AAD7A61F-2E61-4235-B0E1-C19FEB91F7F9}" srcOrd="2" destOrd="0" presId="urn:microsoft.com/office/officeart/2005/8/layout/chevron1"/>
    <dgm:cxn modelId="{264B65D4-BC7C-475D-A2E5-A384B4CC56A5}" type="presParOf" srcId="{38A7BD5E-247D-420A-9877-680D60C629EE}" destId="{9689D8E6-F58D-4930-9E8E-BC2EEC061DBD}" srcOrd="3" destOrd="0" presId="urn:microsoft.com/office/officeart/2005/8/layout/chevron1"/>
    <dgm:cxn modelId="{B381D460-F34F-4D12-907B-FB6FC903E5D5}" type="presParOf" srcId="{38A7BD5E-247D-420A-9877-680D60C629EE}" destId="{3C06FAD8-582F-4015-BE10-6982BF3E18A1}" srcOrd="4" destOrd="0" presId="urn:microsoft.com/office/officeart/2005/8/layout/chevron1"/>
    <dgm:cxn modelId="{761D408D-B8C3-4D44-A04A-4ACF3024019F}" type="presParOf" srcId="{38A7BD5E-247D-420A-9877-680D60C629EE}" destId="{90E6ED50-D2EC-446C-A7FE-76020867D3D1}" srcOrd="5" destOrd="0" presId="urn:microsoft.com/office/officeart/2005/8/layout/chevron1"/>
    <dgm:cxn modelId="{BFED745B-2F28-464E-9840-1F0FCC0F3CF8}" type="presParOf" srcId="{38A7BD5E-247D-420A-9877-680D60C629EE}" destId="{E1AB1372-400E-45B6-B5B4-330E065FE0F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92A8C5-4738-4BA7-92C9-AADEE321D412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3E68412-3CAB-4002-8173-5ECD40F25A62}">
      <dgm:prSet phldrT="[Texto]"/>
      <dgm:spPr/>
      <dgm:t>
        <a:bodyPr/>
        <a:lstStyle/>
        <a:p>
          <a:pPr algn="ctr"/>
          <a:r>
            <a:rPr lang="pt-BR" dirty="0"/>
            <a:t>Estratégias Financeiras e Capacidades Diferenciadoras</a:t>
          </a:r>
        </a:p>
      </dgm:t>
    </dgm:pt>
    <dgm:pt modelId="{A12DB2C8-9532-46C3-86EF-9A363F5ACE7F}" type="parTrans" cxnId="{EEF8D1AD-19ED-46D0-88A6-AC990E69467F}">
      <dgm:prSet/>
      <dgm:spPr/>
      <dgm:t>
        <a:bodyPr/>
        <a:lstStyle/>
        <a:p>
          <a:endParaRPr lang="pt-BR"/>
        </a:p>
      </dgm:t>
    </dgm:pt>
    <dgm:pt modelId="{0800B580-8E68-4A2B-B58A-295F45407D87}" type="sibTrans" cxnId="{EEF8D1AD-19ED-46D0-88A6-AC990E69467F}">
      <dgm:prSet/>
      <dgm:spPr/>
      <dgm:t>
        <a:bodyPr/>
        <a:lstStyle/>
        <a:p>
          <a:endParaRPr lang="pt-BR"/>
        </a:p>
      </dgm:t>
    </dgm:pt>
    <dgm:pt modelId="{24049D0C-A91A-4D07-B997-94849C6136E1}">
      <dgm:prSet phldrT="[Texto]"/>
      <dgm:spPr/>
      <dgm:t>
        <a:bodyPr/>
        <a:lstStyle/>
        <a:p>
          <a:pPr algn="ctr"/>
          <a:r>
            <a:rPr lang="pt-BR" dirty="0"/>
            <a:t>Criação de Valor</a:t>
          </a:r>
        </a:p>
      </dgm:t>
    </dgm:pt>
    <dgm:pt modelId="{92B1DE35-816F-4601-A28B-78FB562FD822}" type="parTrans" cxnId="{0B553511-82B4-4ABB-A0A4-9CE22FCF5396}">
      <dgm:prSet/>
      <dgm:spPr/>
      <dgm:t>
        <a:bodyPr/>
        <a:lstStyle/>
        <a:p>
          <a:endParaRPr lang="pt-BR"/>
        </a:p>
      </dgm:t>
    </dgm:pt>
    <dgm:pt modelId="{117367E2-3FA2-4A41-B986-5ED6406C84A6}" type="sibTrans" cxnId="{0B553511-82B4-4ABB-A0A4-9CE22FCF5396}">
      <dgm:prSet/>
      <dgm:spPr/>
      <dgm:t>
        <a:bodyPr/>
        <a:lstStyle/>
        <a:p>
          <a:endParaRPr lang="pt-BR"/>
        </a:p>
      </dgm:t>
    </dgm:pt>
    <dgm:pt modelId="{F2BFBACE-7228-42E4-AEAA-251CD22084C6}">
      <dgm:prSet phldrT="[Texto]"/>
      <dgm:spPr/>
      <dgm:t>
        <a:bodyPr/>
        <a:lstStyle/>
        <a:p>
          <a:pPr algn="ctr"/>
          <a:r>
            <a:rPr lang="pt-BR" dirty="0"/>
            <a:t>Valor de Mercado-Riqueza</a:t>
          </a:r>
        </a:p>
      </dgm:t>
    </dgm:pt>
    <dgm:pt modelId="{B3AC058A-4B8C-4982-9F1A-267CF942AE22}" type="parTrans" cxnId="{457D8974-819F-4257-A4DD-35C6712C8BAF}">
      <dgm:prSet/>
      <dgm:spPr/>
      <dgm:t>
        <a:bodyPr/>
        <a:lstStyle/>
        <a:p>
          <a:endParaRPr lang="pt-BR"/>
        </a:p>
      </dgm:t>
    </dgm:pt>
    <dgm:pt modelId="{5CD16BFB-A51E-47E0-9FCB-31C66984D834}" type="sibTrans" cxnId="{457D8974-819F-4257-A4DD-35C6712C8BAF}">
      <dgm:prSet/>
      <dgm:spPr/>
      <dgm:t>
        <a:bodyPr/>
        <a:lstStyle/>
        <a:p>
          <a:endParaRPr lang="pt-BR"/>
        </a:p>
      </dgm:t>
    </dgm:pt>
    <dgm:pt modelId="{DD02CE86-F22D-4F1D-A26F-02D6E4F82E8A}" type="pres">
      <dgm:prSet presAssocID="{A392A8C5-4738-4BA7-92C9-AADEE321D412}" presName="outerComposite" presStyleCnt="0">
        <dgm:presLayoutVars>
          <dgm:chMax val="5"/>
          <dgm:dir/>
          <dgm:resizeHandles val="exact"/>
        </dgm:presLayoutVars>
      </dgm:prSet>
      <dgm:spPr/>
    </dgm:pt>
    <dgm:pt modelId="{F32AC8D0-A249-4D2C-AB5A-3BAC0633CFA2}" type="pres">
      <dgm:prSet presAssocID="{A392A8C5-4738-4BA7-92C9-AADEE321D412}" presName="dummyMaxCanvas" presStyleCnt="0">
        <dgm:presLayoutVars/>
      </dgm:prSet>
      <dgm:spPr/>
    </dgm:pt>
    <dgm:pt modelId="{B1E8AFD7-7796-47FC-BE17-12591FBFEDF9}" type="pres">
      <dgm:prSet presAssocID="{A392A8C5-4738-4BA7-92C9-AADEE321D412}" presName="ThreeNodes_1" presStyleLbl="node1" presStyleIdx="0" presStyleCnt="3">
        <dgm:presLayoutVars>
          <dgm:bulletEnabled val="1"/>
        </dgm:presLayoutVars>
      </dgm:prSet>
      <dgm:spPr/>
    </dgm:pt>
    <dgm:pt modelId="{F010283A-321A-4599-AE37-592979288611}" type="pres">
      <dgm:prSet presAssocID="{A392A8C5-4738-4BA7-92C9-AADEE321D412}" presName="ThreeNodes_2" presStyleLbl="node1" presStyleIdx="1" presStyleCnt="3">
        <dgm:presLayoutVars>
          <dgm:bulletEnabled val="1"/>
        </dgm:presLayoutVars>
      </dgm:prSet>
      <dgm:spPr/>
    </dgm:pt>
    <dgm:pt modelId="{93377598-FAD3-416D-BC4D-7C57A6A05036}" type="pres">
      <dgm:prSet presAssocID="{A392A8C5-4738-4BA7-92C9-AADEE321D412}" presName="ThreeNodes_3" presStyleLbl="node1" presStyleIdx="2" presStyleCnt="3">
        <dgm:presLayoutVars>
          <dgm:bulletEnabled val="1"/>
        </dgm:presLayoutVars>
      </dgm:prSet>
      <dgm:spPr/>
    </dgm:pt>
    <dgm:pt modelId="{08BA29F7-3AF5-413D-8FF6-B22A1BBA7EB8}" type="pres">
      <dgm:prSet presAssocID="{A392A8C5-4738-4BA7-92C9-AADEE321D412}" presName="ThreeConn_1-2" presStyleLbl="fgAccFollowNode1" presStyleIdx="0" presStyleCnt="2">
        <dgm:presLayoutVars>
          <dgm:bulletEnabled val="1"/>
        </dgm:presLayoutVars>
      </dgm:prSet>
      <dgm:spPr/>
    </dgm:pt>
    <dgm:pt modelId="{065B107F-C935-4AF2-8507-13CE7C1D0CFB}" type="pres">
      <dgm:prSet presAssocID="{A392A8C5-4738-4BA7-92C9-AADEE321D412}" presName="ThreeConn_2-3" presStyleLbl="fgAccFollowNode1" presStyleIdx="1" presStyleCnt="2">
        <dgm:presLayoutVars>
          <dgm:bulletEnabled val="1"/>
        </dgm:presLayoutVars>
      </dgm:prSet>
      <dgm:spPr/>
    </dgm:pt>
    <dgm:pt modelId="{7A48D249-B713-44A2-9B65-71470F2EEEF4}" type="pres">
      <dgm:prSet presAssocID="{A392A8C5-4738-4BA7-92C9-AADEE321D412}" presName="ThreeNodes_1_text" presStyleLbl="node1" presStyleIdx="2" presStyleCnt="3">
        <dgm:presLayoutVars>
          <dgm:bulletEnabled val="1"/>
        </dgm:presLayoutVars>
      </dgm:prSet>
      <dgm:spPr/>
    </dgm:pt>
    <dgm:pt modelId="{427A3561-E221-4F6C-BF48-081D14B7BF57}" type="pres">
      <dgm:prSet presAssocID="{A392A8C5-4738-4BA7-92C9-AADEE321D412}" presName="ThreeNodes_2_text" presStyleLbl="node1" presStyleIdx="2" presStyleCnt="3">
        <dgm:presLayoutVars>
          <dgm:bulletEnabled val="1"/>
        </dgm:presLayoutVars>
      </dgm:prSet>
      <dgm:spPr/>
    </dgm:pt>
    <dgm:pt modelId="{5D0314B9-470C-4A4B-B7EA-7F07CE801246}" type="pres">
      <dgm:prSet presAssocID="{A392A8C5-4738-4BA7-92C9-AADEE321D41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4091D05-6B05-4CA3-A496-19FE504F9744}" type="presOf" srcId="{53E68412-3CAB-4002-8173-5ECD40F25A62}" destId="{B1E8AFD7-7796-47FC-BE17-12591FBFEDF9}" srcOrd="0" destOrd="0" presId="urn:microsoft.com/office/officeart/2005/8/layout/vProcess5"/>
    <dgm:cxn modelId="{0B553511-82B4-4ABB-A0A4-9CE22FCF5396}" srcId="{A392A8C5-4738-4BA7-92C9-AADEE321D412}" destId="{24049D0C-A91A-4D07-B997-94849C6136E1}" srcOrd="1" destOrd="0" parTransId="{92B1DE35-816F-4601-A28B-78FB562FD822}" sibTransId="{117367E2-3FA2-4A41-B986-5ED6406C84A6}"/>
    <dgm:cxn modelId="{67472A1D-3251-4A9E-A6B5-39113300C308}" type="presOf" srcId="{53E68412-3CAB-4002-8173-5ECD40F25A62}" destId="{7A48D249-B713-44A2-9B65-71470F2EEEF4}" srcOrd="1" destOrd="0" presId="urn:microsoft.com/office/officeart/2005/8/layout/vProcess5"/>
    <dgm:cxn modelId="{9097BA25-3678-4A9D-AA32-1A3399DA8A1D}" type="presOf" srcId="{A392A8C5-4738-4BA7-92C9-AADEE321D412}" destId="{DD02CE86-F22D-4F1D-A26F-02D6E4F82E8A}" srcOrd="0" destOrd="0" presId="urn:microsoft.com/office/officeart/2005/8/layout/vProcess5"/>
    <dgm:cxn modelId="{55CD1F2C-DA44-432E-B5E5-80818DBDF9F8}" type="presOf" srcId="{0800B580-8E68-4A2B-B58A-295F45407D87}" destId="{08BA29F7-3AF5-413D-8FF6-B22A1BBA7EB8}" srcOrd="0" destOrd="0" presId="urn:microsoft.com/office/officeart/2005/8/layout/vProcess5"/>
    <dgm:cxn modelId="{932DDB32-DD7B-4D00-B7FF-A6CD6C261F3B}" type="presOf" srcId="{24049D0C-A91A-4D07-B997-94849C6136E1}" destId="{F010283A-321A-4599-AE37-592979288611}" srcOrd="0" destOrd="0" presId="urn:microsoft.com/office/officeart/2005/8/layout/vProcess5"/>
    <dgm:cxn modelId="{59FCED3A-1C59-45AB-A70F-69E7407BA11B}" type="presOf" srcId="{24049D0C-A91A-4D07-B997-94849C6136E1}" destId="{427A3561-E221-4F6C-BF48-081D14B7BF57}" srcOrd="1" destOrd="0" presId="urn:microsoft.com/office/officeart/2005/8/layout/vProcess5"/>
    <dgm:cxn modelId="{457D8974-819F-4257-A4DD-35C6712C8BAF}" srcId="{A392A8C5-4738-4BA7-92C9-AADEE321D412}" destId="{F2BFBACE-7228-42E4-AEAA-251CD22084C6}" srcOrd="2" destOrd="0" parTransId="{B3AC058A-4B8C-4982-9F1A-267CF942AE22}" sibTransId="{5CD16BFB-A51E-47E0-9FCB-31C66984D834}"/>
    <dgm:cxn modelId="{90C9E286-05A4-437B-A2C1-07B4103296B7}" type="presOf" srcId="{F2BFBACE-7228-42E4-AEAA-251CD22084C6}" destId="{93377598-FAD3-416D-BC4D-7C57A6A05036}" srcOrd="0" destOrd="0" presId="urn:microsoft.com/office/officeart/2005/8/layout/vProcess5"/>
    <dgm:cxn modelId="{0BF9C09F-F59D-463F-9B1C-558347EDC151}" type="presOf" srcId="{117367E2-3FA2-4A41-B986-5ED6406C84A6}" destId="{065B107F-C935-4AF2-8507-13CE7C1D0CFB}" srcOrd="0" destOrd="0" presId="urn:microsoft.com/office/officeart/2005/8/layout/vProcess5"/>
    <dgm:cxn modelId="{EEF8D1AD-19ED-46D0-88A6-AC990E69467F}" srcId="{A392A8C5-4738-4BA7-92C9-AADEE321D412}" destId="{53E68412-3CAB-4002-8173-5ECD40F25A62}" srcOrd="0" destOrd="0" parTransId="{A12DB2C8-9532-46C3-86EF-9A363F5ACE7F}" sibTransId="{0800B580-8E68-4A2B-B58A-295F45407D87}"/>
    <dgm:cxn modelId="{1B814FE0-A70B-4A1C-93A4-8521B5D67480}" type="presOf" srcId="{F2BFBACE-7228-42E4-AEAA-251CD22084C6}" destId="{5D0314B9-470C-4A4B-B7EA-7F07CE801246}" srcOrd="1" destOrd="0" presId="urn:microsoft.com/office/officeart/2005/8/layout/vProcess5"/>
    <dgm:cxn modelId="{383C2129-9615-40EB-ADC1-3C7B5091599D}" type="presParOf" srcId="{DD02CE86-F22D-4F1D-A26F-02D6E4F82E8A}" destId="{F32AC8D0-A249-4D2C-AB5A-3BAC0633CFA2}" srcOrd="0" destOrd="0" presId="urn:microsoft.com/office/officeart/2005/8/layout/vProcess5"/>
    <dgm:cxn modelId="{A41C3D38-FE47-4E41-83DC-AE8D8D6A6431}" type="presParOf" srcId="{DD02CE86-F22D-4F1D-A26F-02D6E4F82E8A}" destId="{B1E8AFD7-7796-47FC-BE17-12591FBFEDF9}" srcOrd="1" destOrd="0" presId="urn:microsoft.com/office/officeart/2005/8/layout/vProcess5"/>
    <dgm:cxn modelId="{A572078C-03C7-48CB-8311-E8465AD31AF7}" type="presParOf" srcId="{DD02CE86-F22D-4F1D-A26F-02D6E4F82E8A}" destId="{F010283A-321A-4599-AE37-592979288611}" srcOrd="2" destOrd="0" presId="urn:microsoft.com/office/officeart/2005/8/layout/vProcess5"/>
    <dgm:cxn modelId="{8BA42EAD-9D06-4E7F-BD18-4859C4BDED85}" type="presParOf" srcId="{DD02CE86-F22D-4F1D-A26F-02D6E4F82E8A}" destId="{93377598-FAD3-416D-BC4D-7C57A6A05036}" srcOrd="3" destOrd="0" presId="urn:microsoft.com/office/officeart/2005/8/layout/vProcess5"/>
    <dgm:cxn modelId="{11D32BB3-4E74-49F0-9433-51DA592688CB}" type="presParOf" srcId="{DD02CE86-F22D-4F1D-A26F-02D6E4F82E8A}" destId="{08BA29F7-3AF5-413D-8FF6-B22A1BBA7EB8}" srcOrd="4" destOrd="0" presId="urn:microsoft.com/office/officeart/2005/8/layout/vProcess5"/>
    <dgm:cxn modelId="{DB668C70-83F6-4DDE-B65E-BF9426801812}" type="presParOf" srcId="{DD02CE86-F22D-4F1D-A26F-02D6E4F82E8A}" destId="{065B107F-C935-4AF2-8507-13CE7C1D0CFB}" srcOrd="5" destOrd="0" presId="urn:microsoft.com/office/officeart/2005/8/layout/vProcess5"/>
    <dgm:cxn modelId="{E958494C-9205-4DF9-8545-8EDCB45DC3A6}" type="presParOf" srcId="{DD02CE86-F22D-4F1D-A26F-02D6E4F82E8A}" destId="{7A48D249-B713-44A2-9B65-71470F2EEEF4}" srcOrd="6" destOrd="0" presId="urn:microsoft.com/office/officeart/2005/8/layout/vProcess5"/>
    <dgm:cxn modelId="{6F98DBC2-87EC-486B-9A5E-DC655026B08C}" type="presParOf" srcId="{DD02CE86-F22D-4F1D-A26F-02D6E4F82E8A}" destId="{427A3561-E221-4F6C-BF48-081D14B7BF57}" srcOrd="7" destOrd="0" presId="urn:microsoft.com/office/officeart/2005/8/layout/vProcess5"/>
    <dgm:cxn modelId="{CBD08579-AAA0-495D-AB28-AB5F1118E3DE}" type="presParOf" srcId="{DD02CE86-F22D-4F1D-A26F-02D6E4F82E8A}" destId="{5D0314B9-470C-4A4B-B7EA-7F07CE80124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8372D-7BF3-42C6-BC39-1C2F68B49AC5}">
      <dsp:nvSpPr>
        <dsp:cNvPr id="0" name=""/>
        <dsp:cNvSpPr/>
      </dsp:nvSpPr>
      <dsp:spPr>
        <a:xfrm rot="5400000">
          <a:off x="5185214" y="-2171723"/>
          <a:ext cx="683651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Entender o negócio (</a:t>
          </a:r>
          <a:r>
            <a:rPr lang="pt-BR" sz="2000" i="1" kern="1200" dirty="0"/>
            <a:t>drivers</a:t>
          </a:r>
          <a:r>
            <a:rPr lang="pt-BR" sz="2000" kern="1200" dirty="0"/>
            <a:t> de valor)</a:t>
          </a:r>
        </a:p>
      </dsp:txBody>
      <dsp:txXfrm rot="-5400000">
        <a:off x="2926080" y="120784"/>
        <a:ext cx="5168547" cy="616905"/>
      </dsp:txXfrm>
    </dsp:sp>
    <dsp:sp modelId="{C151A3EF-3604-4271-9D46-86A5288F536F}">
      <dsp:nvSpPr>
        <dsp:cNvPr id="0" name=""/>
        <dsp:cNvSpPr/>
      </dsp:nvSpPr>
      <dsp:spPr>
        <a:xfrm>
          <a:off x="0" y="1954"/>
          <a:ext cx="2926080" cy="85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Etapa 1</a:t>
          </a:r>
        </a:p>
      </dsp:txBody>
      <dsp:txXfrm>
        <a:off x="41716" y="43670"/>
        <a:ext cx="2842648" cy="771132"/>
      </dsp:txXfrm>
    </dsp:sp>
    <dsp:sp modelId="{3D3E55AA-21E9-4137-8037-1506F2791802}">
      <dsp:nvSpPr>
        <dsp:cNvPr id="0" name=""/>
        <dsp:cNvSpPr/>
      </dsp:nvSpPr>
      <dsp:spPr>
        <a:xfrm rot="5400000">
          <a:off x="5185214" y="-1274430"/>
          <a:ext cx="683651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Projeções de variáveis-chave </a:t>
          </a:r>
        </a:p>
      </dsp:txBody>
      <dsp:txXfrm rot="-5400000">
        <a:off x="2926080" y="1018077"/>
        <a:ext cx="5168547" cy="616905"/>
      </dsp:txXfrm>
    </dsp:sp>
    <dsp:sp modelId="{35DC522F-F91D-4187-A1AC-204553A0ED34}">
      <dsp:nvSpPr>
        <dsp:cNvPr id="0" name=""/>
        <dsp:cNvSpPr/>
      </dsp:nvSpPr>
      <dsp:spPr>
        <a:xfrm>
          <a:off x="0" y="899247"/>
          <a:ext cx="2926080" cy="85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Etapa 2</a:t>
          </a:r>
        </a:p>
      </dsp:txBody>
      <dsp:txXfrm>
        <a:off x="41716" y="940963"/>
        <a:ext cx="2842648" cy="771132"/>
      </dsp:txXfrm>
    </dsp:sp>
    <dsp:sp modelId="{CD111F3B-6CC6-486A-94D8-5A4C3F8AA11E}">
      <dsp:nvSpPr>
        <dsp:cNvPr id="0" name=""/>
        <dsp:cNvSpPr/>
      </dsp:nvSpPr>
      <dsp:spPr>
        <a:xfrm rot="5400000">
          <a:off x="5185214" y="-377137"/>
          <a:ext cx="683651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Seleção do modelo de avaliação</a:t>
          </a:r>
        </a:p>
      </dsp:txBody>
      <dsp:txXfrm rot="-5400000">
        <a:off x="2926080" y="1915370"/>
        <a:ext cx="5168547" cy="616905"/>
      </dsp:txXfrm>
    </dsp:sp>
    <dsp:sp modelId="{42325CC4-B171-4718-857C-671C74B0B41E}">
      <dsp:nvSpPr>
        <dsp:cNvPr id="0" name=""/>
        <dsp:cNvSpPr/>
      </dsp:nvSpPr>
      <dsp:spPr>
        <a:xfrm>
          <a:off x="0" y="1796540"/>
          <a:ext cx="2926080" cy="85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Etapa 3</a:t>
          </a:r>
        </a:p>
      </dsp:txBody>
      <dsp:txXfrm>
        <a:off x="41716" y="1838256"/>
        <a:ext cx="2842648" cy="771132"/>
      </dsp:txXfrm>
    </dsp:sp>
    <dsp:sp modelId="{1BFD790F-2339-4EC6-86BE-7C38B43F2DB4}">
      <dsp:nvSpPr>
        <dsp:cNvPr id="0" name=""/>
        <dsp:cNvSpPr/>
      </dsp:nvSpPr>
      <dsp:spPr>
        <a:xfrm rot="5400000">
          <a:off x="5185214" y="520155"/>
          <a:ext cx="683651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Estimação do valor</a:t>
          </a:r>
        </a:p>
      </dsp:txBody>
      <dsp:txXfrm rot="-5400000">
        <a:off x="2926080" y="2812663"/>
        <a:ext cx="5168547" cy="616905"/>
      </dsp:txXfrm>
    </dsp:sp>
    <dsp:sp modelId="{1BB86CD9-3A59-443E-AE63-CC66A5E69656}">
      <dsp:nvSpPr>
        <dsp:cNvPr id="0" name=""/>
        <dsp:cNvSpPr/>
      </dsp:nvSpPr>
      <dsp:spPr>
        <a:xfrm>
          <a:off x="0" y="2693833"/>
          <a:ext cx="2926080" cy="85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Etapa 4</a:t>
          </a:r>
        </a:p>
      </dsp:txBody>
      <dsp:txXfrm>
        <a:off x="41716" y="2735549"/>
        <a:ext cx="2842648" cy="771132"/>
      </dsp:txXfrm>
    </dsp:sp>
    <dsp:sp modelId="{0C19EB74-D75F-4B81-A11F-13AC6C4A7E35}">
      <dsp:nvSpPr>
        <dsp:cNvPr id="0" name=""/>
        <dsp:cNvSpPr/>
      </dsp:nvSpPr>
      <dsp:spPr>
        <a:xfrm rot="5400000">
          <a:off x="5185214" y="1417448"/>
          <a:ext cx="683651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Recomendações do investimento- conclusões</a:t>
          </a:r>
        </a:p>
      </dsp:txBody>
      <dsp:txXfrm rot="-5400000">
        <a:off x="2926080" y="3709956"/>
        <a:ext cx="5168547" cy="616905"/>
      </dsp:txXfrm>
    </dsp:sp>
    <dsp:sp modelId="{0B3C39EB-F648-43B8-A2BB-9B01D9476EDD}">
      <dsp:nvSpPr>
        <dsp:cNvPr id="0" name=""/>
        <dsp:cNvSpPr/>
      </dsp:nvSpPr>
      <dsp:spPr>
        <a:xfrm>
          <a:off x="0" y="3591125"/>
          <a:ext cx="2926080" cy="85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Etapa 5</a:t>
          </a:r>
        </a:p>
      </dsp:txBody>
      <dsp:txXfrm>
        <a:off x="41716" y="3632841"/>
        <a:ext cx="2842648" cy="771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45325-29D8-4A6D-9203-D70B089E4CCD}">
      <dsp:nvSpPr>
        <dsp:cNvPr id="0" name=""/>
        <dsp:cNvSpPr/>
      </dsp:nvSpPr>
      <dsp:spPr>
        <a:xfrm rot="5400000">
          <a:off x="5790772" y="-2400766"/>
          <a:ext cx="826660" cy="58391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Crescimento da receita, margem-alvo e probabilidade de sobrevivência.</a:t>
          </a:r>
        </a:p>
      </dsp:txBody>
      <dsp:txXfrm rot="-5400000">
        <a:off x="3284525" y="145835"/>
        <a:ext cx="5798801" cy="745952"/>
      </dsp:txXfrm>
    </dsp:sp>
    <dsp:sp modelId="{E3066CCC-ED1F-496F-BB01-17B6ED8A058D}">
      <dsp:nvSpPr>
        <dsp:cNvPr id="0" name=""/>
        <dsp:cNvSpPr/>
      </dsp:nvSpPr>
      <dsp:spPr>
        <a:xfrm>
          <a:off x="0" y="2148"/>
          <a:ext cx="3284524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Empresas Jovens</a:t>
          </a:r>
        </a:p>
      </dsp:txBody>
      <dsp:txXfrm>
        <a:off x="50443" y="52591"/>
        <a:ext cx="3183638" cy="932439"/>
      </dsp:txXfrm>
    </dsp:sp>
    <dsp:sp modelId="{4AC9995C-08AE-45B0-8AD5-2C7E9402AEAF}">
      <dsp:nvSpPr>
        <dsp:cNvPr id="0" name=""/>
        <dsp:cNvSpPr/>
      </dsp:nvSpPr>
      <dsp:spPr>
        <a:xfrm rot="5400000">
          <a:off x="5790772" y="-1315774"/>
          <a:ext cx="826660" cy="58391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Níveis e qualidade dos investimentos, margens de lucratividade.</a:t>
          </a:r>
        </a:p>
      </dsp:txBody>
      <dsp:txXfrm rot="-5400000">
        <a:off x="3284525" y="1230827"/>
        <a:ext cx="5798801" cy="745952"/>
      </dsp:txXfrm>
    </dsp:sp>
    <dsp:sp modelId="{EAB1CF46-2A96-472E-81B4-48E698716DC8}">
      <dsp:nvSpPr>
        <dsp:cNvPr id="0" name=""/>
        <dsp:cNvSpPr/>
      </dsp:nvSpPr>
      <dsp:spPr>
        <a:xfrm>
          <a:off x="0" y="1087140"/>
          <a:ext cx="3284524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Empresas com crescimento acelerado</a:t>
          </a:r>
        </a:p>
      </dsp:txBody>
      <dsp:txXfrm>
        <a:off x="50443" y="1137583"/>
        <a:ext cx="3183638" cy="932439"/>
      </dsp:txXfrm>
    </dsp:sp>
    <dsp:sp modelId="{2529C8E6-F126-4027-BE11-B4DA4B6424C9}">
      <dsp:nvSpPr>
        <dsp:cNvPr id="0" name=""/>
        <dsp:cNvSpPr/>
      </dsp:nvSpPr>
      <dsp:spPr>
        <a:xfrm rot="5400000">
          <a:off x="5790772" y="-230782"/>
          <a:ext cx="826660" cy="58391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Endividamento, pagamento de dividendos.</a:t>
          </a:r>
        </a:p>
      </dsp:txBody>
      <dsp:txXfrm rot="-5400000">
        <a:off x="3284525" y="2315819"/>
        <a:ext cx="5798801" cy="745952"/>
      </dsp:txXfrm>
    </dsp:sp>
    <dsp:sp modelId="{797C3180-3AC6-4313-B237-72E30D5D53F0}">
      <dsp:nvSpPr>
        <dsp:cNvPr id="0" name=""/>
        <dsp:cNvSpPr/>
      </dsp:nvSpPr>
      <dsp:spPr>
        <a:xfrm>
          <a:off x="0" y="2172132"/>
          <a:ext cx="3284524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Empresas Maduras</a:t>
          </a:r>
        </a:p>
      </dsp:txBody>
      <dsp:txXfrm>
        <a:off x="50443" y="2222575"/>
        <a:ext cx="3183638" cy="932439"/>
      </dsp:txXfrm>
    </dsp:sp>
    <dsp:sp modelId="{9D55CC48-A7F7-41AB-BA47-47A27CDE8329}">
      <dsp:nvSpPr>
        <dsp:cNvPr id="0" name=""/>
        <dsp:cNvSpPr/>
      </dsp:nvSpPr>
      <dsp:spPr>
        <a:xfrm rot="5400000">
          <a:off x="5790772" y="854210"/>
          <a:ext cx="826660" cy="58391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Valor da empresa em continuidade, probabilidade de insolvência </a:t>
          </a:r>
        </a:p>
      </dsp:txBody>
      <dsp:txXfrm rot="-5400000">
        <a:off x="3284525" y="3400811"/>
        <a:ext cx="5798801" cy="745952"/>
      </dsp:txXfrm>
    </dsp:sp>
    <dsp:sp modelId="{FF34D0FE-AB9F-483B-BAC6-0652EE9FDA8D}">
      <dsp:nvSpPr>
        <dsp:cNvPr id="0" name=""/>
        <dsp:cNvSpPr/>
      </dsp:nvSpPr>
      <dsp:spPr>
        <a:xfrm>
          <a:off x="0" y="3257124"/>
          <a:ext cx="3284524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Empresas Decadentes</a:t>
          </a:r>
        </a:p>
      </dsp:txBody>
      <dsp:txXfrm>
        <a:off x="50443" y="3307567"/>
        <a:ext cx="3183638" cy="932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E9AA6-EA2D-42A1-A83C-869F4079A437}">
      <dsp:nvSpPr>
        <dsp:cNvPr id="0" name=""/>
        <dsp:cNvSpPr/>
      </dsp:nvSpPr>
      <dsp:spPr>
        <a:xfrm>
          <a:off x="4400109" y="1761080"/>
          <a:ext cx="1542565" cy="829177"/>
        </a:xfrm>
        <a:prstGeom prst="ellipse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Premissas</a:t>
          </a:r>
          <a:endParaRPr lang="en-GB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6012" y="1882510"/>
        <a:ext cx="1090759" cy="586317"/>
      </dsp:txXfrm>
    </dsp:sp>
    <dsp:sp modelId="{999E6C16-7618-4003-A3CC-153ACB574FBD}">
      <dsp:nvSpPr>
        <dsp:cNvPr id="0" name=""/>
        <dsp:cNvSpPr/>
      </dsp:nvSpPr>
      <dsp:spPr>
        <a:xfrm rot="16200000">
          <a:off x="4729911" y="1311206"/>
          <a:ext cx="882961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882961" y="839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9318" y="1297525"/>
        <a:ext cx="44148" cy="44148"/>
      </dsp:txXfrm>
    </dsp:sp>
    <dsp:sp modelId="{5C7D4CE6-1745-4506-B4FE-2CBC592D65BF}">
      <dsp:nvSpPr>
        <dsp:cNvPr id="0" name=""/>
        <dsp:cNvSpPr/>
      </dsp:nvSpPr>
      <dsp:spPr>
        <a:xfrm>
          <a:off x="4147765" y="138145"/>
          <a:ext cx="2047253" cy="739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Mercado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7578" y="246512"/>
        <a:ext cx="1447627" cy="523240"/>
      </dsp:txXfrm>
    </dsp:sp>
    <dsp:sp modelId="{EED4D542-84E2-4FEE-8347-AE659D70D71E}">
      <dsp:nvSpPr>
        <dsp:cNvPr id="0" name=""/>
        <dsp:cNvSpPr/>
      </dsp:nvSpPr>
      <dsp:spPr>
        <a:xfrm rot="19288489">
          <a:off x="5539234" y="1641276"/>
          <a:ext cx="585665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585665" y="839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7425" y="1635028"/>
        <a:ext cx="29283" cy="29283"/>
      </dsp:txXfrm>
    </dsp:sp>
    <dsp:sp modelId="{1797BAF4-6633-444F-B75B-3B9462B4FBC2}">
      <dsp:nvSpPr>
        <dsp:cNvPr id="0" name=""/>
        <dsp:cNvSpPr/>
      </dsp:nvSpPr>
      <dsp:spPr>
        <a:xfrm>
          <a:off x="5460685" y="760395"/>
          <a:ext cx="2047253" cy="739974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Contábeis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0498" y="868762"/>
        <a:ext cx="1447627" cy="523240"/>
      </dsp:txXfrm>
    </dsp:sp>
    <dsp:sp modelId="{78D0175F-A3F2-48E2-8B37-80F5FD5466E4}">
      <dsp:nvSpPr>
        <dsp:cNvPr id="0" name=""/>
        <dsp:cNvSpPr/>
      </dsp:nvSpPr>
      <dsp:spPr>
        <a:xfrm rot="18225">
          <a:off x="5942636" y="2171722"/>
          <a:ext cx="134957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134957" y="839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06740" y="2176741"/>
        <a:ext cx="6747" cy="6747"/>
      </dsp:txXfrm>
    </dsp:sp>
    <dsp:sp modelId="{53C116F9-C16E-44B1-AA69-E8C896FB1A50}">
      <dsp:nvSpPr>
        <dsp:cNvPr id="0" name=""/>
        <dsp:cNvSpPr/>
      </dsp:nvSpPr>
      <dsp:spPr>
        <a:xfrm>
          <a:off x="6077416" y="1816828"/>
          <a:ext cx="2392885" cy="739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Macroeconômicas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27846" y="1925195"/>
        <a:ext cx="1692025" cy="523240"/>
      </dsp:txXfrm>
    </dsp:sp>
    <dsp:sp modelId="{07D653DA-53C6-4D0C-913D-71EA4FA6F8DC}">
      <dsp:nvSpPr>
        <dsp:cNvPr id="0" name=""/>
        <dsp:cNvSpPr/>
      </dsp:nvSpPr>
      <dsp:spPr>
        <a:xfrm rot="2311510">
          <a:off x="5539234" y="2693274"/>
          <a:ext cx="585665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585665" y="839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7425" y="2687026"/>
        <a:ext cx="29283" cy="29283"/>
      </dsp:txXfrm>
    </dsp:sp>
    <dsp:sp modelId="{6237F52F-FEFF-485D-B49B-CCA1F0733A7E}">
      <dsp:nvSpPr>
        <dsp:cNvPr id="0" name=""/>
        <dsp:cNvSpPr/>
      </dsp:nvSpPr>
      <dsp:spPr>
        <a:xfrm>
          <a:off x="5460685" y="2850968"/>
          <a:ext cx="2047253" cy="7399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Assimetria de informações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0498" y="2959335"/>
        <a:ext cx="1447627" cy="523240"/>
      </dsp:txXfrm>
    </dsp:sp>
    <dsp:sp modelId="{FFAEC15F-0DA8-47CE-B82C-CF0743C1DE14}">
      <dsp:nvSpPr>
        <dsp:cNvPr id="0" name=""/>
        <dsp:cNvSpPr/>
      </dsp:nvSpPr>
      <dsp:spPr>
        <a:xfrm rot="5400000">
          <a:off x="4729911" y="3023344"/>
          <a:ext cx="882961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882961" y="839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9318" y="3009664"/>
        <a:ext cx="44148" cy="44148"/>
      </dsp:txXfrm>
    </dsp:sp>
    <dsp:sp modelId="{1597D842-AD65-4029-98C5-E246018C97A2}">
      <dsp:nvSpPr>
        <dsp:cNvPr id="0" name=""/>
        <dsp:cNvSpPr/>
      </dsp:nvSpPr>
      <dsp:spPr>
        <a:xfrm>
          <a:off x="4147765" y="3473218"/>
          <a:ext cx="2047253" cy="7399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Bases de dados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7578" y="3581585"/>
        <a:ext cx="1447627" cy="523240"/>
      </dsp:txXfrm>
    </dsp:sp>
    <dsp:sp modelId="{00A21C36-7579-4EE6-BD5B-4BF62621FCDD}">
      <dsp:nvSpPr>
        <dsp:cNvPr id="0" name=""/>
        <dsp:cNvSpPr/>
      </dsp:nvSpPr>
      <dsp:spPr>
        <a:xfrm rot="8506404">
          <a:off x="4223766" y="2687452"/>
          <a:ext cx="574458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574458" y="839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96634" y="2681484"/>
        <a:ext cx="28722" cy="28722"/>
      </dsp:txXfrm>
    </dsp:sp>
    <dsp:sp modelId="{D2FE55D6-A210-4946-998F-9CC172E54922}">
      <dsp:nvSpPr>
        <dsp:cNvPr id="0" name=""/>
        <dsp:cNvSpPr/>
      </dsp:nvSpPr>
      <dsp:spPr>
        <a:xfrm>
          <a:off x="2834811" y="2839861"/>
          <a:ext cx="2047253" cy="739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Econômico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4624" y="2948228"/>
        <a:ext cx="1447627" cy="523240"/>
      </dsp:txXfrm>
    </dsp:sp>
    <dsp:sp modelId="{0E44F422-A915-43C0-9197-8871C67241CB}">
      <dsp:nvSpPr>
        <dsp:cNvPr id="0" name=""/>
        <dsp:cNvSpPr/>
      </dsp:nvSpPr>
      <dsp:spPr>
        <a:xfrm rot="10819156">
          <a:off x="4192798" y="2162400"/>
          <a:ext cx="207353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207353" y="839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91291" y="2165609"/>
        <a:ext cx="10367" cy="10367"/>
      </dsp:txXfrm>
    </dsp:sp>
    <dsp:sp modelId="{422E2268-6937-4543-9B34-56D0B45D1E2F}">
      <dsp:nvSpPr>
        <dsp:cNvPr id="0" name=""/>
        <dsp:cNvSpPr/>
      </dsp:nvSpPr>
      <dsp:spPr>
        <a:xfrm>
          <a:off x="2145668" y="1794525"/>
          <a:ext cx="2047253" cy="739974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Moderna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Financeira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5481" y="1902892"/>
        <a:ext cx="1447627" cy="523240"/>
      </dsp:txXfrm>
    </dsp:sp>
    <dsp:sp modelId="{DC7B1AA8-E44B-4D5B-A7A7-80E4065D8E10}">
      <dsp:nvSpPr>
        <dsp:cNvPr id="0" name=""/>
        <dsp:cNvSpPr/>
      </dsp:nvSpPr>
      <dsp:spPr>
        <a:xfrm rot="13111511">
          <a:off x="4217883" y="1641276"/>
          <a:ext cx="585665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585665" y="839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96074" y="1635028"/>
        <a:ext cx="29283" cy="29283"/>
      </dsp:txXfrm>
    </dsp:sp>
    <dsp:sp modelId="{E11D4186-CDFF-4EA0-B921-94B1C8778122}">
      <dsp:nvSpPr>
        <dsp:cNvPr id="0" name=""/>
        <dsp:cNvSpPr/>
      </dsp:nvSpPr>
      <dsp:spPr>
        <a:xfrm>
          <a:off x="2834844" y="760395"/>
          <a:ext cx="2047253" cy="739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Choques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econômicos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4657" y="868762"/>
        <a:ext cx="1447627" cy="523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036A-0F65-449B-AE3B-C89677EE0825}">
      <dsp:nvSpPr>
        <dsp:cNvPr id="0" name=""/>
        <dsp:cNvSpPr/>
      </dsp:nvSpPr>
      <dsp:spPr>
        <a:xfrm>
          <a:off x="541347" y="1178"/>
          <a:ext cx="3739877" cy="1869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Fluxo de Caixa Livre da Firma</a:t>
          </a:r>
        </a:p>
      </dsp:txBody>
      <dsp:txXfrm>
        <a:off x="596116" y="55947"/>
        <a:ext cx="3630339" cy="1760400"/>
      </dsp:txXfrm>
    </dsp:sp>
    <dsp:sp modelId="{E790D95D-B2CA-4CFE-97CD-E9700206A200}">
      <dsp:nvSpPr>
        <dsp:cNvPr id="0" name=""/>
        <dsp:cNvSpPr/>
      </dsp:nvSpPr>
      <dsp:spPr>
        <a:xfrm>
          <a:off x="4281224" y="894311"/>
          <a:ext cx="149595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495950" y="4183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91801" y="898749"/>
        <a:ext cx="74797" cy="74797"/>
      </dsp:txXfrm>
    </dsp:sp>
    <dsp:sp modelId="{2E15ADBE-7703-48DF-9DA5-E3F811EF8680}">
      <dsp:nvSpPr>
        <dsp:cNvPr id="0" name=""/>
        <dsp:cNvSpPr/>
      </dsp:nvSpPr>
      <dsp:spPr>
        <a:xfrm>
          <a:off x="5777175" y="1178"/>
          <a:ext cx="3739877" cy="186993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Custo Médio Ponderado de Capital (WACC):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Capital Próprio e de Terceiros</a:t>
          </a:r>
        </a:p>
      </dsp:txBody>
      <dsp:txXfrm>
        <a:off x="5831944" y="55947"/>
        <a:ext cx="3630339" cy="1760400"/>
      </dsp:txXfrm>
    </dsp:sp>
    <dsp:sp modelId="{CF628CDD-3E91-42A7-8905-2B57B8C58CDA}">
      <dsp:nvSpPr>
        <dsp:cNvPr id="0" name=""/>
        <dsp:cNvSpPr/>
      </dsp:nvSpPr>
      <dsp:spPr>
        <a:xfrm>
          <a:off x="541347" y="2151607"/>
          <a:ext cx="3739877" cy="1869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Fluxo de Caixa Livre do Acionista</a:t>
          </a:r>
        </a:p>
      </dsp:txBody>
      <dsp:txXfrm>
        <a:off x="596116" y="2206376"/>
        <a:ext cx="3630339" cy="1760400"/>
      </dsp:txXfrm>
    </dsp:sp>
    <dsp:sp modelId="{68E8A601-CFD2-4560-B4F4-80175BFC70F4}">
      <dsp:nvSpPr>
        <dsp:cNvPr id="0" name=""/>
        <dsp:cNvSpPr/>
      </dsp:nvSpPr>
      <dsp:spPr>
        <a:xfrm>
          <a:off x="4281224" y="3044741"/>
          <a:ext cx="149595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495950" y="4183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91801" y="3049178"/>
        <a:ext cx="74797" cy="74797"/>
      </dsp:txXfrm>
    </dsp:sp>
    <dsp:sp modelId="{D7CF091D-ED84-43B8-A6EF-412C4925131F}">
      <dsp:nvSpPr>
        <dsp:cNvPr id="0" name=""/>
        <dsp:cNvSpPr/>
      </dsp:nvSpPr>
      <dsp:spPr>
        <a:xfrm>
          <a:off x="5777175" y="2151607"/>
          <a:ext cx="3739877" cy="186993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Custo de Capital Próprio</a:t>
          </a:r>
        </a:p>
      </dsp:txBody>
      <dsp:txXfrm>
        <a:off x="5831944" y="2206376"/>
        <a:ext cx="3630339" cy="1760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45383-F063-4815-81DF-DDD1F78C4C00}">
      <dsp:nvSpPr>
        <dsp:cNvPr id="0" name=""/>
        <dsp:cNvSpPr/>
      </dsp:nvSpPr>
      <dsp:spPr>
        <a:xfrm>
          <a:off x="4665" y="824554"/>
          <a:ext cx="2715964" cy="108638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Entender o Negócio</a:t>
          </a:r>
        </a:p>
      </dsp:txBody>
      <dsp:txXfrm>
        <a:off x="547858" y="824554"/>
        <a:ext cx="1629579" cy="1086385"/>
      </dsp:txXfrm>
    </dsp:sp>
    <dsp:sp modelId="{AAD7A61F-2E61-4235-B0E1-C19FEB91F7F9}">
      <dsp:nvSpPr>
        <dsp:cNvPr id="0" name=""/>
        <dsp:cNvSpPr/>
      </dsp:nvSpPr>
      <dsp:spPr>
        <a:xfrm>
          <a:off x="2449033" y="824554"/>
          <a:ext cx="2715964" cy="108638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Projeções de variáveis-chave</a:t>
          </a:r>
        </a:p>
      </dsp:txBody>
      <dsp:txXfrm>
        <a:off x="2992226" y="824554"/>
        <a:ext cx="1629579" cy="1086385"/>
      </dsp:txXfrm>
    </dsp:sp>
    <dsp:sp modelId="{3C06FAD8-582F-4015-BE10-6982BF3E18A1}">
      <dsp:nvSpPr>
        <dsp:cNvPr id="0" name=""/>
        <dsp:cNvSpPr/>
      </dsp:nvSpPr>
      <dsp:spPr>
        <a:xfrm>
          <a:off x="4893401" y="824554"/>
          <a:ext cx="2715964" cy="108638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Seleção do modelo de avaliação</a:t>
          </a:r>
        </a:p>
      </dsp:txBody>
      <dsp:txXfrm>
        <a:off x="5436594" y="824554"/>
        <a:ext cx="1629579" cy="1086385"/>
      </dsp:txXfrm>
    </dsp:sp>
    <dsp:sp modelId="{E1AB1372-400E-45B6-B5B4-330E065FE0F1}">
      <dsp:nvSpPr>
        <dsp:cNvPr id="0" name=""/>
        <dsp:cNvSpPr/>
      </dsp:nvSpPr>
      <dsp:spPr>
        <a:xfrm>
          <a:off x="7337769" y="824554"/>
          <a:ext cx="2715964" cy="108638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Estimação do Valor</a:t>
          </a:r>
        </a:p>
      </dsp:txBody>
      <dsp:txXfrm>
        <a:off x="7880962" y="824554"/>
        <a:ext cx="1629579" cy="10863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8AFD7-7796-47FC-BE17-12591FBFEDF9}">
      <dsp:nvSpPr>
        <dsp:cNvPr id="0" name=""/>
        <dsp:cNvSpPr/>
      </dsp:nvSpPr>
      <dsp:spPr>
        <a:xfrm>
          <a:off x="0" y="0"/>
          <a:ext cx="6908800" cy="1252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Estratégias Financeiras e Capacidades Diferenciadoras</a:t>
          </a:r>
        </a:p>
      </dsp:txBody>
      <dsp:txXfrm>
        <a:off x="36691" y="36691"/>
        <a:ext cx="5557021" cy="1179333"/>
      </dsp:txXfrm>
    </dsp:sp>
    <dsp:sp modelId="{F010283A-321A-4599-AE37-592979288611}">
      <dsp:nvSpPr>
        <dsp:cNvPr id="0" name=""/>
        <dsp:cNvSpPr/>
      </dsp:nvSpPr>
      <dsp:spPr>
        <a:xfrm>
          <a:off x="609599" y="1461501"/>
          <a:ext cx="6908800" cy="1252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Criação de Valor</a:t>
          </a:r>
        </a:p>
      </dsp:txBody>
      <dsp:txXfrm>
        <a:off x="646290" y="1498192"/>
        <a:ext cx="5411552" cy="1179333"/>
      </dsp:txXfrm>
    </dsp:sp>
    <dsp:sp modelId="{93377598-FAD3-416D-BC4D-7C57A6A05036}">
      <dsp:nvSpPr>
        <dsp:cNvPr id="0" name=""/>
        <dsp:cNvSpPr/>
      </dsp:nvSpPr>
      <dsp:spPr>
        <a:xfrm>
          <a:off x="1219199" y="2923002"/>
          <a:ext cx="6908800" cy="1252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Valor de Mercado-Riqueza</a:t>
          </a:r>
        </a:p>
      </dsp:txBody>
      <dsp:txXfrm>
        <a:off x="1255890" y="2959693"/>
        <a:ext cx="5411552" cy="1179333"/>
      </dsp:txXfrm>
    </dsp:sp>
    <dsp:sp modelId="{08BA29F7-3AF5-413D-8FF6-B22A1BBA7EB8}">
      <dsp:nvSpPr>
        <dsp:cNvPr id="0" name=""/>
        <dsp:cNvSpPr/>
      </dsp:nvSpPr>
      <dsp:spPr>
        <a:xfrm>
          <a:off x="6094534" y="949975"/>
          <a:ext cx="814265" cy="8142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277744" y="949975"/>
        <a:ext cx="447845" cy="612734"/>
      </dsp:txXfrm>
    </dsp:sp>
    <dsp:sp modelId="{065B107F-C935-4AF2-8507-13CE7C1D0CFB}">
      <dsp:nvSpPr>
        <dsp:cNvPr id="0" name=""/>
        <dsp:cNvSpPr/>
      </dsp:nvSpPr>
      <dsp:spPr>
        <a:xfrm>
          <a:off x="6704134" y="2403125"/>
          <a:ext cx="814265" cy="81426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887344" y="2403125"/>
        <a:ext cx="447845" cy="61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4011D-DBB1-4FAA-8BFB-D236ED6945B6}" type="datetimeFigureOut">
              <a:rPr lang="pt-BR" smtClean="0"/>
              <a:t>30/11/2022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D27F-A80B-4B8F-A34C-C0ACF3B63F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642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C9F3B3D0-FCFD-4680-A05D-F3268472B20A}" type="datetimeFigureOut">
              <a:rPr lang="pt-BR" smtClean="0"/>
              <a:t>30/11/2022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813866"/>
            <a:ext cx="5501640" cy="393861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0821480F-040B-48DA-959A-6F3DDF607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9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1480F-040B-48DA-959A-6F3DDF6077C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2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t>30/11/2022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26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t>30/11/2022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14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t>30/11/2022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2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t>30/11/2022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0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t>30/11/2022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25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t>30/11/2022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13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t>30/11/2022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08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t>30/11/2022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69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t>30/11/2022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76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t>30/11/2022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79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t>30/11/2022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7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t>30/11/2022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3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Avaliação de Empresas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2279717"/>
          </a:xfrm>
        </p:spPr>
        <p:txBody>
          <a:bodyPr>
            <a:normAutofit/>
          </a:bodyPr>
          <a:lstStyle/>
          <a:p>
            <a:r>
              <a:rPr lang="pt-BR" dirty="0"/>
              <a:t>                                                   Prof. Dr. Bruno </a:t>
            </a:r>
            <a:r>
              <a:rPr lang="pt-BR" dirty="0" err="1"/>
              <a:t>Figlioli</a:t>
            </a:r>
            <a:endParaRPr lang="pt-BR" dirty="0"/>
          </a:p>
          <a:p>
            <a:pPr algn="ctr"/>
            <a:endParaRPr lang="pt-BR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Ribeirão Preto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2022</a:t>
            </a:r>
          </a:p>
        </p:txBody>
      </p:sp>
      <p:pic>
        <p:nvPicPr>
          <p:cNvPr id="1026" name="Picture 2" descr="FEA-RP/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11" y="360363"/>
            <a:ext cx="7654822" cy="10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8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312237"/>
            <a:ext cx="10058400" cy="878716"/>
          </a:xfrm>
        </p:spPr>
        <p:txBody>
          <a:bodyPr>
            <a:normAutofit/>
          </a:bodyPr>
          <a:lstStyle/>
          <a:p>
            <a:r>
              <a:rPr lang="pt-BR" sz="3800" dirty="0"/>
              <a:t>Premissas Macroeconômicas: Laudos de Avaliação</a:t>
            </a:r>
          </a:p>
        </p:txBody>
      </p:sp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76" y="1120462"/>
            <a:ext cx="10057203" cy="53833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822110" y="6488668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Lima et al. (2017, p. 69)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6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Fontes de Informações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69701" y="1845732"/>
            <a:ext cx="10689465" cy="4374763"/>
          </a:xfrm>
        </p:spPr>
        <p:txBody>
          <a:bodyPr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</a:t>
            </a:r>
            <a:r>
              <a:rPr lang="pt-BR" sz="7400" dirty="0"/>
              <a:t>Informação Contábil: não inclui o custo de capital do acionista;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400" dirty="0"/>
              <a:t> Valores de mercado: oferta e demanda;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400" dirty="0"/>
              <a:t> Analistas de investimentos: recomendações de compra versus recomendações de venda;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400" dirty="0"/>
              <a:t> Mercados de economias desenvolvidas: risco país;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400" dirty="0"/>
              <a:t> Empresas de </a:t>
            </a:r>
            <a:r>
              <a:rPr lang="pt-BR" sz="7400" i="1" dirty="0"/>
              <a:t>rating</a:t>
            </a:r>
            <a:r>
              <a:rPr lang="pt-BR" sz="7400" dirty="0"/>
              <a:t> de crédito.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400" dirty="0"/>
              <a:t>Sites Eletrônicos: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7400" dirty="0"/>
              <a:t>Prof. </a:t>
            </a:r>
            <a:r>
              <a:rPr lang="pt-BR" sz="7400" dirty="0" err="1"/>
              <a:t>Aswath</a:t>
            </a:r>
            <a:r>
              <a:rPr lang="pt-BR" sz="7400" dirty="0"/>
              <a:t> </a:t>
            </a:r>
            <a:r>
              <a:rPr lang="pt-BR" sz="7400" dirty="0" err="1"/>
              <a:t>Damodaran</a:t>
            </a:r>
            <a:r>
              <a:rPr lang="pt-BR" sz="7400" dirty="0"/>
              <a:t> – Stern </a:t>
            </a:r>
            <a:r>
              <a:rPr lang="pt-BR" sz="7400" dirty="0" err="1"/>
              <a:t>Scholl</a:t>
            </a:r>
            <a:r>
              <a:rPr lang="pt-BR" sz="7400" dirty="0"/>
              <a:t> </a:t>
            </a:r>
            <a:r>
              <a:rPr lang="pt-BR" sz="7400" dirty="0" err="1"/>
              <a:t>of</a:t>
            </a:r>
            <a:r>
              <a:rPr lang="pt-BR" sz="7400" dirty="0"/>
              <a:t> Business </a:t>
            </a:r>
            <a:r>
              <a:rPr lang="pt-BR" sz="7400" dirty="0" err="1"/>
              <a:t>at</a:t>
            </a:r>
            <a:r>
              <a:rPr lang="pt-BR" sz="7400" dirty="0"/>
              <a:t> New York </a:t>
            </a:r>
            <a:r>
              <a:rPr lang="pt-BR" sz="7400" dirty="0" err="1"/>
              <a:t>University</a:t>
            </a:r>
            <a:endParaRPr lang="pt-BR" sz="7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pt-BR" sz="7400" dirty="0"/>
              <a:t>http://pages.stern.nyu.edu/~adamodar/</a:t>
            </a:r>
          </a:p>
          <a:p>
            <a:pPr lvl="2">
              <a:buFont typeface="Arial" panose="020B0604020202020204" pitchFamily="34" charset="0"/>
              <a:buChar char="•"/>
            </a:pPr>
            <a:endParaRPr lang="pt-BR" sz="4500" dirty="0"/>
          </a:p>
          <a:p>
            <a:pPr marL="0" indent="0">
              <a:buNone/>
            </a:pPr>
            <a:r>
              <a:rPr lang="pt-BR" dirty="0"/>
              <a:t>		</a:t>
            </a:r>
            <a:endParaRPr lang="pt-BR" sz="9000" dirty="0"/>
          </a:p>
          <a:p>
            <a:r>
              <a:rPr lang="pt-BR" sz="1200" dirty="0">
                <a:solidFill>
                  <a:schemeClr val="bg1"/>
                </a:solidFill>
              </a:rPr>
              <a:t>Fonte: Lima et al. (2017)</a:t>
            </a:r>
            <a:endParaRPr lang="en-GB" sz="1200" dirty="0">
              <a:solidFill>
                <a:schemeClr val="bg1"/>
              </a:solidFill>
            </a:endParaRPr>
          </a:p>
          <a:p>
            <a:endParaRPr lang="pt-BR" sz="1200" dirty="0"/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1987" y="6377337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Pinto et al. (2007) e </a:t>
            </a:r>
            <a:r>
              <a:rPr lang="pt-BR" dirty="0" err="1">
                <a:solidFill>
                  <a:schemeClr val="bg1"/>
                </a:solidFill>
              </a:rPr>
              <a:t>Damodaran</a:t>
            </a:r>
            <a:r>
              <a:rPr lang="pt-BR" dirty="0">
                <a:solidFill>
                  <a:schemeClr val="bg1"/>
                </a:solidFill>
              </a:rPr>
              <a:t> (2012)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51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Seleção do Modelo de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Fluxo de Caixa Descontado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Para a Firma (FCDF)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Para o acionista (FCDA)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Avaliação relativa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Modelos de lucros residuais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Opções reais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Valor de liquidação: abandono do pressuposto de continuidade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1987" y="6377337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Assaf Neto (2014) e </a:t>
            </a:r>
            <a:r>
              <a:rPr lang="pt-BR" dirty="0" err="1">
                <a:solidFill>
                  <a:schemeClr val="bg1"/>
                </a:solidFill>
              </a:rPr>
              <a:t>Damodaran</a:t>
            </a:r>
            <a:r>
              <a:rPr lang="pt-BR" dirty="0">
                <a:solidFill>
                  <a:schemeClr val="bg1"/>
                </a:solidFill>
              </a:rPr>
              <a:t> (2012)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61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Fluxo de Caixa Descontado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77911876"/>
              </p:ext>
            </p:extLst>
          </p:nvPr>
        </p:nvGraphicFramePr>
        <p:xfrm>
          <a:off x="2032000" y="3185237"/>
          <a:ext cx="8128000" cy="262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91891"/>
              </p:ext>
            </p:extLst>
          </p:nvPr>
        </p:nvGraphicFramePr>
        <p:xfrm>
          <a:off x="2577817" y="1850123"/>
          <a:ext cx="6709893" cy="3941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Resultado Operacional Líquido </a:t>
                      </a:r>
                      <a:r>
                        <a:rPr lang="pt-BR" sz="220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Nopat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(+) Depreciação e Amortização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(=) Fluxo de Caixa Operacional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(-) </a:t>
                      </a:r>
                      <a:r>
                        <a:rPr lang="pt-BR" sz="22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Capex</a:t>
                      </a:r>
                      <a:r>
                        <a:rPr lang="pt-BR" sz="2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Capital </a:t>
                      </a:r>
                      <a:r>
                        <a:rPr lang="pt-BR" sz="22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Expenditures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(+/-) Variação do Investimento em giro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(=) Fluxo de Caixa Disponível da Empresa- FCDE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(-) Despesas financeiras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(+) Benefício Fiscal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(-) Amortização de dívidas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(+) Novas dívidas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32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pt-BR" sz="22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(=) Fluxo de Caixa Disponível do Acionista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017024" y="5847483"/>
            <a:ext cx="99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está sendo avaliado são ativos que irão gerar fluxos de caixa futuros (atividade da empresa</a:t>
            </a:r>
            <a:r>
              <a:rPr lang="pt-BR" b="1" dirty="0"/>
              <a:t>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21987" y="6377337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Assaf Neto (2014)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048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Períodos de Projeções (Explícitos)</a:t>
            </a:r>
            <a:endParaRPr lang="pt-BR" dirty="0"/>
          </a:p>
        </p:txBody>
      </p:sp>
      <p:graphicFrame>
        <p:nvGraphicFramePr>
          <p:cNvPr id="4" name="Chart 1"/>
          <p:cNvGraphicFramePr/>
          <p:nvPr>
            <p:extLst>
              <p:ext uri="{D42A27DB-BD31-4B8C-83A1-F6EECF244321}">
                <p14:modId xmlns:p14="http://schemas.microsoft.com/office/powerpoint/2010/main" val="2616978267"/>
              </p:ext>
            </p:extLst>
          </p:nvPr>
        </p:nvGraphicFramePr>
        <p:xfrm>
          <a:off x="1097280" y="1862291"/>
          <a:ext cx="9053848" cy="431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808353" y="6383435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Lima et al. (2017, p. 65)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3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Taxas de Crescimento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400" dirty="0"/>
                  <a:t>Consideração do Spread do Acionista (ROE-KE)</a:t>
                </a:r>
              </a:p>
              <a:p>
                <a:endParaRPr lang="pt-BR" sz="2400" dirty="0"/>
              </a:p>
              <a:p>
                <a:pPr algn="ctr"/>
                <a:r>
                  <a:rPr lang="pt-BR" sz="2600" dirty="0"/>
                  <a:t>Modelo de Gordon</a:t>
                </a:r>
              </a:p>
              <a:p>
                <a:pPr algn="ctr"/>
                <a:endParaRPr lang="pt-BR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4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pt-BR" sz="2400" dirty="0"/>
              </a:p>
              <a:p>
                <a:pPr algn="ctr"/>
                <a:endParaRPr lang="pt-BR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pt-BR" sz="240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𝑟𝑒𝑖𝑛𝑣𝑒𝑠𝑡𝑖𝑚𝑒𝑛𝑡𝑜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𝑅𝑂𝐸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Myron J. Gor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56" y="569137"/>
            <a:ext cx="2095500" cy="216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678715" y="2578077"/>
            <a:ext cx="1944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Prof.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Myron J. Gordon</a:t>
            </a:r>
          </a:p>
          <a:p>
            <a:pPr algn="ctr"/>
            <a:r>
              <a:rPr lang="pt-BR" sz="1400" i="1" dirty="0">
                <a:solidFill>
                  <a:srgbClr val="000000"/>
                </a:solidFill>
                <a:latin typeface="Arial" panose="020B0604020202020204" pitchFamily="34" charset="0"/>
              </a:rPr>
              <a:t>1920-2010</a:t>
            </a:r>
            <a:endParaRPr lang="en-GB" sz="1400" i="1" dirty="0"/>
          </a:p>
        </p:txBody>
      </p:sp>
      <p:pic>
        <p:nvPicPr>
          <p:cNvPr id="2052" name="Picture 4" descr="Professor Emeritus Eli Shapi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65" y="3296594"/>
            <a:ext cx="1918010" cy="1918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9828649" y="5110237"/>
            <a:ext cx="1479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Prof.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Eli Shapiro</a:t>
            </a:r>
          </a:p>
          <a:p>
            <a:pPr algn="ctr"/>
            <a:r>
              <a:rPr lang="pt-BR" sz="1400" i="1" dirty="0">
                <a:solidFill>
                  <a:srgbClr val="000000"/>
                </a:solidFill>
                <a:latin typeface="Arial" panose="020B0604020202020204" pitchFamily="34" charset="0"/>
              </a:rPr>
              <a:t>1916-2010</a:t>
            </a:r>
            <a:endParaRPr lang="en-GB" sz="14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08353" y="6396314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Gordon e Shapiro (1956)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81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BD48C-A6B9-993A-59E0-7F18F4DA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Gordon- Exemplo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0C16B0-2527-E1BD-510B-AF772E41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168E91-3D8D-5729-D20C-3D6C0904728F}"/>
              </a:ext>
            </a:extLst>
          </p:cNvPr>
          <p:cNvSpPr txBox="1"/>
          <p:nvPr/>
        </p:nvSpPr>
        <p:spPr>
          <a:xfrm>
            <a:off x="1530219" y="2204691"/>
            <a:ext cx="9682263" cy="295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anos recentes, o banco Mundial S.A. vem ganhando participação de mercado de forma consistente. No ano fiscal mais recente, a empresa pagou $ 2,82 em dividendos por ação (DPA) sobre lucros por ação (LPA) de $ 4,70. Presume-se que a empresa manterá o retorno sobre o patrimônio líquido de 12% ao ano. Admitindo um beta de 1,6 para a empresa, taxa livre de risco de 4,5% e prêmio pelo risco de mercado de 4%, estime o valor da ação do banco Mundial.</a:t>
            </a:r>
            <a:endParaRPr lang="pt-B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9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Custo de Capital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24721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69716" y="6396313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Assaf Neto (2014)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48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Custo de capital de Terceiros (Ki)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/>
              <a:t>Custo da dívida= (</a:t>
            </a:r>
            <a:r>
              <a:rPr lang="pt-BR" dirty="0" err="1"/>
              <a:t>Risk</a:t>
            </a:r>
            <a:r>
              <a:rPr lang="pt-BR" dirty="0"/>
              <a:t> </a:t>
            </a:r>
            <a:r>
              <a:rPr lang="pt-BR" dirty="0" err="1"/>
              <a:t>free</a:t>
            </a:r>
            <a:r>
              <a:rPr lang="pt-BR" dirty="0"/>
              <a:t> + Spread Empresa). (1-IR)</a:t>
            </a:r>
          </a:p>
          <a:p>
            <a:r>
              <a:rPr lang="pt-BR" dirty="0"/>
              <a:t>Onde: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Spread Empresa: risco percebido do pagamento do principal da dívida e dos juros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(1-IR): benefício fiscal</a:t>
            </a:r>
          </a:p>
          <a:p>
            <a:endParaRPr lang="pt-BR" dirty="0"/>
          </a:p>
          <a:p>
            <a:r>
              <a:rPr lang="pt-BR" dirty="0"/>
              <a:t>Fonte de Informações:</a:t>
            </a:r>
          </a:p>
          <a:p>
            <a:r>
              <a:rPr lang="pt-BR" dirty="0"/>
              <a:t>Demonstrativos contábeis;</a:t>
            </a:r>
          </a:p>
          <a:p>
            <a:r>
              <a:rPr lang="pt-BR" dirty="0"/>
              <a:t>Agências de classificação de riscos.</a:t>
            </a:r>
          </a:p>
          <a:p>
            <a:endParaRPr lang="pt-BR" dirty="0"/>
          </a:p>
          <a:p>
            <a:endParaRPr lang="pt-BR" dirty="0"/>
          </a:p>
          <a:p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08353" y="6396314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Assaf Neto (2014)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059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 de Capital Próprio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56885"/>
                <a:ext cx="10058400" cy="4023360"/>
              </a:xfrm>
            </p:spPr>
            <p:txBody>
              <a:bodyPr/>
              <a:lstStyle/>
              <a:p>
                <a:r>
                  <a:rPr lang="pt-BR" dirty="0"/>
                  <a:t>Definição: Medida implícita das expectativas de retornos dos recursos investidos no capital próprio da empresa.</a:t>
                </a:r>
              </a:p>
              <a:p>
                <a:r>
                  <a:rPr lang="pt-BR" sz="2400" dirty="0"/>
                  <a:t>                                         Capital </a:t>
                </a:r>
                <a:r>
                  <a:rPr lang="pt-BR" sz="2400" dirty="0" err="1"/>
                  <a:t>Asset</a:t>
                </a:r>
                <a:r>
                  <a:rPr lang="pt-BR" sz="2400" dirty="0"/>
                  <a:t> </a:t>
                </a:r>
                <a:r>
                  <a:rPr lang="pt-BR" sz="2400" dirty="0" err="1"/>
                  <a:t>Pricing</a:t>
                </a:r>
                <a:r>
                  <a:rPr lang="pt-BR" sz="2400" dirty="0"/>
                  <a:t> </a:t>
                </a:r>
                <a:r>
                  <a:rPr lang="pt-BR" sz="2400" dirty="0" err="1"/>
                  <a:t>Model</a:t>
                </a:r>
                <a:r>
                  <a:rPr lang="pt-BR" sz="2400" dirty="0"/>
                  <a:t> (CAPM)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sz="240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pt-BR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240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t-BR" sz="24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pt-BR" sz="24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pt-BR" sz="2400" dirty="0"/>
              </a:p>
              <a:p>
                <a:pPr marL="0" indent="0" algn="ctr">
                  <a:buNone/>
                </a:pPr>
                <a:endParaRPr lang="pt-BR" sz="2400" dirty="0"/>
              </a:p>
              <a:p>
                <a:pPr marL="0" indent="0" algn="ctr">
                  <a:buNone/>
                </a:pPr>
                <a:r>
                  <a:rPr lang="pt-BR" sz="2400" dirty="0"/>
                  <a:t>Regressão:</a:t>
                </a:r>
              </a:p>
              <a:p>
                <a:pPr algn="ctr"/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pt-BR" sz="240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240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240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2400" dirty="0" smtClean="0">
                        <a:latin typeface="Cambria Math" panose="02040503050406030204" pitchFamily="18" charset="0"/>
                      </a:rPr>
                      <m:t>)+</m:t>
                    </m:r>
                  </m:oMath>
                </a14:m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pt-BR" sz="24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56885"/>
                <a:ext cx="10058400" cy="4023360"/>
              </a:xfrm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581" y="3813716"/>
            <a:ext cx="2048490" cy="202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7"/>
          <p:cNvSpPr/>
          <p:nvPr/>
        </p:nvSpPr>
        <p:spPr>
          <a:xfrm>
            <a:off x="9433137" y="5701153"/>
            <a:ext cx="19463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Prof.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William Sharpe</a:t>
            </a:r>
          </a:p>
          <a:p>
            <a:pPr algn="ctr"/>
            <a:r>
              <a:rPr lang="pt-BR" sz="1400" i="1" dirty="0">
                <a:solidFill>
                  <a:srgbClr val="000000"/>
                </a:solidFill>
                <a:latin typeface="Arial" panose="020B0604020202020204" pitchFamily="34" charset="0"/>
              </a:rPr>
              <a:t>1920-2010</a:t>
            </a:r>
          </a:p>
          <a:p>
            <a:pPr algn="ctr"/>
            <a:r>
              <a:rPr lang="pt-BR" sz="1400" i="1" dirty="0">
                <a:solidFill>
                  <a:srgbClr val="000000"/>
                </a:solidFill>
                <a:latin typeface="Arial" panose="020B0604020202020204" pitchFamily="34" charset="0"/>
              </a:rPr>
              <a:t>Nobel Economia 1990</a:t>
            </a:r>
            <a:endParaRPr lang="en-GB" sz="14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08353" y="6409193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Sharpe (1964)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49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 da aula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Conceito de Avaliação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O Processo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Modelos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Divulgação dos resultados</a:t>
            </a:r>
            <a:endParaRPr lang="en-GB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6532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Risco Sistemático e Risco Diversificável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12" y="1986712"/>
            <a:ext cx="7114480" cy="394981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08353" y="5978092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08353" y="6434951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Assaf Neto (2014)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75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Coeficiente Beta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800" dirty="0"/>
                  <a:t>Formulação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pt-BR" sz="28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smtClean="0">
                                <a:latin typeface="Cambria Math" panose="02040503050406030204" pitchFamily="18" charset="0"/>
                              </a:rPr>
                              <m:t>𝐶𝑜𝑣𝑎𝑟𝑖</m:t>
                            </m:r>
                            <m:r>
                              <a:rPr lang="pt-BR" sz="2800" smtClean="0">
                                <a:latin typeface="Cambria Math" panose="02040503050406030204" pitchFamily="18" charset="0"/>
                              </a:rPr>
                              <m:t>â</m:t>
                            </m:r>
                            <m:r>
                              <a:rPr lang="pt-BR" sz="2800" smtClean="0">
                                <a:latin typeface="Cambria Math" panose="02040503050406030204" pitchFamily="18" charset="0"/>
                              </a:rPr>
                              <m:t>𝑛𝑐𝑖𝑎</m:t>
                            </m:r>
                          </m:e>
                          <m:sub>
                            <m:r>
                              <a:rPr lang="pt-BR" sz="280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sz="28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80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smtClean="0">
                                <a:latin typeface="Cambria Math" panose="02040503050406030204" pitchFamily="18" charset="0"/>
                              </a:rPr>
                              <m:t>𝑉𝐴𝑅</m:t>
                            </m:r>
                          </m:e>
                          <m:sub>
                            <m:r>
                              <a:rPr lang="pt-BR" sz="280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</m:oMath>
                </a14:m>
                <a:endParaRPr lang="pt-BR" sz="2800" dirty="0"/>
              </a:p>
              <a:p>
                <a:endParaRPr lang="pt-BR" sz="2800" dirty="0"/>
              </a:p>
              <a:p>
                <a:r>
                  <a:rPr lang="pt-BR" sz="2800" dirty="0"/>
                  <a:t>Beta &gt;1 ativos mais arriscados que a carteira de mercado</a:t>
                </a:r>
              </a:p>
              <a:p>
                <a:r>
                  <a:rPr lang="pt-BR" sz="2800" dirty="0"/>
                  <a:t>Beta =1 ativos de risco igual a carteira de mercado</a:t>
                </a:r>
              </a:p>
              <a:p>
                <a:r>
                  <a:rPr lang="pt-BR" sz="2800" dirty="0"/>
                  <a:t>Beta&lt;1 ativos menos arriscados que a carteira de mercado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1808353" y="6370556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Assaf Neto (2014)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2020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Outros Fatores de Risco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 Porte das Empresas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Índice Patrimônio Líquido/Preço da Ação (Book </a:t>
                </a:r>
                <a:r>
                  <a:rPr lang="pt-BR" sz="2400" dirty="0" err="1"/>
                  <a:t>to</a:t>
                </a:r>
                <a:r>
                  <a:rPr lang="pt-BR" sz="2400" dirty="0"/>
                  <a:t> Market)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Efeito Momento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Lucratividade</a:t>
                </a:r>
              </a:p>
              <a:p>
                <a:endParaRPr lang="pt-BR" sz="2400" dirty="0"/>
              </a:p>
              <a:p>
                <a:pPr algn="ctr"/>
                <a:r>
                  <a:rPr lang="pt-BR" sz="2400" dirty="0"/>
                  <a:t>Modelo- Três fatores de Fama e </a:t>
                </a:r>
                <a:r>
                  <a:rPr lang="pt-BR" sz="2400" dirty="0" err="1"/>
                  <a:t>French</a:t>
                </a:r>
                <a:endParaRPr lang="pt-BR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𝑅𝑃𝑖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sz="24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𝑅𝑓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BR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𝑆𝑀𝐵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𝐻𝑀𝐿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sz="24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24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1808353" y="6383435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Fama e </a:t>
            </a:r>
            <a:r>
              <a:rPr lang="pt-BR" dirty="0" err="1">
                <a:solidFill>
                  <a:schemeClr val="bg1"/>
                </a:solidFill>
              </a:rPr>
              <a:t>French</a:t>
            </a:r>
            <a:r>
              <a:rPr lang="pt-BR" dirty="0">
                <a:solidFill>
                  <a:schemeClr val="bg1"/>
                </a:solidFill>
              </a:rPr>
              <a:t> (1993, 2015) e </a:t>
            </a:r>
            <a:r>
              <a:rPr lang="pt-BR" dirty="0" err="1">
                <a:solidFill>
                  <a:schemeClr val="bg1"/>
                </a:solidFill>
              </a:rPr>
              <a:t>Carhart</a:t>
            </a:r>
            <a:r>
              <a:rPr lang="pt-BR" dirty="0">
                <a:solidFill>
                  <a:schemeClr val="bg1"/>
                </a:solidFill>
              </a:rPr>
              <a:t> (1997)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051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Modelo Benchmarking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Economias Emergentes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Concentração Acionária;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Níveis de eficiência do mercado de capitais;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Baixos níveis de </a:t>
                </a:r>
                <a:r>
                  <a:rPr lang="pt-BR" sz="2400" dirty="0" err="1"/>
                  <a:t>enforcement</a:t>
                </a:r>
                <a:r>
                  <a:rPr lang="pt-BR" sz="2400" dirty="0"/>
                  <a:t> legal e de direitos de propriedade;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Níveis elevados de </a:t>
                </a:r>
                <a:r>
                  <a:rPr lang="pt-BR" sz="2400" dirty="0" err="1"/>
                  <a:t>sincronicidade</a:t>
                </a:r>
                <a:r>
                  <a:rPr lang="pt-BR" sz="2400" dirty="0"/>
                  <a:t> dos preços das ações.</a:t>
                </a:r>
              </a:p>
              <a:p>
                <a:endParaRPr lang="pt-BR" sz="2400" dirty="0"/>
              </a:p>
              <a:p>
                <a:pPr algn="ctr"/>
                <a:r>
                  <a:rPr lang="pt-BR" sz="2400" dirty="0"/>
                  <a:t>Modelo Benchmarking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sz="2400" smtClean="0">
                        <a:latin typeface="Cambria Math" panose="02040503050406030204" pitchFamily="18" charset="0"/>
                      </a:rPr>
                      <m:t>𝑲𝒆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pt-BR" sz="24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pt-BR" sz="240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pt-BR" sz="2400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e>
                    </m:d>
                    <m:r>
                      <a:rPr lang="pt-BR" sz="240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𝑹𝒊𝒔𝒄</m:t>
                    </m:r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𝑩𝒓𝒂𝒔𝒊𝒍</m:t>
                        </m:r>
                      </m:sub>
                    </m:sSub>
                    <m:r>
                      <a:rPr lang="pt-BR" sz="240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𝑫𝑰𝒇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𝑰𝒏𝒇𝒍𝒂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çã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endParaRPr lang="pt-BR" sz="2400" dirty="0"/>
              </a:p>
              <a:p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 b="-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1705322" y="6396313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Assaf Neto, Lima e Araújo (2008)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8456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Estimação do Valor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847962"/>
              </p:ext>
            </p:extLst>
          </p:nvPr>
        </p:nvGraphicFramePr>
        <p:xfrm>
          <a:off x="992210" y="1616927"/>
          <a:ext cx="10058400" cy="273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38200" y="3825025"/>
            <a:ext cx="103664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Incertezas na Avaliação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Análise de Sensibilidade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Possíveis Ajustes</a:t>
            </a:r>
          </a:p>
          <a:p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31080" y="6440087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Pinto et al. (2007)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3430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Pontos Importantes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Sinergia- Fusão ou Aquisição</a:t>
                </a:r>
              </a:p>
              <a:p>
                <a:endParaRPr lang="pt-BR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pt-BR" sz="2400" smtClean="0">
                        <a:latin typeface="Cambria Math" panose="02040503050406030204" pitchFamily="18" charset="0"/>
                      </a:rPr>
                      <m:t>𝑉𝑎𝑙𝑜𝑟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𝑆𝑖𝑛𝑒𝑟𝑔𝑖𝑎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𝑣𝑎𝑙𝑜𝑟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𝑛𝑜𝑣𝑎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𝑒𝑚𝑝𝑟𝑒𝑠𝑎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𝑣𝑎𝑙𝑜𝑟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𝑒𝑚𝑝𝑟𝑒𝑠𝑎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𝑎𝑑𝑞𝑢𝑖𝑟𝑒𝑛𝑡𝑒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𝑣𝑎𝑙𝑜𝑟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𝑒𝑚𝑝𝑟𝑒𝑠𝑎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𝑎𝑑𝑞𝑢𝑖𝑟𝑖𝑑𝑎</m:t>
                        </m:r>
                      </m:e>
                    </m:d>
                  </m:oMath>
                </a14:m>
                <a:endParaRPr lang="pt-BR" sz="2400" dirty="0"/>
              </a:p>
              <a:p>
                <a:endParaRPr lang="pt-BR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pt-BR" sz="2400" dirty="0"/>
                  <a:t> Prêmio pelo Controle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sz="2400" smtClean="0">
                        <a:latin typeface="Cambria Math" panose="02040503050406030204" pitchFamily="18" charset="0"/>
                      </a:rPr>
                      <m:t>𝑉𝑎𝑙𝑜𝑟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𝑒𝑚𝑝𝑟𝑒𝑠𝑎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𝑒𝑠𝑡𝑎𝑑𝑜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 ó</m:t>
                        </m:r>
                        <m:r>
                          <a:rPr lang="pt-BR" sz="2400" smtClean="0">
                            <a:latin typeface="Cambria Math" panose="02040503050406030204" pitchFamily="18" charset="0"/>
                          </a:rPr>
                          <m:t>𝑡𝑖𝑚𝑜</m:t>
                        </m:r>
                      </m:e>
                    </m:d>
                    <m:r>
                      <a:rPr lang="pt-BR" sz="240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𝑆𝑡𝑎𝑡𝑢𝑠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smtClean="0">
                        <a:latin typeface="Cambria Math" panose="02040503050406030204" pitchFamily="18" charset="0"/>
                      </a:rPr>
                      <m:t>𝑄𝑢𝑜</m:t>
                    </m:r>
                  </m:oMath>
                </a14:m>
                <a:endParaRPr lang="pt-BR" sz="2400" dirty="0"/>
              </a:p>
              <a:p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1756837" y="6383434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Pinto et al. (2007)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7179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Comunicando os Resultados: Relatórios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585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Informações oportunas para a tomada de decisão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As premissas empregadas na avaliação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Apresenta informação relevante para a crítica da avaliação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Os fatores de risco mais relevantes para a organização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Contém as análises, previsões, estimações e as recomendações do investimento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Divulga qualquer potencial conflito de interesse por parte do analista</a:t>
            </a:r>
          </a:p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89412" y="6419964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Pinto et al. (2007) e </a:t>
            </a:r>
            <a:r>
              <a:rPr lang="pt-BR" dirty="0" err="1">
                <a:solidFill>
                  <a:schemeClr val="bg1"/>
                </a:solidFill>
              </a:rPr>
              <a:t>Damodaran</a:t>
            </a:r>
            <a:r>
              <a:rPr lang="pt-BR" dirty="0">
                <a:solidFill>
                  <a:schemeClr val="bg1"/>
                </a:solidFill>
              </a:rPr>
              <a:t> (2012)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3348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Resumindo...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1028399"/>
              </p:ext>
            </p:extLst>
          </p:nvPr>
        </p:nvGraphicFramePr>
        <p:xfrm>
          <a:off x="2032000" y="1962615"/>
          <a:ext cx="8128000" cy="417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628049" y="6363588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Assaf Neto. (2014, p. 13)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481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ASSAF NETO, A. </a:t>
            </a:r>
            <a:r>
              <a:rPr lang="pt-BR" b="1" dirty="0" err="1"/>
              <a:t>Valuation</a:t>
            </a:r>
            <a:r>
              <a:rPr lang="pt-BR" dirty="0"/>
              <a:t>: métricas de valor &amp; avaliação de empresas. </a:t>
            </a:r>
            <a:r>
              <a:rPr lang="en-US" dirty="0"/>
              <a:t>São Paulo: Atlas, 2014.</a:t>
            </a:r>
            <a:endParaRPr lang="pt-BR" dirty="0"/>
          </a:p>
          <a:p>
            <a:pPr algn="just"/>
            <a:r>
              <a:rPr lang="pt-BR" dirty="0"/>
              <a:t>ASSAF NETO, A.; LIMA, F. G.; ARAÚJO, A. M. P. Uma proposta metodológica para o cálculo do custo de capital no Brasil. </a:t>
            </a:r>
            <a:r>
              <a:rPr lang="pt-BR" b="1" dirty="0"/>
              <a:t>Revista de Administração da Universidade de São Paulo</a:t>
            </a:r>
            <a:r>
              <a:rPr lang="pt-BR" dirty="0"/>
              <a:t>, v. 43, n. 1, p. 72-83, jan./fev./mar. 2008.</a:t>
            </a:r>
          </a:p>
          <a:p>
            <a:pPr algn="just"/>
            <a:r>
              <a:rPr lang="en-US" dirty="0"/>
              <a:t>CARHART, M. M. On persistence in mutual fund performance. </a:t>
            </a:r>
            <a:r>
              <a:rPr lang="en-US" b="1" dirty="0"/>
              <a:t>The Journal of Finance</a:t>
            </a:r>
            <a:r>
              <a:rPr lang="en-US" dirty="0"/>
              <a:t>, v. 52, n. 1, p. 57-82, 1997.</a:t>
            </a:r>
            <a:endParaRPr lang="pt-BR" dirty="0"/>
          </a:p>
          <a:p>
            <a:pPr algn="just"/>
            <a:r>
              <a:rPr lang="en-US" dirty="0"/>
              <a:t>DAMODARAN, A. Equity Risk Premium (ERP): determinants, estimation and implication- The 2017 Edition. </a:t>
            </a:r>
            <a:r>
              <a:rPr lang="en-US" b="1" dirty="0"/>
              <a:t>Working Paper</a:t>
            </a:r>
            <a:r>
              <a:rPr lang="en-US" dirty="0"/>
              <a:t>. Stern School of Business, 2017.</a:t>
            </a:r>
            <a:endParaRPr lang="pt-BR" dirty="0"/>
          </a:p>
          <a:p>
            <a:pPr algn="just"/>
            <a:r>
              <a:rPr lang="pt-BR" dirty="0"/>
              <a:t>DAMODARAN, A. </a:t>
            </a:r>
            <a:r>
              <a:rPr lang="pt-BR" b="1" dirty="0" err="1"/>
              <a:t>Valuation</a:t>
            </a:r>
            <a:r>
              <a:rPr lang="pt-BR" dirty="0"/>
              <a:t>: como avaliar empresas e escolher as melhores ações. Tradução Afonso Celso da Cunha Serra. Rio de Janeiro: LTC, 2012.</a:t>
            </a:r>
          </a:p>
          <a:p>
            <a:pPr algn="just"/>
            <a:r>
              <a:rPr lang="en-US" dirty="0"/>
              <a:t>FAMA, E. F.; FRENCH, K. R. A five-factor asset pricing model. </a:t>
            </a:r>
            <a:r>
              <a:rPr lang="en-US" b="1" dirty="0"/>
              <a:t>Journal of Financial Economics</a:t>
            </a:r>
            <a:r>
              <a:rPr lang="en-US" dirty="0"/>
              <a:t>, v. 116, n. 1, p. 1-22, 2015.</a:t>
            </a:r>
            <a:endParaRPr lang="pt-BR" dirty="0"/>
          </a:p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783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FAMA, E. F.; FRENCH, K. R. </a:t>
            </a:r>
            <a:r>
              <a:rPr lang="en-US" dirty="0" err="1"/>
              <a:t>Commom</a:t>
            </a:r>
            <a:r>
              <a:rPr lang="en-US" dirty="0"/>
              <a:t> risk factors in the returns on stocks and bonds. </a:t>
            </a:r>
            <a:r>
              <a:rPr lang="en-US" b="1" dirty="0"/>
              <a:t>Journal of Financial Economics</a:t>
            </a:r>
            <a:r>
              <a:rPr lang="en-US" dirty="0"/>
              <a:t>, v. 33, n. 1, p. 3-56, 1993.</a:t>
            </a:r>
            <a:endParaRPr lang="pt-BR" dirty="0"/>
          </a:p>
          <a:p>
            <a:r>
              <a:rPr lang="en-US" dirty="0"/>
              <a:t>GORDON, J. M.; SHAPIRO, E. Capital equipment analysis: the required rate of profit. </a:t>
            </a:r>
            <a:r>
              <a:rPr lang="en-US" b="1" dirty="0"/>
              <a:t>Management Science</a:t>
            </a:r>
            <a:r>
              <a:rPr lang="en-US" dirty="0"/>
              <a:t>, v. 3, n. 1, p. 102-110, 1956</a:t>
            </a:r>
            <a:endParaRPr lang="pt-BR" dirty="0"/>
          </a:p>
          <a:p>
            <a:r>
              <a:rPr lang="pt-BR" dirty="0"/>
              <a:t>LIMA, F. G., ASSAF NETO, A.; GATSIOS, R. C.; FIGLIOLI, B. Avaliação de empresas no Brasil: um confronto entre a teoria e a prática. </a:t>
            </a:r>
            <a:r>
              <a:rPr lang="en-US" dirty="0"/>
              <a:t>XVII USP International Conference in </a:t>
            </a:r>
            <a:r>
              <a:rPr lang="en-US" dirty="0" err="1"/>
              <a:t>Accouting</a:t>
            </a:r>
            <a:r>
              <a:rPr lang="en-US" dirty="0"/>
              <a:t>. </a:t>
            </a:r>
            <a:r>
              <a:rPr lang="en-US" b="1" dirty="0"/>
              <a:t>Anais...</a:t>
            </a:r>
            <a:r>
              <a:rPr lang="en-US" dirty="0"/>
              <a:t> São Paulo, 2017.</a:t>
            </a:r>
            <a:endParaRPr lang="pt-BR" dirty="0"/>
          </a:p>
          <a:p>
            <a:r>
              <a:rPr lang="en-US" dirty="0"/>
              <a:t>PINTO, J. E.; HENRY, E.; ROBINSON, T. R.; STOWE, J. D. </a:t>
            </a:r>
            <a:r>
              <a:rPr lang="en-US" b="1" dirty="0"/>
              <a:t>Equity asset valuation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CFA Institute Investment Series, 2007.</a:t>
            </a:r>
            <a:endParaRPr lang="pt-BR" dirty="0"/>
          </a:p>
          <a:p>
            <a:r>
              <a:rPr lang="en-US" dirty="0"/>
              <a:t>SHARPE, W. F. Capital asset prices: a theory of market equilibrium under conditions of risky. </a:t>
            </a:r>
            <a:r>
              <a:rPr lang="en-US" b="1" dirty="0"/>
              <a:t>The Journal of Finance</a:t>
            </a:r>
            <a:r>
              <a:rPr lang="en-US" dirty="0"/>
              <a:t>, v. 19, n. 3, p. 425-442, 1964.</a:t>
            </a:r>
            <a:endParaRPr lang="pt-BR" dirty="0"/>
          </a:p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14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Notícias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448" y="292385"/>
            <a:ext cx="2748212" cy="3300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20" y="2587083"/>
            <a:ext cx="2783076" cy="3401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808" y="1737360"/>
            <a:ext cx="2904632" cy="2993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0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Obrigado pela atenção!</a:t>
            </a:r>
          </a:p>
          <a:p>
            <a:pPr marL="0" indent="0" algn="ctr">
              <a:buNone/>
            </a:pP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figlioli@usp.br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954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Avaliação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30374" y="1845734"/>
            <a:ext cx="10058400" cy="441009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Definição</a:t>
            </a:r>
          </a:p>
          <a:p>
            <a:pPr algn="just"/>
            <a:r>
              <a:rPr lang="pt-BR" sz="2400" dirty="0"/>
              <a:t>A avaliação de um ativo corresponde na estimação de um valor baseado em variáveis relacionadas ao desempenho de seus retornos futuros bem como aos níveis de riscos.</a:t>
            </a:r>
          </a:p>
          <a:p>
            <a:endParaRPr lang="pt-BR" sz="24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 Lógica da Avaliação</a:t>
            </a:r>
          </a:p>
          <a:p>
            <a:r>
              <a:rPr lang="pt-BR" sz="2400" dirty="0"/>
              <a:t>Não pagar por um investimento mais que o seu valor.</a:t>
            </a:r>
          </a:p>
          <a:p>
            <a:endParaRPr lang="pt-BR" sz="2400" dirty="0"/>
          </a:p>
          <a:p>
            <a:pPr algn="ctr"/>
            <a:r>
              <a:rPr lang="pt-BR" sz="2400" dirty="0"/>
              <a:t>Valor Presente Líquido Positivo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017390" y="6364207"/>
            <a:ext cx="2633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</a:t>
            </a:r>
            <a:r>
              <a:rPr lang="pt-BR" dirty="0" err="1">
                <a:solidFill>
                  <a:schemeClr val="bg1"/>
                </a:solidFill>
              </a:rPr>
              <a:t>Damodaran</a:t>
            </a:r>
            <a:r>
              <a:rPr lang="pt-BR" dirty="0">
                <a:solidFill>
                  <a:schemeClr val="bg1"/>
                </a:solidFill>
              </a:rPr>
              <a:t> (2017)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36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Avaliação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51781059"/>
              </p:ext>
            </p:extLst>
          </p:nvPr>
        </p:nvGraphicFramePr>
        <p:xfrm>
          <a:off x="1652860" y="1802199"/>
          <a:ext cx="81280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7319" y="6488668"/>
            <a:ext cx="269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Pinto et al. (2007)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91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Entendendo o Negócio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779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Principais produtos e mercados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As características de rentabilidade e lucratividade de cada setor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1" dirty="0"/>
              <a:t> 5 forças de Porter</a:t>
            </a:r>
            <a:r>
              <a:rPr lang="pt-BR" sz="2200" dirty="0"/>
              <a:t>: concorrência, novos entrantes, produtos substitutos, poder de barganha consumidores e fornecedores</a:t>
            </a: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Participação de Mercado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dirty="0"/>
              <a:t>Líder em Custo, Diferenciação  ou Enfoque</a:t>
            </a:r>
          </a:p>
          <a:p>
            <a:pPr algn="ctr"/>
            <a:endParaRPr lang="pt-BR" sz="2800" b="1" u="sng" dirty="0"/>
          </a:p>
          <a:p>
            <a:pPr algn="ctr"/>
            <a:r>
              <a:rPr lang="pt-BR" sz="2800" b="1" u="sng" dirty="0" err="1"/>
              <a:t>Due</a:t>
            </a:r>
            <a:r>
              <a:rPr lang="pt-BR" sz="2800" b="1" u="sng" dirty="0"/>
              <a:t> </a:t>
            </a:r>
            <a:r>
              <a:rPr lang="pt-BR" sz="2800" b="1" u="sng" dirty="0" err="1"/>
              <a:t>Diligence</a:t>
            </a: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78379" y="6341906"/>
            <a:ext cx="269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</a:t>
            </a:r>
            <a:r>
              <a:rPr lang="pt-BR" dirty="0" err="1">
                <a:solidFill>
                  <a:schemeClr val="bg1"/>
                </a:solidFill>
              </a:rPr>
              <a:t>Damodaran</a:t>
            </a:r>
            <a:r>
              <a:rPr lang="pt-BR" dirty="0">
                <a:solidFill>
                  <a:schemeClr val="bg1"/>
                </a:solidFill>
              </a:rPr>
              <a:t> (2012)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452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Ativos Tangíveis e Intangíveis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114" y="1885630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81" y="1933255"/>
            <a:ext cx="2095500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265" y="4412892"/>
            <a:ext cx="2790825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081" y="4450992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01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Ciclo de Vida e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4707745"/>
              </p:ext>
            </p:extLst>
          </p:nvPr>
        </p:nvGraphicFramePr>
        <p:xfrm>
          <a:off x="1068946" y="1223494"/>
          <a:ext cx="9091054" cy="491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99147059"/>
              </p:ext>
            </p:extLst>
          </p:nvPr>
        </p:nvGraphicFramePr>
        <p:xfrm>
          <a:off x="1318322" y="1845734"/>
          <a:ext cx="9123680" cy="429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808353" y="6346077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</a:t>
            </a:r>
            <a:r>
              <a:rPr lang="pt-BR" dirty="0" err="1">
                <a:solidFill>
                  <a:schemeClr val="bg1"/>
                </a:solidFill>
              </a:rPr>
              <a:t>Damodaran</a:t>
            </a:r>
            <a:r>
              <a:rPr lang="pt-BR" dirty="0">
                <a:solidFill>
                  <a:schemeClr val="bg1"/>
                </a:solidFill>
              </a:rPr>
              <a:t> (2012)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754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Projeções de Variáveis-Chave</a:t>
            </a:r>
            <a:endParaRPr lang="pt-BR" dirty="0"/>
          </a:p>
        </p:txBody>
      </p:sp>
      <p:graphicFrame>
        <p:nvGraphicFramePr>
          <p:cNvPr id="22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7056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21987" y="6377337"/>
            <a:ext cx="62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Pinto et al. (2007) e </a:t>
            </a:r>
            <a:r>
              <a:rPr lang="pt-BR" dirty="0" err="1">
                <a:solidFill>
                  <a:schemeClr val="bg1"/>
                </a:solidFill>
              </a:rPr>
              <a:t>Damodaran</a:t>
            </a:r>
            <a:r>
              <a:rPr lang="pt-BR" dirty="0">
                <a:solidFill>
                  <a:schemeClr val="bg1"/>
                </a:solidFill>
              </a:rPr>
              <a:t> (2012)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42013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977</TotalTime>
  <Words>1703</Words>
  <Application>Microsoft Office PowerPoint</Application>
  <PresentationFormat>Widescreen</PresentationFormat>
  <Paragraphs>255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Retrospectiva</vt:lpstr>
      <vt:lpstr>Avaliação de Empresas</vt:lpstr>
      <vt:lpstr>Agenda da aula</vt:lpstr>
      <vt:lpstr>Notícias</vt:lpstr>
      <vt:lpstr>Avaliação</vt:lpstr>
      <vt:lpstr>O Processo de Avaliação</vt:lpstr>
      <vt:lpstr>Entendendo o Negócio</vt:lpstr>
      <vt:lpstr>Ativos Tangíveis e Intangíveis</vt:lpstr>
      <vt:lpstr>Ciclo de Vida e Avaliação</vt:lpstr>
      <vt:lpstr>Projeções de Variáveis-Chave</vt:lpstr>
      <vt:lpstr>Premissas Macroeconômicas: Laudos de Avaliação</vt:lpstr>
      <vt:lpstr>Fontes de Informações</vt:lpstr>
      <vt:lpstr>Seleção do Modelo de Avaliação</vt:lpstr>
      <vt:lpstr>Fluxo de Caixa Descontado</vt:lpstr>
      <vt:lpstr>Períodos de Projeções (Explícitos)</vt:lpstr>
      <vt:lpstr>Taxas de Crescimento</vt:lpstr>
      <vt:lpstr>Modelo de Gordon- Exemplo</vt:lpstr>
      <vt:lpstr>Custo de Capital</vt:lpstr>
      <vt:lpstr>Custo de capital de Terceiros (Ki)</vt:lpstr>
      <vt:lpstr>Custo de Capital Próprio</vt:lpstr>
      <vt:lpstr>Risco Sistemático e Risco Diversificável</vt:lpstr>
      <vt:lpstr>Coeficiente Beta</vt:lpstr>
      <vt:lpstr>Outros Fatores de Risco</vt:lpstr>
      <vt:lpstr>Modelo Benchmarking</vt:lpstr>
      <vt:lpstr>Estimação do Valor</vt:lpstr>
      <vt:lpstr>Pontos Importantes</vt:lpstr>
      <vt:lpstr>Comunicando os Resultados: Relatórios</vt:lpstr>
      <vt:lpstr>Resumindo...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Preço de Transferência e Avaliação de desempenho</dc:title>
  <dc:creator>Bruno Figlioli</dc:creator>
  <cp:lastModifiedBy>Bruno</cp:lastModifiedBy>
  <cp:revision>107</cp:revision>
  <cp:lastPrinted>2018-04-18T13:06:01Z</cp:lastPrinted>
  <dcterms:created xsi:type="dcterms:W3CDTF">2017-12-06T19:58:27Z</dcterms:created>
  <dcterms:modified xsi:type="dcterms:W3CDTF">2022-11-30T17:24:53Z</dcterms:modified>
</cp:coreProperties>
</file>