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Economica"/>
      <p:regular r:id="rId25"/>
      <p:bold r:id="rId26"/>
      <p:italic r:id="rId27"/>
      <p:boldItalic r:id="rId28"/>
    </p:embeddedFont>
    <p:embeddedFont>
      <p:font typeface="Open Sa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Economica-bold.fntdata"/><Relationship Id="rId25" Type="http://schemas.openxmlformats.org/officeDocument/2006/relationships/font" Target="fonts/Economica-regular.fntdata"/><Relationship Id="rId28" Type="http://schemas.openxmlformats.org/officeDocument/2006/relationships/font" Target="fonts/Economica-boldItalic.fntdata"/><Relationship Id="rId27" Type="http://schemas.openxmlformats.org/officeDocument/2006/relationships/font" Target="fonts/Economic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3" y="756700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8" y="4602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Shape 17"/>
          <p:cNvSpPr/>
          <p:nvPr/>
        </p:nvSpPr>
        <p:spPr>
          <a:xfrm flipH="1" rot="10800000">
            <a:off x="466425" y="35583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Shape 18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Shape 44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blog.divicom.com.br/beneficios-no-trabalho-porque-sao-tao-importantes/" TargetMode="External"/><Relationship Id="rId4" Type="http://schemas.openxmlformats.org/officeDocument/2006/relationships/hyperlink" Target="https://exame.abril.com.br/negocios/os-principais-beneficios-oferecidos-por-empresas-brasileiras/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2CC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Seminário Benefícios</a:t>
            </a:r>
            <a:endParaRPr/>
          </a:p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Grupo 4 - Programas Especiais para Mulheres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Pesquisa</a:t>
            </a:r>
            <a:r>
              <a:rPr lang="pt-BR"/>
              <a:t> </a:t>
            </a:r>
            <a:endParaRPr/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311700" y="1147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Pesquisa elaborada pela Towers Watson em janeiro de 2014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pesquisa foi realizada com a participação de 166 empresas nacionais e multinacionais de diversos segmentos do mercado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775" y="2192850"/>
            <a:ext cx="4028025" cy="282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0025" y="2192850"/>
            <a:ext cx="2585080" cy="282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Pesquisa</a:t>
            </a:r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81% das empresas respondentes oferecem algum tipo de auxílio-creche/babá para seus beneficiários.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36% oferecem algum tipo de programa e/ou palestras sobre a prevenção de doenças direcionadas ao público feminino.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Das empresas participantes, cerca de 36% já aderiram aos seis meses de licença maternidade facultativos por lei.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Cerca de 30% das empresas oferecem horários flexíveis durante o período gestacional.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pesquisa apontou que cerca de 17% das empresas oferecem a possibilidade de home-office para a funcionária durante e/ou após o período de gestação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Pesquisa</a:t>
            </a:r>
            <a:endParaRPr/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</a:t>
            </a:r>
            <a:r>
              <a:rPr lang="pt-BR"/>
              <a:t>juda de custo pós-nascimento do bebê: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7063" y="1738563"/>
            <a:ext cx="3076575" cy="326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Benefícios Previstos em Lei</a:t>
            </a:r>
            <a:r>
              <a:rPr lang="pt-BR"/>
              <a:t> </a:t>
            </a:r>
            <a:endParaRPr/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 acordo com a legislação trabalhista brasileira, o empregador precisa honrar com certos compromissos junto aos seus empregados. Os benefícios obrigatórios são: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1" marL="914400" rtl="0">
              <a:spcBef>
                <a:spcPts val="1600"/>
              </a:spcBef>
              <a:spcAft>
                <a:spcPts val="0"/>
              </a:spcAft>
              <a:buSzPts val="1800"/>
              <a:buChar char="○"/>
            </a:pPr>
            <a:r>
              <a:rPr lang="pt-BR" sz="1800"/>
              <a:t>Vale transporte;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pt-BR" sz="1800"/>
              <a:t>Férias remuneradas;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pt-BR" sz="1800"/>
              <a:t>13° salário;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pt-BR" sz="1800"/>
              <a:t>FGTS - (fundo de garantia por tempo de serviço)</a:t>
            </a:r>
            <a:endParaRPr sz="1800"/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/>
              <a:t> </a:t>
            </a:r>
            <a:endParaRPr/>
          </a:p>
          <a:p>
            <a:pPr indent="0" lvl="0" marL="9144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FGTS</a:t>
            </a:r>
            <a:endParaRPr/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F</a:t>
            </a:r>
            <a:r>
              <a:rPr lang="pt-BR"/>
              <a:t>undo de Garantia por Tempo de Serviço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a quantia que a empresa deposita por mês em uma espécie de conta que o funcionário possui na Caixa Econômica Federal — não é necessário abrir essa conta. A partir do momento que há o primeiro registro em carteira, o fundo já começa a funcionar.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valor do depósito mensal do FGTS corresponde a 8% do total da remuneração recebida pelo trabalhador.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Esse dinheiro só pode ser usado em caso de demissão sem justa causa ou em situações como compra de imóveis e tratamentos de saúde.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DÉCIMO TERCEIRO SALÁRIO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Assim como diz o nome, o 13º nada mais é do que um salário extra no ano.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Antigamente chamado de remuneração natalina, ele possui valor igual ao salário pago no mês de dezembro.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FÉRIAS REMUNERADAS</a:t>
            </a:r>
            <a:endParaRPr/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Após completar um ano de serviço pela mesma empresa, o trabalhador garante o direito a férias remuneradas.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Caso o trabalhador opte por “vender suas férias”, a empresa deve dobrar o valor pago ao trabalhador pelas suas férias.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Trabalhadores que faltam ao trabalho e não justificam a ausência perdem dias de férias, e caso o número seja maior ou igual a 33 faltas em um ano, a pessoa perde o direito ao descanso.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Outro ponto importante: elas podem ser divididas em dois períodos, porém, nenhum deles pode ser inferior a 10 dias.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VALE-TRANSPORTE</a:t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empresa deve custear o trajeto que o trabalhador faz até seu local de trabalho. De acordo com a lei, a empresa deve pagar todos os custos de transporte que excedem 6% do salário.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forma encontrada foi a criação do vale-transporte, que pode ser pago em dinheiro ou em forma de passagens de transporte coletivo.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2CC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hlinkClick r:id="rId3"/>
              </a:rPr>
              <a:t>http://blog.divicom.com.br/beneficios-no-trabalho-porque-sao-tao-importantes/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hlinkClick r:id="rId4"/>
              </a:rPr>
              <a:t>https://exame.abril.com.br/negocios/os-principais-beneficios-oferecidos-por-empresas-brasileiras/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</a:rPr>
              <a:t>www.towerswatson.com</a:t>
            </a:r>
            <a:endParaRPr u="sng">
              <a:solidFill>
                <a:schemeClr val="hlink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</a:rPr>
              <a:t>http://blog.divicom.com.br/o-que-sao-os-beneficios-trabalhistas/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2CC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OBRIGADO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2CC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idx="4294967295" type="title"/>
          </p:nvPr>
        </p:nvSpPr>
        <p:spPr>
          <a:xfrm>
            <a:off x="397075" y="470100"/>
            <a:ext cx="8520600" cy="420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Felipe Maia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Hector Rodrigues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Gabriel Mattos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Maraiza Sanchez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Marcio Santin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Rafaela Pagotto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Conceito</a:t>
            </a:r>
            <a:endParaRPr/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461075" y="1225225"/>
            <a:ext cx="52053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Benefícios</a:t>
            </a:r>
            <a:endParaRPr sz="2400"/>
          </a:p>
          <a:p>
            <a: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pt-BR" sz="2200"/>
              <a:t>Forma indireta de compensação e valorização profissional</a:t>
            </a:r>
            <a:endParaRPr sz="2200"/>
          </a:p>
          <a:p>
            <a: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pt-BR" sz="2200"/>
              <a:t>Vantagens e facilidades para melhoria na qualidade de vida da mulher e de sua família</a:t>
            </a:r>
            <a:endParaRPr sz="2200"/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1075" y="2908600"/>
            <a:ext cx="3402925" cy="212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Importância para Empregado e Empresa</a:t>
            </a:r>
            <a:endParaRPr/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/>
              <a:t>“Via de mão dupla!”</a:t>
            </a:r>
            <a:endParaRPr b="1" sz="2400"/>
          </a:p>
          <a:p>
            <a:pPr indent="-381000" lvl="0" marL="457200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Atrativo para recrutamento e retenção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Redução de turnover e </a:t>
            </a:r>
            <a:r>
              <a:rPr lang="pt-BR" sz="2400"/>
              <a:t>absenteísmo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Aumento da produtividade e satisfação</a:t>
            </a:r>
            <a:endParaRPr sz="2400"/>
          </a:p>
          <a:p>
            <a: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Bem estar da mulher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Exemplos de </a:t>
            </a:r>
            <a:r>
              <a:rPr lang="pt-BR"/>
              <a:t>benefícios</a:t>
            </a:r>
            <a:r>
              <a:rPr lang="pt-BR"/>
              <a:t> </a:t>
            </a:r>
            <a:r>
              <a:rPr lang="pt-BR"/>
              <a:t>específicos para mulheres:</a:t>
            </a:r>
            <a:r>
              <a:rPr lang="pt-BR"/>
              <a:t> </a:t>
            </a:r>
            <a:endParaRPr/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-381000" lvl="0" marL="457200" rtl="0">
              <a:spcBef>
                <a:spcPts val="160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Auxílio-</a:t>
            </a:r>
            <a:r>
              <a:rPr lang="pt-BR" sz="2400"/>
              <a:t>creche/Babá;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Ajuda de custo pós-</a:t>
            </a:r>
            <a:r>
              <a:rPr lang="pt-BR" sz="2400"/>
              <a:t>gestação;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Acompanhamento nutricional para gestantes;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Possibilidade de </a:t>
            </a:r>
            <a:r>
              <a:rPr i="1" lang="pt-BR" sz="2400"/>
              <a:t>home-office </a:t>
            </a:r>
            <a:r>
              <a:rPr lang="pt-BR" sz="2400"/>
              <a:t>durante a gestação;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Berçário e/ou lactário nas próprias </a:t>
            </a:r>
            <a:r>
              <a:rPr lang="pt-BR" sz="2400"/>
              <a:t>instalações</a:t>
            </a:r>
            <a:r>
              <a:rPr lang="pt-BR" sz="2400"/>
              <a:t>.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Políticas e Práticas no Mercado </a:t>
            </a:r>
            <a:endParaRPr/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47225"/>
            <a:ext cx="8520600" cy="38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Regalias extras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Retenção de talentos / Maior competitividade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Áreas de lazer; 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Geladeira aberta com comida gratuita</a:t>
            </a:r>
            <a:endParaRPr/>
          </a:p>
          <a:p>
            <a: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Google e Facebook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Clube para funcionários</a:t>
            </a:r>
            <a:endParaRPr/>
          </a:p>
          <a:p>
            <a: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Ericsson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Berçários dentro da empresa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Grupo boticário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70% dos 7000 coladores são mulheres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Programa de gestantes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Cursos; palestras e visitas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Sala de apoio à amamentação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Auxílio babá e para educação infantil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Caso prático</a:t>
            </a:r>
            <a:endParaRPr/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Embraco - Empresa Brasileira de Compressores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Berçário gratuíto, amamentação (30 min antes, durante e 20 min ao final do trabalho)</a:t>
            </a:r>
            <a:endParaRPr sz="2400"/>
          </a:p>
          <a:p>
            <a: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pt-BR" sz="2200"/>
              <a:t>A medida foi tomada para evitar pedidos de demissão</a:t>
            </a:r>
            <a:endParaRPr sz="2200"/>
          </a:p>
          <a:p>
            <a: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pt-BR" sz="2200"/>
              <a:t>Apesar de trabalharem menos tempo, a produtividade aumentou</a:t>
            </a:r>
            <a:endParaRPr sz="2200"/>
          </a:p>
          <a:p>
            <a: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pt-BR" sz="2200"/>
              <a:t>Melhoria de imagem da companhia</a:t>
            </a:r>
            <a:endParaRPr sz="2200"/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25460" l="0" r="0" t="28871"/>
          <a:stretch/>
        </p:blipFill>
        <p:spPr>
          <a:xfrm>
            <a:off x="5657696" y="185200"/>
            <a:ext cx="3486304" cy="109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Google e Facebook</a:t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325" y="1147225"/>
            <a:ext cx="2472325" cy="171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2375" y="2951350"/>
            <a:ext cx="3335350" cy="194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6124" y="916750"/>
            <a:ext cx="3235051" cy="194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78300" y="2931400"/>
            <a:ext cx="3195041" cy="198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Grupo Boticário - </a:t>
            </a:r>
            <a:r>
              <a:rPr lang="pt-BR" sz="3000"/>
              <a:t>Benefícios para Mulheres</a:t>
            </a:r>
            <a:endParaRPr sz="3000"/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175" y="1147225"/>
            <a:ext cx="2931349" cy="181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4375" y="3041275"/>
            <a:ext cx="3043225" cy="190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0950" y="1147725"/>
            <a:ext cx="2931350" cy="1810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