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338EB9-9A9E-4349-96A2-B114502438F6}">
  <a:tblStyle styleId="{C1338EB9-9A9E-4349-96A2-B114502438F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Shape 2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Shape 3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ágono 6"/>
          <p:cNvSpPr/>
          <p:nvPr/>
        </p:nvSpPr>
        <p:spPr>
          <a:xfrm>
            <a:off x="-458066" y="1860667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chemeClr val="tx1">
              <a:lumMod val="50000"/>
              <a:lumOff val="50000"/>
              <a:alpha val="86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9" name="Hexágono 8"/>
          <p:cNvSpPr/>
          <p:nvPr/>
        </p:nvSpPr>
        <p:spPr>
          <a:xfrm>
            <a:off x="-458066" y="3369653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chemeClr val="tx1">
              <a:lumMod val="50000"/>
              <a:lumOff val="50000"/>
              <a:alpha val="86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2" name="Hexágono 11"/>
          <p:cNvSpPr/>
          <p:nvPr/>
        </p:nvSpPr>
        <p:spPr>
          <a:xfrm>
            <a:off x="-458066" y="4878639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chemeClr val="tx1">
              <a:lumMod val="50000"/>
              <a:lumOff val="50000"/>
              <a:alpha val="86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3" name="Hexágono 12"/>
          <p:cNvSpPr/>
          <p:nvPr/>
        </p:nvSpPr>
        <p:spPr>
          <a:xfrm>
            <a:off x="-458066" y="638762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chemeClr val="tx1">
              <a:lumMod val="50000"/>
              <a:lumOff val="50000"/>
              <a:alpha val="86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7" name="Hexágono 16"/>
          <p:cNvSpPr/>
          <p:nvPr/>
        </p:nvSpPr>
        <p:spPr>
          <a:xfrm>
            <a:off x="-458066" y="-115730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chemeClr val="tx1">
              <a:lumMod val="50000"/>
              <a:lumOff val="50000"/>
              <a:alpha val="86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8" name="Hexágono 17"/>
          <p:cNvSpPr/>
          <p:nvPr/>
        </p:nvSpPr>
        <p:spPr>
          <a:xfrm>
            <a:off x="-458066" y="351681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chemeClr val="tx1">
              <a:lumMod val="50000"/>
              <a:lumOff val="50000"/>
              <a:alpha val="86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0" name="Hexágono 9"/>
          <p:cNvSpPr/>
          <p:nvPr/>
        </p:nvSpPr>
        <p:spPr>
          <a:xfrm>
            <a:off x="869991" y="2615160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66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1" name="Hexágono 10"/>
          <p:cNvSpPr/>
          <p:nvPr/>
        </p:nvSpPr>
        <p:spPr>
          <a:xfrm>
            <a:off x="869991" y="1106174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4" name="Hexágono 13"/>
          <p:cNvSpPr/>
          <p:nvPr/>
        </p:nvSpPr>
        <p:spPr>
          <a:xfrm>
            <a:off x="869991" y="5633132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5" name="Hexágono 14"/>
          <p:cNvSpPr/>
          <p:nvPr/>
        </p:nvSpPr>
        <p:spPr>
          <a:xfrm>
            <a:off x="869991" y="4124146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0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19" name="Hexágono 18"/>
          <p:cNvSpPr/>
          <p:nvPr/>
        </p:nvSpPr>
        <p:spPr>
          <a:xfrm>
            <a:off x="869991" y="-402812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FF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059" y="4348876"/>
            <a:ext cx="1169955" cy="116995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636" y="1319241"/>
            <a:ext cx="1067032" cy="10670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636" y="2832384"/>
            <a:ext cx="1067032" cy="106703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586" y="5835059"/>
            <a:ext cx="1105132" cy="110513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736" y="-118735"/>
            <a:ext cx="940832" cy="940832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4995111" y="4380626"/>
            <a:ext cx="7100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RAD1205 </a:t>
            </a:r>
            <a:r>
              <a:rPr lang="es-CO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–</a:t>
            </a: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 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Administração de Recursos Humanos </a:t>
            </a: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II</a:t>
            </a:r>
            <a:endParaRPr lang="es-CO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Gadugi" panose="020B0502040204020203" pitchFamily="34" charset="0"/>
              <a:ea typeface="Gadugi" panose="020B0502040204020203" pitchFamily="34" charset="0"/>
              <a:cs typeface="Roboto" panose="02000000000000000000" pitchFamily="2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995111" y="2620087"/>
            <a:ext cx="7100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600" b="1" dirty="0"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Seminário de Benefícios</a:t>
            </a:r>
            <a:endParaRPr lang="pt-BR" sz="3600" b="1" dirty="0" smtClean="0">
              <a:latin typeface="Gadugi" panose="020B0502040204020203" pitchFamily="34" charset="0"/>
              <a:ea typeface="Gadugi" panose="020B0502040204020203" pitchFamily="34" charset="0"/>
              <a:cs typeface="Roboto" panose="02000000000000000000" pitchFamily="2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141181" y="3104936"/>
            <a:ext cx="89545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4400" b="1" dirty="0" smtClean="0">
                <a:solidFill>
                  <a:srgbClr val="00B050"/>
                </a:solidFill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Plano de Saúde e Checkup</a:t>
            </a:r>
            <a:endParaRPr lang="pt-BR" sz="4400" b="1" dirty="0">
              <a:solidFill>
                <a:srgbClr val="00B050"/>
              </a:solidFill>
              <a:latin typeface="Gadugi" panose="020B0502040204020203" pitchFamily="34" charset="0"/>
              <a:ea typeface="Gadugi" panose="020B0502040204020203" pitchFamily="34" charset="0"/>
              <a:cs typeface="Roboto" panose="02000000000000000000" pitchFamily="2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2620413" y="3742781"/>
            <a:ext cx="9475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4000" b="1" dirty="0" smtClean="0">
                <a:solidFill>
                  <a:srgbClr val="0070C0"/>
                </a:solidFill>
                <a:latin typeface="Gadugi" panose="020B0502040204020203" pitchFamily="34" charset="0"/>
                <a:ea typeface="Gadugi" panose="020B0502040204020203" pitchFamily="34" charset="0"/>
                <a:cs typeface="Roboto" panose="02000000000000000000" pitchFamily="2" charset="0"/>
              </a:rPr>
              <a:t>Complementação de Auxílio-doença</a:t>
            </a:r>
            <a:endParaRPr lang="pt-BR" sz="4000" b="1" dirty="0">
              <a:solidFill>
                <a:srgbClr val="0070C0"/>
              </a:solidFill>
              <a:latin typeface="Gadugi" panose="020B0502040204020203" pitchFamily="34" charset="0"/>
              <a:ea typeface="Gadugi" panose="020B0502040204020203" pitchFamily="34" charset="0"/>
              <a:cs typeface="Roboto" panose="02000000000000000000" pitchFamily="2" charset="0"/>
            </a:endParaRPr>
          </a:p>
        </p:txBody>
      </p:sp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059698"/>
              </p:ext>
            </p:extLst>
          </p:nvPr>
        </p:nvGraphicFramePr>
        <p:xfrm>
          <a:off x="2675082" y="5832804"/>
          <a:ext cx="9327893" cy="85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3149">
                  <a:extLst>
                    <a:ext uri="{9D8B030D-6E8A-4147-A177-3AD203B41FA5}">
                      <a16:colId xmlns:a16="http://schemas.microsoft.com/office/drawing/2014/main" val="1212710514"/>
                    </a:ext>
                  </a:extLst>
                </a:gridCol>
                <a:gridCol w="1734671">
                  <a:extLst>
                    <a:ext uri="{9D8B030D-6E8A-4147-A177-3AD203B41FA5}">
                      <a16:colId xmlns:a16="http://schemas.microsoft.com/office/drawing/2014/main" val="2753357641"/>
                    </a:ext>
                  </a:extLst>
                </a:gridCol>
                <a:gridCol w="1851825">
                  <a:extLst>
                    <a:ext uri="{9D8B030D-6E8A-4147-A177-3AD203B41FA5}">
                      <a16:colId xmlns:a16="http://schemas.microsoft.com/office/drawing/2014/main" val="640425105"/>
                    </a:ext>
                  </a:extLst>
                </a:gridCol>
                <a:gridCol w="2070847">
                  <a:extLst>
                    <a:ext uri="{9D8B030D-6E8A-4147-A177-3AD203B41FA5}">
                      <a16:colId xmlns:a16="http://schemas.microsoft.com/office/drawing/2014/main" val="1640144979"/>
                    </a:ext>
                  </a:extLst>
                </a:gridCol>
                <a:gridCol w="2057401">
                  <a:extLst>
                    <a:ext uri="{9D8B030D-6E8A-4147-A177-3AD203B41FA5}">
                      <a16:colId xmlns:a16="http://schemas.microsoft.com/office/drawing/2014/main" val="3092883319"/>
                    </a:ext>
                  </a:extLst>
                </a:gridCol>
              </a:tblGrid>
              <a:tr h="398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Caio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Iossi Doni</a:t>
                      </a:r>
                      <a:endParaRPr kumimoji="0" lang="pt-B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Carlos Mario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Rico Franco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Eduardo Merlin </a:t>
                      </a:r>
                      <a:r>
                        <a:rPr kumimoji="0" lang="pt-BR" sz="1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Sponchiado</a:t>
                      </a:r>
                      <a:endParaRPr kumimoji="0" lang="pt-B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Lucas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Campelo Ribeiro</a:t>
                      </a:r>
                      <a:endParaRPr kumimoji="0" lang="pt-B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O" sz="1400" b="1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Guilherme</a:t>
                      </a:r>
                      <a:r>
                        <a:rPr kumimoji="0" lang="es-CO" sz="1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Augusto </a:t>
                      </a:r>
                      <a:r>
                        <a:rPr kumimoji="0" lang="es-CO" sz="1400" b="1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Marinzek</a:t>
                      </a:r>
                      <a:r>
                        <a:rPr kumimoji="0" lang="es-CO" sz="1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Silva</a:t>
                      </a:r>
                      <a:endParaRPr kumimoji="0" lang="es-CO" sz="1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6580658"/>
                  </a:ext>
                </a:extLst>
              </a:tr>
              <a:tr h="156516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>
                          <a:latin typeface="Gadugi" panose="020B0502040204020203" pitchFamily="34" charset="0"/>
                          <a:ea typeface="Gadugi" panose="020B0502040204020203" pitchFamily="34" charset="0"/>
                        </a:rPr>
                        <a:t>9283100</a:t>
                      </a:r>
                      <a:endParaRPr lang="es-CO" sz="1600" dirty="0">
                        <a:latin typeface="Gadugi" panose="020B0502040204020203" pitchFamily="34" charset="0"/>
                        <a:ea typeface="Gadug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>
                          <a:latin typeface="Gadugi" panose="020B0502040204020203" pitchFamily="34" charset="0"/>
                          <a:ea typeface="Gadugi" panose="020B0502040204020203" pitchFamily="34" charset="0"/>
                        </a:rPr>
                        <a:t>9413511</a:t>
                      </a:r>
                      <a:endParaRPr lang="es-CO" sz="1600" dirty="0">
                        <a:latin typeface="Gadugi" panose="020B0502040204020203" pitchFamily="34" charset="0"/>
                        <a:ea typeface="Gadug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>
                          <a:latin typeface="Gadugi" panose="020B0502040204020203" pitchFamily="34" charset="0"/>
                          <a:ea typeface="Gadugi" panose="020B0502040204020203" pitchFamily="34" charset="0"/>
                        </a:rPr>
                        <a:t>9283308</a:t>
                      </a:r>
                      <a:endParaRPr lang="es-CO" sz="1600" dirty="0">
                        <a:latin typeface="Gadugi" panose="020B0502040204020203" pitchFamily="34" charset="0"/>
                        <a:ea typeface="Gadug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>
                          <a:latin typeface="Gadugi" panose="020B0502040204020203" pitchFamily="34" charset="0"/>
                          <a:ea typeface="Gadugi" panose="020B0502040204020203" pitchFamily="34" charset="0"/>
                        </a:rPr>
                        <a:t>9283402</a:t>
                      </a:r>
                      <a:endParaRPr lang="es-CO" sz="1600" dirty="0">
                        <a:latin typeface="Gadugi" panose="020B0502040204020203" pitchFamily="34" charset="0"/>
                        <a:ea typeface="Gadug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>
                          <a:latin typeface="Gadugi" panose="020B0502040204020203" pitchFamily="34" charset="0"/>
                          <a:ea typeface="Gadugi" panose="020B0502040204020203" pitchFamily="34" charset="0"/>
                        </a:rPr>
                        <a:t>9283292</a:t>
                      </a:r>
                      <a:endParaRPr lang="es-CO" sz="1600" dirty="0">
                        <a:latin typeface="Gadugi" panose="020B0502040204020203" pitchFamily="34" charset="0"/>
                        <a:ea typeface="Gadug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4617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1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869991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FF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5736" y="-118735"/>
            <a:ext cx="940832" cy="940832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Shape 229"/>
          <p:cNvSpPr txBox="1"/>
          <p:nvPr/>
        </p:nvSpPr>
        <p:spPr>
          <a:xfrm>
            <a:off x="2655975" y="958050"/>
            <a:ext cx="8020200" cy="49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3000" b="1" dirty="0">
                <a:solidFill>
                  <a:srgbClr val="595959"/>
                </a:solidFill>
              </a:rPr>
              <a:t>Lei Eloy Chaves</a:t>
            </a:r>
            <a:endParaRPr sz="3000" b="1" dirty="0">
              <a:solidFill>
                <a:srgbClr val="595959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595959"/>
              </a:solidFill>
            </a:endParaRP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000"/>
              <a:buChar char="●"/>
            </a:pPr>
            <a:r>
              <a:rPr lang="pt-BR" sz="3000" b="1" dirty="0">
                <a:solidFill>
                  <a:srgbClr val="595959"/>
                </a:solidFill>
              </a:rPr>
              <a:t>Caixa de Aposentadoria e Pensões</a:t>
            </a:r>
            <a:endParaRPr sz="3000" b="1" dirty="0">
              <a:solidFill>
                <a:srgbClr val="595959"/>
              </a:solidFill>
            </a:endParaRP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595959"/>
              </a:solidFill>
            </a:endParaRP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000"/>
              <a:buChar char="●"/>
            </a:pPr>
            <a:r>
              <a:rPr lang="pt-BR" sz="3000" b="1" dirty="0">
                <a:solidFill>
                  <a:srgbClr val="595959"/>
                </a:solidFill>
              </a:rPr>
              <a:t>Medicina de Grupo - 1950</a:t>
            </a:r>
            <a:endParaRPr sz="2400" dirty="0">
              <a:solidFill>
                <a:srgbClr val="595959"/>
              </a:solidFill>
            </a:endParaRPr>
          </a:p>
        </p:txBody>
      </p:sp>
      <p:sp>
        <p:nvSpPr>
          <p:cNvPr id="230" name="Shape 230"/>
          <p:cNvSpPr txBox="1"/>
          <p:nvPr/>
        </p:nvSpPr>
        <p:spPr>
          <a:xfrm>
            <a:off x="2655975" y="180150"/>
            <a:ext cx="8020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4000" b="1">
                <a:solidFill>
                  <a:schemeClr val="dk1"/>
                </a:solidFill>
              </a:rPr>
              <a:t>Histórico</a:t>
            </a:r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Shape 2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9668" y="1319241"/>
            <a:ext cx="8837084" cy="429213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Shape 225"/>
          <p:cNvSpPr/>
          <p:nvPr/>
        </p:nvSpPr>
        <p:spPr>
          <a:xfrm>
            <a:off x="870000" y="1106175"/>
            <a:ext cx="1750500" cy="15582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Shape 2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92636" y="1319241"/>
            <a:ext cx="1067032" cy="1067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/>
      <p:bldP spid="22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2655975" y="1434825"/>
            <a:ext cx="8454900" cy="39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pt-BR" sz="2400">
                <a:solidFill>
                  <a:srgbClr val="595959"/>
                </a:solidFill>
              </a:rPr>
              <a:t>Nestlé Business Services Ribeirão Preto</a:t>
            </a:r>
            <a:endParaRPr sz="2400">
              <a:solidFill>
                <a:srgbClr val="595959"/>
              </a:solidFill>
            </a:endParaRP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>
                <a:solidFill>
                  <a:srgbClr val="595959"/>
                </a:solidFill>
              </a:rPr>
              <a:t>Amplitude</a:t>
            </a:r>
            <a:endParaRPr sz="2400">
              <a:solidFill>
                <a:srgbClr val="595959"/>
              </a:solidFill>
            </a:endParaRP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>
                <a:solidFill>
                  <a:srgbClr val="595959"/>
                </a:solidFill>
              </a:rPr>
              <a:t>Opções</a:t>
            </a:r>
            <a:endParaRPr sz="2400">
              <a:solidFill>
                <a:srgbClr val="595959"/>
              </a:solidFill>
            </a:endParaRP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>
                <a:solidFill>
                  <a:srgbClr val="595959"/>
                </a:solidFill>
              </a:rPr>
              <a:t>Facilidades</a:t>
            </a:r>
            <a:endParaRPr sz="2400">
              <a:solidFill>
                <a:srgbClr val="595959"/>
              </a:solidFill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2655975" y="180150"/>
            <a:ext cx="79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Caso</a:t>
            </a:r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Shape 2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8194" y="-189745"/>
            <a:ext cx="1067032" cy="1067032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9144" y="1308101"/>
            <a:ext cx="1105132" cy="110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1228194" y="2208311"/>
            <a:ext cx="10963806" cy="2441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0" b="1" dirty="0">
                <a:solidFill>
                  <a:schemeClr val="dk1"/>
                </a:solidFill>
              </a:rPr>
              <a:t>Complementação do</a:t>
            </a:r>
            <a:endParaRPr sz="6000" b="1"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0" b="1" dirty="0">
                <a:solidFill>
                  <a:schemeClr val="dk1"/>
                </a:solidFill>
              </a:rPr>
              <a:t>Auxílio-doença</a:t>
            </a:r>
            <a:endParaRPr sz="6000" dirty="0"/>
          </a:p>
        </p:txBody>
      </p:sp>
      <p:sp>
        <p:nvSpPr>
          <p:cNvPr id="255" name="Shape 255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8" name="Shape 2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8194" y="-189745"/>
            <a:ext cx="1067032" cy="1067032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Shape 259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0" name="Shape 2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9144" y="1308101"/>
            <a:ext cx="1105132" cy="110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Shape 267"/>
          <p:cNvSpPr txBox="1"/>
          <p:nvPr/>
        </p:nvSpPr>
        <p:spPr>
          <a:xfrm>
            <a:off x="2710900" y="990150"/>
            <a:ext cx="7561500" cy="57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>
                <a:solidFill>
                  <a:srgbClr val="595959"/>
                </a:solidFill>
              </a:rPr>
              <a:t>Auxílio-doença e sua complementação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>
                <a:solidFill>
                  <a:srgbClr val="595959"/>
                </a:solidFill>
              </a:rPr>
              <a:t>Importância do benefício (empresa e empregado)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>
                <a:solidFill>
                  <a:srgbClr val="595959"/>
                </a:solidFill>
              </a:rPr>
              <a:t>Práticas de Mercado (tendências)</a:t>
            </a: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lang="pt-BR" sz="2400">
                <a:solidFill>
                  <a:srgbClr val="595959"/>
                </a:solidFill>
              </a:rPr>
              <a:t/>
            </a:r>
            <a:br>
              <a:rPr lang="pt-BR" sz="2400">
                <a:solidFill>
                  <a:srgbClr val="595959"/>
                </a:solidFill>
              </a:rPr>
            </a:b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595959"/>
              </a:solidFill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2655975" y="180150"/>
            <a:ext cx="7910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Conceito</a:t>
            </a:r>
            <a:endParaRPr sz="40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4000" b="1">
              <a:solidFill>
                <a:schemeClr val="dk1"/>
              </a:solidFill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66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00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" name="Shape 2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9617" y="1330904"/>
            <a:ext cx="1169955" cy="1169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Shape 2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8194" y="-185588"/>
            <a:ext cx="1067032" cy="1067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Shape 281"/>
          <p:cNvSpPr txBox="1"/>
          <p:nvPr/>
        </p:nvSpPr>
        <p:spPr>
          <a:xfrm>
            <a:off x="2656050" y="927375"/>
            <a:ext cx="7670400" cy="53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Dentre as empresas que oferecem o benefício de complementação do auxílio-doença, 79% (153) oferecem o benefício de forma integral.</a:t>
            </a:r>
            <a:endParaRPr sz="18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63% (122) das empresas participantes oferecem um plano de complementação de auxílio-doença a seus empregados.</a:t>
            </a:r>
            <a:endParaRPr sz="18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Apenas 6% (11) das empresas informaram que mantêm o benefício sem qualquer limitação de duração, assegurando o pagamento enquanto houver a manutenção da renda pelo INSS.</a:t>
            </a:r>
            <a:endParaRPr sz="18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Observamos que em 88% (170) dos casos, o plano de complementação de auxílio-doença é gerido pela própria empresa. Em 8% (15) das empresas o benefício é gerido pelo fundo de pensão e em 4% (7) o benefício é gerido por terceiros.</a:t>
            </a:r>
            <a:endParaRPr sz="18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Em 79% (153) dos casos, a empresa é responsável pelo custeio integral do benefício de complementação auxílio-doença.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595959"/>
              </a:solidFill>
            </a:endParaRPr>
          </a:p>
        </p:txBody>
      </p:sp>
      <p:sp>
        <p:nvSpPr>
          <p:cNvPr id="282" name="Shape 282"/>
          <p:cNvSpPr txBox="1"/>
          <p:nvPr/>
        </p:nvSpPr>
        <p:spPr>
          <a:xfrm>
            <a:off x="2655975" y="180150"/>
            <a:ext cx="79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4000" b="1">
                <a:solidFill>
                  <a:schemeClr val="dk1"/>
                </a:solidFill>
              </a:rPr>
              <a:t>Números do Benefício</a:t>
            </a:r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Shape 2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8194" y="-189745"/>
            <a:ext cx="1067032" cy="1067032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Shape 287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Shape 2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9144" y="1308101"/>
            <a:ext cx="1105132" cy="110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Shape 295"/>
          <p:cNvSpPr txBox="1"/>
          <p:nvPr/>
        </p:nvSpPr>
        <p:spPr>
          <a:xfrm>
            <a:off x="2710900" y="990150"/>
            <a:ext cx="7561500" cy="57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Antes, 69% das empresas entrevistadas (163) ofereciam o benefício. Em 2012, apenas 63% (122) das empresas pesquisadas ofereciam.</a:t>
            </a:r>
            <a:endParaRPr sz="18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Em 2010, 78% das empresas pesquisadas (184) arcavam totalmente com os custos do benefício. Em 2012, apenas 79% das empresas (153) o faziam.</a:t>
            </a:r>
            <a:endParaRPr sz="18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Na pesquisa anterior, 14 empresas (6%) mantinham o benefício sem prazo de duração. Nessa, apenas 11 empresas.</a:t>
            </a:r>
            <a:endParaRPr sz="18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595959"/>
              </a:solidFill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pt-BR" sz="1800">
                <a:solidFill>
                  <a:srgbClr val="595959"/>
                </a:solidFill>
              </a:rPr>
              <a:t>De forma geral, podemos observar que o benefício, entre os anos de 2010 a 2012 se tornou menos popular nas empresas, possivelmente dando lugar a outros investimentos, até mesmo em outros benefícios.</a:t>
            </a: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lang="pt-BR" sz="2400">
                <a:solidFill>
                  <a:srgbClr val="595959"/>
                </a:solidFill>
              </a:rPr>
              <a:t/>
            </a:r>
            <a:br>
              <a:rPr lang="pt-BR" sz="2400">
                <a:solidFill>
                  <a:srgbClr val="595959"/>
                </a:solidFill>
              </a:rPr>
            </a:b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595959"/>
              </a:solidFill>
            </a:endParaRPr>
          </a:p>
        </p:txBody>
      </p:sp>
      <p:sp>
        <p:nvSpPr>
          <p:cNvPr id="296" name="Shape 296"/>
          <p:cNvSpPr txBox="1"/>
          <p:nvPr/>
        </p:nvSpPr>
        <p:spPr>
          <a:xfrm>
            <a:off x="2655975" y="180150"/>
            <a:ext cx="7910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Histórico</a:t>
            </a:r>
            <a:endParaRPr sz="4000" b="1">
              <a:solidFill>
                <a:schemeClr val="dk1"/>
              </a:solidFill>
            </a:endParaRPr>
          </a:p>
        </p:txBody>
      </p:sp>
      <p:sp>
        <p:nvSpPr>
          <p:cNvPr id="297" name="Shape 297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Shape 298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66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Shape 300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00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Shape 3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9617" y="1330904"/>
            <a:ext cx="1169955" cy="1169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Shape 3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8194" y="-185588"/>
            <a:ext cx="1067032" cy="1067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Shape 308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Shape 309"/>
          <p:cNvSpPr/>
          <p:nvPr/>
        </p:nvSpPr>
        <p:spPr>
          <a:xfrm>
            <a:off x="870000" y="1106175"/>
            <a:ext cx="1750500" cy="15582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869991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FF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Shape 3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2636" y="1319241"/>
            <a:ext cx="1067032" cy="106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Shape 3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736" y="-118735"/>
            <a:ext cx="940832" cy="940832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Shape 313"/>
          <p:cNvSpPr txBox="1"/>
          <p:nvPr/>
        </p:nvSpPr>
        <p:spPr>
          <a:xfrm>
            <a:off x="2620500" y="1470725"/>
            <a:ext cx="7469700" cy="38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000"/>
              <a:buChar char="●"/>
            </a:pPr>
            <a:r>
              <a:rPr lang="pt-BR" sz="3000">
                <a:solidFill>
                  <a:srgbClr val="595959"/>
                </a:solidFill>
              </a:rPr>
              <a:t>Petrobras</a:t>
            </a:r>
            <a:endParaRPr sz="30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595959"/>
              </a:solidFill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000"/>
              <a:buChar char="●"/>
            </a:pPr>
            <a:r>
              <a:rPr lang="pt-BR" sz="3000">
                <a:solidFill>
                  <a:srgbClr val="595959"/>
                </a:solidFill>
              </a:rPr>
              <a:t>Assistente administrativa que se aposentou voluntariamente depois retornou às atividades, conseguiu que o TST obrigasse a empresa a pagar a ela a complementação do auxílio-doença.</a:t>
            </a:r>
            <a:endParaRPr sz="3000">
              <a:solidFill>
                <a:srgbClr val="595959"/>
              </a:solidFill>
            </a:endParaRPr>
          </a:p>
        </p:txBody>
      </p:sp>
      <p:sp>
        <p:nvSpPr>
          <p:cNvPr id="314" name="Shape 314"/>
          <p:cNvSpPr txBox="1"/>
          <p:nvPr/>
        </p:nvSpPr>
        <p:spPr>
          <a:xfrm>
            <a:off x="2655971" y="180142"/>
            <a:ext cx="4678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4000" b="1">
                <a:solidFill>
                  <a:schemeClr val="dk1"/>
                </a:solidFill>
              </a:rPr>
              <a:t>Caso</a:t>
            </a:r>
            <a:endParaRPr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>
              <a:solidFill>
                <a:schemeClr val="dk1"/>
              </a:solidFill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Shape 323"/>
          <p:cNvSpPr txBox="1"/>
          <p:nvPr/>
        </p:nvSpPr>
        <p:spPr>
          <a:xfrm>
            <a:off x="1943100" y="2592412"/>
            <a:ext cx="8305800" cy="1365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6600" b="1" dirty="0" smtClean="0">
                <a:solidFill>
                  <a:schemeClr val="dk1"/>
                </a:solidFill>
              </a:rPr>
              <a:t>Dúvidas</a:t>
            </a:r>
            <a:r>
              <a:rPr lang="pt-BR" sz="4000" b="1" dirty="0" smtClean="0">
                <a:solidFill>
                  <a:schemeClr val="dk1"/>
                </a:solidFill>
              </a:rPr>
              <a:t> ?</a:t>
            </a:r>
            <a:endParaRPr dirty="0"/>
          </a:p>
        </p:txBody>
      </p:sp>
      <p:sp>
        <p:nvSpPr>
          <p:cNvPr id="324" name="Shape 324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Shape 325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Shape 3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8194" y="-189745"/>
            <a:ext cx="1067032" cy="1067032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Shape 328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9" name="Shape 3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9144" y="1308101"/>
            <a:ext cx="1105132" cy="110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Shape 335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Shape 336"/>
          <p:cNvSpPr txBox="1"/>
          <p:nvPr/>
        </p:nvSpPr>
        <p:spPr>
          <a:xfrm>
            <a:off x="1238732" y="1434768"/>
            <a:ext cx="10380902" cy="398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 b="1" dirty="0">
                <a:solidFill>
                  <a:schemeClr val="dk1"/>
                </a:solidFill>
              </a:rPr>
              <a:t>OBRIGADO!</a:t>
            </a:r>
            <a:endParaRPr sz="8000" b="1" dirty="0">
              <a:solidFill>
                <a:schemeClr val="dk1"/>
              </a:solidFill>
            </a:endParaRPr>
          </a:p>
        </p:txBody>
      </p:sp>
      <p:sp>
        <p:nvSpPr>
          <p:cNvPr id="337" name="Shape 337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Shape 338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Shape 339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66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Shape 340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00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1" name="Shape 3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9617" y="1330904"/>
            <a:ext cx="1169955" cy="1169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Shape 3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8194" y="-185588"/>
            <a:ext cx="1067032" cy="1067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955964" y="2355273"/>
            <a:ext cx="10280072" cy="2147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200" b="1" dirty="0">
                <a:solidFill>
                  <a:schemeClr val="dk1"/>
                </a:solidFill>
              </a:rPr>
              <a:t>Plano de Saúde</a:t>
            </a:r>
            <a:endParaRPr sz="7200" dirty="0"/>
          </a:p>
        </p:txBody>
      </p:sp>
      <p:sp>
        <p:nvSpPr>
          <p:cNvPr id="112" name="Shape 112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8194" y="-189745"/>
            <a:ext cx="1067032" cy="1067032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9144" y="1308101"/>
            <a:ext cx="1105132" cy="110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-458066" y="-115730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-458066" y="351681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870000" y="1106175"/>
            <a:ext cx="1750500" cy="15582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869991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FF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2636" y="1319241"/>
            <a:ext cx="1067032" cy="106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736" y="-118735"/>
            <a:ext cx="940832" cy="94083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/>
        </p:nvSpPr>
        <p:spPr>
          <a:xfrm>
            <a:off x="2620500" y="1507361"/>
            <a:ext cx="7199400" cy="38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 dirty="0">
                <a:solidFill>
                  <a:srgbClr val="595959"/>
                </a:solidFill>
              </a:rPr>
              <a:t>Constituição federal de 1988</a:t>
            </a:r>
            <a:endParaRPr sz="2400" dirty="0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 dirty="0">
                <a:solidFill>
                  <a:srgbClr val="595959"/>
                </a:solidFill>
              </a:rPr>
              <a:t>Lei 9.656/98</a:t>
            </a:r>
            <a:endParaRPr sz="2400" dirty="0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 dirty="0">
                <a:solidFill>
                  <a:srgbClr val="595959"/>
                </a:solidFill>
              </a:rPr>
              <a:t>ANS (Agência Nacional de Saúde Suplementar)</a:t>
            </a:r>
            <a:endParaRPr sz="2400" dirty="0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 dirty="0">
                <a:solidFill>
                  <a:srgbClr val="595959"/>
                </a:solidFill>
              </a:rPr>
              <a:t>Comercialização</a:t>
            </a:r>
            <a:endParaRPr sz="2400" dirty="0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 dirty="0">
                <a:solidFill>
                  <a:srgbClr val="595959"/>
                </a:solidFill>
              </a:rPr>
              <a:t>Pagamento</a:t>
            </a:r>
            <a:endParaRPr sz="2400" dirty="0">
              <a:solidFill>
                <a:srgbClr val="595959"/>
              </a:solidFill>
            </a:endParaRPr>
          </a:p>
          <a:p>
            <a:pPr marL="457200" marR="0" lvl="0" indent="-38100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2400" dirty="0">
                <a:solidFill>
                  <a:srgbClr val="595959"/>
                </a:solidFill>
              </a:rPr>
              <a:t>Restrições</a:t>
            </a:r>
            <a:endParaRPr sz="2400" dirty="0">
              <a:solidFill>
                <a:srgbClr val="595959"/>
              </a:solidFill>
            </a:endParaRPr>
          </a:p>
        </p:txBody>
      </p:sp>
      <p:sp>
        <p:nvSpPr>
          <p:cNvPr id="129" name="Shape 129"/>
          <p:cNvSpPr txBox="1"/>
          <p:nvPr/>
        </p:nvSpPr>
        <p:spPr>
          <a:xfrm>
            <a:off x="2655971" y="180142"/>
            <a:ext cx="4678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Conceito</a:t>
            </a: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10326274" y="619677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11619634" y="5423232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-458066" y="-115730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-458066" y="351681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2710899" y="990150"/>
            <a:ext cx="7375209" cy="4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595959"/>
              </a:solidFill>
            </a:endParaRPr>
          </a:p>
          <a:p>
            <a:pPr marL="457200" marR="0" lvl="0" indent="-4191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000"/>
              <a:buChar char="●"/>
            </a:pPr>
            <a:r>
              <a:rPr lang="pt-BR" sz="3000" b="1" dirty="0">
                <a:solidFill>
                  <a:srgbClr val="595959"/>
                </a:solidFill>
              </a:rPr>
              <a:t>Empresa</a:t>
            </a:r>
            <a:r>
              <a:rPr lang="pt-BR" sz="3000" dirty="0">
                <a:solidFill>
                  <a:srgbClr val="595959"/>
                </a:solidFill>
              </a:rPr>
              <a:t>:</a:t>
            </a:r>
            <a:r>
              <a:rPr lang="pt-BR" sz="2400" dirty="0">
                <a:solidFill>
                  <a:srgbClr val="595959"/>
                </a:solidFill>
              </a:rPr>
              <a:t> Motivação dos funcionários, diminuição do absenteísmo e vantagem em relação aos concorrentes.</a:t>
            </a:r>
            <a:endParaRPr sz="2400" dirty="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95959"/>
              </a:solidFill>
            </a:endParaRPr>
          </a:p>
          <a:p>
            <a:pPr marL="457200" marR="0" lvl="0" indent="-4191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000"/>
              <a:buChar char="●"/>
            </a:pPr>
            <a:r>
              <a:rPr lang="pt-BR" sz="3000" b="1" dirty="0">
                <a:solidFill>
                  <a:srgbClr val="595959"/>
                </a:solidFill>
              </a:rPr>
              <a:t>Empregado: </a:t>
            </a:r>
            <a:r>
              <a:rPr lang="pt-BR" sz="2400" dirty="0">
                <a:solidFill>
                  <a:srgbClr val="595959"/>
                </a:solidFill>
              </a:rPr>
              <a:t>Maior cobertura, menor valor, inclusão de dependentes, própria saúde.</a:t>
            </a:r>
            <a:endParaRPr sz="2400" dirty="0">
              <a:solidFill>
                <a:srgbClr val="595959"/>
              </a:solidFill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2655975" y="180150"/>
            <a:ext cx="6216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Importância do benefício</a:t>
            </a: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10326274" y="619677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11619634" y="5423232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905549" y="-402812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66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905549" y="1106174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00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Shape 1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9617" y="1330904"/>
            <a:ext cx="1169955" cy="1169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8194" y="-185588"/>
            <a:ext cx="1067032" cy="1067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/>
        </p:nvSpPr>
        <p:spPr>
          <a:xfrm>
            <a:off x="-458066" y="-115730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-458066" y="351681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Shape 153"/>
          <p:cNvSpPr txBox="1"/>
          <p:nvPr/>
        </p:nvSpPr>
        <p:spPr>
          <a:xfrm>
            <a:off x="2655975" y="927375"/>
            <a:ext cx="7670400" cy="52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pt-BR" sz="3000" b="1">
                <a:solidFill>
                  <a:srgbClr val="595959"/>
                </a:solidFill>
              </a:rPr>
              <a:t>Tipos de operadoras</a:t>
            </a:r>
            <a:r>
              <a:rPr lang="pt-BR" sz="2400">
                <a:solidFill>
                  <a:srgbClr val="595959"/>
                </a:solidFill>
              </a:rPr>
              <a:t>: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Medicinas de grupo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Cooperativas médicas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Administradoras de planos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595959"/>
                </a:solidFill>
              </a:rPr>
              <a:t/>
            </a:r>
            <a:br>
              <a:rPr lang="pt-BR" sz="2400">
                <a:solidFill>
                  <a:srgbClr val="595959"/>
                </a:solidFill>
              </a:rPr>
            </a:b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Autogestão</a:t>
            </a:r>
            <a:endParaRPr sz="2400">
              <a:solidFill>
                <a:srgbClr val="595959"/>
              </a:solidFill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2655975" y="180150"/>
            <a:ext cx="79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Políticas e práticas do mercado</a:t>
            </a: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10326274" y="6196775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11619634" y="5423232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2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905549" y="-402812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" name="Shape 1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8194" y="-189745"/>
            <a:ext cx="1067032" cy="1067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/>
          <p:nvPr/>
        </p:nvSpPr>
        <p:spPr>
          <a:xfrm>
            <a:off x="905549" y="1106174"/>
            <a:ext cx="1750422" cy="1508986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9144" y="1308101"/>
            <a:ext cx="1105132" cy="110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870000" y="1106175"/>
            <a:ext cx="1750500" cy="15582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869991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FF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92636" y="1319241"/>
            <a:ext cx="1067032" cy="106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55736" y="-118735"/>
            <a:ext cx="940832" cy="94083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/>
          <p:nvPr/>
        </p:nvSpPr>
        <p:spPr>
          <a:xfrm>
            <a:off x="2655975" y="927375"/>
            <a:ext cx="7199400" cy="49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3000" b="1" dirty="0">
                <a:solidFill>
                  <a:srgbClr val="595959"/>
                </a:solidFill>
              </a:rPr>
              <a:t>Padrões de plano</a:t>
            </a:r>
            <a:r>
              <a:rPr lang="pt-BR" sz="2400" dirty="0">
                <a:solidFill>
                  <a:srgbClr val="595959"/>
                </a:solidFill>
              </a:rPr>
              <a:t>:</a:t>
            </a:r>
            <a:endParaRPr sz="2400" dirty="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400" dirty="0">
              <a:solidFill>
                <a:srgbClr val="595959"/>
              </a:solidFill>
            </a:endParaRPr>
          </a:p>
          <a:p>
            <a:pPr marL="457200" lvl="2" indent="-381000">
              <a:buClr>
                <a:srgbClr val="595959"/>
              </a:buClr>
              <a:buSzPts val="2400"/>
              <a:buChar char="-"/>
            </a:pPr>
            <a:r>
              <a:rPr lang="pt-BR" sz="2400" dirty="0">
                <a:solidFill>
                  <a:srgbClr val="595959"/>
                </a:solidFill>
              </a:rPr>
              <a:t>Básico</a:t>
            </a:r>
            <a:endParaRPr sz="2400" dirty="0">
              <a:solidFill>
                <a:srgbClr val="595959"/>
              </a:solidFill>
            </a:endParaRPr>
          </a:p>
          <a:p>
            <a:pPr lvl="2">
              <a:buSzPts val="1100"/>
            </a:pPr>
            <a:endParaRPr sz="2400" dirty="0">
              <a:solidFill>
                <a:srgbClr val="595959"/>
              </a:solidFill>
            </a:endParaRPr>
          </a:p>
          <a:p>
            <a:pPr lvl="2">
              <a:buSzPts val="1100"/>
            </a:pPr>
            <a:endParaRPr sz="2400" dirty="0">
              <a:solidFill>
                <a:srgbClr val="595959"/>
              </a:solidFill>
            </a:endParaRPr>
          </a:p>
          <a:p>
            <a:pPr marL="457200" lvl="2" indent="-381000">
              <a:buClr>
                <a:srgbClr val="595959"/>
              </a:buClr>
              <a:buSzPts val="2400"/>
              <a:buChar char="-"/>
            </a:pPr>
            <a:r>
              <a:rPr lang="pt-BR" sz="2400" dirty="0">
                <a:solidFill>
                  <a:srgbClr val="595959"/>
                </a:solidFill>
              </a:rPr>
              <a:t>Intermediário</a:t>
            </a:r>
            <a:endParaRPr sz="2400" dirty="0">
              <a:solidFill>
                <a:srgbClr val="595959"/>
              </a:solidFill>
            </a:endParaRPr>
          </a:p>
          <a:p>
            <a:pPr lvl="2">
              <a:buSzPts val="1100"/>
            </a:pPr>
            <a:endParaRPr sz="2400" dirty="0">
              <a:solidFill>
                <a:srgbClr val="595959"/>
              </a:solidFill>
            </a:endParaRPr>
          </a:p>
          <a:p>
            <a:pPr lvl="2">
              <a:buSzPts val="1100"/>
            </a:pPr>
            <a:endParaRPr sz="2400" dirty="0">
              <a:solidFill>
                <a:srgbClr val="595959"/>
              </a:solidFill>
            </a:endParaRPr>
          </a:p>
          <a:p>
            <a:pPr marL="457200" lvl="2" indent="-381000">
              <a:buClr>
                <a:srgbClr val="595959"/>
              </a:buClr>
              <a:buSzPts val="2400"/>
              <a:buChar char="-"/>
            </a:pPr>
            <a:r>
              <a:rPr lang="pt-BR" sz="2400" dirty="0">
                <a:solidFill>
                  <a:srgbClr val="595959"/>
                </a:solidFill>
              </a:rPr>
              <a:t>Superior</a:t>
            </a:r>
            <a:endParaRPr sz="2400" dirty="0">
              <a:solidFill>
                <a:srgbClr val="595959"/>
              </a:solidFill>
            </a:endParaRPr>
          </a:p>
          <a:p>
            <a:pPr lvl="2">
              <a:buSzPts val="1100"/>
            </a:pPr>
            <a:r>
              <a:rPr lang="pt-BR" sz="2400" dirty="0">
                <a:solidFill>
                  <a:srgbClr val="595959"/>
                </a:solidFill>
              </a:rPr>
              <a:t/>
            </a:r>
            <a:br>
              <a:rPr lang="pt-BR" sz="2400" dirty="0">
                <a:solidFill>
                  <a:srgbClr val="595959"/>
                </a:solidFill>
              </a:rPr>
            </a:br>
            <a:endParaRPr sz="2400" dirty="0">
              <a:solidFill>
                <a:srgbClr val="595959"/>
              </a:solidFill>
            </a:endParaRPr>
          </a:p>
          <a:p>
            <a:pPr marL="457200" lvl="2" indent="-381000">
              <a:buClr>
                <a:srgbClr val="595959"/>
              </a:buClr>
              <a:buSzPts val="2400"/>
              <a:buChar char="-"/>
            </a:pPr>
            <a:r>
              <a:rPr lang="pt-BR" sz="2400" dirty="0">
                <a:solidFill>
                  <a:srgbClr val="595959"/>
                </a:solidFill>
              </a:rPr>
              <a:t>Executivo</a:t>
            </a:r>
            <a:endParaRPr sz="2400" dirty="0">
              <a:solidFill>
                <a:srgbClr val="595959"/>
              </a:solidFill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2655975" y="180150"/>
            <a:ext cx="80202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4000" b="1">
                <a:solidFill>
                  <a:schemeClr val="dk1"/>
                </a:solidFill>
              </a:rPr>
              <a:t>Políticas e práticas do mercado</a:t>
            </a: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2710900" y="990150"/>
            <a:ext cx="7360800" cy="39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595959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3000" b="1">
                <a:solidFill>
                  <a:srgbClr val="595959"/>
                </a:solidFill>
              </a:rPr>
              <a:t>Regimes de financiamento</a:t>
            </a:r>
            <a:r>
              <a:rPr lang="pt-BR" sz="2400">
                <a:solidFill>
                  <a:srgbClr val="595959"/>
                </a:solidFill>
              </a:rPr>
              <a:t>:</a:t>
            </a: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400">
              <a:solidFill>
                <a:srgbClr val="595959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Planos segurados</a:t>
            </a: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400">
              <a:solidFill>
                <a:srgbClr val="595959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Planos auto segurados</a:t>
            </a: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400">
              <a:solidFill>
                <a:srgbClr val="595959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Planos mistos</a:t>
            </a: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2400">
                <a:solidFill>
                  <a:srgbClr val="595959"/>
                </a:solidFill>
              </a:rPr>
              <a:t/>
            </a:r>
            <a:br>
              <a:rPr lang="pt-BR" sz="2400">
                <a:solidFill>
                  <a:srgbClr val="595959"/>
                </a:solidFill>
              </a:rPr>
            </a:b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595959"/>
              </a:solidFill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2655975" y="180150"/>
            <a:ext cx="7910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4000" b="1">
                <a:solidFill>
                  <a:schemeClr val="dk1"/>
                </a:solidFill>
              </a:rPr>
              <a:t>Políticas e práticas do mercado</a:t>
            </a: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66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00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9617" y="1330904"/>
            <a:ext cx="1169955" cy="1169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8194" y="-185588"/>
            <a:ext cx="1067032" cy="1067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2655975" y="927375"/>
            <a:ext cx="7670400" cy="42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Char char="●"/>
            </a:pPr>
            <a:r>
              <a:rPr lang="pt-BR" sz="3000" b="1">
                <a:solidFill>
                  <a:srgbClr val="595959"/>
                </a:solidFill>
              </a:rPr>
              <a:t>Check Up</a:t>
            </a:r>
            <a:r>
              <a:rPr lang="pt-BR" sz="2400">
                <a:solidFill>
                  <a:srgbClr val="595959"/>
                </a:solidFill>
              </a:rPr>
              <a:t>: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71% das empresas oferecem Check Up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93% da alta direção, 73% da gerência, 18% da supervisão e 7% de vendas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2400">
                <a:solidFill>
                  <a:srgbClr val="595959"/>
                </a:solidFill>
              </a:rPr>
              <a:t>Custo do benefício é em média de 2.400</a:t>
            </a:r>
            <a:endParaRPr sz="2400">
              <a:solidFill>
                <a:srgbClr val="595959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595959"/>
                </a:solidFill>
              </a:rPr>
              <a:t/>
            </a:r>
            <a:br>
              <a:rPr lang="pt-BR" sz="2400">
                <a:solidFill>
                  <a:srgbClr val="595959"/>
                </a:solidFill>
              </a:rPr>
            </a:br>
            <a:endParaRPr sz="2400">
              <a:solidFill>
                <a:srgbClr val="595959"/>
              </a:solidFill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2655975" y="180150"/>
            <a:ext cx="7928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Números do Benefício</a:t>
            </a: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B05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8194" y="-189745"/>
            <a:ext cx="1067032" cy="1067032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0070C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9144" y="1308101"/>
            <a:ext cx="1105132" cy="1105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/>
        </p:nvSpPr>
        <p:spPr>
          <a:xfrm>
            <a:off x="-458066" y="-115730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-458066" y="351681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Shape 209"/>
          <p:cNvSpPr txBox="1"/>
          <p:nvPr/>
        </p:nvSpPr>
        <p:spPr>
          <a:xfrm>
            <a:off x="2710900" y="990150"/>
            <a:ext cx="7561500" cy="57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595959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●"/>
            </a:pPr>
            <a:r>
              <a:rPr lang="pt-BR" sz="3000" b="1">
                <a:solidFill>
                  <a:srgbClr val="595959"/>
                </a:solidFill>
              </a:rPr>
              <a:t>Plano de saúde</a:t>
            </a:r>
            <a:r>
              <a:rPr lang="pt-BR" sz="2400">
                <a:solidFill>
                  <a:srgbClr val="595959"/>
                </a:solidFill>
              </a:rPr>
              <a:t>:</a:t>
            </a: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45720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400"/>
              <a:buChar char="-"/>
            </a:pPr>
            <a:r>
              <a:rPr lang="pt-BR" sz="1200">
                <a:solidFill>
                  <a:schemeClr val="dk1"/>
                </a:solidFill>
              </a:rPr>
              <a:t> </a:t>
            </a:r>
            <a:r>
              <a:rPr lang="pt-BR" sz="2400">
                <a:solidFill>
                  <a:schemeClr val="dk1"/>
                </a:solidFill>
              </a:rPr>
              <a:t>63% são pré-pagos, 31% são auto segurados e   6% de híbridos</a:t>
            </a: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lang="pt-BR" sz="2400">
                <a:solidFill>
                  <a:srgbClr val="595959"/>
                </a:solidFill>
              </a:rPr>
              <a:t/>
            </a:r>
            <a:br>
              <a:rPr lang="pt-BR" sz="2400">
                <a:solidFill>
                  <a:srgbClr val="595959"/>
                </a:solidFill>
              </a:rPr>
            </a:br>
            <a:endParaRPr sz="2400">
              <a:solidFill>
                <a:srgbClr val="595959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595959"/>
              </a:solidFill>
            </a:endParaRPr>
          </a:p>
        </p:txBody>
      </p:sp>
      <p:sp>
        <p:nvSpPr>
          <p:cNvPr id="210" name="Shape 210"/>
          <p:cNvSpPr txBox="1"/>
          <p:nvPr/>
        </p:nvSpPr>
        <p:spPr>
          <a:xfrm>
            <a:off x="2655975" y="180150"/>
            <a:ext cx="7910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</a:rPr>
              <a:t>Números do Benefício</a:t>
            </a:r>
            <a:endParaRPr/>
          </a:p>
        </p:txBody>
      </p:sp>
      <p:sp>
        <p:nvSpPr>
          <p:cNvPr id="211" name="Shape 211"/>
          <p:cNvSpPr/>
          <p:nvPr/>
        </p:nvSpPr>
        <p:spPr>
          <a:xfrm>
            <a:off x="10326274" y="6196775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11619634" y="542323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7F7F7F">
              <a:alpha val="85880"/>
            </a:srgbClr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905549" y="-402812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66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905549" y="1106174"/>
            <a:ext cx="1750500" cy="1509000"/>
          </a:xfrm>
          <a:prstGeom prst="hexagon">
            <a:avLst>
              <a:gd name="adj" fmla="val 27231"/>
              <a:gd name="vf" fmla="val 115470"/>
            </a:avLst>
          </a:prstGeom>
          <a:solidFill>
            <a:srgbClr val="FF0000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9617" y="1330904"/>
            <a:ext cx="1169955" cy="1169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8194" y="-185588"/>
            <a:ext cx="1067032" cy="106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 rotWithShape="1">
          <a:blip r:embed="rId5">
            <a:alphaModFix/>
          </a:blip>
          <a:srcRect l="5150" t="5838"/>
          <a:stretch/>
        </p:blipFill>
        <p:spPr>
          <a:xfrm>
            <a:off x="2656050" y="3320900"/>
            <a:ext cx="6514000" cy="339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 descr="tabelas sala situação nov 2017 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61710" y="3554088"/>
            <a:ext cx="9112950" cy="234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556</Words>
  <Application>Microsoft Office PowerPoint</Application>
  <PresentationFormat>Panorámica</PresentationFormat>
  <Paragraphs>139</Paragraphs>
  <Slides>18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Gadugi</vt:lpstr>
      <vt:lpstr>Roboto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Carlos Mario Rico Franco</cp:lastModifiedBy>
  <cp:revision>4</cp:revision>
  <dcterms:modified xsi:type="dcterms:W3CDTF">2018-05-24T22:58:26Z</dcterms:modified>
</cp:coreProperties>
</file>