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3" r:id="rId5"/>
    <p:sldId id="261" r:id="rId6"/>
    <p:sldId id="264" r:id="rId7"/>
    <p:sldId id="266" r:id="rId8"/>
    <p:sldId id="267" r:id="rId9"/>
    <p:sldId id="268" r:id="rId10"/>
    <p:sldId id="269" r:id="rId11"/>
    <p:sldId id="271" r:id="rId12"/>
    <p:sldId id="272" r:id="rId13"/>
    <p:sldId id="259" r:id="rId14"/>
    <p:sldId id="274" r:id="rId15"/>
    <p:sldId id="273" r:id="rId16"/>
    <p:sldId id="275" r:id="rId17"/>
    <p:sldId id="276" r:id="rId18"/>
    <p:sldId id="277" r:id="rId19"/>
    <p:sldId id="278" r:id="rId20"/>
    <p:sldId id="279" r:id="rId21"/>
    <p:sldId id="280" r:id="rId22"/>
    <p:sldId id="281" r:id="rId23"/>
    <p:sldId id="282" r:id="rId24"/>
    <p:sldId id="262" r:id="rId25"/>
    <p:sldId id="270" r:id="rId26"/>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pt-BR" smtClean="0"/>
              <a:t>Clique para editar o título mestre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69C92FA9-800D-4849-88A2-3734D188311A}" type="datetimeFigureOut">
              <a:rPr lang="pt-BR" smtClean="0"/>
              <a:t>25/05/2018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20F23BBC-7251-4E4E-9C28-D91CAA54702C}" type="slidenum">
              <a:rPr lang="pt-BR" smtClean="0"/>
              <a:t>‹nº›</a:t>
            </a:fld>
            <a:endParaRPr lang="pt-B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1823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69C92FA9-800D-4849-88A2-3734D188311A}" type="datetimeFigureOut">
              <a:rPr lang="pt-BR" smtClean="0"/>
              <a:t>25/05/2018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20F23BBC-7251-4E4E-9C28-D91CAA54702C}" type="slidenum">
              <a:rPr lang="pt-BR" smtClean="0"/>
              <a:t>‹nº›</a:t>
            </a:fld>
            <a:endParaRPr lang="pt-BR"/>
          </a:p>
        </p:txBody>
      </p:sp>
    </p:spTree>
    <p:extLst>
      <p:ext uri="{BB962C8B-B14F-4D97-AF65-F5344CB8AC3E}">
        <p14:creationId xmlns:p14="http://schemas.microsoft.com/office/powerpoint/2010/main" val="4176109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exto e Título Vertical">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69C92FA9-800D-4849-88A2-3734D188311A}" type="datetimeFigureOut">
              <a:rPr lang="pt-BR" smtClean="0"/>
              <a:t>25/05/2018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20F23BBC-7251-4E4E-9C28-D91CAA54702C}" type="slidenum">
              <a:rPr lang="pt-BR" smtClean="0"/>
              <a:t>‹nº›</a:t>
            </a:fld>
            <a:endParaRPr lang="pt-BR"/>
          </a:p>
        </p:txBody>
      </p:sp>
    </p:spTree>
    <p:extLst>
      <p:ext uri="{BB962C8B-B14F-4D97-AF65-F5344CB8AC3E}">
        <p14:creationId xmlns:p14="http://schemas.microsoft.com/office/powerpoint/2010/main" val="3065906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69C92FA9-800D-4849-88A2-3734D188311A}" type="datetimeFigureOut">
              <a:rPr lang="pt-BR" smtClean="0"/>
              <a:t>25/05/2018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20F23BBC-7251-4E4E-9C28-D91CAA54702C}" type="slidenum">
              <a:rPr lang="pt-BR" smtClean="0"/>
              <a:t>‹nº›</a:t>
            </a:fld>
            <a:endParaRPr lang="pt-BR"/>
          </a:p>
        </p:txBody>
      </p:sp>
    </p:spTree>
    <p:extLst>
      <p:ext uri="{BB962C8B-B14F-4D97-AF65-F5344CB8AC3E}">
        <p14:creationId xmlns:p14="http://schemas.microsoft.com/office/powerpoint/2010/main" val="3552906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pt-BR" smtClean="0"/>
              <a:t>Clique para editar o título mestre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Editar estilos de texto Mestre</a:t>
            </a:r>
          </a:p>
        </p:txBody>
      </p:sp>
      <p:sp>
        <p:nvSpPr>
          <p:cNvPr id="4" name="Date Placeholder 3"/>
          <p:cNvSpPr>
            <a:spLocks noGrp="1"/>
          </p:cNvSpPr>
          <p:nvPr>
            <p:ph type="dt" sz="half" idx="10"/>
          </p:nvPr>
        </p:nvSpPr>
        <p:spPr/>
        <p:txBody>
          <a:bodyPr/>
          <a:lstStyle/>
          <a:p>
            <a:fld id="{69C92FA9-800D-4849-88A2-3734D188311A}" type="datetimeFigureOut">
              <a:rPr lang="pt-BR" smtClean="0"/>
              <a:t>25/05/2018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20F23BBC-7251-4E4E-9C28-D91CAA54702C}" type="slidenum">
              <a:rPr lang="pt-BR" smtClean="0"/>
              <a:t>‹nº›</a:t>
            </a:fld>
            <a:endParaRPr lang="pt-B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2761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69C92FA9-800D-4849-88A2-3734D188311A}" type="datetimeFigureOut">
              <a:rPr lang="pt-BR" smtClean="0"/>
              <a:t>25/05/2018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20F23BBC-7251-4E4E-9C28-D91CAA54702C}" type="slidenum">
              <a:rPr lang="pt-BR" smtClean="0"/>
              <a:t>‹nº›</a:t>
            </a:fld>
            <a:endParaRPr lang="pt-BR"/>
          </a:p>
        </p:txBody>
      </p:sp>
    </p:spTree>
    <p:extLst>
      <p:ext uri="{BB962C8B-B14F-4D97-AF65-F5344CB8AC3E}">
        <p14:creationId xmlns:p14="http://schemas.microsoft.com/office/powerpoint/2010/main" val="1298546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4" name="Content Placeholder 3"/>
          <p:cNvSpPr>
            <a:spLocks noGrp="1"/>
          </p:cNvSpPr>
          <p:nvPr>
            <p:ph sz="half" idx="2"/>
          </p:nvPr>
        </p:nvSpPr>
        <p:spPr>
          <a:xfrm>
            <a:off x="1097280" y="2582334"/>
            <a:ext cx="4937760" cy="3378200"/>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Editar estilos de texto Mestre</a:t>
            </a:r>
          </a:p>
        </p:txBody>
      </p:sp>
      <p:sp>
        <p:nvSpPr>
          <p:cNvPr id="6" name="Content Placeholder 5"/>
          <p:cNvSpPr>
            <a:spLocks noGrp="1"/>
          </p:cNvSpPr>
          <p:nvPr>
            <p:ph sz="quarter" idx="4"/>
          </p:nvPr>
        </p:nvSpPr>
        <p:spPr>
          <a:xfrm>
            <a:off x="6217920" y="2582334"/>
            <a:ext cx="4937760" cy="3378200"/>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69C92FA9-800D-4849-88A2-3734D188311A}" type="datetimeFigureOut">
              <a:rPr lang="pt-BR" smtClean="0"/>
              <a:t>25/05/2018</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20F23BBC-7251-4E4E-9C28-D91CAA54702C}" type="slidenum">
              <a:rPr lang="pt-BR" smtClean="0"/>
              <a:t>‹nº›</a:t>
            </a:fld>
            <a:endParaRPr lang="pt-BR"/>
          </a:p>
        </p:txBody>
      </p:sp>
    </p:spTree>
    <p:extLst>
      <p:ext uri="{BB962C8B-B14F-4D97-AF65-F5344CB8AC3E}">
        <p14:creationId xmlns:p14="http://schemas.microsoft.com/office/powerpoint/2010/main" val="1029889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69C92FA9-800D-4849-88A2-3734D188311A}" type="datetimeFigureOut">
              <a:rPr lang="pt-BR" smtClean="0"/>
              <a:t>25/05/2018</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20F23BBC-7251-4E4E-9C28-D91CAA54702C}" type="slidenum">
              <a:rPr lang="pt-BR" smtClean="0"/>
              <a:t>‹nº›</a:t>
            </a:fld>
            <a:endParaRPr lang="pt-BR"/>
          </a:p>
        </p:txBody>
      </p:sp>
    </p:spTree>
    <p:extLst>
      <p:ext uri="{BB962C8B-B14F-4D97-AF65-F5344CB8AC3E}">
        <p14:creationId xmlns:p14="http://schemas.microsoft.com/office/powerpoint/2010/main" val="3276594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9C92FA9-800D-4849-88A2-3734D188311A}" type="datetimeFigureOut">
              <a:rPr lang="pt-BR" smtClean="0"/>
              <a:t>25/05/2018</a:t>
            </a:fld>
            <a:endParaRPr lang="pt-B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pt-BR"/>
          </a:p>
        </p:txBody>
      </p:sp>
      <p:sp>
        <p:nvSpPr>
          <p:cNvPr id="9" name="Slide Number Placeholder 8"/>
          <p:cNvSpPr>
            <a:spLocks noGrp="1"/>
          </p:cNvSpPr>
          <p:nvPr>
            <p:ph type="sldNum" sz="quarter" idx="12"/>
          </p:nvPr>
        </p:nvSpPr>
        <p:spPr/>
        <p:txBody>
          <a:bodyPr/>
          <a:lstStyle/>
          <a:p>
            <a:fld id="{20F23BBC-7251-4E4E-9C28-D91CAA54702C}" type="slidenum">
              <a:rPr lang="pt-BR" smtClean="0"/>
              <a:t>‹nº›</a:t>
            </a:fld>
            <a:endParaRPr lang="pt-BR"/>
          </a:p>
        </p:txBody>
      </p:sp>
    </p:spTree>
    <p:extLst>
      <p:ext uri="{BB962C8B-B14F-4D97-AF65-F5344CB8AC3E}">
        <p14:creationId xmlns:p14="http://schemas.microsoft.com/office/powerpoint/2010/main" val="770058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pt-BR" smtClean="0"/>
              <a:t>Clique para editar o título mestre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9C92FA9-800D-4849-88A2-3734D188311A}" type="datetimeFigureOut">
              <a:rPr lang="pt-BR" smtClean="0"/>
              <a:t>25/05/2018</a:t>
            </a:fld>
            <a:endParaRPr lang="pt-B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pt-B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0F23BBC-7251-4E4E-9C28-D91CAA54702C}" type="slidenum">
              <a:rPr lang="pt-BR" smtClean="0"/>
              <a:t>‹nº›</a:t>
            </a:fld>
            <a:endParaRPr lang="pt-BR"/>
          </a:p>
        </p:txBody>
      </p:sp>
    </p:spTree>
    <p:extLst>
      <p:ext uri="{BB962C8B-B14F-4D97-AF65-F5344CB8AC3E}">
        <p14:creationId xmlns:p14="http://schemas.microsoft.com/office/powerpoint/2010/main" val="312369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Editar estilos de texto Mestre</a:t>
            </a:r>
          </a:p>
        </p:txBody>
      </p:sp>
      <p:sp>
        <p:nvSpPr>
          <p:cNvPr id="5" name="Date Placeholder 4"/>
          <p:cNvSpPr>
            <a:spLocks noGrp="1"/>
          </p:cNvSpPr>
          <p:nvPr>
            <p:ph type="dt" sz="half" idx="10"/>
          </p:nvPr>
        </p:nvSpPr>
        <p:spPr/>
        <p:txBody>
          <a:bodyPr/>
          <a:lstStyle/>
          <a:p>
            <a:fld id="{69C92FA9-800D-4849-88A2-3734D188311A}" type="datetimeFigureOut">
              <a:rPr lang="pt-BR" smtClean="0"/>
              <a:t>25/05/2018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20F23BBC-7251-4E4E-9C28-D91CAA54702C}" type="slidenum">
              <a:rPr lang="pt-BR" smtClean="0"/>
              <a:t>‹nº›</a:t>
            </a:fld>
            <a:endParaRPr lang="pt-BR"/>
          </a:p>
        </p:txBody>
      </p:sp>
    </p:spTree>
    <p:extLst>
      <p:ext uri="{BB962C8B-B14F-4D97-AF65-F5344CB8AC3E}">
        <p14:creationId xmlns:p14="http://schemas.microsoft.com/office/powerpoint/2010/main" val="1407101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pt-BR" smtClean="0"/>
              <a:t>Editar estilos de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9C92FA9-800D-4849-88A2-3734D188311A}" type="datetimeFigureOut">
              <a:rPr lang="pt-BR" smtClean="0"/>
              <a:t>25/05/2018</a:t>
            </a:fld>
            <a:endParaRPr lang="pt-B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pt-B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0F23BBC-7251-4E4E-9C28-D91CAA54702C}" type="slidenum">
              <a:rPr lang="pt-BR" smtClean="0"/>
              <a:t>‹nº›</a:t>
            </a:fld>
            <a:endParaRPr lang="pt-B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48699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orria.dentalprev.com.br/por-que-um-empreendedor-deve-contratar-um-plano-odontologico/" TargetMode="External"/><Relationship Id="rId2" Type="http://schemas.openxmlformats.org/officeDocument/2006/relationships/hyperlink" Target="http://www.inteligenciaderiscos.com.br/importancia-do-plano-odontologico-no-pacote-de-beneficios/" TargetMode="External"/><Relationship Id="rId1" Type="http://schemas.openxmlformats.org/officeDocument/2006/relationships/slideLayout" Target="../slideLayouts/slideLayout2.xml"/><Relationship Id="rId5" Type="http://schemas.openxmlformats.org/officeDocument/2006/relationships/hyperlink" Target="https://www.revistaapolice.com.br/2017/08/plano-odontologico-empresa-colaborador/" TargetMode="External"/><Relationship Id="rId4" Type="http://schemas.openxmlformats.org/officeDocument/2006/relationships/hyperlink" Target="http://revistamelhor.com.br/plano-odontologico-ganha-destaque-como-beneficio-para-colaboradores/"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pt-BR" dirty="0" smtClean="0"/>
              <a:t>Análise de Benefícios</a:t>
            </a:r>
            <a:endParaRPr lang="pt-BR" dirty="0"/>
          </a:p>
        </p:txBody>
      </p:sp>
      <p:sp>
        <p:nvSpPr>
          <p:cNvPr id="3" name="Subtítulo 2"/>
          <p:cNvSpPr>
            <a:spLocks noGrp="1"/>
          </p:cNvSpPr>
          <p:nvPr>
            <p:ph type="subTitle" idx="1"/>
          </p:nvPr>
        </p:nvSpPr>
        <p:spPr/>
        <p:txBody>
          <a:bodyPr>
            <a:normAutofit/>
          </a:bodyPr>
          <a:lstStyle/>
          <a:p>
            <a:pPr lvl="0" fontAlgn="base">
              <a:lnSpc>
                <a:spcPct val="100000"/>
              </a:lnSpc>
              <a:spcBef>
                <a:spcPct val="20000"/>
              </a:spcBef>
              <a:spcAft>
                <a:spcPct val="0"/>
              </a:spcAft>
              <a:buClrTx/>
              <a:buSzTx/>
            </a:pPr>
            <a:r>
              <a:rPr lang="pt-BR" altLang="pt-BR" cap="none" dirty="0">
                <a:solidFill>
                  <a:schemeClr val="tx1"/>
                </a:solidFill>
                <a:latin typeface="Arial Narrow" panose="020B0604020202020204" pitchFamily="34" charset="0"/>
                <a:ea typeface="ＭＳ Ｐゴシック" panose="020B0600070205080204" pitchFamily="34" charset="-128"/>
              </a:rPr>
              <a:t>Plano </a:t>
            </a:r>
            <a:r>
              <a:rPr lang="pt-BR" altLang="pt-BR" cap="none" dirty="0" smtClean="0">
                <a:solidFill>
                  <a:schemeClr val="tx1"/>
                </a:solidFill>
                <a:latin typeface="Arial Narrow" panose="020B0604020202020204" pitchFamily="34" charset="0"/>
                <a:ea typeface="ＭＳ Ｐゴシック" panose="020B0600070205080204" pitchFamily="34" charset="-128"/>
              </a:rPr>
              <a:t>Odontológico                      		Beneficio Farmácia</a:t>
            </a:r>
          </a:p>
          <a:p>
            <a:pPr fontAlgn="base">
              <a:lnSpc>
                <a:spcPct val="100000"/>
              </a:lnSpc>
              <a:spcBef>
                <a:spcPct val="20000"/>
              </a:spcBef>
              <a:spcAft>
                <a:spcPct val="0"/>
              </a:spcAft>
              <a:buClrTx/>
              <a:buSzTx/>
            </a:pPr>
            <a:r>
              <a:rPr lang="pt-BR" altLang="pt-BR" cap="none" dirty="0">
                <a:solidFill>
                  <a:schemeClr val="tx1"/>
                </a:solidFill>
                <a:latin typeface="Arial Narrow" panose="020B0604020202020204" pitchFamily="34" charset="0"/>
                <a:ea typeface="ＭＳ Ｐゴシック" panose="020B0600070205080204" pitchFamily="34" charset="-128"/>
              </a:rPr>
              <a:t>Benefícios Flexíveis </a:t>
            </a:r>
            <a:r>
              <a:rPr lang="mr-IN" altLang="pt-BR" cap="none" dirty="0" smtClean="0">
                <a:solidFill>
                  <a:schemeClr val="tx1"/>
                </a:solidFill>
                <a:latin typeface="Arial Narrow" panose="020B0604020202020204" pitchFamily="34" charset="0"/>
                <a:ea typeface="ＭＳ Ｐゴシック" panose="020B0600070205080204" pitchFamily="34" charset="-128"/>
              </a:rPr>
              <a:t>–</a:t>
            </a:r>
            <a:r>
              <a:rPr lang="pt-BR" altLang="pt-BR" cap="none" dirty="0" smtClean="0">
                <a:solidFill>
                  <a:schemeClr val="tx1"/>
                </a:solidFill>
                <a:latin typeface="Arial Narrow" panose="020B0604020202020204" pitchFamily="34" charset="0"/>
                <a:ea typeface="ＭＳ Ｐゴシック" panose="020B0600070205080204" pitchFamily="34" charset="-128"/>
              </a:rPr>
              <a:t> exceto o </a:t>
            </a:r>
            <a:r>
              <a:rPr lang="pt-BR" altLang="pt-BR" cap="none" dirty="0">
                <a:solidFill>
                  <a:schemeClr val="tx1"/>
                </a:solidFill>
                <a:latin typeface="Arial Narrow" panose="020B0604020202020204" pitchFamily="34" charset="0"/>
                <a:ea typeface="ＭＳ Ｐゴシック" panose="020B0600070205080204" pitchFamily="34" charset="-128"/>
              </a:rPr>
              <a:t>caso HP</a:t>
            </a:r>
          </a:p>
          <a:p>
            <a:pPr lvl="0" fontAlgn="base">
              <a:lnSpc>
                <a:spcPct val="100000"/>
              </a:lnSpc>
              <a:spcBef>
                <a:spcPct val="20000"/>
              </a:spcBef>
              <a:spcAft>
                <a:spcPct val="0"/>
              </a:spcAft>
              <a:buClrTx/>
              <a:buSzTx/>
            </a:pPr>
            <a:endParaRPr lang="pt-BR" altLang="pt-BR" cap="none" dirty="0">
              <a:solidFill>
                <a:schemeClr val="tx1"/>
              </a:solidFill>
              <a:latin typeface="Arial Narrow" panose="020B0604020202020204" pitchFamily="34" charset="0"/>
              <a:ea typeface="ＭＳ Ｐゴシック" panose="020B0600070205080204" pitchFamily="34" charset="-128"/>
            </a:endParaRPr>
          </a:p>
          <a:p>
            <a:endParaRPr lang="pt-BR" dirty="0"/>
          </a:p>
        </p:txBody>
      </p:sp>
    </p:spTree>
    <p:extLst>
      <p:ext uri="{BB962C8B-B14F-4D97-AF65-F5344CB8AC3E}">
        <p14:creationId xmlns:p14="http://schemas.microsoft.com/office/powerpoint/2010/main" val="27387020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Exemplo de Portfólio (Apólice Seguros)</a:t>
            </a:r>
            <a:endParaRPr lang="pt-BR" dirty="0"/>
          </a:p>
        </p:txBody>
      </p:sp>
      <p:sp>
        <p:nvSpPr>
          <p:cNvPr id="3" name="Espaço Reservado para Conteúdo 2"/>
          <p:cNvSpPr>
            <a:spLocks noGrp="1"/>
          </p:cNvSpPr>
          <p:nvPr>
            <p:ph idx="1"/>
          </p:nvPr>
        </p:nvSpPr>
        <p:spPr/>
        <p:txBody>
          <a:bodyPr>
            <a:normAutofit/>
          </a:bodyPr>
          <a:lstStyle/>
          <a:p>
            <a:pPr algn="just">
              <a:buFont typeface="Wingdings" panose="05000000000000000000" pitchFamily="2" charset="2"/>
              <a:buChar char="Ø"/>
            </a:pPr>
            <a:r>
              <a:rPr lang="pt-BR" sz="2800" dirty="0"/>
              <a:t>N</a:t>
            </a:r>
            <a:r>
              <a:rPr lang="pt-BR" sz="2800" dirty="0" smtClean="0"/>
              <a:t>a </a:t>
            </a:r>
            <a:r>
              <a:rPr lang="pt-BR" sz="2800" dirty="0"/>
              <a:t>opção PME (Pequenas e Médias Empresas) </a:t>
            </a:r>
            <a:endParaRPr lang="pt-BR" sz="2800" dirty="0" smtClean="0"/>
          </a:p>
          <a:p>
            <a:pPr lvl="1" algn="just">
              <a:buFont typeface="Wingdings" panose="05000000000000000000" pitchFamily="2" charset="2"/>
              <a:buChar char="Ø"/>
            </a:pPr>
            <a:r>
              <a:rPr lang="pt-BR" sz="2400" dirty="0"/>
              <a:t>P</a:t>
            </a:r>
            <a:r>
              <a:rPr lang="pt-BR" sz="2400" dirty="0" smtClean="0"/>
              <a:t>ara </a:t>
            </a:r>
            <a:r>
              <a:rPr lang="pt-BR" sz="2400" dirty="0"/>
              <a:t>companhias de duas a 199 vidas, o valor para o funcionário fica a partir de R$ 18,97. São quatro planos odontológicos disponíveis: </a:t>
            </a:r>
            <a:r>
              <a:rPr lang="pt-BR" sz="2400" b="1" dirty="0"/>
              <a:t>Sigma</a:t>
            </a:r>
            <a:r>
              <a:rPr lang="pt-BR" sz="2400" dirty="0"/>
              <a:t> (Rol mínimo da ANS), </a:t>
            </a:r>
            <a:r>
              <a:rPr lang="pt-BR" sz="2400" b="1" dirty="0"/>
              <a:t>Beta</a:t>
            </a:r>
            <a:r>
              <a:rPr lang="pt-BR" sz="2400" dirty="0"/>
              <a:t> (Sigma + 13 procedimentos), </a:t>
            </a:r>
            <a:r>
              <a:rPr lang="pt-BR" sz="2400" b="1" dirty="0"/>
              <a:t>Alfa</a:t>
            </a:r>
            <a:r>
              <a:rPr lang="pt-BR" sz="2400" dirty="0"/>
              <a:t> (Beta + documentação ortodôntica) e </a:t>
            </a:r>
            <a:r>
              <a:rPr lang="pt-BR" sz="2400" b="1" dirty="0"/>
              <a:t>Delta</a:t>
            </a:r>
            <a:r>
              <a:rPr lang="pt-BR" sz="2400" dirty="0"/>
              <a:t> (Alfa + próteses).</a:t>
            </a:r>
          </a:p>
        </p:txBody>
      </p:sp>
      <p:pic>
        <p:nvPicPr>
          <p:cNvPr id="4" name="Imagem 3" descr="Recorte de Te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8476" y="4336875"/>
            <a:ext cx="3517920" cy="983270"/>
          </a:xfrm>
          <a:prstGeom prst="rect">
            <a:avLst/>
          </a:prstGeom>
        </p:spPr>
      </p:pic>
    </p:spTree>
    <p:extLst>
      <p:ext uri="{BB962C8B-B14F-4D97-AF65-F5344CB8AC3E}">
        <p14:creationId xmlns:p14="http://schemas.microsoft.com/office/powerpoint/2010/main" val="20630299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Perguntas</a:t>
            </a:r>
            <a:endParaRPr lang="pt-BR" dirty="0"/>
          </a:p>
        </p:txBody>
      </p:sp>
      <p:sp>
        <p:nvSpPr>
          <p:cNvPr id="3" name="Espaço Reservado para Conteúdo 2"/>
          <p:cNvSpPr>
            <a:spLocks noGrp="1"/>
          </p:cNvSpPr>
          <p:nvPr>
            <p:ph idx="1"/>
          </p:nvPr>
        </p:nvSpPr>
        <p:spPr>
          <a:xfrm>
            <a:off x="1097279" y="1845734"/>
            <a:ext cx="10412415" cy="4023360"/>
          </a:xfrm>
        </p:spPr>
        <p:txBody>
          <a:bodyPr/>
          <a:lstStyle/>
          <a:p>
            <a:r>
              <a:rPr lang="pt-BR" dirty="0" smtClean="0"/>
              <a:t>1) Qual a vantagem competitiva do plano odontológico como benefício?</a:t>
            </a:r>
          </a:p>
          <a:p>
            <a:r>
              <a:rPr lang="pt-BR" dirty="0" smtClean="0"/>
              <a:t>- Relação autoestima, motivação e produtividade;</a:t>
            </a:r>
          </a:p>
          <a:p>
            <a:r>
              <a:rPr lang="pt-BR" dirty="0" smtClean="0"/>
              <a:t>2) Quais são as principais operadoras e como funcionam?</a:t>
            </a:r>
          </a:p>
          <a:p>
            <a:r>
              <a:rPr lang="pt-BR" dirty="0" smtClean="0"/>
              <a:t>- </a:t>
            </a:r>
            <a:r>
              <a:rPr lang="pt-BR" dirty="0" err="1" smtClean="0"/>
              <a:t>SulAmerica</a:t>
            </a:r>
            <a:r>
              <a:rPr lang="pt-BR" dirty="0" smtClean="0"/>
              <a:t> Dental (um dos mais vendidos), Bradesco Dental, Porto Seguro Dental, </a:t>
            </a:r>
            <a:r>
              <a:rPr lang="pt-BR" dirty="0" err="1" smtClean="0"/>
              <a:t>DentalUni</a:t>
            </a:r>
            <a:r>
              <a:rPr lang="pt-BR" dirty="0" smtClean="0"/>
              <a:t>, etc. </a:t>
            </a:r>
            <a:br>
              <a:rPr lang="pt-BR" dirty="0" smtClean="0"/>
            </a:br>
            <a:endParaRPr lang="pt-BR"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458" y="3628695"/>
            <a:ext cx="9493512" cy="2644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1256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Perguntas</a:t>
            </a:r>
            <a:endParaRPr lang="pt-BR" dirty="0"/>
          </a:p>
        </p:txBody>
      </p:sp>
      <p:sp>
        <p:nvSpPr>
          <p:cNvPr id="3" name="Espaço Reservado para Conteúdo 2"/>
          <p:cNvSpPr>
            <a:spLocks noGrp="1"/>
          </p:cNvSpPr>
          <p:nvPr>
            <p:ph idx="1"/>
          </p:nvPr>
        </p:nvSpPr>
        <p:spPr/>
        <p:txBody>
          <a:bodyPr/>
          <a:lstStyle/>
          <a:p>
            <a:pPr algn="just"/>
            <a:r>
              <a:rPr lang="pt-BR" dirty="0" smtClean="0"/>
              <a:t>3) Quais as desvantagens de um Plano Odontológico como benefício?</a:t>
            </a:r>
          </a:p>
          <a:p>
            <a:pPr algn="just"/>
            <a:r>
              <a:rPr lang="pt-BR" dirty="0" smtClean="0"/>
              <a:t>- Limitação da cobertura (procedimentos estéticos em planos de alto custo), rede pública já oferece esse serviço (Brasil Sorridente);</a:t>
            </a:r>
          </a:p>
          <a:p>
            <a:pPr algn="just"/>
            <a:r>
              <a:rPr lang="pt-BR" dirty="0"/>
              <a:t>4) Por que oferecer o plano odontológico como benefício</a:t>
            </a:r>
            <a:r>
              <a:rPr lang="pt-BR" dirty="0" smtClean="0"/>
              <a:t>?</a:t>
            </a:r>
          </a:p>
          <a:p>
            <a:pPr algn="just"/>
            <a:r>
              <a:rPr lang="pt-BR" dirty="0"/>
              <a:t>-</a:t>
            </a:r>
            <a:r>
              <a:rPr lang="pt-BR" dirty="0" smtClean="0"/>
              <a:t> </a:t>
            </a:r>
            <a:r>
              <a:rPr lang="pt-BR" dirty="0"/>
              <a:t>Uma pergunta que fecha toda a discussão sobre os planos odontológicos. Baixo custo da empresa, extensão para familiares, por ser um benefício não tão comum se torna um atrativo para retenção de talentos, dedução de impostos, melhoria na qualidade de vida do colaborador e seu desempenho.</a:t>
            </a:r>
          </a:p>
          <a:p>
            <a:endParaRPr lang="pt-BR" dirty="0"/>
          </a:p>
        </p:txBody>
      </p:sp>
    </p:spTree>
    <p:extLst>
      <p:ext uri="{BB962C8B-B14F-4D97-AF65-F5344CB8AC3E}">
        <p14:creationId xmlns:p14="http://schemas.microsoft.com/office/powerpoint/2010/main" val="2339215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r>
              <a:rPr lang="pt-BR" altLang="pt-BR" dirty="0"/>
              <a:t>Beneficio Farmácia</a:t>
            </a:r>
            <a:endParaRPr lang="pt-BR" dirty="0"/>
          </a:p>
        </p:txBody>
      </p:sp>
      <p:sp>
        <p:nvSpPr>
          <p:cNvPr id="3" name="Espaço Reservado para Conteúdo 2"/>
          <p:cNvSpPr>
            <a:spLocks noGrp="1"/>
          </p:cNvSpPr>
          <p:nvPr>
            <p:ph idx="1"/>
          </p:nvPr>
        </p:nvSpPr>
        <p:spPr/>
        <p:txBody>
          <a:bodyPr/>
          <a:lstStyle/>
          <a:p>
            <a:endParaRPr lang="pt-BR" dirty="0"/>
          </a:p>
        </p:txBody>
      </p:sp>
    </p:spTree>
    <p:extLst>
      <p:ext uri="{BB962C8B-B14F-4D97-AF65-F5344CB8AC3E}">
        <p14:creationId xmlns:p14="http://schemas.microsoft.com/office/powerpoint/2010/main" val="2989214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BR" altLang="pt-BR" dirty="0"/>
              <a:t>Benefícios </a:t>
            </a:r>
            <a:r>
              <a:rPr lang="pt-BR" altLang="pt-BR" dirty="0" smtClean="0"/>
              <a:t>Flexíveis</a:t>
            </a:r>
            <a:br>
              <a:rPr lang="pt-BR" altLang="pt-BR" dirty="0" smtClean="0"/>
            </a:br>
            <a:r>
              <a:rPr lang="pt-BR" altLang="pt-BR" sz="3200" b="1" dirty="0" smtClean="0"/>
              <a:t>CONCEITOS</a:t>
            </a:r>
            <a:endParaRPr lang="pt-BR" dirty="0"/>
          </a:p>
        </p:txBody>
      </p:sp>
      <p:sp>
        <p:nvSpPr>
          <p:cNvPr id="3" name="Espaço Reservado para Conteúdo 2"/>
          <p:cNvSpPr>
            <a:spLocks noGrp="1"/>
          </p:cNvSpPr>
          <p:nvPr>
            <p:ph idx="1"/>
          </p:nvPr>
        </p:nvSpPr>
        <p:spPr/>
        <p:txBody>
          <a:bodyPr>
            <a:normAutofit lnSpcReduction="10000"/>
          </a:bodyPr>
          <a:lstStyle/>
          <a:p>
            <a:pPr>
              <a:buFont typeface="Wingdings" panose="05000000000000000000" pitchFamily="2" charset="2"/>
              <a:buChar char="Ø"/>
            </a:pPr>
            <a:r>
              <a:rPr lang="pt-BR" dirty="0" smtClean="0"/>
              <a:t> Pacote amplo de benefícios não tradicionais;</a:t>
            </a:r>
          </a:p>
          <a:p>
            <a:pPr>
              <a:buFont typeface="Wingdings" panose="05000000000000000000" pitchFamily="2" charset="2"/>
              <a:buChar char="Ø"/>
            </a:pPr>
            <a:endParaRPr lang="pt-BR" dirty="0" smtClean="0"/>
          </a:p>
          <a:p>
            <a:pPr>
              <a:buFont typeface="Wingdings" panose="05000000000000000000" pitchFamily="2" charset="2"/>
              <a:buChar char="Ø"/>
            </a:pPr>
            <a:r>
              <a:rPr lang="pt-BR" dirty="0" smtClean="0"/>
              <a:t> Opção livre pelas escolhas dos benefícios oferecidos;</a:t>
            </a:r>
          </a:p>
          <a:p>
            <a:pPr>
              <a:buFont typeface="Wingdings" panose="05000000000000000000" pitchFamily="2" charset="2"/>
              <a:buChar char="Ø"/>
            </a:pPr>
            <a:endParaRPr lang="pt-BR" dirty="0" smtClean="0"/>
          </a:p>
          <a:p>
            <a:pPr>
              <a:buFont typeface="Wingdings" panose="05000000000000000000" pitchFamily="2" charset="2"/>
              <a:buChar char="Ø"/>
            </a:pPr>
            <a:r>
              <a:rPr lang="pt-BR" dirty="0" smtClean="0"/>
              <a:t> Extremamente adaptados para a condição de vida de cada colaborador;</a:t>
            </a:r>
          </a:p>
          <a:p>
            <a:pPr>
              <a:buFont typeface="Wingdings" panose="05000000000000000000" pitchFamily="2" charset="2"/>
              <a:buChar char="Ø"/>
            </a:pPr>
            <a:endParaRPr lang="pt-BR" dirty="0" smtClean="0"/>
          </a:p>
          <a:p>
            <a:pPr>
              <a:buFont typeface="Wingdings" panose="05000000000000000000" pitchFamily="2" charset="2"/>
              <a:buChar char="Ø"/>
            </a:pPr>
            <a:r>
              <a:rPr lang="pt-BR" dirty="0" smtClean="0"/>
              <a:t> Escolhas periódicas;</a:t>
            </a:r>
          </a:p>
          <a:p>
            <a:pPr>
              <a:buFont typeface="Wingdings" panose="05000000000000000000" pitchFamily="2" charset="2"/>
              <a:buChar char="Ø"/>
            </a:pPr>
            <a:endParaRPr lang="pt-BR" dirty="0" smtClean="0"/>
          </a:p>
          <a:p>
            <a:pPr>
              <a:buFont typeface="Wingdings" panose="05000000000000000000" pitchFamily="2" charset="2"/>
              <a:buChar char="Ø"/>
            </a:pPr>
            <a:r>
              <a:rPr lang="pt-BR" dirty="0"/>
              <a:t> “É interessante notar que, no alto escalão, os benefícios representam de 5% a 6% do salário. Em nível operacional, atingem até 30% da remuneração total paga ao funcionário”.</a:t>
            </a:r>
            <a:endParaRPr lang="pt-BR" dirty="0" smtClean="0"/>
          </a:p>
          <a:p>
            <a:endParaRPr lang="pt-BR" dirty="0"/>
          </a:p>
        </p:txBody>
      </p:sp>
    </p:spTree>
    <p:extLst>
      <p:ext uri="{BB962C8B-B14F-4D97-AF65-F5344CB8AC3E}">
        <p14:creationId xmlns:p14="http://schemas.microsoft.com/office/powerpoint/2010/main" val="15258998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Importância do Benefício</a:t>
            </a:r>
            <a:endParaRPr lang="pt-BR" dirty="0"/>
          </a:p>
        </p:txBody>
      </p:sp>
      <p:sp>
        <p:nvSpPr>
          <p:cNvPr id="3" name="Espaço Reservado para Conteúdo 2"/>
          <p:cNvSpPr>
            <a:spLocks noGrp="1"/>
          </p:cNvSpPr>
          <p:nvPr>
            <p:ph sz="half" idx="1"/>
          </p:nvPr>
        </p:nvSpPr>
        <p:spPr/>
        <p:txBody>
          <a:bodyPr>
            <a:normAutofit/>
          </a:bodyPr>
          <a:lstStyle/>
          <a:p>
            <a:pPr algn="ctr"/>
            <a:r>
              <a:rPr lang="pt-BR" sz="2800" u="sng" dirty="0" smtClean="0"/>
              <a:t>Empregado</a:t>
            </a:r>
          </a:p>
          <a:p>
            <a:pPr algn="just">
              <a:buFont typeface="Arial" panose="020B0604020202020204" pitchFamily="34" charset="0"/>
              <a:buChar char="•"/>
            </a:pPr>
            <a:r>
              <a:rPr lang="pt-BR" sz="3200" dirty="0" smtClean="0"/>
              <a:t> </a:t>
            </a:r>
            <a:r>
              <a:rPr lang="pt-BR" sz="2400" dirty="0" smtClean="0"/>
              <a:t>Benefícios com maior utilidade ao cotidiano do colaborador;</a:t>
            </a:r>
          </a:p>
          <a:p>
            <a:pPr algn="just">
              <a:buFont typeface="Arial" panose="020B0604020202020204" pitchFamily="34" charset="0"/>
              <a:buChar char="•"/>
            </a:pPr>
            <a:r>
              <a:rPr lang="pt-BR" sz="2400" dirty="0" smtClean="0"/>
              <a:t> Maior satisfação com relação a atual função na empresa;</a:t>
            </a:r>
          </a:p>
          <a:p>
            <a:pPr algn="just">
              <a:buFont typeface="Arial" panose="020B0604020202020204" pitchFamily="34" charset="0"/>
              <a:buChar char="•"/>
            </a:pPr>
            <a:r>
              <a:rPr lang="pt-BR" sz="2400" dirty="0"/>
              <a:t> </a:t>
            </a:r>
            <a:r>
              <a:rPr lang="pt-BR" sz="2400" dirty="0" smtClean="0"/>
              <a:t>Aumento da qualidade de vida;</a:t>
            </a:r>
          </a:p>
          <a:p>
            <a:pPr algn="just">
              <a:buFont typeface="Arial" panose="020B0604020202020204" pitchFamily="34" charset="0"/>
              <a:buChar char="•"/>
            </a:pPr>
            <a:r>
              <a:rPr lang="pt-BR" sz="2400" dirty="0"/>
              <a:t> </a:t>
            </a:r>
            <a:r>
              <a:rPr lang="pt-BR" sz="2400" dirty="0" smtClean="0"/>
              <a:t>Maior liberdade de escolha.</a:t>
            </a:r>
          </a:p>
          <a:p>
            <a:pPr algn="just">
              <a:buFont typeface="Arial" panose="020B0604020202020204" pitchFamily="34" charset="0"/>
              <a:buChar char="•"/>
            </a:pPr>
            <a:endParaRPr lang="pt-BR" sz="2400" dirty="0" smtClean="0"/>
          </a:p>
          <a:p>
            <a:pPr algn="just">
              <a:buFont typeface="Wingdings" panose="05000000000000000000" pitchFamily="2" charset="2"/>
              <a:buChar char="Ø"/>
            </a:pPr>
            <a:endParaRPr lang="pt-BR" sz="3200" dirty="0"/>
          </a:p>
        </p:txBody>
      </p:sp>
      <p:sp>
        <p:nvSpPr>
          <p:cNvPr id="4" name="Espaço Reservado para Conteúdo 3"/>
          <p:cNvSpPr>
            <a:spLocks noGrp="1"/>
          </p:cNvSpPr>
          <p:nvPr>
            <p:ph sz="half" idx="2"/>
          </p:nvPr>
        </p:nvSpPr>
        <p:spPr/>
        <p:txBody>
          <a:bodyPr>
            <a:normAutofit/>
          </a:bodyPr>
          <a:lstStyle/>
          <a:p>
            <a:pPr algn="ctr"/>
            <a:r>
              <a:rPr lang="pt-BR" sz="2800" u="sng" dirty="0" smtClean="0"/>
              <a:t>Empresa</a:t>
            </a:r>
          </a:p>
          <a:p>
            <a:pPr algn="just">
              <a:buFont typeface="Arial" panose="020B0604020202020204" pitchFamily="34" charset="0"/>
              <a:buChar char="•"/>
            </a:pPr>
            <a:r>
              <a:rPr lang="pt-BR" sz="2400" dirty="0" smtClean="0"/>
              <a:t> Eficaz para aumentar o rendimento de funcionários entre 20 e 30 anos;</a:t>
            </a:r>
          </a:p>
          <a:p>
            <a:pPr algn="just">
              <a:buFont typeface="Arial" panose="020B0604020202020204" pitchFamily="34" charset="0"/>
              <a:buChar char="•"/>
            </a:pPr>
            <a:r>
              <a:rPr lang="pt-BR" sz="2400" dirty="0"/>
              <a:t> </a:t>
            </a:r>
            <a:r>
              <a:rPr lang="pt-BR" sz="2400" dirty="0" smtClean="0"/>
              <a:t>Motivação &gt; Produtividade &gt; Desempenho;</a:t>
            </a:r>
          </a:p>
          <a:p>
            <a:pPr algn="just">
              <a:buFont typeface="Arial" panose="020B0604020202020204" pitchFamily="34" charset="0"/>
              <a:buChar char="•"/>
            </a:pPr>
            <a:r>
              <a:rPr lang="pt-BR" sz="2400" dirty="0" smtClean="0"/>
              <a:t> Atração e retenção de talentos do mercado;</a:t>
            </a:r>
          </a:p>
          <a:p>
            <a:pPr algn="just">
              <a:buFont typeface="Arial" panose="020B0604020202020204" pitchFamily="34" charset="0"/>
              <a:buChar char="•"/>
            </a:pPr>
            <a:r>
              <a:rPr lang="pt-BR" sz="2400" dirty="0"/>
              <a:t> </a:t>
            </a:r>
            <a:r>
              <a:rPr lang="pt-BR" sz="2400" dirty="0" smtClean="0"/>
              <a:t>Estratégias para redução de custos com benefícios.</a:t>
            </a:r>
          </a:p>
        </p:txBody>
      </p:sp>
    </p:spTree>
    <p:extLst>
      <p:ext uri="{BB962C8B-B14F-4D97-AF65-F5344CB8AC3E}">
        <p14:creationId xmlns:p14="http://schemas.microsoft.com/office/powerpoint/2010/main" val="2427413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Sistema de Pontos</a:t>
            </a:r>
            <a:endParaRPr lang="pt-BR" dirty="0"/>
          </a:p>
        </p:txBody>
      </p:sp>
      <p:sp>
        <p:nvSpPr>
          <p:cNvPr id="4" name="Elipse 3"/>
          <p:cNvSpPr/>
          <p:nvPr/>
        </p:nvSpPr>
        <p:spPr>
          <a:xfrm>
            <a:off x="927279" y="2170090"/>
            <a:ext cx="4584879" cy="3425780"/>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CaixaDeTexto 6"/>
          <p:cNvSpPr txBox="1"/>
          <p:nvPr/>
        </p:nvSpPr>
        <p:spPr>
          <a:xfrm>
            <a:off x="1097280" y="2678804"/>
            <a:ext cx="4172755" cy="2677656"/>
          </a:xfrm>
          <a:prstGeom prst="rect">
            <a:avLst/>
          </a:prstGeom>
          <a:noFill/>
        </p:spPr>
        <p:txBody>
          <a:bodyPr wrap="square" rtlCol="0">
            <a:spAutoFit/>
          </a:bodyPr>
          <a:lstStyle/>
          <a:p>
            <a:pPr algn="ctr"/>
            <a:r>
              <a:rPr lang="pt-BR" sz="2400" dirty="0"/>
              <a:t>A</a:t>
            </a:r>
            <a:r>
              <a:rPr lang="pt-BR" sz="2400" dirty="0" smtClean="0"/>
              <a:t>ssistência </a:t>
            </a:r>
            <a:r>
              <a:rPr lang="pt-BR" sz="2400" dirty="0"/>
              <a:t>médica, odontológica, combustível, estacionamento, </a:t>
            </a:r>
            <a:r>
              <a:rPr lang="pt-BR" sz="2400" dirty="0" smtClean="0"/>
              <a:t>check </a:t>
            </a:r>
            <a:r>
              <a:rPr lang="pt-BR" sz="2400" dirty="0"/>
              <a:t>up, serviços de telefonia, vacinação, cartão de descontos para compras, creche, auxílio-doença, </a:t>
            </a:r>
          </a:p>
        </p:txBody>
      </p:sp>
      <p:pic>
        <p:nvPicPr>
          <p:cNvPr id="8" name="Imagem 7" descr="Recorte de Te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8219" y="2520715"/>
            <a:ext cx="2038635" cy="2724530"/>
          </a:xfrm>
          <a:prstGeom prst="rect">
            <a:avLst/>
          </a:prstGeom>
        </p:spPr>
      </p:pic>
      <p:sp>
        <p:nvSpPr>
          <p:cNvPr id="9" name="Seta para a direita listrada 8"/>
          <p:cNvSpPr/>
          <p:nvPr/>
        </p:nvSpPr>
        <p:spPr>
          <a:xfrm>
            <a:off x="5964121" y="3380704"/>
            <a:ext cx="2189408" cy="1004552"/>
          </a:xfrm>
          <a:prstGeom prst="stripedRightArrow">
            <a:avLst/>
          </a:prstGeom>
          <a:solidFill>
            <a:schemeClr val="bg1">
              <a:lumMod val="95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sp>
        <p:nvSpPr>
          <p:cNvPr id="10" name="CaixaDeTexto 9"/>
          <p:cNvSpPr txBox="1"/>
          <p:nvPr/>
        </p:nvSpPr>
        <p:spPr>
          <a:xfrm>
            <a:off x="1405000" y="5678430"/>
            <a:ext cx="4507606" cy="461665"/>
          </a:xfrm>
          <a:prstGeom prst="rect">
            <a:avLst/>
          </a:prstGeom>
          <a:noFill/>
        </p:spPr>
        <p:txBody>
          <a:bodyPr wrap="square" rtlCol="0">
            <a:spAutoFit/>
          </a:bodyPr>
          <a:lstStyle/>
          <a:p>
            <a:r>
              <a:rPr lang="pt-BR" sz="2400" dirty="0" smtClean="0"/>
              <a:t>Ou pacotes pré-estabelecidos...</a:t>
            </a:r>
            <a:endParaRPr lang="pt-BR" sz="2400" dirty="0"/>
          </a:p>
        </p:txBody>
      </p:sp>
    </p:spTree>
    <p:extLst>
      <p:ext uri="{BB962C8B-B14F-4D97-AF65-F5344CB8AC3E}">
        <p14:creationId xmlns:p14="http://schemas.microsoft.com/office/powerpoint/2010/main" val="981028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Mercado</a:t>
            </a:r>
            <a:endParaRPr lang="pt-BR" dirty="0"/>
          </a:p>
        </p:txBody>
      </p:sp>
      <p:sp>
        <p:nvSpPr>
          <p:cNvPr id="3" name="Espaço Reservado para Conteúdo 2"/>
          <p:cNvSpPr>
            <a:spLocks noGrp="1"/>
          </p:cNvSpPr>
          <p:nvPr>
            <p:ph idx="1"/>
          </p:nvPr>
        </p:nvSpPr>
        <p:spPr>
          <a:xfrm>
            <a:off x="1097280" y="2489678"/>
            <a:ext cx="10058400" cy="4023360"/>
          </a:xfrm>
        </p:spPr>
        <p:txBody>
          <a:bodyPr/>
          <a:lstStyle/>
          <a:p>
            <a:pPr>
              <a:buFont typeface="Arial" panose="020B0604020202020204" pitchFamily="34" charset="0"/>
              <a:buChar char="•"/>
            </a:pPr>
            <a:r>
              <a:rPr lang="pt-BR" dirty="0"/>
              <a:t> </a:t>
            </a:r>
            <a:r>
              <a:rPr lang="pt-BR" dirty="0" smtClean="0"/>
              <a:t>Grandes empresas que adotaram os benefícios flexíveis: HP, DuPont, SAP, Editora Moderna e Telet SA;</a:t>
            </a:r>
          </a:p>
          <a:p>
            <a:pPr>
              <a:buFont typeface="Arial" panose="020B0604020202020204" pitchFamily="34" charset="0"/>
              <a:buChar char="•"/>
            </a:pPr>
            <a:endParaRPr lang="pt-BR" dirty="0"/>
          </a:p>
          <a:p>
            <a:pPr>
              <a:buFont typeface="Arial" panose="020B0604020202020204" pitchFamily="34" charset="0"/>
              <a:buChar char="•"/>
            </a:pPr>
            <a:r>
              <a:rPr lang="pt-BR" dirty="0"/>
              <a:t> O sistema, que já é adotado por um grupo reduzido de grandes empresas - as estimativas apontam entre 5% e 15</a:t>
            </a:r>
            <a:r>
              <a:rPr lang="pt-BR" dirty="0" smtClean="0"/>
              <a:t>%;</a:t>
            </a:r>
          </a:p>
          <a:p>
            <a:pPr>
              <a:buFont typeface="Arial" panose="020B0604020202020204" pitchFamily="34" charset="0"/>
              <a:buChar char="•"/>
            </a:pPr>
            <a:endParaRPr lang="pt-BR" dirty="0"/>
          </a:p>
          <a:p>
            <a:pPr>
              <a:buFont typeface="Arial" panose="020B0604020202020204" pitchFamily="34" charset="0"/>
              <a:buChar char="•"/>
            </a:pPr>
            <a:r>
              <a:rPr lang="pt-BR" dirty="0"/>
              <a:t> </a:t>
            </a:r>
            <a:r>
              <a:rPr lang="pt-BR" dirty="0" smtClean="0"/>
              <a:t>Empresas com dinâmicas de trabalho flexíveis tendem a adotar o modelo.</a:t>
            </a:r>
          </a:p>
          <a:p>
            <a:pPr>
              <a:buFont typeface="Arial" panose="020B0604020202020204" pitchFamily="34" charset="0"/>
              <a:buChar char="•"/>
            </a:pPr>
            <a:endParaRPr lang="pt-BR" dirty="0"/>
          </a:p>
          <a:p>
            <a:pPr marL="0" indent="0">
              <a:buNone/>
            </a:pPr>
            <a:endParaRPr lang="pt-BR" dirty="0" smtClean="0"/>
          </a:p>
          <a:p>
            <a:pPr>
              <a:buFont typeface="Arial" panose="020B0604020202020204" pitchFamily="34" charset="0"/>
              <a:buChar char="•"/>
            </a:pPr>
            <a:endParaRPr lang="pt-BR" dirty="0"/>
          </a:p>
          <a:p>
            <a:pPr>
              <a:buFont typeface="Arial" panose="020B0604020202020204" pitchFamily="34" charset="0"/>
              <a:buChar char="•"/>
            </a:pPr>
            <a:endParaRPr lang="pt-BR" dirty="0"/>
          </a:p>
          <a:p>
            <a:pPr>
              <a:buFont typeface="Arial" panose="020B0604020202020204" pitchFamily="34" charset="0"/>
              <a:buChar char="•"/>
            </a:pPr>
            <a:endParaRPr lang="pt-BR" dirty="0"/>
          </a:p>
          <a:p>
            <a:pPr>
              <a:buFont typeface="Arial" panose="020B0604020202020204" pitchFamily="34" charset="0"/>
              <a:buChar char="•"/>
            </a:pPr>
            <a:endParaRPr lang="pt-BR" dirty="0"/>
          </a:p>
          <a:p>
            <a:pPr marL="0" indent="0">
              <a:buNone/>
            </a:pPr>
            <a:endParaRPr lang="pt-BR" dirty="0" smtClean="0"/>
          </a:p>
          <a:p>
            <a:pPr marL="0" indent="0">
              <a:buNone/>
            </a:pPr>
            <a:endParaRPr lang="pt-BR" dirty="0"/>
          </a:p>
        </p:txBody>
      </p:sp>
    </p:spTree>
    <p:extLst>
      <p:ext uri="{BB962C8B-B14F-4D97-AF65-F5344CB8AC3E}">
        <p14:creationId xmlns:p14="http://schemas.microsoft.com/office/powerpoint/2010/main" val="2254509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Recorte de Te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5915" y="464883"/>
            <a:ext cx="6315956" cy="5258534"/>
          </a:xfrm>
          <a:prstGeom prst="rect">
            <a:avLst/>
          </a:prstGeom>
        </p:spPr>
      </p:pic>
      <p:sp>
        <p:nvSpPr>
          <p:cNvPr id="5" name="Título 4"/>
          <p:cNvSpPr>
            <a:spLocks noGrp="1"/>
          </p:cNvSpPr>
          <p:nvPr>
            <p:ph type="title"/>
          </p:nvPr>
        </p:nvSpPr>
        <p:spPr>
          <a:xfrm>
            <a:off x="698035" y="2051009"/>
            <a:ext cx="3978635" cy="1450757"/>
          </a:xfrm>
        </p:spPr>
        <p:txBody>
          <a:bodyPr>
            <a:normAutofit fontScale="90000"/>
          </a:bodyPr>
          <a:lstStyle/>
          <a:p>
            <a:r>
              <a:rPr lang="pt-BR" dirty="0" smtClean="0"/>
              <a:t>          Mercado</a:t>
            </a:r>
            <a:br>
              <a:rPr lang="pt-BR" dirty="0" smtClean="0"/>
            </a:br>
            <a:r>
              <a:rPr lang="pt-BR" dirty="0"/>
              <a:t/>
            </a:r>
            <a:br>
              <a:rPr lang="pt-BR" dirty="0"/>
            </a:br>
            <a:r>
              <a:rPr lang="pt-BR" dirty="0" smtClean="0"/>
              <a:t/>
            </a:r>
            <a:br>
              <a:rPr lang="pt-BR" dirty="0" smtClean="0"/>
            </a:br>
            <a:endParaRPr lang="pt-BR" dirty="0"/>
          </a:p>
        </p:txBody>
      </p:sp>
      <p:sp>
        <p:nvSpPr>
          <p:cNvPr id="6" name="Pentágono 5"/>
          <p:cNvSpPr/>
          <p:nvPr/>
        </p:nvSpPr>
        <p:spPr>
          <a:xfrm>
            <a:off x="698035" y="2331076"/>
            <a:ext cx="4131542" cy="2833352"/>
          </a:xfrm>
          <a:prstGeom prst="homePlat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pt-BR"/>
          </a:p>
        </p:txBody>
      </p:sp>
      <p:sp>
        <p:nvSpPr>
          <p:cNvPr id="7" name="CaixaDeTexto 6"/>
          <p:cNvSpPr txBox="1"/>
          <p:nvPr/>
        </p:nvSpPr>
        <p:spPr>
          <a:xfrm>
            <a:off x="698035" y="2776387"/>
            <a:ext cx="3333052" cy="1815882"/>
          </a:xfrm>
          <a:prstGeom prst="rect">
            <a:avLst/>
          </a:prstGeom>
          <a:noFill/>
        </p:spPr>
        <p:txBody>
          <a:bodyPr wrap="square" rtlCol="0">
            <a:spAutoFit/>
          </a:bodyPr>
          <a:lstStyle/>
          <a:p>
            <a:pPr algn="ctr"/>
            <a:r>
              <a:rPr lang="pt-BR" sz="2800" dirty="0" smtClean="0"/>
              <a:t>Fatores que mais influenciam na satisfação geral do funcionário.</a:t>
            </a:r>
            <a:endParaRPr lang="pt-BR" sz="2800" dirty="0"/>
          </a:p>
        </p:txBody>
      </p:sp>
    </p:spTree>
    <p:extLst>
      <p:ext uri="{BB962C8B-B14F-4D97-AF65-F5344CB8AC3E}">
        <p14:creationId xmlns:p14="http://schemas.microsoft.com/office/powerpoint/2010/main" val="110994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SAP Brasil e os Benefícios Flexíveis</a:t>
            </a:r>
            <a:endParaRPr lang="pt-BR" dirty="0"/>
          </a:p>
        </p:txBody>
      </p:sp>
      <p:sp>
        <p:nvSpPr>
          <p:cNvPr id="3" name="Espaço Reservado para Conteúdo 2"/>
          <p:cNvSpPr>
            <a:spLocks noGrp="1"/>
          </p:cNvSpPr>
          <p:nvPr>
            <p:ph idx="1"/>
          </p:nvPr>
        </p:nvSpPr>
        <p:spPr>
          <a:xfrm>
            <a:off x="1097280" y="2064675"/>
            <a:ext cx="10058400" cy="4023360"/>
          </a:xfrm>
        </p:spPr>
        <p:txBody>
          <a:bodyPr>
            <a:normAutofit/>
          </a:bodyPr>
          <a:lstStyle/>
          <a:p>
            <a:pPr>
              <a:buFont typeface="Arial" panose="020B0604020202020204" pitchFamily="34" charset="0"/>
              <a:buChar char="•"/>
            </a:pPr>
            <a:r>
              <a:rPr lang="pt-BR" dirty="0"/>
              <a:t> O modelo começou a funcionar na subsidiária brasileira da fabricante de software de gestão em </a:t>
            </a:r>
            <a:r>
              <a:rPr lang="pt-BR" dirty="0" smtClean="0"/>
              <a:t>2004;</a:t>
            </a:r>
            <a:endParaRPr lang="pt-BR" dirty="0"/>
          </a:p>
          <a:p>
            <a:pPr>
              <a:buFont typeface="Arial" panose="020B0604020202020204" pitchFamily="34" charset="0"/>
              <a:buChar char="•"/>
            </a:pPr>
            <a:r>
              <a:rPr lang="pt-BR" dirty="0"/>
              <a:t>Uma vez por ano, os funcionários escolhem entre quatro opções de plano de saúde, cinco de odontológico, quatro valores de vale-refeição, quatro opções de seguro de vida e também </a:t>
            </a:r>
            <a:r>
              <a:rPr lang="pt-BR" dirty="0" smtClean="0"/>
              <a:t>estacionamento;</a:t>
            </a:r>
            <a:endParaRPr lang="pt-BR" dirty="0"/>
          </a:p>
          <a:p>
            <a:pPr>
              <a:buFont typeface="Arial" panose="020B0604020202020204" pitchFamily="34" charset="0"/>
              <a:buChar char="•"/>
            </a:pPr>
            <a:r>
              <a:rPr lang="pt-BR" dirty="0"/>
              <a:t>Se houver sobra de pontos, o funcionário pode utilizar os reembolsos para despesas de saúde e de </a:t>
            </a:r>
            <a:r>
              <a:rPr lang="pt-BR" dirty="0" smtClean="0"/>
              <a:t>educação;</a:t>
            </a:r>
          </a:p>
          <a:p>
            <a:pPr>
              <a:buFont typeface="Arial" panose="020B0604020202020204" pitchFamily="34" charset="0"/>
              <a:buChar char="•"/>
            </a:pPr>
            <a:r>
              <a:rPr lang="pt-BR" dirty="0" smtClean="0"/>
              <a:t> Mesmo modelo aplicado no Brasil e no México;</a:t>
            </a:r>
          </a:p>
          <a:p>
            <a:pPr>
              <a:buFont typeface="Arial" panose="020B0604020202020204" pitchFamily="34" charset="0"/>
              <a:buChar char="•"/>
            </a:pPr>
            <a:r>
              <a:rPr lang="pt-BR" dirty="0"/>
              <a:t> </a:t>
            </a:r>
            <a:r>
              <a:rPr lang="pt-BR" dirty="0" smtClean="0"/>
              <a:t>A transição dos benefícios foi feita sem aumento de gastos, os quais ainda representem 20% da folha salarial </a:t>
            </a:r>
            <a:endParaRPr lang="pt-BR" dirty="0"/>
          </a:p>
          <a:p>
            <a:pPr>
              <a:buFont typeface="Arial" panose="020B0604020202020204" pitchFamily="34" charset="0"/>
              <a:buChar char="•"/>
            </a:pPr>
            <a:endParaRPr lang="pt-BR" dirty="0"/>
          </a:p>
        </p:txBody>
      </p:sp>
      <p:pic>
        <p:nvPicPr>
          <p:cNvPr id="4" name="Imagem 3" descr="Recorte de Te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6550" y="911955"/>
            <a:ext cx="1612119" cy="825405"/>
          </a:xfrm>
          <a:prstGeom prst="rect">
            <a:avLst/>
          </a:prstGeom>
        </p:spPr>
      </p:pic>
    </p:spTree>
    <p:extLst>
      <p:ext uri="{BB962C8B-B14F-4D97-AF65-F5344CB8AC3E}">
        <p14:creationId xmlns:p14="http://schemas.microsoft.com/office/powerpoint/2010/main" val="783642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Membros	</a:t>
            </a:r>
            <a:endParaRPr lang="pt-BR" dirty="0"/>
          </a:p>
        </p:txBody>
      </p:sp>
      <p:sp>
        <p:nvSpPr>
          <p:cNvPr id="3" name="Espaço Reservado para Conteúdo 2"/>
          <p:cNvSpPr>
            <a:spLocks noGrp="1"/>
          </p:cNvSpPr>
          <p:nvPr>
            <p:ph idx="1"/>
          </p:nvPr>
        </p:nvSpPr>
        <p:spPr/>
        <p:txBody>
          <a:bodyPr>
            <a:normAutofit/>
          </a:bodyPr>
          <a:lstStyle/>
          <a:p>
            <a:r>
              <a:rPr lang="pt-BR" sz="3200" dirty="0" smtClean="0"/>
              <a:t>Gabriel </a:t>
            </a:r>
            <a:r>
              <a:rPr lang="pt-BR" sz="3200" dirty="0" err="1" smtClean="0"/>
              <a:t>Rissi</a:t>
            </a:r>
            <a:endParaRPr lang="pt-BR" sz="3200" dirty="0" smtClean="0"/>
          </a:p>
          <a:p>
            <a:r>
              <a:rPr lang="pt-BR" sz="3200" dirty="0" smtClean="0"/>
              <a:t>Gabriel </a:t>
            </a:r>
            <a:r>
              <a:rPr lang="pt-BR" sz="3200" dirty="0" err="1" smtClean="0"/>
              <a:t>Vicientini</a:t>
            </a:r>
            <a:endParaRPr lang="pt-BR" sz="3200" dirty="0" smtClean="0"/>
          </a:p>
          <a:p>
            <a:r>
              <a:rPr lang="pt-BR" sz="3200" dirty="0" smtClean="0"/>
              <a:t>Guilherme Moraes</a:t>
            </a:r>
          </a:p>
          <a:p>
            <a:r>
              <a:rPr lang="pt-BR" sz="3200" dirty="0" smtClean="0"/>
              <a:t>Luiz Henrique Aleixo </a:t>
            </a:r>
            <a:r>
              <a:rPr lang="pt-BR" sz="3200" dirty="0" err="1" smtClean="0"/>
              <a:t>Cotrin</a:t>
            </a:r>
            <a:endParaRPr lang="pt-BR" sz="3200" dirty="0"/>
          </a:p>
          <a:p>
            <a:r>
              <a:rPr lang="pt-BR" sz="3200" dirty="0" smtClean="0"/>
              <a:t>Paola </a:t>
            </a:r>
            <a:r>
              <a:rPr lang="pt-BR" sz="3200" dirty="0" err="1" smtClean="0"/>
              <a:t>Alarcon</a:t>
            </a:r>
            <a:endParaRPr lang="pt-BR" sz="3200" dirty="0" smtClean="0"/>
          </a:p>
          <a:p>
            <a:r>
              <a:rPr lang="pt-BR" sz="3200" dirty="0" smtClean="0"/>
              <a:t>Rodolfo </a:t>
            </a:r>
            <a:r>
              <a:rPr lang="pt-BR" sz="3200" dirty="0" err="1" smtClean="0"/>
              <a:t>Boccagini</a:t>
            </a:r>
            <a:endParaRPr lang="pt-BR" sz="3200" dirty="0"/>
          </a:p>
        </p:txBody>
      </p:sp>
    </p:spTree>
    <p:extLst>
      <p:ext uri="{BB962C8B-B14F-4D97-AF65-F5344CB8AC3E}">
        <p14:creationId xmlns:p14="http://schemas.microsoft.com/office/powerpoint/2010/main" val="37943039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Perguntas</a:t>
            </a:r>
            <a:endParaRPr lang="pt-BR" dirty="0"/>
          </a:p>
        </p:txBody>
      </p:sp>
      <p:sp>
        <p:nvSpPr>
          <p:cNvPr id="3" name="Espaço Reservado para Conteúdo 2"/>
          <p:cNvSpPr>
            <a:spLocks noGrp="1"/>
          </p:cNvSpPr>
          <p:nvPr>
            <p:ph idx="1"/>
          </p:nvPr>
        </p:nvSpPr>
        <p:spPr>
          <a:xfrm>
            <a:off x="1097280" y="1748951"/>
            <a:ext cx="10058400" cy="4023360"/>
          </a:xfrm>
        </p:spPr>
        <p:txBody>
          <a:bodyPr>
            <a:noAutofit/>
          </a:bodyPr>
          <a:lstStyle/>
          <a:p>
            <a:pPr marL="0" indent="0">
              <a:buNone/>
            </a:pPr>
            <a:r>
              <a:rPr lang="pt-BR" sz="1900" dirty="0" smtClean="0">
                <a:solidFill>
                  <a:schemeClr val="accent1">
                    <a:lumMod val="75000"/>
                  </a:schemeClr>
                </a:solidFill>
              </a:rPr>
              <a:t>1) </a:t>
            </a:r>
            <a:r>
              <a:rPr lang="pt-BR" sz="1900" dirty="0" smtClean="0"/>
              <a:t>Qual tipo de implicação legal a utilização desse modelo pode originar?</a:t>
            </a:r>
          </a:p>
          <a:p>
            <a:pPr marL="0" indent="0" algn="just">
              <a:buNone/>
            </a:pPr>
            <a:r>
              <a:rPr lang="pt-BR" sz="1900" dirty="0" smtClean="0"/>
              <a:t>	Atualmente</a:t>
            </a:r>
            <a:r>
              <a:rPr lang="pt-BR" sz="1900" dirty="0"/>
              <a:t>, a legislação brasileira não favorece muito o modelo de benefícios </a:t>
            </a:r>
            <a:r>
              <a:rPr lang="pt-BR" sz="1900" dirty="0" smtClean="0"/>
              <a:t>flexíveis, a </a:t>
            </a:r>
            <a:r>
              <a:rPr lang="pt-BR" sz="1900" dirty="0"/>
              <a:t>lei determina que todos os trabalhadores devem ser tratados igualmente. Assim, a possibilidade de que 2 funcionários recebam benefícios diferentes, apesar de terem o mesmo cargo e atribuições, cria uma situação de conflito em que um deles poderá alegar que foi </a:t>
            </a:r>
            <a:r>
              <a:rPr lang="pt-BR" sz="1900" dirty="0" smtClean="0"/>
              <a:t>prejudicado. Outro </a:t>
            </a:r>
            <a:r>
              <a:rPr lang="pt-BR" sz="1900" dirty="0"/>
              <a:t>problema que ocorre entre o modelo de benefícios flexíveis e a legislação brasileira está na própria definição de benefícios. Alguns itens que a empresa classifica como “benefício” poderiam ser, conforme a interpretação, parte do salário (o que recebe a denominação de “salário utilidade</a:t>
            </a:r>
            <a:r>
              <a:rPr lang="pt-BR" sz="1900" dirty="0" smtClean="0"/>
              <a:t>”).</a:t>
            </a:r>
          </a:p>
          <a:p>
            <a:pPr marL="0" indent="0" algn="just">
              <a:buNone/>
            </a:pPr>
            <a:r>
              <a:rPr lang="pt-BR" sz="1900" dirty="0" smtClean="0">
                <a:solidFill>
                  <a:schemeClr val="accent1">
                    <a:lumMod val="75000"/>
                  </a:schemeClr>
                </a:solidFill>
              </a:rPr>
              <a:t>2) </a:t>
            </a:r>
            <a:r>
              <a:rPr lang="pt-BR" sz="1900" dirty="0" smtClean="0"/>
              <a:t>Por qual motivo o funcionário deve estar ciente de que sua escolha de benefícios deve ser bem planejada?</a:t>
            </a:r>
          </a:p>
          <a:p>
            <a:pPr marL="0" indent="0" algn="just">
              <a:buNone/>
            </a:pPr>
            <a:r>
              <a:rPr lang="pt-BR" sz="1900" dirty="0"/>
              <a:t>	</a:t>
            </a:r>
            <a:r>
              <a:rPr lang="pt-BR" sz="1900" dirty="0" smtClean="0"/>
              <a:t>A escolha dos benefícios é feita no começo de cada ano ou semestre e não pode ser alterada até o </a:t>
            </a:r>
            <a:r>
              <a:rPr lang="pt-BR" sz="1900" dirty="0"/>
              <a:t>próximo período. Se </a:t>
            </a:r>
            <a:r>
              <a:rPr lang="pt-BR" sz="1900" dirty="0" smtClean="0"/>
              <a:t>o colaborador preferir </a:t>
            </a:r>
            <a:r>
              <a:rPr lang="pt-BR" sz="1900" dirty="0"/>
              <a:t>uma opção de lazer ao plano de saúde em determinado período, deve estar ciente de que não poderá usufruir do benefício médico em uma situação de necessidade. Ou seja, o funcionário precisa se planejar bem, sabendo que não poderá alterar suas opções naquele período.</a:t>
            </a:r>
          </a:p>
        </p:txBody>
      </p:sp>
    </p:spTree>
    <p:extLst>
      <p:ext uri="{BB962C8B-B14F-4D97-AF65-F5344CB8AC3E}">
        <p14:creationId xmlns:p14="http://schemas.microsoft.com/office/powerpoint/2010/main" val="42848936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Perguntas</a:t>
            </a:r>
            <a:endParaRPr lang="pt-BR" dirty="0"/>
          </a:p>
        </p:txBody>
      </p:sp>
      <p:sp>
        <p:nvSpPr>
          <p:cNvPr id="3" name="Espaço Reservado para Conteúdo 2"/>
          <p:cNvSpPr>
            <a:spLocks noGrp="1"/>
          </p:cNvSpPr>
          <p:nvPr>
            <p:ph idx="1"/>
          </p:nvPr>
        </p:nvSpPr>
        <p:spPr/>
        <p:txBody>
          <a:bodyPr/>
          <a:lstStyle/>
          <a:p>
            <a:r>
              <a:rPr lang="pt-BR" dirty="0" smtClean="0">
                <a:solidFill>
                  <a:schemeClr val="accent1">
                    <a:lumMod val="75000"/>
                  </a:schemeClr>
                </a:solidFill>
              </a:rPr>
              <a:t>3) Para que tipos de empresas o modelo de benefícios flexíveis pode ser mais benéfico?</a:t>
            </a:r>
          </a:p>
          <a:p>
            <a:r>
              <a:rPr lang="pt-BR" dirty="0" smtClean="0">
                <a:solidFill>
                  <a:schemeClr val="tx2">
                    <a:lumMod val="50000"/>
                  </a:schemeClr>
                </a:solidFill>
              </a:rPr>
              <a:t>Empresas que majoritariamente são constituídas por jovens colaboradores, com dinâmica de trabalho ágil e processos mais flexíveis tendem a se adaptar de melhor forma ao modelo de benefícios flexíveis. Isso se explica pois esses mesmos colaboradores, em seu aspecto pessoal, estão direcionados a valorizar mais a qualidade de vida e a satisfação de suas necessidades do que apenas seguir padrões pré-fixados e não questioná-los.</a:t>
            </a:r>
          </a:p>
          <a:p>
            <a:r>
              <a:rPr lang="pt-BR" dirty="0" smtClean="0">
                <a:solidFill>
                  <a:schemeClr val="accent1">
                    <a:lumMod val="75000"/>
                  </a:schemeClr>
                </a:solidFill>
              </a:rPr>
              <a:t>4) Necessariamente, a transição de um modelo de benefício convencional para um modelo de benefícios flexíveis gera maior custo e prejuízos para a empresa?</a:t>
            </a:r>
          </a:p>
          <a:p>
            <a:r>
              <a:rPr lang="pt-BR" dirty="0" smtClean="0">
                <a:solidFill>
                  <a:schemeClr val="tx2">
                    <a:lumMod val="50000"/>
                  </a:schemeClr>
                </a:solidFill>
              </a:rPr>
              <a:t>Se a organização se prontificar a estudar o perfil de seus funcionários e, consequentemente identificar as necessidades anteriormente ao desenvolvimento do modelo, ela terá um panorama dos impactos financeiros que essa mudança gerará. Assim, a organização não correrá riscos de adotar um novo modelo que seja mais custoso e não retorne benefícios.</a:t>
            </a:r>
          </a:p>
          <a:p>
            <a:endParaRPr lang="pt-BR" dirty="0" smtClean="0">
              <a:solidFill>
                <a:schemeClr val="accent1">
                  <a:lumMod val="75000"/>
                </a:schemeClr>
              </a:solidFill>
            </a:endParaRPr>
          </a:p>
          <a:p>
            <a:endParaRPr lang="pt-BR" dirty="0" smtClean="0">
              <a:solidFill>
                <a:schemeClr val="tx2">
                  <a:lumMod val="50000"/>
                </a:schemeClr>
              </a:solidFill>
            </a:endParaRPr>
          </a:p>
        </p:txBody>
      </p:sp>
    </p:spTree>
    <p:extLst>
      <p:ext uri="{BB962C8B-B14F-4D97-AF65-F5344CB8AC3E}">
        <p14:creationId xmlns:p14="http://schemas.microsoft.com/office/powerpoint/2010/main" val="1545253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r>
              <a:rPr lang="pt-BR" altLang="pt-BR" dirty="0"/>
              <a:t>Beneficio Farmácia</a:t>
            </a:r>
            <a:endParaRPr lang="pt-BR" dirty="0"/>
          </a:p>
        </p:txBody>
      </p:sp>
      <p:sp>
        <p:nvSpPr>
          <p:cNvPr id="3" name="Espaço Reservado para Conteúdo 2"/>
          <p:cNvSpPr>
            <a:spLocks noGrp="1"/>
          </p:cNvSpPr>
          <p:nvPr>
            <p:ph idx="1"/>
          </p:nvPr>
        </p:nvSpPr>
        <p:spPr/>
        <p:txBody>
          <a:bodyPr/>
          <a:lstStyle/>
          <a:p>
            <a:pPr marL="0" indent="0">
              <a:buNone/>
            </a:pPr>
            <a:r>
              <a:rPr lang="pt-BR" dirty="0" smtClean="0"/>
              <a:t>Diminui o custo fixo que uma família possa ter</a:t>
            </a:r>
          </a:p>
          <a:p>
            <a:pPr marL="0" indent="0">
              <a:buNone/>
            </a:pPr>
            <a:endParaRPr lang="pt-BR" dirty="0" smtClean="0"/>
          </a:p>
          <a:p>
            <a:pPr marL="0" indent="0">
              <a:buNone/>
            </a:pPr>
            <a:r>
              <a:rPr lang="pt-BR" dirty="0" smtClean="0"/>
              <a:t>Rede credenciada</a:t>
            </a:r>
          </a:p>
          <a:p>
            <a:pPr marL="0" indent="0">
              <a:buNone/>
            </a:pPr>
            <a:endParaRPr lang="pt-BR" dirty="0"/>
          </a:p>
          <a:p>
            <a:pPr marL="0" indent="0">
              <a:buNone/>
            </a:pPr>
            <a:r>
              <a:rPr lang="pt-BR" dirty="0" smtClean="0"/>
              <a:t>Descontos</a:t>
            </a:r>
          </a:p>
          <a:p>
            <a:pPr marL="0" indent="0">
              <a:buNone/>
            </a:pPr>
            <a:endParaRPr lang="pt-BR" dirty="0"/>
          </a:p>
          <a:p>
            <a:pPr marL="0" indent="0">
              <a:buNone/>
            </a:pPr>
            <a:r>
              <a:rPr lang="pt-BR" dirty="0" smtClean="0"/>
              <a:t>Formas de pagamento </a:t>
            </a:r>
            <a:r>
              <a:rPr lang="mr-IN" dirty="0" smtClean="0"/>
              <a:t>–</a:t>
            </a:r>
            <a:r>
              <a:rPr lang="pt-BR" dirty="0" smtClean="0"/>
              <a:t> pagamento subsequente, desconto em folha</a:t>
            </a:r>
          </a:p>
          <a:p>
            <a:pPr marL="0" indent="0">
              <a:buNone/>
            </a:pPr>
            <a:endParaRPr lang="pt-BR" dirty="0"/>
          </a:p>
          <a:p>
            <a:pPr marL="0" indent="0">
              <a:buNone/>
            </a:pPr>
            <a:r>
              <a:rPr lang="pt-BR" dirty="0" smtClean="0"/>
              <a:t>Logística</a:t>
            </a:r>
            <a:endParaRPr lang="pt-BR" dirty="0"/>
          </a:p>
        </p:txBody>
      </p:sp>
    </p:spTree>
    <p:extLst>
      <p:ext uri="{BB962C8B-B14F-4D97-AF65-F5344CB8AC3E}">
        <p14:creationId xmlns:p14="http://schemas.microsoft.com/office/powerpoint/2010/main" val="17019756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Benefícios para a empresa do benefício farmácia </a:t>
            </a:r>
            <a:endParaRPr lang="en-US" dirty="0"/>
          </a:p>
        </p:txBody>
      </p:sp>
      <p:sp>
        <p:nvSpPr>
          <p:cNvPr id="3" name="Content Placeholder 2"/>
          <p:cNvSpPr>
            <a:spLocks noGrp="1"/>
          </p:cNvSpPr>
          <p:nvPr>
            <p:ph idx="1"/>
          </p:nvPr>
        </p:nvSpPr>
        <p:spPr>
          <a:xfrm>
            <a:off x="1097280" y="1845733"/>
            <a:ext cx="10058400" cy="4350563"/>
          </a:xfrm>
        </p:spPr>
        <p:txBody>
          <a:bodyPr/>
          <a:lstStyle/>
          <a:p>
            <a:pPr marL="0" indent="0">
              <a:buNone/>
            </a:pPr>
            <a:r>
              <a:rPr lang="en-US" dirty="0" smtClean="0"/>
              <a:t>Gestão da saúde nas empresas</a:t>
            </a:r>
          </a:p>
          <a:p>
            <a:pPr marL="0" indent="0">
              <a:buNone/>
            </a:pPr>
            <a:endParaRPr lang="en-US" dirty="0"/>
          </a:p>
          <a:p>
            <a:pPr marL="0" indent="0">
              <a:buNone/>
            </a:pPr>
            <a:r>
              <a:rPr lang="en-US" dirty="0" smtClean="0"/>
              <a:t>Empresa passa a conhecer a saúde dos colaboradores</a:t>
            </a:r>
          </a:p>
          <a:p>
            <a:pPr marL="0" indent="0">
              <a:buNone/>
            </a:pPr>
            <a:endParaRPr lang="en-US" dirty="0"/>
          </a:p>
          <a:p>
            <a:pPr marL="0" indent="0">
              <a:buNone/>
            </a:pPr>
            <a:r>
              <a:rPr lang="en-US" dirty="0" smtClean="0"/>
              <a:t>Incentiva o funcionário a se tratar</a:t>
            </a:r>
          </a:p>
          <a:p>
            <a:endParaRPr lang="en-US" dirty="0"/>
          </a:p>
          <a:p>
            <a:pPr marL="0" indent="0">
              <a:buNone/>
            </a:pPr>
            <a:r>
              <a:rPr lang="en-US" dirty="0" smtClean="0"/>
              <a:t>Pessoas sadias são mais produtivas</a:t>
            </a:r>
          </a:p>
          <a:p>
            <a:endParaRPr lang="en-US" dirty="0"/>
          </a:p>
          <a:p>
            <a:pPr marL="0" indent="0">
              <a:buNone/>
            </a:pPr>
            <a:r>
              <a:rPr lang="en-US" dirty="0" smtClean="0"/>
              <a:t>Evita alto custo e renegociação do plano</a:t>
            </a:r>
            <a:endParaRPr lang="en-US" dirty="0"/>
          </a:p>
        </p:txBody>
      </p:sp>
    </p:spTree>
    <p:extLst>
      <p:ext uri="{BB962C8B-B14F-4D97-AF65-F5344CB8AC3E}">
        <p14:creationId xmlns:p14="http://schemas.microsoft.com/office/powerpoint/2010/main" val="26642498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Fontes</a:t>
            </a:r>
            <a:endParaRPr lang="pt-BR" dirty="0"/>
          </a:p>
        </p:txBody>
      </p:sp>
      <p:sp>
        <p:nvSpPr>
          <p:cNvPr id="3" name="Espaço Reservado para Conteúdo 2"/>
          <p:cNvSpPr>
            <a:spLocks noGrp="1"/>
          </p:cNvSpPr>
          <p:nvPr>
            <p:ph idx="1"/>
          </p:nvPr>
        </p:nvSpPr>
        <p:spPr/>
        <p:txBody>
          <a:bodyPr/>
          <a:lstStyle/>
          <a:p>
            <a:endParaRPr lang="pt-BR" sz="2800" b="1" dirty="0"/>
          </a:p>
          <a:p>
            <a:r>
              <a:rPr lang="pt-BR" sz="2800" b="1" dirty="0" smtClean="0">
                <a:hlinkClick r:id="rId2"/>
              </a:rPr>
              <a:t>Link 1 – Planos Odontológicos</a:t>
            </a:r>
            <a:endParaRPr lang="pt-BR" sz="2800" b="1" dirty="0" smtClean="0"/>
          </a:p>
          <a:p>
            <a:r>
              <a:rPr lang="pt-BR" sz="2800" b="1" dirty="0" smtClean="0">
                <a:hlinkClick r:id="rId3"/>
              </a:rPr>
              <a:t>Link 2 – Planos Odontológicos</a:t>
            </a:r>
            <a:endParaRPr lang="pt-BR" sz="2800" b="1" dirty="0" smtClean="0"/>
          </a:p>
          <a:p>
            <a:r>
              <a:rPr lang="pt-BR" sz="2800" b="1" dirty="0" smtClean="0">
                <a:hlinkClick r:id="rId4"/>
              </a:rPr>
              <a:t>Link 3 – Planos Odontológicos</a:t>
            </a:r>
            <a:endParaRPr lang="pt-BR" sz="2800" b="1" dirty="0" smtClean="0"/>
          </a:p>
          <a:p>
            <a:r>
              <a:rPr lang="pt-BR" sz="2800" b="1" dirty="0" smtClean="0">
                <a:hlinkClick r:id="rId5"/>
              </a:rPr>
              <a:t>Link 4 – Planos Odontológicos</a:t>
            </a:r>
            <a:endParaRPr lang="pt-BR" sz="2800" b="1" dirty="0"/>
          </a:p>
          <a:p>
            <a:endParaRPr lang="pt-BR" sz="2800" b="1" dirty="0">
              <a:hlinkClick r:id="rId2"/>
            </a:endParaRPr>
          </a:p>
          <a:p>
            <a:endParaRPr lang="pt-BR" dirty="0"/>
          </a:p>
        </p:txBody>
      </p:sp>
    </p:spTree>
    <p:extLst>
      <p:ext uri="{BB962C8B-B14F-4D97-AF65-F5344CB8AC3E}">
        <p14:creationId xmlns:p14="http://schemas.microsoft.com/office/powerpoint/2010/main" val="2194175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3535" y="3597839"/>
            <a:ext cx="10058400" cy="1450757"/>
          </a:xfrm>
        </p:spPr>
        <p:txBody>
          <a:bodyPr>
            <a:noAutofit/>
          </a:bodyPr>
          <a:lstStyle/>
          <a:p>
            <a:r>
              <a:rPr lang="pt-BR" sz="19900" dirty="0" smtClean="0"/>
              <a:t>Obrigado</a:t>
            </a:r>
            <a:endParaRPr lang="pt-BR" sz="19900" dirty="0"/>
          </a:p>
        </p:txBody>
      </p:sp>
    </p:spTree>
    <p:extLst>
      <p:ext uri="{BB962C8B-B14F-4D97-AF65-F5344CB8AC3E}">
        <p14:creationId xmlns:p14="http://schemas.microsoft.com/office/powerpoint/2010/main" val="35109560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Plano Odontológico</a:t>
            </a:r>
            <a:endParaRPr lang="pt-BR" dirty="0"/>
          </a:p>
        </p:txBody>
      </p:sp>
      <p:sp>
        <p:nvSpPr>
          <p:cNvPr id="3" name="Espaço Reservado para Conteúdo 2"/>
          <p:cNvSpPr>
            <a:spLocks noGrp="1"/>
          </p:cNvSpPr>
          <p:nvPr>
            <p:ph idx="1"/>
          </p:nvPr>
        </p:nvSpPr>
        <p:spPr/>
        <p:txBody>
          <a:bodyPr/>
          <a:lstStyle/>
          <a:p>
            <a:endParaRPr lang="pt-BR" dirty="0" smtClean="0"/>
          </a:p>
          <a:p>
            <a:pPr algn="just">
              <a:buFont typeface="Wingdings" panose="05000000000000000000" pitchFamily="2" charset="2"/>
              <a:buChar char="Ø"/>
            </a:pPr>
            <a:r>
              <a:rPr lang="pt-BR" sz="3200" dirty="0" smtClean="0"/>
              <a:t>Benefícios Corporativos </a:t>
            </a:r>
          </a:p>
          <a:p>
            <a:pPr lvl="1" algn="just">
              <a:buFont typeface="Wingdings" panose="05000000000000000000" pitchFamily="2" charset="2"/>
              <a:buChar char="Ø"/>
            </a:pPr>
            <a:r>
              <a:rPr lang="pt-BR" sz="2800" dirty="0" smtClean="0"/>
              <a:t>Redesenhados para atrair e reter talentos</a:t>
            </a:r>
          </a:p>
          <a:p>
            <a:pPr lvl="1" algn="just">
              <a:buFont typeface="Wingdings" panose="05000000000000000000" pitchFamily="2" charset="2"/>
              <a:buChar char="Ø"/>
            </a:pPr>
            <a:endParaRPr lang="pt-BR" sz="2800" dirty="0"/>
          </a:p>
          <a:p>
            <a:pPr lvl="1" algn="just">
              <a:buFont typeface="Wingdings" panose="05000000000000000000" pitchFamily="2" charset="2"/>
              <a:buChar char="Ø"/>
            </a:pPr>
            <a:endParaRPr lang="pt-BR" sz="2800" dirty="0" smtClean="0"/>
          </a:p>
          <a:p>
            <a:pPr algn="just">
              <a:buFont typeface="Wingdings" panose="05000000000000000000" pitchFamily="2" charset="2"/>
              <a:buChar char="Ø"/>
            </a:pPr>
            <a:r>
              <a:rPr lang="pt-BR" sz="3200" b="1" dirty="0" smtClean="0"/>
              <a:t>Qual é o peso de um Plano Odontológico em um pacote de benefícios?</a:t>
            </a:r>
            <a:endParaRPr lang="pt-BR" sz="3200" b="1" dirty="0"/>
          </a:p>
        </p:txBody>
      </p:sp>
    </p:spTree>
    <p:extLst>
      <p:ext uri="{BB962C8B-B14F-4D97-AF65-F5344CB8AC3E}">
        <p14:creationId xmlns:p14="http://schemas.microsoft.com/office/powerpoint/2010/main" val="564808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Plano Odontológico</a:t>
            </a:r>
          </a:p>
        </p:txBody>
      </p:sp>
      <p:sp>
        <p:nvSpPr>
          <p:cNvPr id="3" name="Espaço Reservado para Conteúdo 2"/>
          <p:cNvSpPr>
            <a:spLocks noGrp="1"/>
          </p:cNvSpPr>
          <p:nvPr>
            <p:ph idx="1"/>
          </p:nvPr>
        </p:nvSpPr>
        <p:spPr/>
        <p:txBody>
          <a:bodyPr>
            <a:normAutofit fontScale="92500"/>
          </a:bodyPr>
          <a:lstStyle/>
          <a:p>
            <a:pPr>
              <a:buFont typeface="Wingdings" panose="05000000000000000000" pitchFamily="2" charset="2"/>
              <a:buChar char="Ø"/>
            </a:pPr>
            <a:endParaRPr lang="pt-BR" dirty="0" smtClean="0"/>
          </a:p>
          <a:p>
            <a:pPr algn="just">
              <a:buFont typeface="Wingdings" panose="05000000000000000000" pitchFamily="2" charset="2"/>
              <a:buChar char="Ø"/>
            </a:pPr>
            <a:r>
              <a:rPr lang="pt-BR" sz="3200" dirty="0" smtClean="0"/>
              <a:t>Em números (2017)</a:t>
            </a:r>
          </a:p>
          <a:p>
            <a:pPr lvl="1" algn="just">
              <a:buFont typeface="Wingdings" panose="05000000000000000000" pitchFamily="2" charset="2"/>
              <a:buChar char="Ø"/>
            </a:pPr>
            <a:r>
              <a:rPr lang="pt-BR" sz="2800" dirty="0"/>
              <a:t>Agência Nacional de Saúde (ANS</a:t>
            </a:r>
            <a:r>
              <a:rPr lang="pt-BR" sz="2800" dirty="0" smtClean="0"/>
              <a:t>) – Brasil possui 22 milhões de pessoas possuem tal benefício</a:t>
            </a:r>
          </a:p>
          <a:p>
            <a:pPr lvl="2" algn="just">
              <a:buFont typeface="Wingdings" panose="05000000000000000000" pitchFamily="2" charset="2"/>
              <a:buChar char="Ø"/>
            </a:pPr>
            <a:r>
              <a:rPr lang="pt-BR" sz="2000" dirty="0" smtClean="0"/>
              <a:t>73,8% concentrado em planos coletivos empresariais</a:t>
            </a:r>
          </a:p>
          <a:p>
            <a:pPr lvl="1" algn="just">
              <a:buFont typeface="Wingdings" panose="05000000000000000000" pitchFamily="2" charset="2"/>
              <a:buChar char="Ø"/>
            </a:pPr>
            <a:r>
              <a:rPr lang="pt-BR" sz="2800" dirty="0" smtClean="0"/>
              <a:t>Comparação a benefícios médico-hospitalares – 48 milhões de pessoas</a:t>
            </a:r>
          </a:p>
          <a:p>
            <a:pPr lvl="1" algn="just">
              <a:buFont typeface="Wingdings" panose="05000000000000000000" pitchFamily="2" charset="2"/>
              <a:buChar char="Ø"/>
            </a:pPr>
            <a:r>
              <a:rPr lang="pt-BR" sz="2800" dirty="0" smtClean="0"/>
              <a:t>Catho realizou uma pesquisa</a:t>
            </a:r>
          </a:p>
          <a:p>
            <a:pPr lvl="2" algn="just">
              <a:buFont typeface="Wingdings" panose="05000000000000000000" pitchFamily="2" charset="2"/>
              <a:buChar char="Ø"/>
            </a:pPr>
            <a:r>
              <a:rPr lang="pt-BR" sz="2000" dirty="0" smtClean="0"/>
              <a:t>25 mil profissionais entrevistados </a:t>
            </a:r>
            <a:r>
              <a:rPr lang="pt-BR" sz="2000" dirty="0" smtClean="0">
                <a:sym typeface="Wingdings" panose="05000000000000000000" pitchFamily="2" charset="2"/>
              </a:rPr>
              <a:t> Assistência odontológica é a sétima na lista de valorização dos funcionários (ficando atrás de </a:t>
            </a:r>
            <a:r>
              <a:rPr lang="pt-BR" sz="2000" dirty="0"/>
              <a:t>benefícios como assistência médica, participação nos lucros, vales alimentação e refeição, bonificação por desempenho e vale </a:t>
            </a:r>
            <a:r>
              <a:rPr lang="pt-BR" sz="2000" dirty="0" smtClean="0"/>
              <a:t>transporte)</a:t>
            </a:r>
            <a:endParaRPr lang="pt-BR" sz="2000" dirty="0"/>
          </a:p>
        </p:txBody>
      </p:sp>
    </p:spTree>
    <p:extLst>
      <p:ext uri="{BB962C8B-B14F-4D97-AF65-F5344CB8AC3E}">
        <p14:creationId xmlns:p14="http://schemas.microsoft.com/office/powerpoint/2010/main" val="2249133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Plano Odontológico</a:t>
            </a:r>
          </a:p>
        </p:txBody>
      </p:sp>
      <p:sp>
        <p:nvSpPr>
          <p:cNvPr id="6" name="Espaço Reservado para Conteúdo 2"/>
          <p:cNvSpPr>
            <a:spLocks noGrp="1"/>
          </p:cNvSpPr>
          <p:nvPr>
            <p:ph idx="1"/>
          </p:nvPr>
        </p:nvSpPr>
        <p:spPr/>
        <p:txBody>
          <a:bodyPr/>
          <a:lstStyle/>
          <a:p>
            <a:endParaRPr lang="pt-BR" dirty="0" smtClean="0"/>
          </a:p>
          <a:p>
            <a:pPr algn="just">
              <a:buFont typeface="Wingdings" panose="05000000000000000000" pitchFamily="2" charset="2"/>
              <a:buChar char="Ø"/>
            </a:pPr>
            <a:r>
              <a:rPr lang="pt-BR" sz="3200" dirty="0" smtClean="0"/>
              <a:t>Levantamento da ANS</a:t>
            </a:r>
          </a:p>
          <a:p>
            <a:pPr lvl="1" algn="just">
              <a:buFont typeface="Wingdings" panose="05000000000000000000" pitchFamily="2" charset="2"/>
              <a:buChar char="Ø"/>
            </a:pPr>
            <a:r>
              <a:rPr lang="pt-BR" sz="2800" dirty="0" smtClean="0"/>
              <a:t>Em um período de 8 anos a contratação de planos odontológicos individuais cresceu 500%</a:t>
            </a:r>
            <a:endParaRPr lang="pt-BR" sz="2800" dirty="0"/>
          </a:p>
          <a:p>
            <a:pPr lvl="1" algn="just">
              <a:buFont typeface="Wingdings" panose="05000000000000000000" pitchFamily="2" charset="2"/>
              <a:buChar char="Ø"/>
            </a:pPr>
            <a:endParaRPr lang="pt-BR" sz="2800" dirty="0" smtClean="0"/>
          </a:p>
          <a:p>
            <a:pPr lvl="1" algn="just">
              <a:buFont typeface="Wingdings" panose="05000000000000000000" pitchFamily="2" charset="2"/>
              <a:buChar char="Ø"/>
            </a:pPr>
            <a:r>
              <a:rPr lang="pt-BR" sz="2800" b="1" dirty="0" smtClean="0"/>
              <a:t>Existe a necessidade por esse serviço. Por que não oferece-lo como diferencial para seus colaboradores?</a:t>
            </a:r>
          </a:p>
        </p:txBody>
      </p:sp>
    </p:spTree>
    <p:extLst>
      <p:ext uri="{BB962C8B-B14F-4D97-AF65-F5344CB8AC3E}">
        <p14:creationId xmlns:p14="http://schemas.microsoft.com/office/powerpoint/2010/main" val="14454594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fontAlgn="base"/>
            <a:r>
              <a:rPr lang="pt-BR" b="1" dirty="0"/>
              <a:t>Por que oferecer o plano odontológico como benefício</a:t>
            </a:r>
            <a:r>
              <a:rPr lang="pt-BR" b="1" dirty="0" smtClean="0"/>
              <a:t>?</a:t>
            </a:r>
            <a:endParaRPr lang="pt-BR" dirty="0"/>
          </a:p>
        </p:txBody>
      </p:sp>
      <p:sp>
        <p:nvSpPr>
          <p:cNvPr id="3" name="Espaço Reservado para Conteúdo 2"/>
          <p:cNvSpPr>
            <a:spLocks noGrp="1"/>
          </p:cNvSpPr>
          <p:nvPr>
            <p:ph idx="1"/>
          </p:nvPr>
        </p:nvSpPr>
        <p:spPr/>
        <p:txBody>
          <a:bodyPr>
            <a:noAutofit/>
          </a:bodyPr>
          <a:lstStyle/>
          <a:p>
            <a:pPr algn="just">
              <a:buFont typeface="Wingdings" panose="05000000000000000000" pitchFamily="2" charset="2"/>
              <a:buChar char="Ø"/>
            </a:pPr>
            <a:r>
              <a:rPr lang="pt-BR" sz="2800" dirty="0" smtClean="0"/>
              <a:t>Outros benefícios (assistência médica, seguro de vida, vale alimentação e vale transporte) são considerados básicos e não são mais apontados como um diferencial</a:t>
            </a:r>
          </a:p>
          <a:p>
            <a:pPr lvl="1" algn="just">
              <a:buFont typeface="Wingdings" panose="05000000000000000000" pitchFamily="2" charset="2"/>
              <a:buChar char="Ø"/>
            </a:pPr>
            <a:r>
              <a:rPr lang="pt-BR" sz="2400" dirty="0" smtClean="0"/>
              <a:t>“Atrativo” ao colaborador</a:t>
            </a:r>
          </a:p>
          <a:p>
            <a:pPr lvl="1" algn="just">
              <a:buFont typeface="Wingdings" panose="05000000000000000000" pitchFamily="2" charset="2"/>
              <a:buChar char="Ø"/>
            </a:pPr>
            <a:endParaRPr lang="pt-BR" sz="2400" dirty="0"/>
          </a:p>
          <a:p>
            <a:pPr algn="just">
              <a:buFont typeface="Wingdings" panose="05000000000000000000" pitchFamily="2" charset="2"/>
              <a:buChar char="Ø"/>
            </a:pPr>
            <a:r>
              <a:rPr lang="pt-BR" sz="2800" b="1" dirty="0" smtClean="0"/>
              <a:t>Baixo custo para a empresa</a:t>
            </a:r>
          </a:p>
          <a:p>
            <a:pPr lvl="1" algn="just">
              <a:buFont typeface="Wingdings" panose="05000000000000000000" pitchFamily="2" charset="2"/>
              <a:buChar char="Ø"/>
            </a:pPr>
            <a:r>
              <a:rPr lang="pt-BR" sz="2400" dirty="0" smtClean="0"/>
              <a:t>Ao se comparar com outras opções, o plano odontológico tem um custo final muito menor (Plano de Saúde: 15% da folha de pagamento)</a:t>
            </a:r>
          </a:p>
          <a:p>
            <a:pPr lvl="1" algn="just">
              <a:buFont typeface="Wingdings" panose="05000000000000000000" pitchFamily="2" charset="2"/>
              <a:buChar char="Ø"/>
            </a:pPr>
            <a:r>
              <a:rPr lang="pt-BR" sz="2400" dirty="0" smtClean="0"/>
              <a:t>Por ser tão acessível, as empresas assumem, geralmente, o custo integral do plano</a:t>
            </a:r>
            <a:endParaRPr lang="pt-BR" sz="2400" dirty="0"/>
          </a:p>
        </p:txBody>
      </p:sp>
    </p:spTree>
    <p:extLst>
      <p:ext uri="{BB962C8B-B14F-4D97-AF65-F5344CB8AC3E}">
        <p14:creationId xmlns:p14="http://schemas.microsoft.com/office/powerpoint/2010/main" val="856281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fontAlgn="base"/>
            <a:r>
              <a:rPr lang="pt-BR" b="1" dirty="0"/>
              <a:t>Por que oferecer o plano odontológico como benefício</a:t>
            </a:r>
            <a:r>
              <a:rPr lang="pt-BR" b="1" dirty="0" smtClean="0"/>
              <a:t>?</a:t>
            </a:r>
            <a:endParaRPr lang="pt-BR" dirty="0"/>
          </a:p>
        </p:txBody>
      </p:sp>
      <p:sp>
        <p:nvSpPr>
          <p:cNvPr id="3" name="Espaço Reservado para Conteúdo 2"/>
          <p:cNvSpPr>
            <a:spLocks noGrp="1"/>
          </p:cNvSpPr>
          <p:nvPr>
            <p:ph idx="1"/>
          </p:nvPr>
        </p:nvSpPr>
        <p:spPr/>
        <p:txBody>
          <a:bodyPr/>
          <a:lstStyle/>
          <a:p>
            <a:pPr algn="just">
              <a:buFont typeface="Wingdings" panose="05000000000000000000" pitchFamily="2" charset="2"/>
              <a:buChar char="Ø"/>
            </a:pPr>
            <a:r>
              <a:rPr lang="pt-BR" sz="2800" dirty="0"/>
              <a:t>Cuidar da saúde dos colaboradores da sua empresa é um </a:t>
            </a:r>
            <a:r>
              <a:rPr lang="pt-BR" sz="2800" b="1" dirty="0"/>
              <a:t>trabalho contínuo</a:t>
            </a:r>
            <a:r>
              <a:rPr lang="pt-BR" sz="2800" dirty="0"/>
              <a:t>: incentivar </a:t>
            </a:r>
            <a:r>
              <a:rPr lang="pt-BR" sz="2800" b="1" dirty="0"/>
              <a:t>check-ups anuais</a:t>
            </a:r>
            <a:r>
              <a:rPr lang="pt-BR" sz="2800" dirty="0"/>
              <a:t>, oferecer </a:t>
            </a:r>
            <a:r>
              <a:rPr lang="pt-BR" sz="2800" b="1" dirty="0"/>
              <a:t>ações</a:t>
            </a:r>
            <a:r>
              <a:rPr lang="pt-BR" sz="2800" dirty="0"/>
              <a:t> para </a:t>
            </a:r>
            <a:r>
              <a:rPr lang="pt-BR" sz="2800" b="1" dirty="0"/>
              <a:t>melhoria</a:t>
            </a:r>
            <a:r>
              <a:rPr lang="pt-BR" sz="2800" dirty="0"/>
              <a:t> da </a:t>
            </a:r>
            <a:r>
              <a:rPr lang="pt-BR" sz="2800" b="1" dirty="0"/>
              <a:t>qualidade</a:t>
            </a:r>
            <a:r>
              <a:rPr lang="pt-BR" sz="2800" dirty="0"/>
              <a:t> </a:t>
            </a:r>
            <a:r>
              <a:rPr lang="pt-BR" sz="2800" b="1" dirty="0"/>
              <a:t>de</a:t>
            </a:r>
            <a:r>
              <a:rPr lang="pt-BR" sz="2800" dirty="0"/>
              <a:t> </a:t>
            </a:r>
            <a:r>
              <a:rPr lang="pt-BR" sz="2800" b="1" dirty="0"/>
              <a:t>vida</a:t>
            </a:r>
            <a:r>
              <a:rPr lang="pt-BR" sz="2800" dirty="0"/>
              <a:t> e orientar sobre a importância do uso correto dos benefícios são ações que </a:t>
            </a:r>
            <a:r>
              <a:rPr lang="pt-BR" sz="2800" b="1" dirty="0"/>
              <a:t>impactam diretamente no desempenho dos funcionários</a:t>
            </a:r>
            <a:r>
              <a:rPr lang="pt-BR" sz="2800" dirty="0"/>
              <a:t>, </a:t>
            </a:r>
            <a:r>
              <a:rPr lang="pt-BR" sz="2800" b="1" dirty="0"/>
              <a:t>aumentando</a:t>
            </a:r>
            <a:r>
              <a:rPr lang="pt-BR" sz="2800" dirty="0"/>
              <a:t> sua </a:t>
            </a:r>
            <a:r>
              <a:rPr lang="pt-BR" sz="2800" b="1" dirty="0"/>
              <a:t>satisfação</a:t>
            </a:r>
            <a:r>
              <a:rPr lang="pt-BR" sz="2800" dirty="0"/>
              <a:t> e </a:t>
            </a:r>
            <a:r>
              <a:rPr lang="pt-BR" sz="2800" b="1" dirty="0"/>
              <a:t>produtividade</a:t>
            </a:r>
            <a:r>
              <a:rPr lang="pt-BR" sz="2800" dirty="0" smtClean="0"/>
              <a:t>.</a:t>
            </a:r>
          </a:p>
          <a:p>
            <a:pPr algn="just">
              <a:buFont typeface="Wingdings" panose="05000000000000000000" pitchFamily="2" charset="2"/>
              <a:buChar char="Ø"/>
            </a:pPr>
            <a:endParaRPr lang="pt-BR" dirty="0"/>
          </a:p>
          <a:p>
            <a:pPr algn="just">
              <a:buFont typeface="Wingdings" panose="05000000000000000000" pitchFamily="2" charset="2"/>
              <a:buChar char="Ø"/>
            </a:pPr>
            <a:endParaRPr lang="pt-BR" dirty="0" smtClean="0"/>
          </a:p>
          <a:p>
            <a:pPr>
              <a:buFont typeface="Wingdings" panose="05000000000000000000" pitchFamily="2" charset="2"/>
              <a:buChar char="Ø"/>
            </a:pPr>
            <a:endParaRPr lang="pt-BR" dirty="0"/>
          </a:p>
          <a:p>
            <a:pPr>
              <a:buFont typeface="Wingdings" panose="05000000000000000000" pitchFamily="2" charset="2"/>
              <a:buChar char="Ø"/>
            </a:pPr>
            <a:endParaRPr lang="pt-BR" dirty="0"/>
          </a:p>
        </p:txBody>
      </p:sp>
    </p:spTree>
    <p:extLst>
      <p:ext uri="{BB962C8B-B14F-4D97-AF65-F5344CB8AC3E}">
        <p14:creationId xmlns:p14="http://schemas.microsoft.com/office/powerpoint/2010/main" val="1722857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fontAlgn="base"/>
            <a:r>
              <a:rPr lang="pt-BR" b="1" dirty="0"/>
              <a:t>Por que oferecer o plano odontológico como benefício</a:t>
            </a:r>
            <a:r>
              <a:rPr lang="pt-BR" b="1" dirty="0" smtClean="0"/>
              <a:t>?</a:t>
            </a:r>
            <a:endParaRPr lang="pt-BR" dirty="0"/>
          </a:p>
        </p:txBody>
      </p:sp>
      <p:sp>
        <p:nvSpPr>
          <p:cNvPr id="3" name="Espaço Reservado para Conteúdo 2"/>
          <p:cNvSpPr>
            <a:spLocks noGrp="1"/>
          </p:cNvSpPr>
          <p:nvPr>
            <p:ph idx="1"/>
          </p:nvPr>
        </p:nvSpPr>
        <p:spPr/>
        <p:txBody>
          <a:bodyPr>
            <a:normAutofit lnSpcReduction="10000"/>
          </a:bodyPr>
          <a:lstStyle/>
          <a:p>
            <a:pPr algn="just">
              <a:buFont typeface="Wingdings" panose="05000000000000000000" pitchFamily="2" charset="2"/>
              <a:buChar char="Ø"/>
            </a:pPr>
            <a:r>
              <a:rPr lang="pt-BR" sz="2400" dirty="0"/>
              <a:t>O plano odontológico pode ser um importante aliado nesse trabalho, uma vez que </a:t>
            </a:r>
            <a:r>
              <a:rPr lang="pt-BR" sz="2800" b="1" dirty="0"/>
              <a:t>problemas relacionados à saúde bucal </a:t>
            </a:r>
            <a:r>
              <a:rPr lang="pt-BR" sz="2400" dirty="0"/>
              <a:t>podem </a:t>
            </a:r>
            <a:r>
              <a:rPr lang="pt-BR" sz="2800" b="1" dirty="0"/>
              <a:t>provocar</a:t>
            </a:r>
            <a:r>
              <a:rPr lang="pt-BR" sz="2400" dirty="0"/>
              <a:t> </a:t>
            </a:r>
            <a:r>
              <a:rPr lang="pt-BR" sz="2800" b="1" dirty="0"/>
              <a:t>atrasos</a:t>
            </a:r>
            <a:r>
              <a:rPr lang="pt-BR" sz="2400" dirty="0"/>
              <a:t>, </a:t>
            </a:r>
            <a:r>
              <a:rPr lang="pt-BR" sz="2800" b="1" dirty="0"/>
              <a:t>faltas</a:t>
            </a:r>
            <a:r>
              <a:rPr lang="pt-BR" sz="2400" dirty="0"/>
              <a:t>, </a:t>
            </a:r>
            <a:r>
              <a:rPr lang="pt-BR" sz="2800" b="1" dirty="0"/>
              <a:t>afastamentos</a:t>
            </a:r>
            <a:r>
              <a:rPr lang="pt-BR" sz="2400" dirty="0"/>
              <a:t> e até </a:t>
            </a:r>
            <a:r>
              <a:rPr lang="pt-BR" sz="2800" b="1" dirty="0"/>
              <a:t>queda</a:t>
            </a:r>
            <a:r>
              <a:rPr lang="pt-BR" sz="2400" dirty="0"/>
              <a:t> na </a:t>
            </a:r>
            <a:r>
              <a:rPr lang="pt-BR" sz="2800" b="1" dirty="0"/>
              <a:t>produtividade</a:t>
            </a:r>
            <a:r>
              <a:rPr lang="pt-BR" sz="2400" dirty="0"/>
              <a:t>. Oferecer a assistência odontológica – e </a:t>
            </a:r>
            <a:r>
              <a:rPr lang="pt-BR" sz="2800" b="1" dirty="0"/>
              <a:t>incentivar</a:t>
            </a:r>
            <a:r>
              <a:rPr lang="pt-BR" sz="2400" dirty="0"/>
              <a:t> o </a:t>
            </a:r>
            <a:r>
              <a:rPr lang="pt-BR" sz="2800" b="1" dirty="0"/>
              <a:t>uso</a:t>
            </a:r>
            <a:r>
              <a:rPr lang="pt-BR" sz="2400" dirty="0"/>
              <a:t> desse </a:t>
            </a:r>
            <a:r>
              <a:rPr lang="pt-BR" sz="2800" b="1" dirty="0"/>
              <a:t>benefício</a:t>
            </a:r>
            <a:r>
              <a:rPr lang="pt-BR" sz="2400" dirty="0"/>
              <a:t> – promove a saúde como um todo, </a:t>
            </a:r>
            <a:r>
              <a:rPr lang="pt-BR" sz="2800" b="1" dirty="0"/>
              <a:t>evitando problemas e doenças relacionadas a isso e impactando positivamente a empresa</a:t>
            </a:r>
            <a:r>
              <a:rPr lang="pt-BR" sz="2800" b="1" dirty="0" smtClean="0"/>
              <a:t>.</a:t>
            </a:r>
          </a:p>
          <a:p>
            <a:pPr algn="just">
              <a:buFont typeface="Wingdings" panose="05000000000000000000" pitchFamily="2" charset="2"/>
              <a:buChar char="Ø"/>
            </a:pPr>
            <a:endParaRPr lang="pt-BR" sz="2800" b="1" dirty="0"/>
          </a:p>
          <a:p>
            <a:pPr algn="just">
              <a:buFont typeface="Wingdings" panose="05000000000000000000" pitchFamily="2" charset="2"/>
              <a:buChar char="Ø"/>
            </a:pPr>
            <a:r>
              <a:rPr lang="pt-BR" sz="2800" dirty="0" smtClean="0"/>
              <a:t>Dedução no Imposto de Renda de Pessoa Jurídica</a:t>
            </a:r>
          </a:p>
          <a:p>
            <a:pPr algn="just">
              <a:buFont typeface="Wingdings" panose="05000000000000000000" pitchFamily="2" charset="2"/>
              <a:buChar char="Ø"/>
            </a:pPr>
            <a:r>
              <a:rPr lang="pt-BR" sz="2800" dirty="0" smtClean="0"/>
              <a:t>Benefício estendido para familiares</a:t>
            </a:r>
            <a:endParaRPr lang="pt-BR" sz="2800" dirty="0"/>
          </a:p>
          <a:p>
            <a:pPr algn="just">
              <a:buFont typeface="Wingdings" panose="05000000000000000000" pitchFamily="2" charset="2"/>
              <a:buChar char="Ø"/>
            </a:pPr>
            <a:endParaRPr lang="pt-BR" dirty="0"/>
          </a:p>
          <a:p>
            <a:pPr algn="just">
              <a:buFont typeface="Wingdings" panose="05000000000000000000" pitchFamily="2" charset="2"/>
              <a:buChar char="Ø"/>
            </a:pPr>
            <a:endParaRPr lang="pt-BR" dirty="0" smtClean="0"/>
          </a:p>
          <a:p>
            <a:pPr>
              <a:buFont typeface="Wingdings" panose="05000000000000000000" pitchFamily="2" charset="2"/>
              <a:buChar char="Ø"/>
            </a:pPr>
            <a:endParaRPr lang="pt-BR" dirty="0"/>
          </a:p>
          <a:p>
            <a:pPr>
              <a:buFont typeface="Wingdings" panose="05000000000000000000" pitchFamily="2" charset="2"/>
              <a:buChar char="Ø"/>
            </a:pPr>
            <a:endParaRPr lang="pt-BR" dirty="0"/>
          </a:p>
        </p:txBody>
      </p:sp>
    </p:spTree>
    <p:extLst>
      <p:ext uri="{BB962C8B-B14F-4D97-AF65-F5344CB8AC3E}">
        <p14:creationId xmlns:p14="http://schemas.microsoft.com/office/powerpoint/2010/main" val="4367705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Cobertura do Plano Odontológico</a:t>
            </a:r>
            <a:endParaRPr lang="pt-BR" dirty="0"/>
          </a:p>
        </p:txBody>
      </p:sp>
      <p:sp>
        <p:nvSpPr>
          <p:cNvPr id="3" name="Espaço Reservado para Conteúdo 2"/>
          <p:cNvSpPr>
            <a:spLocks noGrp="1"/>
          </p:cNvSpPr>
          <p:nvPr>
            <p:ph idx="1"/>
          </p:nvPr>
        </p:nvSpPr>
        <p:spPr/>
        <p:txBody>
          <a:bodyPr>
            <a:normAutofit/>
          </a:bodyPr>
          <a:lstStyle/>
          <a:p>
            <a:pPr algn="just">
              <a:buFont typeface="Wingdings" panose="05000000000000000000" pitchFamily="2" charset="2"/>
              <a:buChar char="Ø"/>
            </a:pPr>
            <a:r>
              <a:rPr lang="pt-BR" sz="2800" dirty="0"/>
              <a:t>A cobertura mínima da Agência Nacional de Saúde prevê que este tipo de plano inclua </a:t>
            </a:r>
            <a:r>
              <a:rPr lang="pt-BR" sz="2800" b="1" dirty="0"/>
              <a:t>consultas</a:t>
            </a:r>
            <a:r>
              <a:rPr lang="pt-BR" sz="2800" dirty="0"/>
              <a:t>, </a:t>
            </a:r>
            <a:r>
              <a:rPr lang="pt-BR" sz="2800" b="1" dirty="0"/>
              <a:t>urgência</a:t>
            </a:r>
            <a:r>
              <a:rPr lang="pt-BR" sz="2800" dirty="0"/>
              <a:t> e </a:t>
            </a:r>
            <a:r>
              <a:rPr lang="pt-BR" sz="2800" b="1" dirty="0"/>
              <a:t>emergência</a:t>
            </a:r>
            <a:r>
              <a:rPr lang="pt-BR" sz="2800" dirty="0"/>
              <a:t>, </a:t>
            </a:r>
            <a:r>
              <a:rPr lang="pt-BR" sz="2800" b="1" dirty="0"/>
              <a:t>restaurações</a:t>
            </a:r>
            <a:r>
              <a:rPr lang="pt-BR" sz="2800" dirty="0"/>
              <a:t>, </a:t>
            </a:r>
            <a:r>
              <a:rPr lang="pt-BR" sz="2800" b="1" dirty="0"/>
              <a:t>limpeza</a:t>
            </a:r>
            <a:r>
              <a:rPr lang="pt-BR" sz="2800" dirty="0"/>
              <a:t> e </a:t>
            </a:r>
            <a:r>
              <a:rPr lang="pt-BR" sz="2800" b="1" dirty="0"/>
              <a:t>tratamento</a:t>
            </a:r>
            <a:r>
              <a:rPr lang="pt-BR" sz="2800" dirty="0"/>
              <a:t> </a:t>
            </a:r>
            <a:r>
              <a:rPr lang="pt-BR" sz="2800" b="1" dirty="0"/>
              <a:t>de</a:t>
            </a:r>
            <a:r>
              <a:rPr lang="pt-BR" sz="2800" dirty="0"/>
              <a:t> </a:t>
            </a:r>
            <a:r>
              <a:rPr lang="pt-BR" sz="2800" b="1" dirty="0"/>
              <a:t>gengiva</a:t>
            </a:r>
            <a:r>
              <a:rPr lang="pt-BR" sz="2800" dirty="0"/>
              <a:t> – ou seja, esses tratamentos podem ser feitos com </a:t>
            </a:r>
            <a:r>
              <a:rPr lang="pt-BR" sz="2800" b="1" dirty="0"/>
              <a:t>custo praticamente zero</a:t>
            </a:r>
            <a:r>
              <a:rPr lang="pt-BR" sz="2800" dirty="0"/>
              <a:t> para o </a:t>
            </a:r>
            <a:r>
              <a:rPr lang="pt-BR" sz="2800" b="1" dirty="0"/>
              <a:t>colaborador</a:t>
            </a:r>
            <a:r>
              <a:rPr lang="pt-BR" sz="2800" dirty="0"/>
              <a:t> e </a:t>
            </a:r>
            <a:r>
              <a:rPr lang="pt-BR" sz="2800" b="1" dirty="0"/>
              <a:t>familiares</a:t>
            </a:r>
            <a:r>
              <a:rPr lang="pt-BR" sz="2800" dirty="0"/>
              <a:t> que contam com o benefício.</a:t>
            </a:r>
          </a:p>
        </p:txBody>
      </p:sp>
    </p:spTree>
    <p:extLst>
      <p:ext uri="{BB962C8B-B14F-4D97-AF65-F5344CB8AC3E}">
        <p14:creationId xmlns:p14="http://schemas.microsoft.com/office/powerpoint/2010/main" val="3922447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iva">
  <a:themeElements>
    <a:clrScheme name="Retrospectiva">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iv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iv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128</TotalTime>
  <Words>1300</Words>
  <Application>Microsoft Office PowerPoint</Application>
  <PresentationFormat>Widescreen</PresentationFormat>
  <Paragraphs>146</Paragraphs>
  <Slides>25</Slides>
  <Notes>0</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25</vt:i4>
      </vt:variant>
    </vt:vector>
  </HeadingPairs>
  <TitlesOfParts>
    <vt:vector size="33" baseType="lpstr">
      <vt:lpstr>ＭＳ Ｐゴシック</vt:lpstr>
      <vt:lpstr>Arial</vt:lpstr>
      <vt:lpstr>Arial Narrow</vt:lpstr>
      <vt:lpstr>Calibri</vt:lpstr>
      <vt:lpstr>Calibri Light</vt:lpstr>
      <vt:lpstr>Mangal</vt:lpstr>
      <vt:lpstr>Wingdings</vt:lpstr>
      <vt:lpstr>Retrospectiva</vt:lpstr>
      <vt:lpstr>Análise de Benefícios</vt:lpstr>
      <vt:lpstr>Membros </vt:lpstr>
      <vt:lpstr>Plano Odontológico</vt:lpstr>
      <vt:lpstr>Plano Odontológico</vt:lpstr>
      <vt:lpstr>Plano Odontológico</vt:lpstr>
      <vt:lpstr>Por que oferecer o plano odontológico como benefício?</vt:lpstr>
      <vt:lpstr>Por que oferecer o plano odontológico como benefício?</vt:lpstr>
      <vt:lpstr>Por que oferecer o plano odontológico como benefício?</vt:lpstr>
      <vt:lpstr>Cobertura do Plano Odontológico</vt:lpstr>
      <vt:lpstr>Exemplo de Portfólio (Apólice Seguros)</vt:lpstr>
      <vt:lpstr>Perguntas</vt:lpstr>
      <vt:lpstr>Perguntas</vt:lpstr>
      <vt:lpstr>Beneficio Farmácia</vt:lpstr>
      <vt:lpstr>Benefícios Flexíveis CONCEITOS</vt:lpstr>
      <vt:lpstr>Importância do Benefício</vt:lpstr>
      <vt:lpstr>Sistema de Pontos</vt:lpstr>
      <vt:lpstr>Mercado</vt:lpstr>
      <vt:lpstr>          Mercado   </vt:lpstr>
      <vt:lpstr>SAP Brasil e os Benefícios Flexíveis</vt:lpstr>
      <vt:lpstr>Perguntas</vt:lpstr>
      <vt:lpstr>Perguntas</vt:lpstr>
      <vt:lpstr>Beneficio Farmácia</vt:lpstr>
      <vt:lpstr>Benefícios para a empresa do benefício farmácia </vt:lpstr>
      <vt:lpstr>Fontes</vt:lpstr>
      <vt:lpstr>Obrigado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Análise de Benefícios</dc:title>
  <dc:creator>User</dc:creator>
  <cp:lastModifiedBy>Gabriel Rissi</cp:lastModifiedBy>
  <cp:revision>15</cp:revision>
  <dcterms:created xsi:type="dcterms:W3CDTF">2018-05-21T18:51:17Z</dcterms:created>
  <dcterms:modified xsi:type="dcterms:W3CDTF">2018-05-25T11:03:13Z</dcterms:modified>
</cp:coreProperties>
</file>