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</p:sldIdLst>
  <p:sldSz cx="9144000" cy="5143500" type="screen16x9"/>
  <p:notesSz cx="6858000" cy="9144000"/>
  <p:embeddedFontLst>
    <p:embeddedFont>
      <p:font typeface="Calibri" pitchFamily="34" charset="0"/>
      <p:regular r:id="rId24"/>
      <p:bold r:id="rId25"/>
      <p:italic r:id="rId26"/>
      <p:boldItalic r:id="rId27"/>
    </p:embeddedFont>
    <p:embeddedFont>
      <p:font typeface="Roboto" charset="0"/>
      <p:regular r:id="rId28"/>
      <p:bold r:id="rId29"/>
      <p:italic r:id="rId30"/>
      <p:boldItalic r:id="rId31"/>
    </p:embeddedFont>
    <p:embeddedFont>
      <p:font typeface="Lora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2" d="100"/>
          <a:sy n="102" d="100"/>
        </p:scale>
        <p:origin x="-456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158491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Shape 76"/>
          <p:cNvSpPr txBox="1">
            <a:spLocks noGrp="1"/>
          </p:cNvSpPr>
          <p:nvPr>
            <p:ph type="title" hasCustomPrompt="1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rtaltributario.com.br/artigos/base-de-calculo-tributaria.htm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portaltributario.com.br/legislacao/insrf011.htm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598100" y="20038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200">
                <a:latin typeface="Lora"/>
                <a:ea typeface="Lora"/>
                <a:cs typeface="Lora"/>
                <a:sym typeface="Lora"/>
              </a:rPr>
              <a:t>Benefícios</a:t>
            </a:r>
            <a:endParaRPr sz="72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689550" y="2760050"/>
            <a:ext cx="4371600" cy="83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>
                <a:latin typeface="Lora"/>
                <a:ea typeface="Lora"/>
                <a:cs typeface="Lora"/>
                <a:sym typeface="Lora"/>
              </a:rPr>
              <a:t>Previdência </a:t>
            </a:r>
            <a:r>
              <a:rPr lang="pt-BR" dirty="0" smtClean="0">
                <a:latin typeface="Lora"/>
                <a:ea typeface="Lora"/>
                <a:cs typeface="Lora"/>
                <a:sym typeface="Lora"/>
              </a:rPr>
              <a:t>Privada e 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 smtClean="0">
                <a:latin typeface="Lora"/>
                <a:ea typeface="Lora"/>
                <a:cs typeface="Lora"/>
                <a:sym typeface="Lora"/>
              </a:rPr>
              <a:t>Vale-Refeição/Vale-Alimentação</a:t>
            </a:r>
            <a:endParaRPr dirty="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87" name="Shape 87"/>
          <p:cNvSpPr txBox="1"/>
          <p:nvPr/>
        </p:nvSpPr>
        <p:spPr>
          <a:xfrm>
            <a:off x="6606550" y="3167400"/>
            <a:ext cx="2478900" cy="19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3F3F3"/>
                </a:solidFill>
              </a:rPr>
              <a:t>Daniel Idra</a:t>
            </a:r>
            <a:endParaRPr>
              <a:solidFill>
                <a:srgbClr val="F3F3F3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3F3F3"/>
                </a:solidFill>
              </a:rPr>
              <a:t>Danilo Brizolari</a:t>
            </a:r>
            <a:endParaRPr>
              <a:solidFill>
                <a:srgbClr val="F3F3F3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3F3F3"/>
                </a:solidFill>
              </a:rPr>
              <a:t>Karina Nomelini Bozzo</a:t>
            </a:r>
            <a:endParaRPr>
              <a:solidFill>
                <a:srgbClr val="F3F3F3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3F3F3"/>
                </a:solidFill>
              </a:rPr>
              <a:t>Larissa Dantas</a:t>
            </a:r>
            <a:endParaRPr>
              <a:solidFill>
                <a:srgbClr val="F3F3F3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3F3F3"/>
                </a:solidFill>
              </a:rPr>
              <a:t>Mariana de Souza Furegato</a:t>
            </a:r>
            <a:endParaRPr>
              <a:solidFill>
                <a:srgbClr val="F3F3F3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3F3F3"/>
                </a:solidFill>
              </a:rPr>
              <a:t>Victória Carbonera</a:t>
            </a:r>
            <a:endParaRPr>
              <a:solidFill>
                <a:srgbClr val="F3F3F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86E8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0" dirty="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Vale-Refeição &amp; </a:t>
            </a:r>
            <a:r>
              <a:rPr lang="pt-BR" sz="6000" dirty="0" smtClean="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/>
            </a:r>
            <a:br>
              <a:rPr lang="pt-BR" sz="6000" dirty="0" smtClean="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</a:br>
            <a:r>
              <a:rPr lang="pt-BR" sz="6000" dirty="0" smtClean="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Vale-Alimentação</a:t>
            </a:r>
            <a:endParaRPr sz="6000" dirty="0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00"/>
                </a:solidFill>
              </a:rPr>
              <a:t>PAT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600">
                <a:solidFill>
                  <a:srgbClr val="000000"/>
                </a:solidFill>
              </a:rPr>
              <a:t>Programa de Alimentação aos Trabalhadores;</a:t>
            </a:r>
            <a:endParaRPr sz="1600">
              <a:solidFill>
                <a:srgbClr val="000000"/>
              </a:solidFill>
            </a:endParaRPr>
          </a:p>
          <a:p>
            <a:pPr marL="0" lvl="0" indent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</a:endParaRPr>
          </a:p>
          <a:p>
            <a:pPr marL="457200" lvl="0" indent="-3302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600">
                <a:solidFill>
                  <a:srgbClr val="000000"/>
                </a:solidFill>
              </a:rPr>
              <a:t>Cobre somente os trabalhadores formais;</a:t>
            </a:r>
            <a:endParaRPr sz="1600">
              <a:solidFill>
                <a:srgbClr val="000000"/>
              </a:solidFill>
            </a:endParaRPr>
          </a:p>
          <a:p>
            <a:pPr marL="0" lvl="0" indent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</a:endParaRPr>
          </a:p>
          <a:p>
            <a:pPr marL="457200" lvl="0" indent="-3302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600">
                <a:solidFill>
                  <a:srgbClr val="000000"/>
                </a:solidFill>
              </a:rPr>
              <a:t>Surgiu para pequenas e médias empresas que não tinham a capacidade de manter refeitórios para seus trabalhadores, no futuro se estendendo a todos os tipos de empresas;</a:t>
            </a:r>
            <a:endParaRPr sz="1600">
              <a:solidFill>
                <a:srgbClr val="000000"/>
              </a:solidFill>
            </a:endParaRPr>
          </a:p>
          <a:p>
            <a:pPr marL="0" lvl="0" indent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</a:endParaRPr>
          </a:p>
          <a:p>
            <a:pPr marL="457200" lvl="0" indent="-3302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600">
                <a:solidFill>
                  <a:srgbClr val="000000"/>
                </a:solidFill>
              </a:rPr>
              <a:t>Objetivo incentivar a boa alimentação do trabalhador.</a:t>
            </a:r>
            <a:endParaRPr sz="160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00"/>
                </a:solidFill>
              </a:rPr>
              <a:t>Vale-Alimentação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600">
                <a:solidFill>
                  <a:srgbClr val="000000"/>
                </a:solidFill>
              </a:rPr>
              <a:t>Conceito</a:t>
            </a:r>
            <a:endParaRPr sz="1600">
              <a:solidFill>
                <a:srgbClr val="000000"/>
              </a:solidFill>
            </a:endParaRPr>
          </a:p>
          <a:p>
            <a:pPr marL="0" lvl="0" indent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600">
                <a:solidFill>
                  <a:srgbClr val="000000"/>
                </a:solidFill>
              </a:rPr>
              <a:t>O “alimentação” inclui os alimentos ainda não preparados, ou seja, possibilita a compra de alimentos “in natura” (funcionário faz a compra) e é aceito no comércio distribuidor de gêneros alimentícios, tais como supermercados.</a:t>
            </a:r>
            <a:endParaRPr sz="1600">
              <a:solidFill>
                <a:srgbClr val="000000"/>
              </a:solidFill>
            </a:endParaRPr>
          </a:p>
          <a:p>
            <a:pPr marL="0" lvl="0" indent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000000"/>
              </a:solidFill>
            </a:endParaRPr>
          </a:p>
          <a:p>
            <a:pPr marL="457200" lvl="0" indent="-3302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600">
                <a:solidFill>
                  <a:srgbClr val="000000"/>
                </a:solidFill>
              </a:rPr>
              <a:t>Benefícios para o empregado e empregador</a:t>
            </a:r>
            <a:endParaRPr sz="1600">
              <a:solidFill>
                <a:srgbClr val="000000"/>
              </a:solidFill>
            </a:endParaRPr>
          </a:p>
          <a:p>
            <a:pPr marL="0" lvl="0" indent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600">
                <a:solidFill>
                  <a:srgbClr val="000000"/>
                </a:solidFill>
              </a:rPr>
              <a:t>Antes as empresas distribuíam cestas básicas, depois utilizaram de cartões com valores para compras, assim os funcionários compram o que mais lhe convém e o empregador não precisa se preocupar com a montagem e distribuição das cestas.</a:t>
            </a:r>
            <a:endParaRPr sz="160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00"/>
                </a:solidFill>
              </a:rPr>
              <a:t>Vale-Refeição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600">
                <a:solidFill>
                  <a:srgbClr val="000000"/>
                </a:solidFill>
              </a:rPr>
              <a:t>Conceito</a:t>
            </a:r>
            <a:endParaRPr sz="1600">
              <a:solidFill>
                <a:srgbClr val="000000"/>
              </a:solidFill>
            </a:endParaRPr>
          </a:p>
          <a:p>
            <a:pPr marL="0" lvl="0" indent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600">
                <a:solidFill>
                  <a:srgbClr val="000000"/>
                </a:solidFill>
              </a:rPr>
              <a:t>Permite que o funcionário almoce ou jante em qualquer estabelecimento do ramo de refeições que aceite seu vale-refeição, através de cartão ou ticket, seja em um restaurante ou lanchonete.</a:t>
            </a:r>
            <a:endParaRPr sz="1600">
              <a:solidFill>
                <a:srgbClr val="000000"/>
              </a:solidFill>
            </a:endParaRPr>
          </a:p>
          <a:p>
            <a:pPr marL="0" lvl="0" indent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000000"/>
              </a:solidFill>
            </a:endParaRPr>
          </a:p>
          <a:p>
            <a:pPr marL="457200" lvl="0" indent="-3302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600">
                <a:solidFill>
                  <a:srgbClr val="000000"/>
                </a:solidFill>
              </a:rPr>
              <a:t>Benefícios para o empregador e empregado</a:t>
            </a:r>
            <a:endParaRPr sz="1600">
              <a:solidFill>
                <a:srgbClr val="000000"/>
              </a:solidFill>
            </a:endParaRPr>
          </a:p>
          <a:p>
            <a:pPr marL="0" lvl="0" indent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600">
                <a:solidFill>
                  <a:srgbClr val="000000"/>
                </a:solidFill>
              </a:rPr>
              <a:t>As empresas costumavam oferecer refeitórios, com os cartões de vale-refeição não seria mais necessária a manutenção dos refeitórios. O benefício para o funcionário é a possibilidade de escolha de comer onde mais lhe agradar.</a:t>
            </a:r>
            <a:endParaRPr sz="16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00"/>
                </a:solidFill>
              </a:rPr>
              <a:t>Políticas &amp; Práticas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t-BR">
                <a:solidFill>
                  <a:srgbClr val="000000"/>
                </a:solidFill>
              </a:rPr>
              <a:t>Custos e complicações de outros benefícios.</a:t>
            </a:r>
            <a:br>
              <a:rPr lang="pt-BR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t-BR">
                <a:solidFill>
                  <a:srgbClr val="000000"/>
                </a:solidFill>
              </a:rPr>
              <a:t>Funcionamento: Empresas fornecedoras de cartão e estabelecimentos conveniados.</a:t>
            </a:r>
            <a:br>
              <a:rPr lang="pt-BR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t-BR">
                <a:solidFill>
                  <a:srgbClr val="000000"/>
                </a:solidFill>
              </a:rPr>
              <a:t>Limitações de uso: Vale-refeição x Vale-alimentação.</a:t>
            </a:r>
            <a:br>
              <a:rPr lang="pt-BR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t-BR">
                <a:solidFill>
                  <a:srgbClr val="000000"/>
                </a:solidFill>
              </a:rPr>
              <a:t>Limitações legais: Venda Proibida.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00"/>
                </a:solidFill>
              </a:rPr>
              <a:t>Empresas e tipos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82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Char char="●"/>
            </a:pPr>
            <a:r>
              <a:rPr lang="pt-BR" sz="1300">
                <a:solidFill>
                  <a:srgbClr val="000000"/>
                </a:solidFill>
              </a:rPr>
              <a:t>CCT’s (Convenções Coletivas de Trabalho) e ACT’s (Acordos Coletivos de Trabalho) celebrados pelos sindicatos e as empresas que estabelecem o pagamento obrigatório.</a:t>
            </a:r>
            <a:br>
              <a:rPr lang="pt-BR" sz="1300">
                <a:solidFill>
                  <a:srgbClr val="000000"/>
                </a:solidFill>
              </a:rPr>
            </a:br>
            <a:endParaRPr sz="1300">
              <a:solidFill>
                <a:srgbClr val="000000"/>
              </a:solidFill>
            </a:endParaRPr>
          </a:p>
          <a:p>
            <a:pPr marL="457200" lvl="0" indent="-31115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Char char="●"/>
            </a:pPr>
            <a:r>
              <a:rPr lang="pt-BR" sz="1300">
                <a:solidFill>
                  <a:srgbClr val="000000"/>
                </a:solidFill>
              </a:rPr>
              <a:t>Exemplos de sindicatos que consolidaram o CCT e é obrigatório o pagamento de vale-alimentação:</a:t>
            </a:r>
            <a:br>
              <a:rPr lang="pt-BR" sz="1300">
                <a:solidFill>
                  <a:srgbClr val="000000"/>
                </a:solidFill>
              </a:rPr>
            </a:br>
            <a:endParaRPr sz="1300">
              <a:solidFill>
                <a:srgbClr val="000000"/>
              </a:solidFill>
            </a:endParaRPr>
          </a:p>
          <a:p>
            <a:pPr marL="914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Char char="●"/>
            </a:pPr>
            <a:r>
              <a:rPr lang="pt-BR" sz="1300">
                <a:solidFill>
                  <a:srgbClr val="000000"/>
                </a:solidFill>
              </a:rPr>
              <a:t>Sindicato dos metalúrgicos de são paulo e mogi das cruzes, Sindicato Nacional das empresas distribuidoras de produtos siderúrgicos: cesta básica e para empresas acima de 200 empregados que não mantenham serviços próprios ou contratados de alimentação para os empregados, deverão conceder vale alimentação aos mesmos;</a:t>
            </a:r>
            <a:endParaRPr sz="1300">
              <a:solidFill>
                <a:srgbClr val="000000"/>
              </a:solidFill>
            </a:endParaRPr>
          </a:p>
          <a:p>
            <a:pPr marL="914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Char char="●"/>
            </a:pPr>
            <a:r>
              <a:rPr lang="pt-BR" sz="1300">
                <a:solidFill>
                  <a:srgbClr val="000000"/>
                </a:solidFill>
              </a:rPr>
              <a:t>Sindicato bancário (CONTRAF – CONFEDERAÇÃO NACIONAL DOS TRABALHADORES DO RAMO FINANCEIRO): Vale- Refeição e Vale cesta de alimentação;</a:t>
            </a:r>
            <a:endParaRPr sz="1300">
              <a:solidFill>
                <a:srgbClr val="000000"/>
              </a:solidFill>
            </a:endParaRPr>
          </a:p>
          <a:p>
            <a:pPr marL="914400" lvl="0" indent="-3111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Char char="●"/>
            </a:pPr>
            <a:r>
              <a:rPr lang="pt-BR" sz="1300">
                <a:solidFill>
                  <a:srgbClr val="000000"/>
                </a:solidFill>
              </a:rPr>
              <a:t>Sindicato dos Trabalhadores em Edifícios e Condomínios de São Paulo (Sindifícios): vale alimentação.</a:t>
            </a:r>
            <a:endParaRPr sz="130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00"/>
                </a:solidFill>
              </a:rPr>
              <a:t>Empresas e tipos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0000"/>
              </a:solidFill>
            </a:endParaRP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600">
                <a:solidFill>
                  <a:srgbClr val="000000"/>
                </a:solidFill>
              </a:rPr>
              <a:t>Embora não seja de caráter obrigatório, muitas empresas acabam aderindo a estes benefícios já que há incentivos fiscais para empresas que estão inscritas no PAT e para não inscritos, gastos com aquisição de cestas básicas, são dedutíveis do lucro líquido (para fins de de­terminação do Lucro Real e da </a:t>
            </a:r>
            <a:r>
              <a:rPr lang="pt-BR" sz="1600">
                <a:solidFill>
                  <a:srgbClr val="000000"/>
                </a:solidFill>
                <a:uFill>
                  <a:noFill/>
                </a:uFill>
                <a:hlinkClick r:id="rId3"/>
              </a:rPr>
              <a:t>base de cálculo</a:t>
            </a:r>
            <a:r>
              <a:rPr lang="pt-BR" sz="1600">
                <a:solidFill>
                  <a:srgbClr val="000000"/>
                </a:solidFill>
              </a:rPr>
              <a:t> da Contribuição Social sobre o Lucro (</a:t>
            </a:r>
            <a:r>
              <a:rPr lang="pt-BR" sz="1600">
                <a:solidFill>
                  <a:srgbClr val="000000"/>
                </a:solidFill>
                <a:uFill>
                  <a:noFill/>
                </a:uFill>
                <a:hlinkClick r:id="rId4"/>
              </a:rPr>
              <a:t>IN SRF 11/96</a:t>
            </a:r>
            <a:r>
              <a:rPr lang="pt-BR" sz="1600">
                <a:solidFill>
                  <a:srgbClr val="000000"/>
                </a:solidFill>
              </a:rPr>
              <a:t>, art. 27, parágrafo único).</a:t>
            </a:r>
            <a:endParaRPr sz="160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000000"/>
              </a:solidFill>
            </a:endParaRPr>
          </a:p>
          <a:p>
            <a:pPr marL="90170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 b="1" i="1">
                <a:solidFill>
                  <a:srgbClr val="000000"/>
                </a:solidFill>
                <a:highlight>
                  <a:schemeClr val="lt1"/>
                </a:highlight>
              </a:rPr>
              <a:t>“O benefício concedido dentro no âmbito do PAT não é considerado direito adquirido do trabalhador, não tem natureza salarial e não se incorpora à remuneração para quaisquer efeitos, ou seja, pode ser retirado.” </a:t>
            </a:r>
            <a:endParaRPr sz="1400" b="1" i="1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marL="0" lvl="0" indent="0" rtl="0">
              <a:spcBef>
                <a:spcPts val="24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311700" y="360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00"/>
                </a:solidFill>
              </a:rPr>
              <a:t>Comparação do último ano com o ano anterior e outros estudos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200">
                <a:solidFill>
                  <a:srgbClr val="000000"/>
                </a:solidFill>
              </a:rPr>
              <a:t>As convenções coletivas de trabalho são anuais e ajustam seus valores de vale-alimentação e refeição anualmente de acordo com índices inflacionários e os acordos concebidos pelos sindicatos e as empresas.</a:t>
            </a:r>
            <a:endParaRPr sz="1200">
              <a:solidFill>
                <a:srgbClr val="000000"/>
              </a:solidFill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200">
                <a:solidFill>
                  <a:srgbClr val="000000"/>
                </a:solidFill>
              </a:rPr>
              <a:t>Uma pesquisa de benefícios feita pela Towers Watson em 2012, feita com empresas atuantes no brasil (66% multinacional, 31% privada nacional e 3% estatal ou economia mista) em vários setores, mostrou que:</a:t>
            </a:r>
            <a:endParaRPr sz="1200">
              <a:solidFill>
                <a:srgbClr val="000000"/>
              </a:solidFill>
            </a:endParaRPr>
          </a:p>
          <a:p>
            <a:pPr marL="457200" lvl="0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</a:pPr>
            <a:r>
              <a:rPr lang="pt-BR" sz="1200">
                <a:solidFill>
                  <a:srgbClr val="000000"/>
                </a:solidFill>
              </a:rPr>
              <a:t>95% das empresas participantes possuíam vale-refeição, versus 84% em 2010;</a:t>
            </a:r>
            <a:endParaRPr sz="1200">
              <a:solidFill>
                <a:srgbClr val="000000"/>
              </a:solidFill>
            </a:endParaRPr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</a:pPr>
            <a:r>
              <a:rPr lang="pt-BR" sz="1200">
                <a:solidFill>
                  <a:srgbClr val="000000"/>
                </a:solidFill>
              </a:rPr>
              <a:t>O benefício era oferecido a todos os empregados, independente do cargo hierárquico;</a:t>
            </a:r>
            <a:endParaRPr sz="1200">
              <a:solidFill>
                <a:srgbClr val="000000"/>
              </a:solidFill>
            </a:endParaRPr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</a:pPr>
            <a:r>
              <a:rPr lang="pt-BR" sz="1200">
                <a:solidFill>
                  <a:srgbClr val="000000"/>
                </a:solidFill>
              </a:rPr>
              <a:t>O ticket médio diário ficou em R$22,00 (em 2012), versus R$10,00 em 2010.</a:t>
            </a:r>
            <a:endParaRPr sz="120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</a:rPr>
              <a:t>Já vale alimentação, mostrou que:</a:t>
            </a:r>
            <a:endParaRPr sz="1200">
              <a:solidFill>
                <a:srgbClr val="000000"/>
              </a:solidFill>
            </a:endParaRPr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</a:pPr>
            <a:r>
              <a:rPr lang="pt-BR" sz="1200">
                <a:solidFill>
                  <a:srgbClr val="000000"/>
                </a:solidFill>
              </a:rPr>
              <a:t> 71% das empresas, em 2012, ofereciam o benefício versus 40% em 2010;</a:t>
            </a:r>
            <a:endParaRPr sz="1200">
              <a:solidFill>
                <a:srgbClr val="000000"/>
              </a:solidFill>
            </a:endParaRPr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</a:pPr>
            <a:r>
              <a:rPr lang="pt-BR" sz="1200">
                <a:solidFill>
                  <a:srgbClr val="000000"/>
                </a:solidFill>
              </a:rPr>
              <a:t>A média era de R$175,00 mensais (em 2012), versus R$132,00 em 2010.</a:t>
            </a:r>
            <a:endParaRPr sz="120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00"/>
                </a:solidFill>
              </a:rPr>
              <a:t>Exemplo VOX2YOU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t-BR">
                <a:solidFill>
                  <a:srgbClr val="000000"/>
                </a:solidFill>
              </a:rPr>
              <a:t>A Vox2You: Franqueadora de escolas de oratória, atualmente com 6 unidades no estado de São Paulo e Rio de Janeiro. </a:t>
            </a:r>
            <a:endParaRPr>
              <a:solidFill>
                <a:srgbClr val="000000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t-BR">
                <a:solidFill>
                  <a:srgbClr val="000000"/>
                </a:solidFill>
              </a:rPr>
              <a:t>20 colaboradores: 14 recebem o benefício.</a:t>
            </a:r>
            <a:endParaRPr>
              <a:solidFill>
                <a:srgbClr val="000000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t-BR">
                <a:solidFill>
                  <a:srgbClr val="000000"/>
                </a:solidFill>
              </a:rPr>
              <a:t>Visão do sócio. </a:t>
            </a:r>
            <a:endParaRPr>
              <a:solidFill>
                <a:srgbClr val="000000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pt-BR">
                <a:solidFill>
                  <a:srgbClr val="000000"/>
                </a:solidFill>
              </a:rPr>
              <a:t>Trabalham com a Ticket.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00"/>
                </a:solidFill>
              </a:rPr>
              <a:t>Referências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000000"/>
                </a:solidFill>
              </a:rPr>
              <a:t>56% das empresas brasileiras oferecem planos de previdência privada. Disponível em: &lt;https://www.revistaapolice.com.br/2017/06/previdencia-privada-funcionarios/&gt;. Acesso em: 24 mai. 2018.</a:t>
            </a:r>
            <a:endParaRPr sz="1000">
              <a:solidFill>
                <a:srgbClr val="000000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pt-BR" sz="1000">
                <a:solidFill>
                  <a:srgbClr val="000000"/>
                </a:solidFill>
              </a:rPr>
              <a:t>BLOG VB.Vale-alimentação x vale-refeição: qual a empresa deve oferecer?. Disponível em: &lt;https://blog.vb.com.br/vale-alimentacao-x-vale-refeicao-qual-empresa-deve-oferecer/&gt; Acesso em: 23 de maio de 2018</a:t>
            </a:r>
            <a:br>
              <a:rPr lang="pt-BR" sz="1000">
                <a:solidFill>
                  <a:srgbClr val="000000"/>
                </a:solidFill>
              </a:rPr>
            </a:br>
            <a:r>
              <a:rPr lang="pt-BR" sz="1000">
                <a:solidFill>
                  <a:srgbClr val="000000"/>
                </a:solidFill>
              </a:rPr>
              <a:t/>
            </a:r>
            <a:br>
              <a:rPr lang="pt-BR" sz="1000">
                <a:solidFill>
                  <a:srgbClr val="000000"/>
                </a:solidFill>
              </a:rPr>
            </a:br>
            <a:r>
              <a:rPr lang="pt-BR" sz="1000">
                <a:solidFill>
                  <a:srgbClr val="000000"/>
                </a:solidFill>
              </a:rPr>
              <a:t>CARVALHO, Maria Christina. A previdência privada. Disponível em: &lt;http://hbrbr.uol.com.br/o-apelo-da-previdencia-privada/&gt;. Acesso em: 23 mai. 2018.</a:t>
            </a:r>
            <a:br>
              <a:rPr lang="pt-BR" sz="1000">
                <a:solidFill>
                  <a:srgbClr val="000000"/>
                </a:solidFill>
              </a:rPr>
            </a:br>
            <a:r>
              <a:rPr lang="pt-BR" sz="1000">
                <a:solidFill>
                  <a:srgbClr val="000000"/>
                </a:solidFill>
              </a:rPr>
              <a:t>Dados Estatísticos do Segmento de Pessoas. Disponível em: &lt;http://cnseg.org.br/fenaprevi/estatisticas/&gt;. Acesso em: 24 mai. 2018.</a:t>
            </a:r>
            <a:br>
              <a:rPr lang="pt-BR" sz="1000">
                <a:solidFill>
                  <a:srgbClr val="000000"/>
                </a:solidFill>
              </a:rPr>
            </a:br>
            <a:r>
              <a:rPr lang="pt-BR" sz="1000">
                <a:solidFill>
                  <a:srgbClr val="000000"/>
                </a:solidFill>
              </a:rPr>
              <a:t/>
            </a:r>
            <a:br>
              <a:rPr lang="pt-BR" sz="1000">
                <a:solidFill>
                  <a:srgbClr val="000000"/>
                </a:solidFill>
              </a:rPr>
            </a:br>
            <a:r>
              <a:rPr lang="pt-BR" sz="1000">
                <a:solidFill>
                  <a:srgbClr val="000000"/>
                </a:solidFill>
              </a:rPr>
              <a:t>ENTIDADE fechada de previdência complementar - EFPC. Disponível em: &lt;http://www.previdencia.gov.br/a-previdencia/previc/entidade-fechada-de-previdncia-complementar-efpc/&gt;. Acesso em: 23 mai. 2018.</a:t>
            </a:r>
            <a:br>
              <a:rPr lang="pt-BR" sz="1000">
                <a:solidFill>
                  <a:srgbClr val="000000"/>
                </a:solidFill>
              </a:rPr>
            </a:br>
            <a:r>
              <a:rPr lang="pt-BR" sz="1000">
                <a:solidFill>
                  <a:srgbClr val="000000"/>
                </a:solidFill>
              </a:rPr>
              <a:t/>
            </a:r>
            <a:br>
              <a:rPr lang="pt-BR" sz="1000">
                <a:solidFill>
                  <a:srgbClr val="000000"/>
                </a:solidFill>
              </a:rPr>
            </a:br>
            <a:r>
              <a:rPr lang="pt-BR" sz="1000">
                <a:solidFill>
                  <a:srgbClr val="000000"/>
                </a:solidFill>
              </a:rPr>
              <a:t>INVESTIMENTO na Previdência Privada cresce 13% no primeiro semestre segundo FenaPrevi. Disponível em: &lt;http://revistasegurototal.com.br/investimento-na-previdencia-privada/&gt;. Acesso em: 24 mai. 2018.</a:t>
            </a:r>
            <a:br>
              <a:rPr lang="pt-BR" sz="1000">
                <a:solidFill>
                  <a:srgbClr val="000000"/>
                </a:solidFill>
              </a:rPr>
            </a:br>
            <a:r>
              <a:rPr lang="pt-BR" sz="1000">
                <a:solidFill>
                  <a:srgbClr val="000000"/>
                </a:solidFill>
              </a:rPr>
              <a:t/>
            </a:r>
            <a:br>
              <a:rPr lang="pt-BR" sz="1000">
                <a:solidFill>
                  <a:srgbClr val="000000"/>
                </a:solidFill>
              </a:rPr>
            </a:br>
            <a:r>
              <a:rPr lang="pt-BR" sz="1000">
                <a:solidFill>
                  <a:srgbClr val="000000"/>
                </a:solidFill>
              </a:rPr>
              <a:t>Minuzzi Debiasi, Cristiano O MERCADO DE PREVIDÊNCIA PRIVADA NO BRASIL: ANÁLISE DAS MELHORES ALTERNATIVAS DE INVESTIMENTO PREVIDENCIÁRIO Revista de Ciências da Administração, vol. 6, núm. 12, julio-diciembre, 2004, pp. 1-22 Universidade Federal de Santa Catarina Santa Catarina, Brasil</a:t>
            </a:r>
            <a:r>
              <a:rPr lang="pt-BR" sz="1000"/>
              <a:t/>
            </a:r>
            <a:br>
              <a:rPr lang="pt-BR" sz="1000"/>
            </a:br>
            <a:r>
              <a:rPr lang="pt-BR" sz="1000"/>
              <a:t/>
            </a:r>
            <a:br>
              <a:rPr lang="pt-BR" sz="1000"/>
            </a:b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86E8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0" dirty="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Previdência Privada</a:t>
            </a:r>
            <a:endParaRPr sz="6000" dirty="0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00"/>
                </a:solidFill>
              </a:rPr>
              <a:t>Referências</a:t>
            </a:r>
            <a:endParaRPr/>
          </a:p>
        </p:txBody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000000"/>
                </a:solidFill>
              </a:rPr>
              <a:t>ORGIS, Anna Simas. Previdência privada é a nova arma das empresas para atrair talentos. Disponível em: &lt;http://www.gazetadopovo.com.br/economia/livre-iniciativa/carreira-e-concursos/previdencia-privada-e-a-nova-arma-das-empresas-para-atrair-talentos-88pzx2lcwattqa4s02cw0ez5f&gt;. Acesso em: 21 mai. 2018.</a:t>
            </a:r>
            <a:br>
              <a:rPr lang="pt-BR" sz="1000">
                <a:solidFill>
                  <a:srgbClr val="000000"/>
                </a:solidFill>
              </a:rPr>
            </a:br>
            <a:r>
              <a:rPr lang="pt-BR" sz="1000">
                <a:solidFill>
                  <a:srgbClr val="000000"/>
                </a:solidFill>
              </a:rPr>
              <a:t/>
            </a:r>
            <a:br>
              <a:rPr lang="pt-BR" sz="1000">
                <a:solidFill>
                  <a:srgbClr val="000000"/>
                </a:solidFill>
              </a:rPr>
            </a:br>
            <a:r>
              <a:rPr lang="pt-BR" sz="1000">
                <a:solidFill>
                  <a:srgbClr val="000000"/>
                </a:solidFill>
              </a:rPr>
              <a:t>PESQUISA sobre Planos de Benefícios no Brasil. Disponível em: &lt;http://www.towerswatson.com/pt-BR/Insights/IC-Types/Survey-Research-Results/2014/05/pesquisa-sobre-planos-de-beneficios-no-brasil&gt;. Acesso em: 23 mai. 2018.</a:t>
            </a:r>
            <a:br>
              <a:rPr lang="pt-BR" sz="1000">
                <a:solidFill>
                  <a:srgbClr val="000000"/>
                </a:solidFill>
              </a:rPr>
            </a:br>
            <a:r>
              <a:rPr lang="pt-BR" sz="1000">
                <a:solidFill>
                  <a:srgbClr val="000000"/>
                </a:solidFill>
              </a:rPr>
              <a:t/>
            </a:r>
            <a:br>
              <a:rPr lang="pt-BR" sz="1000">
                <a:solidFill>
                  <a:srgbClr val="000000"/>
                </a:solidFill>
              </a:rPr>
            </a:br>
            <a:r>
              <a:rPr lang="pt-BR" sz="1000">
                <a:solidFill>
                  <a:srgbClr val="000000"/>
                </a:solidFill>
              </a:rPr>
              <a:t>QUEM somos. Disponível em: &lt;https://www.iapp.com.br/quem-somos/&gt;. Acesso em: 24 mai. 2018.</a:t>
            </a:r>
            <a:br>
              <a:rPr lang="pt-BR" sz="1000">
                <a:solidFill>
                  <a:srgbClr val="000000"/>
                </a:solidFill>
              </a:rPr>
            </a:br>
            <a:r>
              <a:rPr lang="pt-BR" sz="1000">
                <a:solidFill>
                  <a:srgbClr val="000000"/>
                </a:solidFill>
              </a:rPr>
              <a:t/>
            </a:r>
            <a:br>
              <a:rPr lang="pt-BR" sz="1000">
                <a:solidFill>
                  <a:srgbClr val="000000"/>
                </a:solidFill>
              </a:rPr>
            </a:br>
            <a:r>
              <a:rPr lang="pt-BR" sz="1000">
                <a:solidFill>
                  <a:srgbClr val="000000"/>
                </a:solidFill>
              </a:rPr>
              <a:t>RELATÓRIO annual 2017. Disponível em: &lt;https://www.embraerprev.com.br/portal/Downloads/Embraerprev/Relatorios/Relatorio_Anual/EMBRAERPREV-Relatorio_Anual_2017.pdf&gt;. Acesso em: 23 mai. 2018.</a:t>
            </a:r>
            <a:r>
              <a:rPr lang="pt-BR" sz="1000"/>
              <a:t/>
            </a:r>
            <a:br>
              <a:rPr lang="pt-BR" sz="1000"/>
            </a:br>
            <a:endParaRPr sz="100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11700" y="410547"/>
            <a:ext cx="8520600" cy="4158328"/>
          </a:xfrm>
        </p:spPr>
        <p:txBody>
          <a:bodyPr/>
          <a:lstStyle/>
          <a:p>
            <a:pPr marL="114300" indent="0" algn="ctr">
              <a:buNone/>
            </a:pPr>
            <a:endParaRPr lang="pt-BR" sz="6000" dirty="0" smtClean="0">
              <a:solidFill>
                <a:schemeClr val="bg2">
                  <a:lumMod val="50000"/>
                </a:schemeClr>
              </a:solidFill>
              <a:latin typeface="Lora"/>
              <a:ea typeface="Lora"/>
              <a:cs typeface="Lora"/>
              <a:sym typeface="Lora"/>
            </a:endParaRPr>
          </a:p>
          <a:p>
            <a:pPr marL="114300" indent="0" algn="ctr">
              <a:buNone/>
            </a:pPr>
            <a:r>
              <a:rPr lang="pt-BR" sz="6000" dirty="0" smtClean="0">
                <a:solidFill>
                  <a:schemeClr val="bg2">
                    <a:lumMod val="50000"/>
                  </a:schemeClr>
                </a:solidFill>
                <a:latin typeface="Lora"/>
                <a:ea typeface="Lora"/>
                <a:cs typeface="Lora"/>
                <a:sym typeface="Lora"/>
              </a:rPr>
              <a:t>Obrigado</a:t>
            </a:r>
            <a:r>
              <a:rPr lang="pt-BR" sz="6000" dirty="0">
                <a:solidFill>
                  <a:schemeClr val="bg2">
                    <a:lumMod val="50000"/>
                  </a:schemeClr>
                </a:solidFill>
                <a:latin typeface="Lora"/>
                <a:ea typeface="Lora"/>
                <a:cs typeface="Lora"/>
                <a:sym typeface="Lora"/>
              </a:rPr>
              <a:t>!</a:t>
            </a:r>
            <a:endParaRPr lang="pt-BR" sz="6000" dirty="0"/>
          </a:p>
        </p:txBody>
      </p:sp>
    </p:spTree>
    <p:extLst>
      <p:ext uri="{BB962C8B-B14F-4D97-AF65-F5344CB8AC3E}">
        <p14:creationId xmlns:p14="http://schemas.microsoft.com/office/powerpoint/2010/main" val="67587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>
                <a:solidFill>
                  <a:srgbClr val="000000"/>
                </a:solidFill>
              </a:rPr>
              <a:t>Definição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58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</a:pPr>
            <a:r>
              <a:rPr lang="pt-BR" sz="1400" dirty="0">
                <a:solidFill>
                  <a:srgbClr val="000000"/>
                </a:solidFill>
              </a:rPr>
              <a:t>O QUE É: Benefício para a previdência privada uma forma de segurança para o futuro, além de ser uma opção de investimento rentável e confiável, o qual é compensador com o aumento do salário ao longo da carreira.</a:t>
            </a:r>
            <a:br>
              <a:rPr lang="pt-BR" sz="1400" dirty="0">
                <a:solidFill>
                  <a:srgbClr val="000000"/>
                </a:solidFill>
              </a:rPr>
            </a:br>
            <a:endParaRPr sz="1400" dirty="0">
              <a:solidFill>
                <a:srgbClr val="000000"/>
              </a:solidFill>
            </a:endParaRPr>
          </a:p>
          <a:p>
            <a:pPr marL="457200" lvl="0" indent="-323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</a:pPr>
            <a:r>
              <a:rPr lang="pt-BR" sz="1400" dirty="0">
                <a:solidFill>
                  <a:srgbClr val="000000"/>
                </a:solidFill>
              </a:rPr>
              <a:t>OFERECIDOS: instituídos (empregador contribui com a mesma quantia) e os averbados.</a:t>
            </a:r>
            <a:br>
              <a:rPr lang="pt-BR" sz="1400" dirty="0">
                <a:solidFill>
                  <a:srgbClr val="000000"/>
                </a:solidFill>
              </a:rPr>
            </a:br>
            <a:endParaRPr sz="1400" dirty="0">
              <a:solidFill>
                <a:srgbClr val="000000"/>
              </a:solidFill>
            </a:endParaRPr>
          </a:p>
          <a:p>
            <a:pPr marL="457200" lvl="0" indent="-323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</a:pPr>
            <a:r>
              <a:rPr lang="pt-BR" sz="1400" dirty="0">
                <a:solidFill>
                  <a:srgbClr val="000000"/>
                </a:solidFill>
              </a:rPr>
              <a:t>VANTAGENS:</a:t>
            </a:r>
            <a:endParaRPr sz="1400" dirty="0">
              <a:solidFill>
                <a:srgbClr val="000000"/>
              </a:solidFill>
            </a:endParaRPr>
          </a:p>
          <a:p>
            <a:pPr marL="914400" lvl="1" indent="-323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○"/>
            </a:pPr>
            <a:r>
              <a:rPr lang="pt-BR" b="1" dirty="0">
                <a:solidFill>
                  <a:srgbClr val="000000"/>
                </a:solidFill>
              </a:rPr>
              <a:t>para o empregador: </a:t>
            </a:r>
            <a:r>
              <a:rPr lang="pt-BR" dirty="0">
                <a:solidFill>
                  <a:srgbClr val="000000"/>
                </a:solidFill>
              </a:rPr>
              <a:t>é que seu “teto” pode muitas vezes ser maior que a Previdência Social, hoje é de R$ 5.645,80.</a:t>
            </a:r>
            <a:endParaRPr dirty="0">
              <a:solidFill>
                <a:srgbClr val="000000"/>
              </a:solidFill>
            </a:endParaRPr>
          </a:p>
          <a:p>
            <a:pPr marL="914400" lvl="1" indent="-323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○"/>
            </a:pPr>
            <a:r>
              <a:rPr lang="pt-BR" b="1" dirty="0">
                <a:solidFill>
                  <a:srgbClr val="000000"/>
                </a:solidFill>
              </a:rPr>
              <a:t>para a empresa:</a:t>
            </a:r>
            <a:r>
              <a:rPr lang="pt-BR" dirty="0">
                <a:solidFill>
                  <a:srgbClr val="000000"/>
                </a:solidFill>
              </a:rPr>
              <a:t> há uma atração e retenção de bons talentos.</a:t>
            </a:r>
            <a:endParaRPr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00"/>
                </a:solidFill>
              </a:rPr>
              <a:t>Importância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400" dirty="0">
                <a:solidFill>
                  <a:srgbClr val="000000"/>
                </a:solidFill>
              </a:rPr>
              <a:t>A previdência privada tem o papel de proteger o trabalhador de certos riscos e insuficiências decorrentes da previdência pública advinda do INSS e garantir um maior conforto financeiro para o aposentado.</a:t>
            </a:r>
            <a:br>
              <a:rPr lang="pt-BR" sz="1400" dirty="0">
                <a:solidFill>
                  <a:srgbClr val="000000"/>
                </a:solidFill>
              </a:rPr>
            </a:br>
            <a:endParaRPr sz="1400" dirty="0">
              <a:solidFill>
                <a:srgbClr val="000000"/>
              </a:solidFill>
            </a:endParaRP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400" dirty="0">
                <a:solidFill>
                  <a:srgbClr val="000000"/>
                </a:solidFill>
              </a:rPr>
              <a:t>Complemento financeiro para o  benefício do INSS.</a:t>
            </a:r>
            <a:br>
              <a:rPr lang="pt-BR" sz="1400" dirty="0">
                <a:solidFill>
                  <a:srgbClr val="000000"/>
                </a:solidFill>
              </a:rPr>
            </a:br>
            <a:endParaRPr sz="1400" dirty="0">
              <a:solidFill>
                <a:srgbClr val="000000"/>
              </a:solidFill>
            </a:endParaRP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400" dirty="0">
                <a:solidFill>
                  <a:srgbClr val="000000"/>
                </a:solidFill>
              </a:rPr>
              <a:t>Maior segurança e  garantia de uma renda para a aposentadoria.</a:t>
            </a:r>
            <a:br>
              <a:rPr lang="pt-BR" sz="1400" dirty="0">
                <a:solidFill>
                  <a:srgbClr val="000000"/>
                </a:solidFill>
              </a:rPr>
            </a:br>
            <a:endParaRPr sz="1400" dirty="0">
              <a:solidFill>
                <a:srgbClr val="000000"/>
              </a:solidFill>
            </a:endParaRP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400" dirty="0">
                <a:solidFill>
                  <a:srgbClr val="000000"/>
                </a:solidFill>
              </a:rPr>
              <a:t>Forma da empresa mostrar preocupação com o futuro de seus </a:t>
            </a:r>
            <a:r>
              <a:rPr lang="pt-BR" sz="1400" dirty="0" smtClean="0">
                <a:solidFill>
                  <a:srgbClr val="000000"/>
                </a:solidFill>
              </a:rPr>
              <a:t>colaboradores.</a:t>
            </a:r>
          </a:p>
          <a:p>
            <a:pPr marL="12700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endParaRPr lang="pt-BR" sz="1400" dirty="0">
              <a:solidFill>
                <a:srgbClr val="000000"/>
              </a:solidFill>
            </a:endParaRP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400" dirty="0" smtClean="0">
                <a:solidFill>
                  <a:srgbClr val="000000"/>
                </a:solidFill>
              </a:rPr>
              <a:t>Benefício </a:t>
            </a:r>
            <a:r>
              <a:rPr lang="pt-BR" sz="1400" dirty="0">
                <a:solidFill>
                  <a:srgbClr val="000000"/>
                </a:solidFill>
              </a:rPr>
              <a:t>valorizado principalmente  por profissionais que recebem alta remuneração.</a:t>
            </a:r>
            <a:endParaRPr sz="1400" dirty="0">
              <a:solidFill>
                <a:srgbClr val="000000"/>
              </a:solidFill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00"/>
                </a:solidFill>
              </a:rPr>
              <a:t>Exemplo AMBEV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200" b="1">
                <a:solidFill>
                  <a:srgbClr val="000000"/>
                </a:solidFill>
              </a:rPr>
              <a:t>“(...) 80% das empresas oferecem plano de aposentadoria aos profissionais (...)” - InfoMoney </a:t>
            </a:r>
            <a:endParaRPr sz="1200" b="1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>
                <a:solidFill>
                  <a:srgbClr val="000000"/>
                </a:solidFill>
              </a:rPr>
              <a:t>“(...) a média de gasto com o plano costuma ser de 4% a 8% da folha de pagamento (...)” - Gazeta do Povo </a:t>
            </a:r>
            <a:endParaRPr sz="1200" b="1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4075" y="2571750"/>
            <a:ext cx="3089925" cy="231745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553200" y="1872725"/>
            <a:ext cx="4260000" cy="257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0000"/>
                </a:solidFill>
              </a:rPr>
              <a:t>Instituto Ambev de Previdência Privada (IAPP):</a:t>
            </a:r>
            <a:endParaRPr sz="1200">
              <a:solidFill>
                <a:srgbClr val="000000"/>
              </a:solidFill>
            </a:endParaRPr>
          </a:p>
          <a:p>
            <a:pPr marL="457200" lvl="0" indent="-3048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</a:pPr>
            <a:r>
              <a:rPr lang="pt-BR" sz="1200">
                <a:solidFill>
                  <a:srgbClr val="000000"/>
                </a:solidFill>
              </a:rPr>
              <a:t>se complementa ao setor de recursos humanos (Gente).</a:t>
            </a:r>
            <a:endParaRPr sz="1200">
              <a:solidFill>
                <a:srgbClr val="000000"/>
              </a:solidFill>
            </a:endParaRPr>
          </a:p>
          <a:p>
            <a:pPr marL="457200" lvl="0" indent="-3048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</a:pPr>
            <a:r>
              <a:rPr lang="pt-BR" sz="1200">
                <a:solidFill>
                  <a:srgbClr val="000000"/>
                </a:solidFill>
              </a:rPr>
              <a:t>objetivo é contribuir para que o colaborador adquira uma aposentadoria segura através de um benefício complementar.</a:t>
            </a:r>
            <a:endParaRPr sz="1200">
              <a:solidFill>
                <a:srgbClr val="000000"/>
              </a:solidFill>
            </a:endParaRPr>
          </a:p>
          <a:p>
            <a:pPr marL="457200" lvl="0" indent="-3048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</a:pPr>
            <a:r>
              <a:rPr lang="pt-BR" sz="1200">
                <a:solidFill>
                  <a:srgbClr val="000000"/>
                </a:solidFill>
              </a:rPr>
              <a:t>conta com a participação de 5700 empregados.</a:t>
            </a:r>
            <a:endParaRPr sz="1200">
              <a:solidFill>
                <a:srgbClr val="000000"/>
              </a:solidFill>
            </a:endParaRPr>
          </a:p>
          <a:p>
            <a:pPr marL="457200" lvl="0" indent="-3048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</a:pPr>
            <a:r>
              <a:rPr lang="pt-BR" sz="1200">
                <a:solidFill>
                  <a:srgbClr val="000000"/>
                </a:solidFill>
              </a:rPr>
              <a:t>possui um patrimônio de R$1,6 bilhões.</a:t>
            </a:r>
            <a:endParaRPr sz="120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88750"/>
            <a:ext cx="5363775" cy="3292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5426" y="1596225"/>
            <a:ext cx="3628574" cy="32924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311700" y="109282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pt-BR" sz="1600" b="1" dirty="0">
                <a:solidFill>
                  <a:srgbClr val="000000"/>
                </a:solidFill>
              </a:rPr>
              <a:t>Entidades Abertas de Previdência Complementar</a:t>
            </a:r>
            <a:endParaRPr sz="1600" b="1" dirty="0">
              <a:solidFill>
                <a:srgbClr val="000000"/>
              </a:solidFill>
            </a:endParaRPr>
          </a:p>
          <a:p>
            <a:pPr marL="0" lvl="0" indent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00" b="1" dirty="0">
              <a:solidFill>
                <a:srgbClr val="000000"/>
              </a:solidFill>
            </a:endParaRPr>
          </a:p>
          <a:p>
            <a:pPr marL="171450" indent="-171450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ts val="1400"/>
            </a:pPr>
            <a:r>
              <a:rPr lang="pt-BR" sz="1200" dirty="0">
                <a:solidFill>
                  <a:srgbClr val="000000"/>
                </a:solidFill>
              </a:rPr>
              <a:t>Planos acessíveis tanto para pessoas físicas quanto para empresas;</a:t>
            </a:r>
            <a:br>
              <a:rPr lang="pt-BR" sz="1200" dirty="0">
                <a:solidFill>
                  <a:srgbClr val="000000"/>
                </a:solidFill>
              </a:rPr>
            </a:br>
            <a:endParaRPr sz="1200" dirty="0">
              <a:solidFill>
                <a:srgbClr val="000000"/>
              </a:solidFill>
            </a:endParaRPr>
          </a:p>
          <a:p>
            <a:pPr marL="171450" indent="-171450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ts val="1400"/>
            </a:pPr>
            <a:r>
              <a:rPr lang="pt-BR" sz="1200" dirty="0">
                <a:solidFill>
                  <a:srgbClr val="000000"/>
                </a:solidFill>
              </a:rPr>
              <a:t>Exemplo: bancos e seguradoras;</a:t>
            </a:r>
            <a:br>
              <a:rPr lang="pt-BR" sz="1200" dirty="0">
                <a:solidFill>
                  <a:srgbClr val="000000"/>
                </a:solidFill>
              </a:rPr>
            </a:br>
            <a:endParaRPr sz="1200" dirty="0">
              <a:solidFill>
                <a:srgbClr val="000000"/>
              </a:solidFill>
            </a:endParaRPr>
          </a:p>
          <a:p>
            <a:pPr marL="171450" indent="-171450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SzPts val="1400"/>
            </a:pPr>
            <a:r>
              <a:rPr lang="pt-BR" sz="1200" dirty="0">
                <a:solidFill>
                  <a:srgbClr val="000000"/>
                </a:solidFill>
              </a:rPr>
              <a:t>Diferenciam-se através das características dos planos concedidos.</a:t>
            </a:r>
            <a:endParaRPr sz="1200" dirty="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24" name="Shape 124"/>
          <p:cNvSpPr txBox="1">
            <a:spLocks noGrp="1"/>
          </p:cNvSpPr>
          <p:nvPr>
            <p:ph type="body" idx="4294967295"/>
          </p:nvPr>
        </p:nvSpPr>
        <p:spPr>
          <a:xfrm>
            <a:off x="4832400" y="109282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pt-BR" sz="1600" b="1" dirty="0">
                <a:solidFill>
                  <a:srgbClr val="000000"/>
                </a:solidFill>
              </a:rPr>
              <a:t>Entidades Fechadas de Previdência Complementar</a:t>
            </a:r>
            <a:endParaRPr sz="1600" dirty="0">
              <a:solidFill>
                <a:srgbClr val="000000"/>
              </a:solidFill>
            </a:endParaRPr>
          </a:p>
          <a:p>
            <a:pPr marL="0" lvl="0" indent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400" dirty="0">
              <a:solidFill>
                <a:srgbClr val="000000"/>
              </a:solidFill>
            </a:endParaRPr>
          </a:p>
          <a:p>
            <a:pPr marL="457200" lvl="0" indent="-3175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pt-BR" sz="1200" dirty="0">
                <a:solidFill>
                  <a:srgbClr val="000000"/>
                </a:solidFill>
              </a:rPr>
              <a:t>Empregadores criam operadoras para fornecer planos previdenciários aos empregados;</a:t>
            </a:r>
            <a:br>
              <a:rPr lang="pt-BR" sz="1200" dirty="0">
                <a:solidFill>
                  <a:srgbClr val="000000"/>
                </a:solidFill>
              </a:rPr>
            </a:br>
            <a:endParaRPr sz="1200" dirty="0">
              <a:solidFill>
                <a:srgbClr val="000000"/>
              </a:solidFill>
            </a:endParaRPr>
          </a:p>
          <a:p>
            <a:pPr marL="457200" lvl="0" indent="-3175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pt-BR" sz="1200" dirty="0">
                <a:solidFill>
                  <a:srgbClr val="000000"/>
                </a:solidFill>
              </a:rPr>
              <a:t>Duas formas: fundo próprio ou fundo múltiplo.</a:t>
            </a:r>
            <a:br>
              <a:rPr lang="pt-BR" sz="1200" dirty="0">
                <a:solidFill>
                  <a:srgbClr val="000000"/>
                </a:solidFill>
              </a:rPr>
            </a:br>
            <a:endParaRPr sz="1200" dirty="0">
              <a:solidFill>
                <a:srgbClr val="000000"/>
              </a:solidFill>
            </a:endParaRPr>
          </a:p>
          <a:p>
            <a:pPr marL="457200" lvl="0" indent="-3175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pt-BR" sz="1200" dirty="0">
                <a:solidFill>
                  <a:srgbClr val="000000"/>
                </a:solidFill>
              </a:rPr>
              <a:t>Planos oferecidos</a:t>
            </a:r>
            <a:r>
              <a:rPr lang="pt-BR" sz="1200" dirty="0" smtClean="0">
                <a:solidFill>
                  <a:srgbClr val="000000"/>
                </a:solidFill>
              </a:rPr>
              <a:t>:</a:t>
            </a:r>
          </a:p>
          <a:p>
            <a:pPr marL="13970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</a:pPr>
            <a:endParaRPr sz="1200" dirty="0">
              <a:solidFill>
                <a:srgbClr val="000000"/>
              </a:solidFill>
            </a:endParaRPr>
          </a:p>
          <a:p>
            <a:pPr marL="914400" lvl="1" indent="-3175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pt-BR" sz="1200" dirty="0">
                <a:solidFill>
                  <a:srgbClr val="000000"/>
                </a:solidFill>
              </a:rPr>
              <a:t>Plano de Benefício Definido</a:t>
            </a:r>
            <a:endParaRPr sz="1200" dirty="0">
              <a:solidFill>
                <a:srgbClr val="000000"/>
              </a:solidFill>
            </a:endParaRPr>
          </a:p>
          <a:p>
            <a:pPr marL="914400" lvl="1" indent="-3175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pt-BR" sz="1200" dirty="0">
                <a:solidFill>
                  <a:srgbClr val="000000"/>
                </a:solidFill>
              </a:rPr>
              <a:t>Plano de Contribuição Definida</a:t>
            </a:r>
            <a:endParaRPr sz="1200" dirty="0">
              <a:solidFill>
                <a:srgbClr val="000000"/>
              </a:solidFill>
            </a:endParaRPr>
          </a:p>
          <a:p>
            <a:pPr marL="914400" lvl="1" indent="-3175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pt-BR" sz="1200" dirty="0">
                <a:solidFill>
                  <a:srgbClr val="000000"/>
                </a:solidFill>
              </a:rPr>
              <a:t>Planos Mistos</a:t>
            </a:r>
            <a:endParaRPr sz="1200" dirty="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00"/>
                </a:solidFill>
              </a:rPr>
              <a:t>Políticas e Práticas do Mercado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00"/>
                </a:solidFill>
              </a:rPr>
              <a:t>Caso Embraer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38907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600">
                <a:solidFill>
                  <a:srgbClr val="000000"/>
                </a:solidFill>
              </a:rPr>
              <a:t>06/1998: Plano de Contribuição Definida, administrado por fundo de pensão;</a:t>
            </a:r>
            <a:br>
              <a:rPr lang="pt-BR" sz="1600">
                <a:solidFill>
                  <a:srgbClr val="000000"/>
                </a:solidFill>
              </a:rPr>
            </a:br>
            <a:endParaRPr sz="1600">
              <a:solidFill>
                <a:srgbClr val="000000"/>
              </a:solidFill>
            </a:endParaRPr>
          </a:p>
          <a:p>
            <a:pPr marL="457200" lvl="0" indent="-3302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600">
                <a:solidFill>
                  <a:srgbClr val="000000"/>
                </a:solidFill>
              </a:rPr>
              <a:t>Contribuição: até 12% do salário base, empregado e empregador faziam depósitos iguais.</a:t>
            </a:r>
            <a:br>
              <a:rPr lang="pt-BR" sz="1600">
                <a:solidFill>
                  <a:srgbClr val="000000"/>
                </a:solidFill>
              </a:rPr>
            </a:br>
            <a:endParaRPr sz="1600">
              <a:solidFill>
                <a:srgbClr val="000000"/>
              </a:solidFill>
            </a:endParaRPr>
          </a:p>
          <a:p>
            <a:pPr marL="457200" lvl="0" indent="-3302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pt-BR" sz="1600">
                <a:solidFill>
                  <a:srgbClr val="000000"/>
                </a:solidFill>
              </a:rPr>
              <a:t>12/2008: Constituição da EMBRAER PREV – Sociedade de Previdência Complementar; </a:t>
            </a:r>
            <a:endParaRPr sz="160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 sz="1800"/>
          </a:p>
        </p:txBody>
      </p:sp>
      <p:pic>
        <p:nvPicPr>
          <p:cNvPr id="132" name="Shape 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0150" y="696163"/>
            <a:ext cx="1590675" cy="159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Shape 1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96550" y="2794500"/>
            <a:ext cx="4847450" cy="210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Shape 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838" y="989925"/>
            <a:ext cx="4279450" cy="374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Shape 1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26400" y="212675"/>
            <a:ext cx="2600325" cy="55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Shape 1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98850" y="298388"/>
            <a:ext cx="2495550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Shape 1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48600" y="2940900"/>
            <a:ext cx="2213950" cy="194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 rotWithShape="1">
          <a:blip r:embed="rId7">
            <a:alphaModFix/>
          </a:blip>
          <a:srcRect l="-3860" r="3859"/>
          <a:stretch/>
        </p:blipFill>
        <p:spPr>
          <a:xfrm>
            <a:off x="7229048" y="965988"/>
            <a:ext cx="1914952" cy="1675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941050" y="1170550"/>
            <a:ext cx="2058725" cy="158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914</Words>
  <Application>Microsoft Office PowerPoint</Application>
  <PresentationFormat>Apresentação na tela (16:9)</PresentationFormat>
  <Paragraphs>116</Paragraphs>
  <Slides>21</Slides>
  <Notes>20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6" baseType="lpstr">
      <vt:lpstr>Arial</vt:lpstr>
      <vt:lpstr>Calibri</vt:lpstr>
      <vt:lpstr>Roboto</vt:lpstr>
      <vt:lpstr>Lora</vt:lpstr>
      <vt:lpstr>Geometric</vt:lpstr>
      <vt:lpstr>Benefícios</vt:lpstr>
      <vt:lpstr>Previdência Privada</vt:lpstr>
      <vt:lpstr>Definição</vt:lpstr>
      <vt:lpstr>Importância</vt:lpstr>
      <vt:lpstr>Exemplo AMBEV</vt:lpstr>
      <vt:lpstr>Apresentação do PowerPoint</vt:lpstr>
      <vt:lpstr>Políticas e Práticas do Mercado</vt:lpstr>
      <vt:lpstr>Caso Embraer</vt:lpstr>
      <vt:lpstr>Apresentação do PowerPoint</vt:lpstr>
      <vt:lpstr>Vale-Refeição &amp;  Vale-Alimentação</vt:lpstr>
      <vt:lpstr>PAT</vt:lpstr>
      <vt:lpstr>Vale-Alimentação</vt:lpstr>
      <vt:lpstr>Vale-Refeição</vt:lpstr>
      <vt:lpstr>Políticas &amp; Práticas</vt:lpstr>
      <vt:lpstr>Empresas e tipos</vt:lpstr>
      <vt:lpstr>Empresas e tipos</vt:lpstr>
      <vt:lpstr>Comparação do último ano com o ano anterior e outros estudos</vt:lpstr>
      <vt:lpstr>Exemplo VOX2YOU</vt:lpstr>
      <vt:lpstr>Referências</vt:lpstr>
      <vt:lpstr>Referências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Benefícios</dc:title>
  <cp:lastModifiedBy>Usuario</cp:lastModifiedBy>
  <cp:revision>4</cp:revision>
  <dcterms:modified xsi:type="dcterms:W3CDTF">2018-05-25T03:54:28Z</dcterms:modified>
</cp:coreProperties>
</file>