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3"/>
  </p:handoutMasterIdLst>
  <p:sldIdLst>
    <p:sldId id="305" r:id="rId2"/>
    <p:sldId id="278" r:id="rId3"/>
    <p:sldId id="306" r:id="rId4"/>
    <p:sldId id="283" r:id="rId5"/>
    <p:sldId id="261" r:id="rId6"/>
    <p:sldId id="307" r:id="rId7"/>
    <p:sldId id="308" r:id="rId8"/>
    <p:sldId id="309" r:id="rId9"/>
    <p:sldId id="294" r:id="rId10"/>
    <p:sldId id="284" r:id="rId11"/>
    <p:sldId id="285" r:id="rId12"/>
    <p:sldId id="295" r:id="rId13"/>
    <p:sldId id="299" r:id="rId14"/>
    <p:sldId id="296" r:id="rId15"/>
    <p:sldId id="300" r:id="rId16"/>
    <p:sldId id="315" r:id="rId17"/>
    <p:sldId id="316" r:id="rId18"/>
    <p:sldId id="302" r:id="rId19"/>
    <p:sldId id="317" r:id="rId20"/>
    <p:sldId id="304" r:id="rId21"/>
    <p:sldId id="312" r:id="rId22"/>
    <p:sldId id="314" r:id="rId23"/>
    <p:sldId id="303" r:id="rId24"/>
    <p:sldId id="287" r:id="rId25"/>
    <p:sldId id="310" r:id="rId26"/>
    <p:sldId id="311" r:id="rId27"/>
    <p:sldId id="292" r:id="rId28"/>
    <p:sldId id="257" r:id="rId29"/>
    <p:sldId id="262" r:id="rId30"/>
    <p:sldId id="264" r:id="rId31"/>
    <p:sldId id="268" r:id="rId32"/>
    <p:sldId id="266" r:id="rId33"/>
    <p:sldId id="279" r:id="rId34"/>
    <p:sldId id="267" r:id="rId35"/>
    <p:sldId id="265" r:id="rId36"/>
    <p:sldId id="269" r:id="rId37"/>
    <p:sldId id="259" r:id="rId38"/>
    <p:sldId id="280" r:id="rId39"/>
    <p:sldId id="270" r:id="rId40"/>
    <p:sldId id="271" r:id="rId41"/>
    <p:sldId id="281" r:id="rId42"/>
    <p:sldId id="272" r:id="rId43"/>
    <p:sldId id="273" r:id="rId44"/>
    <p:sldId id="274" r:id="rId45"/>
    <p:sldId id="275" r:id="rId46"/>
    <p:sldId id="276" r:id="rId47"/>
    <p:sldId id="277" r:id="rId48"/>
    <p:sldId id="258" r:id="rId49"/>
    <p:sldId id="293" r:id="rId50"/>
    <p:sldId id="318" r:id="rId51"/>
    <p:sldId id="319" r:id="rId52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0238C9A-F422-4444-AA59-49E5675F1C51}" type="datetimeFigureOut">
              <a:rPr lang="pt-BR" smtClean="0"/>
              <a:t>07/11/2016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409B509-CA49-4458-A0B5-3722C75B60E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66E6-13AE-47F1-8F24-3085A42E7F53}" type="datetimeFigureOut">
              <a:rPr lang="pt-BR" smtClean="0"/>
              <a:pPr/>
              <a:t>07/11/2016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7B63-03C4-4A32-A3D5-9562C7127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66E6-13AE-47F1-8F24-3085A42E7F53}" type="datetimeFigureOut">
              <a:rPr lang="pt-BR" smtClean="0"/>
              <a:pPr/>
              <a:t>07/11/2016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7B63-03C4-4A32-A3D5-9562C7127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66E6-13AE-47F1-8F24-3085A42E7F53}" type="datetimeFigureOut">
              <a:rPr lang="pt-BR" smtClean="0"/>
              <a:pPr/>
              <a:t>07/11/2016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7B63-03C4-4A32-A3D5-9562C7127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66E6-13AE-47F1-8F24-3085A42E7F53}" type="datetimeFigureOut">
              <a:rPr lang="pt-BR" smtClean="0"/>
              <a:pPr/>
              <a:t>07/11/2016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7B63-03C4-4A32-A3D5-9562C7127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66E6-13AE-47F1-8F24-3085A42E7F53}" type="datetimeFigureOut">
              <a:rPr lang="pt-BR" smtClean="0"/>
              <a:pPr/>
              <a:t>07/11/2016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7B63-03C4-4A32-A3D5-9562C7127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66E6-13AE-47F1-8F24-3085A42E7F53}" type="datetimeFigureOut">
              <a:rPr lang="pt-BR" smtClean="0"/>
              <a:pPr/>
              <a:t>07/11/2016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7B63-03C4-4A32-A3D5-9562C7127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66E6-13AE-47F1-8F24-3085A42E7F53}" type="datetimeFigureOut">
              <a:rPr lang="pt-BR" smtClean="0"/>
              <a:pPr/>
              <a:t>07/11/2016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7B63-03C4-4A32-A3D5-9562C7127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66E6-13AE-47F1-8F24-3085A42E7F53}" type="datetimeFigureOut">
              <a:rPr lang="pt-BR" smtClean="0"/>
              <a:pPr/>
              <a:t>07/11/2016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7B63-03C4-4A32-A3D5-9562C7127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66E6-13AE-47F1-8F24-3085A42E7F53}" type="datetimeFigureOut">
              <a:rPr lang="pt-BR" smtClean="0"/>
              <a:pPr/>
              <a:t>07/11/2016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7B63-03C4-4A32-A3D5-9562C7127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66E6-13AE-47F1-8F24-3085A42E7F53}" type="datetimeFigureOut">
              <a:rPr lang="pt-BR" smtClean="0"/>
              <a:pPr/>
              <a:t>07/11/2016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7B63-03C4-4A32-A3D5-9562C7127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C66E6-13AE-47F1-8F24-3085A42E7F53}" type="datetimeFigureOut">
              <a:rPr lang="pt-BR" smtClean="0"/>
              <a:pPr/>
              <a:t>07/11/2016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7B63-03C4-4A32-A3D5-9562C7127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C66E6-13AE-47F1-8F24-3085A42E7F53}" type="datetimeFigureOut">
              <a:rPr lang="pt-BR" smtClean="0"/>
              <a:pPr/>
              <a:t>07/11/2016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27B63-03C4-4A32-A3D5-9562C7127B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719064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2">
                    <a:satMod val="130000"/>
                  </a:schemeClr>
                </a:solidFill>
              </a:rPr>
              <a:t>Comparando k amostras (k&gt;2) dependentes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pt-BR" dirty="0" smtClean="0"/>
              <a:t>Abordagem paramétrica e </a:t>
            </a:r>
            <a:r>
              <a:rPr lang="pt-BR" dirty="0" err="1" smtClean="0"/>
              <a:t>não-paramétrica</a:t>
            </a:r>
            <a:endParaRPr lang="en-US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Autofit/>
          </a:bodyPr>
          <a:lstStyle/>
          <a:p>
            <a:r>
              <a:rPr lang="pt-BR" sz="8800" dirty="0" smtClean="0"/>
              <a:t>Como se faz?</a:t>
            </a:r>
            <a:endParaRPr lang="pt-BR" sz="8800" dirty="0"/>
          </a:p>
        </p:txBody>
      </p:sp>
    </p:spTree>
    <p:extLst>
      <p:ext uri="{BB962C8B-B14F-4D97-AF65-F5344CB8AC3E}">
        <p14:creationId xmlns="" xmlns:p14="http://schemas.microsoft.com/office/powerpoint/2010/main" val="291518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Um investigador quer avaliar se a doses de certa droga causam efeitos na temperatura dos cães. Para isso selecionou uma amostra de cães e administrou uma doses da droga em 3 ocasiões distintas, com 3 diferentes quantidades (30mg/kg, 45mg/kg e 60mg/kg). Ele mediu a temperatura em cada ocasião e agora quer saber se há diferença entre o valor da temperatura nas 3 ocasiões.</a:t>
            </a:r>
          </a:p>
        </p:txBody>
      </p:sp>
    </p:spTree>
    <p:extLst>
      <p:ext uri="{BB962C8B-B14F-4D97-AF65-F5344CB8AC3E}">
        <p14:creationId xmlns="" xmlns:p14="http://schemas.microsoft.com/office/powerpoint/2010/main" val="192307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Banco de dados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187624" y="1628801"/>
          <a:ext cx="6617633" cy="4874301"/>
        </p:xfrm>
        <a:graphic>
          <a:graphicData uri="http://schemas.openxmlformats.org/drawingml/2006/table">
            <a:tbl>
              <a:tblPr/>
              <a:tblGrid>
                <a:gridCol w="1339395"/>
                <a:gridCol w="1737028"/>
                <a:gridCol w="1869573"/>
                <a:gridCol w="1671637"/>
              </a:tblGrid>
              <a:tr h="826515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Doses_30mg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Doses_45mg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Doses_60mg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60648"/>
            <a:ext cx="8784976" cy="6336704"/>
          </a:xfrm>
        </p:spPr>
        <p:txBody>
          <a:bodyPr>
            <a:normAutofit/>
          </a:bodyPr>
          <a:lstStyle/>
          <a:p>
            <a:r>
              <a:rPr lang="pt-BR" dirty="0" smtClean="0"/>
              <a:t>Que tipo de variáveis e quantas condições temos no estudo:</a:t>
            </a:r>
          </a:p>
          <a:p>
            <a:pPr marL="0" indent="0">
              <a:buNone/>
            </a:pPr>
            <a:endParaRPr lang="pt-BR" dirty="0" smtClean="0"/>
          </a:p>
          <a:p>
            <a:pPr lvl="1"/>
            <a:r>
              <a:rPr lang="pt-BR" b="1" dirty="0" smtClean="0"/>
              <a:t>A) </a:t>
            </a:r>
            <a:r>
              <a:rPr lang="pt-BR" dirty="0" smtClean="0"/>
              <a:t>variáveis categóricas ordinais e 3 condições</a:t>
            </a:r>
          </a:p>
          <a:p>
            <a:pPr lvl="1"/>
            <a:endParaRPr lang="pt-BR" dirty="0" smtClean="0"/>
          </a:p>
          <a:p>
            <a:pPr lvl="1"/>
            <a:r>
              <a:rPr lang="pt-BR" b="1" dirty="0" smtClean="0"/>
              <a:t>B)</a:t>
            </a:r>
            <a:r>
              <a:rPr lang="pt-BR" dirty="0" smtClean="0"/>
              <a:t> variáveis categóricas nominais e 2 condições</a:t>
            </a:r>
          </a:p>
          <a:p>
            <a:pPr lvl="1"/>
            <a:endParaRPr lang="pt-BR" dirty="0" smtClean="0"/>
          </a:p>
          <a:p>
            <a:pPr marL="457200" lvl="1" indent="0"/>
            <a:r>
              <a:rPr lang="pt-BR" b="1" dirty="0" smtClean="0"/>
              <a:t> C)</a:t>
            </a:r>
            <a:r>
              <a:rPr lang="pt-BR" dirty="0" smtClean="0"/>
              <a:t> variáveis quantitativas discretas  e 3 condições</a:t>
            </a:r>
          </a:p>
          <a:p>
            <a:pPr marL="457200" lvl="1" indent="0"/>
            <a:endParaRPr lang="pt-BR" dirty="0" smtClean="0"/>
          </a:p>
          <a:p>
            <a:pPr marL="457200" lvl="1" indent="0"/>
            <a:r>
              <a:rPr lang="pt-BR" b="1" dirty="0" smtClean="0"/>
              <a:t> D)</a:t>
            </a:r>
            <a:r>
              <a:rPr lang="pt-BR" dirty="0" smtClean="0"/>
              <a:t> variáveis quantitativas continuas e 3 condições</a:t>
            </a:r>
          </a:p>
          <a:p>
            <a:pPr marL="457200" lvl="1" indent="0">
              <a:buNone/>
            </a:pPr>
            <a:endParaRPr lang="pt-BR" b="1" dirty="0" smtClean="0"/>
          </a:p>
        </p:txBody>
      </p:sp>
      <p:sp>
        <p:nvSpPr>
          <p:cNvPr id="5" name="Retângulo 4"/>
          <p:cNvSpPr/>
          <p:nvPr/>
        </p:nvSpPr>
        <p:spPr>
          <a:xfrm>
            <a:off x="611560" y="4941168"/>
            <a:ext cx="7920880" cy="720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632848" cy="610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514350"/>
            <a:r>
              <a:rPr lang="pt-BR" dirty="0" smtClean="0"/>
              <a:t>Premissas:</a:t>
            </a:r>
          </a:p>
          <a:p>
            <a:pPr marL="1314450" lvl="2" indent="-514350"/>
            <a:r>
              <a:rPr lang="pt-BR" dirty="0" smtClean="0"/>
              <a:t>Normalidade</a:t>
            </a:r>
          </a:p>
          <a:p>
            <a:pPr marL="1771650" lvl="3" indent="-514350"/>
            <a:r>
              <a:rPr lang="pt-BR" dirty="0" smtClean="0"/>
              <a:t>H0 = Os dados seguem uma distribuição normal.</a:t>
            </a:r>
          </a:p>
          <a:p>
            <a:pPr marL="1771650" lvl="3" indent="-514350"/>
            <a:r>
              <a:rPr lang="pt-BR" dirty="0" smtClean="0"/>
              <a:t>H1 = Os dados não seguem uma distribuição normal.</a:t>
            </a:r>
          </a:p>
          <a:p>
            <a:pPr marL="1771650" lvl="3" indent="-514350"/>
            <a:endParaRPr lang="pt-BR" dirty="0" smtClean="0"/>
          </a:p>
          <a:p>
            <a:pPr marL="1771650" lvl="3" indent="-514350">
              <a:buNone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Normal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68760"/>
          </a:xfrm>
        </p:spPr>
        <p:txBody>
          <a:bodyPr/>
          <a:lstStyle/>
          <a:p>
            <a:r>
              <a:rPr lang="pt-BR" dirty="0" smtClean="0"/>
              <a:t>As amostras para as 3 condições seguem uma distribuição normal (</a:t>
            </a:r>
            <a:r>
              <a:rPr lang="pt-BR" dirty="0" err="1" smtClean="0"/>
              <a:t>Shapiro-Wilk</a:t>
            </a:r>
            <a:r>
              <a:rPr lang="pt-BR" dirty="0" smtClean="0"/>
              <a:t> - </a:t>
            </a:r>
            <a:r>
              <a:rPr lang="pt-BR" i="1" dirty="0" smtClean="0"/>
              <a:t>p</a:t>
            </a:r>
            <a:r>
              <a:rPr lang="pt-BR" dirty="0" smtClean="0"/>
              <a:t> &gt; 0,05)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96" y="1600200"/>
            <a:ext cx="7632848" cy="4525963"/>
          </a:xfrm>
        </p:spPr>
        <p:txBody>
          <a:bodyPr>
            <a:normAutofit/>
          </a:bodyPr>
          <a:lstStyle/>
          <a:p>
            <a:pPr marL="914400" lvl="1" indent="-514350"/>
            <a:r>
              <a:rPr lang="pt-BR" dirty="0" smtClean="0"/>
              <a:t>Premissas:</a:t>
            </a:r>
          </a:p>
          <a:p>
            <a:pPr marL="1314450" lvl="2" indent="-514350"/>
            <a:r>
              <a:rPr lang="pt-BR" dirty="0" smtClean="0"/>
              <a:t>Normalidade</a:t>
            </a:r>
          </a:p>
          <a:p>
            <a:pPr marL="1771650" lvl="3" indent="-514350"/>
            <a:r>
              <a:rPr lang="pt-BR" dirty="0" smtClean="0"/>
              <a:t>H0 = Os dados seguem uma distribuição normal.</a:t>
            </a:r>
          </a:p>
          <a:p>
            <a:pPr marL="1771650" lvl="3" indent="-514350"/>
            <a:r>
              <a:rPr lang="pt-BR" dirty="0" smtClean="0"/>
              <a:t>H1 = Os dados não seguem uma distribuição normal.</a:t>
            </a:r>
          </a:p>
          <a:p>
            <a:pPr marL="1314450" lvl="2" indent="-514350"/>
            <a:r>
              <a:rPr lang="pt-BR" dirty="0" smtClean="0"/>
              <a:t>Esfericidade</a:t>
            </a:r>
          </a:p>
          <a:p>
            <a:pPr marL="1771650" lvl="3" indent="-514350"/>
            <a:r>
              <a:rPr lang="pt-BR" dirty="0" smtClean="0"/>
              <a:t>H0 = Há homogeneidade na diferença das variâncias entre todos os pares de medidas.</a:t>
            </a:r>
          </a:p>
          <a:p>
            <a:pPr marL="1771650" lvl="3" indent="-514350"/>
            <a:r>
              <a:rPr lang="pt-BR" dirty="0" smtClean="0"/>
              <a:t>H1 = Não há homogeneidade na diferença das variâncias entre todos os pares de medidas.</a:t>
            </a:r>
          </a:p>
          <a:p>
            <a:pPr marL="1771650" lvl="3" indent="-514350"/>
            <a:endParaRPr lang="pt-BR" dirty="0" smtClean="0"/>
          </a:p>
          <a:p>
            <a:pPr marL="1771650" lvl="3" indent="-514350">
              <a:buNone/>
            </a:pPr>
            <a:endParaRPr lang="pt-BR" dirty="0" smtClean="0"/>
          </a:p>
        </p:txBody>
      </p:sp>
      <p:sp>
        <p:nvSpPr>
          <p:cNvPr id="4" name="Rosca 3"/>
          <p:cNvSpPr/>
          <p:nvPr/>
        </p:nvSpPr>
        <p:spPr>
          <a:xfrm>
            <a:off x="7524328" y="2276872"/>
            <a:ext cx="1008112" cy="1008112"/>
          </a:xfrm>
          <a:prstGeom prst="don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 l="29137" t="40333" r="32670" b="36833"/>
          <a:stretch>
            <a:fillRect/>
          </a:stretch>
        </p:blipFill>
        <p:spPr bwMode="auto">
          <a:xfrm>
            <a:off x="150646" y="620688"/>
            <a:ext cx="899335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4860032" y="1268760"/>
            <a:ext cx="864096" cy="1080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323528" y="3717032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 acordo com o teste, o nível critico associado ao estatístico W (</a:t>
            </a:r>
            <a:r>
              <a:rPr lang="pt-BR" dirty="0" err="1" smtClean="0"/>
              <a:t>sig</a:t>
            </a:r>
            <a:r>
              <a:rPr lang="pt-BR" dirty="0" smtClean="0"/>
              <a:t>. = 0,002) é menor que 0.05, então rejeitamos a hipótese nula de esfericidade.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51520" y="4437112"/>
            <a:ext cx="83529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No caso de rejeição da esfericidade, podemos usar o estatístico F </a:t>
            </a:r>
            <a:r>
              <a:rPr lang="pt-BR" dirty="0" err="1" smtClean="0"/>
              <a:t>univariado</a:t>
            </a:r>
            <a:r>
              <a:rPr lang="pt-BR" dirty="0" smtClean="0"/>
              <a:t> aplicando um índice corretor chamado de “épsilon”.</a:t>
            </a:r>
          </a:p>
          <a:p>
            <a:endParaRPr lang="pt-BR" dirty="0" smtClean="0"/>
          </a:p>
          <a:p>
            <a:r>
              <a:rPr lang="pt-BR" dirty="0" smtClean="0"/>
              <a:t>Este índice expressa o grau em que a matriz de variâncias -covariâncias se afasta da esfericidade. (Em condições de esfericidade perfeita os valores de épsilon são iguais a 1)</a:t>
            </a:r>
          </a:p>
          <a:p>
            <a:endParaRPr lang="pt-BR" dirty="0" smtClean="0"/>
          </a:p>
          <a:p>
            <a:r>
              <a:rPr lang="pt-BR" dirty="0" smtClean="0"/>
              <a:t>Para poder utilizar o estatístico F em condições de não esfericidade é necessário corrigir os graus de liberdade de F multiplicando pelo valor de épsilon.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5796136" y="1268760"/>
            <a:ext cx="3240360" cy="108012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96" y="1600200"/>
            <a:ext cx="7632848" cy="4525963"/>
          </a:xfrm>
        </p:spPr>
        <p:txBody>
          <a:bodyPr>
            <a:normAutofit/>
          </a:bodyPr>
          <a:lstStyle/>
          <a:p>
            <a:pPr marL="914400" lvl="1" indent="-514350"/>
            <a:r>
              <a:rPr lang="pt-BR" dirty="0" smtClean="0"/>
              <a:t>Premissas:</a:t>
            </a:r>
          </a:p>
          <a:p>
            <a:pPr marL="1314450" lvl="2" indent="-514350"/>
            <a:r>
              <a:rPr lang="pt-BR" dirty="0" smtClean="0"/>
              <a:t>Normalidade</a:t>
            </a:r>
          </a:p>
          <a:p>
            <a:pPr marL="1771650" lvl="3" indent="-514350"/>
            <a:r>
              <a:rPr lang="pt-BR" dirty="0" smtClean="0"/>
              <a:t>H0 = Os dados seguem uma distribuição normal.</a:t>
            </a:r>
          </a:p>
          <a:p>
            <a:pPr marL="1771650" lvl="3" indent="-514350"/>
            <a:r>
              <a:rPr lang="pt-BR" dirty="0" smtClean="0"/>
              <a:t>H1 = Os dados não seguem uma distribuição normal.</a:t>
            </a:r>
          </a:p>
          <a:p>
            <a:pPr marL="1314450" lvl="2" indent="-514350"/>
            <a:r>
              <a:rPr lang="pt-BR" dirty="0" smtClean="0"/>
              <a:t>Esfericidade</a:t>
            </a:r>
          </a:p>
          <a:p>
            <a:pPr marL="1771650" lvl="3" indent="-514350"/>
            <a:r>
              <a:rPr lang="pt-BR" dirty="0" smtClean="0"/>
              <a:t>H0 = Há homogeneidade na diferença das variâncias entre todos os pares de medidas.</a:t>
            </a:r>
          </a:p>
          <a:p>
            <a:pPr marL="1771650" lvl="3" indent="-514350"/>
            <a:r>
              <a:rPr lang="pt-BR" dirty="0" smtClean="0"/>
              <a:t>H1 = Não há homogeneidade na diferença das variâncias entre todos os pares de medidas.</a:t>
            </a:r>
          </a:p>
          <a:p>
            <a:pPr marL="1771650" lvl="3" indent="-514350"/>
            <a:endParaRPr lang="pt-BR" dirty="0" smtClean="0"/>
          </a:p>
          <a:p>
            <a:pPr marL="1771650" lvl="3" indent="-514350">
              <a:buNone/>
            </a:pPr>
            <a:endParaRPr lang="pt-BR" dirty="0" smtClean="0"/>
          </a:p>
        </p:txBody>
      </p:sp>
      <p:sp>
        <p:nvSpPr>
          <p:cNvPr id="4" name="Rosca 3"/>
          <p:cNvSpPr/>
          <p:nvPr/>
        </p:nvSpPr>
        <p:spPr>
          <a:xfrm>
            <a:off x="7524328" y="2276872"/>
            <a:ext cx="1008112" cy="1008112"/>
          </a:xfrm>
          <a:prstGeom prst="don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Símbolo de 'Não' 4"/>
          <p:cNvSpPr/>
          <p:nvPr/>
        </p:nvSpPr>
        <p:spPr>
          <a:xfrm>
            <a:off x="7524328" y="3789040"/>
            <a:ext cx="1008112" cy="936104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Rosca 5"/>
          <p:cNvSpPr/>
          <p:nvPr/>
        </p:nvSpPr>
        <p:spPr>
          <a:xfrm>
            <a:off x="7452320" y="3717032"/>
            <a:ext cx="1152128" cy="1080120"/>
          </a:xfrm>
          <a:prstGeom prst="donu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5" grpId="2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677" t="14951" r="20467" b="3908"/>
          <a:stretch>
            <a:fillRect/>
          </a:stretch>
        </p:blipFill>
        <p:spPr bwMode="auto">
          <a:xfrm>
            <a:off x="179513" y="44625"/>
            <a:ext cx="8544948" cy="640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51520" y="3356992"/>
            <a:ext cx="8352928" cy="3600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51520" y="4653136"/>
            <a:ext cx="8352928" cy="36004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Formulação da Hipótese</a:t>
            </a:r>
          </a:p>
          <a:p>
            <a:pPr lvl="1"/>
            <a:r>
              <a:rPr lang="pt-BR" dirty="0" smtClean="0"/>
              <a:t>H0: As medias das temperaturas dos cães é a mesma nas 3 diferentes doses.</a:t>
            </a:r>
          </a:p>
          <a:p>
            <a:pPr lvl="1"/>
            <a:r>
              <a:rPr lang="pt-BR" dirty="0" smtClean="0"/>
              <a:t>H1: As medias das temperaturas dos cães não é a mesma nas 3 diferentes doses.</a:t>
            </a:r>
          </a:p>
          <a:p>
            <a:pPr lvl="1"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143000"/>
          </a:xfrm>
        </p:spPr>
        <p:txBody>
          <a:bodyPr/>
          <a:lstStyle/>
          <a:p>
            <a:r>
              <a:rPr lang="pt-BR" b="1" dirty="0" smtClean="0"/>
              <a:t>Como funciona?</a:t>
            </a:r>
            <a:endParaRPr lang="pt-BR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5603342" y="404664"/>
          <a:ext cx="3361146" cy="3140968"/>
        </p:xfrm>
        <a:graphic>
          <a:graphicData uri="http://schemas.openxmlformats.org/drawingml/2006/table">
            <a:tbl>
              <a:tblPr/>
              <a:tblGrid>
                <a:gridCol w="311277"/>
                <a:gridCol w="985838"/>
                <a:gridCol w="1078193"/>
                <a:gridCol w="985838"/>
              </a:tblGrid>
              <a:tr h="3489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cão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Doses_30mg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Doses_45mg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Doses_60mg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2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2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2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2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2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2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2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2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02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1268760"/>
            <a:ext cx="2496277" cy="576064"/>
          </a:xfrm>
          <a:prstGeom prst="rect">
            <a:avLst/>
          </a:prstGeom>
          <a:noFill/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0052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0052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0052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2242" name="Picture 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3429000"/>
            <a:ext cx="3384376" cy="638197"/>
          </a:xfrm>
          <a:prstGeom prst="rect">
            <a:avLst/>
          </a:prstGeom>
          <a:noFill/>
        </p:spPr>
      </p:pic>
      <p:sp>
        <p:nvSpPr>
          <p:cNvPr id="27" name="Retângulo 26"/>
          <p:cNvSpPr/>
          <p:nvPr/>
        </p:nvSpPr>
        <p:spPr>
          <a:xfrm>
            <a:off x="74140" y="1196752"/>
            <a:ext cx="5361956" cy="2016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2246" name="Picture 2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4914068"/>
            <a:ext cx="1800200" cy="387140"/>
          </a:xfrm>
          <a:prstGeom prst="rect">
            <a:avLst/>
          </a:prstGeom>
          <a:noFill/>
        </p:spPr>
      </p:pic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2248" name="Picture 2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5445224"/>
            <a:ext cx="1728192" cy="288032"/>
          </a:xfrm>
          <a:prstGeom prst="rect">
            <a:avLst/>
          </a:prstGeom>
          <a:noFill/>
        </p:spPr>
      </p:pic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2250" name="Picture 2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2420888"/>
            <a:ext cx="3096344" cy="407414"/>
          </a:xfrm>
          <a:prstGeom prst="rect">
            <a:avLst/>
          </a:prstGeom>
          <a:noFill/>
        </p:spPr>
      </p:pic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2252" name="Picture 2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2780928"/>
            <a:ext cx="2358263" cy="360040"/>
          </a:xfrm>
          <a:prstGeom prst="rect">
            <a:avLst/>
          </a:prstGeom>
          <a:noFill/>
        </p:spPr>
      </p:pic>
      <p:pic>
        <p:nvPicPr>
          <p:cNvPr id="52255" name="Picture 3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149081"/>
            <a:ext cx="4156333" cy="263894"/>
          </a:xfrm>
          <a:prstGeom prst="rect">
            <a:avLst/>
          </a:prstGeom>
          <a:noFill/>
        </p:spPr>
      </p:pic>
      <p:pic>
        <p:nvPicPr>
          <p:cNvPr id="52254" name="Picture 30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8060" y="4437114"/>
            <a:ext cx="2361852" cy="263894"/>
          </a:xfrm>
          <a:prstGeom prst="rect">
            <a:avLst/>
          </a:prstGeom>
          <a:noFill/>
        </p:spPr>
      </p:pic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5220072" y="328498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2257" name="Rectangle 3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0052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58" name="Rectangle 34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0052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tângulo 42"/>
          <p:cNvSpPr/>
          <p:nvPr/>
        </p:nvSpPr>
        <p:spPr>
          <a:xfrm>
            <a:off x="74140" y="3284984"/>
            <a:ext cx="5361956" cy="244827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26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2259" name="Picture 35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4221088"/>
            <a:ext cx="2527481" cy="432048"/>
          </a:xfrm>
          <a:prstGeom prst="rect">
            <a:avLst/>
          </a:prstGeom>
          <a:noFill/>
        </p:spPr>
      </p:pic>
      <p:sp>
        <p:nvSpPr>
          <p:cNvPr id="52262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2268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2267" name="Picture 4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1916832"/>
            <a:ext cx="5388693" cy="432000"/>
          </a:xfrm>
          <a:prstGeom prst="rect">
            <a:avLst/>
          </a:prstGeom>
          <a:noFill/>
        </p:spPr>
      </p:pic>
      <p:sp>
        <p:nvSpPr>
          <p:cNvPr id="52269" name="Rectangle 4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0052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71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2270" name="Picture 46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112" y="4725144"/>
            <a:ext cx="3240360" cy="360040"/>
          </a:xfrm>
          <a:prstGeom prst="rect">
            <a:avLst/>
          </a:prstGeom>
          <a:noFill/>
        </p:spPr>
      </p:pic>
      <p:sp>
        <p:nvSpPr>
          <p:cNvPr id="52272" name="Rectangle 48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74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2273" name="Picture 4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5301208"/>
            <a:ext cx="1890015" cy="334516"/>
          </a:xfrm>
          <a:prstGeom prst="rect">
            <a:avLst/>
          </a:prstGeom>
          <a:noFill/>
        </p:spPr>
      </p:pic>
      <p:sp>
        <p:nvSpPr>
          <p:cNvPr id="52275" name="Rectangle 51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77" name="Rectangle 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52276" name="Picture 52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5733256"/>
            <a:ext cx="2657095" cy="432048"/>
          </a:xfrm>
          <a:prstGeom prst="rect">
            <a:avLst/>
          </a:prstGeom>
          <a:noFill/>
        </p:spPr>
      </p:pic>
      <p:sp>
        <p:nvSpPr>
          <p:cNvPr id="52278" name="Rectangle 54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tângulo 63"/>
          <p:cNvSpPr/>
          <p:nvPr/>
        </p:nvSpPr>
        <p:spPr>
          <a:xfrm>
            <a:off x="5508104" y="3933056"/>
            <a:ext cx="3489748" cy="266429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3" grpId="0" animBg="1"/>
      <p:bldP spid="6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143000"/>
          </a:xfrm>
        </p:spPr>
        <p:txBody>
          <a:bodyPr/>
          <a:lstStyle/>
          <a:p>
            <a:r>
              <a:rPr lang="pt-BR" b="1" dirty="0" smtClean="0"/>
              <a:t>Como funciona?</a:t>
            </a:r>
            <a:endParaRPr lang="pt-BR" b="1" dirty="0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0052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0052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5" name="Rectangle 11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0052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22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224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2249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2251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22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2256" name="Rectangle 32"/>
          <p:cNvSpPr>
            <a:spLocks noChangeArrowheads="1"/>
          </p:cNvSpPr>
          <p:nvPr/>
        </p:nvSpPr>
        <p:spPr bwMode="auto">
          <a:xfrm>
            <a:off x="5220072" y="3284984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2257" name="Rectangle 33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0052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58" name="Rectangle 34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0052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60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2262" name="Rectangle 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2268" name="Rectangle 4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2269" name="Rectangle 45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20052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71" name="Rectangle 4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2272" name="Rectangle 48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74" name="Rectangle 5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2275" name="Rectangle 51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77" name="Rectangle 5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52278" name="Rectangle 54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628800"/>
            <a:ext cx="1224136" cy="745958"/>
          </a:xfrm>
          <a:prstGeom prst="rect">
            <a:avLst/>
          </a:prstGeom>
          <a:noFill/>
        </p:spPr>
      </p:pic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2564904"/>
            <a:ext cx="1514014" cy="720080"/>
          </a:xfrm>
          <a:prstGeom prst="rect">
            <a:avLst/>
          </a:prstGeom>
          <a:noFill/>
        </p:spPr>
      </p:pic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042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2" y="2564904"/>
            <a:ext cx="1421696" cy="720080"/>
          </a:xfrm>
          <a:prstGeom prst="rect">
            <a:avLst/>
          </a:prstGeom>
          <a:noFill/>
        </p:spPr>
      </p:pic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0425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789040"/>
            <a:ext cx="2448272" cy="648072"/>
          </a:xfrm>
          <a:prstGeom prst="rect">
            <a:avLst/>
          </a:prstGeom>
          <a:noFill/>
        </p:spPr>
      </p:pic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0428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3717032"/>
            <a:ext cx="2556284" cy="648072"/>
          </a:xfrm>
          <a:prstGeom prst="rect">
            <a:avLst/>
          </a:prstGeom>
          <a:noFill/>
        </p:spPr>
      </p:pic>
      <p:sp>
        <p:nvSpPr>
          <p:cNvPr id="6043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60430" name="Picture 1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5229200"/>
            <a:ext cx="2463432" cy="720080"/>
          </a:xfrm>
          <a:prstGeom prst="rect">
            <a:avLst/>
          </a:prstGeom>
          <a:noFill/>
        </p:spPr>
      </p:pic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4575" algn="l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062" t="46771" r="38366" b="26182"/>
          <a:stretch>
            <a:fillRect/>
          </a:stretch>
        </p:blipFill>
        <p:spPr bwMode="auto">
          <a:xfrm>
            <a:off x="179511" y="548680"/>
            <a:ext cx="894161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539552" y="472514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As quatro versões do estatístico F chegam na mesma conclusão. Dado que o nível critico (</a:t>
            </a:r>
            <a:r>
              <a:rPr lang="pt-BR" dirty="0" err="1" smtClean="0"/>
              <a:t>Sig</a:t>
            </a:r>
            <a:r>
              <a:rPr lang="pt-BR" dirty="0" smtClean="0"/>
              <a:t>.) é menor que 0,05, podemos rejeitar a hipótese de igualdade das médias e concluir que a temperatura dos cães não é a mesma nos 3 diferentes doses. 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444208" y="332656"/>
            <a:ext cx="244827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err="1" smtClean="0"/>
              <a:t>Greenhouse-Geisser</a:t>
            </a:r>
            <a:endParaRPr lang="pt-BR" b="1" dirty="0" smtClean="0"/>
          </a:p>
          <a:p>
            <a:pPr algn="ctr"/>
            <a:r>
              <a:rPr lang="pt-BR" b="1" dirty="0" smtClean="0"/>
              <a:t>0,534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Post</a:t>
            </a:r>
            <a:r>
              <a:rPr lang="pt-BR" dirty="0" smtClean="0"/>
              <a:t> </a:t>
            </a:r>
            <a:r>
              <a:rPr lang="pt-BR" dirty="0" err="1" smtClean="0"/>
              <a:t>hoc</a:t>
            </a:r>
            <a:endParaRPr lang="pt-BR" dirty="0"/>
          </a:p>
        </p:txBody>
      </p:sp>
      <p:pic>
        <p:nvPicPr>
          <p:cNvPr id="307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626" t="41998" r="41051" b="27773"/>
          <a:stretch>
            <a:fillRect/>
          </a:stretch>
        </p:blipFill>
        <p:spPr bwMode="auto">
          <a:xfrm>
            <a:off x="323528" y="1268760"/>
            <a:ext cx="7958779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5928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 final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media de temperatura dos cães se vê afetada pela doses do medicamento administrado, F(1.068, 5.453) = 46.651, p&lt;0,05.</a:t>
            </a:r>
          </a:p>
          <a:p>
            <a:pPr algn="just"/>
            <a:r>
              <a:rPr lang="pt-BR" dirty="0" smtClean="0"/>
              <a:t>Resultado final se reporta desde uma aproximação uni-variada com um ajuste de  </a:t>
            </a:r>
            <a:r>
              <a:rPr lang="pt-BR" dirty="0" err="1" smtClean="0"/>
              <a:t>Greenhouse-Geisser</a:t>
            </a:r>
            <a:r>
              <a:rPr lang="pt-BR" dirty="0" smtClean="0"/>
              <a:t> (0.534).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 final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Nas comparações por pares, não existe diferença estatisticamente significativa na media de temperatura dos cães com uma dose de 30mg e 45mg (p&lt;0,05); Entretanto, existe diferença entre a temperatura dos cães com uma doses de 30mg e 60mg (p&lt;0,05) e entre 45mg e 60mg (p&lt;0,05).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>
            <a:noAutofit/>
          </a:bodyPr>
          <a:lstStyle/>
          <a:p>
            <a:r>
              <a:rPr lang="pt-BR" sz="5400" dirty="0" smtClean="0"/>
              <a:t>E se nossos dados não cumprem as premissas ou não são adequados para a ANOVA de medida repetidas?</a:t>
            </a:r>
            <a:endParaRPr lang="pt-BR" sz="5400" dirty="0"/>
          </a:p>
        </p:txBody>
      </p:sp>
    </p:spTree>
    <p:extLst>
      <p:ext uri="{BB962C8B-B14F-4D97-AF65-F5344CB8AC3E}">
        <p14:creationId xmlns="" xmlns:p14="http://schemas.microsoft.com/office/powerpoint/2010/main" val="5154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000" dirty="0" smtClean="0"/>
              <a:t>Friedman</a:t>
            </a:r>
            <a:endParaRPr lang="pt-BR" sz="6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1"/>
            <a:ext cx="8229600" cy="1080120"/>
          </a:xfrm>
        </p:spPr>
        <p:txBody>
          <a:bodyPr/>
          <a:lstStyle/>
          <a:p>
            <a:r>
              <a:rPr lang="pt-BR" dirty="0" smtClean="0"/>
              <a:t>Para que serve?</a:t>
            </a:r>
            <a:endParaRPr lang="pt-BR" dirty="0"/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86617" y="2276872"/>
            <a:ext cx="8229600" cy="269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dirty="0" smtClean="0"/>
          </a:p>
          <a:p>
            <a:pPr>
              <a:buFont typeface="Arial" pitchFamily="34" charset="0"/>
              <a:buNone/>
            </a:pPr>
            <a:r>
              <a:rPr lang="pt-BR" dirty="0" smtClean="0"/>
              <a:t>	Serve para testar a hipótese de que existe diferença entre mais de dois tratamentos, com base em uma amostra de grupos dependentes.</a:t>
            </a:r>
          </a:p>
          <a:p>
            <a:pPr>
              <a:buFont typeface="Arial" pitchFamily="34" charset="0"/>
              <a:buNone/>
            </a:pPr>
            <a:endParaRPr lang="pt-BR" dirty="0" smtClean="0"/>
          </a:p>
          <a:p>
            <a:pPr>
              <a:buFont typeface="Arial" pitchFamily="34" charset="0"/>
              <a:buNone/>
            </a:pPr>
            <a:endParaRPr lang="pt-BR" dirty="0" smtClean="0"/>
          </a:p>
          <a:p>
            <a:pPr>
              <a:buFont typeface="Arial" pitchFamily="34" charset="0"/>
              <a:buNone/>
            </a:pPr>
            <a:endParaRPr lang="pt-BR" dirty="0" smtClean="0"/>
          </a:p>
          <a:p>
            <a:pPr>
              <a:buFont typeface="Arial" pitchFamily="34" charset="0"/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Friedman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Para que serve?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r>
              <a:rPr lang="pt-BR" dirty="0" smtClean="0"/>
              <a:t>	Serve para testar a hipótese de que existe diferença entre mais de dois tratamentos, com base em uma amostra de grupos dependentes.</a:t>
            </a:r>
          </a:p>
          <a:p>
            <a:pPr>
              <a:buNone/>
            </a:pPr>
            <a:endParaRPr lang="pt-BR" dirty="0"/>
          </a:p>
          <a:p>
            <a:pPr>
              <a:buNone/>
            </a:pPr>
            <a:r>
              <a:rPr lang="pt-BR" dirty="0" smtClean="0"/>
              <a:t>	O teste pressupõe que a variável em análise seja medida em escala ordinal ou numérica.</a:t>
            </a:r>
            <a:endParaRPr lang="pt-BR" dirty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tx2">
                    <a:satMod val="130000"/>
                  </a:schemeClr>
                </a:solidFill>
              </a:rPr>
              <a:t>Comparando k amostras (k&gt;2) dependentes</a:t>
            </a:r>
            <a:endParaRPr lang="pt-BR" sz="3200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179512" y="1124744"/>
          <a:ext cx="8813726" cy="5472608"/>
        </p:xfrm>
        <a:graphic>
          <a:graphicData uri="http://schemas.openxmlformats.org/presentationml/2006/ole">
            <p:oleObj spid="_x0000_s1026" name="Visio" r:id="rId3" imgW="8363102" imgH="5193487" progId="">
              <p:embed/>
            </p:oleObj>
          </a:graphicData>
        </a:graphic>
      </p:graphicFrame>
      <p:sp>
        <p:nvSpPr>
          <p:cNvPr id="5" name="Retângulo 4"/>
          <p:cNvSpPr/>
          <p:nvPr/>
        </p:nvSpPr>
        <p:spPr>
          <a:xfrm>
            <a:off x="107504" y="2636912"/>
            <a:ext cx="100811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028384" y="3429000"/>
            <a:ext cx="1008112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048672"/>
          </a:xfrm>
        </p:spPr>
        <p:txBody>
          <a:bodyPr>
            <a:normAutofit/>
          </a:bodyPr>
          <a:lstStyle/>
          <a:p>
            <a:r>
              <a:rPr lang="pt-BR" b="1" dirty="0" smtClean="0"/>
              <a:t>Quais dos seguintes estudos seriam adequadas para o analise de Friedman</a:t>
            </a:r>
          </a:p>
          <a:p>
            <a:pPr marL="0" indent="0">
              <a:buNone/>
            </a:pPr>
            <a:r>
              <a:rPr lang="pt-BR" dirty="0" smtClean="0"/>
              <a:t>Estudos</a:t>
            </a:r>
            <a:r>
              <a:rPr lang="es-CO" dirty="0" smtClean="0"/>
              <a:t> que:</a:t>
            </a:r>
            <a:endParaRPr lang="pt-BR" dirty="0" smtClean="0"/>
          </a:p>
          <a:p>
            <a:pPr lvl="1"/>
            <a:r>
              <a:rPr lang="pt-BR" dirty="0" smtClean="0"/>
              <a:t>A) avaliaram a glicemia (mg/dl) de um grupo de cães antes e depois de um tratamento.</a:t>
            </a:r>
          </a:p>
          <a:p>
            <a:pPr marL="457200" lvl="1" indent="0">
              <a:buNone/>
            </a:pPr>
            <a:endParaRPr lang="pt-BR" dirty="0" smtClean="0"/>
          </a:p>
          <a:p>
            <a:pPr lvl="1"/>
            <a:r>
              <a:rPr lang="pt-BR" dirty="0" smtClean="0"/>
              <a:t>B) avaliaram o comportamento (tranquilo e exaltado) de três diferentes grupos de cães (abaixo do peso, peso normal e acima do peso). </a:t>
            </a:r>
          </a:p>
          <a:p>
            <a:pPr marL="457200" lvl="1" indent="0">
              <a:buNone/>
            </a:pPr>
            <a:endParaRPr lang="pt-BR" dirty="0" smtClean="0"/>
          </a:p>
          <a:p>
            <a:pPr lvl="1"/>
            <a:r>
              <a:rPr lang="pt-BR" dirty="0" smtClean="0"/>
              <a:t>C) avaliaram </a:t>
            </a:r>
            <a:r>
              <a:rPr lang="pt-BR" dirty="0"/>
              <a:t>a glicemia (mg/dl) </a:t>
            </a:r>
            <a:r>
              <a:rPr lang="pt-BR" dirty="0" smtClean="0"/>
              <a:t>de um grupo de cães antes, durante e depois de um tratamento.</a:t>
            </a:r>
          </a:p>
        </p:txBody>
      </p:sp>
      <p:sp>
        <p:nvSpPr>
          <p:cNvPr id="5" name="Retângulo 4"/>
          <p:cNvSpPr/>
          <p:nvPr/>
        </p:nvSpPr>
        <p:spPr>
          <a:xfrm>
            <a:off x="611560" y="5229200"/>
            <a:ext cx="8280920" cy="10801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Autofit/>
          </a:bodyPr>
          <a:lstStyle/>
          <a:p>
            <a:r>
              <a:rPr lang="pt-BR" sz="8800" dirty="0" smtClean="0"/>
              <a:t>Como se faz?</a:t>
            </a:r>
            <a:endParaRPr lang="pt-BR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 smtClean="0"/>
              <a:t>Para verificar a aprendizagem de seus alunos, um professor de radiologia fez uma perfuração na mandíbula de um crânio canino usando uma broca nº10. Depois radiografou a mandíbula usando técnica digital. Pediu, então, aos seus alunos (8 alunos) que examinassem a radiografia e dissessem se: </a:t>
            </a:r>
          </a:p>
          <a:p>
            <a:pPr lvl="1" algn="just">
              <a:buNone/>
            </a:pPr>
            <a:r>
              <a:rPr lang="pt-BR" dirty="0" smtClean="0"/>
              <a:t>a) não havia lesão</a:t>
            </a:r>
          </a:p>
          <a:p>
            <a:pPr lvl="1" algn="just">
              <a:buNone/>
            </a:pPr>
            <a:r>
              <a:rPr lang="pt-BR" dirty="0" smtClean="0"/>
              <a:t>b) provavelmente não havia lesão</a:t>
            </a:r>
          </a:p>
          <a:p>
            <a:pPr lvl="1" algn="just">
              <a:buNone/>
            </a:pPr>
            <a:r>
              <a:rPr lang="pt-BR" dirty="0" smtClean="0"/>
              <a:t>c) provavelmente havia lesão</a:t>
            </a:r>
          </a:p>
          <a:p>
            <a:pPr lvl="1" algn="just">
              <a:buNone/>
            </a:pPr>
            <a:r>
              <a:rPr lang="pt-BR" dirty="0" smtClean="0"/>
              <a:t>d) havia lesão.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son Onell\Desktop\descar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6377028" cy="3888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Resultado de imagen para taladro com bro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989">
            <a:off x="6063223" y="4074096"/>
            <a:ext cx="2705865" cy="20327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117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t-BR" dirty="0" smtClean="0"/>
              <a:t>Os alunos não sabiam, mas era sempre a mesma radiografia e, evidentemente, deveria ser registrada uma lesão. Os alunos examinaram a radiografia antes, durante e depois do curso e fizeram suas observações.</a:t>
            </a:r>
          </a:p>
          <a:p>
            <a:pPr algn="just"/>
            <a:r>
              <a:rPr lang="pt-BR" dirty="0" smtClean="0"/>
              <a:t> Para análise, o professor conferiu valores 0, 1, 2 ou 3, de acordo com os critérios: 0: lesão ausente; 1:lesão provavelmente ausente; 2: lesão provavelmente presente; 3: lesão presente.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30446" y="548680"/>
          <a:ext cx="348151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568"/>
                <a:gridCol w="762508"/>
                <a:gridCol w="987996"/>
                <a:gridCol w="87344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Aluno</a:t>
                      </a:r>
                      <a:endParaRPr lang="pt-B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Período do curso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Antes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Durante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Depois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Indiv</a:t>
                      </a:r>
                      <a:r>
                        <a:rPr lang="pt-BR" dirty="0" smtClean="0"/>
                        <a:t> </a:t>
                      </a:r>
                      <a:r>
                        <a:rPr lang="pt-BR" baseline="0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4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5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6</a:t>
                      </a:r>
                      <a:endParaRPr lang="pt-BR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1115616" y="4725144"/>
            <a:ext cx="684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0: lesão ausente;</a:t>
            </a:r>
          </a:p>
          <a:p>
            <a:r>
              <a:rPr lang="pt-BR" sz="2800" dirty="0" smtClean="0"/>
              <a:t>1:lesão provavelmente ausente;</a:t>
            </a:r>
          </a:p>
          <a:p>
            <a:r>
              <a:rPr lang="pt-BR" sz="2800" dirty="0" smtClean="0"/>
              <a:t>2: lesão provavelmente presente;</a:t>
            </a:r>
          </a:p>
          <a:p>
            <a:r>
              <a:rPr lang="pt-BR" sz="2800" dirty="0" smtClean="0"/>
              <a:t>3: lesão presente. </a:t>
            </a:r>
            <a:endParaRPr lang="pt-BR" sz="2800" dirty="0"/>
          </a:p>
        </p:txBody>
      </p:sp>
      <p:sp>
        <p:nvSpPr>
          <p:cNvPr id="11" name="Retângulo 10"/>
          <p:cNvSpPr/>
          <p:nvPr/>
        </p:nvSpPr>
        <p:spPr>
          <a:xfrm>
            <a:off x="4932040" y="908720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3 tempos</a:t>
            </a:r>
            <a:endParaRPr lang="pt-BR" sz="2800" dirty="0"/>
          </a:p>
        </p:txBody>
      </p:sp>
      <p:pic>
        <p:nvPicPr>
          <p:cNvPr id="30721" name="Picture 1" descr="E:\VPS126-2016\friedman_pl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340768"/>
            <a:ext cx="3385835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t-BR" dirty="0" smtClean="0"/>
              <a:t>Hipótese e o valor de significância alfa.</a:t>
            </a:r>
          </a:p>
          <a:p>
            <a:pPr marL="914400" lvl="1" indent="-514350"/>
            <a:r>
              <a:rPr lang="pt-BR" dirty="0" smtClean="0"/>
              <a:t>H0: As notas dadas pelos alunos em períodos distintos têm idêntica distribuição.</a:t>
            </a:r>
          </a:p>
          <a:p>
            <a:pPr marL="914400" lvl="1" indent="-514350"/>
            <a:r>
              <a:rPr lang="pt-BR" dirty="0" smtClean="0"/>
              <a:t>H1: As notas dadas pelos alunos em períodos distintos não têm idêntica distribuição.</a:t>
            </a:r>
          </a:p>
          <a:p>
            <a:pPr marL="914400" lvl="1" indent="-514350"/>
            <a:r>
              <a:rPr lang="pt-BR" dirty="0" smtClean="0"/>
              <a:t>Alfa = 0,05</a:t>
            </a:r>
          </a:p>
          <a:p>
            <a:pPr marL="914400" lvl="1" indent="-514350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Para a prova de Friedman, os dados se dispõem em uma tabela de dupla entrada com N linhas e k colunas.</a:t>
            </a:r>
          </a:p>
          <a:p>
            <a:endParaRPr lang="pt-BR" dirty="0" smtClean="0"/>
          </a:p>
          <a:p>
            <a:r>
              <a:rPr lang="pt-BR" dirty="0" smtClean="0"/>
              <a:t>N =  linhas = indivíduos/conjuntos</a:t>
            </a:r>
          </a:p>
          <a:p>
            <a:r>
              <a:rPr lang="pt-BR" dirty="0" smtClean="0"/>
              <a:t>K = colunas = condições/tratamentos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30446" y="548680"/>
          <a:ext cx="348151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568"/>
                <a:gridCol w="762508"/>
                <a:gridCol w="987996"/>
                <a:gridCol w="87344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Aluno</a:t>
                      </a:r>
                      <a:endParaRPr lang="pt-B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Período do curso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Antes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Durante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Depois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Indiv</a:t>
                      </a:r>
                      <a:r>
                        <a:rPr lang="pt-BR" dirty="0" smtClean="0"/>
                        <a:t> </a:t>
                      </a:r>
                      <a:r>
                        <a:rPr lang="pt-BR" baseline="0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4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5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6</a:t>
                      </a:r>
                      <a:endParaRPr lang="pt-BR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1115616" y="4725144"/>
            <a:ext cx="684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0: lesão ausente;</a:t>
            </a:r>
          </a:p>
          <a:p>
            <a:r>
              <a:rPr lang="pt-BR" sz="2800" dirty="0" smtClean="0"/>
              <a:t>1:lesão provavelmente ausente;</a:t>
            </a:r>
          </a:p>
          <a:p>
            <a:r>
              <a:rPr lang="pt-BR" sz="2800" dirty="0" smtClean="0"/>
              <a:t>2: lesão provavelmente presente;</a:t>
            </a:r>
          </a:p>
          <a:p>
            <a:r>
              <a:rPr lang="pt-BR" sz="2800" dirty="0" smtClean="0"/>
              <a:t>3: lesão presente. </a:t>
            </a:r>
            <a:endParaRPr lang="pt-BR" sz="2800" dirty="0"/>
          </a:p>
        </p:txBody>
      </p:sp>
      <p:sp>
        <p:nvSpPr>
          <p:cNvPr id="11" name="Retângulo 10"/>
          <p:cNvSpPr/>
          <p:nvPr/>
        </p:nvSpPr>
        <p:spPr>
          <a:xfrm>
            <a:off x="4932040" y="908720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3 tempos</a:t>
            </a:r>
            <a:endParaRPr lang="pt-BR" sz="2800" dirty="0"/>
          </a:p>
        </p:txBody>
      </p:sp>
    </p:spTree>
    <p:extLst>
      <p:ext uri="{BB962C8B-B14F-4D97-AF65-F5344CB8AC3E}">
        <p14:creationId xmlns="" xmlns:p14="http://schemas.microsoft.com/office/powerpoint/2010/main" val="357341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t-BR" dirty="0" smtClean="0"/>
              <a:t>2. Atribuição dos postos: </a:t>
            </a:r>
          </a:p>
          <a:p>
            <a:pPr lvl="1"/>
            <a:r>
              <a:rPr lang="pt-BR" dirty="0" smtClean="0"/>
              <a:t>Temos que trabalhar por bloco (por linha)</a:t>
            </a:r>
          </a:p>
          <a:p>
            <a:pPr lvl="1"/>
            <a:r>
              <a:rPr lang="pt-BR" dirty="0" smtClean="0"/>
              <a:t>O valor mínimo e máximo dos postos depende do numero de tempos que vamos a trabalhar.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Temos 3 tempos. Por tanto, os postos em cada linha, vão de 1 (o dado de menor valor) a 3 (o dado de maior valor)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899592" y="3356992"/>
          <a:ext cx="348151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568"/>
                <a:gridCol w="762508"/>
                <a:gridCol w="987996"/>
                <a:gridCol w="87344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Aluno</a:t>
                      </a:r>
                      <a:endParaRPr lang="pt-B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Período do curso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Antes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Durante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Depois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Indiv</a:t>
                      </a:r>
                      <a:r>
                        <a:rPr lang="pt-BR" dirty="0" smtClean="0"/>
                        <a:t> </a:t>
                      </a:r>
                      <a:r>
                        <a:rPr lang="pt-BR" baseline="0" dirty="0" smtClean="0"/>
                        <a:t>y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9875102"/>
              </p:ext>
            </p:extLst>
          </p:nvPr>
        </p:nvGraphicFramePr>
        <p:xfrm>
          <a:off x="4716016" y="3356992"/>
          <a:ext cx="348151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568"/>
                <a:gridCol w="762508"/>
                <a:gridCol w="987996"/>
                <a:gridCol w="87344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Aluno</a:t>
                      </a:r>
                      <a:endParaRPr lang="pt-B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Postos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Antes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Durante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Depois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x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Indiv</a:t>
                      </a:r>
                      <a:r>
                        <a:rPr lang="pt-BR" dirty="0" smtClean="0"/>
                        <a:t> </a:t>
                      </a:r>
                      <a:r>
                        <a:rPr lang="pt-BR" baseline="0" dirty="0" smtClean="0"/>
                        <a:t>y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6000" dirty="0"/>
              <a:t>Anova para medidas repetidas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648071"/>
          </a:xfrm>
        </p:spPr>
        <p:txBody>
          <a:bodyPr/>
          <a:lstStyle/>
          <a:p>
            <a:r>
              <a:rPr lang="pt-BR" b="1" dirty="0" smtClean="0"/>
              <a:t>Para que serve?</a:t>
            </a:r>
            <a:endParaRPr lang="pt-BR" b="1" dirty="0"/>
          </a:p>
          <a:p>
            <a:pPr>
              <a:buNone/>
            </a:pPr>
            <a:endParaRPr lang="pt-BR" dirty="0"/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486617" y="2780928"/>
            <a:ext cx="82296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pt-BR" dirty="0" smtClean="0"/>
              <a:t>	</a:t>
            </a:r>
            <a:r>
              <a:rPr lang="pt-BR" sz="3000" dirty="0" smtClean="0"/>
              <a:t>Serve </a:t>
            </a:r>
            <a:r>
              <a:rPr lang="pt-BR" sz="3000" dirty="0"/>
              <a:t>para </a:t>
            </a:r>
            <a:r>
              <a:rPr lang="pt-BR" sz="3000" dirty="0" smtClean="0"/>
              <a:t>comparar as medias que se obtém de diferentes medidas (mais de duas) de um único grupo.</a:t>
            </a:r>
          </a:p>
          <a:p>
            <a:pPr>
              <a:buNone/>
            </a:pPr>
            <a:r>
              <a:rPr lang="pt-BR" sz="3000" dirty="0" smtClean="0"/>
              <a:t>		</a:t>
            </a:r>
            <a:endParaRPr lang="pt-BR" dirty="0" smtClean="0"/>
          </a:p>
          <a:p>
            <a:r>
              <a:rPr lang="pt-BR" b="1" dirty="0" smtClean="0"/>
              <a:t>Porque não podemos usar uma ANOVA?</a:t>
            </a:r>
          </a:p>
          <a:p>
            <a:pPr>
              <a:buNone/>
            </a:pPr>
            <a:r>
              <a:rPr lang="pt-BR" sz="3000" dirty="0" smtClean="0"/>
              <a:t>	Porque se viola a hipótese de independência. </a:t>
            </a:r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es-CO" dirty="0"/>
          </a:p>
          <a:p>
            <a:pPr>
              <a:buNone/>
            </a:pPr>
            <a:endParaRPr lang="pt-BR" dirty="0" smtClean="0"/>
          </a:p>
          <a:p>
            <a:pPr>
              <a:buFont typeface="Arial" pitchFamily="34" charset="0"/>
              <a:buNone/>
            </a:pPr>
            <a:endParaRPr lang="pt-BR" dirty="0" smtClean="0"/>
          </a:p>
          <a:p>
            <a:pPr>
              <a:buFont typeface="Arial" pitchFamily="34" charset="0"/>
              <a:buNone/>
            </a:pPr>
            <a:endParaRPr lang="pt-BR" dirty="0" smtClean="0"/>
          </a:p>
          <a:p>
            <a:pPr>
              <a:buFont typeface="Arial" pitchFamily="34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20383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30446" y="548680"/>
          <a:ext cx="348151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568"/>
                <a:gridCol w="762508"/>
                <a:gridCol w="987996"/>
                <a:gridCol w="87344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Aluno</a:t>
                      </a:r>
                      <a:endParaRPr lang="pt-B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Período do curso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Antes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Durante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Depois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Indiv</a:t>
                      </a:r>
                      <a:r>
                        <a:rPr lang="pt-BR" dirty="0" smtClean="0"/>
                        <a:t> </a:t>
                      </a:r>
                      <a:r>
                        <a:rPr lang="pt-BR" baseline="0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4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5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6</a:t>
                      </a:r>
                      <a:endParaRPr lang="pt-BR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1115616" y="4725144"/>
            <a:ext cx="684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0: lesão ausente;</a:t>
            </a:r>
          </a:p>
          <a:p>
            <a:r>
              <a:rPr lang="pt-BR" sz="2800" dirty="0" smtClean="0"/>
              <a:t>1:lesão provavelmente ausente;</a:t>
            </a:r>
          </a:p>
          <a:p>
            <a:r>
              <a:rPr lang="pt-BR" sz="2800" dirty="0" smtClean="0"/>
              <a:t>2: lesão provavelmente presente;</a:t>
            </a:r>
          </a:p>
          <a:p>
            <a:r>
              <a:rPr lang="pt-BR" sz="2800" dirty="0" smtClean="0"/>
              <a:t>3: lesão presente. </a:t>
            </a:r>
            <a:endParaRPr lang="pt-BR" sz="2800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9502266"/>
              </p:ext>
            </p:extLst>
          </p:nvPr>
        </p:nvGraphicFramePr>
        <p:xfrm>
          <a:off x="5194942" y="548680"/>
          <a:ext cx="348151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568"/>
                <a:gridCol w="762508"/>
                <a:gridCol w="987996"/>
                <a:gridCol w="87344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Aluno</a:t>
                      </a:r>
                      <a:endParaRPr lang="pt-B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Postos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Antes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Durante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Depois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Indiv</a:t>
                      </a:r>
                      <a:r>
                        <a:rPr lang="pt-BR" dirty="0" smtClean="0"/>
                        <a:t> </a:t>
                      </a:r>
                      <a:r>
                        <a:rPr lang="pt-BR" baseline="0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4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5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6</a:t>
                      </a:r>
                      <a:endParaRPr lang="pt-BR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6156176" y="1700808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/>
              <a:t>1</a:t>
            </a:r>
            <a:endParaRPr lang="pt-BR" sz="2800" dirty="0"/>
          </a:p>
        </p:txBody>
      </p:sp>
      <p:sp>
        <p:nvSpPr>
          <p:cNvPr id="6" name="Retângulo 5"/>
          <p:cNvSpPr/>
          <p:nvPr/>
        </p:nvSpPr>
        <p:spPr>
          <a:xfrm>
            <a:off x="7020272" y="1700808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/>
              <a:t>2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7956376" y="1700808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/>
              <a:t>3</a:t>
            </a:r>
            <a:endParaRPr lang="pt-BR" sz="2800" dirty="0"/>
          </a:p>
        </p:txBody>
      </p:sp>
      <p:sp>
        <p:nvSpPr>
          <p:cNvPr id="9" name="Retângulo 8"/>
          <p:cNvSpPr/>
          <p:nvPr/>
        </p:nvSpPr>
        <p:spPr>
          <a:xfrm>
            <a:off x="6156176" y="2420888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/>
              <a:t>2</a:t>
            </a:r>
            <a:endParaRPr lang="pt-BR" sz="2800" dirty="0"/>
          </a:p>
        </p:txBody>
      </p:sp>
      <p:sp>
        <p:nvSpPr>
          <p:cNvPr id="11" name="Retângulo 10"/>
          <p:cNvSpPr/>
          <p:nvPr/>
        </p:nvSpPr>
        <p:spPr>
          <a:xfrm>
            <a:off x="7020272" y="2420888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/>
              <a:t>1</a:t>
            </a:r>
            <a:endParaRPr lang="pt-BR" sz="2800" dirty="0"/>
          </a:p>
        </p:txBody>
      </p:sp>
      <p:sp>
        <p:nvSpPr>
          <p:cNvPr id="12" name="Retângulo 11"/>
          <p:cNvSpPr/>
          <p:nvPr/>
        </p:nvSpPr>
        <p:spPr>
          <a:xfrm>
            <a:off x="7956376" y="2420888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/>
              <a:t>3</a:t>
            </a:r>
            <a:endParaRPr lang="pt-BR" sz="2800" dirty="0"/>
          </a:p>
        </p:txBody>
      </p:sp>
      <p:sp>
        <p:nvSpPr>
          <p:cNvPr id="13" name="Retângulo 12"/>
          <p:cNvSpPr/>
          <p:nvPr/>
        </p:nvSpPr>
        <p:spPr>
          <a:xfrm>
            <a:off x="6156176" y="3861048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/>
              <a:t>3</a:t>
            </a:r>
            <a:endParaRPr lang="pt-BR" sz="2800" dirty="0"/>
          </a:p>
        </p:txBody>
      </p:sp>
      <p:sp>
        <p:nvSpPr>
          <p:cNvPr id="14" name="Retângulo 13"/>
          <p:cNvSpPr/>
          <p:nvPr/>
        </p:nvSpPr>
        <p:spPr>
          <a:xfrm>
            <a:off x="7020272" y="3861048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/>
              <a:t>1</a:t>
            </a:r>
            <a:endParaRPr lang="pt-BR" sz="2800" dirty="0"/>
          </a:p>
        </p:txBody>
      </p:sp>
      <p:sp>
        <p:nvSpPr>
          <p:cNvPr id="15" name="Retângulo 14"/>
          <p:cNvSpPr/>
          <p:nvPr/>
        </p:nvSpPr>
        <p:spPr>
          <a:xfrm>
            <a:off x="7956376" y="3861048"/>
            <a:ext cx="57606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dirty="0" smtClean="0"/>
              <a:t>2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730446" y="548680"/>
          <a:ext cx="348151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568"/>
                <a:gridCol w="762508"/>
                <a:gridCol w="987996"/>
                <a:gridCol w="87344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Aluno</a:t>
                      </a:r>
                      <a:endParaRPr lang="pt-B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Período do curso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Antes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Durante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Depois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Indiv</a:t>
                      </a:r>
                      <a:r>
                        <a:rPr lang="pt-BR" dirty="0" smtClean="0"/>
                        <a:t> </a:t>
                      </a:r>
                      <a:r>
                        <a:rPr lang="pt-BR" baseline="0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4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5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6</a:t>
                      </a:r>
                      <a:endParaRPr lang="pt-BR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1115616" y="4725144"/>
            <a:ext cx="68407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/>
              <a:t>0: lesão ausente;</a:t>
            </a:r>
          </a:p>
          <a:p>
            <a:r>
              <a:rPr lang="pt-BR" sz="2800" dirty="0" smtClean="0"/>
              <a:t>1:lesão provavelmente ausente;</a:t>
            </a:r>
          </a:p>
          <a:p>
            <a:r>
              <a:rPr lang="pt-BR" sz="2800" dirty="0" smtClean="0"/>
              <a:t>2: lesão provavelmente presente;</a:t>
            </a:r>
          </a:p>
          <a:p>
            <a:r>
              <a:rPr lang="pt-BR" sz="2800" dirty="0" smtClean="0"/>
              <a:t>3: lesão presente. </a:t>
            </a:r>
            <a:endParaRPr lang="pt-BR" sz="2800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52102154"/>
              </p:ext>
            </p:extLst>
          </p:nvPr>
        </p:nvGraphicFramePr>
        <p:xfrm>
          <a:off x="5194942" y="548680"/>
          <a:ext cx="3481514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568"/>
                <a:gridCol w="762508"/>
                <a:gridCol w="987996"/>
                <a:gridCol w="873442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Aluno</a:t>
                      </a:r>
                      <a:endParaRPr lang="pt-B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Postos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Antes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Durante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Depois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Indiv</a:t>
                      </a:r>
                      <a:r>
                        <a:rPr lang="pt-BR" dirty="0" smtClean="0"/>
                        <a:t> </a:t>
                      </a:r>
                      <a:r>
                        <a:rPr lang="pt-BR" baseline="0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4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5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6</a:t>
                      </a:r>
                      <a:endParaRPr lang="pt-BR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5850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/>
          <a:lstStyle/>
          <a:p>
            <a:r>
              <a:rPr lang="pt-BR" dirty="0" smtClean="0"/>
              <a:t>4.  calcular       :</a:t>
            </a:r>
          </a:p>
          <a:p>
            <a:pPr lvl="1"/>
            <a:r>
              <a:rPr lang="pt-BR" dirty="0" smtClean="0"/>
              <a:t>Conforme a formula</a:t>
            </a:r>
          </a:p>
          <a:p>
            <a:pPr lvl="1"/>
            <a:endParaRPr lang="pt-BR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4644008" y="1556792"/>
          <a:ext cx="352839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568"/>
                <a:gridCol w="762508"/>
                <a:gridCol w="987996"/>
                <a:gridCol w="920320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pt-BR" dirty="0" smtClean="0"/>
                    </a:p>
                    <a:p>
                      <a:pPr algn="ctr"/>
                      <a:r>
                        <a:rPr lang="pt-BR" dirty="0" smtClean="0"/>
                        <a:t>Aluno</a:t>
                      </a:r>
                      <a:endParaRPr lang="pt-B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Postos</a:t>
                      </a:r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Antes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Durante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Depois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Indiv</a:t>
                      </a:r>
                      <a:r>
                        <a:rPr lang="pt-BR" dirty="0" smtClean="0"/>
                        <a:t> </a:t>
                      </a:r>
                      <a:r>
                        <a:rPr lang="pt-BR" baseline="0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4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5</a:t>
                      </a:r>
                      <a:endParaRPr lang="pt-B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6</a:t>
                      </a:r>
                      <a:endParaRPr lang="pt-BR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err="1" smtClean="0"/>
                        <a:t>Indiv</a:t>
                      </a:r>
                      <a:r>
                        <a:rPr lang="pt-BR" baseline="0" dirty="0" smtClean="0"/>
                        <a:t>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429000"/>
            <a:ext cx="3867150" cy="40005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293096"/>
            <a:ext cx="3800475" cy="40005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941168"/>
            <a:ext cx="2686050" cy="342900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1700808"/>
            <a:ext cx="360040" cy="42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Como o valor calculado de  x² de Friedman é maior do que 5,99 (valor critico da tabela de valores de x², com dois graus de liberdade e ao nível de 5% de significância). O professor afirma que houve mudança no grau de conhecimento de seus alunos.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259632" y="260648"/>
          <a:ext cx="3312368" cy="62992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64096"/>
                <a:gridCol w="1224136"/>
                <a:gridCol w="1224136"/>
              </a:tblGrid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/>
                        <a:t>bloco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tratamento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/>
                        <a:t>observação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indv 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/>
                        <a:t>antes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/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indv 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antes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/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indv 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antes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/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indv 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antes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/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indv 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antes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/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indv 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antes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/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indv 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antes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/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indv 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antes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/>
                        <a:t>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indv 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durante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/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indv 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durante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/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indv 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durante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/>
                        <a:t>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indv 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durante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/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indv 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durante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/>
                        <a:t>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indv 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durante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/>
                        <a:t>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indv 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durante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/>
                        <a:t>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indv 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durante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/>
                        <a:t>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indv 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depois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/>
                        <a:t>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indv 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depois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/>
                        <a:t>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indv 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depois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/>
                        <a:t>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indv 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depois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/>
                        <a:t>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indv 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depois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/>
                        <a:t>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indv 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depois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/>
                        <a:t>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indv 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depois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/>
                        <a:t>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</a:tr>
              <a:tr h="16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indv 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/>
                        <a:t>depois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/>
                        <a:t>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128" marR="8128" marT="8128" marB="0" anchor="b"/>
                </a:tc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5148064" y="260648"/>
          <a:ext cx="2963101" cy="282892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701675"/>
                <a:gridCol w="609600"/>
                <a:gridCol w="889826"/>
                <a:gridCol w="7620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/>
                        <a:t>bloco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/>
                        <a:t>antes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/>
                        <a:t>durante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/>
                        <a:t>depois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/>
                        <a:t>indv 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/>
                        <a:t>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/>
                        <a:t>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/>
                        <a:t>3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/>
                        <a:t>indv 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/>
                        <a:t>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/>
                        <a:t>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/>
                        <a:t>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/>
                        <a:t>indv 3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/>
                        <a:t>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/>
                        <a:t>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/>
                        <a:t>3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/>
                        <a:t>indv 4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/>
                        <a:t>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/>
                        <a:t>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/>
                        <a:t>3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/>
                        <a:t>indv 5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/>
                        <a:t>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/>
                        <a:t>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/>
                        <a:t>3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/>
                        <a:t>indv 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/>
                        <a:t>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/>
                        <a:t>3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/>
                        <a:t>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/>
                        <a:t>indv 7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/>
                        <a:t>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/>
                        <a:t>1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/>
                        <a:t>3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/>
                        <a:t>indv 8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/>
                        <a:t>3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/>
                        <a:t>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u="none" strike="noStrike" dirty="0"/>
                        <a:t>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Saída do </a:t>
            </a:r>
            <a:r>
              <a:rPr lang="pt-BR" dirty="0" err="1" smtClean="0"/>
              <a:t>Minitab</a:t>
            </a:r>
            <a:endParaRPr lang="pt-BR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57" t="24497" r="71478" b="58002"/>
          <a:stretch>
            <a:fillRect/>
          </a:stretch>
        </p:blipFill>
        <p:spPr bwMode="auto">
          <a:xfrm>
            <a:off x="611560" y="1700808"/>
            <a:ext cx="792039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Saída do SPSS</a:t>
            </a:r>
            <a:endParaRPr lang="pt-BR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28743" t="30800" r="36607" b="25801"/>
          <a:stretch>
            <a:fillRect/>
          </a:stretch>
        </p:blipFill>
        <p:spPr bwMode="auto">
          <a:xfrm>
            <a:off x="1403648" y="1700808"/>
            <a:ext cx="633670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Saída do </a:t>
            </a:r>
            <a:r>
              <a:rPr lang="pt-BR" dirty="0" err="1" smtClean="0"/>
              <a:t>Rcmdr</a:t>
            </a:r>
            <a:endParaRPr lang="pt-BR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503" t="59499" r="68794" b="26182"/>
          <a:stretch>
            <a:fillRect/>
          </a:stretch>
        </p:blipFill>
        <p:spPr bwMode="auto">
          <a:xfrm>
            <a:off x="683568" y="2708920"/>
            <a:ext cx="741682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Pergunta?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teste de Friedman seria um método alternativo para:</a:t>
            </a:r>
          </a:p>
          <a:p>
            <a:pPr lvl="1"/>
            <a:r>
              <a:rPr lang="pt-BR" dirty="0" smtClean="0"/>
              <a:t>A) </a:t>
            </a:r>
            <a:r>
              <a:rPr lang="pt-BR" dirty="0" err="1" smtClean="0"/>
              <a:t>Wilcoxon</a:t>
            </a:r>
            <a:r>
              <a:rPr lang="pt-BR" dirty="0" smtClean="0"/>
              <a:t> </a:t>
            </a:r>
          </a:p>
          <a:p>
            <a:pPr lvl="1"/>
            <a:r>
              <a:rPr lang="pt-BR" dirty="0" smtClean="0"/>
              <a:t>B) ANOVA</a:t>
            </a:r>
          </a:p>
          <a:p>
            <a:pPr lvl="1"/>
            <a:r>
              <a:rPr lang="pt-BR" dirty="0" smtClean="0"/>
              <a:t>C) ANOVA para medidas repetidas</a:t>
            </a:r>
          </a:p>
          <a:p>
            <a:pPr lvl="1"/>
            <a:r>
              <a:rPr lang="pt-BR" dirty="0" smtClean="0"/>
              <a:t>D) </a:t>
            </a:r>
            <a:r>
              <a:rPr lang="pt-BR" dirty="0" err="1" smtClean="0"/>
              <a:t>Kruskall</a:t>
            </a:r>
            <a:r>
              <a:rPr lang="pt-BR" dirty="0" smtClean="0"/>
              <a:t> </a:t>
            </a:r>
            <a:r>
              <a:rPr lang="pt-BR" dirty="0" err="1" smtClean="0"/>
              <a:t>wallis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187624" y="3645024"/>
            <a:ext cx="5112568" cy="5400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Post hoc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3600" dirty="0" smtClean="0"/>
              <a:t>Não existe uma técnica estatística não paramétrica exata para comparações de grupos dois a dois, mas nesses casos, é  utilizado o teste de </a:t>
            </a:r>
            <a:r>
              <a:rPr lang="pt-BR" sz="3600" b="1" dirty="0" err="1" smtClean="0"/>
              <a:t>Wilcoxon</a:t>
            </a:r>
            <a:r>
              <a:rPr lang="pt-BR" sz="3600" b="1" dirty="0" smtClean="0"/>
              <a:t> pareado</a:t>
            </a:r>
            <a:r>
              <a:rPr lang="pt-BR" sz="3600" dirty="0" smtClean="0"/>
              <a:t> ajustado com o método de </a:t>
            </a:r>
            <a:r>
              <a:rPr lang="pt-BR" sz="3600" b="1" dirty="0" err="1" smtClean="0"/>
              <a:t>Bonferroni</a:t>
            </a:r>
            <a:r>
              <a:rPr lang="pt-BR" sz="3600" dirty="0" smtClean="0"/>
              <a:t> ou o teste de </a:t>
            </a:r>
            <a:r>
              <a:rPr lang="pt-BR" sz="3600" b="1" dirty="0" err="1" smtClean="0"/>
              <a:t>Dunn</a:t>
            </a:r>
            <a:r>
              <a:rPr lang="pt-BR" sz="3600" dirty="0" smtClean="0"/>
              <a:t>.</a:t>
            </a:r>
            <a:endParaRPr lang="pt-BR" sz="3600" dirty="0"/>
          </a:p>
        </p:txBody>
      </p:sp>
    </p:spTree>
    <p:extLst>
      <p:ext uri="{BB962C8B-B14F-4D97-AF65-F5344CB8AC3E}">
        <p14:creationId xmlns="" xmlns:p14="http://schemas.microsoft.com/office/powerpoint/2010/main" val="68859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60648"/>
            <a:ext cx="8784976" cy="6336704"/>
          </a:xfrm>
        </p:spPr>
        <p:txBody>
          <a:bodyPr>
            <a:normAutofit/>
          </a:bodyPr>
          <a:lstStyle/>
          <a:p>
            <a:r>
              <a:rPr lang="pt-BR" b="1" dirty="0" smtClean="0"/>
              <a:t>Qual dos seguintes é um exemplo de amostras dependentes:</a:t>
            </a:r>
          </a:p>
          <a:p>
            <a:pPr marL="0" indent="0">
              <a:buNone/>
            </a:pPr>
            <a:endParaRPr lang="pt-BR" dirty="0" smtClean="0"/>
          </a:p>
          <a:p>
            <a:pPr lvl="1"/>
            <a:r>
              <a:rPr lang="pt-BR" b="1" dirty="0" smtClean="0"/>
              <a:t>A)</a:t>
            </a:r>
            <a:r>
              <a:rPr lang="pt-BR" dirty="0" smtClean="0"/>
              <a:t> </a:t>
            </a:r>
            <a:r>
              <a:rPr lang="pt-BR" dirty="0"/>
              <a:t>Administrar um medicamento ativo a um grupo de </a:t>
            </a:r>
            <a:r>
              <a:rPr lang="pt-BR" dirty="0" smtClean="0"/>
              <a:t>animais </a:t>
            </a:r>
            <a:r>
              <a:rPr lang="pt-BR" dirty="0"/>
              <a:t>e um placebo inativo a um segundo grupo e comparar as pressões arteriais entre os grupos</a:t>
            </a:r>
            <a:r>
              <a:rPr lang="pt-BR" dirty="0" smtClean="0"/>
              <a:t>.</a:t>
            </a:r>
          </a:p>
          <a:p>
            <a:pPr lvl="1"/>
            <a:endParaRPr lang="pt-BR" dirty="0" smtClean="0"/>
          </a:p>
          <a:p>
            <a:pPr lvl="1"/>
            <a:r>
              <a:rPr lang="pt-BR" b="1" dirty="0" smtClean="0"/>
              <a:t>B)</a:t>
            </a:r>
            <a:r>
              <a:rPr lang="pt-BR" dirty="0" smtClean="0"/>
              <a:t> </a:t>
            </a:r>
            <a:r>
              <a:rPr lang="pt-BR" dirty="0"/>
              <a:t>Amostrar a pressão arterial </a:t>
            </a:r>
            <a:r>
              <a:rPr lang="pt-BR" dirty="0" smtClean="0"/>
              <a:t>dos mesmos animais </a:t>
            </a:r>
            <a:r>
              <a:rPr lang="pt-BR" dirty="0"/>
              <a:t>antes e depois de receber uma </a:t>
            </a:r>
            <a:r>
              <a:rPr lang="pt-BR" dirty="0" smtClean="0"/>
              <a:t>dose do medicamento.</a:t>
            </a:r>
          </a:p>
          <a:p>
            <a:pPr marL="457200" lvl="1" indent="0">
              <a:buNone/>
            </a:pPr>
            <a:endParaRPr lang="pt-BR" b="1" dirty="0" smtClean="0"/>
          </a:p>
        </p:txBody>
      </p:sp>
      <p:sp>
        <p:nvSpPr>
          <p:cNvPr id="5" name="Retângulo 4"/>
          <p:cNvSpPr/>
          <p:nvPr/>
        </p:nvSpPr>
        <p:spPr>
          <a:xfrm>
            <a:off x="611560" y="3429000"/>
            <a:ext cx="8352928" cy="16561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Post</a:t>
            </a:r>
            <a:r>
              <a:rPr lang="pt-BR" dirty="0" smtClean="0"/>
              <a:t> </a:t>
            </a:r>
            <a:r>
              <a:rPr lang="pt-BR" dirty="0" err="1" smtClean="0"/>
              <a:t>hoc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39552" y="1959669"/>
            <a:ext cx="8229600" cy="1757363"/>
          </a:xfrm>
        </p:spPr>
        <p:txBody>
          <a:bodyPr/>
          <a:lstStyle/>
          <a:p>
            <a:r>
              <a:rPr lang="pt-BR" dirty="0" smtClean="0"/>
              <a:t>Antes – Durante (</a:t>
            </a:r>
            <a:r>
              <a:rPr lang="pt-BR" i="1" dirty="0" smtClean="0"/>
              <a:t>p = </a:t>
            </a:r>
            <a:r>
              <a:rPr lang="pt-BR" dirty="0" smtClean="0"/>
              <a:t>0.3142</a:t>
            </a:r>
            <a:r>
              <a:rPr lang="pt-BR" i="1" dirty="0" smtClean="0"/>
              <a:t>)</a:t>
            </a:r>
          </a:p>
          <a:p>
            <a:r>
              <a:rPr lang="pt-BR" dirty="0" smtClean="0"/>
              <a:t>Antes – Depois  (</a:t>
            </a:r>
            <a:r>
              <a:rPr lang="pt-BR" i="1" dirty="0" smtClean="0"/>
              <a:t>p = </a:t>
            </a:r>
            <a:r>
              <a:rPr lang="pt-BR" dirty="0" smtClean="0"/>
              <a:t>0.03636</a:t>
            </a:r>
            <a:r>
              <a:rPr lang="pt-BR" i="1" dirty="0" smtClean="0"/>
              <a:t>)</a:t>
            </a:r>
          </a:p>
          <a:p>
            <a:r>
              <a:rPr lang="pt-BR" dirty="0" smtClean="0"/>
              <a:t>Durante – Depois  (</a:t>
            </a:r>
            <a:r>
              <a:rPr lang="pt-BR" i="1" dirty="0" smtClean="0"/>
              <a:t>p = </a:t>
            </a:r>
            <a:r>
              <a:rPr lang="pt-BR" dirty="0" smtClean="0"/>
              <a:t>0.03709</a:t>
            </a:r>
            <a:r>
              <a:rPr lang="pt-BR" i="1" dirty="0" smtClean="0"/>
              <a:t>)</a:t>
            </a:r>
            <a:endParaRPr lang="pt-BR" i="1" dirty="0"/>
          </a:p>
        </p:txBody>
      </p:sp>
      <p:sp>
        <p:nvSpPr>
          <p:cNvPr id="4" name="Retângulo 3"/>
          <p:cNvSpPr/>
          <p:nvPr/>
        </p:nvSpPr>
        <p:spPr>
          <a:xfrm>
            <a:off x="6732240" y="2031677"/>
            <a:ext cx="187220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Wilcoxon</a:t>
            </a:r>
            <a:r>
              <a:rPr lang="pt-BR" dirty="0" smtClean="0"/>
              <a:t> </a:t>
            </a:r>
          </a:p>
          <a:p>
            <a:pPr algn="ctr"/>
            <a:r>
              <a:rPr lang="pt-BR" dirty="0" err="1" smtClean="0"/>
              <a:t>Bonferroni</a:t>
            </a:r>
            <a:endParaRPr lang="pt-BR" dirty="0" smtClean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467544" y="3861048"/>
            <a:ext cx="8229600" cy="1756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Antes – Durante (</a:t>
            </a:r>
            <a:r>
              <a:rPr kumimoji="0" lang="pt-B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 = </a:t>
            </a:r>
            <a:r>
              <a:rPr lang="pt-BR" sz="3200" dirty="0" smtClean="0"/>
              <a:t>0.4199</a:t>
            </a:r>
            <a:r>
              <a:rPr kumimoji="0" lang="pt-B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Antes – Depois  (</a:t>
            </a:r>
            <a:r>
              <a:rPr kumimoji="0" lang="pt-B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 = </a:t>
            </a:r>
            <a:r>
              <a:rPr lang="pt-BR" sz="3200" dirty="0" smtClean="0"/>
              <a:t>0.0030</a:t>
            </a:r>
            <a:r>
              <a:rPr kumimoji="0" lang="pt-B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Durante – Depois  (</a:t>
            </a:r>
            <a:r>
              <a:rPr kumimoji="0" lang="pt-B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 = </a:t>
            </a:r>
            <a:r>
              <a:rPr lang="pt-BR" sz="3200" dirty="0" smtClean="0"/>
              <a:t>0.0659</a:t>
            </a:r>
            <a:r>
              <a:rPr kumimoji="0" lang="pt-BR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pt-BR" sz="3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732240" y="3933056"/>
            <a:ext cx="1872208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Teste de </a:t>
            </a:r>
            <a:r>
              <a:rPr lang="pt-BR" dirty="0" err="1" smtClean="0"/>
              <a:t>Dunn</a:t>
            </a:r>
            <a:r>
              <a:rPr lang="pt-BR" dirty="0" smtClean="0"/>
              <a:t> </a:t>
            </a:r>
          </a:p>
        </p:txBody>
      </p:sp>
      <p:sp>
        <p:nvSpPr>
          <p:cNvPr id="7" name="Retângulo 6"/>
          <p:cNvSpPr/>
          <p:nvPr/>
        </p:nvSpPr>
        <p:spPr>
          <a:xfrm>
            <a:off x="755576" y="4437112"/>
            <a:ext cx="504056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971600" y="2535733"/>
            <a:ext cx="504056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Os alunos revelaram ter mais conhecimento do assunto quando terminaram o curso, em relação ao que sabiam no inicio do curso.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Tipos de estudos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Tempo</a:t>
            </a:r>
            <a:r>
              <a:rPr lang="pt-BR" dirty="0" smtClean="0"/>
              <a:t>: Quando se quer avaliar a efetividade de um tratamento.</a:t>
            </a:r>
          </a:p>
          <a:p>
            <a:pPr lvl="1"/>
            <a:r>
              <a:rPr lang="pt-BR" dirty="0" smtClean="0"/>
              <a:t>Pode se medir antes, durante e depois da intervenção.</a:t>
            </a:r>
          </a:p>
          <a:p>
            <a:r>
              <a:rPr lang="pt-BR" b="1" dirty="0" smtClean="0"/>
              <a:t>Condição</a:t>
            </a:r>
            <a:r>
              <a:rPr lang="pt-BR" dirty="0" smtClean="0"/>
              <a:t>: Quando se quer medir a mesma coisa em diferentes estímulos ou contextos.</a:t>
            </a:r>
          </a:p>
          <a:p>
            <a:pPr lvl="1"/>
            <a:r>
              <a:rPr lang="pt-BR" dirty="0" smtClean="0"/>
              <a:t>Ritmo cardíaco em condição estática, exercício leve, exercício moderado.</a:t>
            </a:r>
          </a:p>
          <a:p>
            <a:pPr lvl="1">
              <a:buNone/>
            </a:pPr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Pressuposições da ANOVA de medidas repetidas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Normalidade</a:t>
            </a:r>
          </a:p>
          <a:p>
            <a:pPr lvl="1"/>
            <a:r>
              <a:rPr lang="pt-BR" dirty="0" err="1" smtClean="0"/>
              <a:t>Kolmogorov</a:t>
            </a:r>
            <a:r>
              <a:rPr lang="pt-BR" dirty="0" smtClean="0"/>
              <a:t> </a:t>
            </a:r>
            <a:r>
              <a:rPr lang="pt-BR" dirty="0" err="1" smtClean="0"/>
              <a:t>Smoirnoff</a:t>
            </a:r>
            <a:r>
              <a:rPr lang="pt-BR" dirty="0" smtClean="0"/>
              <a:t> ou </a:t>
            </a:r>
            <a:r>
              <a:rPr lang="pt-BR" dirty="0" err="1" smtClean="0"/>
              <a:t>Shapiro</a:t>
            </a:r>
            <a:r>
              <a:rPr lang="pt-BR" dirty="0" smtClean="0"/>
              <a:t> </a:t>
            </a:r>
            <a:r>
              <a:rPr lang="pt-BR" dirty="0" err="1" smtClean="0"/>
              <a:t>Wilks</a:t>
            </a:r>
            <a:endParaRPr lang="pt-BR" dirty="0" smtClean="0"/>
          </a:p>
          <a:p>
            <a:pPr lvl="1"/>
            <a:endParaRPr lang="pt-BR" dirty="0" smtClean="0"/>
          </a:p>
          <a:p>
            <a:r>
              <a:rPr lang="pt-BR" b="1" dirty="0" smtClean="0"/>
              <a:t>Esfericidade</a:t>
            </a:r>
          </a:p>
          <a:p>
            <a:pPr lvl="1"/>
            <a:r>
              <a:rPr lang="pt-BR" dirty="0" smtClean="0"/>
              <a:t>As variâncias das diferenças entre todos os pares de medidas devem ser similares.</a:t>
            </a:r>
          </a:p>
          <a:p>
            <a:pPr lvl="1"/>
            <a:r>
              <a:rPr lang="pt-BR" dirty="0" smtClean="0"/>
              <a:t>Se comprova com a prova de esfericidade de </a:t>
            </a:r>
            <a:r>
              <a:rPr lang="pt-BR" dirty="0" err="1" smtClean="0"/>
              <a:t>Mauchly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Que acontece se não se cumprem os pressupostos?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Normalidade </a:t>
            </a:r>
          </a:p>
          <a:p>
            <a:pPr lvl="1"/>
            <a:r>
              <a:rPr lang="pt-BR" dirty="0" smtClean="0"/>
              <a:t>A ANOVA é flexível frente a esta violação, pois pode manter o erro tipo 1 ajustado. </a:t>
            </a:r>
          </a:p>
          <a:p>
            <a:pPr lvl="1"/>
            <a:endParaRPr lang="pt-BR" dirty="0" smtClean="0"/>
          </a:p>
          <a:p>
            <a:pPr lvl="1"/>
            <a:r>
              <a:rPr lang="pt-BR" u="sng" dirty="0" smtClean="0"/>
              <a:t>Alternativas</a:t>
            </a:r>
          </a:p>
          <a:p>
            <a:pPr lvl="2"/>
            <a:r>
              <a:rPr lang="pt-BR" dirty="0" smtClean="0"/>
              <a:t>Eliminar valores extremos</a:t>
            </a:r>
          </a:p>
          <a:p>
            <a:pPr lvl="2"/>
            <a:r>
              <a:rPr lang="pt-BR" dirty="0" smtClean="0"/>
              <a:t>Transformar os dados</a:t>
            </a:r>
          </a:p>
          <a:p>
            <a:pPr lvl="2"/>
            <a:r>
              <a:rPr lang="pt-BR" dirty="0" smtClean="0"/>
              <a:t>Usar a prova de Friedman (Não </a:t>
            </a:r>
            <a:r>
              <a:rPr lang="pt-BR" dirty="0" err="1" smtClean="0"/>
              <a:t>parametrica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3995936" y="6228020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err="1" smtClean="0">
                <a:latin typeface="Times New Roman" pitchFamily="18" charset="0"/>
              </a:rPr>
              <a:t>Huynh</a:t>
            </a:r>
            <a:r>
              <a:rPr lang="es-ES_tradnl" dirty="0" smtClean="0">
                <a:latin typeface="Times New Roman" pitchFamily="18" charset="0"/>
              </a:rPr>
              <a:t> y </a:t>
            </a:r>
            <a:r>
              <a:rPr lang="es-ES_tradnl" dirty="0" err="1" smtClean="0">
                <a:latin typeface="Times New Roman" pitchFamily="18" charset="0"/>
              </a:rPr>
              <a:t>Feldt</a:t>
            </a:r>
            <a:r>
              <a:rPr lang="es-ES_tradnl" dirty="0" smtClean="0">
                <a:latin typeface="Times New Roman" pitchFamily="18" charset="0"/>
              </a:rPr>
              <a:t> (1970) e </a:t>
            </a:r>
            <a:r>
              <a:rPr lang="es-ES_tradnl" dirty="0" err="1" smtClean="0">
                <a:latin typeface="Times New Roman" pitchFamily="18" charset="0"/>
              </a:rPr>
              <a:t>Rouanet</a:t>
            </a:r>
            <a:r>
              <a:rPr lang="es-ES_tradnl" dirty="0" smtClean="0">
                <a:latin typeface="Times New Roman" pitchFamily="18" charset="0"/>
              </a:rPr>
              <a:t> y </a:t>
            </a:r>
            <a:r>
              <a:rPr lang="es-ES_tradnl" dirty="0" err="1" smtClean="0">
                <a:latin typeface="Times New Roman" pitchFamily="18" charset="0"/>
              </a:rPr>
              <a:t>Lepine</a:t>
            </a:r>
            <a:r>
              <a:rPr lang="es-ES_tradnl" dirty="0" smtClean="0">
                <a:latin typeface="Times New Roman" pitchFamily="18" charset="0"/>
              </a:rPr>
              <a:t> (1970)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O que acontece se não se cumprem os pressupostos?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/>
              <a:t>Esfericidade</a:t>
            </a:r>
          </a:p>
          <a:p>
            <a:pPr>
              <a:buNone/>
            </a:pPr>
            <a:endParaRPr lang="pt-BR" b="1" dirty="0" smtClean="0"/>
          </a:p>
          <a:p>
            <a:pPr lvl="1"/>
            <a:r>
              <a:rPr lang="pt-BR" u="sng" dirty="0" smtClean="0"/>
              <a:t>Alternativas</a:t>
            </a:r>
            <a:endParaRPr lang="pt-BR" b="1" dirty="0" smtClean="0"/>
          </a:p>
          <a:p>
            <a:pPr lvl="2" algn="just"/>
            <a:r>
              <a:rPr lang="pt-BR" dirty="0" smtClean="0"/>
              <a:t>Se os dados violam a condição de esfericidade, há algumas correções que se podem aplicar para conseguir um valor de F adequado ajustando os graus de liberdade:</a:t>
            </a:r>
          </a:p>
          <a:p>
            <a:pPr lvl="3"/>
            <a:r>
              <a:rPr lang="pt-BR" dirty="0" smtClean="0"/>
              <a:t>Correção de </a:t>
            </a:r>
            <a:r>
              <a:rPr lang="pt-BR" dirty="0" err="1" smtClean="0"/>
              <a:t>Greenhouse-Geisser</a:t>
            </a:r>
            <a:r>
              <a:rPr lang="pt-BR" dirty="0" smtClean="0"/>
              <a:t>.</a:t>
            </a:r>
          </a:p>
          <a:p>
            <a:pPr lvl="3"/>
            <a:r>
              <a:rPr lang="pt-BR" dirty="0" smtClean="0"/>
              <a:t>Correção de </a:t>
            </a:r>
            <a:r>
              <a:rPr lang="pt-BR" dirty="0" err="1" smtClean="0"/>
              <a:t>Huynh-Feldt</a:t>
            </a:r>
            <a:r>
              <a:rPr lang="pt-BR" dirty="0" smtClean="0"/>
              <a:t>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2147</Words>
  <Application>Microsoft Office PowerPoint</Application>
  <PresentationFormat>Apresentação na tela (4:3)</PresentationFormat>
  <Paragraphs>684</Paragraphs>
  <Slides>51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3" baseType="lpstr">
      <vt:lpstr>Tema do Office</vt:lpstr>
      <vt:lpstr>Visio</vt:lpstr>
      <vt:lpstr>Comparando k amostras (k&gt;2) dependentes</vt:lpstr>
      <vt:lpstr>Slide 2</vt:lpstr>
      <vt:lpstr>Comparando k amostras (k&gt;2) dependentes</vt:lpstr>
      <vt:lpstr>Anova para medidas repetidas</vt:lpstr>
      <vt:lpstr>Slide 5</vt:lpstr>
      <vt:lpstr>Tipos de estudos</vt:lpstr>
      <vt:lpstr>Pressuposições da ANOVA de medidas repetidas </vt:lpstr>
      <vt:lpstr>Que acontece se não se cumprem os pressupostos?</vt:lpstr>
      <vt:lpstr>O que acontece se não se cumprem os pressupostos?</vt:lpstr>
      <vt:lpstr>Como se faz?</vt:lpstr>
      <vt:lpstr>Exemplo</vt:lpstr>
      <vt:lpstr>Banco de dados</vt:lpstr>
      <vt:lpstr>Slide 13</vt:lpstr>
      <vt:lpstr>Slide 14</vt:lpstr>
      <vt:lpstr>Método</vt:lpstr>
      <vt:lpstr>Distribuição Normal</vt:lpstr>
      <vt:lpstr>Método</vt:lpstr>
      <vt:lpstr>Slide 18</vt:lpstr>
      <vt:lpstr>Método</vt:lpstr>
      <vt:lpstr>Método</vt:lpstr>
      <vt:lpstr>Como funciona?</vt:lpstr>
      <vt:lpstr>Como funciona?</vt:lpstr>
      <vt:lpstr>Slide 23</vt:lpstr>
      <vt:lpstr>Post hoc</vt:lpstr>
      <vt:lpstr>Resultado final</vt:lpstr>
      <vt:lpstr>Resultado final</vt:lpstr>
      <vt:lpstr>E se nossos dados não cumprem as premissas ou não são adequados para a ANOVA de medida repetidas?</vt:lpstr>
      <vt:lpstr>Friedman</vt:lpstr>
      <vt:lpstr>Friedman</vt:lpstr>
      <vt:lpstr>Slide 30</vt:lpstr>
      <vt:lpstr>Como se faz?</vt:lpstr>
      <vt:lpstr>Exemplo</vt:lpstr>
      <vt:lpstr>Slide 33</vt:lpstr>
      <vt:lpstr>Exemplo</vt:lpstr>
      <vt:lpstr>Slide 35</vt:lpstr>
      <vt:lpstr>Método</vt:lpstr>
      <vt:lpstr>Método</vt:lpstr>
      <vt:lpstr>Slide 38</vt:lpstr>
      <vt:lpstr>Método</vt:lpstr>
      <vt:lpstr>Slide 40</vt:lpstr>
      <vt:lpstr>Slide 41</vt:lpstr>
      <vt:lpstr>Slide 42</vt:lpstr>
      <vt:lpstr>Slide 43</vt:lpstr>
      <vt:lpstr>Slide 44</vt:lpstr>
      <vt:lpstr>Saída do Minitab</vt:lpstr>
      <vt:lpstr>Saída do SPSS</vt:lpstr>
      <vt:lpstr>Saída do Rcmdr</vt:lpstr>
      <vt:lpstr>Pergunta?</vt:lpstr>
      <vt:lpstr>Post hoc</vt:lpstr>
      <vt:lpstr>Post hoc</vt:lpstr>
      <vt:lpstr>Conclusão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</dc:creator>
  <cp:lastModifiedBy>jason</cp:lastModifiedBy>
  <cp:revision>177</cp:revision>
  <dcterms:created xsi:type="dcterms:W3CDTF">2016-10-04T16:44:21Z</dcterms:created>
  <dcterms:modified xsi:type="dcterms:W3CDTF">2016-11-07T14:03:22Z</dcterms:modified>
</cp:coreProperties>
</file>