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25"/>
  </p:notesMasterIdLst>
  <p:handoutMasterIdLst>
    <p:handoutMasterId r:id="rId26"/>
  </p:handoutMasterIdLst>
  <p:sldIdLst>
    <p:sldId id="256" r:id="rId5"/>
    <p:sldId id="261" r:id="rId6"/>
    <p:sldId id="257" r:id="rId7"/>
    <p:sldId id="258" r:id="rId8"/>
    <p:sldId id="259" r:id="rId9"/>
    <p:sldId id="260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ção Padrão" id="{8822D2B6-CA71-4987-B896-4B34D40643AB}">
          <p14:sldIdLst>
            <p14:sldId id="256"/>
            <p14:sldId id="261"/>
            <p14:sldId id="257"/>
            <p14:sldId id="258"/>
            <p14:sldId id="259"/>
            <p14:sldId id="260"/>
            <p14:sldId id="262"/>
            <p14:sldId id="263"/>
            <p14:sldId id="264"/>
            <p14:sldId id="265"/>
            <p14:sldId id="266"/>
            <p14:sldId id="267"/>
            <p14:sldId id="268"/>
            <p14:sldId id="269"/>
            <p14:sldId id="270"/>
            <p14:sldId id="271"/>
            <p14:sldId id="272"/>
            <p14:sldId id="273"/>
            <p14:sldId id="274"/>
            <p14:sldId id="275"/>
          </p14:sldIdLst>
        </p14:section>
        <p14:section name="Seção sem Título" id="{00270B24-9F51-4A72-BAE9-9823862DE3C3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or" initials="A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01EE43C-3D01-43A8-B95D-3B70E97356B0}" v="1" dt="2020-10-13T22:23:20.23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112" d="100"/>
          <a:sy n="112" d="100"/>
        </p:scale>
        <p:origin x="96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83" d="100"/>
          <a:sy n="83" d="100"/>
        </p:scale>
        <p:origin x="1404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CEAAF3-9831-450B-8D59-2C09DB96C8FC}" type="datetimeFigureOut">
              <a:rPr lang="pt-BR" smtClean="0"/>
              <a:t>14/10/2020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834459-7356-44BF-850D-8B30C4FB3B6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690165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50CD79-FC16-4410-AB61-17F26E6D3BC8}" type="datetimeFigureOut">
              <a:rPr lang="pt-BR" smtClean="0"/>
              <a:t>14/10/2020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dirty="0"/>
              <a:t>Clique para editar o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3C37BE-C303-496D-B5CD-85F2937540FC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508422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0" y="5778124"/>
            <a:ext cx="12192000" cy="10798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8" name="Retângulo 7"/>
          <p:cNvSpPr/>
          <p:nvPr/>
        </p:nvSpPr>
        <p:spPr>
          <a:xfrm>
            <a:off x="0" y="0"/>
            <a:ext cx="12192000" cy="10798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04900" y="2292094"/>
            <a:ext cx="10096500" cy="2219691"/>
          </a:xfrm>
        </p:spPr>
        <p:txBody>
          <a:bodyPr anchor="ctr">
            <a:normAutofit/>
          </a:bodyPr>
          <a:lstStyle>
            <a:lvl1pPr algn="l">
              <a:defRPr sz="4400" cap="all" baseline="0"/>
            </a:lvl1pPr>
          </a:lstStyle>
          <a:p>
            <a:r>
              <a:rPr lang="pt-BR"/>
              <a:t>Clique para editar o título mestre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04898" y="4511784"/>
            <a:ext cx="10096501" cy="955565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pt-BR" smtClean="0"/>
              <a:t>14/10/2020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 lang="pt-BR" smtClean="0"/>
              <a:t>‹nº›</a:t>
            </a:fld>
            <a:endParaRPr lang="pt-BR" dirty="0"/>
          </a:p>
        </p:txBody>
      </p:sp>
      <p:pic>
        <p:nvPicPr>
          <p:cNvPr id="11" name="Imagem 10"/>
          <p:cNvPicPr>
            <a:picLocks noChangeAspect="1"/>
          </p:cNvPicPr>
          <p:nvPr/>
        </p:nvPicPr>
        <p:blipFill rotWithShape="1"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324445" y="0"/>
            <a:ext cx="1747524" cy="22920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9756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pt-BR" dirty="0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4654671" y="1600199"/>
            <a:ext cx="6430912" cy="4572001"/>
          </a:xfrm>
        </p:spPr>
        <p:txBody>
          <a:bodyPr tIns="1188720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104900" y="1600200"/>
            <a:ext cx="3396996" cy="457200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pt-BR" smtClean="0"/>
              <a:t>14/10/2020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696370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pt-BR" dirty="0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pt-BR" smtClean="0"/>
              <a:t>14/10/2020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12076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9372600" y="365125"/>
            <a:ext cx="17145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pt-BR" dirty="0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1104900" y="365125"/>
            <a:ext cx="8098896" cy="5811838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pt-BR" smtClean="0"/>
              <a:t>14/10/2020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 lang="pt-BR" smtClean="0"/>
              <a:t>‹nº›</a:t>
            </a:fld>
            <a:endParaRPr lang="pt-BR" dirty="0"/>
          </a:p>
        </p:txBody>
      </p:sp>
      <p:grpSp>
        <p:nvGrpSpPr>
          <p:cNvPr id="7" name="Grupo 6"/>
          <p:cNvGrpSpPr/>
          <p:nvPr/>
        </p:nvGrpSpPr>
        <p:grpSpPr>
          <a:xfrm rot="5400000">
            <a:off x="6514047" y="3228843"/>
            <a:ext cx="5632704" cy="84403"/>
            <a:chOff x="1073150" y="1219201"/>
            <a:chExt cx="10058400" cy="63125"/>
          </a:xfrm>
        </p:grpSpPr>
        <p:cxnSp>
          <p:nvCxnSpPr>
            <p:cNvPr id="8" name="Conector Reto 7"/>
            <p:cNvCxnSpPr/>
            <p:nvPr/>
          </p:nvCxnSpPr>
          <p:spPr>
            <a:xfrm rot="10800000">
              <a:off x="1073150" y="1219201"/>
              <a:ext cx="10058400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Conector Reto 8"/>
            <p:cNvCxnSpPr/>
            <p:nvPr/>
          </p:nvCxnSpPr>
          <p:spPr>
            <a:xfrm rot="10800000">
              <a:off x="1073150" y="1282326"/>
              <a:ext cx="10058400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45927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pt-BR" smtClean="0"/>
              <a:t>14/10/2020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86876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lide do Título com Imag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upo 12"/>
          <p:cNvGrpSpPr/>
          <p:nvPr/>
        </p:nvGrpSpPr>
        <p:grpSpPr>
          <a:xfrm rot="10800000">
            <a:off x="0" y="5645510"/>
            <a:ext cx="12192000" cy="63125"/>
            <a:chOff x="507492" y="1501519"/>
            <a:chExt cx="8129016" cy="63125"/>
          </a:xfrm>
        </p:grpSpPr>
        <p:cxnSp>
          <p:nvCxnSpPr>
            <p:cNvPr id="17" name="Conector Reto 16"/>
            <p:cNvCxnSpPr/>
            <p:nvPr/>
          </p:nvCxnSpPr>
          <p:spPr>
            <a:xfrm>
              <a:off x="507492" y="1564644"/>
              <a:ext cx="8129016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Conector Reto 17"/>
            <p:cNvCxnSpPr/>
            <p:nvPr/>
          </p:nvCxnSpPr>
          <p:spPr>
            <a:xfrm>
              <a:off x="507492" y="1501519"/>
              <a:ext cx="8129016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Grupo 13"/>
          <p:cNvGrpSpPr/>
          <p:nvPr/>
        </p:nvGrpSpPr>
        <p:grpSpPr>
          <a:xfrm>
            <a:off x="0" y="1143000"/>
            <a:ext cx="12192000" cy="63125"/>
            <a:chOff x="507492" y="1501519"/>
            <a:chExt cx="8129016" cy="63125"/>
          </a:xfrm>
        </p:grpSpPr>
        <p:cxnSp>
          <p:nvCxnSpPr>
            <p:cNvPr id="15" name="Conector Reto 14"/>
            <p:cNvCxnSpPr/>
            <p:nvPr/>
          </p:nvCxnSpPr>
          <p:spPr>
            <a:xfrm>
              <a:off x="507492" y="1564644"/>
              <a:ext cx="8129016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ector Reto 15"/>
            <p:cNvCxnSpPr/>
            <p:nvPr/>
          </p:nvCxnSpPr>
          <p:spPr>
            <a:xfrm>
              <a:off x="507492" y="1501519"/>
              <a:ext cx="8129016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Retângulo 6"/>
          <p:cNvSpPr/>
          <p:nvPr/>
        </p:nvSpPr>
        <p:spPr>
          <a:xfrm>
            <a:off x="0" y="5778124"/>
            <a:ext cx="12192000" cy="10798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8" name="Retângulo 7"/>
          <p:cNvSpPr/>
          <p:nvPr/>
        </p:nvSpPr>
        <p:spPr>
          <a:xfrm>
            <a:off x="0" y="0"/>
            <a:ext cx="12192000" cy="10798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04900" y="2292094"/>
            <a:ext cx="5734050" cy="2219691"/>
          </a:xfrm>
        </p:spPr>
        <p:txBody>
          <a:bodyPr anchor="ctr">
            <a:normAutofit/>
          </a:bodyPr>
          <a:lstStyle>
            <a:lvl1pPr algn="l">
              <a:defRPr sz="4400" cap="all" baseline="0"/>
            </a:lvl1pPr>
          </a:lstStyle>
          <a:p>
            <a:r>
              <a:rPr lang="pt-BR"/>
              <a:t>Clique para editar o título mestre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04900" y="4511784"/>
            <a:ext cx="5734050" cy="955565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pt-BR" dirty="0"/>
          </a:p>
        </p:txBody>
      </p:sp>
      <p:pic>
        <p:nvPicPr>
          <p:cNvPr id="10" name="Imagem 9"/>
          <p:cNvPicPr>
            <a:picLocks noChangeAspect="1"/>
          </p:cNvPicPr>
          <p:nvPr/>
        </p:nvPicPr>
        <p:blipFill rotWithShape="1"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325880" y="0"/>
            <a:ext cx="1747524" cy="2292094"/>
          </a:xfrm>
          <a:prstGeom prst="rect">
            <a:avLst/>
          </a:prstGeom>
        </p:spPr>
      </p:pic>
      <p:sp>
        <p:nvSpPr>
          <p:cNvPr id="11" name="Espaço Reservado para Imagem 10"/>
          <p:cNvSpPr>
            <a:spLocks noGrp="1"/>
          </p:cNvSpPr>
          <p:nvPr>
            <p:ph type="pic" sz="quarter" idx="13"/>
          </p:nvPr>
        </p:nvSpPr>
        <p:spPr>
          <a:xfrm>
            <a:off x="6981063" y="1310656"/>
            <a:ext cx="5210937" cy="4208604"/>
          </a:xfrm>
          <a:solidFill>
            <a:schemeClr val="tx1">
              <a:lumMod val="20000"/>
              <a:lumOff val="80000"/>
            </a:schemeClr>
          </a:solidFill>
        </p:spPr>
        <p:txBody>
          <a:bodyPr tIns="1005840"/>
          <a:lstStyle>
            <a:lvl1pPr marL="0" indent="0" algn="ctr">
              <a:buNone/>
              <a:defRPr/>
            </a:lvl1pPr>
          </a:lstStyle>
          <a:p>
            <a:r>
              <a:rPr lang="pt-BR"/>
              <a:t>Clique no ícone para adicionar uma imagem</a:t>
            </a:r>
            <a:endParaRPr lang="pt-BR" dirty="0"/>
          </a:p>
        </p:txBody>
      </p:sp>
      <p:sp>
        <p:nvSpPr>
          <p:cNvPr id="19" name="Texto Instrucional"/>
          <p:cNvSpPr/>
          <p:nvPr/>
        </p:nvSpPr>
        <p:spPr>
          <a:xfrm>
            <a:off x="12344400" y="0"/>
            <a:ext cx="1295400" cy="6858000"/>
          </a:xfrm>
          <a:prstGeom prst="roundRect">
            <a:avLst>
              <a:gd name="adj" fmla="val 9717"/>
            </a:avLst>
          </a:prstGeom>
          <a:solidFill>
            <a:srgbClr val="A6A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914400">
              <a:buNone/>
            </a:pPr>
            <a:r>
              <a:rPr lang="pt-BR" sz="1200" b="1" i="1" dirty="0">
                <a:latin typeface="Arial"/>
                <a:ea typeface="+mn-ea"/>
                <a:cs typeface="Arial"/>
              </a:rPr>
              <a:t>OBSERVAÇÃO:</a:t>
            </a:r>
          </a:p>
          <a:p>
            <a:pPr algn="l" defTabSz="914400">
              <a:buNone/>
            </a:pPr>
            <a:r>
              <a:rPr lang="pt-BR" sz="1200" b="0" i="1" dirty="0">
                <a:latin typeface="Arial"/>
                <a:ea typeface="+mn-ea"/>
                <a:cs typeface="Arial"/>
              </a:rPr>
              <a:t>Para mudar a imagem deste slide, selecione a imagem e exclua-a. Em seguida, clique no ícone Imagens do espaço reservado pra inserir sua própria imagem.</a:t>
            </a:r>
          </a:p>
        </p:txBody>
      </p:sp>
    </p:spTree>
    <p:extLst>
      <p:ext uri="{BB962C8B-B14F-4D97-AF65-F5344CB8AC3E}">
        <p14:creationId xmlns:p14="http://schemas.microsoft.com/office/powerpoint/2010/main" val="2673943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upo 7"/>
          <p:cNvGrpSpPr/>
          <p:nvPr/>
        </p:nvGrpSpPr>
        <p:grpSpPr>
          <a:xfrm>
            <a:off x="0" y="2514600"/>
            <a:ext cx="12192000" cy="3194035"/>
            <a:chOff x="647402" y="2514600"/>
            <a:chExt cx="10838688" cy="3194035"/>
          </a:xfrm>
        </p:grpSpPr>
        <p:grpSp>
          <p:nvGrpSpPr>
            <p:cNvPr id="9" name="Grupo 8"/>
            <p:cNvGrpSpPr/>
            <p:nvPr/>
          </p:nvGrpSpPr>
          <p:grpSpPr>
            <a:xfrm>
              <a:off x="647402" y="2514600"/>
              <a:ext cx="10838688" cy="63125"/>
              <a:chOff x="507492" y="1501519"/>
              <a:chExt cx="8129016" cy="63125"/>
            </a:xfrm>
          </p:grpSpPr>
          <p:cxnSp>
            <p:nvCxnSpPr>
              <p:cNvPr id="14" name="Conector Reto 13"/>
              <p:cNvCxnSpPr/>
              <p:nvPr/>
            </p:nvCxnSpPr>
            <p:spPr>
              <a:xfrm>
                <a:off x="507492" y="1564644"/>
                <a:ext cx="8129016" cy="0"/>
              </a:xfrm>
              <a:prstGeom prst="line">
                <a:avLst/>
              </a:prstGeom>
              <a:ln w="38100" cap="flat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Conector Reto 14"/>
              <p:cNvCxnSpPr/>
              <p:nvPr/>
            </p:nvCxnSpPr>
            <p:spPr>
              <a:xfrm>
                <a:off x="507492" y="1501519"/>
                <a:ext cx="8129016" cy="0"/>
              </a:xfrm>
              <a:prstGeom prst="line">
                <a:avLst/>
              </a:prstGeom>
              <a:ln w="12700" cap="flat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" name="Retângulo 9"/>
            <p:cNvSpPr/>
            <p:nvPr/>
          </p:nvSpPr>
          <p:spPr>
            <a:xfrm>
              <a:off x="647402" y="2640850"/>
              <a:ext cx="10838688" cy="294153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  <p:grpSp>
          <p:nvGrpSpPr>
            <p:cNvPr id="11" name="Grupo 10"/>
            <p:cNvGrpSpPr/>
            <p:nvPr/>
          </p:nvGrpSpPr>
          <p:grpSpPr>
            <a:xfrm rot="10800000">
              <a:off x="647402" y="5645510"/>
              <a:ext cx="10838688" cy="63125"/>
              <a:chOff x="507492" y="1501519"/>
              <a:chExt cx="8129016" cy="63125"/>
            </a:xfrm>
          </p:grpSpPr>
          <p:cxnSp>
            <p:nvCxnSpPr>
              <p:cNvPr id="12" name="Conector Reto 11"/>
              <p:cNvCxnSpPr/>
              <p:nvPr/>
            </p:nvCxnSpPr>
            <p:spPr>
              <a:xfrm>
                <a:off x="507492" y="1564644"/>
                <a:ext cx="8129016" cy="0"/>
              </a:xfrm>
              <a:prstGeom prst="line">
                <a:avLst/>
              </a:prstGeom>
              <a:ln w="38100" cap="flat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Conector Reto 12"/>
              <p:cNvCxnSpPr/>
              <p:nvPr/>
            </p:nvCxnSpPr>
            <p:spPr>
              <a:xfrm>
                <a:off x="507492" y="1501519"/>
                <a:ext cx="8129016" cy="0"/>
              </a:xfrm>
              <a:prstGeom prst="line">
                <a:avLst/>
              </a:prstGeom>
              <a:ln w="12700" cap="flat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04899" y="2971806"/>
            <a:ext cx="10071099" cy="1684150"/>
          </a:xfrm>
        </p:spPr>
        <p:txBody>
          <a:bodyPr anchor="ctr">
            <a:normAutofit/>
          </a:bodyPr>
          <a:lstStyle>
            <a:lvl1pPr>
              <a:defRPr sz="4400" cap="all" baseline="0">
                <a:solidFill>
                  <a:schemeClr val="bg1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104899" y="4655956"/>
            <a:ext cx="10071099" cy="50975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pt-BR" smtClean="0"/>
              <a:t>14/10/2020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 lang="pt-BR" smtClean="0"/>
              <a:t>‹nº›</a:t>
            </a:fld>
            <a:endParaRPr lang="pt-BR" dirty="0"/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5880" y="0"/>
            <a:ext cx="1783188" cy="2971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2678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104900" y="1600200"/>
            <a:ext cx="4914900" cy="4571999"/>
          </a:xfrm>
        </p:spPr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600200"/>
            <a:ext cx="4914900" cy="4571999"/>
          </a:xfrm>
        </p:spPr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pt-BR" dirty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pt-BR" smtClean="0"/>
              <a:t>14/10/2020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27791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104900" y="1600200"/>
            <a:ext cx="4919472" cy="823912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104900" y="2424112"/>
            <a:ext cx="4919472" cy="37480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pt-BR" dirty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66110" y="1600200"/>
            <a:ext cx="4919472" cy="823912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66110" y="2424112"/>
            <a:ext cx="4919472" cy="37480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pt-BR" dirty="0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pt-BR" smtClean="0"/>
              <a:t>14/10/2020</a:t>
            </a:fld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71016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pt-BR" smtClean="0"/>
              <a:t>14/10/2020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581115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pt-BR" smtClean="0"/>
              <a:t>14/10/2020</a:t>
            </a:fld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24169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641848" y="1600199"/>
            <a:ext cx="5445252" cy="4572001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104900" y="1600200"/>
            <a:ext cx="4384548" cy="457200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pt-BR" smtClean="0"/>
              <a:t>14/10/2020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69764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1104900" y="76200"/>
            <a:ext cx="9980682" cy="1096962"/>
          </a:xfrm>
          <a:prstGeom prst="rect">
            <a:avLst/>
          </a:prstGeom>
        </p:spPr>
        <p:txBody>
          <a:bodyPr vert="horz" lIns="0" tIns="45720" rIns="0" bIns="45720" rtlCol="0" anchor="b">
            <a:normAutofit/>
          </a:bodyPr>
          <a:lstStyle/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104900" y="1600200"/>
            <a:ext cx="9982200" cy="457200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pt-BR" dirty="0"/>
              <a:t>Clique para editar o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1104899" y="6356351"/>
            <a:ext cx="1829559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>
              <a:defRPr sz="12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fld id="{402B9795-92DC-40DC-A1CA-9A4B349D7824}" type="datetimeFigureOut">
              <a:rPr lang="pt-BR" smtClean="0"/>
              <a:pPr/>
              <a:t>14/10/2020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2934459" y="6356350"/>
            <a:ext cx="6323082" cy="365126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ctr">
              <a:defRPr sz="12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9256782" y="6356351"/>
            <a:ext cx="1828800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sz="12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fld id="{0FF54DE5-C571-48E8-A5BC-B369434E2F44}" type="slidenum">
              <a:rPr lang="pt-BR" smtClean="0"/>
              <a:pPr/>
              <a:t>‹nº›</a:t>
            </a:fld>
            <a:endParaRPr lang="pt-BR" dirty="0"/>
          </a:p>
        </p:txBody>
      </p:sp>
      <p:grpSp>
        <p:nvGrpSpPr>
          <p:cNvPr id="15" name="Grupo 14"/>
          <p:cNvGrpSpPr/>
          <p:nvPr/>
        </p:nvGrpSpPr>
        <p:grpSpPr>
          <a:xfrm>
            <a:off x="1103376" y="1219201"/>
            <a:ext cx="9985248" cy="84403"/>
            <a:chOff x="1073150" y="1219201"/>
            <a:chExt cx="10058400" cy="63125"/>
          </a:xfrm>
        </p:grpSpPr>
        <p:cxnSp>
          <p:nvCxnSpPr>
            <p:cNvPr id="13" name="Conector Reto 12"/>
            <p:cNvCxnSpPr/>
            <p:nvPr/>
          </p:nvCxnSpPr>
          <p:spPr>
            <a:xfrm rot="10800000">
              <a:off x="1073150" y="1219201"/>
              <a:ext cx="10058400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Conector Reto 13"/>
            <p:cNvCxnSpPr/>
            <p:nvPr/>
          </p:nvCxnSpPr>
          <p:spPr>
            <a:xfrm rot="10800000">
              <a:off x="1073150" y="1282326"/>
              <a:ext cx="10058400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346251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800"/>
        </a:spcBef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600"/>
        </a:spcBef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6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6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6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696">
          <p15:clr>
            <a:srgbClr val="F26B43"/>
          </p15:clr>
        </p15:guide>
        <p15:guide id="2" pos="6984">
          <p15:clr>
            <a:srgbClr val="F26B43"/>
          </p15:clr>
        </p15:guide>
        <p15:guide id="3" orient="horz" pos="1008">
          <p15:clr>
            <a:srgbClr val="F26B43"/>
          </p15:clr>
        </p15:guide>
        <p15:guide id="4" orient="horz" pos="388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ctrTitle"/>
          </p:nvPr>
        </p:nvSpPr>
        <p:spPr>
          <a:xfrm>
            <a:off x="1104900" y="2292094"/>
            <a:ext cx="5734050" cy="2219691"/>
          </a:xfrm>
        </p:spPr>
        <p:txBody>
          <a:bodyPr anchor="ctr">
            <a:normAutofit fontScale="90000"/>
          </a:bodyPr>
          <a:lstStyle/>
          <a:p>
            <a:pPr algn="l" defTabSz="914400">
              <a:spcBef>
                <a:spcPts val="0"/>
              </a:spcBef>
              <a:buNone/>
            </a:pPr>
            <a:r>
              <a:rPr lang="pt-BR" sz="4400" b="0" i="0" baseline="0" dirty="0">
                <a:solidFill>
                  <a:srgbClr val="514843"/>
                </a:solidFill>
                <a:latin typeface="Plantagenet Cherokee"/>
                <a:ea typeface="+mj-ea"/>
                <a:cs typeface="+mj-cs"/>
              </a:rPr>
              <a:t>Disposições testament</a:t>
            </a:r>
            <a:r>
              <a:rPr lang="pt-BR" dirty="0">
                <a:solidFill>
                  <a:srgbClr val="514843"/>
                </a:solidFill>
                <a:latin typeface="Plantagenet Cherokee"/>
              </a:rPr>
              <a:t>árias. Redução das </a:t>
            </a:r>
            <a:r>
              <a:rPr lang="pt-BR">
                <a:solidFill>
                  <a:srgbClr val="514843"/>
                </a:solidFill>
                <a:latin typeface="Plantagenet Cherokee"/>
              </a:rPr>
              <a:t>disposições testamentárias. </a:t>
            </a:r>
            <a:r>
              <a:rPr lang="pt-BR" dirty="0">
                <a:solidFill>
                  <a:srgbClr val="514843"/>
                </a:solidFill>
                <a:latin typeface="Plantagenet Cherokee"/>
              </a:rPr>
              <a:t>Legados.</a:t>
            </a:r>
            <a:endParaRPr lang="pt-BR" sz="4400" b="0" i="0" baseline="0" dirty="0">
              <a:solidFill>
                <a:srgbClr val="514843"/>
              </a:solidFill>
              <a:latin typeface="Plantagenet Cherokee"/>
              <a:ea typeface="+mj-ea"/>
              <a:cs typeface="+mj-cs"/>
            </a:endParaRPr>
          </a:p>
        </p:txBody>
      </p:sp>
      <p:pic>
        <p:nvPicPr>
          <p:cNvPr id="10" name="Espaço Reservado para Imagem 9"/>
          <p:cNvPicPr>
            <a:picLocks noGrp="1" noChangeAspect="1"/>
          </p:cNvPicPr>
          <p:nvPr>
            <p:ph type="pic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12" r="3812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652133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ítulo 12"/>
          <p:cNvSpPr>
            <a:spLocks noGrp="1"/>
          </p:cNvSpPr>
          <p:nvPr>
            <p:ph type="title"/>
          </p:nvPr>
        </p:nvSpPr>
        <p:spPr>
          <a:xfrm>
            <a:off x="1103382" y="461394"/>
            <a:ext cx="9980682" cy="637563"/>
          </a:xfrm>
        </p:spPr>
        <p:txBody>
          <a:bodyPr>
            <a:normAutofit/>
          </a:bodyPr>
          <a:lstStyle/>
          <a:p>
            <a:r>
              <a:rPr lang="en-US" dirty="0" err="1"/>
              <a:t>Legados</a:t>
            </a:r>
            <a:endParaRPr lang="en-US" dirty="0"/>
          </a:p>
        </p:txBody>
      </p:sp>
      <p:sp>
        <p:nvSpPr>
          <p:cNvPr id="14" name="Espaço Reservado para Conteúdo 13"/>
          <p:cNvSpPr>
            <a:spLocks noGrp="1"/>
          </p:cNvSpPr>
          <p:nvPr>
            <p:ph idx="1"/>
          </p:nvPr>
        </p:nvSpPr>
        <p:spPr>
          <a:xfrm>
            <a:off x="1104900" y="1308683"/>
            <a:ext cx="9982200" cy="5549317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endParaRPr lang="pt-BR" dirty="0"/>
          </a:p>
          <a:p>
            <a:pPr marL="540000" algn="just">
              <a:buFont typeface="Arial" panose="020B0604020202020204" pitchFamily="34" charset="0"/>
              <a:buChar char="•"/>
            </a:pPr>
            <a:r>
              <a:rPr lang="pt-BR" u="sng" dirty="0"/>
              <a:t>Do legado de crédito e quitação de dívida</a:t>
            </a:r>
            <a:r>
              <a:rPr lang="pt-BR" dirty="0"/>
              <a:t>: possui eficácia somente até o valor da dívida ou do crédito na data da abertura da sucessão (art. 1.918, CC). Cumpre-se o legado, entregando-se, ao legatário, o instrumento de quitação (art. 1.918, § 1º, CC). A quitação de dívidas não abrange aquelas contraídas após a abertura da sucessão (art. 1.918, § 2º, CC). </a:t>
            </a:r>
          </a:p>
          <a:p>
            <a:pPr marL="540000" algn="just">
              <a:buFont typeface="Arial" panose="020B0604020202020204" pitchFamily="34" charset="0"/>
              <a:buChar char="•"/>
            </a:pPr>
            <a:r>
              <a:rPr lang="pt-BR" u="sng" dirty="0"/>
              <a:t>Do legado de alimentos </a:t>
            </a:r>
            <a:r>
              <a:rPr lang="pt-BR" dirty="0"/>
              <a:t>(art. 1.920, CC): abrange sustento, cura, vestuário e moradia enquanto o legatário viver. Também abrange educação caso o legatário seja menor de idade. Não são alimentos familiares. Não atendimento ao binômio necessidade/possibilidade. Limitado às forças da herança. Não comportam prisão civil. Falecimento do legatário beneficiário dos alimentos finda a obrigação alimentar. </a:t>
            </a:r>
          </a:p>
          <a:p>
            <a:pPr marL="540000" algn="just">
              <a:buFont typeface="Arial" panose="020B0604020202020204" pitchFamily="34" charset="0"/>
              <a:buChar char="•"/>
            </a:pPr>
            <a:r>
              <a:rPr lang="pt-BR" u="sng" dirty="0"/>
              <a:t>Legado de usufruto </a:t>
            </a:r>
            <a:r>
              <a:rPr lang="pt-BR" dirty="0"/>
              <a:t>(art. 1.921, CC): Pode ser a termo ou vitalício. Se não houver prazo estipulado, será considerado vitalício. Caráter personalíssimo. Extingue-se com a morte do usufrutuário. </a:t>
            </a:r>
          </a:p>
          <a:p>
            <a:pPr algn="just"/>
            <a:endParaRPr lang="pt-BR" dirty="0"/>
          </a:p>
          <a:p>
            <a:pPr algn="just"/>
            <a:endParaRPr lang="pt-BR" dirty="0"/>
          </a:p>
          <a:p>
            <a:pPr lvl="0" algn="just"/>
            <a:endParaRPr lang="pt-BR" dirty="0"/>
          </a:p>
          <a:p>
            <a:pPr>
              <a:spcBef>
                <a:spcPts val="0"/>
              </a:spcBef>
            </a:pPr>
            <a:endParaRPr lang="pt-BR" sz="1600" dirty="0"/>
          </a:p>
          <a:p>
            <a:pPr>
              <a:spcBef>
                <a:spcPts val="0"/>
              </a:spcBef>
            </a:pPr>
            <a:endParaRPr lang="pt-BR" sz="1600" dirty="0"/>
          </a:p>
          <a:p>
            <a:pPr marL="1211400" lvl="0" indent="0">
              <a:spcBef>
                <a:spcPts val="0"/>
              </a:spcBef>
              <a:buNone/>
            </a:pPr>
            <a:endParaRPr lang="pt-BR" sz="1800" dirty="0"/>
          </a:p>
          <a:p>
            <a:pPr lvl="0"/>
            <a:endParaRPr lang="pt-BR" sz="1600" dirty="0"/>
          </a:p>
          <a:p>
            <a:pPr lvl="0"/>
            <a:endParaRPr lang="en-US" sz="1500" dirty="0"/>
          </a:p>
        </p:txBody>
      </p:sp>
    </p:spTree>
    <p:extLst>
      <p:ext uri="{BB962C8B-B14F-4D97-AF65-F5344CB8AC3E}">
        <p14:creationId xmlns:p14="http://schemas.microsoft.com/office/powerpoint/2010/main" val="23141407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ítulo 12"/>
          <p:cNvSpPr>
            <a:spLocks noGrp="1"/>
          </p:cNvSpPr>
          <p:nvPr>
            <p:ph type="title"/>
          </p:nvPr>
        </p:nvSpPr>
        <p:spPr>
          <a:xfrm>
            <a:off x="1103382" y="461394"/>
            <a:ext cx="9980682" cy="637563"/>
          </a:xfrm>
        </p:spPr>
        <p:txBody>
          <a:bodyPr>
            <a:normAutofit/>
          </a:bodyPr>
          <a:lstStyle/>
          <a:p>
            <a:r>
              <a:rPr lang="en-US" dirty="0" err="1"/>
              <a:t>Legados</a:t>
            </a:r>
            <a:endParaRPr lang="en-US" dirty="0"/>
          </a:p>
        </p:txBody>
      </p:sp>
      <p:sp>
        <p:nvSpPr>
          <p:cNvPr id="14" name="Espaço Reservado para Conteúdo 13"/>
          <p:cNvSpPr>
            <a:spLocks noGrp="1"/>
          </p:cNvSpPr>
          <p:nvPr>
            <p:ph idx="1"/>
          </p:nvPr>
        </p:nvSpPr>
        <p:spPr>
          <a:xfrm>
            <a:off x="1015068" y="973123"/>
            <a:ext cx="10072032" cy="5884877"/>
          </a:xfrm>
        </p:spPr>
        <p:txBody>
          <a:bodyPr>
            <a:normAutofit lnSpcReduction="10000"/>
          </a:bodyPr>
          <a:lstStyle/>
          <a:p>
            <a:pPr marL="0" lvl="0" indent="0">
              <a:buNone/>
            </a:pPr>
            <a:endParaRPr lang="pt-BR" dirty="0"/>
          </a:p>
          <a:p>
            <a:pPr marL="540000" algn="just">
              <a:buFont typeface="Arial" panose="020B0604020202020204" pitchFamily="34" charset="0"/>
              <a:buChar char="•"/>
            </a:pPr>
            <a:r>
              <a:rPr lang="pt-BR" u="sng" dirty="0"/>
              <a:t>Legado de imóvel </a:t>
            </a:r>
            <a:r>
              <a:rPr lang="pt-BR" dirty="0"/>
              <a:t>(art. 1.922, CC): integram o legado as benfeitorias necessárias, úteis e voluptuárias. Não o integram as aquisições posteriores, ainda que contíguas. Possibilidade de solução diversa se apurada a vontade real do testador. </a:t>
            </a:r>
          </a:p>
          <a:p>
            <a:pPr marL="540000" algn="just">
              <a:buFont typeface="Arial" panose="020B0604020202020204" pitchFamily="34" charset="0"/>
              <a:buChar char="•"/>
            </a:pPr>
            <a:r>
              <a:rPr lang="pt-BR" u="sng" dirty="0"/>
              <a:t>Do legado de dinheiro </a:t>
            </a:r>
            <a:r>
              <a:rPr lang="pt-BR" dirty="0"/>
              <a:t>(art. 1.925, CC): juros apenas a partir da constituição em mora do herdeiro. </a:t>
            </a:r>
          </a:p>
          <a:p>
            <a:pPr marL="540000" algn="just">
              <a:buFont typeface="Arial" panose="020B0604020202020204" pitchFamily="34" charset="0"/>
              <a:buChar char="•"/>
            </a:pPr>
            <a:r>
              <a:rPr lang="pt-BR" u="sng" dirty="0"/>
              <a:t>Do legado alternativo </a:t>
            </a:r>
            <a:r>
              <a:rPr lang="pt-BR" dirty="0"/>
              <a:t>(art. 1.932, CC): legatário tem a possibilidade de escolher entre alguns bens , de gêneros distintos, descritos pelo autor da herança. A princípio, cabe a escolha ao herdeiro. Mas, o testado pode estabelecer de modo diverso. Se houver falecimento antes da escolha, caberá aos seus herdeiros do legatário (art. 1933, CC). Nesse caso, a eleição não é </a:t>
            </a:r>
            <a:r>
              <a:rPr lang="pt-BR" i="1" dirty="0" err="1"/>
              <a:t>intuitu</a:t>
            </a:r>
            <a:r>
              <a:rPr lang="pt-BR" i="1" dirty="0"/>
              <a:t> personae</a:t>
            </a:r>
            <a:r>
              <a:rPr lang="pt-BR" dirty="0"/>
              <a:t>. Se perecerem algumas delas, o legado subsiste em relação às demais. Se perecerem todas, caduca o legado (art. 1.940, CC). </a:t>
            </a:r>
          </a:p>
          <a:p>
            <a:pPr marL="540000" algn="just">
              <a:buFont typeface="Arial" panose="020B0604020202020204" pitchFamily="34" charset="0"/>
              <a:buChar char="•"/>
            </a:pPr>
            <a:r>
              <a:rPr lang="pt-BR" u="sng" dirty="0"/>
              <a:t>Do legado com elementos acidentais </a:t>
            </a:r>
            <a:r>
              <a:rPr lang="pt-BR" dirty="0"/>
              <a:t>(condição, termo e encargo). Discussão sobre a possibilidade de legado a termo em razão do artigo 1.898, CC. Corrente majoritária admite. Admissibilidade de termo final no legado de usufruto (art. 1.921, CC). Art. 1.923, § 2º, faz menção a termo inicial de legado. Art. 1.924, CC, faz menção a termo final. Legado condicional e modal (art. 1.938, CC) são admitidos. </a:t>
            </a:r>
          </a:p>
          <a:p>
            <a:pPr marL="311400" indent="0" algn="just">
              <a:buNone/>
            </a:pPr>
            <a:endParaRPr lang="pt-BR" dirty="0"/>
          </a:p>
          <a:p>
            <a:pPr algn="just"/>
            <a:endParaRPr lang="pt-BR" dirty="0"/>
          </a:p>
          <a:p>
            <a:pPr algn="just"/>
            <a:endParaRPr lang="pt-BR" dirty="0"/>
          </a:p>
          <a:p>
            <a:pPr lvl="0" algn="just"/>
            <a:endParaRPr lang="pt-BR" dirty="0"/>
          </a:p>
          <a:p>
            <a:pPr>
              <a:spcBef>
                <a:spcPts val="0"/>
              </a:spcBef>
            </a:pPr>
            <a:endParaRPr lang="pt-BR" sz="1600" dirty="0"/>
          </a:p>
          <a:p>
            <a:pPr>
              <a:spcBef>
                <a:spcPts val="0"/>
              </a:spcBef>
            </a:pPr>
            <a:endParaRPr lang="pt-BR" sz="1600" dirty="0"/>
          </a:p>
          <a:p>
            <a:pPr marL="1211400" lvl="0" indent="0">
              <a:spcBef>
                <a:spcPts val="0"/>
              </a:spcBef>
              <a:buNone/>
            </a:pPr>
            <a:endParaRPr lang="pt-BR" sz="1800" dirty="0"/>
          </a:p>
          <a:p>
            <a:pPr lvl="0"/>
            <a:endParaRPr lang="pt-BR" sz="1600" dirty="0"/>
          </a:p>
          <a:p>
            <a:pPr lvl="0"/>
            <a:endParaRPr lang="en-US" sz="1500" dirty="0"/>
          </a:p>
        </p:txBody>
      </p:sp>
    </p:spTree>
    <p:extLst>
      <p:ext uri="{BB962C8B-B14F-4D97-AF65-F5344CB8AC3E}">
        <p14:creationId xmlns:p14="http://schemas.microsoft.com/office/powerpoint/2010/main" val="33404243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ítulo 12"/>
          <p:cNvSpPr>
            <a:spLocks noGrp="1"/>
          </p:cNvSpPr>
          <p:nvPr>
            <p:ph type="title"/>
          </p:nvPr>
        </p:nvSpPr>
        <p:spPr>
          <a:xfrm>
            <a:off x="1103382" y="461394"/>
            <a:ext cx="9980682" cy="637563"/>
          </a:xfrm>
        </p:spPr>
        <p:txBody>
          <a:bodyPr>
            <a:normAutofit/>
          </a:bodyPr>
          <a:lstStyle/>
          <a:p>
            <a:r>
              <a:rPr lang="en-US" dirty="0" err="1"/>
              <a:t>Legados</a:t>
            </a:r>
            <a:endParaRPr lang="en-US" dirty="0"/>
          </a:p>
        </p:txBody>
      </p:sp>
      <p:sp>
        <p:nvSpPr>
          <p:cNvPr id="14" name="Espaço Reservado para Conteúdo 13"/>
          <p:cNvSpPr>
            <a:spLocks noGrp="1"/>
          </p:cNvSpPr>
          <p:nvPr>
            <p:ph idx="1"/>
          </p:nvPr>
        </p:nvSpPr>
        <p:spPr>
          <a:xfrm>
            <a:off x="1104900" y="1308683"/>
            <a:ext cx="9982200" cy="5549317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endParaRPr lang="pt-BR" dirty="0"/>
          </a:p>
          <a:p>
            <a:pPr algn="just"/>
            <a:r>
              <a:rPr lang="pt-BR" dirty="0"/>
              <a:t>Dos efeitos do legado e seu pagamento:</a:t>
            </a:r>
          </a:p>
          <a:p>
            <a:pPr marL="540000" algn="just">
              <a:buFont typeface="Arial" panose="020B0604020202020204" pitchFamily="34" charset="0"/>
              <a:buChar char="•"/>
            </a:pPr>
            <a:r>
              <a:rPr lang="pt-BR" dirty="0"/>
              <a:t>O legado transmite-se ao legatário no </a:t>
            </a:r>
            <a:r>
              <a:rPr lang="pt-BR" b="1" dirty="0"/>
              <a:t>momento da abertura da sucessão</a:t>
            </a:r>
            <a:r>
              <a:rPr lang="pt-BR" dirty="0"/>
              <a:t>, salvo se estiver sob condição suspensiva (art. 1.923, CC). Porém, </a:t>
            </a:r>
            <a:r>
              <a:rPr lang="pt-BR" b="1" dirty="0"/>
              <a:t>não é imitido, de imediato, na posse direta da coisa</a:t>
            </a:r>
            <a:r>
              <a:rPr lang="pt-BR" dirty="0"/>
              <a:t> (art. 1.923, § 1º, CC). Já os </a:t>
            </a:r>
            <a:r>
              <a:rPr lang="pt-BR" b="1" dirty="0"/>
              <a:t>frutos da coisa </a:t>
            </a:r>
            <a:r>
              <a:rPr lang="pt-BR" dirty="0"/>
              <a:t>legada, exceto se depender de condição suspensiva ou termo inicial, são transferidos ao legatário desde a abertura da sucessão (art. 1.923, § 2º, CC).</a:t>
            </a:r>
          </a:p>
          <a:p>
            <a:pPr marL="540000" algn="just">
              <a:buFont typeface="Arial" panose="020B0604020202020204" pitchFamily="34" charset="0"/>
              <a:buChar char="•"/>
            </a:pPr>
            <a:r>
              <a:rPr lang="pt-BR" b="1" dirty="0"/>
              <a:t>Renda vitalícia ou pensão periódica</a:t>
            </a:r>
            <a:r>
              <a:rPr lang="pt-BR" dirty="0"/>
              <a:t>: corre a partir da morte do testador, a não ser se o testador tenha disposto de modo diverso (art. 1.926, CC). Se o legado for de quantia e prestações certas, segue a periodicidade estipulada a partir do falecimento do testador, ainda que faleça o legatário (art. 1.927, CC). Apenas no termo de cada período, poderá ser exigida a quantia (art. 1.928, CC), salvo caso se trate de pensão alimentar (art. 1.920, CC), em que haverá adiantamento para o começo do período (art. 1928, parágrafo único, CC), a não ser que o testador haja disposto de modo diverso. </a:t>
            </a:r>
          </a:p>
          <a:p>
            <a:pPr marL="540000" algn="just">
              <a:buFont typeface="Arial" panose="020B0604020202020204" pitchFamily="34" charset="0"/>
              <a:buChar char="•"/>
            </a:pPr>
            <a:endParaRPr lang="pt-BR" dirty="0"/>
          </a:p>
          <a:p>
            <a:pPr marL="540000" algn="just">
              <a:buFont typeface="Arial" panose="020B0604020202020204" pitchFamily="34" charset="0"/>
              <a:buChar char="•"/>
            </a:pPr>
            <a:endParaRPr lang="pt-BR" dirty="0"/>
          </a:p>
          <a:p>
            <a:pPr algn="just"/>
            <a:endParaRPr lang="pt-BR" dirty="0"/>
          </a:p>
          <a:p>
            <a:pPr algn="just"/>
            <a:endParaRPr lang="pt-BR" dirty="0"/>
          </a:p>
          <a:p>
            <a:pPr lvl="0" algn="just"/>
            <a:endParaRPr lang="pt-BR" dirty="0"/>
          </a:p>
          <a:p>
            <a:pPr>
              <a:spcBef>
                <a:spcPts val="0"/>
              </a:spcBef>
            </a:pPr>
            <a:endParaRPr lang="pt-BR" sz="1600" dirty="0"/>
          </a:p>
          <a:p>
            <a:pPr>
              <a:spcBef>
                <a:spcPts val="0"/>
              </a:spcBef>
            </a:pPr>
            <a:endParaRPr lang="pt-BR" sz="1600" dirty="0"/>
          </a:p>
          <a:p>
            <a:pPr marL="1211400" lvl="0" indent="0">
              <a:spcBef>
                <a:spcPts val="0"/>
              </a:spcBef>
              <a:buNone/>
            </a:pPr>
            <a:endParaRPr lang="pt-BR" sz="1800" dirty="0"/>
          </a:p>
          <a:p>
            <a:pPr lvl="0"/>
            <a:endParaRPr lang="pt-BR" sz="1600" dirty="0"/>
          </a:p>
          <a:p>
            <a:pPr lvl="0"/>
            <a:endParaRPr lang="en-US" sz="1500" dirty="0"/>
          </a:p>
        </p:txBody>
      </p:sp>
    </p:spTree>
    <p:extLst>
      <p:ext uri="{BB962C8B-B14F-4D97-AF65-F5344CB8AC3E}">
        <p14:creationId xmlns:p14="http://schemas.microsoft.com/office/powerpoint/2010/main" val="3774580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ítulo 12"/>
          <p:cNvSpPr>
            <a:spLocks noGrp="1"/>
          </p:cNvSpPr>
          <p:nvPr>
            <p:ph type="title"/>
          </p:nvPr>
        </p:nvSpPr>
        <p:spPr>
          <a:xfrm>
            <a:off x="1103382" y="461394"/>
            <a:ext cx="9980682" cy="637563"/>
          </a:xfrm>
        </p:spPr>
        <p:txBody>
          <a:bodyPr>
            <a:normAutofit/>
          </a:bodyPr>
          <a:lstStyle/>
          <a:p>
            <a:r>
              <a:rPr lang="en-US" dirty="0" err="1"/>
              <a:t>Legados</a:t>
            </a:r>
            <a:endParaRPr lang="en-US" dirty="0"/>
          </a:p>
        </p:txBody>
      </p:sp>
      <p:sp>
        <p:nvSpPr>
          <p:cNvPr id="14" name="Espaço Reservado para Conteúdo 13"/>
          <p:cNvSpPr>
            <a:spLocks noGrp="1"/>
          </p:cNvSpPr>
          <p:nvPr>
            <p:ph idx="1"/>
          </p:nvPr>
        </p:nvSpPr>
        <p:spPr>
          <a:xfrm>
            <a:off x="1104900" y="1308683"/>
            <a:ext cx="9982200" cy="5549317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endParaRPr lang="pt-BR" dirty="0"/>
          </a:p>
          <a:p>
            <a:pPr algn="just"/>
            <a:r>
              <a:rPr lang="pt-BR" dirty="0"/>
              <a:t>Cumprimento dos legados: no silêncio do testamento, compete aos herdeiros. Se não houver, aos legatários, na proporção do que herdarem (art. 1.934, CC). </a:t>
            </a:r>
          </a:p>
          <a:p>
            <a:pPr marL="540000" algn="just">
              <a:buFont typeface="Arial" panose="020B0604020202020204" pitchFamily="34" charset="0"/>
              <a:buChar char="•"/>
            </a:pPr>
            <a:r>
              <a:rPr lang="pt-BR" dirty="0"/>
              <a:t>As despesas e riscos da entrega do legado correm à conta do legatário, se não dispuser diversamente o testador (art. 1.935, CC). </a:t>
            </a:r>
          </a:p>
          <a:p>
            <a:pPr marL="540000" algn="just">
              <a:buFont typeface="Arial" panose="020B0604020202020204" pitchFamily="34" charset="0"/>
              <a:buChar char="•"/>
            </a:pPr>
            <a:r>
              <a:rPr lang="pt-BR" dirty="0"/>
              <a:t>Coisa legada deve ser entregue com seus acessórios, no lugar e estado em que se encontravam ao tempo da morte do testador. O legatário passará a ter todos os encargos inerentes à coisa. Princípio da gravitação jurídica (art. 1.935, CC). </a:t>
            </a:r>
          </a:p>
          <a:p>
            <a:pPr marL="540000" algn="just">
              <a:buFont typeface="Arial" panose="020B0604020202020204" pitchFamily="34" charset="0"/>
              <a:buChar char="•"/>
            </a:pPr>
            <a:r>
              <a:rPr lang="pt-BR" dirty="0"/>
              <a:t>Nos legados com encargo, aplicam-se as regras do artigo 553, referente à doação com encargo. </a:t>
            </a:r>
          </a:p>
          <a:p>
            <a:pPr algn="just"/>
            <a:endParaRPr lang="pt-BR" dirty="0"/>
          </a:p>
          <a:p>
            <a:pPr algn="just"/>
            <a:endParaRPr lang="pt-BR" dirty="0"/>
          </a:p>
          <a:p>
            <a:pPr lvl="0" algn="just"/>
            <a:endParaRPr lang="pt-BR" dirty="0"/>
          </a:p>
          <a:p>
            <a:pPr>
              <a:spcBef>
                <a:spcPts val="0"/>
              </a:spcBef>
            </a:pPr>
            <a:endParaRPr lang="pt-BR" sz="1600" dirty="0"/>
          </a:p>
          <a:p>
            <a:pPr>
              <a:spcBef>
                <a:spcPts val="0"/>
              </a:spcBef>
            </a:pPr>
            <a:endParaRPr lang="pt-BR" sz="1600" dirty="0"/>
          </a:p>
          <a:p>
            <a:pPr marL="1211400" lvl="0" indent="0">
              <a:spcBef>
                <a:spcPts val="0"/>
              </a:spcBef>
              <a:buNone/>
            </a:pPr>
            <a:endParaRPr lang="pt-BR" sz="1800" dirty="0"/>
          </a:p>
          <a:p>
            <a:pPr lvl="0"/>
            <a:endParaRPr lang="pt-BR" sz="1600" dirty="0"/>
          </a:p>
          <a:p>
            <a:pPr lvl="0"/>
            <a:endParaRPr lang="en-US" sz="1500" dirty="0"/>
          </a:p>
        </p:txBody>
      </p:sp>
    </p:spTree>
    <p:extLst>
      <p:ext uri="{BB962C8B-B14F-4D97-AF65-F5344CB8AC3E}">
        <p14:creationId xmlns:p14="http://schemas.microsoft.com/office/powerpoint/2010/main" val="2105032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ítulo 12"/>
          <p:cNvSpPr>
            <a:spLocks noGrp="1"/>
          </p:cNvSpPr>
          <p:nvPr>
            <p:ph type="title"/>
          </p:nvPr>
        </p:nvSpPr>
        <p:spPr>
          <a:xfrm>
            <a:off x="1103382" y="461394"/>
            <a:ext cx="9980682" cy="637563"/>
          </a:xfrm>
        </p:spPr>
        <p:txBody>
          <a:bodyPr>
            <a:normAutofit/>
          </a:bodyPr>
          <a:lstStyle/>
          <a:p>
            <a:r>
              <a:rPr lang="en-US" dirty="0" err="1"/>
              <a:t>Legados</a:t>
            </a:r>
            <a:endParaRPr lang="en-US" dirty="0"/>
          </a:p>
        </p:txBody>
      </p:sp>
      <p:sp>
        <p:nvSpPr>
          <p:cNvPr id="14" name="Espaço Reservado para Conteúdo 13"/>
          <p:cNvSpPr>
            <a:spLocks noGrp="1"/>
          </p:cNvSpPr>
          <p:nvPr>
            <p:ph idx="1"/>
          </p:nvPr>
        </p:nvSpPr>
        <p:spPr>
          <a:xfrm>
            <a:off x="1104900" y="1308683"/>
            <a:ext cx="9982200" cy="5549317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endParaRPr lang="pt-BR" dirty="0"/>
          </a:p>
          <a:p>
            <a:pPr algn="just"/>
            <a:r>
              <a:rPr lang="pt-BR" dirty="0"/>
              <a:t>Da caducidade dos legados (art. 1.939, CC): </a:t>
            </a:r>
          </a:p>
          <a:p>
            <a:pPr marL="540000" algn="just">
              <a:buFont typeface="Arial" panose="020B0604020202020204" pitchFamily="34" charset="0"/>
              <a:buChar char="•"/>
            </a:pPr>
            <a:r>
              <a:rPr lang="pt-BR" dirty="0"/>
              <a:t>Ineficácia do testamento ou de cláusula testamentária por fato superveniente, surgidas após o legado. </a:t>
            </a:r>
          </a:p>
          <a:p>
            <a:pPr marL="540000" algn="just">
              <a:buFont typeface="Arial" panose="020B0604020202020204" pitchFamily="34" charset="0"/>
              <a:buChar char="•"/>
            </a:pPr>
            <a:r>
              <a:rPr lang="pt-BR" dirty="0"/>
              <a:t>I – alteração substancial do bem objeto da disposição singular, de modo a atingir a vontade inicialmente manifestada. </a:t>
            </a:r>
          </a:p>
          <a:p>
            <a:pPr marL="540000" algn="just">
              <a:buFont typeface="Arial" panose="020B0604020202020204" pitchFamily="34" charset="0"/>
              <a:buChar char="•"/>
            </a:pPr>
            <a:r>
              <a:rPr lang="pt-BR" dirty="0"/>
              <a:t>II – se o testador alienar a coisa legada. Em caso de alienação parcial, também será parcial a ineficácia. </a:t>
            </a:r>
          </a:p>
          <a:p>
            <a:pPr marL="540000" algn="just">
              <a:buFont typeface="Arial" panose="020B0604020202020204" pitchFamily="34" charset="0"/>
              <a:buChar char="•"/>
            </a:pPr>
            <a:r>
              <a:rPr lang="pt-BR" dirty="0"/>
              <a:t>III – coisa julgada é evicta (perda da coisa mediante decisão judicial ou apreensão administrativa) ou perece, vivo ou morto o testador, sem culpa do herdeiro ou legatário incumbido do seu cumprimento.</a:t>
            </a:r>
          </a:p>
          <a:p>
            <a:pPr marL="540000" algn="just">
              <a:buFont typeface="Arial" panose="020B0604020202020204" pitchFamily="34" charset="0"/>
              <a:buChar char="•"/>
            </a:pPr>
            <a:r>
              <a:rPr lang="pt-BR" dirty="0"/>
              <a:t>IV – indignidade sucessória. A menção correta seria ao artigo 1.815, em vez do artigo 1.814 (ex. legatário ter sido autor de homicídio do testador). </a:t>
            </a:r>
          </a:p>
          <a:p>
            <a:pPr marL="540000" algn="just">
              <a:buFont typeface="Arial" panose="020B0604020202020204" pitchFamily="34" charset="0"/>
              <a:buChar char="•"/>
            </a:pPr>
            <a:r>
              <a:rPr lang="pt-BR" dirty="0"/>
              <a:t>V – morte do legatário.</a:t>
            </a:r>
          </a:p>
          <a:p>
            <a:pPr marL="311400" indent="0" algn="just">
              <a:buNone/>
            </a:pPr>
            <a:endParaRPr lang="pt-BR" dirty="0"/>
          </a:p>
          <a:p>
            <a:pPr marL="540000" algn="just">
              <a:buFont typeface="Arial" panose="020B0604020202020204" pitchFamily="34" charset="0"/>
              <a:buChar char="•"/>
            </a:pPr>
            <a:endParaRPr lang="pt-BR" dirty="0"/>
          </a:p>
          <a:p>
            <a:pPr algn="just"/>
            <a:endParaRPr lang="pt-BR" dirty="0"/>
          </a:p>
          <a:p>
            <a:pPr algn="just"/>
            <a:endParaRPr lang="pt-BR" dirty="0"/>
          </a:p>
          <a:p>
            <a:pPr lvl="0" algn="just"/>
            <a:endParaRPr lang="pt-BR" dirty="0"/>
          </a:p>
          <a:p>
            <a:pPr>
              <a:spcBef>
                <a:spcPts val="0"/>
              </a:spcBef>
            </a:pPr>
            <a:endParaRPr lang="pt-BR" sz="1600" dirty="0"/>
          </a:p>
          <a:p>
            <a:pPr>
              <a:spcBef>
                <a:spcPts val="0"/>
              </a:spcBef>
            </a:pPr>
            <a:endParaRPr lang="pt-BR" sz="1600" dirty="0"/>
          </a:p>
          <a:p>
            <a:pPr marL="1211400" lvl="0" indent="0">
              <a:spcBef>
                <a:spcPts val="0"/>
              </a:spcBef>
              <a:buNone/>
            </a:pPr>
            <a:endParaRPr lang="pt-BR" sz="1800" dirty="0"/>
          </a:p>
          <a:p>
            <a:pPr lvl="0"/>
            <a:endParaRPr lang="pt-BR" sz="1600" dirty="0"/>
          </a:p>
          <a:p>
            <a:pPr lvl="0"/>
            <a:endParaRPr lang="en-US" sz="1500" dirty="0"/>
          </a:p>
        </p:txBody>
      </p:sp>
    </p:spTree>
    <p:extLst>
      <p:ext uri="{BB962C8B-B14F-4D97-AF65-F5344CB8AC3E}">
        <p14:creationId xmlns:p14="http://schemas.microsoft.com/office/powerpoint/2010/main" val="27500672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ítulo 12"/>
          <p:cNvSpPr>
            <a:spLocks noGrp="1"/>
          </p:cNvSpPr>
          <p:nvPr>
            <p:ph type="title"/>
          </p:nvPr>
        </p:nvSpPr>
        <p:spPr>
          <a:xfrm>
            <a:off x="1103382" y="461394"/>
            <a:ext cx="9980682" cy="637563"/>
          </a:xfrm>
        </p:spPr>
        <p:txBody>
          <a:bodyPr>
            <a:normAutofit/>
          </a:bodyPr>
          <a:lstStyle/>
          <a:p>
            <a:r>
              <a:rPr lang="en-US" dirty="0"/>
              <a:t>Da </a:t>
            </a:r>
            <a:r>
              <a:rPr lang="en-US" dirty="0" err="1"/>
              <a:t>redução</a:t>
            </a:r>
            <a:r>
              <a:rPr lang="en-US" dirty="0"/>
              <a:t> das </a:t>
            </a:r>
            <a:r>
              <a:rPr lang="en-US" dirty="0" err="1"/>
              <a:t>disposições</a:t>
            </a:r>
            <a:r>
              <a:rPr lang="en-US" dirty="0"/>
              <a:t> </a:t>
            </a:r>
            <a:r>
              <a:rPr lang="en-US" dirty="0" err="1"/>
              <a:t>testamentárias</a:t>
            </a:r>
            <a:endParaRPr lang="en-US" dirty="0"/>
          </a:p>
        </p:txBody>
      </p:sp>
      <p:sp>
        <p:nvSpPr>
          <p:cNvPr id="14" name="Espaço Reservado para Conteúdo 13"/>
          <p:cNvSpPr>
            <a:spLocks noGrp="1"/>
          </p:cNvSpPr>
          <p:nvPr>
            <p:ph idx="1"/>
          </p:nvPr>
        </p:nvSpPr>
        <p:spPr>
          <a:xfrm>
            <a:off x="1104900" y="1308683"/>
            <a:ext cx="9982200" cy="5549317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endParaRPr lang="pt-BR" dirty="0"/>
          </a:p>
          <a:p>
            <a:pPr marL="654300" indent="-342900" algn="just"/>
            <a:r>
              <a:rPr lang="pt-BR" dirty="0"/>
              <a:t>Tutela da legítima dos herdeiros necessários (art. 1.845, CC).</a:t>
            </a:r>
          </a:p>
          <a:p>
            <a:pPr marL="654300" indent="-342900" algn="just"/>
            <a:r>
              <a:rPr lang="pt-BR" dirty="0"/>
              <a:t>Disposição testamentária que ofende a legítima está sujeita à redução das disposições testamentárias. Disposição apenas será eficaz naquilo que não infringir a legítima (art. 1.967, CC).</a:t>
            </a:r>
          </a:p>
          <a:p>
            <a:pPr marL="654300" indent="-342900" algn="just"/>
            <a:r>
              <a:rPr lang="pt-BR" dirty="0"/>
              <a:t>Primeiramente, reduz-se a fração dos herdeiros instituídos e, depois, dos legatários, na proporção de seu valor, salvo se o testador especificar os quinhões ou os legados de herdeiros e legatários que devem sofrer redução. </a:t>
            </a:r>
          </a:p>
          <a:p>
            <a:pPr marL="654300" indent="-342900" algn="just"/>
            <a:r>
              <a:rPr lang="pt-BR" dirty="0"/>
              <a:t>Em caso de legado de prédio divisível, a redução será feita, dividindo-o proporcionalmente. Caso seja indivisível, e o excesso for maior que ¼ do imóvel, o imóvel retornará à herança e o valor do legado sairá da parte disponível. Se inferior a ¼, o legatário compensará os herdeiros em dinheiro. </a:t>
            </a:r>
          </a:p>
          <a:p>
            <a:pPr marL="654300" indent="-342900" algn="just"/>
            <a:r>
              <a:rPr lang="pt-BR" dirty="0"/>
              <a:t>Se for herdeiro necessário, poderá ficar, preferencialmente, com o imóvel, somando o valor do legado e da legítima, compensando os outros herdeiros pelo excedente, se for o caso. </a:t>
            </a:r>
          </a:p>
          <a:p>
            <a:pPr marL="654300" indent="-342900" algn="just"/>
            <a:endParaRPr lang="pt-BR" dirty="0"/>
          </a:p>
          <a:p>
            <a:pPr marL="311400" indent="0" algn="just">
              <a:buNone/>
            </a:pPr>
            <a:endParaRPr lang="pt-BR" dirty="0"/>
          </a:p>
          <a:p>
            <a:pPr marL="540000" algn="just">
              <a:buFont typeface="Arial" panose="020B0604020202020204" pitchFamily="34" charset="0"/>
              <a:buChar char="•"/>
            </a:pPr>
            <a:endParaRPr lang="pt-BR" dirty="0"/>
          </a:p>
          <a:p>
            <a:pPr algn="just"/>
            <a:endParaRPr lang="pt-BR" dirty="0"/>
          </a:p>
          <a:p>
            <a:pPr algn="just"/>
            <a:endParaRPr lang="pt-BR" dirty="0"/>
          </a:p>
          <a:p>
            <a:pPr lvl="0" algn="just"/>
            <a:endParaRPr lang="pt-BR" dirty="0"/>
          </a:p>
          <a:p>
            <a:pPr>
              <a:spcBef>
                <a:spcPts val="0"/>
              </a:spcBef>
            </a:pPr>
            <a:endParaRPr lang="pt-BR" sz="1600" dirty="0"/>
          </a:p>
          <a:p>
            <a:pPr>
              <a:spcBef>
                <a:spcPts val="0"/>
              </a:spcBef>
            </a:pPr>
            <a:endParaRPr lang="pt-BR" sz="1600" dirty="0"/>
          </a:p>
          <a:p>
            <a:pPr marL="1211400" lvl="0" indent="0">
              <a:spcBef>
                <a:spcPts val="0"/>
              </a:spcBef>
              <a:buNone/>
            </a:pPr>
            <a:endParaRPr lang="pt-BR" sz="1800" dirty="0"/>
          </a:p>
          <a:p>
            <a:pPr lvl="0"/>
            <a:endParaRPr lang="pt-BR" sz="1600" dirty="0"/>
          </a:p>
          <a:p>
            <a:pPr lvl="0"/>
            <a:endParaRPr lang="en-US" sz="1500" dirty="0"/>
          </a:p>
        </p:txBody>
      </p:sp>
    </p:spTree>
    <p:extLst>
      <p:ext uri="{BB962C8B-B14F-4D97-AF65-F5344CB8AC3E}">
        <p14:creationId xmlns:p14="http://schemas.microsoft.com/office/powerpoint/2010/main" val="855626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ítulo 12"/>
          <p:cNvSpPr>
            <a:spLocks noGrp="1"/>
          </p:cNvSpPr>
          <p:nvPr>
            <p:ph type="title"/>
          </p:nvPr>
        </p:nvSpPr>
        <p:spPr>
          <a:xfrm>
            <a:off x="1103382" y="461394"/>
            <a:ext cx="9980682" cy="637563"/>
          </a:xfrm>
        </p:spPr>
        <p:txBody>
          <a:bodyPr>
            <a:normAutofit/>
          </a:bodyPr>
          <a:lstStyle/>
          <a:p>
            <a:r>
              <a:rPr lang="en-US" dirty="0" err="1"/>
              <a:t>Legados</a:t>
            </a:r>
            <a:endParaRPr lang="en-US" dirty="0"/>
          </a:p>
        </p:txBody>
      </p:sp>
      <p:sp>
        <p:nvSpPr>
          <p:cNvPr id="14" name="Espaço Reservado para Conteúdo 13"/>
          <p:cNvSpPr>
            <a:spLocks noGrp="1"/>
          </p:cNvSpPr>
          <p:nvPr>
            <p:ph idx="1"/>
          </p:nvPr>
        </p:nvSpPr>
        <p:spPr>
          <a:xfrm>
            <a:off x="1104900" y="1308683"/>
            <a:ext cx="9982200" cy="5549317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endParaRPr lang="pt-BR" dirty="0"/>
          </a:p>
          <a:p>
            <a:pPr marL="540000" algn="just">
              <a:buFont typeface="Arial" panose="020B0604020202020204" pitchFamily="34" charset="0"/>
              <a:buChar char="•"/>
            </a:pPr>
            <a:endParaRPr lang="pt-BR" dirty="0"/>
          </a:p>
          <a:p>
            <a:pPr marL="311400" indent="0" algn="just">
              <a:buNone/>
            </a:pPr>
            <a:endParaRPr lang="pt-BR" dirty="0"/>
          </a:p>
          <a:p>
            <a:pPr marL="540000" algn="just">
              <a:buFont typeface="Arial" panose="020B0604020202020204" pitchFamily="34" charset="0"/>
              <a:buChar char="•"/>
            </a:pPr>
            <a:endParaRPr lang="pt-BR" dirty="0"/>
          </a:p>
          <a:p>
            <a:pPr algn="just"/>
            <a:endParaRPr lang="pt-BR" dirty="0"/>
          </a:p>
          <a:p>
            <a:pPr algn="just"/>
            <a:endParaRPr lang="pt-BR" dirty="0"/>
          </a:p>
          <a:p>
            <a:pPr lvl="0" algn="just"/>
            <a:endParaRPr lang="pt-BR" dirty="0"/>
          </a:p>
          <a:p>
            <a:pPr>
              <a:spcBef>
                <a:spcPts val="0"/>
              </a:spcBef>
            </a:pPr>
            <a:endParaRPr lang="pt-BR" sz="1600" dirty="0"/>
          </a:p>
          <a:p>
            <a:pPr>
              <a:spcBef>
                <a:spcPts val="0"/>
              </a:spcBef>
            </a:pPr>
            <a:endParaRPr lang="pt-BR" sz="1600" dirty="0"/>
          </a:p>
          <a:p>
            <a:pPr marL="1211400" lvl="0" indent="0">
              <a:spcBef>
                <a:spcPts val="0"/>
              </a:spcBef>
              <a:buNone/>
            </a:pPr>
            <a:endParaRPr lang="pt-BR" sz="1800" dirty="0"/>
          </a:p>
          <a:p>
            <a:pPr lvl="0"/>
            <a:endParaRPr lang="pt-BR" sz="1600" dirty="0"/>
          </a:p>
          <a:p>
            <a:pPr lvl="0"/>
            <a:endParaRPr lang="en-US" sz="1500" dirty="0"/>
          </a:p>
        </p:txBody>
      </p:sp>
    </p:spTree>
    <p:extLst>
      <p:ext uri="{BB962C8B-B14F-4D97-AF65-F5344CB8AC3E}">
        <p14:creationId xmlns:p14="http://schemas.microsoft.com/office/powerpoint/2010/main" val="30431544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ítulo 12"/>
          <p:cNvSpPr>
            <a:spLocks noGrp="1"/>
          </p:cNvSpPr>
          <p:nvPr>
            <p:ph type="title"/>
          </p:nvPr>
        </p:nvSpPr>
        <p:spPr>
          <a:xfrm>
            <a:off x="1103382" y="461394"/>
            <a:ext cx="9980682" cy="637563"/>
          </a:xfrm>
        </p:spPr>
        <p:txBody>
          <a:bodyPr>
            <a:normAutofit/>
          </a:bodyPr>
          <a:lstStyle/>
          <a:p>
            <a:r>
              <a:rPr lang="en-US" dirty="0" err="1"/>
              <a:t>Legados</a:t>
            </a:r>
            <a:endParaRPr lang="en-US" dirty="0"/>
          </a:p>
        </p:txBody>
      </p:sp>
      <p:sp>
        <p:nvSpPr>
          <p:cNvPr id="14" name="Espaço Reservado para Conteúdo 13"/>
          <p:cNvSpPr>
            <a:spLocks noGrp="1"/>
          </p:cNvSpPr>
          <p:nvPr>
            <p:ph idx="1"/>
          </p:nvPr>
        </p:nvSpPr>
        <p:spPr>
          <a:xfrm>
            <a:off x="1104900" y="1308683"/>
            <a:ext cx="9982200" cy="5549317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endParaRPr lang="pt-BR" dirty="0"/>
          </a:p>
          <a:p>
            <a:pPr marL="540000" algn="just">
              <a:buFont typeface="Arial" panose="020B0604020202020204" pitchFamily="34" charset="0"/>
              <a:buChar char="•"/>
            </a:pPr>
            <a:endParaRPr lang="pt-BR" dirty="0"/>
          </a:p>
          <a:p>
            <a:pPr marL="311400" indent="0" algn="just">
              <a:buNone/>
            </a:pPr>
            <a:endParaRPr lang="pt-BR" dirty="0"/>
          </a:p>
          <a:p>
            <a:pPr marL="540000" algn="just">
              <a:buFont typeface="Arial" panose="020B0604020202020204" pitchFamily="34" charset="0"/>
              <a:buChar char="•"/>
            </a:pPr>
            <a:endParaRPr lang="pt-BR" dirty="0"/>
          </a:p>
          <a:p>
            <a:pPr algn="just"/>
            <a:endParaRPr lang="pt-BR" dirty="0"/>
          </a:p>
          <a:p>
            <a:pPr algn="just"/>
            <a:endParaRPr lang="pt-BR" dirty="0"/>
          </a:p>
          <a:p>
            <a:pPr lvl="0" algn="just"/>
            <a:endParaRPr lang="pt-BR" dirty="0"/>
          </a:p>
          <a:p>
            <a:pPr>
              <a:spcBef>
                <a:spcPts val="0"/>
              </a:spcBef>
            </a:pPr>
            <a:endParaRPr lang="pt-BR" sz="1600" dirty="0"/>
          </a:p>
          <a:p>
            <a:pPr>
              <a:spcBef>
                <a:spcPts val="0"/>
              </a:spcBef>
            </a:pPr>
            <a:endParaRPr lang="pt-BR" sz="1600" dirty="0"/>
          </a:p>
          <a:p>
            <a:pPr marL="1211400" lvl="0" indent="0">
              <a:spcBef>
                <a:spcPts val="0"/>
              </a:spcBef>
              <a:buNone/>
            </a:pPr>
            <a:endParaRPr lang="pt-BR" sz="1800" dirty="0"/>
          </a:p>
          <a:p>
            <a:pPr lvl="0"/>
            <a:endParaRPr lang="pt-BR" sz="1600" dirty="0"/>
          </a:p>
          <a:p>
            <a:pPr lvl="0"/>
            <a:endParaRPr lang="en-US" sz="1500" dirty="0"/>
          </a:p>
        </p:txBody>
      </p:sp>
    </p:spTree>
    <p:extLst>
      <p:ext uri="{BB962C8B-B14F-4D97-AF65-F5344CB8AC3E}">
        <p14:creationId xmlns:p14="http://schemas.microsoft.com/office/powerpoint/2010/main" val="607622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ítulo 12"/>
          <p:cNvSpPr>
            <a:spLocks noGrp="1"/>
          </p:cNvSpPr>
          <p:nvPr>
            <p:ph type="title"/>
          </p:nvPr>
        </p:nvSpPr>
        <p:spPr>
          <a:xfrm>
            <a:off x="1103382" y="461394"/>
            <a:ext cx="9980682" cy="637563"/>
          </a:xfrm>
        </p:spPr>
        <p:txBody>
          <a:bodyPr>
            <a:normAutofit/>
          </a:bodyPr>
          <a:lstStyle/>
          <a:p>
            <a:r>
              <a:rPr lang="en-US" dirty="0" err="1"/>
              <a:t>Legados</a:t>
            </a:r>
            <a:endParaRPr lang="en-US" dirty="0"/>
          </a:p>
        </p:txBody>
      </p:sp>
      <p:sp>
        <p:nvSpPr>
          <p:cNvPr id="14" name="Espaço Reservado para Conteúdo 13"/>
          <p:cNvSpPr>
            <a:spLocks noGrp="1"/>
          </p:cNvSpPr>
          <p:nvPr>
            <p:ph idx="1"/>
          </p:nvPr>
        </p:nvSpPr>
        <p:spPr>
          <a:xfrm>
            <a:off x="1104900" y="1308683"/>
            <a:ext cx="9982200" cy="5549317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endParaRPr lang="pt-BR" dirty="0"/>
          </a:p>
          <a:p>
            <a:pPr marL="540000" algn="just">
              <a:buFont typeface="Arial" panose="020B0604020202020204" pitchFamily="34" charset="0"/>
              <a:buChar char="•"/>
            </a:pPr>
            <a:endParaRPr lang="pt-BR" dirty="0"/>
          </a:p>
          <a:p>
            <a:pPr marL="311400" indent="0" algn="just">
              <a:buNone/>
            </a:pPr>
            <a:endParaRPr lang="pt-BR" dirty="0"/>
          </a:p>
          <a:p>
            <a:pPr marL="540000" algn="just">
              <a:buFont typeface="Arial" panose="020B0604020202020204" pitchFamily="34" charset="0"/>
              <a:buChar char="•"/>
            </a:pPr>
            <a:endParaRPr lang="pt-BR" dirty="0"/>
          </a:p>
          <a:p>
            <a:pPr algn="just"/>
            <a:endParaRPr lang="pt-BR" dirty="0"/>
          </a:p>
          <a:p>
            <a:pPr algn="just"/>
            <a:endParaRPr lang="pt-BR" dirty="0"/>
          </a:p>
          <a:p>
            <a:pPr lvl="0" algn="just"/>
            <a:endParaRPr lang="pt-BR" dirty="0"/>
          </a:p>
          <a:p>
            <a:pPr>
              <a:spcBef>
                <a:spcPts val="0"/>
              </a:spcBef>
            </a:pPr>
            <a:endParaRPr lang="pt-BR" sz="1600" dirty="0"/>
          </a:p>
          <a:p>
            <a:pPr>
              <a:spcBef>
                <a:spcPts val="0"/>
              </a:spcBef>
            </a:pPr>
            <a:endParaRPr lang="pt-BR" sz="1600" dirty="0"/>
          </a:p>
          <a:p>
            <a:pPr marL="1211400" lvl="0" indent="0">
              <a:spcBef>
                <a:spcPts val="0"/>
              </a:spcBef>
              <a:buNone/>
            </a:pPr>
            <a:endParaRPr lang="pt-BR" sz="1800" dirty="0"/>
          </a:p>
          <a:p>
            <a:pPr lvl="0"/>
            <a:endParaRPr lang="pt-BR" sz="1600" dirty="0"/>
          </a:p>
          <a:p>
            <a:pPr lvl="0"/>
            <a:endParaRPr lang="en-US" sz="1500" dirty="0"/>
          </a:p>
        </p:txBody>
      </p:sp>
    </p:spTree>
    <p:extLst>
      <p:ext uri="{BB962C8B-B14F-4D97-AF65-F5344CB8AC3E}">
        <p14:creationId xmlns:p14="http://schemas.microsoft.com/office/powerpoint/2010/main" val="1612286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ítulo 12"/>
          <p:cNvSpPr>
            <a:spLocks noGrp="1"/>
          </p:cNvSpPr>
          <p:nvPr>
            <p:ph type="title"/>
          </p:nvPr>
        </p:nvSpPr>
        <p:spPr>
          <a:xfrm>
            <a:off x="1103382" y="461394"/>
            <a:ext cx="9980682" cy="637563"/>
          </a:xfrm>
        </p:spPr>
        <p:txBody>
          <a:bodyPr>
            <a:normAutofit/>
          </a:bodyPr>
          <a:lstStyle/>
          <a:p>
            <a:r>
              <a:rPr lang="en-US" dirty="0" err="1"/>
              <a:t>Legados</a:t>
            </a:r>
            <a:endParaRPr lang="en-US" dirty="0"/>
          </a:p>
        </p:txBody>
      </p:sp>
      <p:sp>
        <p:nvSpPr>
          <p:cNvPr id="14" name="Espaço Reservado para Conteúdo 13"/>
          <p:cNvSpPr>
            <a:spLocks noGrp="1"/>
          </p:cNvSpPr>
          <p:nvPr>
            <p:ph idx="1"/>
          </p:nvPr>
        </p:nvSpPr>
        <p:spPr>
          <a:xfrm>
            <a:off x="1104900" y="1308683"/>
            <a:ext cx="9982200" cy="5549317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endParaRPr lang="pt-BR" dirty="0"/>
          </a:p>
          <a:p>
            <a:pPr marL="540000" algn="just">
              <a:buFont typeface="Arial" panose="020B0604020202020204" pitchFamily="34" charset="0"/>
              <a:buChar char="•"/>
            </a:pPr>
            <a:endParaRPr lang="pt-BR" dirty="0"/>
          </a:p>
          <a:p>
            <a:pPr marL="311400" indent="0" algn="just">
              <a:buNone/>
            </a:pPr>
            <a:endParaRPr lang="pt-BR" dirty="0"/>
          </a:p>
          <a:p>
            <a:pPr marL="540000" algn="just">
              <a:buFont typeface="Arial" panose="020B0604020202020204" pitchFamily="34" charset="0"/>
              <a:buChar char="•"/>
            </a:pPr>
            <a:endParaRPr lang="pt-BR" dirty="0"/>
          </a:p>
          <a:p>
            <a:pPr algn="just"/>
            <a:endParaRPr lang="pt-BR" dirty="0"/>
          </a:p>
          <a:p>
            <a:pPr algn="just"/>
            <a:endParaRPr lang="pt-BR" dirty="0"/>
          </a:p>
          <a:p>
            <a:pPr lvl="0" algn="just"/>
            <a:endParaRPr lang="pt-BR" dirty="0"/>
          </a:p>
          <a:p>
            <a:pPr>
              <a:spcBef>
                <a:spcPts val="0"/>
              </a:spcBef>
            </a:pPr>
            <a:endParaRPr lang="pt-BR" sz="1600" dirty="0"/>
          </a:p>
          <a:p>
            <a:pPr>
              <a:spcBef>
                <a:spcPts val="0"/>
              </a:spcBef>
            </a:pPr>
            <a:endParaRPr lang="pt-BR" sz="1600" dirty="0"/>
          </a:p>
          <a:p>
            <a:pPr marL="1211400" lvl="0" indent="0">
              <a:spcBef>
                <a:spcPts val="0"/>
              </a:spcBef>
              <a:buNone/>
            </a:pPr>
            <a:endParaRPr lang="pt-BR" sz="1800" dirty="0"/>
          </a:p>
          <a:p>
            <a:pPr lvl="0"/>
            <a:endParaRPr lang="pt-BR" sz="1600" dirty="0"/>
          </a:p>
          <a:p>
            <a:pPr lvl="0"/>
            <a:endParaRPr lang="en-US" sz="1500" dirty="0"/>
          </a:p>
        </p:txBody>
      </p:sp>
    </p:spTree>
    <p:extLst>
      <p:ext uri="{BB962C8B-B14F-4D97-AF65-F5344CB8AC3E}">
        <p14:creationId xmlns:p14="http://schemas.microsoft.com/office/powerpoint/2010/main" val="27180399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ítulo 12"/>
          <p:cNvSpPr>
            <a:spLocks noGrp="1"/>
          </p:cNvSpPr>
          <p:nvPr>
            <p:ph type="title"/>
          </p:nvPr>
        </p:nvSpPr>
        <p:spPr>
          <a:xfrm>
            <a:off x="1103382" y="461394"/>
            <a:ext cx="9980682" cy="637563"/>
          </a:xfrm>
        </p:spPr>
        <p:txBody>
          <a:bodyPr>
            <a:normAutofit/>
          </a:bodyPr>
          <a:lstStyle/>
          <a:p>
            <a:r>
              <a:rPr lang="en-US" dirty="0" err="1"/>
              <a:t>Disposições</a:t>
            </a:r>
            <a:r>
              <a:rPr lang="en-US" dirty="0"/>
              <a:t> </a:t>
            </a:r>
            <a:r>
              <a:rPr lang="en-US" dirty="0" err="1"/>
              <a:t>Testamentárias</a:t>
            </a:r>
            <a:endParaRPr lang="en-US" dirty="0"/>
          </a:p>
        </p:txBody>
      </p:sp>
      <p:sp>
        <p:nvSpPr>
          <p:cNvPr id="14" name="Espaço Reservado para Conteúdo 13"/>
          <p:cNvSpPr>
            <a:spLocks noGrp="1"/>
          </p:cNvSpPr>
          <p:nvPr>
            <p:ph idx="1"/>
          </p:nvPr>
        </p:nvSpPr>
        <p:spPr>
          <a:xfrm>
            <a:off x="1104900" y="1308683"/>
            <a:ext cx="9982200" cy="5549317"/>
          </a:xfrm>
        </p:spPr>
        <p:txBody>
          <a:bodyPr>
            <a:normAutofit lnSpcReduction="10000"/>
          </a:bodyPr>
          <a:lstStyle/>
          <a:p>
            <a:pPr marL="0" lvl="0" indent="0">
              <a:buNone/>
            </a:pPr>
            <a:endParaRPr lang="pt-BR" dirty="0"/>
          </a:p>
          <a:p>
            <a:pPr algn="just"/>
            <a:r>
              <a:rPr lang="pt-BR" sz="2600" dirty="0"/>
              <a:t>Declarações expressas de vontade do testador.</a:t>
            </a:r>
          </a:p>
          <a:p>
            <a:pPr algn="just"/>
            <a:r>
              <a:rPr lang="pt-BR" sz="2600" dirty="0"/>
              <a:t>Podem ser patrimoniais ou extrapatrimoniais: 1.857, § 2º (ex. reconhecimento de filho).</a:t>
            </a:r>
          </a:p>
          <a:p>
            <a:pPr algn="just"/>
            <a:r>
              <a:rPr lang="pt-BR" sz="2600" dirty="0"/>
              <a:t>Nomeação de herdeiros ou legatários pode ser (art. 1.897, CC) :</a:t>
            </a:r>
          </a:p>
          <a:p>
            <a:pPr lvl="1" algn="just"/>
            <a:r>
              <a:rPr lang="pt-BR" sz="2600" dirty="0"/>
              <a:t>Pura e simples,</a:t>
            </a:r>
          </a:p>
          <a:p>
            <a:pPr lvl="1" algn="just"/>
            <a:r>
              <a:rPr lang="pt-BR" sz="2600" dirty="0"/>
              <a:t>Com cláusula impositiva de condição, </a:t>
            </a:r>
          </a:p>
          <a:p>
            <a:pPr lvl="1" algn="just"/>
            <a:r>
              <a:rPr lang="pt-BR" sz="2600" dirty="0"/>
              <a:t>Com cláusula impositiva de encargo (para certo fim ou modo. Exigência de contraprestação ao beneficiário). Execução – aplicação do artigo  553, CC, analogia. </a:t>
            </a:r>
          </a:p>
          <a:p>
            <a:pPr lvl="1" algn="just"/>
            <a:r>
              <a:rPr lang="pt-BR" sz="2600" dirty="0"/>
              <a:t>Em razão de motivo certo. </a:t>
            </a:r>
          </a:p>
          <a:p>
            <a:pPr lvl="1" algn="just"/>
            <a:r>
              <a:rPr lang="pt-BR" sz="2600" b="1" dirty="0"/>
              <a:t>Não é admitida</a:t>
            </a:r>
            <a:r>
              <a:rPr lang="pt-BR" sz="2600" dirty="0"/>
              <a:t> nomeação a termo, salvo substituição fideicomissária (art. </a:t>
            </a:r>
            <a:r>
              <a:rPr lang="pt-BR" sz="2600"/>
              <a:t>1.898, CC). </a:t>
            </a:r>
            <a:endParaRPr lang="pt-BR" sz="2600" dirty="0"/>
          </a:p>
          <a:p>
            <a:pPr lvl="1" algn="just"/>
            <a:endParaRPr lang="pt-BR" dirty="0"/>
          </a:p>
          <a:p>
            <a:pPr algn="just"/>
            <a:endParaRPr lang="pt-BR" dirty="0"/>
          </a:p>
          <a:p>
            <a:pPr algn="just"/>
            <a:endParaRPr lang="pt-BR" dirty="0"/>
          </a:p>
          <a:p>
            <a:pPr lvl="0" algn="just"/>
            <a:endParaRPr lang="pt-BR" dirty="0"/>
          </a:p>
          <a:p>
            <a:pPr>
              <a:spcBef>
                <a:spcPts val="0"/>
              </a:spcBef>
            </a:pPr>
            <a:endParaRPr lang="pt-BR" sz="1600" dirty="0"/>
          </a:p>
          <a:p>
            <a:pPr>
              <a:spcBef>
                <a:spcPts val="0"/>
              </a:spcBef>
            </a:pPr>
            <a:endParaRPr lang="pt-BR" sz="1600" dirty="0"/>
          </a:p>
          <a:p>
            <a:pPr marL="1211400" lvl="0" indent="0">
              <a:spcBef>
                <a:spcPts val="0"/>
              </a:spcBef>
              <a:buNone/>
            </a:pPr>
            <a:endParaRPr lang="pt-BR" sz="1800" dirty="0"/>
          </a:p>
          <a:p>
            <a:pPr lvl="0"/>
            <a:endParaRPr lang="pt-BR" sz="1600" dirty="0"/>
          </a:p>
          <a:p>
            <a:pPr lvl="0"/>
            <a:endParaRPr lang="en-US" sz="1500" dirty="0"/>
          </a:p>
        </p:txBody>
      </p:sp>
    </p:spTree>
    <p:extLst>
      <p:ext uri="{BB962C8B-B14F-4D97-AF65-F5344CB8AC3E}">
        <p14:creationId xmlns:p14="http://schemas.microsoft.com/office/powerpoint/2010/main" val="1563165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ítulo 12"/>
          <p:cNvSpPr>
            <a:spLocks noGrp="1"/>
          </p:cNvSpPr>
          <p:nvPr>
            <p:ph type="title"/>
          </p:nvPr>
        </p:nvSpPr>
        <p:spPr>
          <a:xfrm>
            <a:off x="1103382" y="461394"/>
            <a:ext cx="9980682" cy="637563"/>
          </a:xfrm>
        </p:spPr>
        <p:txBody>
          <a:bodyPr>
            <a:normAutofit/>
          </a:bodyPr>
          <a:lstStyle/>
          <a:p>
            <a:r>
              <a:rPr lang="en-US" dirty="0" err="1"/>
              <a:t>Legados</a:t>
            </a:r>
            <a:endParaRPr lang="en-US" dirty="0"/>
          </a:p>
        </p:txBody>
      </p:sp>
      <p:sp>
        <p:nvSpPr>
          <p:cNvPr id="14" name="Espaço Reservado para Conteúdo 13"/>
          <p:cNvSpPr>
            <a:spLocks noGrp="1"/>
          </p:cNvSpPr>
          <p:nvPr>
            <p:ph idx="1"/>
          </p:nvPr>
        </p:nvSpPr>
        <p:spPr>
          <a:xfrm>
            <a:off x="1104900" y="1308683"/>
            <a:ext cx="9982200" cy="5549317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endParaRPr lang="pt-BR" dirty="0"/>
          </a:p>
          <a:p>
            <a:pPr marL="540000" algn="just">
              <a:buFont typeface="Arial" panose="020B0604020202020204" pitchFamily="34" charset="0"/>
              <a:buChar char="•"/>
            </a:pPr>
            <a:endParaRPr lang="pt-BR" dirty="0"/>
          </a:p>
          <a:p>
            <a:pPr marL="311400" indent="0" algn="just">
              <a:buNone/>
            </a:pPr>
            <a:endParaRPr lang="pt-BR" dirty="0"/>
          </a:p>
          <a:p>
            <a:pPr marL="540000" algn="just">
              <a:buFont typeface="Arial" panose="020B0604020202020204" pitchFamily="34" charset="0"/>
              <a:buChar char="•"/>
            </a:pPr>
            <a:endParaRPr lang="pt-BR" dirty="0"/>
          </a:p>
          <a:p>
            <a:pPr algn="just"/>
            <a:endParaRPr lang="pt-BR" dirty="0"/>
          </a:p>
          <a:p>
            <a:pPr algn="just"/>
            <a:endParaRPr lang="pt-BR" dirty="0"/>
          </a:p>
          <a:p>
            <a:pPr lvl="0" algn="just"/>
            <a:endParaRPr lang="pt-BR" dirty="0"/>
          </a:p>
          <a:p>
            <a:pPr>
              <a:spcBef>
                <a:spcPts val="0"/>
              </a:spcBef>
            </a:pPr>
            <a:endParaRPr lang="pt-BR" sz="1600" dirty="0"/>
          </a:p>
          <a:p>
            <a:pPr>
              <a:spcBef>
                <a:spcPts val="0"/>
              </a:spcBef>
            </a:pPr>
            <a:endParaRPr lang="pt-BR" sz="1600" dirty="0"/>
          </a:p>
          <a:p>
            <a:pPr marL="1211400" lvl="0" indent="0">
              <a:spcBef>
                <a:spcPts val="0"/>
              </a:spcBef>
              <a:buNone/>
            </a:pPr>
            <a:endParaRPr lang="pt-BR" sz="1800" dirty="0"/>
          </a:p>
          <a:p>
            <a:pPr lvl="0"/>
            <a:endParaRPr lang="pt-BR" sz="1600" dirty="0"/>
          </a:p>
          <a:p>
            <a:pPr lvl="0"/>
            <a:endParaRPr lang="en-US" sz="1500" dirty="0"/>
          </a:p>
        </p:txBody>
      </p:sp>
    </p:spTree>
    <p:extLst>
      <p:ext uri="{BB962C8B-B14F-4D97-AF65-F5344CB8AC3E}">
        <p14:creationId xmlns:p14="http://schemas.microsoft.com/office/powerpoint/2010/main" val="729056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ítulo 12"/>
          <p:cNvSpPr>
            <a:spLocks noGrp="1"/>
          </p:cNvSpPr>
          <p:nvPr>
            <p:ph type="title"/>
          </p:nvPr>
        </p:nvSpPr>
        <p:spPr>
          <a:xfrm>
            <a:off x="1103382" y="461394"/>
            <a:ext cx="9980682" cy="637563"/>
          </a:xfrm>
        </p:spPr>
        <p:txBody>
          <a:bodyPr>
            <a:normAutofit/>
          </a:bodyPr>
          <a:lstStyle/>
          <a:p>
            <a:r>
              <a:rPr lang="en-US" dirty="0" err="1"/>
              <a:t>Disposições</a:t>
            </a:r>
            <a:r>
              <a:rPr lang="en-US" dirty="0"/>
              <a:t> </a:t>
            </a:r>
            <a:r>
              <a:rPr lang="en-US" dirty="0" err="1"/>
              <a:t>Testamentárias</a:t>
            </a:r>
            <a:endParaRPr lang="en-US" dirty="0"/>
          </a:p>
        </p:txBody>
      </p:sp>
      <p:sp>
        <p:nvSpPr>
          <p:cNvPr id="14" name="Espaço Reservado para Conteúdo 13"/>
          <p:cNvSpPr>
            <a:spLocks noGrp="1"/>
          </p:cNvSpPr>
          <p:nvPr>
            <p:ph idx="1"/>
          </p:nvPr>
        </p:nvSpPr>
        <p:spPr>
          <a:xfrm>
            <a:off x="1104900" y="1308683"/>
            <a:ext cx="9982200" cy="5549317"/>
          </a:xfrm>
        </p:spPr>
        <p:txBody>
          <a:bodyPr>
            <a:normAutofit lnSpcReduction="10000"/>
          </a:bodyPr>
          <a:lstStyle/>
          <a:p>
            <a:pPr marL="0" lvl="1" algn="just"/>
            <a:r>
              <a:rPr lang="pt-BR" sz="2600" dirty="0"/>
              <a:t>São </a:t>
            </a:r>
            <a:r>
              <a:rPr lang="pt-BR" sz="2600" b="1" dirty="0"/>
              <a:t>nulas</a:t>
            </a:r>
            <a:r>
              <a:rPr lang="pt-BR" sz="2600" dirty="0"/>
              <a:t> as disposições testamentárias que contemplem, como herdeiros ou legatários:</a:t>
            </a:r>
          </a:p>
          <a:p>
            <a:pPr marL="457200" lvl="2" algn="just"/>
            <a:r>
              <a:rPr lang="pt-BR" sz="2600" dirty="0"/>
              <a:t>Que institua </a:t>
            </a:r>
            <a:r>
              <a:rPr lang="pt-BR" sz="2600" b="1" dirty="0"/>
              <a:t>condição </a:t>
            </a:r>
            <a:r>
              <a:rPr lang="pt-BR" sz="2600" b="1" dirty="0" err="1"/>
              <a:t>captatória</a:t>
            </a:r>
            <a:r>
              <a:rPr lang="pt-BR" sz="2600" b="1" dirty="0"/>
              <a:t> </a:t>
            </a:r>
            <a:r>
              <a:rPr lang="pt-BR" sz="2600" dirty="0"/>
              <a:t>(art. 1.900, I, CC). Comprometimento da livre vontade do testador. Vedação de pacto sucessório (art. 426, CC). </a:t>
            </a:r>
          </a:p>
          <a:p>
            <a:pPr marL="457200" lvl="2" algn="just"/>
            <a:r>
              <a:rPr lang="pt-BR" sz="2600" b="1" dirty="0"/>
              <a:t>Pessoas incertas </a:t>
            </a:r>
            <a:r>
              <a:rPr lang="pt-BR" sz="2600" dirty="0"/>
              <a:t>– inexistência de elementos claros de identificação – ineficácia diante da impossibilidade de especificação (art. 1.900, II, CC). </a:t>
            </a:r>
            <a:r>
              <a:rPr lang="pt-BR" sz="2600" b="1" dirty="0"/>
              <a:t>Não é vedada a incerteza relativa</a:t>
            </a:r>
            <a:r>
              <a:rPr lang="pt-BR" sz="2600" dirty="0"/>
              <a:t>. (ex. primeiro sobrinho que passar no exame vestibular).</a:t>
            </a:r>
          </a:p>
          <a:p>
            <a:pPr marL="457200" lvl="2" algn="just"/>
            <a:r>
              <a:rPr lang="pt-BR" sz="2600" dirty="0"/>
              <a:t>Pessoas incertas a que se atribua a </a:t>
            </a:r>
            <a:r>
              <a:rPr lang="pt-BR" sz="2600" b="1" dirty="0"/>
              <a:t>terceiro o encargo de identificar</a:t>
            </a:r>
            <a:r>
              <a:rPr lang="pt-BR" sz="2600" dirty="0"/>
              <a:t>. </a:t>
            </a:r>
            <a:r>
              <a:rPr lang="pt-BR" sz="2600" dirty="0" err="1"/>
              <a:t>Indelegabilidade</a:t>
            </a:r>
            <a:r>
              <a:rPr lang="pt-BR" sz="2600" dirty="0"/>
              <a:t> da instituição de herdeiro ou legatário. Natureza personalíssima (art. 1.900, III, CC). Exceção:  testador delimita grupo de pessoas entre as quais o terceiro selecionado deve escolher o legatário ou herdeiro (art. 1.901, I). Admitida indeterminação subjetiva relativa. </a:t>
            </a:r>
          </a:p>
          <a:p>
            <a:pPr marL="0" lvl="0" indent="0">
              <a:buNone/>
            </a:pPr>
            <a:endParaRPr lang="pt-BR" dirty="0"/>
          </a:p>
          <a:p>
            <a:pPr algn="just"/>
            <a:endParaRPr lang="pt-BR" dirty="0"/>
          </a:p>
          <a:p>
            <a:pPr algn="just"/>
            <a:endParaRPr lang="pt-BR" dirty="0"/>
          </a:p>
          <a:p>
            <a:pPr algn="just"/>
            <a:endParaRPr lang="pt-BR" dirty="0"/>
          </a:p>
          <a:p>
            <a:pPr lvl="0" algn="just"/>
            <a:endParaRPr lang="pt-BR" dirty="0"/>
          </a:p>
          <a:p>
            <a:pPr>
              <a:spcBef>
                <a:spcPts val="0"/>
              </a:spcBef>
            </a:pPr>
            <a:endParaRPr lang="pt-BR" sz="1600" dirty="0"/>
          </a:p>
          <a:p>
            <a:pPr>
              <a:spcBef>
                <a:spcPts val="0"/>
              </a:spcBef>
            </a:pPr>
            <a:endParaRPr lang="pt-BR" sz="1600" dirty="0"/>
          </a:p>
          <a:p>
            <a:pPr marL="1211400" lvl="0" indent="0">
              <a:spcBef>
                <a:spcPts val="0"/>
              </a:spcBef>
              <a:buNone/>
            </a:pPr>
            <a:endParaRPr lang="pt-BR" sz="1800" dirty="0"/>
          </a:p>
          <a:p>
            <a:pPr lvl="0"/>
            <a:endParaRPr lang="pt-BR" sz="1600" dirty="0"/>
          </a:p>
          <a:p>
            <a:pPr lvl="0"/>
            <a:endParaRPr lang="en-US" sz="1500" dirty="0"/>
          </a:p>
        </p:txBody>
      </p:sp>
    </p:spTree>
    <p:extLst>
      <p:ext uri="{BB962C8B-B14F-4D97-AF65-F5344CB8AC3E}">
        <p14:creationId xmlns:p14="http://schemas.microsoft.com/office/powerpoint/2010/main" val="1654255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ítulo 12"/>
          <p:cNvSpPr>
            <a:spLocks noGrp="1"/>
          </p:cNvSpPr>
          <p:nvPr>
            <p:ph type="title"/>
          </p:nvPr>
        </p:nvSpPr>
        <p:spPr>
          <a:xfrm>
            <a:off x="1103382" y="461394"/>
            <a:ext cx="9980682" cy="637563"/>
          </a:xfrm>
        </p:spPr>
        <p:txBody>
          <a:bodyPr>
            <a:normAutofit/>
          </a:bodyPr>
          <a:lstStyle/>
          <a:p>
            <a:r>
              <a:rPr lang="en-US" dirty="0" err="1"/>
              <a:t>Disposições</a:t>
            </a:r>
            <a:r>
              <a:rPr lang="en-US" dirty="0"/>
              <a:t> </a:t>
            </a:r>
            <a:r>
              <a:rPr lang="en-US" dirty="0" err="1"/>
              <a:t>Testamentárias</a:t>
            </a:r>
            <a:endParaRPr lang="en-US" dirty="0"/>
          </a:p>
        </p:txBody>
      </p:sp>
      <p:sp>
        <p:nvSpPr>
          <p:cNvPr id="14" name="Espaço Reservado para Conteúdo 13"/>
          <p:cNvSpPr>
            <a:spLocks noGrp="1"/>
          </p:cNvSpPr>
          <p:nvPr>
            <p:ph idx="1"/>
          </p:nvPr>
        </p:nvSpPr>
        <p:spPr>
          <a:xfrm>
            <a:off x="1104900" y="1308683"/>
            <a:ext cx="9982200" cy="5549317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endParaRPr lang="pt-BR" dirty="0"/>
          </a:p>
          <a:p>
            <a:pPr lvl="1" algn="just"/>
            <a:r>
              <a:rPr lang="pt-BR" sz="2600" dirty="0"/>
              <a:t>Que deixe ao arbítrio de terceiro fixar o valor do legado. (art. 1900, IV). Quebra do caráter personalíssimo do testamento. Exceção: remuneração de serviços prestados ao testador por ocasião da moléstia de que faleceu o testador. Herdeiro ou terceiro pode determinar o valor do legado.  </a:t>
            </a:r>
          </a:p>
          <a:p>
            <a:pPr lvl="1" algn="just"/>
            <a:r>
              <a:rPr lang="pt-BR" sz="2600" dirty="0"/>
              <a:t>pessoas não legitimadas a suceder: </a:t>
            </a:r>
            <a:r>
              <a:rPr lang="pt-BR" sz="2600" dirty="0" err="1"/>
              <a:t>arts</a:t>
            </a:r>
            <a:r>
              <a:rPr lang="pt-BR" sz="2600" dirty="0"/>
              <a:t>. 1.801 e 1.802, CC (ex. testemunhas testamentárias).</a:t>
            </a:r>
          </a:p>
          <a:p>
            <a:pPr lvl="1" algn="just"/>
            <a:endParaRPr lang="pt-BR" sz="2600" dirty="0"/>
          </a:p>
          <a:p>
            <a:pPr algn="just"/>
            <a:r>
              <a:rPr lang="pt-BR" sz="2600" dirty="0"/>
              <a:t>Disposição em favor do pobres: intuito filantrópico genérico. Presume-se que o testador pretendeu beneficiar entidades localizadas em seu último domicílio. Preferência às instituições particulares (art. 1.902, CC). </a:t>
            </a:r>
          </a:p>
          <a:p>
            <a:pPr algn="just"/>
            <a:endParaRPr lang="pt-BR" dirty="0"/>
          </a:p>
          <a:p>
            <a:pPr lvl="0" algn="just"/>
            <a:endParaRPr lang="pt-BR" dirty="0"/>
          </a:p>
          <a:p>
            <a:pPr>
              <a:spcBef>
                <a:spcPts val="0"/>
              </a:spcBef>
            </a:pPr>
            <a:endParaRPr lang="pt-BR" sz="1600" dirty="0"/>
          </a:p>
          <a:p>
            <a:pPr>
              <a:spcBef>
                <a:spcPts val="0"/>
              </a:spcBef>
            </a:pPr>
            <a:endParaRPr lang="pt-BR" sz="1600" dirty="0"/>
          </a:p>
          <a:p>
            <a:pPr marL="1211400" lvl="0" indent="0">
              <a:spcBef>
                <a:spcPts val="0"/>
              </a:spcBef>
              <a:buNone/>
            </a:pPr>
            <a:endParaRPr lang="pt-BR" sz="1800" dirty="0"/>
          </a:p>
          <a:p>
            <a:pPr lvl="0"/>
            <a:endParaRPr lang="pt-BR" sz="1600" dirty="0"/>
          </a:p>
          <a:p>
            <a:pPr lvl="0"/>
            <a:endParaRPr lang="en-US" sz="1500" dirty="0"/>
          </a:p>
        </p:txBody>
      </p:sp>
    </p:spTree>
    <p:extLst>
      <p:ext uri="{BB962C8B-B14F-4D97-AF65-F5344CB8AC3E}">
        <p14:creationId xmlns:p14="http://schemas.microsoft.com/office/powerpoint/2010/main" val="3470815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ítulo 12"/>
          <p:cNvSpPr>
            <a:spLocks noGrp="1"/>
          </p:cNvSpPr>
          <p:nvPr>
            <p:ph type="title"/>
          </p:nvPr>
        </p:nvSpPr>
        <p:spPr>
          <a:xfrm>
            <a:off x="1103382" y="461394"/>
            <a:ext cx="9980682" cy="637563"/>
          </a:xfrm>
        </p:spPr>
        <p:txBody>
          <a:bodyPr>
            <a:normAutofit/>
          </a:bodyPr>
          <a:lstStyle/>
          <a:p>
            <a:r>
              <a:rPr lang="en-US" dirty="0" err="1"/>
              <a:t>Disposições</a:t>
            </a:r>
            <a:r>
              <a:rPr lang="en-US" dirty="0"/>
              <a:t> </a:t>
            </a:r>
            <a:r>
              <a:rPr lang="en-US" dirty="0" err="1"/>
              <a:t>Testamentárias</a:t>
            </a:r>
            <a:endParaRPr lang="en-US" dirty="0"/>
          </a:p>
        </p:txBody>
      </p:sp>
      <p:sp>
        <p:nvSpPr>
          <p:cNvPr id="14" name="Espaço Reservado para Conteúdo 13"/>
          <p:cNvSpPr>
            <a:spLocks noGrp="1"/>
          </p:cNvSpPr>
          <p:nvPr>
            <p:ph idx="1"/>
          </p:nvPr>
        </p:nvSpPr>
        <p:spPr>
          <a:xfrm>
            <a:off x="1104900" y="1308683"/>
            <a:ext cx="9982200" cy="5549317"/>
          </a:xfrm>
        </p:spPr>
        <p:txBody>
          <a:bodyPr>
            <a:normAutofit/>
          </a:bodyPr>
          <a:lstStyle/>
          <a:p>
            <a:r>
              <a:rPr lang="pt-BR" sz="2600" b="1" dirty="0"/>
              <a:t>Interpretação</a:t>
            </a:r>
            <a:r>
              <a:rPr lang="pt-BR" sz="2600" dirty="0"/>
              <a:t>: deve ser assegurada interpretação que assegure vontade do testador (art. 1.899, CC). Teoria da interpretação subjetiva do testamento. </a:t>
            </a:r>
          </a:p>
          <a:p>
            <a:pPr lvl="0"/>
            <a:r>
              <a:rPr lang="pt-BR" sz="2600" b="1" dirty="0"/>
              <a:t>Erro</a:t>
            </a:r>
            <a:r>
              <a:rPr lang="pt-BR" sz="2600" dirty="0"/>
              <a:t> na designação de herdeiro ou legatário, ou erro na designação da coisa legada: </a:t>
            </a:r>
            <a:r>
              <a:rPr lang="pt-BR" sz="2600" b="1" dirty="0"/>
              <a:t>nulidade relativa </a:t>
            </a:r>
            <a:r>
              <a:rPr lang="pt-BR" sz="2600" dirty="0"/>
              <a:t>da disposição. Possibilidade de afastar nulidade se identificável a verdadeira vontade do testador (art. 1903, CC). </a:t>
            </a:r>
          </a:p>
          <a:p>
            <a:pPr algn="just"/>
            <a:r>
              <a:rPr lang="pt-BR" sz="2600" dirty="0"/>
              <a:t>Nomeação de herdeiros </a:t>
            </a:r>
            <a:r>
              <a:rPr lang="pt-BR" sz="2600" b="1" dirty="0"/>
              <a:t>sem identificação da fração de cada um</a:t>
            </a:r>
            <a:r>
              <a:rPr lang="pt-BR" sz="2600" dirty="0"/>
              <a:t>: presunção de divisão igualitária da parte disponível. (art. 1.904, CC). </a:t>
            </a:r>
          </a:p>
          <a:p>
            <a:pPr algn="just"/>
            <a:r>
              <a:rPr lang="pt-BR" sz="2600" b="1" dirty="0"/>
              <a:t>Disposição mista</a:t>
            </a:r>
            <a:r>
              <a:rPr lang="pt-BR" sz="2600" dirty="0"/>
              <a:t>: nomeações individuais e coletivas. Divisão em tantas quotas quanto forem os grupos e indivíduos (art. 1.905, CC). </a:t>
            </a:r>
          </a:p>
          <a:p>
            <a:pPr algn="just"/>
            <a:endParaRPr lang="pt-BR" sz="2600" dirty="0"/>
          </a:p>
          <a:p>
            <a:pPr algn="just"/>
            <a:endParaRPr lang="pt-BR" dirty="0"/>
          </a:p>
          <a:p>
            <a:pPr lvl="0" algn="just"/>
            <a:endParaRPr lang="pt-BR" dirty="0"/>
          </a:p>
          <a:p>
            <a:pPr>
              <a:spcBef>
                <a:spcPts val="0"/>
              </a:spcBef>
            </a:pPr>
            <a:endParaRPr lang="pt-BR" sz="1600" dirty="0"/>
          </a:p>
          <a:p>
            <a:pPr>
              <a:spcBef>
                <a:spcPts val="0"/>
              </a:spcBef>
            </a:pPr>
            <a:endParaRPr lang="pt-BR" sz="1600" dirty="0"/>
          </a:p>
          <a:p>
            <a:pPr marL="1211400" lvl="0" indent="0">
              <a:spcBef>
                <a:spcPts val="0"/>
              </a:spcBef>
              <a:buNone/>
            </a:pPr>
            <a:endParaRPr lang="pt-BR" sz="1800" dirty="0"/>
          </a:p>
          <a:p>
            <a:pPr lvl="0"/>
            <a:endParaRPr lang="pt-BR" sz="1600" dirty="0"/>
          </a:p>
          <a:p>
            <a:pPr lvl="0"/>
            <a:endParaRPr lang="en-US" sz="1500" dirty="0"/>
          </a:p>
        </p:txBody>
      </p:sp>
    </p:spTree>
    <p:extLst>
      <p:ext uri="{BB962C8B-B14F-4D97-AF65-F5344CB8AC3E}">
        <p14:creationId xmlns:p14="http://schemas.microsoft.com/office/powerpoint/2010/main" val="25819565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ítulo 12"/>
          <p:cNvSpPr>
            <a:spLocks noGrp="1"/>
          </p:cNvSpPr>
          <p:nvPr>
            <p:ph type="title"/>
          </p:nvPr>
        </p:nvSpPr>
        <p:spPr>
          <a:xfrm>
            <a:off x="1103382" y="461394"/>
            <a:ext cx="9980682" cy="637563"/>
          </a:xfrm>
        </p:spPr>
        <p:txBody>
          <a:bodyPr>
            <a:normAutofit/>
          </a:bodyPr>
          <a:lstStyle/>
          <a:p>
            <a:r>
              <a:rPr lang="en-US" dirty="0" err="1"/>
              <a:t>Disposições</a:t>
            </a:r>
            <a:r>
              <a:rPr lang="en-US" dirty="0"/>
              <a:t> </a:t>
            </a:r>
            <a:r>
              <a:rPr lang="en-US" dirty="0" err="1"/>
              <a:t>Testamentárias</a:t>
            </a:r>
            <a:endParaRPr lang="en-US" dirty="0"/>
          </a:p>
        </p:txBody>
      </p:sp>
      <p:sp>
        <p:nvSpPr>
          <p:cNvPr id="14" name="Espaço Reservado para Conteúdo 13"/>
          <p:cNvSpPr>
            <a:spLocks noGrp="1"/>
          </p:cNvSpPr>
          <p:nvPr>
            <p:ph idx="1"/>
          </p:nvPr>
        </p:nvSpPr>
        <p:spPr>
          <a:xfrm>
            <a:off x="1104900" y="1308683"/>
            <a:ext cx="9982200" cy="5549317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endParaRPr lang="pt-BR" dirty="0"/>
          </a:p>
          <a:p>
            <a:pPr algn="just"/>
            <a:r>
              <a:rPr lang="pt-BR" sz="2600" b="1" dirty="0"/>
              <a:t>Quota remanescente </a:t>
            </a:r>
            <a:r>
              <a:rPr lang="pt-BR" sz="2600" dirty="0"/>
              <a:t>cuja destinação não foi determinada no testamento: seguirá sucessão legítima (art. 1.906, CC). </a:t>
            </a:r>
          </a:p>
          <a:p>
            <a:pPr algn="just"/>
            <a:r>
              <a:rPr lang="pt-BR" sz="2600" dirty="0"/>
              <a:t>Determinação de </a:t>
            </a:r>
            <a:r>
              <a:rPr lang="pt-BR" sz="2600" b="1" dirty="0"/>
              <a:t>quinhões apenas a alguns herdeiros</a:t>
            </a:r>
            <a:r>
              <a:rPr lang="pt-BR" sz="2600" dirty="0"/>
              <a:t>: àqueles que não se determinou o quinhão será atribuído, em partes iguais, o remanescente. (art. 1.907). </a:t>
            </a:r>
          </a:p>
          <a:p>
            <a:pPr algn="just"/>
            <a:r>
              <a:rPr lang="pt-BR" sz="2600" b="1" dirty="0"/>
              <a:t>Cláusula testamentária negativa </a:t>
            </a:r>
            <a:r>
              <a:rPr lang="pt-BR" sz="2600" dirty="0"/>
              <a:t>(art. 1.908, CC): exclusão de herdeiro em relação a certo objeto. </a:t>
            </a:r>
          </a:p>
          <a:p>
            <a:pPr algn="just"/>
            <a:r>
              <a:rPr lang="pt-BR" sz="2600" b="1" dirty="0"/>
              <a:t>Erro, dolo ou coação</a:t>
            </a:r>
            <a:r>
              <a:rPr lang="pt-BR" sz="2600" dirty="0"/>
              <a:t>: nulidade relativa. Prazo decadencial de quatro anos a partir do conhecimento do vício pelo interessado. (art. 1.909, CC).</a:t>
            </a:r>
          </a:p>
          <a:p>
            <a:pPr algn="just"/>
            <a:endParaRPr lang="pt-BR" dirty="0"/>
          </a:p>
          <a:p>
            <a:pPr lvl="0" algn="just"/>
            <a:endParaRPr lang="pt-BR" dirty="0"/>
          </a:p>
          <a:p>
            <a:pPr>
              <a:spcBef>
                <a:spcPts val="0"/>
              </a:spcBef>
            </a:pPr>
            <a:endParaRPr lang="pt-BR" sz="1600" dirty="0"/>
          </a:p>
          <a:p>
            <a:pPr>
              <a:spcBef>
                <a:spcPts val="0"/>
              </a:spcBef>
            </a:pPr>
            <a:endParaRPr lang="pt-BR" sz="1600" dirty="0"/>
          </a:p>
          <a:p>
            <a:pPr marL="1211400" lvl="0" indent="0">
              <a:spcBef>
                <a:spcPts val="0"/>
              </a:spcBef>
              <a:buNone/>
            </a:pPr>
            <a:endParaRPr lang="pt-BR" sz="1800" dirty="0"/>
          </a:p>
          <a:p>
            <a:pPr lvl="0"/>
            <a:endParaRPr lang="pt-BR" sz="1600" dirty="0"/>
          </a:p>
          <a:p>
            <a:pPr lvl="0"/>
            <a:endParaRPr lang="en-US" sz="1500" dirty="0"/>
          </a:p>
        </p:txBody>
      </p:sp>
    </p:spTree>
    <p:extLst>
      <p:ext uri="{BB962C8B-B14F-4D97-AF65-F5344CB8AC3E}">
        <p14:creationId xmlns:p14="http://schemas.microsoft.com/office/powerpoint/2010/main" val="37514756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ítulo 12"/>
          <p:cNvSpPr>
            <a:spLocks noGrp="1"/>
          </p:cNvSpPr>
          <p:nvPr>
            <p:ph type="title"/>
          </p:nvPr>
        </p:nvSpPr>
        <p:spPr>
          <a:xfrm>
            <a:off x="1103382" y="461394"/>
            <a:ext cx="9980682" cy="637563"/>
          </a:xfrm>
        </p:spPr>
        <p:txBody>
          <a:bodyPr>
            <a:normAutofit/>
          </a:bodyPr>
          <a:lstStyle/>
          <a:p>
            <a:r>
              <a:rPr lang="en-US" dirty="0" err="1"/>
              <a:t>Disposições</a:t>
            </a:r>
            <a:r>
              <a:rPr lang="en-US" dirty="0"/>
              <a:t> </a:t>
            </a:r>
            <a:r>
              <a:rPr lang="en-US" dirty="0" err="1"/>
              <a:t>Testamentárias</a:t>
            </a:r>
            <a:endParaRPr lang="en-US" dirty="0"/>
          </a:p>
        </p:txBody>
      </p:sp>
      <p:sp>
        <p:nvSpPr>
          <p:cNvPr id="14" name="Espaço Reservado para Conteúdo 13"/>
          <p:cNvSpPr>
            <a:spLocks noGrp="1"/>
          </p:cNvSpPr>
          <p:nvPr>
            <p:ph idx="1"/>
          </p:nvPr>
        </p:nvSpPr>
        <p:spPr>
          <a:xfrm>
            <a:off x="1104900" y="1308683"/>
            <a:ext cx="9982200" cy="5549317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endParaRPr lang="pt-BR" dirty="0"/>
          </a:p>
          <a:p>
            <a:pPr algn="just"/>
            <a:r>
              <a:rPr lang="pt-BR" sz="2600" b="1" dirty="0"/>
              <a:t>Cláusula ineficaz que prejudica outra</a:t>
            </a:r>
            <a:r>
              <a:rPr lang="pt-BR" sz="2600" dirty="0"/>
              <a:t>: contaminação das outras cláusulas (art. 1.910, CC). </a:t>
            </a:r>
          </a:p>
          <a:p>
            <a:pPr algn="just"/>
            <a:endParaRPr lang="pt-BR" sz="2600" dirty="0"/>
          </a:p>
          <a:p>
            <a:pPr algn="just"/>
            <a:endParaRPr lang="pt-BR" dirty="0"/>
          </a:p>
          <a:p>
            <a:pPr lvl="0" algn="just"/>
            <a:endParaRPr lang="pt-BR" dirty="0"/>
          </a:p>
          <a:p>
            <a:pPr>
              <a:spcBef>
                <a:spcPts val="0"/>
              </a:spcBef>
            </a:pPr>
            <a:endParaRPr lang="pt-BR" sz="1600" dirty="0"/>
          </a:p>
          <a:p>
            <a:pPr>
              <a:spcBef>
                <a:spcPts val="0"/>
              </a:spcBef>
            </a:pPr>
            <a:endParaRPr lang="pt-BR" sz="1600" dirty="0"/>
          </a:p>
          <a:p>
            <a:pPr marL="1211400" lvl="0" indent="0">
              <a:spcBef>
                <a:spcPts val="0"/>
              </a:spcBef>
              <a:buNone/>
            </a:pPr>
            <a:endParaRPr lang="pt-BR" sz="1800" dirty="0"/>
          </a:p>
          <a:p>
            <a:pPr lvl="0"/>
            <a:endParaRPr lang="pt-BR" sz="1600" dirty="0"/>
          </a:p>
          <a:p>
            <a:pPr lvl="0"/>
            <a:endParaRPr lang="en-US" sz="1500" dirty="0"/>
          </a:p>
        </p:txBody>
      </p:sp>
    </p:spTree>
    <p:extLst>
      <p:ext uri="{BB962C8B-B14F-4D97-AF65-F5344CB8AC3E}">
        <p14:creationId xmlns:p14="http://schemas.microsoft.com/office/powerpoint/2010/main" val="14724464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ítulo 12"/>
          <p:cNvSpPr>
            <a:spLocks noGrp="1"/>
          </p:cNvSpPr>
          <p:nvPr>
            <p:ph type="title"/>
          </p:nvPr>
        </p:nvSpPr>
        <p:spPr>
          <a:xfrm>
            <a:off x="1103382" y="461394"/>
            <a:ext cx="9980682" cy="637563"/>
          </a:xfrm>
        </p:spPr>
        <p:txBody>
          <a:bodyPr>
            <a:normAutofit/>
          </a:bodyPr>
          <a:lstStyle/>
          <a:p>
            <a:r>
              <a:rPr lang="en-US" dirty="0" err="1"/>
              <a:t>Legados</a:t>
            </a:r>
            <a:endParaRPr lang="en-US" dirty="0"/>
          </a:p>
        </p:txBody>
      </p:sp>
      <p:sp>
        <p:nvSpPr>
          <p:cNvPr id="14" name="Espaço Reservado para Conteúdo 13"/>
          <p:cNvSpPr>
            <a:spLocks noGrp="1"/>
          </p:cNvSpPr>
          <p:nvPr>
            <p:ph idx="1"/>
          </p:nvPr>
        </p:nvSpPr>
        <p:spPr>
          <a:xfrm>
            <a:off x="1104900" y="1308683"/>
            <a:ext cx="9982200" cy="5549317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endParaRPr lang="pt-BR" dirty="0"/>
          </a:p>
          <a:p>
            <a:pPr algn="just"/>
            <a:r>
              <a:rPr lang="pt-BR" dirty="0"/>
              <a:t>Disposição sucessória específica, a título singular. </a:t>
            </a:r>
          </a:p>
          <a:p>
            <a:pPr algn="just"/>
            <a:r>
              <a:rPr lang="pt-BR" dirty="0" err="1"/>
              <a:t>Sublegado</a:t>
            </a:r>
            <a:r>
              <a:rPr lang="pt-BR" dirty="0"/>
              <a:t> (art. 1.913, CC): testador ordena que o legatário ou herdeiro entregue coisa de sua propriedade a alguém como requisito para que receba legado ou herança. Cumprindo o legado, poderá regressar contra os coerdeiros pela quota de cada um, salvo se dispuser de forma diversa o testador (art. 1.935, CC). </a:t>
            </a:r>
          </a:p>
          <a:p>
            <a:pPr algn="just"/>
            <a:r>
              <a:rPr lang="pt-BR" dirty="0" err="1"/>
              <a:t>Prelegado</a:t>
            </a:r>
            <a:r>
              <a:rPr lang="pt-BR" dirty="0"/>
              <a:t> ou legado precípuo: herdeiro legítimo também é beneficiado com ato de disposição de última vontade singular. </a:t>
            </a:r>
          </a:p>
          <a:p>
            <a:pPr algn="just"/>
            <a:r>
              <a:rPr lang="pt-BR" b="1" u="sng" dirty="0"/>
              <a:t>Espécies de legado</a:t>
            </a:r>
            <a:r>
              <a:rPr lang="pt-BR" dirty="0"/>
              <a:t>:</a:t>
            </a:r>
          </a:p>
          <a:p>
            <a:pPr marL="540000" algn="just">
              <a:buFont typeface="Arial" panose="020B0604020202020204" pitchFamily="34" charset="0"/>
              <a:buChar char="•"/>
            </a:pPr>
            <a:r>
              <a:rPr lang="pt-BR" u="sng" dirty="0"/>
              <a:t>Do legado de coisa alheia </a:t>
            </a:r>
            <a:r>
              <a:rPr lang="pt-BR" dirty="0"/>
              <a:t>(art. 1.912, CC): ineficaz legado de coisa certa que não pertença ao testador no momento da abertura da sucessão. </a:t>
            </a:r>
          </a:p>
          <a:p>
            <a:pPr marL="540000" algn="just">
              <a:buFont typeface="Arial" panose="020B0604020202020204" pitchFamily="34" charset="0"/>
              <a:buChar char="•"/>
            </a:pPr>
            <a:r>
              <a:rPr lang="pt-BR" u="sng" dirty="0"/>
              <a:t>Do legado de coisa comum </a:t>
            </a:r>
            <a:r>
              <a:rPr lang="pt-BR" dirty="0"/>
              <a:t>(art. 1.914, CC): se a coisa legada pertencer somente em parte ao testador quando aberta a sucessão, só quanto a essa parte valerá o legado. </a:t>
            </a:r>
          </a:p>
          <a:p>
            <a:pPr marL="0" indent="0" algn="just">
              <a:buNone/>
            </a:pPr>
            <a:endParaRPr lang="pt-BR" dirty="0"/>
          </a:p>
          <a:p>
            <a:pPr lvl="0" algn="just"/>
            <a:endParaRPr lang="pt-BR" dirty="0"/>
          </a:p>
          <a:p>
            <a:pPr>
              <a:spcBef>
                <a:spcPts val="0"/>
              </a:spcBef>
            </a:pPr>
            <a:endParaRPr lang="pt-BR" sz="1600" dirty="0"/>
          </a:p>
          <a:p>
            <a:pPr>
              <a:spcBef>
                <a:spcPts val="0"/>
              </a:spcBef>
            </a:pPr>
            <a:endParaRPr lang="pt-BR" sz="1600" dirty="0"/>
          </a:p>
          <a:p>
            <a:pPr marL="1211400" lvl="0" indent="0">
              <a:spcBef>
                <a:spcPts val="0"/>
              </a:spcBef>
              <a:buNone/>
            </a:pPr>
            <a:endParaRPr lang="pt-BR" sz="1800" dirty="0"/>
          </a:p>
          <a:p>
            <a:pPr lvl="0"/>
            <a:endParaRPr lang="pt-BR" sz="1600" dirty="0"/>
          </a:p>
          <a:p>
            <a:pPr lvl="0"/>
            <a:endParaRPr lang="en-US" sz="1500" dirty="0"/>
          </a:p>
        </p:txBody>
      </p:sp>
    </p:spTree>
    <p:extLst>
      <p:ext uri="{BB962C8B-B14F-4D97-AF65-F5344CB8AC3E}">
        <p14:creationId xmlns:p14="http://schemas.microsoft.com/office/powerpoint/2010/main" val="3542497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ítulo 12"/>
          <p:cNvSpPr>
            <a:spLocks noGrp="1"/>
          </p:cNvSpPr>
          <p:nvPr>
            <p:ph type="title"/>
          </p:nvPr>
        </p:nvSpPr>
        <p:spPr>
          <a:xfrm>
            <a:off x="1103382" y="461394"/>
            <a:ext cx="9980682" cy="637563"/>
          </a:xfrm>
        </p:spPr>
        <p:txBody>
          <a:bodyPr>
            <a:normAutofit/>
          </a:bodyPr>
          <a:lstStyle/>
          <a:p>
            <a:r>
              <a:rPr lang="en-US" dirty="0" err="1"/>
              <a:t>Legados</a:t>
            </a:r>
            <a:endParaRPr lang="en-US" dirty="0"/>
          </a:p>
        </p:txBody>
      </p:sp>
      <p:sp>
        <p:nvSpPr>
          <p:cNvPr id="14" name="Espaço Reservado para Conteúdo 13"/>
          <p:cNvSpPr>
            <a:spLocks noGrp="1"/>
          </p:cNvSpPr>
          <p:nvPr>
            <p:ph idx="1"/>
          </p:nvPr>
        </p:nvSpPr>
        <p:spPr>
          <a:xfrm>
            <a:off x="1104900" y="1308683"/>
            <a:ext cx="9982200" cy="5549317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endParaRPr lang="pt-BR" dirty="0"/>
          </a:p>
          <a:p>
            <a:pPr marL="540000" algn="just">
              <a:buFont typeface="Arial" panose="020B0604020202020204" pitchFamily="34" charset="0"/>
              <a:buChar char="•"/>
            </a:pPr>
            <a:r>
              <a:rPr lang="pt-BR" u="sng" dirty="0"/>
              <a:t>Do legado de coisa genérica </a:t>
            </a:r>
            <a:r>
              <a:rPr lang="pt-BR" dirty="0"/>
              <a:t>(art. 1.915, CC): poderá haver legado de coisa determinada pelo gênero, ainda que a coisa não exista entre os bens deixados pelo testador. Escolha compete (</a:t>
            </a:r>
            <a:r>
              <a:rPr lang="pt-BR" dirty="0" err="1"/>
              <a:t>presunção</a:t>
            </a:r>
            <a:r>
              <a:rPr lang="pt-BR" i="1" dirty="0" err="1"/>
              <a:t>iuris</a:t>
            </a:r>
            <a:r>
              <a:rPr lang="pt-BR" i="1" dirty="0"/>
              <a:t> tantum</a:t>
            </a:r>
            <a:r>
              <a:rPr lang="pt-BR" dirty="0"/>
              <a:t>) ao herdeiro e deverá ser entre o melhor e o pior (art. 1.929, CC). Testador pode afastar a presunção e determinar quem escolha, observado o meio-termo. Se terceiro não puder ou não quiser, competirá a escolha ao juiz (art. 1.930, CC). Se o testador determinar a escolha pelo legatário, poderá selecionar a melhor daquele gênero. Se não houver coisa do gênero na herança, herdeiro atribuirá outra congênere, respeitando o meio-termo (art. 1.931, CC).</a:t>
            </a:r>
          </a:p>
          <a:p>
            <a:pPr marL="540000" algn="just">
              <a:buFont typeface="Arial" panose="020B0604020202020204" pitchFamily="34" charset="0"/>
              <a:buChar char="•"/>
            </a:pPr>
            <a:r>
              <a:rPr lang="pt-BR" u="sng" dirty="0"/>
              <a:t>Do legado de coisa singular</a:t>
            </a:r>
            <a:r>
              <a:rPr lang="pt-BR" dirty="0"/>
              <a:t>: lega-se coisa específica, sem necessidade de escolha.</a:t>
            </a:r>
          </a:p>
          <a:p>
            <a:pPr marL="540000" algn="just">
              <a:buFont typeface="Arial" panose="020B0604020202020204" pitchFamily="34" charset="0"/>
              <a:buChar char="•"/>
            </a:pPr>
            <a:r>
              <a:rPr lang="pt-BR" dirty="0"/>
              <a:t>Do legado de coisa localizada: testador determina o local em que a coisa deverá ser encontrada. Se não estiver no local indicado, salvo remoção transitória, a disposição é ineficaz (art. 1.917, CC). </a:t>
            </a:r>
          </a:p>
          <a:p>
            <a:pPr marL="540000" algn="just">
              <a:buFont typeface="Arial" panose="020B0604020202020204" pitchFamily="34" charset="0"/>
              <a:buChar char="•"/>
            </a:pPr>
            <a:endParaRPr lang="pt-BR" dirty="0"/>
          </a:p>
          <a:p>
            <a:pPr algn="just"/>
            <a:endParaRPr lang="pt-BR" dirty="0"/>
          </a:p>
          <a:p>
            <a:pPr algn="just"/>
            <a:endParaRPr lang="pt-BR" dirty="0"/>
          </a:p>
          <a:p>
            <a:pPr lvl="0" algn="just"/>
            <a:endParaRPr lang="pt-BR" dirty="0"/>
          </a:p>
          <a:p>
            <a:pPr>
              <a:spcBef>
                <a:spcPts val="0"/>
              </a:spcBef>
            </a:pPr>
            <a:endParaRPr lang="pt-BR" sz="1600" dirty="0"/>
          </a:p>
          <a:p>
            <a:pPr>
              <a:spcBef>
                <a:spcPts val="0"/>
              </a:spcBef>
            </a:pPr>
            <a:endParaRPr lang="pt-BR" sz="1600" dirty="0"/>
          </a:p>
          <a:p>
            <a:pPr marL="1211400" lvl="0" indent="0">
              <a:spcBef>
                <a:spcPts val="0"/>
              </a:spcBef>
              <a:buNone/>
            </a:pPr>
            <a:endParaRPr lang="pt-BR" sz="1800" dirty="0"/>
          </a:p>
          <a:p>
            <a:pPr lvl="0"/>
            <a:endParaRPr lang="pt-BR" sz="1600" dirty="0"/>
          </a:p>
          <a:p>
            <a:pPr lvl="0"/>
            <a:endParaRPr lang="en-US" sz="1500" dirty="0"/>
          </a:p>
        </p:txBody>
      </p:sp>
    </p:spTree>
    <p:extLst>
      <p:ext uri="{BB962C8B-B14F-4D97-AF65-F5344CB8AC3E}">
        <p14:creationId xmlns:p14="http://schemas.microsoft.com/office/powerpoint/2010/main" val="3750812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AcademicLiterature_16x9_TP103431361">
  <a:themeElements>
    <a:clrScheme name="Academic Literature">
      <a:dk1>
        <a:srgbClr val="514843"/>
      </a:dk1>
      <a:lt1>
        <a:srgbClr val="FFFFFF"/>
      </a:lt1>
      <a:dk2>
        <a:srgbClr val="000000"/>
      </a:dk2>
      <a:lt2>
        <a:srgbClr val="FFFFF3"/>
      </a:lt2>
      <a:accent1>
        <a:srgbClr val="514843"/>
      </a:accent1>
      <a:accent2>
        <a:srgbClr val="6D7D66"/>
      </a:accent2>
      <a:accent3>
        <a:srgbClr val="525A6A"/>
      </a:accent3>
      <a:accent4>
        <a:srgbClr val="827266"/>
      </a:accent4>
      <a:accent5>
        <a:srgbClr val="AE9A7E"/>
      </a:accent5>
      <a:accent6>
        <a:srgbClr val="A8A39E"/>
      </a:accent6>
      <a:hlink>
        <a:srgbClr val="59704F"/>
      </a:hlink>
      <a:folHlink>
        <a:srgbClr val="A8A39E"/>
      </a:folHlink>
    </a:clrScheme>
    <a:fontScheme name="Plantagenet Cherokee-Euphemia">
      <a:majorFont>
        <a:latin typeface="Plantagenet Cherokee"/>
        <a:ea typeface=""/>
        <a:cs typeface=""/>
      </a:majorFont>
      <a:minorFont>
        <a:latin typeface="Euphemia"/>
        <a:ea typeface=""/>
        <a:cs typeface=""/>
      </a:minorFont>
    </a:fontScheme>
    <a:fmtScheme name="AcademicLiterature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300000"/>
              </a:schemeClr>
            </a:gs>
            <a:gs pos="100000">
              <a:schemeClr val="phClr">
                <a:tint val="68000"/>
                <a:satMod val="300000"/>
              </a:schemeClr>
            </a:gs>
          </a:gsLst>
          <a:path path="rect">
            <a:fillToRect l="50000" t="50000" r="50000" b="50000"/>
          </a:path>
        </a:gradFill>
        <a:gradFill rotWithShape="1">
          <a:gsLst>
            <a:gs pos="0">
              <a:schemeClr val="phClr">
                <a:shade val="100000"/>
                <a:satMod val="137000"/>
              </a:schemeClr>
            </a:gs>
            <a:gs pos="71000">
              <a:schemeClr val="phClr">
                <a:shade val="98000"/>
                <a:satMod val="137000"/>
              </a:schemeClr>
            </a:gs>
            <a:gs pos="100000">
              <a:schemeClr val="phClr">
                <a:shade val="75000"/>
                <a:satMod val="137000"/>
              </a:schemeClr>
            </a:gs>
          </a:gsLst>
          <a:path path="rect">
            <a:fillToRect l="50000" t="50000" r="50000" b="50000"/>
          </a:path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20000" t="20000" r="20000" b="2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5000" t="5000" r="5000" b="5000"/>
          </a:path>
        </a:gradFill>
      </a:bgFillStyleLst>
    </a:fmtScheme>
  </a:themeElements>
  <a:objectDefaults>
    <a:lnDef>
      <a:spPr>
        <a:ln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AcademicLiterature_16x9_TP103431361.potx" id="{10A51EDA-1F74-47F8-9D24-96AA8A926B18}" vid="{D62E8601-A3CA-4F34-922A-54DE06C9E9CE}"/>
    </a:ext>
  </a:extLst>
</a:theme>
</file>

<file path=ppt/theme/theme2.xml><?xml version="1.0" encoding="utf-8"?>
<a:theme xmlns:a="http://schemas.openxmlformats.org/drawingml/2006/main" name="Office Theme">
  <a:themeElements>
    <a:clrScheme name="Academic Literature">
      <a:dk1>
        <a:srgbClr val="514843"/>
      </a:dk1>
      <a:lt1>
        <a:srgbClr val="FFFFFF"/>
      </a:lt1>
      <a:dk2>
        <a:srgbClr val="000000"/>
      </a:dk2>
      <a:lt2>
        <a:srgbClr val="FFFFF3"/>
      </a:lt2>
      <a:accent1>
        <a:srgbClr val="514843"/>
      </a:accent1>
      <a:accent2>
        <a:srgbClr val="6D7D66"/>
      </a:accent2>
      <a:accent3>
        <a:srgbClr val="525A6A"/>
      </a:accent3>
      <a:accent4>
        <a:srgbClr val="827266"/>
      </a:accent4>
      <a:accent5>
        <a:srgbClr val="AE9A7E"/>
      </a:accent5>
      <a:accent6>
        <a:srgbClr val="A8A39E"/>
      </a:accent6>
      <a:hlink>
        <a:srgbClr val="59704F"/>
      </a:hlink>
      <a:folHlink>
        <a:srgbClr val="A8A39E"/>
      </a:folHlink>
    </a:clrScheme>
    <a:fontScheme name="Plantagenet Cherokee-Euphemia">
      <a:majorFont>
        <a:latin typeface="Plantagenet Cherokee"/>
        <a:ea typeface=""/>
        <a:cs typeface=""/>
      </a:majorFont>
      <a:minorFont>
        <a:latin typeface="Euphemia"/>
        <a:ea typeface=""/>
        <a:cs typeface=""/>
      </a:minorFont>
    </a:fontScheme>
    <a:fmtScheme name="AcademicLiterature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300000"/>
              </a:schemeClr>
            </a:gs>
            <a:gs pos="100000">
              <a:schemeClr val="phClr">
                <a:tint val="68000"/>
                <a:satMod val="300000"/>
              </a:schemeClr>
            </a:gs>
          </a:gsLst>
          <a:path path="rect">
            <a:fillToRect l="50000" t="50000" r="50000" b="50000"/>
          </a:path>
        </a:gradFill>
        <a:gradFill rotWithShape="1">
          <a:gsLst>
            <a:gs pos="0">
              <a:schemeClr val="phClr">
                <a:shade val="100000"/>
                <a:satMod val="137000"/>
              </a:schemeClr>
            </a:gs>
            <a:gs pos="71000">
              <a:schemeClr val="phClr">
                <a:shade val="98000"/>
                <a:satMod val="137000"/>
              </a:schemeClr>
            </a:gs>
            <a:gs pos="100000">
              <a:schemeClr val="phClr">
                <a:shade val="75000"/>
                <a:satMod val="137000"/>
              </a:schemeClr>
            </a:gs>
          </a:gsLst>
          <a:path path="rect">
            <a:fillToRect l="50000" t="50000" r="50000" b="50000"/>
          </a:path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20000" t="20000" r="20000" b="2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5000" t="5000" r="5000" b="5000"/>
          </a:path>
        </a:gradFill>
      </a:bgFillStyleLst>
    </a:fmtScheme>
  </a:themeElements>
  <a:objectDefaults>
    <a:lnDef>
      <a:spPr>
        <a:ln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Academic Literature">
      <a:dk1>
        <a:srgbClr val="514843"/>
      </a:dk1>
      <a:lt1>
        <a:srgbClr val="FFFFFF"/>
      </a:lt1>
      <a:dk2>
        <a:srgbClr val="000000"/>
      </a:dk2>
      <a:lt2>
        <a:srgbClr val="FFFFF3"/>
      </a:lt2>
      <a:accent1>
        <a:srgbClr val="514843"/>
      </a:accent1>
      <a:accent2>
        <a:srgbClr val="6D7D66"/>
      </a:accent2>
      <a:accent3>
        <a:srgbClr val="525A6A"/>
      </a:accent3>
      <a:accent4>
        <a:srgbClr val="827266"/>
      </a:accent4>
      <a:accent5>
        <a:srgbClr val="AE9A7E"/>
      </a:accent5>
      <a:accent6>
        <a:srgbClr val="A8A39E"/>
      </a:accent6>
      <a:hlink>
        <a:srgbClr val="59704F"/>
      </a:hlink>
      <a:folHlink>
        <a:srgbClr val="A8A39E"/>
      </a:folHlink>
    </a:clrScheme>
    <a:fontScheme name="Plantagenet Cherokee-Euphemia">
      <a:majorFont>
        <a:latin typeface="Plantagenet Cherokee"/>
        <a:ea typeface=""/>
        <a:cs typeface=""/>
      </a:majorFont>
      <a:minorFont>
        <a:latin typeface="Euphemia"/>
        <a:ea typeface=""/>
        <a:cs typeface=""/>
      </a:minorFont>
    </a:fontScheme>
    <a:fmtScheme name="AcademicLiterature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300000"/>
              </a:schemeClr>
            </a:gs>
            <a:gs pos="100000">
              <a:schemeClr val="phClr">
                <a:tint val="68000"/>
                <a:satMod val="300000"/>
              </a:schemeClr>
            </a:gs>
          </a:gsLst>
          <a:path path="rect">
            <a:fillToRect l="50000" t="50000" r="50000" b="50000"/>
          </a:path>
        </a:gradFill>
        <a:gradFill rotWithShape="1">
          <a:gsLst>
            <a:gs pos="0">
              <a:schemeClr val="phClr">
                <a:shade val="100000"/>
                <a:satMod val="137000"/>
              </a:schemeClr>
            </a:gs>
            <a:gs pos="71000">
              <a:schemeClr val="phClr">
                <a:shade val="98000"/>
                <a:satMod val="137000"/>
              </a:schemeClr>
            </a:gs>
            <a:gs pos="100000">
              <a:schemeClr val="phClr">
                <a:shade val="75000"/>
                <a:satMod val="137000"/>
              </a:schemeClr>
            </a:gs>
          </a:gsLst>
          <a:path path="rect">
            <a:fillToRect l="50000" t="50000" r="50000" b="50000"/>
          </a:path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20000" t="20000" r="20000" b="2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5000" t="5000" r="5000" b="5000"/>
          </a:path>
        </a:gradFill>
      </a:bgFillStyleLst>
    </a:fmtScheme>
  </a:themeElements>
  <a:objectDefaults>
    <a:lnDef>
      <a:spPr>
        <a:ln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C38C110D53B04646BB0C4779263D1BB2" ma:contentTypeVersion="12" ma:contentTypeDescription="Crie um novo documento." ma:contentTypeScope="" ma:versionID="f2cbdf118ea79262c35cf52ad347ad5b">
  <xsd:schema xmlns:xsd="http://www.w3.org/2001/XMLSchema" xmlns:xs="http://www.w3.org/2001/XMLSchema" xmlns:p="http://schemas.microsoft.com/office/2006/metadata/properties" xmlns:ns2="c5f66cb3-5864-45ef-b59b-4b4ba760376d" xmlns:ns3="41cec44a-e27f-4fc7-b8be-1a30e4ecf8e1" targetNamespace="http://schemas.microsoft.com/office/2006/metadata/properties" ma:root="true" ma:fieldsID="8281d8df7635c03dd838e4bfdd4fe3d1" ns2:_="" ns3:_="">
    <xsd:import namespace="c5f66cb3-5864-45ef-b59b-4b4ba760376d"/>
    <xsd:import namespace="41cec44a-e27f-4fc7-b8be-1a30e4ecf8e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5f66cb3-5864-45ef-b59b-4b4ba760376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1cec44a-e27f-4fc7-b8be-1a30e4ecf8e1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Compartilhado com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Detalhes de Compartilhado Com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ú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59D57D3-80CC-4075-B4DB-974D1C2FF49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19B0945-0893-4A4F-997E-DF0168C4C37F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65E5D427-8071-4E8A-A3B2-32A1282EC3D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5f66cb3-5864-45ef-b59b-4b4ba760376d"/>
    <ds:schemaRef ds:uri="41cec44a-e27f-4fc7-b8be-1a30e4ecf8e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Apresentação acadêmica, design com fita e listras (widescreen)</Template>
  <TotalTime>0</TotalTime>
  <Words>2082</Words>
  <Application>Microsoft Office PowerPoint</Application>
  <PresentationFormat>Widescreen</PresentationFormat>
  <Paragraphs>235</Paragraphs>
  <Slides>20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20</vt:i4>
      </vt:variant>
    </vt:vector>
  </HeadingPairs>
  <TitlesOfParts>
    <vt:vector size="25" baseType="lpstr">
      <vt:lpstr>Arial</vt:lpstr>
      <vt:lpstr>Euphemia</vt:lpstr>
      <vt:lpstr>Plantagenet Cherokee</vt:lpstr>
      <vt:lpstr>Wingdings</vt:lpstr>
      <vt:lpstr>AcademicLiterature_16x9_TP103431361</vt:lpstr>
      <vt:lpstr>Disposições testamentárias. Redução das disposições testamentárias. Legados.</vt:lpstr>
      <vt:lpstr>Disposições Testamentárias</vt:lpstr>
      <vt:lpstr>Disposições Testamentárias</vt:lpstr>
      <vt:lpstr>Disposições Testamentárias</vt:lpstr>
      <vt:lpstr>Disposições Testamentárias</vt:lpstr>
      <vt:lpstr>Disposições Testamentárias</vt:lpstr>
      <vt:lpstr>Disposições Testamentárias</vt:lpstr>
      <vt:lpstr>Legados</vt:lpstr>
      <vt:lpstr>Legados</vt:lpstr>
      <vt:lpstr>Legados</vt:lpstr>
      <vt:lpstr>Legados</vt:lpstr>
      <vt:lpstr>Legados</vt:lpstr>
      <vt:lpstr>Legados</vt:lpstr>
      <vt:lpstr>Legados</vt:lpstr>
      <vt:lpstr>Da redução das disposições testamentárias</vt:lpstr>
      <vt:lpstr>Legados</vt:lpstr>
      <vt:lpstr>Legados</vt:lpstr>
      <vt:lpstr>Legados</vt:lpstr>
      <vt:lpstr>Legados</vt:lpstr>
      <vt:lpstr>Legados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2014-11-28T01:23:20Z</dcterms:created>
  <dcterms:modified xsi:type="dcterms:W3CDTF">2020-10-14T19:31:32Z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TC034313809991</vt:lpwstr>
  </property>
  <property fmtid="{D5CDD505-2E9C-101B-9397-08002B2CF9AE}" pid="3" name="ContentTypeId">
    <vt:lpwstr>0x010100C38C110D53B04646BB0C4779263D1BB2</vt:lpwstr>
  </property>
</Properties>
</file>